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1500" y="2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A54AA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E3D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>
            <a:pPr marL="133350">
              <a:lnSpc>
                <a:spcPts val="147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A54AA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E3D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>
            <a:pPr marL="133350">
              <a:lnSpc>
                <a:spcPts val="147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A54AA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>
            <a:pPr marL="133350">
              <a:lnSpc>
                <a:spcPts val="147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A54AA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>
            <a:pPr marL="133350">
              <a:lnSpc>
                <a:spcPts val="147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>
            <a:pPr marL="133350">
              <a:lnSpc>
                <a:spcPts val="147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540" y="111607"/>
            <a:ext cx="8281034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A54AA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3334892"/>
            <a:ext cx="5950585" cy="2314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E3D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92083" y="6312346"/>
            <a:ext cx="279019" cy="190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>
            <a:pPr marL="133350">
              <a:lnSpc>
                <a:spcPts val="147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cVMKXKoGu_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7470" y="2209927"/>
            <a:ext cx="3909060" cy="1118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ts val="43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2</a:t>
            </a:r>
            <a:r>
              <a:rPr dirty="0"/>
              <a:t>장</a:t>
            </a:r>
            <a:r>
              <a:rPr spc="-370" dirty="0"/>
              <a:t> </a:t>
            </a:r>
            <a:r>
              <a:rPr spc="-10" dirty="0"/>
              <a:t>분할정복법</a:t>
            </a:r>
          </a:p>
          <a:p>
            <a:pPr algn="ctr">
              <a:lnSpc>
                <a:spcPts val="4300"/>
              </a:lnSpc>
            </a:pPr>
            <a:r>
              <a:rPr spc="-10" dirty="0">
                <a:latin typeface="Times New Roman"/>
                <a:cs typeface="Times New Roman"/>
              </a:rPr>
              <a:t>(divide-and-conquer)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1040" y="2163952"/>
            <a:ext cx="1251585" cy="281940"/>
          </a:xfrm>
          <a:custGeom>
            <a:avLst/>
            <a:gdLst/>
            <a:ahLst/>
            <a:cxnLst/>
            <a:rect l="l" t="t" r="r" b="b"/>
            <a:pathLst>
              <a:path w="1251585" h="281939">
                <a:moveTo>
                  <a:pt x="1251204" y="0"/>
                </a:moveTo>
                <a:lnTo>
                  <a:pt x="0" y="0"/>
                </a:lnTo>
                <a:lnTo>
                  <a:pt x="0" y="281939"/>
                </a:lnTo>
                <a:lnTo>
                  <a:pt x="1251204" y="281939"/>
                </a:lnTo>
                <a:lnTo>
                  <a:pt x="125120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9140" y="2529713"/>
            <a:ext cx="1001394" cy="281940"/>
          </a:xfrm>
          <a:custGeom>
            <a:avLst/>
            <a:gdLst/>
            <a:ahLst/>
            <a:cxnLst/>
            <a:rect l="l" t="t" r="r" b="b"/>
            <a:pathLst>
              <a:path w="1001394" h="281939">
                <a:moveTo>
                  <a:pt x="1001268" y="0"/>
                </a:moveTo>
                <a:lnTo>
                  <a:pt x="0" y="0"/>
                </a:lnTo>
                <a:lnTo>
                  <a:pt x="0" y="281939"/>
                </a:lnTo>
                <a:lnTo>
                  <a:pt x="1001268" y="281939"/>
                </a:lnTo>
                <a:lnTo>
                  <a:pt x="100126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1040" y="3200273"/>
            <a:ext cx="1001394" cy="281940"/>
          </a:xfrm>
          <a:custGeom>
            <a:avLst/>
            <a:gdLst/>
            <a:ahLst/>
            <a:cxnLst/>
            <a:rect l="l" t="t" r="r" b="b"/>
            <a:pathLst>
              <a:path w="1001394" h="281939">
                <a:moveTo>
                  <a:pt x="1001268" y="0"/>
                </a:moveTo>
                <a:lnTo>
                  <a:pt x="0" y="0"/>
                </a:lnTo>
                <a:lnTo>
                  <a:pt x="0" y="281939"/>
                </a:lnTo>
                <a:lnTo>
                  <a:pt x="1001268" y="281939"/>
                </a:lnTo>
                <a:lnTo>
                  <a:pt x="100126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8340" y="290576"/>
            <a:ext cx="32518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solidFill>
                  <a:srgbClr val="006FC0"/>
                </a:solidFill>
                <a:latin typeface="Malgun Gothic"/>
                <a:cs typeface="Malgun Gothic"/>
              </a:rPr>
              <a:t>추정</a:t>
            </a:r>
            <a:r>
              <a:rPr sz="2000" b="1" spc="-254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latin typeface="Malgun Gothic"/>
                <a:cs typeface="Malgun Gothic"/>
              </a:rPr>
              <a:t>후</a:t>
            </a:r>
            <a:r>
              <a:rPr sz="2000" b="1" spc="-24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latin typeface="Malgun Gothic"/>
                <a:cs typeface="Malgun Gothic"/>
              </a:rPr>
              <a:t>증명방법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(substitution)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147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637540" y="736853"/>
            <a:ext cx="8158480" cy="275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3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/2)</a:t>
            </a:r>
            <a:r>
              <a:rPr sz="20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+ 1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&gt;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Malgun Gothic"/>
                <a:cs typeface="Malgun Gothic"/>
              </a:rPr>
              <a:t>이고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1950" i="1" baseline="42735" dirty="0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 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sz="20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Symbol"/>
                <a:cs typeface="Symbol"/>
              </a:rPr>
              <a:t></a:t>
            </a:r>
            <a:r>
              <a:rPr sz="20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E3D00"/>
                </a:solidFill>
                <a:latin typeface="Times New Roman"/>
                <a:cs typeface="Times New Roman"/>
              </a:rPr>
              <a:t>1)</a:t>
            </a:r>
            <a:endParaRPr sz="2000">
              <a:latin typeface="Times New Roman"/>
              <a:cs typeface="Times New Roman"/>
            </a:endParaRPr>
          </a:p>
          <a:p>
            <a:pPr marL="201930">
              <a:lnSpc>
                <a:spcPct val="100000"/>
              </a:lnSpc>
            </a:pP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(1)</a:t>
            </a:r>
            <a:r>
              <a:rPr sz="2000" spc="-3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1 </a:t>
            </a:r>
            <a:r>
              <a:rPr sz="2000" dirty="0">
                <a:solidFill>
                  <a:srgbClr val="3E3D00"/>
                </a:solidFill>
                <a:latin typeface="Malgun Gothic"/>
                <a:cs typeface="Malgun Gothic"/>
              </a:rPr>
              <a:t>일</a:t>
            </a:r>
            <a:r>
              <a:rPr sz="2000" spc="-21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E3D00"/>
                </a:solidFill>
                <a:latin typeface="Malgun Gothic"/>
                <a:cs typeface="Malgun Gothic"/>
              </a:rPr>
              <a:t>때</a:t>
            </a:r>
            <a:endParaRPr sz="2000">
              <a:latin typeface="Malgun Gothic"/>
              <a:cs typeface="Malgun Gothic"/>
            </a:endParaRPr>
          </a:p>
          <a:p>
            <a:pPr marL="209550">
              <a:lnSpc>
                <a:spcPct val="100000"/>
              </a:lnSpc>
              <a:spcBef>
                <a:spcPts val="420"/>
              </a:spcBef>
            </a:pPr>
            <a:r>
              <a:rPr sz="1800" i="1" dirty="0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18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sz="18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sz="18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lg </a:t>
            </a:r>
            <a:r>
              <a:rPr sz="18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+1 </a:t>
            </a:r>
            <a:r>
              <a:rPr sz="3000" baseline="2777" dirty="0">
                <a:solidFill>
                  <a:srgbClr val="3D010C"/>
                </a:solidFill>
                <a:latin typeface="Malgun Gothic"/>
                <a:cs typeface="Malgun Gothic"/>
              </a:rPr>
              <a:t>을</a:t>
            </a:r>
            <a:r>
              <a:rPr sz="3000" spc="-300" baseline="2777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3000" baseline="2777" dirty="0">
                <a:solidFill>
                  <a:srgbClr val="3D010C"/>
                </a:solidFill>
                <a:latin typeface="Malgun Gothic"/>
                <a:cs typeface="Malgun Gothic"/>
              </a:rPr>
              <a:t>수학적귀납법</a:t>
            </a:r>
            <a:r>
              <a:rPr sz="3000" spc="-367" baseline="2777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3000" baseline="2777" dirty="0">
                <a:solidFill>
                  <a:srgbClr val="3D010C"/>
                </a:solidFill>
                <a:latin typeface="Malgun Gothic"/>
                <a:cs typeface="Malgun Gothic"/>
              </a:rPr>
              <a:t>사용하여</a:t>
            </a:r>
            <a:r>
              <a:rPr sz="3000" spc="-330" baseline="2777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3000" spc="-37" baseline="2777" dirty="0">
                <a:solidFill>
                  <a:srgbClr val="3D010C"/>
                </a:solidFill>
                <a:latin typeface="Malgun Gothic"/>
                <a:cs typeface="Malgun Gothic"/>
              </a:rPr>
              <a:t>증명</a:t>
            </a:r>
            <a:endParaRPr sz="3000" baseline="2777">
              <a:latin typeface="Malgun Gothic"/>
              <a:cs typeface="Malgun Gothic"/>
            </a:endParaRPr>
          </a:p>
          <a:p>
            <a:pPr marL="63500">
              <a:lnSpc>
                <a:spcPct val="100000"/>
              </a:lnSpc>
              <a:spcBef>
                <a:spcPts val="3265"/>
              </a:spcBef>
            </a:pPr>
            <a:r>
              <a:rPr sz="2000" b="1" spc="-25" dirty="0">
                <a:solidFill>
                  <a:srgbClr val="3D010C"/>
                </a:solidFill>
                <a:latin typeface="Malgun Gothic"/>
                <a:cs typeface="Malgun Gothic"/>
              </a:rPr>
              <a:t>귀납출발점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5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= 1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이면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(1)</a:t>
            </a:r>
            <a:r>
              <a:rPr sz="2000" spc="-3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1 =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lg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+ 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1.</a:t>
            </a:r>
            <a:endParaRPr sz="2000">
              <a:latin typeface="Times New Roman"/>
              <a:cs typeface="Times New Roman"/>
            </a:endParaRPr>
          </a:p>
          <a:p>
            <a:pPr marL="1062990" marR="43180" indent="-962025">
              <a:lnSpc>
                <a:spcPct val="100000"/>
              </a:lnSpc>
              <a:spcBef>
                <a:spcPts val="484"/>
              </a:spcBef>
            </a:pPr>
            <a:r>
              <a:rPr sz="2000" b="1" spc="-20" dirty="0">
                <a:solidFill>
                  <a:srgbClr val="3D010C"/>
                </a:solidFill>
                <a:latin typeface="Malgun Gothic"/>
                <a:cs typeface="Malgun Gothic"/>
              </a:rPr>
              <a:t>귀납가정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3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sz="2000" spc="-2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거듭제곱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(power)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인</a:t>
            </a:r>
            <a:r>
              <a:rPr sz="2000" spc="-24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양의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정수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대해서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sz="2000" spc="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lg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i="1" spc="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+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라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고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0" dirty="0">
                <a:solidFill>
                  <a:srgbClr val="3D010C"/>
                </a:solidFill>
                <a:latin typeface="Malgun Gothic"/>
                <a:cs typeface="Malgun Gothic"/>
              </a:rPr>
              <a:t>가정한다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480"/>
              </a:spcBef>
            </a:pPr>
            <a:r>
              <a:rPr sz="2000" b="1" spc="-20" dirty="0">
                <a:solidFill>
                  <a:srgbClr val="3D010C"/>
                </a:solidFill>
                <a:latin typeface="Malgun Gothic"/>
                <a:cs typeface="Malgun Gothic"/>
              </a:rPr>
              <a:t>귀납단계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5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(2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sz="2000" spc="-4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lg(2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sz="2000" spc="-4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+ 1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임을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보이면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된다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재현식을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사용하면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97912" y="3544338"/>
            <a:ext cx="2239645" cy="157797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000" i="1" dirty="0">
                <a:latin typeface="Times New Roman"/>
                <a:cs typeface="Times New Roman"/>
              </a:rPr>
              <a:t>W</a:t>
            </a:r>
            <a:r>
              <a:rPr sz="2000" i="1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(2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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W</a:t>
            </a:r>
            <a:r>
              <a:rPr sz="2000" i="1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Symbol"/>
                <a:cs typeface="Symbol"/>
              </a:rPr>
              <a:t></a:t>
            </a:r>
            <a:r>
              <a:rPr sz="2000" spc="45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  <a:p>
            <a:pPr marL="75311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Symbol"/>
                <a:cs typeface="Symbol"/>
              </a:rPr>
              <a:t>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lg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2000" i="1" spc="-16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Symbol"/>
                <a:cs typeface="Symbol"/>
              </a:rPr>
              <a:t></a:t>
            </a:r>
            <a:r>
              <a:rPr sz="2000" spc="90" dirty="0">
                <a:latin typeface="Times New Roman"/>
                <a:cs typeface="Times New Roman"/>
              </a:rPr>
              <a:t>1</a:t>
            </a:r>
            <a:r>
              <a:rPr sz="2000" spc="90" dirty="0">
                <a:latin typeface="Symbol"/>
                <a:cs typeface="Symbol"/>
              </a:rPr>
              <a:t></a:t>
            </a:r>
            <a:r>
              <a:rPr sz="2000" spc="90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  <a:p>
            <a:pPr marL="753110">
              <a:lnSpc>
                <a:spcPct val="100000"/>
              </a:lnSpc>
              <a:spcBef>
                <a:spcPts val="590"/>
              </a:spcBef>
            </a:pPr>
            <a:r>
              <a:rPr sz="2000" dirty="0">
                <a:latin typeface="Symbol"/>
                <a:cs typeface="Symbol"/>
              </a:rPr>
              <a:t>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lg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2000" i="1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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lg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Symbol"/>
                <a:cs typeface="Symbol"/>
              </a:rPr>
              <a:t></a:t>
            </a:r>
            <a:r>
              <a:rPr sz="2000" spc="45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  <a:p>
            <a:pPr marL="753110">
              <a:lnSpc>
                <a:spcPct val="100000"/>
              </a:lnSpc>
              <a:spcBef>
                <a:spcPts val="590"/>
              </a:spcBef>
            </a:pPr>
            <a:r>
              <a:rPr sz="2000" dirty="0">
                <a:latin typeface="Symbol"/>
                <a:cs typeface="Symbol"/>
              </a:rPr>
              <a:t>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lg(2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Symbol"/>
                <a:cs typeface="Symbol"/>
              </a:rPr>
              <a:t></a:t>
            </a:r>
            <a:r>
              <a:rPr sz="2000" spc="45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06023" y="3544338"/>
            <a:ext cx="212915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875">
              <a:lnSpc>
                <a:spcPct val="130000"/>
              </a:lnSpc>
              <a:spcBef>
                <a:spcPts val="100"/>
              </a:spcBef>
            </a:pPr>
            <a:r>
              <a:rPr sz="2000" spc="-10" dirty="0">
                <a:latin typeface="Malgun Gothic"/>
                <a:cs typeface="Malgun Gothic"/>
              </a:rPr>
              <a:t>재현식에의해서 </a:t>
            </a:r>
            <a:r>
              <a:rPr sz="2000" spc="40" dirty="0">
                <a:latin typeface="Malgun Gothic"/>
                <a:cs typeface="Malgun Gothic"/>
              </a:rPr>
              <a:t>귀납가정에의해서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0168" y="5474919"/>
            <a:ext cx="2311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그러므로</a:t>
            </a:r>
            <a:r>
              <a:rPr sz="1800" spc="-4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i="1" dirty="0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18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sz="18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sz="18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lg </a:t>
            </a:r>
            <a:r>
              <a:rPr sz="1800" i="1" spc="-25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1800" spc="-25" dirty="0">
                <a:solidFill>
                  <a:srgbClr val="3D010C"/>
                </a:solidFill>
                <a:latin typeface="Times New Roman"/>
                <a:cs typeface="Times New Roman"/>
              </a:rPr>
              <a:t>+1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734" y="1161592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0240" y="1017777"/>
            <a:ext cx="4759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0" dirty="0">
                <a:solidFill>
                  <a:srgbClr val="3D010C"/>
                </a:solidFill>
                <a:latin typeface="Malgun Gothic"/>
                <a:cs typeface="Malgun Gothic"/>
              </a:rPr>
              <a:t>경우</a:t>
            </a:r>
            <a:r>
              <a:rPr sz="2000" b="1" spc="-25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D010C"/>
                </a:solidFill>
                <a:latin typeface="Times New Roman"/>
                <a:cs typeface="Times New Roman"/>
              </a:rPr>
              <a:t>2:</a:t>
            </a:r>
            <a:r>
              <a:rPr sz="2000" b="1" spc="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b="1" spc="-30" dirty="0">
                <a:solidFill>
                  <a:srgbClr val="3D010C"/>
                </a:solidFill>
                <a:latin typeface="Malgun Gothic"/>
                <a:cs typeface="Malgun Gothic"/>
              </a:rPr>
              <a:t>일반적인</a:t>
            </a:r>
            <a:r>
              <a:rPr sz="2000" b="1" spc="-26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b="1" spc="-20" dirty="0">
                <a:solidFill>
                  <a:srgbClr val="3D010C"/>
                </a:solidFill>
                <a:latin typeface="Malgun Gothic"/>
                <a:cs typeface="Malgun Gothic"/>
              </a:rPr>
              <a:t>경우</a:t>
            </a:r>
            <a:r>
              <a:rPr sz="2000" b="1" spc="-24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sz="2000" b="1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3D010C"/>
                </a:solidFill>
                <a:latin typeface="Malgun Gothic"/>
                <a:cs typeface="Malgun Gothic"/>
              </a:rPr>
              <a:t>반쪽</a:t>
            </a:r>
            <a:r>
              <a:rPr sz="2000" b="1" spc="-24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D010C"/>
                </a:solidFill>
                <a:latin typeface="Malgun Gothic"/>
                <a:cs typeface="Malgun Gothic"/>
              </a:rPr>
              <a:t>배열의</a:t>
            </a:r>
            <a:r>
              <a:rPr sz="2000" b="1" spc="-27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D010C"/>
                </a:solidFill>
                <a:latin typeface="Malgun Gothic"/>
                <a:cs typeface="Malgun Gothic"/>
              </a:rPr>
              <a:t>크기는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50077" y="1017777"/>
            <a:ext cx="5930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sz="2000" b="1" spc="-24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b="1" spc="-50" dirty="0">
                <a:solidFill>
                  <a:srgbClr val="3D010C"/>
                </a:solidFill>
                <a:latin typeface="Malgun Gothic"/>
                <a:cs typeface="Malgun Gothic"/>
              </a:rPr>
              <a:t>됨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240" y="1727870"/>
            <a:ext cx="1615440" cy="76454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가운데</a:t>
            </a:r>
            <a:r>
              <a:rPr sz="2000" spc="-2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첨자는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과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같다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62883" y="1791665"/>
            <a:ext cx="48533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되는데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때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각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부분배열의</a:t>
            </a:r>
            <a:r>
              <a:rPr sz="2000" spc="-23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크기는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다음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0240" y="3936872"/>
            <a:ext cx="8029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위의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표에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의하면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알고리즘이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다음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단계에</a:t>
            </a:r>
            <a:r>
              <a:rPr sz="2000" spc="-2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210" dirty="0">
                <a:solidFill>
                  <a:srgbClr val="3D010C"/>
                </a:solidFill>
                <a:latin typeface="Malgun Gothic"/>
                <a:cs typeface="Malgun Gothic"/>
              </a:rPr>
              <a:t>찾아🅓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할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항목의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개수는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기껏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240" y="4256913"/>
            <a:ext cx="535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10" dirty="0">
                <a:solidFill>
                  <a:srgbClr val="3D010C"/>
                </a:solidFill>
                <a:latin typeface="Malgun Gothic"/>
                <a:cs typeface="Malgun Gothic"/>
              </a:rPr>
              <a:t>해🅓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57501" y="4256913"/>
            <a:ext cx="6504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개가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된다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따라서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다음과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같은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재현식으로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표현할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있다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67180" y="1247390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827" y="0"/>
                </a:lnTo>
              </a:path>
            </a:pathLst>
          </a:custGeom>
          <a:ln w="137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542449" y="961418"/>
            <a:ext cx="427990" cy="525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50" spc="-275" dirty="0">
                <a:solidFill>
                  <a:srgbClr val="000000"/>
                </a:solidFill>
                <a:latin typeface="Symbol"/>
                <a:cs typeface="Symbol"/>
              </a:rPr>
              <a:t></a:t>
            </a:r>
            <a:r>
              <a:rPr sz="3250" spc="3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50" spc="-325" dirty="0">
                <a:solidFill>
                  <a:srgbClr val="000000"/>
                </a:solidFill>
                <a:latin typeface="Symbol"/>
                <a:cs typeface="Symbol"/>
              </a:rPr>
              <a:t>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80685" y="1220245"/>
            <a:ext cx="121920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5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79375" y="1008631"/>
            <a:ext cx="121920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i="1" spc="-50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8927" y="1407310"/>
            <a:ext cx="7903209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150" spc="-300" baseline="-5291" dirty="0">
                <a:latin typeface="Symbol"/>
                <a:cs typeface="Symbol"/>
              </a:rPr>
              <a:t></a:t>
            </a:r>
            <a:r>
              <a:rPr sz="2625" i="1" spc="-300" baseline="4761" dirty="0">
                <a:latin typeface="Times New Roman"/>
                <a:cs typeface="Times New Roman"/>
              </a:rPr>
              <a:t>y</a:t>
            </a:r>
            <a:r>
              <a:rPr sz="3150" spc="-300" baseline="-5291" dirty="0">
                <a:latin typeface="Symbol"/>
                <a:cs typeface="Symbol"/>
              </a:rPr>
              <a:t>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란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보다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작거나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같은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중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최대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정수를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나타낸다고</a:t>
            </a:r>
            <a:r>
              <a:rPr sz="2000" spc="-2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할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때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대해서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88621" y="2019085"/>
            <a:ext cx="416559" cy="0"/>
          </a:xfrm>
          <a:custGeom>
            <a:avLst/>
            <a:gdLst/>
            <a:ahLst/>
            <a:cxnLst/>
            <a:rect l="l" t="t" r="r" b="b"/>
            <a:pathLst>
              <a:path w="416560">
                <a:moveTo>
                  <a:pt x="0" y="0"/>
                </a:moveTo>
                <a:lnTo>
                  <a:pt x="416525" y="0"/>
                </a:lnTo>
              </a:path>
            </a:pathLst>
          </a:custGeom>
          <a:ln w="9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941347" y="1931399"/>
            <a:ext cx="717550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577215" algn="l"/>
              </a:tabLst>
            </a:pPr>
            <a:r>
              <a:rPr sz="1700" spc="-330" dirty="0">
                <a:latin typeface="Symbol"/>
                <a:cs typeface="Symbol"/>
              </a:rPr>
              <a:t></a:t>
            </a:r>
            <a:r>
              <a:rPr sz="2550" spc="-494" baseline="-27777" dirty="0">
                <a:latin typeface="Symbol"/>
                <a:cs typeface="Symbol"/>
              </a:rPr>
              <a:t></a:t>
            </a:r>
            <a:r>
              <a:rPr sz="2550" baseline="-27777" dirty="0">
                <a:latin typeface="Times New Roman"/>
                <a:cs typeface="Times New Roman"/>
              </a:rPr>
              <a:t>	</a:t>
            </a:r>
            <a:r>
              <a:rPr sz="1700" spc="-330" dirty="0">
                <a:latin typeface="Symbol"/>
                <a:cs typeface="Symbol"/>
              </a:rPr>
              <a:t></a:t>
            </a:r>
            <a:r>
              <a:rPr sz="2550" spc="-494" baseline="-27777" dirty="0">
                <a:latin typeface="Symbol"/>
                <a:cs typeface="Symbol"/>
              </a:rPr>
              <a:t></a:t>
            </a:r>
            <a:endParaRPr sz="2550" baseline="-27777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30381" y="2012851"/>
            <a:ext cx="140970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53852" y="1845176"/>
            <a:ext cx="1292225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700" i="1" dirty="0">
                <a:latin typeface="Times New Roman"/>
                <a:cs typeface="Times New Roman"/>
              </a:rPr>
              <a:t>mid</a:t>
            </a:r>
            <a:r>
              <a:rPr sz="1700" i="1" spc="225" dirty="0">
                <a:latin typeface="Times New Roman"/>
                <a:cs typeface="Times New Roman"/>
              </a:rPr>
              <a:t> </a:t>
            </a:r>
            <a:r>
              <a:rPr sz="1700" spc="55" dirty="0">
                <a:latin typeface="Symbol"/>
                <a:cs typeface="Symbol"/>
              </a:rPr>
              <a:t>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2550" spc="127" baseline="31045" dirty="0">
                <a:latin typeface="Symbol"/>
                <a:cs typeface="Symbol"/>
              </a:rPr>
              <a:t></a:t>
            </a:r>
            <a:r>
              <a:rPr sz="2550" spc="127" baseline="34313" dirty="0">
                <a:latin typeface="Times New Roman"/>
                <a:cs typeface="Times New Roman"/>
              </a:rPr>
              <a:t>1</a:t>
            </a:r>
            <a:r>
              <a:rPr sz="2550" spc="127" baseline="34313" dirty="0">
                <a:latin typeface="Symbol"/>
                <a:cs typeface="Symbol"/>
              </a:rPr>
              <a:t></a:t>
            </a:r>
            <a:r>
              <a:rPr sz="2550" spc="-112" baseline="34313" dirty="0">
                <a:latin typeface="Times New Roman"/>
                <a:cs typeface="Times New Roman"/>
              </a:rPr>
              <a:t> </a:t>
            </a:r>
            <a:r>
              <a:rPr sz="2550" i="1" spc="75" baseline="34313" dirty="0">
                <a:latin typeface="Times New Roman"/>
                <a:cs typeface="Times New Roman"/>
              </a:rPr>
              <a:t>n</a:t>
            </a:r>
            <a:r>
              <a:rPr sz="2550" i="1" spc="-322" baseline="34313" dirty="0">
                <a:latin typeface="Times New Roman"/>
                <a:cs typeface="Times New Roman"/>
              </a:rPr>
              <a:t> </a:t>
            </a:r>
            <a:r>
              <a:rPr sz="2550" spc="-75" baseline="31045" dirty="0">
                <a:latin typeface="Symbol"/>
                <a:cs typeface="Symbol"/>
              </a:rPr>
              <a:t></a:t>
            </a:r>
            <a:endParaRPr sz="2550" baseline="31045">
              <a:latin typeface="Symbol"/>
              <a:cs typeface="Symbo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964251" y="2686687"/>
          <a:ext cx="6992620" cy="1104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2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635" algn="ctr">
                        <a:lnSpc>
                          <a:spcPts val="2125"/>
                        </a:lnSpc>
                      </a:pPr>
                      <a:r>
                        <a:rPr sz="1850" spc="-50" dirty="0">
                          <a:latin typeface="Times New Roman"/>
                          <a:cs typeface="Times New Roman"/>
                        </a:rPr>
                        <a:t>n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50" dirty="0">
                          <a:latin typeface="Malgun Gothic"/>
                          <a:cs typeface="Malgun Gothic"/>
                        </a:rPr>
                        <a:t>왼쪽</a:t>
                      </a:r>
                      <a:r>
                        <a:rPr sz="1850" spc="26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50" dirty="0">
                          <a:latin typeface="Malgun Gothic"/>
                          <a:cs typeface="Malgun Gothic"/>
                        </a:rPr>
                        <a:t>부분배열의</a:t>
                      </a:r>
                      <a:r>
                        <a:rPr sz="1850" spc="26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50" spc="-25" dirty="0">
                          <a:latin typeface="Malgun Gothic"/>
                          <a:cs typeface="Malgun Gothic"/>
                        </a:rPr>
                        <a:t>크기</a:t>
                      </a:r>
                      <a:endParaRPr sz="1850">
                        <a:latin typeface="Malgun Gothic"/>
                        <a:cs typeface="Malgun Gothic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1850" spc="-25" dirty="0">
                          <a:latin typeface="Times New Roman"/>
                          <a:cs typeface="Times New Roman"/>
                        </a:rPr>
                        <a:t>mid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50" dirty="0">
                          <a:latin typeface="Malgun Gothic"/>
                          <a:cs typeface="Malgun Gothic"/>
                        </a:rPr>
                        <a:t>오른쪽</a:t>
                      </a:r>
                      <a:r>
                        <a:rPr sz="1850" spc="24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50" dirty="0">
                          <a:latin typeface="Malgun Gothic"/>
                          <a:cs typeface="Malgun Gothic"/>
                        </a:rPr>
                        <a:t>부분배열의</a:t>
                      </a:r>
                      <a:r>
                        <a:rPr sz="1850" spc="26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50" spc="-25" dirty="0">
                          <a:latin typeface="Malgun Gothic"/>
                          <a:cs typeface="Malgun Gothic"/>
                        </a:rPr>
                        <a:t>크기</a:t>
                      </a:r>
                      <a:endParaRPr sz="1850">
                        <a:latin typeface="Malgun Gothic"/>
                        <a:cs typeface="Malgun Gothic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50" spc="-25" dirty="0">
                          <a:latin typeface="Malgun Gothic"/>
                          <a:cs typeface="Malgun Gothic"/>
                        </a:rPr>
                        <a:t>짝수</a:t>
                      </a:r>
                      <a:endParaRPr sz="1850">
                        <a:latin typeface="Malgun Gothic"/>
                        <a:cs typeface="Malgun Gothic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25"/>
                        </a:lnSpc>
                      </a:pPr>
                      <a:r>
                        <a:rPr sz="1850" i="1" dirty="0">
                          <a:latin typeface="Times New Roman"/>
                          <a:cs typeface="Times New Roman"/>
                        </a:rPr>
                        <a:t>n/</a:t>
                      </a:r>
                      <a:r>
                        <a:rPr sz="185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5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25"/>
                        </a:lnSpc>
                      </a:pPr>
                      <a:r>
                        <a:rPr sz="18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1850" i="1" spc="-2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50" spc="-25" dirty="0">
                          <a:latin typeface="Times New Roman"/>
                          <a:cs typeface="Times New Roman"/>
                        </a:rPr>
                        <a:t>/2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50" spc="-25" dirty="0">
                          <a:latin typeface="Malgun Gothic"/>
                          <a:cs typeface="Malgun Gothic"/>
                        </a:rPr>
                        <a:t>홀수</a:t>
                      </a:r>
                      <a:endParaRPr sz="1850">
                        <a:latin typeface="Malgun Gothic"/>
                        <a:cs typeface="Malgun Gothic"/>
                      </a:endParaRPr>
                    </a:p>
                  </a:txBody>
                  <a:tcPr marL="0" marR="0" marT="469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50" i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5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50" spc="-20" dirty="0">
                          <a:latin typeface="Times New Roman"/>
                          <a:cs typeface="Times New Roman"/>
                        </a:rPr>
                        <a:t>1)/2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5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50" i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5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50" spc="-20" dirty="0">
                          <a:latin typeface="Times New Roman"/>
                          <a:cs typeface="Times New Roman"/>
                        </a:rPr>
                        <a:t>1)/2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1453320" y="4463030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827" y="0"/>
                </a:lnTo>
              </a:path>
            </a:pathLst>
          </a:custGeom>
          <a:ln w="137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328589" y="4177058"/>
            <a:ext cx="427990" cy="525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50" spc="-275" dirty="0">
                <a:latin typeface="Symbol"/>
                <a:cs typeface="Symbol"/>
              </a:rPr>
              <a:t></a:t>
            </a:r>
            <a:r>
              <a:rPr sz="3250" spc="385" dirty="0">
                <a:latin typeface="Times New Roman"/>
                <a:cs typeface="Times New Roman"/>
              </a:rPr>
              <a:t> </a:t>
            </a:r>
            <a:r>
              <a:rPr sz="3250" spc="-325" dirty="0">
                <a:latin typeface="Symbol"/>
                <a:cs typeface="Symbol"/>
              </a:rPr>
              <a:t>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66825" y="4435885"/>
            <a:ext cx="121920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5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65515" y="4224271"/>
            <a:ext cx="121920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i="1" spc="-50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395473" y="5314670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774" y="0"/>
                </a:lnTo>
              </a:path>
            </a:pathLst>
          </a:custGeom>
          <a:ln w="97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291659" y="5100205"/>
            <a:ext cx="341630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dirty="0">
                <a:latin typeface="Symbol"/>
                <a:cs typeface="Symbol"/>
              </a:rPr>
              <a:t>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Symbol"/>
                <a:cs typeface="Symbol"/>
              </a:rPr>
              <a:t>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147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26" name="object 26"/>
          <p:cNvSpPr txBox="1"/>
          <p:nvPr/>
        </p:nvSpPr>
        <p:spPr>
          <a:xfrm>
            <a:off x="4404163" y="5291193"/>
            <a:ext cx="105410" cy="196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20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67201" y="5032896"/>
            <a:ext cx="1539875" cy="7829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900" i="1" spc="190" dirty="0">
                <a:latin typeface="Times New Roman"/>
                <a:cs typeface="Times New Roman"/>
              </a:rPr>
              <a:t>W</a:t>
            </a:r>
            <a:r>
              <a:rPr sz="1900" i="1" spc="-185" dirty="0">
                <a:latin typeface="Times New Roman"/>
                <a:cs typeface="Times New Roman"/>
              </a:rPr>
              <a:t> </a:t>
            </a:r>
            <a:r>
              <a:rPr sz="1900" spc="110" dirty="0">
                <a:latin typeface="Times New Roman"/>
                <a:cs typeface="Times New Roman"/>
              </a:rPr>
              <a:t>(</a:t>
            </a:r>
            <a:r>
              <a:rPr sz="1900" i="1" spc="110" dirty="0">
                <a:latin typeface="Times New Roman"/>
                <a:cs typeface="Times New Roman"/>
              </a:rPr>
              <a:t>n</a:t>
            </a:r>
            <a:r>
              <a:rPr sz="1900" spc="110" dirty="0">
                <a:latin typeface="Times New Roman"/>
                <a:cs typeface="Times New Roman"/>
              </a:rPr>
              <a:t>)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130" dirty="0">
                <a:latin typeface="Symbol"/>
                <a:cs typeface="Symbol"/>
              </a:rPr>
              <a:t></a:t>
            </a:r>
            <a:r>
              <a:rPr sz="1900" spc="-229" dirty="0">
                <a:latin typeface="Times New Roman"/>
                <a:cs typeface="Times New Roman"/>
              </a:rPr>
              <a:t> </a:t>
            </a:r>
            <a:r>
              <a:rPr sz="1900" spc="254" dirty="0">
                <a:latin typeface="Times New Roman"/>
                <a:cs typeface="Times New Roman"/>
              </a:rPr>
              <a:t>1</a:t>
            </a:r>
            <a:r>
              <a:rPr sz="1900" spc="254" dirty="0">
                <a:latin typeface="Symbol"/>
                <a:cs typeface="Symbol"/>
              </a:rPr>
              <a:t></a:t>
            </a:r>
            <a:r>
              <a:rPr sz="1900" i="1" spc="254" dirty="0">
                <a:latin typeface="Times New Roman"/>
                <a:cs typeface="Times New Roman"/>
              </a:rPr>
              <a:t>W</a:t>
            </a:r>
            <a:r>
              <a:rPr sz="1900" i="1" spc="-180" dirty="0">
                <a:latin typeface="Times New Roman"/>
                <a:cs typeface="Times New Roman"/>
              </a:rPr>
              <a:t> </a:t>
            </a:r>
            <a:r>
              <a:rPr sz="1900" spc="25" dirty="0">
                <a:latin typeface="Times New Roman"/>
                <a:cs typeface="Times New Roman"/>
              </a:rPr>
              <a:t>(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900" i="1" spc="190" dirty="0">
                <a:latin typeface="Times New Roman"/>
                <a:cs typeface="Times New Roman"/>
              </a:rPr>
              <a:t>W</a:t>
            </a:r>
            <a:r>
              <a:rPr sz="1900" i="1" spc="-18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(1)</a:t>
            </a:r>
            <a:r>
              <a:rPr sz="1900" spc="-90" dirty="0">
                <a:latin typeface="Times New Roman"/>
                <a:cs typeface="Times New Roman"/>
              </a:rPr>
              <a:t> </a:t>
            </a:r>
            <a:r>
              <a:rPr sz="1900" spc="130" dirty="0">
                <a:latin typeface="Symbol"/>
                <a:cs typeface="Symbol"/>
              </a:rPr>
              <a:t></a:t>
            </a:r>
            <a:r>
              <a:rPr sz="1900" spc="-235" dirty="0">
                <a:latin typeface="Times New Roman"/>
                <a:cs typeface="Times New Roman"/>
              </a:rPr>
              <a:t> </a:t>
            </a:r>
            <a:r>
              <a:rPr sz="1900" spc="70" dirty="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03066" y="5135498"/>
            <a:ext cx="105410" cy="196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spc="20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06661" y="5119313"/>
            <a:ext cx="1536700" cy="3175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89890" algn="l"/>
              </a:tabLst>
            </a:pPr>
            <a:r>
              <a:rPr sz="1900" spc="25" dirty="0">
                <a:latin typeface="Times New Roman"/>
                <a:cs typeface="Times New Roman"/>
              </a:rPr>
              <a:t>)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i="1" spc="120" dirty="0">
                <a:latin typeface="Times New Roman"/>
                <a:cs typeface="Times New Roman"/>
              </a:rPr>
              <a:t>n</a:t>
            </a:r>
            <a:r>
              <a:rPr sz="1900" i="1" spc="5" dirty="0">
                <a:latin typeface="Times New Roman"/>
                <a:cs typeface="Times New Roman"/>
              </a:rPr>
              <a:t> </a:t>
            </a:r>
            <a:r>
              <a:rPr sz="1900" spc="130" dirty="0">
                <a:latin typeface="Symbol"/>
                <a:cs typeface="Symbol"/>
              </a:rPr>
              <a:t></a:t>
            </a:r>
            <a:r>
              <a:rPr sz="1900" spc="-229" dirty="0">
                <a:latin typeface="Times New Roman"/>
                <a:cs typeface="Times New Roman"/>
              </a:rPr>
              <a:t> </a:t>
            </a:r>
            <a:r>
              <a:rPr sz="1900" spc="120" dirty="0">
                <a:latin typeface="Times New Roman"/>
                <a:cs typeface="Times New Roman"/>
              </a:rPr>
              <a:t>1</a:t>
            </a:r>
            <a:r>
              <a:rPr sz="1900" spc="40" dirty="0">
                <a:latin typeface="Times New Roman"/>
                <a:cs typeface="Times New Roman"/>
              </a:rPr>
              <a:t> </a:t>
            </a:r>
            <a:r>
              <a:rPr sz="1900" spc="250" dirty="0">
                <a:latin typeface="Malgun Gothic"/>
                <a:cs typeface="Malgun Gothic"/>
              </a:rPr>
              <a:t>일때</a:t>
            </a:r>
            <a:endParaRPr sz="19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905" y="1072692"/>
            <a:ext cx="109626" cy="11755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24840" y="830678"/>
            <a:ext cx="8197850" cy="200406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 marR="320675">
              <a:lnSpc>
                <a:spcPct val="112599"/>
              </a:lnSpc>
              <a:spcBef>
                <a:spcPts val="195"/>
              </a:spcBef>
            </a:pP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재현식의</a:t>
            </a:r>
            <a:r>
              <a:rPr sz="1800" spc="-17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해가</a:t>
            </a:r>
            <a:r>
              <a:rPr sz="1800" spc="-5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50" i="1" spc="-40" dirty="0">
                <a:latin typeface="Times New Roman"/>
                <a:cs typeface="Times New Roman"/>
              </a:rPr>
              <a:t>W</a:t>
            </a:r>
            <a:r>
              <a:rPr sz="1850" i="1" spc="-229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(</a:t>
            </a:r>
            <a:r>
              <a:rPr sz="1850" i="1" dirty="0">
                <a:latin typeface="Times New Roman"/>
                <a:cs typeface="Times New Roman"/>
              </a:rPr>
              <a:t>n</a:t>
            </a:r>
            <a:r>
              <a:rPr sz="1850" dirty="0">
                <a:latin typeface="Times New Roman"/>
                <a:cs typeface="Times New Roman"/>
              </a:rPr>
              <a:t>)</a:t>
            </a:r>
            <a:r>
              <a:rPr sz="1850" spc="-7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</a:t>
            </a:r>
            <a:r>
              <a:rPr sz="1850" spc="-50" dirty="0">
                <a:latin typeface="Times New Roman"/>
                <a:cs typeface="Times New Roman"/>
              </a:rPr>
              <a:t> </a:t>
            </a:r>
            <a:r>
              <a:rPr sz="3375" spc="-202" baseline="-8641" dirty="0">
                <a:latin typeface="Symbol"/>
                <a:cs typeface="Symbol"/>
              </a:rPr>
              <a:t></a:t>
            </a:r>
            <a:r>
              <a:rPr sz="1850" spc="-135" dirty="0">
                <a:latin typeface="Times New Roman"/>
                <a:cs typeface="Times New Roman"/>
              </a:rPr>
              <a:t>lg</a:t>
            </a:r>
            <a:r>
              <a:rPr sz="1850" spc="-195" dirty="0">
                <a:latin typeface="Times New Roman"/>
                <a:cs typeface="Times New Roman"/>
              </a:rPr>
              <a:t> </a:t>
            </a:r>
            <a:r>
              <a:rPr sz="1850" i="1" spc="-90" dirty="0">
                <a:latin typeface="Times New Roman"/>
                <a:cs typeface="Times New Roman"/>
              </a:rPr>
              <a:t>n</a:t>
            </a:r>
            <a:r>
              <a:rPr sz="3375" spc="-135" baseline="-8641" dirty="0">
                <a:latin typeface="Symbol"/>
                <a:cs typeface="Symbol"/>
              </a:rPr>
              <a:t></a:t>
            </a:r>
            <a:r>
              <a:rPr sz="3375" spc="-540" baseline="-8641" dirty="0">
                <a:latin typeface="Times New Roman"/>
                <a:cs typeface="Times New Roman"/>
              </a:rPr>
              <a:t> </a:t>
            </a:r>
            <a:r>
              <a:rPr sz="1850" spc="-50" dirty="0">
                <a:latin typeface="Symbol"/>
                <a:cs typeface="Symbol"/>
              </a:rPr>
              <a:t></a:t>
            </a:r>
            <a:r>
              <a:rPr sz="1850" spc="-50" dirty="0">
                <a:latin typeface="Times New Roman"/>
                <a:cs typeface="Times New Roman"/>
              </a:rPr>
              <a:t>1</a:t>
            </a:r>
            <a:r>
              <a:rPr sz="1800" spc="-50" dirty="0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sz="1800" spc="-18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됨을</a:t>
            </a:r>
            <a:r>
              <a:rPr sz="1800" spc="-17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대한</a:t>
            </a:r>
            <a:r>
              <a:rPr sz="1800" spc="-17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수학적귀납법으로</a:t>
            </a:r>
            <a:r>
              <a:rPr sz="1800" spc="-18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3D010C"/>
                </a:solidFill>
                <a:latin typeface="Malgun Gothic"/>
                <a:cs typeface="Malgun Gothic"/>
              </a:rPr>
              <a:t>증명한다</a:t>
            </a:r>
            <a:r>
              <a:rPr sz="1800" spc="-10" dirty="0">
                <a:solidFill>
                  <a:srgbClr val="3D010C"/>
                </a:solidFill>
                <a:latin typeface="Times New Roman"/>
                <a:cs typeface="Times New Roman"/>
              </a:rPr>
              <a:t>.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증명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18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D010C"/>
                </a:solidFill>
                <a:latin typeface="Malgun Gothic"/>
                <a:cs typeface="Malgun Gothic"/>
              </a:rPr>
              <a:t>수학적귀납법</a:t>
            </a:r>
            <a:endParaRPr sz="1800">
              <a:latin typeface="Malgun Gothic"/>
              <a:cs typeface="Malgun Gothic"/>
            </a:endParaRPr>
          </a:p>
          <a:p>
            <a:pPr marL="38100">
              <a:lnSpc>
                <a:spcPts val="2025"/>
              </a:lnSpc>
              <a:spcBef>
                <a:spcPts val="434"/>
              </a:spcBef>
            </a:pPr>
            <a:r>
              <a:rPr sz="1800" b="1" spc="-25" dirty="0">
                <a:solidFill>
                  <a:srgbClr val="3D010C"/>
                </a:solidFill>
                <a:latin typeface="Malgun Gothic"/>
                <a:cs typeface="Malgun Gothic"/>
              </a:rPr>
              <a:t>귀납출발점</a:t>
            </a:r>
            <a:r>
              <a:rPr sz="1800" spc="-25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1800" spc="-4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1800" i="1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sz="18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이면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18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D010C"/>
                </a:solidFill>
                <a:latin typeface="Malgun Gothic"/>
                <a:cs typeface="Malgun Gothic"/>
              </a:rPr>
              <a:t>다음이</a:t>
            </a:r>
            <a:r>
              <a:rPr sz="1800" spc="-19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3D010C"/>
                </a:solidFill>
                <a:latin typeface="Malgun Gothic"/>
                <a:cs typeface="Malgun Gothic"/>
              </a:rPr>
              <a:t>성립한다</a:t>
            </a:r>
            <a:r>
              <a:rPr sz="1800" spc="-1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R="233679" algn="ctr">
              <a:lnSpc>
                <a:spcPts val="2745"/>
              </a:lnSpc>
            </a:pPr>
            <a:r>
              <a:rPr sz="3600" spc="-127" baseline="-8101" dirty="0">
                <a:latin typeface="Symbol"/>
                <a:cs typeface="Symbol"/>
              </a:rPr>
              <a:t></a:t>
            </a:r>
            <a:r>
              <a:rPr sz="2000" spc="-85" dirty="0">
                <a:latin typeface="Times New Roman"/>
                <a:cs typeface="Times New Roman"/>
              </a:rPr>
              <a:t>lg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i="1" spc="-20" dirty="0">
                <a:latin typeface="Times New Roman"/>
                <a:cs typeface="Times New Roman"/>
              </a:rPr>
              <a:t>n</a:t>
            </a:r>
            <a:r>
              <a:rPr sz="3600" spc="-30" baseline="-8101" dirty="0">
                <a:latin typeface="Symbol"/>
                <a:cs typeface="Symbol"/>
              </a:rPr>
              <a:t></a:t>
            </a:r>
            <a:r>
              <a:rPr sz="3600" spc="-532" baseline="-8101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Symbol"/>
                <a:cs typeface="Symbol"/>
              </a:rPr>
              <a:t></a:t>
            </a:r>
            <a:r>
              <a:rPr sz="2000" spc="125" dirty="0">
                <a:latin typeface="Times New Roman"/>
                <a:cs typeface="Times New Roman"/>
              </a:rPr>
              <a:t>1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Symbol"/>
                <a:cs typeface="Symbol"/>
              </a:rPr>
              <a:t>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3600" spc="-127" baseline="-8101" dirty="0">
                <a:latin typeface="Symbol"/>
                <a:cs typeface="Symbol"/>
              </a:rPr>
              <a:t></a:t>
            </a:r>
            <a:r>
              <a:rPr sz="2000" spc="-85" dirty="0">
                <a:latin typeface="Times New Roman"/>
                <a:cs typeface="Times New Roman"/>
              </a:rPr>
              <a:t>lg1</a:t>
            </a:r>
            <a:r>
              <a:rPr sz="3600" spc="-127" baseline="-8101" dirty="0">
                <a:latin typeface="Symbol"/>
                <a:cs typeface="Symbol"/>
              </a:rPr>
              <a:t></a:t>
            </a:r>
            <a:r>
              <a:rPr sz="3600" spc="-532" baseline="-8101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Symbol"/>
                <a:cs typeface="Symbol"/>
              </a:rPr>
              <a:t></a:t>
            </a:r>
            <a:r>
              <a:rPr sz="2000" spc="125" dirty="0">
                <a:latin typeface="Times New Roman"/>
                <a:cs typeface="Times New Roman"/>
              </a:rPr>
              <a:t>1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Symbol"/>
                <a:cs typeface="Symbol"/>
              </a:rPr>
              <a:t>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0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Symbol"/>
                <a:cs typeface="Symbol"/>
              </a:rPr>
              <a:t></a:t>
            </a:r>
            <a:r>
              <a:rPr sz="2000" spc="125" dirty="0">
                <a:latin typeface="Times New Roman"/>
                <a:cs typeface="Times New Roman"/>
              </a:rPr>
              <a:t>1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Symbol"/>
                <a:cs typeface="Symbol"/>
              </a:rPr>
              <a:t>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1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Symbol"/>
                <a:cs typeface="Symbol"/>
              </a:rPr>
              <a:t>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i="1" spc="95" dirty="0">
                <a:latin typeface="Times New Roman"/>
                <a:cs typeface="Times New Roman"/>
              </a:rPr>
              <a:t>W</a:t>
            </a:r>
            <a:r>
              <a:rPr sz="2000" i="1" spc="-229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(1)</a:t>
            </a:r>
            <a:endParaRPr sz="2000">
              <a:latin typeface="Times New Roman"/>
              <a:cs typeface="Times New Roman"/>
            </a:endParaRPr>
          </a:p>
          <a:p>
            <a:pPr marL="1037590" marR="30480" indent="-1000125">
              <a:lnSpc>
                <a:spcPct val="91600"/>
              </a:lnSpc>
              <a:spcBef>
                <a:spcPts val="290"/>
              </a:spcBef>
            </a:pPr>
            <a:r>
              <a:rPr sz="2700" b="1" spc="-30" baseline="3086" dirty="0">
                <a:solidFill>
                  <a:srgbClr val="3D010C"/>
                </a:solidFill>
                <a:latin typeface="Malgun Gothic"/>
                <a:cs typeface="Malgun Gothic"/>
              </a:rPr>
              <a:t>귀납가정</a:t>
            </a:r>
            <a:r>
              <a:rPr sz="2700" spc="-30" baseline="3086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700" spc="-37" baseline="3086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700" i="1" baseline="3086" dirty="0">
                <a:solidFill>
                  <a:srgbClr val="3D010C"/>
                </a:solidFill>
                <a:latin typeface="Times New Roman"/>
                <a:cs typeface="Times New Roman"/>
              </a:rPr>
              <a:t>n </a:t>
            </a:r>
            <a:r>
              <a:rPr sz="2700" baseline="3086" dirty="0">
                <a:solidFill>
                  <a:srgbClr val="3D010C"/>
                </a:solidFill>
                <a:latin typeface="Times New Roman"/>
                <a:cs typeface="Times New Roman"/>
              </a:rPr>
              <a:t>&gt;</a:t>
            </a:r>
            <a:r>
              <a:rPr sz="2700" spc="7" baseline="3086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700" baseline="3086" dirty="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sz="2700" baseline="3086" dirty="0">
                <a:solidFill>
                  <a:srgbClr val="3D010C"/>
                </a:solidFill>
                <a:latin typeface="Malgun Gothic"/>
                <a:cs typeface="Malgun Gothic"/>
              </a:rPr>
              <a:t>이고</a:t>
            </a:r>
            <a:r>
              <a:rPr sz="2700" baseline="3086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700" spc="7" baseline="3086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700" baseline="3086" dirty="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sz="2700" spc="7" baseline="3086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700" baseline="3086" dirty="0">
                <a:solidFill>
                  <a:srgbClr val="3D010C"/>
                </a:solidFill>
                <a:latin typeface="Times New Roman"/>
                <a:cs typeface="Times New Roman"/>
              </a:rPr>
              <a:t>&lt; </a:t>
            </a:r>
            <a:r>
              <a:rPr sz="2700" i="1" baseline="3086" dirty="0">
                <a:solidFill>
                  <a:srgbClr val="3D010C"/>
                </a:solidFill>
                <a:latin typeface="Times New Roman"/>
                <a:cs typeface="Times New Roman"/>
              </a:rPr>
              <a:t>k</a:t>
            </a:r>
            <a:r>
              <a:rPr sz="2700" i="1" spc="22" baseline="3086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700" baseline="3086" dirty="0">
                <a:solidFill>
                  <a:srgbClr val="3D010C"/>
                </a:solidFill>
                <a:latin typeface="Times New Roman"/>
                <a:cs typeface="Times New Roman"/>
              </a:rPr>
              <a:t>&lt;</a:t>
            </a:r>
            <a:r>
              <a:rPr sz="2700" spc="-7" baseline="3086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700" i="1" baseline="3086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700" baseline="3086" dirty="0">
                <a:solidFill>
                  <a:srgbClr val="3D010C"/>
                </a:solidFill>
                <a:latin typeface="Malgun Gothic"/>
                <a:cs typeface="Malgun Gothic"/>
              </a:rPr>
              <a:t>인</a:t>
            </a:r>
            <a:r>
              <a:rPr sz="2700" spc="-262" baseline="3086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700" baseline="3086" dirty="0">
                <a:solidFill>
                  <a:srgbClr val="3D010C"/>
                </a:solidFill>
                <a:latin typeface="Malgun Gothic"/>
                <a:cs typeface="Malgun Gothic"/>
              </a:rPr>
              <a:t>모든</a:t>
            </a:r>
            <a:r>
              <a:rPr sz="2700" spc="-270" baseline="3086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700" i="1" spc="-15" baseline="3086" dirty="0">
                <a:solidFill>
                  <a:srgbClr val="3D010C"/>
                </a:solidFill>
                <a:latin typeface="Times New Roman"/>
                <a:cs typeface="Times New Roman"/>
              </a:rPr>
              <a:t>k</a:t>
            </a:r>
            <a:r>
              <a:rPr sz="2700" spc="-15" baseline="3086" dirty="0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sz="2700" spc="-254" baseline="3086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700" baseline="3086" dirty="0">
                <a:solidFill>
                  <a:srgbClr val="3D010C"/>
                </a:solidFill>
                <a:latin typeface="Malgun Gothic"/>
                <a:cs typeface="Malgun Gothic"/>
              </a:rPr>
              <a:t>대해서</a:t>
            </a:r>
            <a:r>
              <a:rPr sz="2700" baseline="3086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700" spc="405" baseline="3086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900" i="1" spc="-85" dirty="0">
                <a:latin typeface="Times New Roman"/>
                <a:cs typeface="Times New Roman"/>
              </a:rPr>
              <a:t>W</a:t>
            </a:r>
            <a:r>
              <a:rPr sz="1900" i="1" spc="-25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k</a:t>
            </a:r>
            <a:r>
              <a:rPr sz="1900" dirty="0">
                <a:latin typeface="Times New Roman"/>
                <a:cs typeface="Times New Roman"/>
              </a:rPr>
              <a:t>)</a:t>
            </a:r>
            <a:r>
              <a:rPr sz="1900" spc="-8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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3375" spc="-217" baseline="-8641" dirty="0">
                <a:latin typeface="Symbol"/>
                <a:cs typeface="Symbol"/>
              </a:rPr>
              <a:t></a:t>
            </a:r>
            <a:r>
              <a:rPr sz="1900" spc="-145" dirty="0">
                <a:latin typeface="Times New Roman"/>
                <a:cs typeface="Times New Roman"/>
              </a:rPr>
              <a:t>lg</a:t>
            </a:r>
            <a:r>
              <a:rPr sz="1900" spc="-204" dirty="0">
                <a:latin typeface="Times New Roman"/>
                <a:cs typeface="Times New Roman"/>
              </a:rPr>
              <a:t> </a:t>
            </a:r>
            <a:r>
              <a:rPr sz="1900" i="1" spc="-40" dirty="0">
                <a:latin typeface="Times New Roman"/>
                <a:cs typeface="Times New Roman"/>
              </a:rPr>
              <a:t>k</a:t>
            </a:r>
            <a:r>
              <a:rPr sz="1900" i="1" spc="-310" dirty="0">
                <a:latin typeface="Times New Roman"/>
                <a:cs typeface="Times New Roman"/>
              </a:rPr>
              <a:t> </a:t>
            </a:r>
            <a:r>
              <a:rPr sz="3375" spc="-284" baseline="-8641" dirty="0">
                <a:latin typeface="Symbol"/>
                <a:cs typeface="Symbol"/>
              </a:rPr>
              <a:t></a:t>
            </a:r>
            <a:r>
              <a:rPr sz="3375" spc="-540" baseline="-8641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</a:t>
            </a:r>
            <a:r>
              <a:rPr sz="1900" dirty="0">
                <a:latin typeface="Times New Roman"/>
                <a:cs typeface="Times New Roman"/>
              </a:rPr>
              <a:t>1</a:t>
            </a:r>
            <a:r>
              <a:rPr sz="2700" baseline="3086" dirty="0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sz="2700" spc="-277" baseline="3086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700" baseline="3086" dirty="0">
                <a:solidFill>
                  <a:srgbClr val="3D010C"/>
                </a:solidFill>
                <a:latin typeface="Malgun Gothic"/>
                <a:cs typeface="Malgun Gothic"/>
              </a:rPr>
              <a:t>성립한다고</a:t>
            </a:r>
            <a:r>
              <a:rPr sz="2700" spc="-270" baseline="3086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700" spc="-75" baseline="3086" dirty="0">
                <a:solidFill>
                  <a:srgbClr val="3D010C"/>
                </a:solidFill>
                <a:latin typeface="Malgun Gothic"/>
                <a:cs typeface="Malgun Gothic"/>
              </a:rPr>
              <a:t>가 </a:t>
            </a:r>
            <a:r>
              <a:rPr sz="1800" spc="-20" dirty="0">
                <a:solidFill>
                  <a:srgbClr val="3D010C"/>
                </a:solidFill>
                <a:latin typeface="Malgun Gothic"/>
                <a:cs typeface="Malgun Gothic"/>
              </a:rPr>
              <a:t>정한다</a:t>
            </a:r>
            <a:r>
              <a:rPr sz="1800" spc="-2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2863722"/>
            <a:ext cx="3099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3D010C"/>
                </a:solidFill>
                <a:latin typeface="Malgun Gothic"/>
                <a:cs typeface="Malgun Gothic"/>
              </a:rPr>
              <a:t>귀납단계</a:t>
            </a:r>
            <a:r>
              <a:rPr sz="1800" spc="-2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1800" spc="-6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(1)</a:t>
            </a:r>
            <a:r>
              <a:rPr sz="18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sz="1800" spc="-18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짝수이면</a:t>
            </a:r>
            <a:r>
              <a:rPr sz="1800" spc="-19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1800" spc="-25" dirty="0">
                <a:solidFill>
                  <a:srgbClr val="3D010C"/>
                </a:solidFill>
                <a:latin typeface="Malgun Gothic"/>
                <a:cs typeface="Malgun Gothic"/>
              </a:rPr>
              <a:t>즉</a:t>
            </a:r>
            <a:r>
              <a:rPr sz="1800" spc="-25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7585" y="2863722"/>
            <a:ext cx="158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3D010C"/>
                </a:solidFill>
                <a:latin typeface="Times New Roman"/>
                <a:cs typeface="Times New Roman"/>
              </a:rPr>
              <a:t>),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23995" y="2980943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825" y="0"/>
                </a:lnTo>
              </a:path>
            </a:pathLst>
          </a:custGeom>
          <a:ln w="148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99685" y="2673954"/>
            <a:ext cx="429259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-350" dirty="0">
                <a:latin typeface="Symbol"/>
                <a:cs typeface="Symbol"/>
              </a:rPr>
              <a:t></a:t>
            </a:r>
            <a:r>
              <a:rPr sz="3500" spc="305" dirty="0">
                <a:latin typeface="Times New Roman"/>
                <a:cs typeface="Times New Roman"/>
              </a:rPr>
              <a:t> </a:t>
            </a:r>
            <a:r>
              <a:rPr sz="3500" spc="-400" dirty="0">
                <a:latin typeface="Symbol"/>
                <a:cs typeface="Symbol"/>
              </a:rPr>
              <a:t></a:t>
            </a:r>
            <a:endParaRPr sz="3500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35186" y="2980943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844" y="0"/>
                </a:lnTo>
              </a:path>
            </a:pathLst>
          </a:custGeom>
          <a:ln w="148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37869" y="2952687"/>
            <a:ext cx="123189" cy="2749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-5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47080" y="2724798"/>
            <a:ext cx="125095" cy="5022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855"/>
              </a:lnSpc>
              <a:spcBef>
                <a:spcPts val="130"/>
              </a:spcBef>
            </a:pPr>
            <a:r>
              <a:rPr sz="1600" i="1" spc="-50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  <a:p>
            <a:pPr marL="14604">
              <a:lnSpc>
                <a:spcPts val="1855"/>
              </a:lnSpc>
            </a:pPr>
            <a:r>
              <a:rPr sz="1600" spc="-5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36540" y="2724798"/>
            <a:ext cx="123189" cy="2749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i="1" spc="-50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58761" y="2701497"/>
            <a:ext cx="209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latin typeface="Symbol"/>
                <a:cs typeface="Symbol"/>
              </a:rPr>
              <a:t>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21676" y="3612062"/>
            <a:ext cx="104139" cy="0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0" y="0"/>
                </a:moveTo>
                <a:lnTo>
                  <a:pt x="103929" y="0"/>
                </a:lnTo>
              </a:path>
            </a:pathLst>
          </a:custGeom>
          <a:ln w="92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727597" y="3410630"/>
            <a:ext cx="318770" cy="370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dirty="0">
                <a:latin typeface="Symbol"/>
                <a:cs typeface="Symbol"/>
              </a:rPr>
              <a:t></a:t>
            </a:r>
            <a:r>
              <a:rPr sz="2250" spc="145" dirty="0">
                <a:latin typeface="Times New Roman"/>
                <a:cs typeface="Times New Roman"/>
              </a:rPr>
              <a:t> </a:t>
            </a:r>
            <a:r>
              <a:rPr sz="2250" spc="-90" dirty="0">
                <a:latin typeface="Symbol"/>
                <a:cs typeface="Symbol"/>
              </a:rPr>
              <a:t>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75593" y="3973852"/>
            <a:ext cx="104139" cy="0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0" y="0"/>
                </a:moveTo>
                <a:lnTo>
                  <a:pt x="103929" y="0"/>
                </a:lnTo>
              </a:path>
            </a:pathLst>
          </a:custGeom>
          <a:ln w="92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07944" y="3772307"/>
            <a:ext cx="677545" cy="370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85115" algn="l"/>
              </a:tabLst>
            </a:pPr>
            <a:r>
              <a:rPr sz="2250" spc="-50" dirty="0">
                <a:latin typeface="Symbol"/>
                <a:cs typeface="Symbol"/>
              </a:rPr>
              <a:t>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dirty="0">
                <a:latin typeface="Symbol"/>
                <a:cs typeface="Symbol"/>
              </a:rPr>
              <a:t></a:t>
            </a:r>
            <a:r>
              <a:rPr sz="2250" spc="150" dirty="0">
                <a:latin typeface="Times New Roman"/>
                <a:cs typeface="Times New Roman"/>
              </a:rPr>
              <a:t> </a:t>
            </a:r>
            <a:r>
              <a:rPr sz="2250" spc="-140" dirty="0">
                <a:latin typeface="Symbol"/>
                <a:cs typeface="Symbol"/>
              </a:rPr>
              <a:t>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0695" y="4335038"/>
            <a:ext cx="104139" cy="0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0" y="0"/>
                </a:moveTo>
                <a:lnTo>
                  <a:pt x="103929" y="0"/>
                </a:lnTo>
              </a:path>
            </a:pathLst>
          </a:custGeom>
          <a:ln w="92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53046" y="4134022"/>
            <a:ext cx="677545" cy="370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85115" algn="l"/>
              </a:tabLst>
            </a:pPr>
            <a:r>
              <a:rPr sz="2250" spc="-50" dirty="0">
                <a:latin typeface="Symbol"/>
                <a:cs typeface="Symbol"/>
              </a:rPr>
              <a:t>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dirty="0">
                <a:latin typeface="Symbol"/>
                <a:cs typeface="Symbol"/>
              </a:rPr>
              <a:t></a:t>
            </a:r>
            <a:r>
              <a:rPr sz="2250" spc="150" dirty="0">
                <a:latin typeface="Times New Roman"/>
                <a:cs typeface="Times New Roman"/>
              </a:rPr>
              <a:t> </a:t>
            </a:r>
            <a:r>
              <a:rPr sz="2250" spc="-140" dirty="0">
                <a:latin typeface="Symbol"/>
                <a:cs typeface="Symbol"/>
              </a:rPr>
              <a:t>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147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19" name="object 19"/>
          <p:cNvSpPr txBox="1"/>
          <p:nvPr/>
        </p:nvSpPr>
        <p:spPr>
          <a:xfrm>
            <a:off x="3453046" y="4495283"/>
            <a:ext cx="536575" cy="370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31800" algn="l"/>
              </a:tabLst>
            </a:pPr>
            <a:r>
              <a:rPr sz="2250" spc="-50" dirty="0">
                <a:latin typeface="Symbol"/>
                <a:cs typeface="Symbol"/>
              </a:rPr>
              <a:t>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-95" dirty="0">
                <a:latin typeface="Symbol"/>
                <a:cs typeface="Symbol"/>
              </a:rPr>
              <a:t>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14380" y="4513335"/>
            <a:ext cx="161480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i="1" spc="65" dirty="0">
                <a:latin typeface="Times New Roman"/>
                <a:cs typeface="Times New Roman"/>
              </a:rPr>
              <a:t>n</a:t>
            </a:r>
            <a:r>
              <a:rPr sz="1800" spc="65" dirty="0">
                <a:latin typeface="Malgun Gothic"/>
                <a:cs typeface="Malgun Gothic"/>
              </a:rPr>
              <a:t>이</a:t>
            </a:r>
            <a:r>
              <a:rPr sz="1800" spc="-350" dirty="0">
                <a:latin typeface="Malgun Gothic"/>
                <a:cs typeface="Malgun Gothic"/>
              </a:rPr>
              <a:t> </a:t>
            </a:r>
            <a:r>
              <a:rPr sz="1800" spc="40" dirty="0">
                <a:latin typeface="Malgun Gothic"/>
                <a:cs typeface="Malgun Gothic"/>
              </a:rPr>
              <a:t>짝수이므로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26144" y="4165967"/>
            <a:ext cx="965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i="1" spc="-50" dirty="0">
                <a:latin typeface="Times New Roman"/>
                <a:cs typeface="Times New Roman"/>
              </a:rPr>
              <a:t>n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81022" y="3804687"/>
            <a:ext cx="965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i="1" spc="-50" dirty="0">
                <a:latin typeface="Times New Roman"/>
                <a:cs typeface="Times New Roman"/>
              </a:rPr>
              <a:t>n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27124" y="3442897"/>
            <a:ext cx="965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i="1" spc="-50" dirty="0">
                <a:latin typeface="Times New Roman"/>
                <a:cs typeface="Times New Roman"/>
              </a:rPr>
              <a:t>n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52589" y="4527701"/>
            <a:ext cx="116205" cy="33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05"/>
              </a:lnSpc>
              <a:spcBef>
                <a:spcPts val="100"/>
              </a:spcBef>
            </a:pPr>
            <a:r>
              <a:rPr sz="1050" i="1" u="sng" spc="-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50" i="1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endParaRPr sz="1050">
              <a:latin typeface="Times New Roman"/>
              <a:cs typeface="Times New Roman"/>
            </a:endParaRPr>
          </a:p>
          <a:p>
            <a:pPr marL="31750">
              <a:lnSpc>
                <a:spcPts val="1205"/>
              </a:lnSpc>
            </a:pPr>
            <a:r>
              <a:rPr sz="1050" spc="-50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27124" y="4312137"/>
            <a:ext cx="965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0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82003" y="3950404"/>
            <a:ext cx="965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0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28585" y="3589237"/>
            <a:ext cx="965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0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01615" y="4803504"/>
            <a:ext cx="1419860" cy="106616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Symbol"/>
                <a:cs typeface="Symbol"/>
              </a:rPr>
              <a:t>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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3225" spc="-104" baseline="-7751" dirty="0">
                <a:latin typeface="Symbol"/>
                <a:cs typeface="Symbol"/>
              </a:rPr>
              <a:t></a:t>
            </a:r>
            <a:r>
              <a:rPr sz="1800" spc="-70" dirty="0">
                <a:latin typeface="Times New Roman"/>
                <a:cs typeface="Times New Roman"/>
              </a:rPr>
              <a:t>lg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i="1" spc="-9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Symbol"/>
                <a:cs typeface="Symbol"/>
              </a:rPr>
              <a:t></a:t>
            </a:r>
            <a:r>
              <a:rPr sz="1800" spc="-25" dirty="0">
                <a:latin typeface="Times New Roman"/>
                <a:cs typeface="Times New Roman"/>
              </a:rPr>
              <a:t>1</a:t>
            </a:r>
            <a:r>
              <a:rPr sz="3225" spc="-37" baseline="-7751" dirty="0">
                <a:latin typeface="Symbol"/>
                <a:cs typeface="Symbol"/>
              </a:rPr>
              <a:t></a:t>
            </a:r>
            <a:endParaRPr sz="3225" baseline="-7751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Symbol"/>
                <a:cs typeface="Symbol"/>
              </a:rPr>
              <a:t>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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3225" spc="-104" baseline="-7751" dirty="0">
                <a:latin typeface="Symbol"/>
                <a:cs typeface="Symbol"/>
              </a:rPr>
              <a:t></a:t>
            </a:r>
            <a:r>
              <a:rPr sz="1800" spc="-70" dirty="0">
                <a:latin typeface="Times New Roman"/>
                <a:cs typeface="Times New Roman"/>
              </a:rPr>
              <a:t>lg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n</a:t>
            </a:r>
            <a:r>
              <a:rPr sz="3225" spc="-15" baseline="-7751" dirty="0">
                <a:latin typeface="Symbol"/>
                <a:cs typeface="Symbol"/>
              </a:rPr>
              <a:t></a:t>
            </a:r>
            <a:r>
              <a:rPr sz="3225" spc="-419" baseline="-7751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Symbol"/>
                <a:cs typeface="Symbol"/>
              </a:rPr>
              <a:t></a:t>
            </a:r>
            <a:r>
              <a:rPr sz="1800" spc="7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Symbol"/>
                <a:cs typeface="Symbol"/>
              </a:rPr>
              <a:t></a:t>
            </a:r>
            <a:r>
              <a:rPr sz="1800" spc="-21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1</a:t>
            </a:r>
            <a:r>
              <a:rPr sz="1800" spc="114" dirty="0">
                <a:latin typeface="Symbol"/>
                <a:cs typeface="Symbol"/>
              </a:rPr>
              <a:t>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3225" spc="-104" baseline="-7751" dirty="0">
                <a:latin typeface="Symbol"/>
                <a:cs typeface="Symbol"/>
              </a:rPr>
              <a:t></a:t>
            </a:r>
            <a:r>
              <a:rPr sz="1800" spc="-70" dirty="0">
                <a:latin typeface="Times New Roman"/>
                <a:cs typeface="Times New Roman"/>
              </a:rPr>
              <a:t>lg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i="1" spc="-25" dirty="0">
                <a:latin typeface="Times New Roman"/>
                <a:cs typeface="Times New Roman"/>
              </a:rPr>
              <a:t>n</a:t>
            </a:r>
            <a:r>
              <a:rPr sz="3225" spc="-37" baseline="-7751" dirty="0">
                <a:latin typeface="Symbol"/>
                <a:cs typeface="Symbol"/>
              </a:rPr>
              <a:t></a:t>
            </a:r>
            <a:endParaRPr sz="3225" baseline="-7751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27015" y="4513335"/>
            <a:ext cx="80391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latin typeface="Symbol"/>
                <a:cs typeface="Symbol"/>
              </a:rPr>
              <a:t>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</a:t>
            </a:r>
            <a:r>
              <a:rPr sz="1800" spc="65" dirty="0">
                <a:latin typeface="Times New Roman"/>
                <a:cs typeface="Times New Roman"/>
              </a:rPr>
              <a:t>  </a:t>
            </a:r>
            <a:r>
              <a:rPr sz="1800" spc="-25" dirty="0">
                <a:latin typeface="Times New Roman"/>
                <a:cs typeface="Times New Roman"/>
              </a:rPr>
              <a:t>lg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27015" y="4151621"/>
            <a:ext cx="80391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latin typeface="Symbol"/>
                <a:cs typeface="Symbol"/>
              </a:rPr>
              <a:t>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</a:t>
            </a:r>
            <a:r>
              <a:rPr sz="1800" spc="65" dirty="0">
                <a:latin typeface="Times New Roman"/>
                <a:cs typeface="Times New Roman"/>
              </a:rPr>
              <a:t>  </a:t>
            </a:r>
            <a:r>
              <a:rPr sz="1800" spc="-25" dirty="0">
                <a:latin typeface="Times New Roman"/>
                <a:cs typeface="Times New Roman"/>
              </a:rPr>
              <a:t>lg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27015" y="3789887"/>
            <a:ext cx="75882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latin typeface="Symbol"/>
                <a:cs typeface="Symbol"/>
              </a:rPr>
              <a:t></a:t>
            </a:r>
            <a:r>
              <a:rPr sz="1800" spc="-21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1</a:t>
            </a:r>
            <a:r>
              <a:rPr sz="1800" spc="114" dirty="0">
                <a:latin typeface="Symbol"/>
                <a:cs typeface="Symbol"/>
              </a:rPr>
              <a:t></a:t>
            </a:r>
            <a:r>
              <a:rPr sz="1800" spc="45" dirty="0">
                <a:latin typeface="Times New Roman"/>
                <a:cs typeface="Times New Roman"/>
              </a:rPr>
              <a:t>  </a:t>
            </a:r>
            <a:r>
              <a:rPr sz="1800" spc="-25" dirty="0">
                <a:latin typeface="Times New Roman"/>
                <a:cs typeface="Times New Roman"/>
              </a:rPr>
              <a:t>lg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63226" y="3428115"/>
            <a:ext cx="175260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58620" algn="l"/>
              </a:tabLst>
            </a:pPr>
            <a:r>
              <a:rPr sz="1800" i="1" spc="75" dirty="0">
                <a:latin typeface="Times New Roman"/>
                <a:cs typeface="Times New Roman"/>
              </a:rPr>
              <a:t>W</a:t>
            </a:r>
            <a:r>
              <a:rPr sz="1800" i="1" spc="-16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(</a:t>
            </a:r>
            <a:r>
              <a:rPr sz="1800" i="1" spc="55" dirty="0">
                <a:latin typeface="Times New Roman"/>
                <a:cs typeface="Times New Roman"/>
              </a:rPr>
              <a:t>n</a:t>
            </a:r>
            <a:r>
              <a:rPr sz="1800" spc="55" dirty="0">
                <a:latin typeface="Times New Roman"/>
                <a:cs typeface="Times New Roman"/>
              </a:rPr>
              <a:t>)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spc="-21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1</a:t>
            </a:r>
            <a:r>
              <a:rPr sz="1800" spc="114" dirty="0">
                <a:latin typeface="Symbol"/>
                <a:cs typeface="Symbol"/>
              </a:rPr>
              <a:t></a:t>
            </a:r>
            <a:r>
              <a:rPr sz="1800" spc="-275" dirty="0">
                <a:latin typeface="Times New Roman"/>
                <a:cs typeface="Times New Roman"/>
              </a:rPr>
              <a:t> </a:t>
            </a:r>
            <a:r>
              <a:rPr sz="1800" i="1" spc="75" dirty="0">
                <a:latin typeface="Times New Roman"/>
                <a:cs typeface="Times New Roman"/>
              </a:rPr>
              <a:t>W</a:t>
            </a:r>
            <a:r>
              <a:rPr sz="1800" i="1" spc="-16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(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85968" y="3340043"/>
            <a:ext cx="2481580" cy="74930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521970">
              <a:lnSpc>
                <a:spcPct val="100000"/>
              </a:lnSpc>
              <a:spcBef>
                <a:spcPts val="790"/>
              </a:spcBef>
            </a:pPr>
            <a:r>
              <a:rPr sz="1800" spc="60" dirty="0">
                <a:latin typeface="Malgun Gothic"/>
                <a:cs typeface="Malgun Gothic"/>
              </a:rPr>
              <a:t>재현식에</a:t>
            </a:r>
            <a:r>
              <a:rPr sz="1800" spc="-50" dirty="0">
                <a:latin typeface="Malgun Gothic"/>
                <a:cs typeface="Malgun Gothic"/>
              </a:rPr>
              <a:t> </a:t>
            </a:r>
            <a:r>
              <a:rPr sz="1800" spc="30" dirty="0">
                <a:latin typeface="Malgun Gothic"/>
                <a:cs typeface="Malgun Gothic"/>
              </a:rPr>
              <a:t>의해서</a:t>
            </a:r>
            <a:endParaRPr sz="1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504825" algn="l"/>
              </a:tabLst>
            </a:pPr>
            <a:r>
              <a:rPr sz="1800" spc="90" dirty="0">
                <a:latin typeface="Symbol"/>
                <a:cs typeface="Symbol"/>
              </a:rPr>
              <a:t></a:t>
            </a:r>
            <a:r>
              <a:rPr sz="1800" spc="90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60" dirty="0">
                <a:latin typeface="Malgun Gothic"/>
                <a:cs typeface="Malgun Gothic"/>
              </a:rPr>
              <a:t>귀납가정에</a:t>
            </a:r>
            <a:r>
              <a:rPr sz="1800" spc="-160" dirty="0">
                <a:latin typeface="Malgun Gothic"/>
                <a:cs typeface="Malgun Gothic"/>
              </a:rPr>
              <a:t> </a:t>
            </a:r>
            <a:r>
              <a:rPr sz="1800" spc="30" dirty="0">
                <a:latin typeface="Malgun Gothic"/>
                <a:cs typeface="Malgun Gothic"/>
              </a:rPr>
              <a:t>의해서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313992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74040" y="1170177"/>
            <a:ext cx="2312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(2)</a:t>
            </a:r>
            <a:r>
              <a:rPr sz="2000" spc="-3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홀수이면</a:t>
            </a:r>
            <a:r>
              <a:rPr sz="2000" spc="-2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즉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5644" y="1170177"/>
            <a:ext cx="1752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),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24687" y="1338777"/>
            <a:ext cx="143510" cy="0"/>
          </a:xfrm>
          <a:custGeom>
            <a:avLst/>
            <a:gdLst/>
            <a:ahLst/>
            <a:cxnLst/>
            <a:rect l="l" t="t" r="r" b="b"/>
            <a:pathLst>
              <a:path w="143510">
                <a:moveTo>
                  <a:pt x="0" y="0"/>
                </a:moveTo>
                <a:lnTo>
                  <a:pt x="143387" y="0"/>
                </a:lnTo>
              </a:path>
            </a:pathLst>
          </a:custGeom>
          <a:ln w="148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00309" y="1031067"/>
            <a:ext cx="429259" cy="564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0" spc="-350" dirty="0">
                <a:solidFill>
                  <a:srgbClr val="000000"/>
                </a:solidFill>
                <a:latin typeface="Symbol"/>
                <a:cs typeface="Symbol"/>
              </a:rPr>
              <a:t></a:t>
            </a:r>
            <a:r>
              <a:rPr sz="3500" spc="3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00" spc="-400" dirty="0">
                <a:solidFill>
                  <a:srgbClr val="000000"/>
                </a:solidFill>
                <a:latin typeface="Symbol"/>
                <a:cs typeface="Symbol"/>
              </a:rPr>
              <a:t></a:t>
            </a:r>
            <a:endParaRPr sz="3500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36593" y="1338777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29751" y="0"/>
                </a:lnTo>
              </a:path>
            </a:pathLst>
          </a:custGeom>
          <a:ln w="148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44185" y="1309816"/>
            <a:ext cx="123189" cy="2755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00" spc="-5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49031" y="1081220"/>
            <a:ext cx="327660" cy="2755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00" i="1" spc="-25" dirty="0">
                <a:latin typeface="Times New Roman"/>
                <a:cs typeface="Times New Roman"/>
              </a:rPr>
              <a:t>n</a:t>
            </a:r>
            <a:r>
              <a:rPr sz="1600" spc="-25" dirty="0">
                <a:latin typeface="Symbol"/>
                <a:cs typeface="Symbol"/>
              </a:rPr>
              <a:t></a:t>
            </a:r>
            <a:r>
              <a:rPr sz="1600" spc="-2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39079" y="1309815"/>
            <a:ext cx="123189" cy="2755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00" spc="-5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60248" y="1058610"/>
            <a:ext cx="20891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0" dirty="0">
                <a:latin typeface="Symbol"/>
                <a:cs typeface="Symbol"/>
              </a:rPr>
              <a:t>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37097" y="1081220"/>
            <a:ext cx="123189" cy="2755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00" i="1" spc="-50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07695" y="2242082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5">
                <a:moveTo>
                  <a:pt x="0" y="0"/>
                </a:moveTo>
                <a:lnTo>
                  <a:pt x="112319" y="0"/>
                </a:lnTo>
              </a:path>
            </a:pathLst>
          </a:custGeom>
          <a:ln w="100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07026" y="2025184"/>
            <a:ext cx="342265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dirty="0">
                <a:latin typeface="Symbol"/>
                <a:cs typeface="Symbol"/>
              </a:rPr>
              <a:t></a:t>
            </a:r>
            <a:r>
              <a:rPr sz="2450" spc="160" dirty="0">
                <a:latin typeface="Times New Roman"/>
                <a:cs typeface="Times New Roman"/>
              </a:rPr>
              <a:t> </a:t>
            </a:r>
            <a:r>
              <a:rPr sz="2450" spc="-110" dirty="0">
                <a:latin typeface="Symbol"/>
                <a:cs typeface="Symbol"/>
              </a:rPr>
              <a:t>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57353" y="2633318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5">
                <a:moveTo>
                  <a:pt x="0" y="0"/>
                </a:moveTo>
                <a:lnTo>
                  <a:pt x="112319" y="0"/>
                </a:lnTo>
              </a:path>
            </a:pathLst>
          </a:custGeom>
          <a:ln w="100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961049" y="2416419"/>
            <a:ext cx="730885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7975" algn="l"/>
              </a:tabLst>
            </a:pPr>
            <a:r>
              <a:rPr sz="2450" spc="-50" dirty="0">
                <a:latin typeface="Symbol"/>
                <a:cs typeface="Symbol"/>
              </a:rPr>
              <a:t>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dirty="0">
                <a:latin typeface="Symbol"/>
                <a:cs typeface="Symbol"/>
              </a:rPr>
              <a:t></a:t>
            </a:r>
            <a:r>
              <a:rPr sz="2450" spc="165" dirty="0">
                <a:latin typeface="Times New Roman"/>
                <a:cs typeface="Times New Roman"/>
              </a:rPr>
              <a:t> </a:t>
            </a:r>
            <a:r>
              <a:rPr sz="2450" spc="-165" dirty="0">
                <a:latin typeface="Symbol"/>
                <a:cs typeface="Symbol"/>
              </a:rPr>
              <a:t>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06095" y="3024349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860" y="0"/>
                </a:lnTo>
              </a:path>
            </a:pathLst>
          </a:custGeom>
          <a:ln w="100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09792" y="2807328"/>
            <a:ext cx="730885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7975" algn="l"/>
              </a:tabLst>
            </a:pPr>
            <a:r>
              <a:rPr sz="2450" spc="-50" dirty="0">
                <a:latin typeface="Symbol"/>
                <a:cs typeface="Symbol"/>
              </a:rPr>
              <a:t>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dirty="0">
                <a:latin typeface="Symbol"/>
                <a:cs typeface="Symbol"/>
              </a:rPr>
              <a:t></a:t>
            </a:r>
            <a:r>
              <a:rPr sz="2450" spc="165" dirty="0">
                <a:latin typeface="Times New Roman"/>
                <a:cs typeface="Times New Roman"/>
              </a:rPr>
              <a:t> </a:t>
            </a:r>
            <a:r>
              <a:rPr sz="2450" spc="-165" dirty="0">
                <a:latin typeface="Symbol"/>
                <a:cs typeface="Symbol"/>
              </a:rPr>
              <a:t>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09792" y="3198196"/>
            <a:ext cx="725170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3410" algn="l"/>
              </a:tabLst>
            </a:pPr>
            <a:r>
              <a:rPr sz="2450" spc="-50" dirty="0">
                <a:latin typeface="Symbol"/>
                <a:cs typeface="Symbol"/>
              </a:rPr>
              <a:t>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spc="-114" dirty="0">
                <a:latin typeface="Symbol"/>
                <a:cs typeface="Symbol"/>
              </a:rPr>
              <a:t>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67245" y="4725654"/>
            <a:ext cx="1743710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i="1" spc="65" dirty="0">
                <a:latin typeface="Times New Roman"/>
                <a:cs typeface="Times New Roman"/>
              </a:rPr>
              <a:t>n</a:t>
            </a:r>
            <a:r>
              <a:rPr sz="1950" spc="65" dirty="0">
                <a:latin typeface="Malgun Gothic"/>
                <a:cs typeface="Malgun Gothic"/>
              </a:rPr>
              <a:t>이</a:t>
            </a:r>
            <a:r>
              <a:rPr sz="1950" spc="-370" dirty="0">
                <a:latin typeface="Malgun Gothic"/>
                <a:cs typeface="Malgun Gothic"/>
              </a:rPr>
              <a:t> </a:t>
            </a:r>
            <a:r>
              <a:rPr sz="1950" spc="55" dirty="0">
                <a:latin typeface="Malgun Gothic"/>
                <a:cs typeface="Malgun Gothic"/>
              </a:rPr>
              <a:t>홀수이므로</a:t>
            </a:r>
            <a:endParaRPr sz="195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02709" y="3217216"/>
            <a:ext cx="1744345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i="1" spc="70" dirty="0">
                <a:latin typeface="Times New Roman"/>
                <a:cs typeface="Times New Roman"/>
              </a:rPr>
              <a:t>n</a:t>
            </a:r>
            <a:r>
              <a:rPr sz="1950" spc="70" dirty="0">
                <a:latin typeface="Malgun Gothic"/>
                <a:cs typeface="Malgun Gothic"/>
              </a:rPr>
              <a:t>이</a:t>
            </a:r>
            <a:r>
              <a:rPr sz="1950" spc="-375" dirty="0">
                <a:latin typeface="Malgun Gothic"/>
                <a:cs typeface="Malgun Gothic"/>
              </a:rPr>
              <a:t> </a:t>
            </a:r>
            <a:r>
              <a:rPr sz="1950" spc="55" dirty="0">
                <a:latin typeface="Malgun Gothic"/>
                <a:cs typeface="Malgun Gothic"/>
              </a:rPr>
              <a:t>홀수이므로</a:t>
            </a:r>
            <a:endParaRPr sz="195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14696" y="1950018"/>
            <a:ext cx="2153920" cy="807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0">
              <a:lnSpc>
                <a:spcPct val="131500"/>
              </a:lnSpc>
              <a:spcBef>
                <a:spcPts val="100"/>
              </a:spcBef>
            </a:pPr>
            <a:r>
              <a:rPr sz="1950" spc="65" dirty="0">
                <a:latin typeface="Malgun Gothic"/>
                <a:cs typeface="Malgun Gothic"/>
              </a:rPr>
              <a:t>재현식에</a:t>
            </a:r>
            <a:r>
              <a:rPr sz="1950" spc="-180" dirty="0">
                <a:latin typeface="Malgun Gothic"/>
                <a:cs typeface="Malgun Gothic"/>
              </a:rPr>
              <a:t> </a:t>
            </a:r>
            <a:r>
              <a:rPr sz="1950" spc="45" dirty="0">
                <a:latin typeface="Malgun Gothic"/>
                <a:cs typeface="Malgun Gothic"/>
              </a:rPr>
              <a:t>의해서 </a:t>
            </a:r>
            <a:r>
              <a:rPr sz="1950" spc="65" dirty="0">
                <a:latin typeface="Malgun Gothic"/>
                <a:cs typeface="Malgun Gothic"/>
              </a:rPr>
              <a:t>귀납가정에</a:t>
            </a:r>
            <a:r>
              <a:rPr sz="1950" spc="-165" dirty="0">
                <a:latin typeface="Malgun Gothic"/>
                <a:cs typeface="Malgun Gothic"/>
              </a:rPr>
              <a:t> </a:t>
            </a:r>
            <a:r>
              <a:rPr sz="1950" spc="45" dirty="0">
                <a:latin typeface="Malgun Gothic"/>
                <a:cs typeface="Malgun Gothic"/>
              </a:rPr>
              <a:t>의해서</a:t>
            </a:r>
            <a:endParaRPr sz="195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94348" y="2435542"/>
            <a:ext cx="318770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spc="100" dirty="0">
                <a:latin typeface="Symbol"/>
                <a:cs typeface="Symbol"/>
              </a:rPr>
              <a:t></a:t>
            </a:r>
            <a:r>
              <a:rPr sz="1950" spc="100" dirty="0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28363" y="3391900"/>
            <a:ext cx="101600" cy="198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50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14588" y="3001032"/>
            <a:ext cx="101600" cy="198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50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65845" y="2609755"/>
            <a:ext cx="101600" cy="198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50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15647" y="2218724"/>
            <a:ext cx="101600" cy="198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50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13009" y="2842862"/>
            <a:ext cx="101600" cy="198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i="1" spc="-50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64245" y="2452035"/>
            <a:ext cx="101600" cy="198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i="1" spc="-50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14588" y="2060595"/>
            <a:ext cx="101600" cy="198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i="1" spc="-50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15355" y="3531574"/>
            <a:ext cx="1980564" cy="152590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1950" spc="50" dirty="0">
                <a:latin typeface="Symbol"/>
                <a:cs typeface="Symbol"/>
              </a:rPr>
              <a:t></a:t>
            </a:r>
            <a:r>
              <a:rPr sz="1950" spc="3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2</a:t>
            </a:r>
            <a:r>
              <a:rPr sz="1950" spc="-145" dirty="0">
                <a:latin typeface="Times New Roman"/>
                <a:cs typeface="Times New Roman"/>
              </a:rPr>
              <a:t> </a:t>
            </a:r>
            <a:r>
              <a:rPr sz="1950" spc="50" dirty="0">
                <a:latin typeface="Symbol"/>
                <a:cs typeface="Symbol"/>
              </a:rPr>
              <a:t></a:t>
            </a:r>
            <a:r>
              <a:rPr sz="1950" spc="-45" dirty="0">
                <a:latin typeface="Times New Roman"/>
                <a:cs typeface="Times New Roman"/>
              </a:rPr>
              <a:t> </a:t>
            </a:r>
            <a:r>
              <a:rPr sz="3450" spc="-30" baseline="-8454" dirty="0">
                <a:latin typeface="Symbol"/>
                <a:cs typeface="Symbol"/>
              </a:rPr>
              <a:t></a:t>
            </a:r>
            <a:r>
              <a:rPr sz="1950" spc="-20" dirty="0">
                <a:latin typeface="Times New Roman"/>
                <a:cs typeface="Times New Roman"/>
              </a:rPr>
              <a:t>lg(</a:t>
            </a:r>
            <a:r>
              <a:rPr sz="1950" i="1" spc="-20" dirty="0">
                <a:latin typeface="Times New Roman"/>
                <a:cs typeface="Times New Roman"/>
              </a:rPr>
              <a:t>n</a:t>
            </a:r>
            <a:r>
              <a:rPr sz="1950" i="1" spc="-10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</a:t>
            </a:r>
            <a:r>
              <a:rPr sz="1950" dirty="0">
                <a:latin typeface="Times New Roman"/>
                <a:cs typeface="Times New Roman"/>
              </a:rPr>
              <a:t>1)</a:t>
            </a:r>
            <a:r>
              <a:rPr sz="1950" spc="-12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Symbol"/>
                <a:cs typeface="Symbol"/>
              </a:rPr>
              <a:t></a:t>
            </a:r>
            <a:r>
              <a:rPr sz="1950" spc="-25" dirty="0">
                <a:latin typeface="Times New Roman"/>
                <a:cs typeface="Times New Roman"/>
              </a:rPr>
              <a:t>1</a:t>
            </a:r>
            <a:r>
              <a:rPr sz="3450" spc="-37" baseline="-8454" dirty="0">
                <a:latin typeface="Symbol"/>
                <a:cs typeface="Symbol"/>
              </a:rPr>
              <a:t></a:t>
            </a:r>
            <a:endParaRPr sz="3450" baseline="-8454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z="1950" spc="50" dirty="0">
                <a:latin typeface="Symbol"/>
                <a:cs typeface="Symbol"/>
              </a:rPr>
              <a:t>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2</a:t>
            </a:r>
            <a:r>
              <a:rPr sz="1950" spc="-150" dirty="0">
                <a:latin typeface="Times New Roman"/>
                <a:cs typeface="Times New Roman"/>
              </a:rPr>
              <a:t> </a:t>
            </a:r>
            <a:r>
              <a:rPr sz="1950" spc="50" dirty="0">
                <a:latin typeface="Symbol"/>
                <a:cs typeface="Symbol"/>
              </a:rPr>
              <a:t></a:t>
            </a:r>
            <a:r>
              <a:rPr sz="1950" spc="-60" dirty="0">
                <a:latin typeface="Times New Roman"/>
                <a:cs typeface="Times New Roman"/>
              </a:rPr>
              <a:t> </a:t>
            </a:r>
            <a:r>
              <a:rPr sz="3450" spc="-30" baseline="-8454" dirty="0">
                <a:latin typeface="Symbol"/>
                <a:cs typeface="Symbol"/>
              </a:rPr>
              <a:t></a:t>
            </a:r>
            <a:r>
              <a:rPr sz="1950" spc="-20" dirty="0">
                <a:latin typeface="Times New Roman"/>
                <a:cs typeface="Times New Roman"/>
              </a:rPr>
              <a:t>lg(</a:t>
            </a:r>
            <a:r>
              <a:rPr sz="1950" i="1" spc="-20" dirty="0">
                <a:latin typeface="Times New Roman"/>
                <a:cs typeface="Times New Roman"/>
              </a:rPr>
              <a:t>n</a:t>
            </a:r>
            <a:r>
              <a:rPr sz="1950" i="1" spc="-114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</a:t>
            </a:r>
            <a:r>
              <a:rPr sz="1950" dirty="0">
                <a:latin typeface="Times New Roman"/>
                <a:cs typeface="Times New Roman"/>
              </a:rPr>
              <a:t>1)</a:t>
            </a:r>
            <a:r>
              <a:rPr sz="3450" baseline="-8454" dirty="0">
                <a:latin typeface="Symbol"/>
                <a:cs typeface="Symbol"/>
              </a:rPr>
              <a:t></a:t>
            </a:r>
            <a:r>
              <a:rPr sz="3450" spc="-450" baseline="-8454" dirty="0">
                <a:latin typeface="Times New Roman"/>
                <a:cs typeface="Times New Roman"/>
              </a:rPr>
              <a:t> </a:t>
            </a:r>
            <a:r>
              <a:rPr sz="1950" spc="80" dirty="0">
                <a:latin typeface="Symbol"/>
                <a:cs typeface="Symbol"/>
              </a:rPr>
              <a:t></a:t>
            </a:r>
            <a:r>
              <a:rPr sz="1950" spc="80" dirty="0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sz="1950" spc="50" dirty="0">
                <a:latin typeface="Symbol"/>
                <a:cs typeface="Symbol"/>
              </a:rPr>
              <a:t></a:t>
            </a:r>
            <a:r>
              <a:rPr sz="1950" spc="-229" dirty="0">
                <a:latin typeface="Times New Roman"/>
                <a:cs typeface="Times New Roman"/>
              </a:rPr>
              <a:t> </a:t>
            </a:r>
            <a:r>
              <a:rPr sz="1950" spc="125" dirty="0">
                <a:latin typeface="Times New Roman"/>
                <a:cs typeface="Times New Roman"/>
              </a:rPr>
              <a:t>1</a:t>
            </a:r>
            <a:r>
              <a:rPr sz="1950" spc="125" dirty="0">
                <a:latin typeface="Symbol"/>
                <a:cs typeface="Symbol"/>
              </a:rPr>
              <a:t></a:t>
            </a:r>
            <a:r>
              <a:rPr sz="1950" spc="-65" dirty="0">
                <a:latin typeface="Times New Roman"/>
                <a:cs typeface="Times New Roman"/>
              </a:rPr>
              <a:t> </a:t>
            </a:r>
            <a:r>
              <a:rPr sz="3450" spc="-30" baseline="-8454" dirty="0">
                <a:latin typeface="Symbol"/>
                <a:cs typeface="Symbol"/>
              </a:rPr>
              <a:t></a:t>
            </a:r>
            <a:r>
              <a:rPr sz="1950" spc="-20" dirty="0">
                <a:latin typeface="Times New Roman"/>
                <a:cs typeface="Times New Roman"/>
              </a:rPr>
              <a:t>lg(</a:t>
            </a:r>
            <a:r>
              <a:rPr sz="1950" i="1" spc="-20" dirty="0">
                <a:latin typeface="Times New Roman"/>
                <a:cs typeface="Times New Roman"/>
              </a:rPr>
              <a:t>n</a:t>
            </a:r>
            <a:r>
              <a:rPr sz="1950" i="1" spc="-1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Symbol"/>
                <a:cs typeface="Symbol"/>
              </a:rPr>
              <a:t></a:t>
            </a:r>
            <a:r>
              <a:rPr sz="1950" spc="-20" dirty="0">
                <a:latin typeface="Times New Roman"/>
                <a:cs typeface="Times New Roman"/>
              </a:rPr>
              <a:t>1)</a:t>
            </a:r>
            <a:r>
              <a:rPr sz="3450" spc="-30" baseline="-8454" dirty="0">
                <a:latin typeface="Symbol"/>
                <a:cs typeface="Symbol"/>
              </a:rPr>
              <a:t></a:t>
            </a:r>
            <a:endParaRPr sz="3450" baseline="-8454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sz="1950" spc="50" dirty="0">
                <a:latin typeface="Symbol"/>
                <a:cs typeface="Symbol"/>
              </a:rPr>
              <a:t></a:t>
            </a:r>
            <a:r>
              <a:rPr sz="1950" spc="-235" dirty="0">
                <a:latin typeface="Times New Roman"/>
                <a:cs typeface="Times New Roman"/>
              </a:rPr>
              <a:t> </a:t>
            </a:r>
            <a:r>
              <a:rPr sz="1950" spc="125" dirty="0">
                <a:latin typeface="Times New Roman"/>
                <a:cs typeface="Times New Roman"/>
              </a:rPr>
              <a:t>1</a:t>
            </a:r>
            <a:r>
              <a:rPr sz="1950" spc="125" dirty="0">
                <a:latin typeface="Symbol"/>
                <a:cs typeface="Symbol"/>
              </a:rPr>
              <a:t></a:t>
            </a:r>
            <a:r>
              <a:rPr sz="1950" spc="-70" dirty="0">
                <a:latin typeface="Times New Roman"/>
                <a:cs typeface="Times New Roman"/>
              </a:rPr>
              <a:t> </a:t>
            </a:r>
            <a:r>
              <a:rPr sz="3450" spc="-112" baseline="-8454" dirty="0">
                <a:latin typeface="Symbol"/>
                <a:cs typeface="Symbol"/>
              </a:rPr>
              <a:t></a:t>
            </a:r>
            <a:r>
              <a:rPr sz="1950" spc="-75" dirty="0">
                <a:latin typeface="Times New Roman"/>
                <a:cs typeface="Times New Roman"/>
              </a:rPr>
              <a:t>lg</a:t>
            </a:r>
            <a:r>
              <a:rPr sz="1950" spc="-145" dirty="0">
                <a:latin typeface="Times New Roman"/>
                <a:cs typeface="Times New Roman"/>
              </a:rPr>
              <a:t> </a:t>
            </a:r>
            <a:r>
              <a:rPr sz="1950" i="1" spc="-25" dirty="0">
                <a:latin typeface="Times New Roman"/>
                <a:cs typeface="Times New Roman"/>
              </a:rPr>
              <a:t>n</a:t>
            </a:r>
            <a:r>
              <a:rPr sz="3450" spc="-37" baseline="-8454" dirty="0">
                <a:latin typeface="Symbol"/>
                <a:cs typeface="Symbol"/>
              </a:rPr>
              <a:t></a:t>
            </a:r>
            <a:endParaRPr sz="3450" baseline="-8454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40755" y="3217216"/>
            <a:ext cx="867410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61670" algn="l"/>
              </a:tabLst>
            </a:pPr>
            <a:r>
              <a:rPr sz="1950" spc="50" dirty="0">
                <a:latin typeface="Symbol"/>
                <a:cs typeface="Symbol"/>
              </a:rPr>
              <a:t>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2</a:t>
            </a:r>
            <a:r>
              <a:rPr sz="1950" spc="-15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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Times New Roman"/>
                <a:cs typeface="Times New Roman"/>
              </a:rPr>
              <a:t>lg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40755" y="2826348"/>
            <a:ext cx="867410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61670" algn="l"/>
              </a:tabLst>
            </a:pPr>
            <a:r>
              <a:rPr sz="1950" spc="50" dirty="0">
                <a:latin typeface="Symbol"/>
                <a:cs typeface="Symbol"/>
              </a:rPr>
              <a:t>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2</a:t>
            </a:r>
            <a:r>
              <a:rPr sz="1950" spc="-15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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Times New Roman"/>
                <a:cs typeface="Times New Roman"/>
              </a:rPr>
              <a:t>lg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40755" y="2435542"/>
            <a:ext cx="818515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12775" algn="l"/>
              </a:tabLst>
            </a:pPr>
            <a:r>
              <a:rPr sz="1950" spc="50" dirty="0">
                <a:latin typeface="Symbol"/>
                <a:cs typeface="Symbol"/>
              </a:rPr>
              <a:t></a:t>
            </a:r>
            <a:r>
              <a:rPr sz="1950" spc="-240" dirty="0">
                <a:latin typeface="Times New Roman"/>
                <a:cs typeface="Times New Roman"/>
              </a:rPr>
              <a:t> </a:t>
            </a:r>
            <a:r>
              <a:rPr sz="1950" spc="100" dirty="0">
                <a:latin typeface="Times New Roman"/>
                <a:cs typeface="Times New Roman"/>
              </a:rPr>
              <a:t>1</a:t>
            </a:r>
            <a:r>
              <a:rPr sz="1950" spc="100" dirty="0">
                <a:latin typeface="Symbol"/>
                <a:cs typeface="Symbol"/>
              </a:rPr>
              <a:t>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Times New Roman"/>
                <a:cs typeface="Times New Roman"/>
              </a:rPr>
              <a:t>lg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30934" y="2044715"/>
            <a:ext cx="1893570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793239" algn="l"/>
              </a:tabLst>
            </a:pPr>
            <a:r>
              <a:rPr sz="1950" i="1" spc="80" dirty="0">
                <a:latin typeface="Times New Roman"/>
                <a:cs typeface="Times New Roman"/>
              </a:rPr>
              <a:t>W</a:t>
            </a:r>
            <a:r>
              <a:rPr sz="1950" i="1" spc="-185" dirty="0">
                <a:latin typeface="Times New Roman"/>
                <a:cs typeface="Times New Roman"/>
              </a:rPr>
              <a:t> </a:t>
            </a:r>
            <a:r>
              <a:rPr sz="1950" spc="60" dirty="0">
                <a:latin typeface="Times New Roman"/>
                <a:cs typeface="Times New Roman"/>
              </a:rPr>
              <a:t>(</a:t>
            </a:r>
            <a:r>
              <a:rPr sz="1950" i="1" spc="60" dirty="0">
                <a:latin typeface="Times New Roman"/>
                <a:cs typeface="Times New Roman"/>
              </a:rPr>
              <a:t>n</a:t>
            </a:r>
            <a:r>
              <a:rPr sz="1950" spc="60" dirty="0">
                <a:latin typeface="Times New Roman"/>
                <a:cs typeface="Times New Roman"/>
              </a:rPr>
              <a:t>)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spc="50" dirty="0">
                <a:latin typeface="Symbol"/>
                <a:cs typeface="Symbol"/>
              </a:rPr>
              <a:t></a:t>
            </a:r>
            <a:r>
              <a:rPr sz="1950" spc="-240" dirty="0">
                <a:latin typeface="Times New Roman"/>
                <a:cs typeface="Times New Roman"/>
              </a:rPr>
              <a:t> </a:t>
            </a:r>
            <a:r>
              <a:rPr sz="1950" spc="125" dirty="0">
                <a:latin typeface="Times New Roman"/>
                <a:cs typeface="Times New Roman"/>
              </a:rPr>
              <a:t>1</a:t>
            </a:r>
            <a:r>
              <a:rPr sz="1950" spc="125" dirty="0">
                <a:latin typeface="Symbol"/>
                <a:cs typeface="Symbol"/>
              </a:rPr>
              <a:t></a:t>
            </a:r>
            <a:r>
              <a:rPr sz="1950" spc="-305" dirty="0">
                <a:latin typeface="Times New Roman"/>
                <a:cs typeface="Times New Roman"/>
              </a:rPr>
              <a:t> </a:t>
            </a:r>
            <a:r>
              <a:rPr sz="1950" i="1" spc="80" dirty="0">
                <a:latin typeface="Times New Roman"/>
                <a:cs typeface="Times New Roman"/>
              </a:rPr>
              <a:t>W</a:t>
            </a:r>
            <a:r>
              <a:rPr sz="1950" i="1" spc="-18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Times New Roman"/>
                <a:cs typeface="Times New Roman"/>
              </a:rPr>
              <a:t>(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50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34056" y="3233751"/>
            <a:ext cx="281940" cy="198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i="1" u="sng" spc="-1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i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100" u="sng" spc="-2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1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88244" y="5507975"/>
            <a:ext cx="3649979" cy="395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000" spc="-75" dirty="0">
                <a:latin typeface="Malgun Gothic"/>
                <a:cs typeface="Malgun Gothic"/>
              </a:rPr>
              <a:t>따라서</a:t>
            </a:r>
            <a:r>
              <a:rPr sz="2000" spc="-75" dirty="0">
                <a:latin typeface="Times New Roman"/>
                <a:cs typeface="Times New Roman"/>
              </a:rPr>
              <a:t>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i="1" spc="65" dirty="0">
                <a:latin typeface="Times New Roman"/>
                <a:cs typeface="Times New Roman"/>
              </a:rPr>
              <a:t>W</a:t>
            </a:r>
            <a:r>
              <a:rPr sz="2000" i="1" spc="-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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3600" spc="-150" baseline="-8101" dirty="0">
                <a:latin typeface="Symbol"/>
                <a:cs typeface="Symbol"/>
              </a:rPr>
              <a:t></a:t>
            </a:r>
            <a:r>
              <a:rPr sz="2000" spc="-100" dirty="0">
                <a:latin typeface="Times New Roman"/>
                <a:cs typeface="Times New Roman"/>
              </a:rPr>
              <a:t>lg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i="1" spc="-40" dirty="0">
                <a:latin typeface="Times New Roman"/>
                <a:cs typeface="Times New Roman"/>
              </a:rPr>
              <a:t>n</a:t>
            </a:r>
            <a:r>
              <a:rPr sz="3600" spc="-60" baseline="-8101" dirty="0">
                <a:latin typeface="Symbol"/>
                <a:cs typeface="Symbol"/>
              </a:rPr>
              <a:t></a:t>
            </a:r>
            <a:r>
              <a:rPr sz="3600" spc="-525" baseline="-8101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Symbol"/>
                <a:cs typeface="Symbol"/>
              </a:rPr>
              <a:t></a:t>
            </a:r>
            <a:r>
              <a:rPr sz="2000" spc="70" dirty="0">
                <a:latin typeface="Times New Roman"/>
                <a:cs typeface="Times New Roman"/>
              </a:rPr>
              <a:t>1</a:t>
            </a:r>
            <a:r>
              <a:rPr sz="2000" spc="70" dirty="0">
                <a:latin typeface="Symbol"/>
                <a:cs typeface="Symbol"/>
              </a:rPr>
              <a:t></a:t>
            </a:r>
            <a:r>
              <a:rPr sz="2000" spc="70" dirty="0">
                <a:latin typeface="Times New Roman"/>
                <a:cs typeface="Times New Roman"/>
              </a:rPr>
              <a:t>(lg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i="1" spc="-25" dirty="0">
                <a:latin typeface="Times New Roman"/>
                <a:cs typeface="Times New Roman"/>
              </a:rPr>
              <a:t>n</a:t>
            </a:r>
            <a:r>
              <a:rPr sz="2000" spc="-25" dirty="0">
                <a:latin typeface="Times New Roman"/>
                <a:cs typeface="Times New Roman"/>
              </a:rPr>
              <a:t>).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50764" y="3860291"/>
            <a:ext cx="3641090" cy="73914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51435" rIns="0" bIns="0" rtlCol="0">
            <a:spAutoFit/>
          </a:bodyPr>
          <a:lstStyle/>
          <a:p>
            <a:pPr marL="92710" marR="116205">
              <a:lnSpc>
                <a:spcPts val="1670"/>
              </a:lnSpc>
              <a:spcBef>
                <a:spcPts val="405"/>
              </a:spcBef>
            </a:pP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sz="1400" spc="-16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Malgun Gothic"/>
                <a:cs typeface="Malgun Gothic"/>
              </a:rPr>
              <a:t>짝수라면</a:t>
            </a:r>
            <a:r>
              <a:rPr sz="1400" spc="-15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sz="1400" spc="-16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1400" dirty="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sz="1400" spc="-15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Malgun Gothic"/>
                <a:cs typeface="Malgun Gothic"/>
              </a:rPr>
              <a:t>지수승값일</a:t>
            </a:r>
            <a:r>
              <a:rPr sz="1400" spc="-16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Malgun Gothic"/>
                <a:cs typeface="Malgun Gothic"/>
              </a:rPr>
              <a:t>수도</a:t>
            </a:r>
            <a:r>
              <a:rPr sz="1400" spc="-15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400" spc="-25" dirty="0">
                <a:solidFill>
                  <a:srgbClr val="3E3D00"/>
                </a:solidFill>
                <a:latin typeface="Malgun Gothic"/>
                <a:cs typeface="Malgun Gothic"/>
              </a:rPr>
              <a:t>있다</a:t>
            </a:r>
            <a:r>
              <a:rPr sz="1400" spc="-25" dirty="0">
                <a:solidFill>
                  <a:srgbClr val="3E3D00"/>
                </a:solidFill>
                <a:latin typeface="Times New Roman"/>
                <a:cs typeface="Times New Roman"/>
              </a:rPr>
              <a:t>. </a:t>
            </a: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if</a:t>
            </a:r>
            <a:r>
              <a:rPr sz="14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n=16,</a:t>
            </a:r>
            <a:r>
              <a:rPr sz="1400" spc="-2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floor(</a:t>
            </a:r>
            <a:r>
              <a:rPr sz="1400" spc="-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lg(16-1))=3,</a:t>
            </a:r>
            <a:r>
              <a:rPr sz="1400" spc="-2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D00"/>
                </a:solidFill>
                <a:latin typeface="Times New Roman"/>
                <a:cs typeface="Times New Roman"/>
              </a:rPr>
              <a:t>floor(lg(16))=4</a:t>
            </a:r>
            <a:endParaRPr sz="1400">
              <a:latin typeface="Times New Roman"/>
              <a:cs typeface="Times New Roman"/>
            </a:endParaRPr>
          </a:p>
          <a:p>
            <a:pPr marL="92710">
              <a:lnSpc>
                <a:spcPts val="1625"/>
              </a:lnSpc>
            </a:pP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if</a:t>
            </a:r>
            <a:r>
              <a:rPr sz="1400" spc="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n=15, </a:t>
            </a:r>
            <a:r>
              <a:rPr sz="1400" spc="-10" dirty="0">
                <a:solidFill>
                  <a:srgbClr val="3E3D00"/>
                </a:solidFill>
                <a:latin typeface="Times New Roman"/>
                <a:cs typeface="Times New Roman"/>
              </a:rPr>
              <a:t>floor(lg(15-</a:t>
            </a: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1))=3, </a:t>
            </a:r>
            <a:r>
              <a:rPr sz="1400" spc="-10" dirty="0">
                <a:solidFill>
                  <a:srgbClr val="3E3D00"/>
                </a:solidFill>
                <a:latin typeface="Times New Roman"/>
                <a:cs typeface="Times New Roman"/>
              </a:rPr>
              <a:t>floor(lg(15))=3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516623" y="4594097"/>
            <a:ext cx="435609" cy="275590"/>
          </a:xfrm>
          <a:custGeom>
            <a:avLst/>
            <a:gdLst/>
            <a:ahLst/>
            <a:cxnLst/>
            <a:rect l="l" t="t" r="r" b="b"/>
            <a:pathLst>
              <a:path w="435609" h="275589">
                <a:moveTo>
                  <a:pt x="44450" y="202564"/>
                </a:moveTo>
                <a:lnTo>
                  <a:pt x="0" y="275208"/>
                </a:lnTo>
                <a:lnTo>
                  <a:pt x="84835" y="267081"/>
                </a:lnTo>
                <a:lnTo>
                  <a:pt x="72195" y="246887"/>
                </a:lnTo>
                <a:lnTo>
                  <a:pt x="57276" y="246887"/>
                </a:lnTo>
                <a:lnTo>
                  <a:pt x="50419" y="236219"/>
                </a:lnTo>
                <a:lnTo>
                  <a:pt x="61272" y="229438"/>
                </a:lnTo>
                <a:lnTo>
                  <a:pt x="44450" y="202564"/>
                </a:lnTo>
                <a:close/>
              </a:path>
              <a:path w="435609" h="275589">
                <a:moveTo>
                  <a:pt x="61272" y="229438"/>
                </a:moveTo>
                <a:lnTo>
                  <a:pt x="50419" y="236219"/>
                </a:lnTo>
                <a:lnTo>
                  <a:pt x="57276" y="246887"/>
                </a:lnTo>
                <a:lnTo>
                  <a:pt x="68000" y="240186"/>
                </a:lnTo>
                <a:lnTo>
                  <a:pt x="61272" y="229438"/>
                </a:lnTo>
                <a:close/>
              </a:path>
              <a:path w="435609" h="275589">
                <a:moveTo>
                  <a:pt x="68000" y="240186"/>
                </a:moveTo>
                <a:lnTo>
                  <a:pt x="57276" y="246887"/>
                </a:lnTo>
                <a:lnTo>
                  <a:pt x="72195" y="246887"/>
                </a:lnTo>
                <a:lnTo>
                  <a:pt x="68000" y="240186"/>
                </a:lnTo>
                <a:close/>
              </a:path>
              <a:path w="435609" h="275589">
                <a:moveTo>
                  <a:pt x="428498" y="0"/>
                </a:moveTo>
                <a:lnTo>
                  <a:pt x="61272" y="229438"/>
                </a:lnTo>
                <a:lnTo>
                  <a:pt x="68000" y="240186"/>
                </a:lnTo>
                <a:lnTo>
                  <a:pt x="435228" y="10668"/>
                </a:lnTo>
                <a:lnTo>
                  <a:pt x="428498" y="0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147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147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834644" y="545973"/>
            <a:ext cx="3035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lr>
                <a:srgbClr val="3D010C"/>
              </a:buClr>
              <a:buFont typeface="Arial MT"/>
              <a:buChar char="•"/>
              <a:tabLst>
                <a:tab pos="299085" algn="l"/>
              </a:tabLst>
            </a:pP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floor</a:t>
            </a:r>
            <a:r>
              <a:rPr sz="1600" spc="-5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spc="-10" dirty="0">
                <a:solidFill>
                  <a:srgbClr val="3D010C"/>
                </a:solidFill>
                <a:latin typeface="Malgun Gothic"/>
                <a:cs typeface="Malgun Gothic"/>
              </a:rPr>
              <a:t>function(바닥(마루)함수)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4644" y="3747261"/>
            <a:ext cx="26727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ceiling</a:t>
            </a:r>
            <a:r>
              <a:rPr sz="1600" spc="-6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spc="-10" dirty="0">
                <a:solidFill>
                  <a:srgbClr val="3D010C"/>
                </a:solidFill>
                <a:latin typeface="Malgun Gothic"/>
                <a:cs typeface="Malgun Gothic"/>
              </a:rPr>
              <a:t>function(천장함수)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03831" y="1134645"/>
            <a:ext cx="488950" cy="53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350" spc="-110" dirty="0">
                <a:solidFill>
                  <a:srgbClr val="000000"/>
                </a:solidFill>
                <a:latin typeface="Symbol"/>
                <a:cs typeface="Symbol"/>
              </a:rPr>
              <a:t></a:t>
            </a:r>
            <a:r>
              <a:rPr sz="4200" i="1" spc="-165" baseline="992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3350" spc="-110" dirty="0">
                <a:solidFill>
                  <a:srgbClr val="000000"/>
                </a:solidFill>
                <a:latin typeface="Symbol"/>
                <a:cs typeface="Symbol"/>
              </a:rPr>
              <a:t></a:t>
            </a:r>
            <a:endParaRPr sz="33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3094" y="1284478"/>
            <a:ext cx="51822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실수</a:t>
            </a:r>
            <a:r>
              <a:rPr sz="1600" spc="-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x</a:t>
            </a:r>
            <a:r>
              <a:rPr sz="1600" spc="-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sz="1600" spc="-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대해,</a:t>
            </a:r>
            <a:r>
              <a:rPr sz="1600" spc="-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x</a:t>
            </a:r>
            <a:r>
              <a:rPr sz="1600" spc="-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보다</a:t>
            </a:r>
            <a:r>
              <a:rPr sz="1600" spc="-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작거나</a:t>
            </a:r>
            <a:r>
              <a:rPr sz="1600" spc="-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같은</a:t>
            </a:r>
            <a:r>
              <a:rPr sz="1600" spc="-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정수</a:t>
            </a:r>
            <a:r>
              <a:rPr sz="1600" spc="-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중</a:t>
            </a:r>
            <a:r>
              <a:rPr sz="1600" spc="-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가장</a:t>
            </a:r>
            <a:r>
              <a:rPr sz="1600" spc="-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큰</a:t>
            </a:r>
            <a:r>
              <a:rPr sz="1600" spc="-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spc="-25" dirty="0">
                <a:solidFill>
                  <a:srgbClr val="3D010C"/>
                </a:solidFill>
                <a:latin typeface="Malgun Gothic"/>
                <a:cs typeface="Malgun Gothic"/>
              </a:rPr>
              <a:t>정수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3831" y="4638321"/>
            <a:ext cx="488950" cy="53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350" spc="-110" dirty="0">
                <a:latin typeface="Symbol"/>
                <a:cs typeface="Symbol"/>
              </a:rPr>
              <a:t></a:t>
            </a:r>
            <a:r>
              <a:rPr sz="4200" i="1" spc="-165" baseline="9920" dirty="0">
                <a:latin typeface="Times New Roman"/>
                <a:cs typeface="Times New Roman"/>
              </a:rPr>
              <a:t>x</a:t>
            </a:r>
            <a:r>
              <a:rPr sz="3350" spc="-110" dirty="0">
                <a:latin typeface="Symbol"/>
                <a:cs typeface="Symbol"/>
              </a:rPr>
              <a:t></a:t>
            </a:r>
            <a:endParaRPr sz="33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4798" y="4788789"/>
            <a:ext cx="5384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실수</a:t>
            </a:r>
            <a:r>
              <a:rPr sz="1600" spc="-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x</a:t>
            </a:r>
            <a:r>
              <a:rPr sz="1600" spc="-3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sz="1600" spc="-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대해,</a:t>
            </a:r>
            <a:r>
              <a:rPr sz="1600" spc="-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x</a:t>
            </a:r>
            <a:r>
              <a:rPr sz="1600" spc="-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보다</a:t>
            </a:r>
            <a:r>
              <a:rPr sz="1600" spc="-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크거나</a:t>
            </a:r>
            <a:r>
              <a:rPr sz="1600" spc="-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같은</a:t>
            </a:r>
            <a:r>
              <a:rPr sz="1600" spc="-3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정수</a:t>
            </a:r>
            <a:r>
              <a:rPr sz="1600" spc="-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중</a:t>
            </a:r>
            <a:r>
              <a:rPr sz="1600" spc="-3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가장</a:t>
            </a:r>
            <a:r>
              <a:rPr sz="1600" spc="-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작은</a:t>
            </a:r>
            <a:r>
              <a:rPr sz="1600" spc="-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spc="-25" dirty="0">
                <a:solidFill>
                  <a:srgbClr val="3D010C"/>
                </a:solidFill>
                <a:latin typeface="Malgun Gothic"/>
                <a:cs typeface="Malgun Gothic"/>
              </a:rPr>
              <a:t>정수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6870" y="2270505"/>
            <a:ext cx="3524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3D010C"/>
                </a:solidFill>
                <a:latin typeface="Malgun Gothic"/>
                <a:cs typeface="Malgun Gothic"/>
              </a:rPr>
              <a:t>(예)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0872" y="2128487"/>
            <a:ext cx="56070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900" spc="-195" baseline="-8547" dirty="0">
                <a:latin typeface="Symbol"/>
                <a:cs typeface="Symbol"/>
              </a:rPr>
              <a:t></a:t>
            </a:r>
            <a:r>
              <a:rPr sz="2150" spc="-130" dirty="0">
                <a:latin typeface="Times New Roman"/>
                <a:cs typeface="Times New Roman"/>
              </a:rPr>
              <a:t>3.1</a:t>
            </a:r>
            <a:r>
              <a:rPr sz="3900" spc="-195" baseline="-8547" dirty="0">
                <a:latin typeface="Symbol"/>
                <a:cs typeface="Symbol"/>
              </a:rPr>
              <a:t></a:t>
            </a:r>
            <a:endParaRPr sz="3900" baseline="-8547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62198" y="2236723"/>
            <a:ext cx="375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3E3D00"/>
                </a:solidFill>
                <a:latin typeface="Malgun Gothic"/>
                <a:cs typeface="Malgun Gothic"/>
              </a:rPr>
              <a:t>=</a:t>
            </a:r>
            <a:r>
              <a:rPr sz="1800" spc="-3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800" spc="-60" dirty="0">
                <a:solidFill>
                  <a:srgbClr val="3E3D00"/>
                </a:solidFill>
                <a:latin typeface="Malgun Gothic"/>
                <a:cs typeface="Malgun Gothic"/>
              </a:rPr>
              <a:t>3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00288" y="2171637"/>
            <a:ext cx="1351915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900" spc="-300" baseline="-7478" dirty="0">
                <a:latin typeface="Symbol"/>
                <a:cs typeface="Symbol"/>
              </a:rPr>
              <a:t></a:t>
            </a:r>
            <a:r>
              <a:rPr sz="3225" spc="-300" baseline="1291" dirty="0">
                <a:latin typeface="Symbol"/>
                <a:cs typeface="Symbol"/>
              </a:rPr>
              <a:t></a:t>
            </a:r>
            <a:r>
              <a:rPr sz="3225" spc="-412" baseline="1291" dirty="0">
                <a:latin typeface="Times New Roman"/>
                <a:cs typeface="Times New Roman"/>
              </a:rPr>
              <a:t> </a:t>
            </a:r>
            <a:r>
              <a:rPr sz="3225" spc="-89" baseline="1291" dirty="0">
                <a:latin typeface="Times New Roman"/>
                <a:cs typeface="Times New Roman"/>
              </a:rPr>
              <a:t>3.1</a:t>
            </a:r>
            <a:r>
              <a:rPr sz="3900" spc="-89" baseline="-7478" dirty="0">
                <a:latin typeface="Symbol"/>
                <a:cs typeface="Symbol"/>
              </a:rPr>
              <a:t></a:t>
            </a:r>
            <a:r>
              <a:rPr sz="3900" spc="-7" baseline="-7478" dirty="0">
                <a:latin typeface="Times New Roman"/>
                <a:cs typeface="Times New Roman"/>
              </a:rPr>
              <a:t> </a:t>
            </a:r>
            <a:r>
              <a:rPr sz="1800" spc="-140" dirty="0">
                <a:solidFill>
                  <a:srgbClr val="3E3D00"/>
                </a:solidFill>
                <a:latin typeface="Malgun Gothic"/>
                <a:cs typeface="Malgun Gothic"/>
              </a:rPr>
              <a:t>=</a:t>
            </a:r>
            <a:r>
              <a:rPr sz="1800" spc="-3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800" spc="380" dirty="0">
                <a:solidFill>
                  <a:srgbClr val="3E3D00"/>
                </a:solidFill>
                <a:latin typeface="Malgun Gothic"/>
                <a:cs typeface="Malgun Gothic"/>
              </a:rPr>
              <a:t>-</a:t>
            </a:r>
            <a:r>
              <a:rPr sz="1800" spc="-50" dirty="0">
                <a:solidFill>
                  <a:srgbClr val="3E3D00"/>
                </a:solidFill>
                <a:latin typeface="Malgun Gothic"/>
                <a:cs typeface="Malgun Gothic"/>
              </a:rPr>
              <a:t>4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26870" y="5785510"/>
            <a:ext cx="3524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3D010C"/>
                </a:solidFill>
                <a:latin typeface="Malgun Gothic"/>
                <a:cs typeface="Malgun Gothic"/>
              </a:rPr>
              <a:t>(예)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61683" y="5657400"/>
            <a:ext cx="110172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4275" spc="-165" baseline="-7797" dirty="0">
                <a:latin typeface="Symbol"/>
                <a:cs typeface="Symbol"/>
              </a:rPr>
              <a:t></a:t>
            </a:r>
            <a:r>
              <a:rPr sz="2350" spc="-110" dirty="0">
                <a:latin typeface="Times New Roman"/>
                <a:cs typeface="Times New Roman"/>
              </a:rPr>
              <a:t>2.5</a:t>
            </a:r>
            <a:r>
              <a:rPr sz="4275" spc="-165" baseline="-7797" dirty="0">
                <a:latin typeface="Symbol"/>
                <a:cs typeface="Symbol"/>
              </a:rPr>
              <a:t></a:t>
            </a:r>
            <a:r>
              <a:rPr sz="4275" spc="-30" baseline="-7797" dirty="0">
                <a:latin typeface="Times New Roman"/>
                <a:cs typeface="Times New Roman"/>
              </a:rPr>
              <a:t> </a:t>
            </a:r>
            <a:r>
              <a:rPr sz="2700" spc="-209" baseline="9259" dirty="0">
                <a:solidFill>
                  <a:srgbClr val="3E3D00"/>
                </a:solidFill>
                <a:latin typeface="Malgun Gothic"/>
                <a:cs typeface="Malgun Gothic"/>
              </a:rPr>
              <a:t>=</a:t>
            </a:r>
            <a:r>
              <a:rPr sz="2700" spc="-60" baseline="9259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2700" spc="-75" baseline="9259" dirty="0">
                <a:solidFill>
                  <a:srgbClr val="3E3D00"/>
                </a:solidFill>
                <a:latin typeface="Malgun Gothic"/>
                <a:cs typeface="Malgun Gothic"/>
              </a:rPr>
              <a:t>3</a:t>
            </a:r>
            <a:endParaRPr sz="2700" baseline="9259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13488" y="5634528"/>
            <a:ext cx="1340485" cy="461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275" spc="-337" baseline="-7797" dirty="0">
                <a:latin typeface="Symbol"/>
                <a:cs typeface="Symbol"/>
              </a:rPr>
              <a:t></a:t>
            </a:r>
            <a:r>
              <a:rPr sz="2350" spc="-225" dirty="0">
                <a:latin typeface="Symbol"/>
                <a:cs typeface="Symbol"/>
              </a:rPr>
              <a:t></a:t>
            </a:r>
            <a:r>
              <a:rPr sz="2350" spc="-229" dirty="0">
                <a:latin typeface="Times New Roman"/>
                <a:cs typeface="Times New Roman"/>
              </a:rPr>
              <a:t> </a:t>
            </a:r>
            <a:r>
              <a:rPr sz="2350" spc="-90" dirty="0">
                <a:latin typeface="Times New Roman"/>
                <a:cs typeface="Times New Roman"/>
              </a:rPr>
              <a:t>2.5</a:t>
            </a:r>
            <a:r>
              <a:rPr sz="4275" spc="-135" baseline="-7797" dirty="0">
                <a:latin typeface="Symbol"/>
                <a:cs typeface="Symbol"/>
              </a:rPr>
              <a:t></a:t>
            </a:r>
            <a:r>
              <a:rPr sz="2700" spc="-135" baseline="-6172" dirty="0">
                <a:solidFill>
                  <a:srgbClr val="3E3D00"/>
                </a:solidFill>
                <a:latin typeface="Malgun Gothic"/>
                <a:cs typeface="Malgun Gothic"/>
              </a:rPr>
              <a:t>=</a:t>
            </a:r>
            <a:r>
              <a:rPr sz="2700" spc="-37" baseline="-6172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2700" spc="569" baseline="-6172" dirty="0">
                <a:solidFill>
                  <a:srgbClr val="3E3D00"/>
                </a:solidFill>
                <a:latin typeface="Malgun Gothic"/>
                <a:cs typeface="Malgun Gothic"/>
              </a:rPr>
              <a:t>-</a:t>
            </a:r>
            <a:r>
              <a:rPr sz="2700" spc="-75" baseline="-6172" dirty="0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endParaRPr sz="2700" baseline="-6172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9370" y="883665"/>
            <a:ext cx="3987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합병정렬</a:t>
            </a:r>
            <a:r>
              <a:rPr spc="-10" dirty="0">
                <a:latin typeface="Times New Roman"/>
                <a:cs typeface="Times New Roman"/>
              </a:rPr>
              <a:t>(mergesort)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734" y="2246680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0240" y="2103247"/>
            <a:ext cx="5369560" cy="1885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문제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sz="2000" spc="-2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정수를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비내림차순으로</a:t>
            </a:r>
            <a:r>
              <a:rPr sz="2000" spc="-229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정렬하시오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 marR="786765">
              <a:lnSpc>
                <a:spcPct val="170000"/>
              </a:lnSpc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입력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정수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크기가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인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배열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[1..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]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출력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: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비내림차순으로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정렬된</a:t>
            </a:r>
            <a:r>
              <a:rPr sz="2000" spc="-19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배열</a:t>
            </a:r>
            <a:r>
              <a:rPr sz="2000" spc="-19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[1..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]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보기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27,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10,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12,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20,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25,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13,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15,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22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734" y="2764840"/>
            <a:ext cx="121513" cy="130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734" y="3283000"/>
            <a:ext cx="121513" cy="1307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734" y="3801160"/>
            <a:ext cx="121513" cy="13075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147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067" y="871651"/>
            <a:ext cx="99060" cy="10434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01167" y="754761"/>
            <a:ext cx="9582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D010C"/>
                </a:solidFill>
                <a:latin typeface="Malgun Gothic"/>
                <a:cs typeface="Malgun Gothic"/>
              </a:rPr>
              <a:t>알고리즘</a:t>
            </a:r>
            <a:r>
              <a:rPr sz="1600" spc="-10" dirty="0">
                <a:solidFill>
                  <a:srgbClr val="3D010C"/>
                </a:solidFill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140" y="1251203"/>
            <a:ext cx="7066915" cy="358457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45720" rIns="0" bIns="0" rtlCol="0">
            <a:spAutoFit/>
          </a:bodyPr>
          <a:lstStyle/>
          <a:p>
            <a:pPr marL="826769" marR="2283460" indent="-571500">
              <a:lnSpc>
                <a:spcPct val="120000"/>
              </a:lnSpc>
              <a:spcBef>
                <a:spcPts val="360"/>
              </a:spcBef>
            </a:pP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void</a:t>
            </a:r>
            <a:r>
              <a:rPr sz="1600" b="1" spc="-5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mergesort</a:t>
            </a:r>
            <a:r>
              <a:rPr sz="1600" spc="-4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int</a:t>
            </a:r>
            <a:r>
              <a:rPr sz="1600" b="1" spc="-4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n,</a:t>
            </a:r>
            <a:r>
              <a:rPr sz="1600" spc="-5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keytype</a:t>
            </a:r>
            <a:r>
              <a:rPr sz="1600" b="1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S[])</a:t>
            </a:r>
            <a:r>
              <a:rPr sz="1600" spc="-4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3D010C"/>
                </a:solidFill>
                <a:latin typeface="Courier New"/>
                <a:cs typeface="Courier New"/>
              </a:rPr>
              <a:t>{ </a:t>
            </a: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const</a:t>
            </a:r>
            <a:r>
              <a:rPr sz="1600" b="1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int</a:t>
            </a:r>
            <a:r>
              <a:rPr sz="1600" b="1" spc="-1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h</a:t>
            </a:r>
            <a:r>
              <a:rPr sz="1600" spc="-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sz="16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n</a:t>
            </a:r>
            <a:r>
              <a:rPr sz="16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/</a:t>
            </a:r>
            <a:r>
              <a:rPr sz="16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2,</a:t>
            </a:r>
            <a:r>
              <a:rPr sz="16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m</a:t>
            </a:r>
            <a:r>
              <a:rPr sz="1600" spc="-1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sz="1600" spc="-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n -</a:t>
            </a:r>
            <a:r>
              <a:rPr sz="16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3D010C"/>
                </a:solidFill>
                <a:latin typeface="Courier New"/>
                <a:cs typeface="Courier New"/>
              </a:rPr>
              <a:t>h; </a:t>
            </a: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keytype</a:t>
            </a:r>
            <a:r>
              <a:rPr sz="1600" b="1" spc="-7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U[1..h],</a:t>
            </a:r>
            <a:r>
              <a:rPr sz="1600" spc="-8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3D010C"/>
                </a:solidFill>
                <a:latin typeface="Courier New"/>
                <a:cs typeface="Courier New"/>
              </a:rPr>
              <a:t>V[1..m];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600">
              <a:latin typeface="Courier New"/>
              <a:cs typeface="Courier New"/>
            </a:endParaRPr>
          </a:p>
          <a:p>
            <a:pPr marL="826769">
              <a:lnSpc>
                <a:spcPct val="100000"/>
              </a:lnSpc>
            </a:pP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if</a:t>
            </a:r>
            <a:r>
              <a:rPr sz="1600" b="1" spc="-2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(n</a:t>
            </a:r>
            <a:r>
              <a:rPr sz="16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&gt;</a:t>
            </a:r>
            <a:r>
              <a:rPr sz="1600" spc="-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1)</a:t>
            </a:r>
            <a:r>
              <a:rPr sz="16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3D010C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315085" marR="128905">
              <a:lnSpc>
                <a:spcPct val="120000"/>
              </a:lnSpc>
            </a:pP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copy</a:t>
            </a:r>
            <a:r>
              <a:rPr sz="1600" spc="-4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S[1]</a:t>
            </a:r>
            <a:r>
              <a:rPr sz="1600" spc="-4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through</a:t>
            </a:r>
            <a:r>
              <a:rPr sz="1600" spc="-4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S[h]</a:t>
            </a:r>
            <a:r>
              <a:rPr sz="1600" spc="-4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to</a:t>
            </a:r>
            <a:r>
              <a:rPr sz="1600" spc="-4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U[1]</a:t>
            </a:r>
            <a:r>
              <a:rPr sz="1600" spc="-4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through</a:t>
            </a:r>
            <a:r>
              <a:rPr sz="1600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3D010C"/>
                </a:solidFill>
                <a:latin typeface="Courier New"/>
                <a:cs typeface="Courier New"/>
              </a:rPr>
              <a:t>U[h];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copy</a:t>
            </a:r>
            <a:r>
              <a:rPr sz="1600" spc="-5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S[h+1]</a:t>
            </a:r>
            <a:r>
              <a:rPr sz="1600" spc="-5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through</a:t>
            </a:r>
            <a:r>
              <a:rPr sz="1600" spc="-4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S[n]</a:t>
            </a:r>
            <a:r>
              <a:rPr sz="1600" spc="-5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to</a:t>
            </a:r>
            <a:r>
              <a:rPr sz="1600" spc="-3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V[1]</a:t>
            </a:r>
            <a:r>
              <a:rPr sz="1600" spc="-4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through</a:t>
            </a:r>
            <a:r>
              <a:rPr sz="1600" spc="-5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3D010C"/>
                </a:solidFill>
                <a:latin typeface="Courier New"/>
                <a:cs typeface="Courier New"/>
              </a:rPr>
              <a:t>V[m]; mergesort(h,U);</a:t>
            </a:r>
            <a:endParaRPr sz="1600">
              <a:latin typeface="Courier New"/>
              <a:cs typeface="Courier New"/>
            </a:endParaRPr>
          </a:p>
          <a:p>
            <a:pPr marL="1315085" marR="3667125">
              <a:lnSpc>
                <a:spcPct val="120000"/>
              </a:lnSpc>
            </a:pPr>
            <a:r>
              <a:rPr sz="1600" spc="-10" dirty="0">
                <a:solidFill>
                  <a:srgbClr val="3D010C"/>
                </a:solidFill>
                <a:latin typeface="Courier New"/>
                <a:cs typeface="Courier New"/>
              </a:rPr>
              <a:t>mergesort(m,V); merge(h,m,U,V,S);</a:t>
            </a:r>
            <a:endParaRPr sz="1600">
              <a:latin typeface="Courier New"/>
              <a:cs typeface="Courier New"/>
            </a:endParaRPr>
          </a:p>
          <a:p>
            <a:pPr marL="826769">
              <a:lnSpc>
                <a:spcPct val="100000"/>
              </a:lnSpc>
              <a:spcBef>
                <a:spcPts val="385"/>
              </a:spcBef>
            </a:pPr>
            <a:r>
              <a:rPr sz="1600" spc="-50" dirty="0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255270">
              <a:lnSpc>
                <a:spcPct val="100000"/>
              </a:lnSpc>
              <a:spcBef>
                <a:spcPts val="385"/>
              </a:spcBef>
            </a:pPr>
            <a:r>
              <a:rPr sz="1600" spc="-50" dirty="0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44646" y="274065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합병정렬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991421" y="5003101"/>
            <a:ext cx="3176905" cy="1558290"/>
            <a:chOff x="2991421" y="5003101"/>
            <a:chExt cx="3176905" cy="1558290"/>
          </a:xfrm>
        </p:grpSpPr>
        <p:sp>
          <p:nvSpPr>
            <p:cNvPr id="7" name="object 7"/>
            <p:cNvSpPr/>
            <p:nvPr/>
          </p:nvSpPr>
          <p:spPr>
            <a:xfrm>
              <a:off x="2996183" y="5007864"/>
              <a:ext cx="3167380" cy="914400"/>
            </a:xfrm>
            <a:custGeom>
              <a:avLst/>
              <a:gdLst/>
              <a:ahLst/>
              <a:cxnLst/>
              <a:rect l="l" t="t" r="r" b="b"/>
              <a:pathLst>
                <a:path w="3167379" h="914400">
                  <a:moveTo>
                    <a:pt x="214884" y="288036"/>
                  </a:moveTo>
                  <a:lnTo>
                    <a:pt x="1583436" y="288036"/>
                  </a:lnTo>
                  <a:lnTo>
                    <a:pt x="1583436" y="0"/>
                  </a:lnTo>
                  <a:lnTo>
                    <a:pt x="214884" y="0"/>
                  </a:lnTo>
                  <a:lnTo>
                    <a:pt x="214884" y="288036"/>
                  </a:lnTo>
                  <a:close/>
                </a:path>
                <a:path w="3167379" h="914400">
                  <a:moveTo>
                    <a:pt x="1583436" y="288036"/>
                  </a:moveTo>
                  <a:lnTo>
                    <a:pt x="2950464" y="288036"/>
                  </a:lnTo>
                  <a:lnTo>
                    <a:pt x="2950464" y="0"/>
                  </a:lnTo>
                  <a:lnTo>
                    <a:pt x="1583436" y="0"/>
                  </a:lnTo>
                  <a:lnTo>
                    <a:pt x="1583436" y="288036"/>
                  </a:lnTo>
                  <a:close/>
                </a:path>
                <a:path w="3167379" h="914400">
                  <a:moveTo>
                    <a:pt x="0" y="914400"/>
                  </a:moveTo>
                  <a:lnTo>
                    <a:pt x="1367028" y="914400"/>
                  </a:lnTo>
                  <a:lnTo>
                    <a:pt x="1367028" y="626363"/>
                  </a:lnTo>
                  <a:lnTo>
                    <a:pt x="0" y="626363"/>
                  </a:lnTo>
                  <a:lnTo>
                    <a:pt x="0" y="914400"/>
                  </a:lnTo>
                  <a:close/>
                </a:path>
                <a:path w="3167379" h="914400">
                  <a:moveTo>
                    <a:pt x="1799844" y="914400"/>
                  </a:moveTo>
                  <a:lnTo>
                    <a:pt x="3166872" y="914400"/>
                  </a:lnTo>
                  <a:lnTo>
                    <a:pt x="3166872" y="626363"/>
                  </a:lnTo>
                  <a:lnTo>
                    <a:pt x="1799844" y="626363"/>
                  </a:lnTo>
                  <a:lnTo>
                    <a:pt x="1799844" y="914400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95370" y="5328031"/>
              <a:ext cx="2023110" cy="298450"/>
            </a:xfrm>
            <a:custGeom>
              <a:avLst/>
              <a:gdLst/>
              <a:ahLst/>
              <a:cxnLst/>
              <a:rect l="l" t="t" r="r" b="b"/>
              <a:pathLst>
                <a:path w="2023110" h="298450">
                  <a:moveTo>
                    <a:pt x="251968" y="60960"/>
                  </a:moveTo>
                  <a:lnTo>
                    <a:pt x="162814" y="0"/>
                  </a:lnTo>
                  <a:lnTo>
                    <a:pt x="44577" y="172974"/>
                  </a:lnTo>
                  <a:lnTo>
                    <a:pt x="0" y="142621"/>
                  </a:lnTo>
                  <a:lnTo>
                    <a:pt x="28194" y="292620"/>
                  </a:lnTo>
                  <a:lnTo>
                    <a:pt x="178308" y="264388"/>
                  </a:lnTo>
                  <a:lnTo>
                    <a:pt x="133731" y="233934"/>
                  </a:lnTo>
                  <a:lnTo>
                    <a:pt x="251968" y="60960"/>
                  </a:lnTo>
                  <a:close/>
                </a:path>
                <a:path w="2023110" h="298450">
                  <a:moveTo>
                    <a:pt x="2023110" y="147447"/>
                  </a:moveTo>
                  <a:lnTo>
                    <a:pt x="1979295" y="179070"/>
                  </a:lnTo>
                  <a:lnTo>
                    <a:pt x="1855851" y="7620"/>
                  </a:lnTo>
                  <a:lnTo>
                    <a:pt x="1768348" y="70739"/>
                  </a:lnTo>
                  <a:lnTo>
                    <a:pt x="1891665" y="242062"/>
                  </a:lnTo>
                  <a:lnTo>
                    <a:pt x="1847850" y="273634"/>
                  </a:lnTo>
                  <a:lnTo>
                    <a:pt x="1998599" y="298157"/>
                  </a:lnTo>
                  <a:lnTo>
                    <a:pt x="2023110" y="147447"/>
                  </a:lnTo>
                  <a:close/>
                </a:path>
              </a:pathLst>
            </a:custGeom>
            <a:solidFill>
              <a:srgbClr val="1F40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11067" y="6269736"/>
              <a:ext cx="2738755" cy="287020"/>
            </a:xfrm>
            <a:custGeom>
              <a:avLst/>
              <a:gdLst/>
              <a:ahLst/>
              <a:cxnLst/>
              <a:rect l="l" t="t" r="r" b="b"/>
              <a:pathLst>
                <a:path w="2738754" h="287020">
                  <a:moveTo>
                    <a:pt x="0" y="286511"/>
                  </a:moveTo>
                  <a:lnTo>
                    <a:pt x="2738628" y="286511"/>
                  </a:lnTo>
                  <a:lnTo>
                    <a:pt x="2738628" y="0"/>
                  </a:lnTo>
                  <a:lnTo>
                    <a:pt x="0" y="0"/>
                  </a:lnTo>
                  <a:lnTo>
                    <a:pt x="0" y="286511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6457" y="5929845"/>
              <a:ext cx="1964689" cy="297180"/>
            </a:xfrm>
            <a:custGeom>
              <a:avLst/>
              <a:gdLst/>
              <a:ahLst/>
              <a:cxnLst/>
              <a:rect l="l" t="t" r="r" b="b"/>
              <a:pathLst>
                <a:path w="1964689" h="297179">
                  <a:moveTo>
                    <a:pt x="254381" y="144780"/>
                  </a:moveTo>
                  <a:lnTo>
                    <a:pt x="210185" y="176555"/>
                  </a:lnTo>
                  <a:lnTo>
                    <a:pt x="88265" y="7137"/>
                  </a:lnTo>
                  <a:lnTo>
                    <a:pt x="0" y="70675"/>
                  </a:lnTo>
                  <a:lnTo>
                    <a:pt x="121920" y="240093"/>
                  </a:lnTo>
                  <a:lnTo>
                    <a:pt x="77851" y="271868"/>
                  </a:lnTo>
                  <a:lnTo>
                    <a:pt x="229616" y="296570"/>
                  </a:lnTo>
                  <a:lnTo>
                    <a:pt x="254381" y="144780"/>
                  </a:lnTo>
                  <a:close/>
                </a:path>
                <a:path w="1964689" h="297179">
                  <a:moveTo>
                    <a:pt x="1964563" y="60909"/>
                  </a:moveTo>
                  <a:lnTo>
                    <a:pt x="1875409" y="0"/>
                  </a:lnTo>
                  <a:lnTo>
                    <a:pt x="1756283" y="174332"/>
                  </a:lnTo>
                  <a:lnTo>
                    <a:pt x="1711706" y="143878"/>
                  </a:lnTo>
                  <a:lnTo>
                    <a:pt x="1739900" y="293916"/>
                  </a:lnTo>
                  <a:lnTo>
                    <a:pt x="1890014" y="265684"/>
                  </a:lnTo>
                  <a:lnTo>
                    <a:pt x="1845437" y="235229"/>
                  </a:lnTo>
                  <a:lnTo>
                    <a:pt x="1964563" y="60909"/>
                  </a:lnTo>
                  <a:close/>
                </a:path>
              </a:pathLst>
            </a:custGeom>
            <a:solidFill>
              <a:srgbClr val="1F40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785998" y="5047234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0" dirty="0">
                <a:solidFill>
                  <a:srgbClr val="3E3D00"/>
                </a:solidFill>
                <a:latin typeface="Malgun Gothic"/>
                <a:cs typeface="Malgun Gothic"/>
              </a:rPr>
              <a:t>S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147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2714370" y="5672429"/>
            <a:ext cx="1524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3E3D00"/>
                </a:solidFill>
                <a:latin typeface="Malgun Gothic"/>
                <a:cs typeface="Malgun Gothic"/>
              </a:rPr>
              <a:t>U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86829" y="5663285"/>
            <a:ext cx="1327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3E3D00"/>
                </a:solidFill>
                <a:latin typeface="Malgun Gothic"/>
                <a:cs typeface="Malgun Gothic"/>
              </a:rPr>
              <a:t>V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47342" y="5023484"/>
            <a:ext cx="864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3E3D00"/>
                </a:solidFill>
                <a:latin typeface="Malgun Gothic"/>
                <a:cs typeface="Malgun Gothic"/>
              </a:rPr>
              <a:t>mergesort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69567" y="5636463"/>
            <a:ext cx="864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3E3D00"/>
                </a:solidFill>
                <a:latin typeface="Malgun Gothic"/>
                <a:cs typeface="Malgun Gothic"/>
              </a:rPr>
              <a:t>mergesort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69683" y="5637987"/>
            <a:ext cx="864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3E3D00"/>
                </a:solidFill>
                <a:latin typeface="Malgun Gothic"/>
                <a:cs typeface="Malgun Gothic"/>
              </a:rPr>
              <a:t>mergesort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29176" y="5993688"/>
            <a:ext cx="5486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3E3D00"/>
                </a:solidFill>
                <a:latin typeface="Malgun Gothic"/>
                <a:cs typeface="Malgun Gothic"/>
              </a:rPr>
              <a:t>merge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94050" y="4794884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47079" y="4772659"/>
            <a:ext cx="114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3E3D00"/>
                </a:solidFill>
                <a:latin typeface="Malgun Gothic"/>
                <a:cs typeface="Malgun Gothic"/>
              </a:rPr>
              <a:t>n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13250" y="4810759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3E3D00"/>
                </a:solidFill>
                <a:latin typeface="Malgun Gothic"/>
                <a:cs typeface="Malgun Gothic"/>
              </a:rPr>
              <a:t>h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74975" y="5421579"/>
            <a:ext cx="11366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92651" y="5436209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3E3D00"/>
                </a:solidFill>
                <a:latin typeface="Malgun Gothic"/>
                <a:cs typeface="Malgun Gothic"/>
              </a:rPr>
              <a:t>h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65928" y="5421579"/>
            <a:ext cx="11366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83604" y="5436209"/>
            <a:ext cx="156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3E3D00"/>
                </a:solidFill>
                <a:latin typeface="Malgun Gothic"/>
                <a:cs typeface="Malgun Gothic"/>
              </a:rPr>
              <a:t>m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8372" y="6289040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5" dirty="0">
                <a:solidFill>
                  <a:srgbClr val="3E3D00"/>
                </a:solidFill>
                <a:latin typeface="Malgun Gothic"/>
                <a:cs typeface="Malgun Gothic"/>
              </a:rPr>
              <a:t>17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79470" y="807465"/>
            <a:ext cx="2386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합병</a:t>
            </a:r>
            <a:r>
              <a:rPr spc="-10" dirty="0">
                <a:latin typeface="Times New Roman"/>
                <a:cs typeface="Times New Roman"/>
              </a:rPr>
              <a:t>(merge)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571" y="2295956"/>
            <a:ext cx="121513" cy="1307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28166" y="2152269"/>
            <a:ext cx="702183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문제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두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정렬된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배열을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하나의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정렬된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배열로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합병하시오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입력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(1)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양의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정수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h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 (2)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정렬된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배열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U[1..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h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],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V[1..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출력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U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와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있는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키들을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하나의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배열에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정렬한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S[1..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h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+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571" y="2813989"/>
            <a:ext cx="121513" cy="1307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571" y="3332276"/>
            <a:ext cx="121513" cy="13075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363533" y="4503229"/>
            <a:ext cx="442595" cy="1018540"/>
            <a:chOff x="2363533" y="4503229"/>
            <a:chExt cx="442595" cy="1018540"/>
          </a:xfrm>
        </p:grpSpPr>
        <p:sp>
          <p:nvSpPr>
            <p:cNvPr id="9" name="object 9"/>
            <p:cNvSpPr/>
            <p:nvPr/>
          </p:nvSpPr>
          <p:spPr>
            <a:xfrm>
              <a:off x="2368295" y="4507991"/>
              <a:ext cx="433070" cy="1009015"/>
            </a:xfrm>
            <a:custGeom>
              <a:avLst/>
              <a:gdLst/>
              <a:ahLst/>
              <a:cxnLst/>
              <a:rect l="l" t="t" r="r" b="b"/>
              <a:pathLst>
                <a:path w="433069" h="1009014">
                  <a:moveTo>
                    <a:pt x="432816" y="0"/>
                  </a:moveTo>
                  <a:lnTo>
                    <a:pt x="0" y="0"/>
                  </a:lnTo>
                  <a:lnTo>
                    <a:pt x="0" y="1008887"/>
                  </a:lnTo>
                  <a:lnTo>
                    <a:pt x="432816" y="1008887"/>
                  </a:lnTo>
                  <a:lnTo>
                    <a:pt x="432816" y="0"/>
                  </a:lnTo>
                  <a:close/>
                </a:path>
              </a:pathLst>
            </a:custGeom>
            <a:solidFill>
              <a:srgbClr val="FFF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68295" y="4507991"/>
              <a:ext cx="433070" cy="1009015"/>
            </a:xfrm>
            <a:custGeom>
              <a:avLst/>
              <a:gdLst/>
              <a:ahLst/>
              <a:cxnLst/>
              <a:rect l="l" t="t" r="r" b="b"/>
              <a:pathLst>
                <a:path w="433069" h="1009014">
                  <a:moveTo>
                    <a:pt x="0" y="1008887"/>
                  </a:moveTo>
                  <a:lnTo>
                    <a:pt x="432816" y="1008887"/>
                  </a:lnTo>
                  <a:lnTo>
                    <a:pt x="432816" y="0"/>
                  </a:lnTo>
                  <a:lnTo>
                    <a:pt x="0" y="0"/>
                  </a:lnTo>
                  <a:lnTo>
                    <a:pt x="0" y="1008887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444049" y="4503229"/>
            <a:ext cx="441325" cy="1018540"/>
            <a:chOff x="3444049" y="4503229"/>
            <a:chExt cx="441325" cy="1018540"/>
          </a:xfrm>
        </p:grpSpPr>
        <p:sp>
          <p:nvSpPr>
            <p:cNvPr id="12" name="object 12"/>
            <p:cNvSpPr/>
            <p:nvPr/>
          </p:nvSpPr>
          <p:spPr>
            <a:xfrm>
              <a:off x="3448811" y="4507991"/>
              <a:ext cx="431800" cy="1009015"/>
            </a:xfrm>
            <a:custGeom>
              <a:avLst/>
              <a:gdLst/>
              <a:ahLst/>
              <a:cxnLst/>
              <a:rect l="l" t="t" r="r" b="b"/>
              <a:pathLst>
                <a:path w="431800" h="1009014">
                  <a:moveTo>
                    <a:pt x="431291" y="0"/>
                  </a:moveTo>
                  <a:lnTo>
                    <a:pt x="0" y="0"/>
                  </a:lnTo>
                  <a:lnTo>
                    <a:pt x="0" y="1008887"/>
                  </a:lnTo>
                  <a:lnTo>
                    <a:pt x="431291" y="1008887"/>
                  </a:lnTo>
                  <a:lnTo>
                    <a:pt x="431291" y="0"/>
                  </a:lnTo>
                  <a:close/>
                </a:path>
              </a:pathLst>
            </a:custGeom>
            <a:solidFill>
              <a:srgbClr val="CFDB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48811" y="4507991"/>
              <a:ext cx="431800" cy="1009015"/>
            </a:xfrm>
            <a:custGeom>
              <a:avLst/>
              <a:gdLst/>
              <a:ahLst/>
              <a:cxnLst/>
              <a:rect l="l" t="t" r="r" b="b"/>
              <a:pathLst>
                <a:path w="431800" h="1009014">
                  <a:moveTo>
                    <a:pt x="0" y="1008887"/>
                  </a:moveTo>
                  <a:lnTo>
                    <a:pt x="431291" y="1008887"/>
                  </a:lnTo>
                  <a:lnTo>
                    <a:pt x="431291" y="0"/>
                  </a:lnTo>
                  <a:lnTo>
                    <a:pt x="0" y="0"/>
                  </a:lnTo>
                  <a:lnTo>
                    <a:pt x="0" y="1008887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2979420" y="4862829"/>
            <a:ext cx="289560" cy="259079"/>
          </a:xfrm>
          <a:custGeom>
            <a:avLst/>
            <a:gdLst/>
            <a:ahLst/>
            <a:cxnLst/>
            <a:rect l="l" t="t" r="r" b="b"/>
            <a:pathLst>
              <a:path w="289560" h="259079">
                <a:moveTo>
                  <a:pt x="289547" y="99060"/>
                </a:moveTo>
                <a:lnTo>
                  <a:pt x="190754" y="99060"/>
                </a:lnTo>
                <a:lnTo>
                  <a:pt x="190754" y="0"/>
                </a:lnTo>
                <a:lnTo>
                  <a:pt x="98806" y="0"/>
                </a:lnTo>
                <a:lnTo>
                  <a:pt x="98806" y="99060"/>
                </a:lnTo>
                <a:lnTo>
                  <a:pt x="0" y="99060"/>
                </a:lnTo>
                <a:lnTo>
                  <a:pt x="0" y="160020"/>
                </a:lnTo>
                <a:lnTo>
                  <a:pt x="98806" y="160020"/>
                </a:lnTo>
                <a:lnTo>
                  <a:pt x="98806" y="259080"/>
                </a:lnTo>
                <a:lnTo>
                  <a:pt x="190754" y="259080"/>
                </a:lnTo>
                <a:lnTo>
                  <a:pt x="190754" y="160020"/>
                </a:lnTo>
                <a:lnTo>
                  <a:pt x="289547" y="160020"/>
                </a:lnTo>
                <a:lnTo>
                  <a:pt x="289547" y="9906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7803" y="4797552"/>
            <a:ext cx="649605" cy="325120"/>
          </a:xfrm>
          <a:custGeom>
            <a:avLst/>
            <a:gdLst/>
            <a:ahLst/>
            <a:cxnLst/>
            <a:rect l="l" t="t" r="r" b="b"/>
            <a:pathLst>
              <a:path w="649604" h="325120">
                <a:moveTo>
                  <a:pt x="486283" y="0"/>
                </a:moveTo>
                <a:lnTo>
                  <a:pt x="486283" y="81153"/>
                </a:lnTo>
                <a:lnTo>
                  <a:pt x="0" y="81153"/>
                </a:lnTo>
                <a:lnTo>
                  <a:pt x="81534" y="162306"/>
                </a:lnTo>
                <a:lnTo>
                  <a:pt x="0" y="243459"/>
                </a:lnTo>
                <a:lnTo>
                  <a:pt x="486283" y="243459"/>
                </a:lnTo>
                <a:lnTo>
                  <a:pt x="486283" y="324612"/>
                </a:lnTo>
                <a:lnTo>
                  <a:pt x="649224" y="162306"/>
                </a:lnTo>
                <a:lnTo>
                  <a:pt x="486283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5791009" y="4145089"/>
            <a:ext cx="469900" cy="2026285"/>
            <a:chOff x="5791009" y="4145089"/>
            <a:chExt cx="469900" cy="2026285"/>
          </a:xfrm>
        </p:grpSpPr>
        <p:sp>
          <p:nvSpPr>
            <p:cNvPr id="17" name="object 17"/>
            <p:cNvSpPr/>
            <p:nvPr/>
          </p:nvSpPr>
          <p:spPr>
            <a:xfrm>
              <a:off x="5795771" y="4149852"/>
              <a:ext cx="460375" cy="2016760"/>
            </a:xfrm>
            <a:custGeom>
              <a:avLst/>
              <a:gdLst/>
              <a:ahLst/>
              <a:cxnLst/>
              <a:rect l="l" t="t" r="r" b="b"/>
              <a:pathLst>
                <a:path w="460375" h="2016760">
                  <a:moveTo>
                    <a:pt x="460248" y="0"/>
                  </a:moveTo>
                  <a:lnTo>
                    <a:pt x="0" y="0"/>
                  </a:lnTo>
                  <a:lnTo>
                    <a:pt x="0" y="2016252"/>
                  </a:lnTo>
                  <a:lnTo>
                    <a:pt x="460248" y="2016252"/>
                  </a:lnTo>
                  <a:lnTo>
                    <a:pt x="460248" y="0"/>
                  </a:lnTo>
                  <a:close/>
                </a:path>
              </a:pathLst>
            </a:custGeom>
            <a:solidFill>
              <a:srgbClr val="F5D0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95771" y="4149852"/>
              <a:ext cx="460375" cy="2016760"/>
            </a:xfrm>
            <a:custGeom>
              <a:avLst/>
              <a:gdLst/>
              <a:ahLst/>
              <a:cxnLst/>
              <a:rect l="l" t="t" r="r" b="b"/>
              <a:pathLst>
                <a:path w="460375" h="2016760">
                  <a:moveTo>
                    <a:pt x="0" y="2016252"/>
                  </a:moveTo>
                  <a:lnTo>
                    <a:pt x="460248" y="2016252"/>
                  </a:lnTo>
                  <a:lnTo>
                    <a:pt x="460248" y="0"/>
                  </a:lnTo>
                  <a:lnTo>
                    <a:pt x="0" y="0"/>
                  </a:lnTo>
                  <a:lnTo>
                    <a:pt x="0" y="2016252"/>
                  </a:lnTo>
                  <a:close/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506472" y="5760211"/>
            <a:ext cx="1549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3E3D00"/>
                </a:solidFill>
                <a:latin typeface="Times New Roman"/>
                <a:cs typeface="Times New Roman"/>
              </a:rPr>
              <a:t>U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86098" y="5760211"/>
            <a:ext cx="1549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59855" y="6292697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74494" y="5377688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3E3D00"/>
                </a:solidFill>
                <a:latin typeface="Malgun Gothic"/>
                <a:cs typeface="Malgun Gothic"/>
              </a:rPr>
              <a:t>h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46173" y="4463033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86125" y="5377688"/>
            <a:ext cx="156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3E3D00"/>
                </a:solidFill>
                <a:latin typeface="Malgun Gothic"/>
                <a:cs typeface="Malgun Gothic"/>
              </a:rPr>
              <a:t>m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57550" y="4463033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74029" y="5926937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29503" y="4167632"/>
            <a:ext cx="339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5" dirty="0">
                <a:solidFill>
                  <a:srgbClr val="3E3D00"/>
                </a:solidFill>
                <a:latin typeface="Malgun Gothic"/>
                <a:cs typeface="Malgun Gothic"/>
              </a:rPr>
              <a:t>h+m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8304" y="6287693"/>
            <a:ext cx="99060" cy="10434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93519" y="6171996"/>
            <a:ext cx="5325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Fig</a:t>
            </a:r>
            <a:r>
              <a:rPr sz="1600" spc="-3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2.2</a:t>
            </a:r>
            <a:r>
              <a:rPr sz="1600" spc="35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The</a:t>
            </a:r>
            <a:r>
              <a:rPr sz="1600" spc="-3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steps</a:t>
            </a:r>
            <a:r>
              <a:rPr sz="16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done</a:t>
            </a:r>
            <a:r>
              <a:rPr sz="1600" spc="-3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by</a:t>
            </a:r>
            <a:r>
              <a:rPr sz="1600" spc="-2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sz="16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human</a:t>
            </a:r>
            <a:r>
              <a:rPr sz="16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when</a:t>
            </a:r>
            <a:r>
              <a:rPr sz="1600" spc="-2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sorting with</a:t>
            </a:r>
            <a:r>
              <a:rPr sz="1600" spc="-2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D010C"/>
                </a:solidFill>
                <a:latin typeface="Times New Roman"/>
                <a:cs typeface="Times New Roman"/>
              </a:rPr>
              <a:t>Mergesort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2872" y="0"/>
            <a:ext cx="5643372" cy="59847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93494" y="1588388"/>
            <a:ext cx="1409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3E3D00"/>
                </a:solidFill>
                <a:latin typeface="Malgun Gothic"/>
                <a:cs typeface="Malgun Gothic"/>
              </a:rPr>
              <a:t>A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37253" y="1516761"/>
            <a:ext cx="1466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80" dirty="0">
                <a:solidFill>
                  <a:srgbClr val="3E3D00"/>
                </a:solidFill>
                <a:latin typeface="Malgun Gothic"/>
                <a:cs typeface="Malgun Gothic"/>
              </a:rPr>
              <a:t>B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18372" y="6289040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5" dirty="0">
                <a:solidFill>
                  <a:srgbClr val="3E3D00"/>
                </a:solidFill>
                <a:latin typeface="Malgun Gothic"/>
                <a:cs typeface="Malgun Gothic"/>
              </a:rPr>
              <a:t>18</a:t>
            </a:r>
            <a:endParaRPr sz="13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593" y="5671820"/>
            <a:ext cx="100456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00CC99"/>
              </a:buClr>
              <a:buSzPct val="85000"/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표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2.1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9991" y="5671820"/>
            <a:ext cx="5489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배열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U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와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하나의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배열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로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합병하는</a:t>
            </a:r>
            <a:r>
              <a:rPr sz="2000" spc="-2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D010C"/>
                </a:solidFill>
                <a:latin typeface="Malgun Gothic"/>
                <a:cs typeface="Malgun Gothic"/>
              </a:rPr>
              <a:t>예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872" y="428244"/>
            <a:ext cx="8191500" cy="485851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147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001" y="426465"/>
            <a:ext cx="8459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분할정복</a:t>
            </a:r>
            <a:r>
              <a:rPr spc="-20" dirty="0">
                <a:latin typeface="Times New Roman"/>
                <a:cs typeface="Times New Roman"/>
              </a:rPr>
              <a:t>(Divide-</a:t>
            </a:r>
            <a:r>
              <a:rPr spc="-25" dirty="0">
                <a:latin typeface="Times New Roman"/>
                <a:cs typeface="Times New Roman"/>
              </a:rPr>
              <a:t>and-Conquer)</a:t>
            </a:r>
            <a:r>
              <a:rPr spc="-25" dirty="0"/>
              <a:t>식</a:t>
            </a:r>
            <a:r>
              <a:rPr spc="-240" dirty="0"/>
              <a:t> </a:t>
            </a:r>
            <a:r>
              <a:rPr dirty="0"/>
              <a:t>설계</a:t>
            </a:r>
            <a:r>
              <a:rPr spc="-250" dirty="0"/>
              <a:t> </a:t>
            </a:r>
            <a:r>
              <a:rPr spc="-25" dirty="0"/>
              <a:t>전략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1618792"/>
            <a:ext cx="121513" cy="1307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2289352"/>
            <a:ext cx="121513" cy="1307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2655112"/>
            <a:ext cx="121513" cy="13075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64540" y="1474977"/>
            <a:ext cx="7648575" cy="21242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분할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(Divide):</a:t>
            </a:r>
            <a:r>
              <a:rPr sz="2000" spc="-5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해결하기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쉽도록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문제를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여러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작은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부분으로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D010C"/>
                </a:solidFill>
                <a:latin typeface="Malgun Gothic"/>
                <a:cs typeface="Malgun Gothic"/>
              </a:rPr>
              <a:t>나</a:t>
            </a:r>
            <a:endParaRPr sz="2000" dirty="0">
              <a:latin typeface="Malgun Gothic"/>
              <a:cs typeface="Malgun Gothic"/>
            </a:endParaRPr>
          </a:p>
          <a:p>
            <a:pPr marL="355600">
              <a:lnSpc>
                <a:spcPct val="100000"/>
              </a:lnSpc>
            </a:pP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눈다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355600" marR="1564640">
              <a:lnSpc>
                <a:spcPct val="120000"/>
              </a:lnSpc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정복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(Conquer):</a:t>
            </a:r>
            <a:r>
              <a:rPr sz="2000" spc="-4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나눈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작은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문제를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각각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해결한다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. </a:t>
            </a:r>
            <a:endParaRPr lang="en-US" sz="2000" spc="-10" dirty="0">
              <a:solidFill>
                <a:srgbClr val="3D010C"/>
              </a:solidFill>
              <a:latin typeface="Times New Roman"/>
              <a:cs typeface="Times New Roman"/>
            </a:endParaRPr>
          </a:p>
          <a:p>
            <a:pPr marL="355600" marR="1564640">
              <a:lnSpc>
                <a:spcPct val="120000"/>
              </a:lnSpc>
            </a:pPr>
            <a:r>
              <a:rPr sz="2000" dirty="0" err="1">
                <a:solidFill>
                  <a:srgbClr val="3D010C"/>
                </a:solidFill>
                <a:latin typeface="Malgun Gothic"/>
                <a:cs typeface="Malgun Gothic"/>
              </a:rPr>
              <a:t>통합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(Combine):</a:t>
            </a:r>
            <a:r>
              <a:rPr sz="2000" spc="-5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필요하다면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sz="2000" spc="-4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해결된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해답을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0" dirty="0">
                <a:solidFill>
                  <a:srgbClr val="3D010C"/>
                </a:solidFill>
                <a:latin typeface="Malgun Gothic"/>
                <a:cs typeface="Malgun Gothic"/>
              </a:rPr>
              <a:t>모은다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6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이러한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문제</a:t>
            </a:r>
            <a:r>
              <a:rPr sz="2000" spc="-19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해결</a:t>
            </a:r>
            <a:r>
              <a:rPr sz="2000" spc="-19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방법을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00B0F0"/>
                </a:solidFill>
                <a:latin typeface="Malgun Gothic"/>
                <a:cs typeface="Malgun Gothic"/>
              </a:rPr>
              <a:t>하향식</a:t>
            </a:r>
            <a:r>
              <a:rPr sz="2000" b="1" spc="-25" dirty="0">
                <a:solidFill>
                  <a:srgbClr val="00B0F0"/>
                </a:solidFill>
                <a:latin typeface="Times New Roman"/>
                <a:cs typeface="Times New Roman"/>
              </a:rPr>
              <a:t>(top-</a:t>
            </a:r>
            <a:r>
              <a:rPr sz="2000" b="1" dirty="0">
                <a:solidFill>
                  <a:srgbClr val="00B0F0"/>
                </a:solidFill>
                <a:latin typeface="Times New Roman"/>
                <a:cs typeface="Times New Roman"/>
              </a:rPr>
              <a:t>down)  </a:t>
            </a:r>
            <a:r>
              <a:rPr sz="2000" spc="-10" dirty="0">
                <a:solidFill>
                  <a:srgbClr val="00B0F0"/>
                </a:solidFill>
                <a:latin typeface="Malgun Gothic"/>
                <a:cs typeface="Malgun Gothic"/>
              </a:rPr>
              <a:t>접근방법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이라고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한다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0">
              <a:lnSpc>
                <a:spcPts val="147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304800"/>
            <a:ext cx="8839200" cy="5943600"/>
          </a:xfrm>
          <a:custGeom>
            <a:avLst/>
            <a:gdLst/>
            <a:ahLst/>
            <a:cxnLst/>
            <a:rect l="l" t="t" r="r" b="b"/>
            <a:pathLst>
              <a:path w="8839200" h="5943600">
                <a:moveTo>
                  <a:pt x="8839200" y="0"/>
                </a:moveTo>
                <a:lnTo>
                  <a:pt x="0" y="0"/>
                </a:lnTo>
                <a:lnTo>
                  <a:pt x="0" y="5943600"/>
                </a:lnTo>
                <a:lnTo>
                  <a:pt x="8839200" y="5943600"/>
                </a:lnTo>
                <a:lnTo>
                  <a:pt x="8839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89280" y="317703"/>
            <a:ext cx="5130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3D010C"/>
                </a:solidFill>
                <a:latin typeface="Courier New"/>
                <a:cs typeface="Courier New"/>
              </a:rPr>
              <a:t>void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147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145844" y="317703"/>
            <a:ext cx="7165975" cy="490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7325">
              <a:lnSpc>
                <a:spcPts val="1910"/>
              </a:lnSpc>
              <a:spcBef>
                <a:spcPts val="95"/>
              </a:spcBef>
            </a:pP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merge(</a:t>
            </a: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int</a:t>
            </a:r>
            <a:r>
              <a:rPr sz="1600" b="1" spc="-5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h,</a:t>
            </a:r>
            <a:r>
              <a:rPr sz="1600" spc="-4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int</a:t>
            </a:r>
            <a:r>
              <a:rPr sz="1600" b="1" spc="-5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m,</a:t>
            </a:r>
            <a:r>
              <a:rPr sz="1600" spc="-5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const</a:t>
            </a:r>
            <a:r>
              <a:rPr sz="1600" b="1" spc="-4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keytype</a:t>
            </a:r>
            <a:r>
              <a:rPr sz="1600" b="1" spc="-5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U[],</a:t>
            </a:r>
            <a:r>
              <a:rPr sz="1600" spc="-4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const</a:t>
            </a:r>
            <a:r>
              <a:rPr sz="1600" b="1" spc="-5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keytype</a:t>
            </a:r>
            <a:r>
              <a:rPr sz="1600" b="1" spc="-4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3D010C"/>
                </a:solidFill>
                <a:latin typeface="Courier New"/>
                <a:cs typeface="Courier New"/>
              </a:rPr>
              <a:t>V[],</a:t>
            </a:r>
            <a:endParaRPr sz="1600" dirty="0">
              <a:latin typeface="Courier New"/>
              <a:cs typeface="Courier New"/>
            </a:endParaRPr>
          </a:p>
          <a:p>
            <a:pPr marL="891540">
              <a:lnSpc>
                <a:spcPts val="1910"/>
              </a:lnSpc>
            </a:pP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keytype</a:t>
            </a:r>
            <a:r>
              <a:rPr sz="1600" b="1" spc="-4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S[])</a:t>
            </a:r>
            <a:r>
              <a:rPr sz="1600" spc="-50" dirty="0">
                <a:solidFill>
                  <a:srgbClr val="3D010C"/>
                </a:solidFill>
                <a:latin typeface="Courier New"/>
                <a:cs typeface="Courier New"/>
              </a:rPr>
              <a:t> {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index</a:t>
            </a:r>
            <a:r>
              <a:rPr sz="1600" b="1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i,</a:t>
            </a:r>
            <a:r>
              <a:rPr sz="1600" spc="-2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j,</a:t>
            </a:r>
            <a:r>
              <a:rPr sz="1600" spc="-2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3D010C"/>
                </a:solidFill>
                <a:latin typeface="Courier New"/>
                <a:cs typeface="Courier New"/>
              </a:rPr>
              <a:t>k;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i</a:t>
            </a:r>
            <a:r>
              <a:rPr sz="16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sz="1600" spc="-1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1; j</a:t>
            </a:r>
            <a:r>
              <a:rPr sz="16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sz="1600" spc="-1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1;</a:t>
            </a:r>
            <a:r>
              <a:rPr sz="1600" spc="-1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k</a:t>
            </a:r>
            <a:r>
              <a:rPr sz="1600" spc="-1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sz="16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3D010C"/>
                </a:solidFill>
                <a:latin typeface="Courier New"/>
                <a:cs typeface="Courier New"/>
              </a:rPr>
              <a:t>1;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while</a:t>
            </a:r>
            <a:r>
              <a:rPr sz="1600" b="1" spc="-2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(i</a:t>
            </a:r>
            <a:r>
              <a:rPr sz="1600" spc="-2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&lt;=</a:t>
            </a:r>
            <a:r>
              <a:rPr sz="1600" spc="-1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h</a:t>
            </a:r>
            <a:r>
              <a:rPr sz="1600" spc="-2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&amp;&amp;</a:t>
            </a:r>
            <a:r>
              <a:rPr sz="1600" spc="-2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j</a:t>
            </a:r>
            <a:r>
              <a:rPr sz="1600" spc="-1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&lt;=</a:t>
            </a:r>
            <a:r>
              <a:rPr sz="1600" spc="-2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m)</a:t>
            </a:r>
            <a:r>
              <a:rPr sz="1600" spc="-1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3D010C"/>
                </a:solidFill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867410">
              <a:lnSpc>
                <a:spcPct val="100000"/>
              </a:lnSpc>
              <a:spcBef>
                <a:spcPts val="384"/>
              </a:spcBef>
            </a:pP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if</a:t>
            </a:r>
            <a:r>
              <a:rPr sz="1600" b="1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(U[i]</a:t>
            </a:r>
            <a:r>
              <a:rPr sz="1600" spc="-3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&lt;</a:t>
            </a:r>
            <a:r>
              <a:rPr sz="1600" spc="-3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V[j])</a:t>
            </a:r>
            <a:r>
              <a:rPr sz="1600" spc="-2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3D010C"/>
                </a:solidFill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1414780" marR="4276725">
              <a:lnSpc>
                <a:spcPct val="120000"/>
              </a:lnSpc>
            </a:pP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S[k]</a:t>
            </a:r>
            <a:r>
              <a:rPr sz="1600" spc="-2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sz="1600" spc="-2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3D010C"/>
                </a:solidFill>
                <a:latin typeface="Courier New"/>
                <a:cs typeface="Courier New"/>
              </a:rPr>
              <a:t>U[i]; i++;}</a:t>
            </a:r>
            <a:endParaRPr sz="1600" dirty="0">
              <a:latin typeface="Courier New"/>
              <a:cs typeface="Courier New"/>
            </a:endParaRPr>
          </a:p>
          <a:p>
            <a:pPr marL="867410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else</a:t>
            </a:r>
            <a:r>
              <a:rPr sz="1600" b="1" spc="-2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3D010C"/>
                </a:solidFill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1414780">
              <a:lnSpc>
                <a:spcPct val="100000"/>
              </a:lnSpc>
              <a:spcBef>
                <a:spcPts val="385"/>
              </a:spcBef>
            </a:pP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S[k]</a:t>
            </a:r>
            <a:r>
              <a:rPr sz="1600" spc="-2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sz="1600" spc="-20" dirty="0">
                <a:solidFill>
                  <a:srgbClr val="3D010C"/>
                </a:solidFill>
                <a:latin typeface="Courier New"/>
                <a:cs typeface="Courier New"/>
              </a:rPr>
              <a:t> V[j];</a:t>
            </a:r>
            <a:endParaRPr sz="1600" dirty="0">
              <a:latin typeface="Courier New"/>
              <a:cs typeface="Courier New"/>
            </a:endParaRPr>
          </a:p>
          <a:p>
            <a:pPr marL="1414780">
              <a:lnSpc>
                <a:spcPct val="100000"/>
              </a:lnSpc>
              <a:spcBef>
                <a:spcPts val="384"/>
              </a:spcBef>
            </a:pPr>
            <a:r>
              <a:rPr sz="1600" spc="-10" dirty="0">
                <a:solidFill>
                  <a:srgbClr val="3D010C"/>
                </a:solidFill>
                <a:latin typeface="Courier New"/>
                <a:cs typeface="Courier New"/>
              </a:rPr>
              <a:t>j++;}</a:t>
            </a:r>
            <a:endParaRPr sz="1600" dirty="0">
              <a:latin typeface="Courier New"/>
              <a:cs typeface="Courier New"/>
            </a:endParaRPr>
          </a:p>
          <a:p>
            <a:pPr marL="867410">
              <a:lnSpc>
                <a:spcPct val="100000"/>
              </a:lnSpc>
              <a:spcBef>
                <a:spcPts val="385"/>
              </a:spcBef>
            </a:pPr>
            <a:r>
              <a:rPr sz="1600" spc="-20" dirty="0">
                <a:solidFill>
                  <a:srgbClr val="3D010C"/>
                </a:solidFill>
                <a:latin typeface="Courier New"/>
                <a:cs typeface="Courier New"/>
              </a:rPr>
              <a:t>k++;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spc="-50" dirty="0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if</a:t>
            </a:r>
            <a:r>
              <a:rPr sz="1600" b="1" spc="-2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(i</a:t>
            </a:r>
            <a:r>
              <a:rPr sz="16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&gt;</a:t>
            </a:r>
            <a:r>
              <a:rPr sz="1600" spc="-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3D010C"/>
                </a:solidFill>
                <a:latin typeface="Courier New"/>
                <a:cs typeface="Courier New"/>
              </a:rPr>
              <a:t>h)</a:t>
            </a:r>
            <a:endParaRPr sz="1600" dirty="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  <a:spcBef>
                <a:spcPts val="385"/>
              </a:spcBef>
            </a:pP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copy</a:t>
            </a:r>
            <a:r>
              <a:rPr sz="1600" spc="-5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V[j]</a:t>
            </a:r>
            <a:r>
              <a:rPr sz="1600" spc="-4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through</a:t>
            </a:r>
            <a:r>
              <a:rPr sz="1600" spc="-4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V[m]</a:t>
            </a:r>
            <a:r>
              <a:rPr sz="1600" spc="-4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to</a:t>
            </a:r>
            <a:r>
              <a:rPr sz="1600" spc="-4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S[k]</a:t>
            </a:r>
            <a:r>
              <a:rPr sz="1600" spc="-3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through</a:t>
            </a:r>
            <a:r>
              <a:rPr sz="1600" spc="-3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3D010C"/>
                </a:solidFill>
                <a:latin typeface="Courier New"/>
                <a:cs typeface="Courier New"/>
              </a:rPr>
              <a:t>S[h+m];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20" dirty="0">
                <a:solidFill>
                  <a:srgbClr val="3D010C"/>
                </a:solidFill>
                <a:latin typeface="Courier New"/>
                <a:cs typeface="Courier New"/>
              </a:rPr>
              <a:t>else</a:t>
            </a:r>
            <a:endParaRPr sz="1600" dirty="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  <a:spcBef>
                <a:spcPts val="385"/>
              </a:spcBef>
            </a:pP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copy</a:t>
            </a:r>
            <a:r>
              <a:rPr sz="1600" spc="-4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U[i]</a:t>
            </a:r>
            <a:r>
              <a:rPr sz="1600" spc="-4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through</a:t>
            </a:r>
            <a:r>
              <a:rPr sz="1600" spc="-4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U[h]</a:t>
            </a:r>
            <a:r>
              <a:rPr sz="1600" spc="-4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to</a:t>
            </a:r>
            <a:r>
              <a:rPr sz="1600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S[k]</a:t>
            </a:r>
            <a:r>
              <a:rPr sz="1600" spc="-3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through</a:t>
            </a:r>
            <a:r>
              <a:rPr sz="1600" spc="-3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3D010C"/>
                </a:solidFill>
                <a:latin typeface="Courier New"/>
                <a:cs typeface="Courier New"/>
              </a:rPr>
              <a:t>S[h+m];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4040" y="5241797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2457" y="350265"/>
            <a:ext cx="3340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시간복잡도</a:t>
            </a:r>
            <a:r>
              <a:rPr spc="-365" dirty="0"/>
              <a:t> </a:t>
            </a:r>
            <a:r>
              <a:rPr spc="-25" dirty="0"/>
              <a:t>분석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207312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4040" y="1063497"/>
            <a:ext cx="5171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합병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알고리즘의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u="sng" dirty="0">
                <a:solidFill>
                  <a:srgbClr val="3D010C"/>
                </a:solidFill>
                <a:uFill>
                  <a:solidFill>
                    <a:srgbClr val="3D010C"/>
                  </a:solidFill>
                </a:uFill>
                <a:latin typeface="Malgun Gothic"/>
                <a:cs typeface="Malgun Gothic"/>
              </a:rPr>
              <a:t>최악의</a:t>
            </a:r>
            <a:r>
              <a:rPr sz="2000" u="sng" spc="-215" dirty="0">
                <a:solidFill>
                  <a:srgbClr val="3D010C"/>
                </a:solidFill>
                <a:uFill>
                  <a:solidFill>
                    <a:srgbClr val="3D010C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u="sng" dirty="0">
                <a:solidFill>
                  <a:srgbClr val="3D010C"/>
                </a:solidFill>
                <a:uFill>
                  <a:solidFill>
                    <a:srgbClr val="3D010C"/>
                  </a:solidFill>
                </a:uFill>
                <a:latin typeface="Malgun Gothic"/>
                <a:cs typeface="Malgun Gothic"/>
              </a:rPr>
              <a:t>경우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시간복잡도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147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688340" y="1782521"/>
            <a:ext cx="13843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299085" algn="l"/>
              </a:tabLst>
            </a:pPr>
            <a:r>
              <a:rPr sz="2000" b="1" spc="-20" dirty="0">
                <a:solidFill>
                  <a:srgbClr val="3D010C"/>
                </a:solidFill>
                <a:latin typeface="Malgun Gothic"/>
                <a:cs typeface="Malgun Gothic"/>
              </a:rPr>
              <a:t>단위연산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18360" y="1827276"/>
            <a:ext cx="2001520" cy="2819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5"/>
              </a:lnSpc>
            </a:pP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U[i]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와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V[j]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35" dirty="0">
                <a:solidFill>
                  <a:srgbClr val="3D010C"/>
                </a:solidFill>
                <a:latin typeface="Malgun Gothic"/>
                <a:cs typeface="Malgun Gothic"/>
              </a:rPr>
              <a:t>비교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2244" y="2087092"/>
            <a:ext cx="8189595" cy="228282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305435" indent="-287020">
              <a:lnSpc>
                <a:spcPct val="100000"/>
              </a:lnSpc>
              <a:spcBef>
                <a:spcPts val="98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305435" algn="l"/>
              </a:tabLst>
            </a:pPr>
            <a:r>
              <a:rPr sz="2000" b="1" spc="-20" dirty="0">
                <a:solidFill>
                  <a:srgbClr val="3D010C"/>
                </a:solidFill>
                <a:latin typeface="Malgun Gothic"/>
                <a:cs typeface="Malgun Gothic"/>
              </a:rPr>
              <a:t>입력크기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6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입력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배열에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각각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들어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있는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항목의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개수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h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와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spc="-50" dirty="0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  <a:p>
            <a:pPr marL="278130" marR="5080" indent="-266065">
              <a:lnSpc>
                <a:spcPct val="116599"/>
              </a:lnSpc>
              <a:spcBef>
                <a:spcPts val="49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279400" algn="l"/>
              </a:tabLst>
            </a:pPr>
            <a:r>
              <a:rPr sz="2000" b="1" dirty="0">
                <a:solidFill>
                  <a:srgbClr val="3D010C"/>
                </a:solidFill>
                <a:latin typeface="Malgun Gothic"/>
                <a:cs typeface="Malgun Gothic"/>
              </a:rPr>
              <a:t>분석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3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h+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이고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j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인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상태로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루프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(loop)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에서</a:t>
            </a:r>
            <a:r>
              <a:rPr sz="2000" spc="-229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빠져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나가는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때가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최악 	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경우로서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(V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sz="2000" spc="-24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있는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처음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m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항목이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앞부분에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위치하고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3D010C"/>
                </a:solidFill>
                <a:latin typeface="Times New Roman"/>
                <a:cs typeface="Times New Roman"/>
              </a:rPr>
              <a:t>U 	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있는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h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모든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항목이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그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뒤에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위치하는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경우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),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때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단위연산의</a:t>
            </a:r>
            <a:r>
              <a:rPr sz="2000" spc="-2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D010C"/>
                </a:solidFill>
                <a:latin typeface="Malgun Gothic"/>
                <a:cs typeface="Malgun Gothic"/>
              </a:rPr>
              <a:t>실 	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행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횟수는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h</a:t>
            </a:r>
            <a:r>
              <a:rPr sz="2000" i="1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+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sz="2000" i="1" spc="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-1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이다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sz="2000" spc="-3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따라서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최악의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경우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합병하는</a:t>
            </a:r>
            <a:r>
              <a:rPr sz="2000" spc="-229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시간복잡도는 	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h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sz="2000" spc="-5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h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+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sz="2000" i="1" spc="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1.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2244" y="4872990"/>
            <a:ext cx="17951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0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278765" algn="l"/>
              </a:tabLst>
            </a:pP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예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U: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4 5 6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3D010C"/>
                </a:solidFill>
                <a:latin typeface="Times New Roman"/>
                <a:cs typeface="Times New Roman"/>
              </a:rPr>
              <a:t>7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32134" y="4872990"/>
            <a:ext cx="104266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V: 1 2 3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3D010C"/>
                </a:solidFill>
                <a:latin typeface="Times New Roman"/>
                <a:cs typeface="Times New Roman"/>
              </a:rPr>
              <a:t>8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51A1D5-F2FA-034F-82A1-D5AA2F786BC3}"/>
              </a:ext>
            </a:extLst>
          </p:cNvPr>
          <p:cNvSpPr txBox="1"/>
          <p:nvPr/>
        </p:nvSpPr>
        <p:spPr>
          <a:xfrm>
            <a:off x="2998349" y="4000585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4</a:t>
            </a:r>
            <a:r>
              <a:rPr lang="ko-KR" altLang="en-US" dirty="0">
                <a:solidFill>
                  <a:srgbClr val="00B0F0"/>
                </a:solidFill>
              </a:rPr>
              <a:t>개</a:t>
            </a:r>
            <a:r>
              <a:rPr lang="en-US" altLang="ko-KR" dirty="0">
                <a:solidFill>
                  <a:srgbClr val="00B0F0"/>
                </a:solidFill>
              </a:rPr>
              <a:t>,4</a:t>
            </a:r>
            <a:r>
              <a:rPr lang="ko-KR" altLang="en-US" dirty="0">
                <a:solidFill>
                  <a:srgbClr val="00B0F0"/>
                </a:solidFill>
              </a:rPr>
              <a:t>개의 합병은 최대 </a:t>
            </a:r>
            <a:r>
              <a:rPr lang="en-US" altLang="ko-KR" dirty="0">
                <a:solidFill>
                  <a:srgbClr val="00B0F0"/>
                </a:solidFill>
              </a:rPr>
              <a:t>7</a:t>
            </a:r>
            <a:r>
              <a:rPr lang="ko-KR" altLang="en-US" dirty="0">
                <a:solidFill>
                  <a:srgbClr val="00B0F0"/>
                </a:solidFill>
              </a:rPr>
              <a:t>번 비교</a:t>
            </a:r>
            <a:r>
              <a:rPr lang="en-US" altLang="ko-KR" dirty="0">
                <a:solidFill>
                  <a:srgbClr val="00B0F0"/>
                </a:solidFill>
              </a:rPr>
              <a:t>, 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179880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74040" y="925423"/>
            <a:ext cx="8233409" cy="240347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합병정렬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알고리즘의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u="sng" dirty="0">
                <a:solidFill>
                  <a:srgbClr val="3D010C"/>
                </a:solidFill>
                <a:uFill>
                  <a:solidFill>
                    <a:srgbClr val="3D010C"/>
                  </a:solidFill>
                </a:uFill>
                <a:latin typeface="Malgun Gothic"/>
                <a:cs typeface="Malgun Gothic"/>
              </a:rPr>
              <a:t>최악의</a:t>
            </a:r>
            <a:r>
              <a:rPr sz="2000" u="sng" spc="-215" dirty="0">
                <a:solidFill>
                  <a:srgbClr val="3D010C"/>
                </a:solidFill>
                <a:uFill>
                  <a:solidFill>
                    <a:srgbClr val="3D010C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u="sng" dirty="0">
                <a:solidFill>
                  <a:srgbClr val="3D010C"/>
                </a:solidFill>
                <a:uFill>
                  <a:solidFill>
                    <a:srgbClr val="3D010C"/>
                  </a:solidFill>
                </a:uFill>
                <a:latin typeface="Malgun Gothic"/>
                <a:cs typeface="Malgun Gothic"/>
              </a:rPr>
              <a:t>경우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시간복잡도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  <a:p>
            <a:pPr marL="413384" indent="-286385">
              <a:lnSpc>
                <a:spcPct val="10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sz="2000" b="1" spc="-20" dirty="0">
                <a:solidFill>
                  <a:srgbClr val="3D010C"/>
                </a:solidFill>
                <a:latin typeface="Malgun Gothic"/>
                <a:cs typeface="Malgun Gothic"/>
              </a:rPr>
              <a:t>단위연산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4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합병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알고리즘</a:t>
            </a:r>
            <a:r>
              <a:rPr sz="2000" spc="-2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merge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에서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발생하는</a:t>
            </a:r>
            <a:r>
              <a:rPr sz="2000" spc="-2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비교</a:t>
            </a:r>
            <a:endParaRPr sz="2000">
              <a:latin typeface="Malgun Gothic"/>
              <a:cs typeface="Malgun Gothic"/>
            </a:endParaRPr>
          </a:p>
          <a:p>
            <a:pPr marL="413384" indent="-286385">
              <a:lnSpc>
                <a:spcPct val="100000"/>
              </a:lnSpc>
              <a:spcBef>
                <a:spcPts val="89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sz="2000" b="1" spc="-20" dirty="0">
                <a:solidFill>
                  <a:srgbClr val="3D010C"/>
                </a:solidFill>
                <a:latin typeface="Malgun Gothic"/>
                <a:cs typeface="Malgun Gothic"/>
              </a:rPr>
              <a:t>입력크기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7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배열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들어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있는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항목의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개수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spc="-50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413384" marR="5080" indent="-287020">
              <a:lnSpc>
                <a:spcPct val="116799"/>
              </a:lnSpc>
              <a:spcBef>
                <a:spcPts val="47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sz="2000" b="1" dirty="0">
                <a:solidFill>
                  <a:srgbClr val="3D010C"/>
                </a:solidFill>
                <a:latin typeface="Malgun Gothic"/>
                <a:cs typeface="Malgun Gothic"/>
              </a:rPr>
              <a:t>분석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7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최악의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경우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수행시간은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h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sz="2000" spc="-3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h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sz="2000" spc="-3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+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sz="2000" spc="-3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+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h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+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된다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.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여기서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W(h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는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U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정렬하는데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걸리는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시간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은</a:t>
            </a:r>
            <a:r>
              <a:rPr sz="2000" spc="-229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정렬하는데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걸리는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시간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3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그리고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h</a:t>
            </a:r>
            <a:r>
              <a:rPr sz="2000" i="1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+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sz="2000" i="1" spc="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은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합병하는데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걸리는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시간이다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정수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spc="-25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을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147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949756" y="3353180"/>
            <a:ext cx="29870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sz="1950" i="1" baseline="42735" dirty="0">
                <a:solidFill>
                  <a:srgbClr val="3D010C"/>
                </a:solidFill>
                <a:latin typeface="Times New Roman"/>
                <a:cs typeface="Times New Roman"/>
              </a:rPr>
              <a:t>k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 (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k</a:t>
            </a:r>
            <a:r>
              <a:rPr sz="2000" i="1" spc="-2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Symbol"/>
                <a:cs typeface="Symbol"/>
              </a:rPr>
              <a:t></a:t>
            </a:r>
            <a:r>
              <a:rPr sz="2000" spc="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1)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이라고</a:t>
            </a:r>
            <a:r>
              <a:rPr sz="2000" spc="-229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가정하면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1540" y="3353180"/>
            <a:ext cx="31381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된다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따라서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최악의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경우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02457" y="350265"/>
            <a:ext cx="3340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시간복잡도</a:t>
            </a:r>
            <a:r>
              <a:rPr spc="-365" dirty="0"/>
              <a:t> </a:t>
            </a:r>
            <a:r>
              <a:rPr spc="-25" dirty="0"/>
              <a:t>분석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22077" y="3475392"/>
            <a:ext cx="110489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5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73743" y="3291209"/>
            <a:ext cx="133985" cy="4114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505"/>
              </a:lnSpc>
              <a:spcBef>
                <a:spcPts val="120"/>
              </a:spcBef>
            </a:pPr>
            <a:r>
              <a:rPr sz="1300" i="1" u="sng" spc="-1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i="1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  <a:p>
            <a:pPr marL="35560">
              <a:lnSpc>
                <a:spcPts val="1505"/>
              </a:lnSpc>
            </a:pPr>
            <a:r>
              <a:rPr sz="1300" spc="-5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99003" y="3291209"/>
            <a:ext cx="13271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i="1" u="sng" spc="-1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i="1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59437" y="3272992"/>
            <a:ext cx="1170940" cy="370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16585" algn="l"/>
              </a:tabLst>
            </a:pPr>
            <a:r>
              <a:rPr sz="2250" i="1" dirty="0">
                <a:latin typeface="Times New Roman"/>
                <a:cs typeface="Times New Roman"/>
              </a:rPr>
              <a:t>h</a:t>
            </a:r>
            <a:r>
              <a:rPr sz="2250" i="1" spc="-40" dirty="0">
                <a:latin typeface="Times New Roman"/>
                <a:cs typeface="Times New Roman"/>
              </a:rPr>
              <a:t> </a:t>
            </a:r>
            <a:r>
              <a:rPr sz="2250" spc="-50" dirty="0">
                <a:latin typeface="Symbol"/>
                <a:cs typeface="Symbol"/>
              </a:rPr>
              <a:t></a:t>
            </a:r>
            <a:r>
              <a:rPr sz="2250" dirty="0">
                <a:latin typeface="Times New Roman"/>
                <a:cs typeface="Times New Roman"/>
              </a:rPr>
              <a:t>	,</a:t>
            </a:r>
            <a:r>
              <a:rPr sz="2250" spc="-285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m</a:t>
            </a:r>
            <a:r>
              <a:rPr sz="2250" i="1" spc="-55" dirty="0">
                <a:latin typeface="Times New Roman"/>
                <a:cs typeface="Times New Roman"/>
              </a:rPr>
              <a:t> </a:t>
            </a:r>
            <a:r>
              <a:rPr sz="2250" spc="-50" dirty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4038" y="3926848"/>
            <a:ext cx="10096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50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7056" y="3747072"/>
            <a:ext cx="61753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3716654" algn="l"/>
              </a:tabLst>
            </a:pPr>
            <a:r>
              <a:rPr sz="3000" baseline="8333" dirty="0">
                <a:solidFill>
                  <a:srgbClr val="3D010C"/>
                </a:solidFill>
                <a:latin typeface="Malgun Gothic"/>
                <a:cs typeface="Malgun Gothic"/>
              </a:rPr>
              <a:t>재현식은</a:t>
            </a:r>
            <a:r>
              <a:rPr sz="3000" baseline="8333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3000" spc="727" baseline="8333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W</a:t>
            </a:r>
            <a:r>
              <a:rPr sz="2000" i="1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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2</a:t>
            </a:r>
            <a:r>
              <a:rPr sz="2000" i="1" spc="-80" dirty="0">
                <a:latin typeface="Times New Roman"/>
                <a:cs typeface="Times New Roman"/>
              </a:rPr>
              <a:t>W</a:t>
            </a:r>
            <a:r>
              <a:rPr sz="2000" i="1" spc="-200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(</a:t>
            </a:r>
            <a:r>
              <a:rPr sz="1725" i="1" u="sng" spc="-202" baseline="3381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25" i="1" u="sng" baseline="3381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725" i="1" spc="-97" baseline="33816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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2000" i="1" spc="-160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Symbol"/>
                <a:cs typeface="Symbol"/>
              </a:rPr>
              <a:t></a:t>
            </a:r>
            <a:r>
              <a:rPr sz="2000" spc="4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</a:t>
            </a:r>
            <a:r>
              <a:rPr sz="2000" spc="-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Malgun Gothic"/>
                <a:cs typeface="Malgun Gothic"/>
              </a:rPr>
              <a:t>이고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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</a:t>
            </a:r>
            <a:r>
              <a:rPr sz="1725" i="1" baseline="43478" dirty="0">
                <a:latin typeface="Times New Roman"/>
                <a:cs typeface="Times New Roman"/>
              </a:rPr>
              <a:t>k</a:t>
            </a:r>
            <a:r>
              <a:rPr sz="1725" i="1" spc="67" baseline="43478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dirty="0">
                <a:latin typeface="Times New Roman"/>
                <a:cs typeface="Times New Roman"/>
              </a:rPr>
              <a:t>k</a:t>
            </a:r>
            <a:r>
              <a:rPr sz="2000" i="1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</a:t>
            </a:r>
            <a:r>
              <a:rPr sz="2000" spc="-26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1)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5156" y="4049815"/>
            <a:ext cx="6125210" cy="141605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21105">
              <a:lnSpc>
                <a:spcPct val="100000"/>
              </a:lnSpc>
              <a:spcBef>
                <a:spcPts val="835"/>
              </a:spcBef>
            </a:pPr>
            <a:r>
              <a:rPr sz="2000" i="1" dirty="0">
                <a:latin typeface="Times New Roman"/>
                <a:cs typeface="Times New Roman"/>
              </a:rPr>
              <a:t>W</a:t>
            </a:r>
            <a:r>
              <a:rPr sz="2000" i="1" spc="-204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(1)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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재현식의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해는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장의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끝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도사정리의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번을</a:t>
            </a:r>
            <a:r>
              <a:rPr sz="2000" spc="-19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적용하면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  <a:p>
            <a:pPr marL="117475" algn="ctr">
              <a:lnSpc>
                <a:spcPct val="100000"/>
              </a:lnSpc>
              <a:spcBef>
                <a:spcPts val="2085"/>
              </a:spcBef>
            </a:pPr>
            <a:r>
              <a:rPr sz="2150" i="1" spc="70" dirty="0">
                <a:latin typeface="Times New Roman"/>
                <a:cs typeface="Times New Roman"/>
              </a:rPr>
              <a:t>W</a:t>
            </a:r>
            <a:r>
              <a:rPr sz="2150" i="1" spc="-250" dirty="0">
                <a:latin typeface="Times New Roman"/>
                <a:cs typeface="Times New Roman"/>
              </a:rPr>
              <a:t> </a:t>
            </a:r>
            <a:r>
              <a:rPr sz="2150" spc="50" dirty="0">
                <a:latin typeface="Times New Roman"/>
                <a:cs typeface="Times New Roman"/>
              </a:rPr>
              <a:t>(</a:t>
            </a:r>
            <a:r>
              <a:rPr sz="2150" i="1" spc="50" dirty="0">
                <a:latin typeface="Times New Roman"/>
                <a:cs typeface="Times New Roman"/>
              </a:rPr>
              <a:t>n</a:t>
            </a:r>
            <a:r>
              <a:rPr sz="2150" spc="50" dirty="0">
                <a:latin typeface="Times New Roman"/>
                <a:cs typeface="Times New Roman"/>
              </a:rPr>
              <a:t>)</a:t>
            </a:r>
            <a:r>
              <a:rPr sz="2150" spc="-295" dirty="0">
                <a:latin typeface="Times New Roman"/>
                <a:cs typeface="Times New Roman"/>
              </a:rPr>
              <a:t> </a:t>
            </a:r>
            <a:r>
              <a:rPr sz="2150" spc="110" dirty="0">
                <a:latin typeface="Symbol"/>
                <a:cs typeface="Symbol"/>
              </a:rPr>
              <a:t></a:t>
            </a:r>
            <a:r>
              <a:rPr sz="2150" spc="110" dirty="0">
                <a:latin typeface="Times New Roman"/>
                <a:cs typeface="Times New Roman"/>
              </a:rPr>
              <a:t>Θ(</a:t>
            </a:r>
            <a:r>
              <a:rPr sz="2150" i="1" spc="110" dirty="0">
                <a:latin typeface="Times New Roman"/>
                <a:cs typeface="Times New Roman"/>
              </a:rPr>
              <a:t>n</a:t>
            </a:r>
            <a:r>
              <a:rPr sz="2150" i="1" spc="-2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lg</a:t>
            </a:r>
            <a:r>
              <a:rPr sz="2150" spc="-200" dirty="0">
                <a:latin typeface="Times New Roman"/>
                <a:cs typeface="Times New Roman"/>
              </a:rPr>
              <a:t> </a:t>
            </a:r>
            <a:r>
              <a:rPr sz="2150" i="1" spc="-25" dirty="0">
                <a:latin typeface="Times New Roman"/>
                <a:cs typeface="Times New Roman"/>
              </a:rPr>
              <a:t>n</a:t>
            </a:r>
            <a:r>
              <a:rPr sz="2150" spc="-25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7532" y="1171617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5">
                <a:moveTo>
                  <a:pt x="0" y="0"/>
                </a:moveTo>
                <a:lnTo>
                  <a:pt x="146141" y="0"/>
                </a:lnTo>
              </a:path>
            </a:pathLst>
          </a:custGeom>
          <a:ln w="95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88303" y="982335"/>
            <a:ext cx="2207260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dirty="0">
                <a:latin typeface="Times New Roman"/>
                <a:cs typeface="Times New Roman"/>
              </a:rPr>
              <a:t>for</a:t>
            </a:r>
            <a:r>
              <a:rPr sz="1850" spc="-80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n</a:t>
            </a:r>
            <a:r>
              <a:rPr sz="1850" i="1" spc="-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</a:t>
            </a:r>
            <a:r>
              <a:rPr sz="1850" spc="-2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2</a:t>
            </a:r>
            <a:r>
              <a:rPr sz="1850" spc="-65" dirty="0">
                <a:latin typeface="Times New Roman"/>
                <a:cs typeface="Times New Roman"/>
              </a:rPr>
              <a:t> </a:t>
            </a:r>
            <a:r>
              <a:rPr sz="1850" spc="-20" dirty="0">
                <a:latin typeface="Times New Roman"/>
                <a:cs typeface="Times New Roman"/>
              </a:rPr>
              <a:t>with</a:t>
            </a:r>
            <a:r>
              <a:rPr sz="1850" spc="-140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W</a:t>
            </a:r>
            <a:r>
              <a:rPr sz="1850" i="1" spc="-180" dirty="0">
                <a:latin typeface="Times New Roman"/>
                <a:cs typeface="Times New Roman"/>
              </a:rPr>
              <a:t> </a:t>
            </a:r>
            <a:r>
              <a:rPr sz="1850" spc="-105" dirty="0">
                <a:latin typeface="Times New Roman"/>
                <a:cs typeface="Times New Roman"/>
              </a:rPr>
              <a:t>(1)</a:t>
            </a:r>
            <a:r>
              <a:rPr sz="1850" spc="-2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</a:t>
            </a:r>
            <a:r>
              <a:rPr sz="1850" spc="-45" dirty="0">
                <a:latin typeface="Times New Roman"/>
                <a:cs typeface="Times New Roman"/>
              </a:rPr>
              <a:t> </a:t>
            </a:r>
            <a:r>
              <a:rPr sz="1850" spc="-25" dirty="0">
                <a:latin typeface="Times New Roman"/>
                <a:cs typeface="Times New Roman"/>
              </a:rPr>
              <a:t>0.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000" y="982335"/>
            <a:ext cx="2157095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50" i="1" dirty="0">
                <a:latin typeface="Times New Roman"/>
                <a:cs typeface="Times New Roman"/>
              </a:rPr>
              <a:t>W</a:t>
            </a:r>
            <a:r>
              <a:rPr sz="1850" i="1" spc="-18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(</a:t>
            </a:r>
            <a:r>
              <a:rPr sz="1850" i="1" dirty="0">
                <a:latin typeface="Times New Roman"/>
                <a:cs typeface="Times New Roman"/>
              </a:rPr>
              <a:t>n</a:t>
            </a:r>
            <a:r>
              <a:rPr sz="1850" dirty="0">
                <a:latin typeface="Times New Roman"/>
                <a:cs typeface="Times New Roman"/>
              </a:rPr>
              <a:t>)</a:t>
            </a:r>
            <a:r>
              <a:rPr sz="1850" spc="-2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</a:t>
            </a:r>
            <a:r>
              <a:rPr sz="1850" spc="-15" dirty="0">
                <a:latin typeface="Times New Roman"/>
                <a:cs typeface="Times New Roman"/>
              </a:rPr>
              <a:t> </a:t>
            </a:r>
            <a:r>
              <a:rPr sz="1850" spc="-75" dirty="0">
                <a:latin typeface="Times New Roman"/>
                <a:cs typeface="Times New Roman"/>
              </a:rPr>
              <a:t>2</a:t>
            </a:r>
            <a:r>
              <a:rPr sz="1850" i="1" spc="-75" dirty="0">
                <a:latin typeface="Times New Roman"/>
                <a:cs typeface="Times New Roman"/>
              </a:rPr>
              <a:t>W</a:t>
            </a:r>
            <a:r>
              <a:rPr sz="1850" i="1" spc="-17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(</a:t>
            </a:r>
            <a:r>
              <a:rPr sz="1850" spc="-254" dirty="0">
                <a:latin typeface="Times New Roman"/>
                <a:cs typeface="Times New Roman"/>
              </a:rPr>
              <a:t> </a:t>
            </a:r>
            <a:r>
              <a:rPr sz="2775" i="1" baseline="34534" dirty="0">
                <a:latin typeface="Times New Roman"/>
                <a:cs typeface="Times New Roman"/>
              </a:rPr>
              <a:t>n</a:t>
            </a:r>
            <a:r>
              <a:rPr sz="2775" i="1" spc="-412" baseline="34534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)</a:t>
            </a:r>
            <a:r>
              <a:rPr sz="1850" spc="-1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</a:t>
            </a:r>
            <a:r>
              <a:rPr sz="1850" spc="-110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n</a:t>
            </a:r>
            <a:r>
              <a:rPr sz="1850" i="1" spc="-130" dirty="0">
                <a:latin typeface="Times New Roman"/>
                <a:cs typeface="Times New Roman"/>
              </a:rPr>
              <a:t> </a:t>
            </a:r>
            <a:r>
              <a:rPr sz="1850" spc="-25" dirty="0">
                <a:latin typeface="Symbol"/>
                <a:cs typeface="Symbol"/>
              </a:rPr>
              <a:t></a:t>
            </a:r>
            <a:r>
              <a:rPr sz="1850" spc="-25" dirty="0">
                <a:latin typeface="Times New Roman"/>
                <a:cs typeface="Times New Roman"/>
              </a:rPr>
              <a:t>1,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8916" y="1166023"/>
            <a:ext cx="1308100" cy="588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120"/>
              </a:lnSpc>
              <a:spcBef>
                <a:spcPts val="100"/>
              </a:spcBef>
            </a:pPr>
            <a:r>
              <a:rPr sz="1850" spc="-50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  <a:p>
            <a:pPr marR="24765" algn="r">
              <a:lnSpc>
                <a:spcPts val="2300"/>
              </a:lnSpc>
            </a:pP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Assume</a:t>
            </a:r>
            <a:r>
              <a:rPr sz="2000" spc="-2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that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37162" y="2136353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452" y="0"/>
                </a:lnTo>
              </a:path>
            </a:pathLst>
          </a:custGeom>
          <a:ln w="85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70616" y="269550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>
                <a:moveTo>
                  <a:pt x="0" y="0"/>
                </a:moveTo>
                <a:lnTo>
                  <a:pt x="262858" y="0"/>
                </a:lnTo>
              </a:path>
            </a:pathLst>
          </a:custGeom>
          <a:ln w="85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59220" y="2695504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390" y="0"/>
                </a:lnTo>
              </a:path>
            </a:pathLst>
          </a:custGeom>
          <a:ln w="85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1570" y="269550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>
                <a:moveTo>
                  <a:pt x="0" y="0"/>
                </a:moveTo>
                <a:lnTo>
                  <a:pt x="262775" y="0"/>
                </a:lnTo>
              </a:path>
            </a:pathLst>
          </a:custGeom>
          <a:ln w="85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81591" y="3255176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>
                <a:moveTo>
                  <a:pt x="0" y="0"/>
                </a:moveTo>
                <a:lnTo>
                  <a:pt x="253633" y="0"/>
                </a:lnTo>
              </a:path>
            </a:pathLst>
          </a:custGeom>
          <a:ln w="85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60970" y="3255176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>
                <a:moveTo>
                  <a:pt x="0" y="0"/>
                </a:moveTo>
                <a:lnTo>
                  <a:pt x="262775" y="0"/>
                </a:lnTo>
              </a:path>
            </a:pathLst>
          </a:custGeom>
          <a:ln w="85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14691" y="3255176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>
                <a:moveTo>
                  <a:pt x="0" y="0"/>
                </a:moveTo>
                <a:lnTo>
                  <a:pt x="253591" y="0"/>
                </a:lnTo>
              </a:path>
            </a:pathLst>
          </a:custGeom>
          <a:ln w="85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0390" y="4127789"/>
            <a:ext cx="267970" cy="0"/>
          </a:xfrm>
          <a:custGeom>
            <a:avLst/>
            <a:gdLst/>
            <a:ahLst/>
            <a:cxnLst/>
            <a:rect l="l" t="t" r="r" b="b"/>
            <a:pathLst>
              <a:path w="267969">
                <a:moveTo>
                  <a:pt x="0" y="0"/>
                </a:moveTo>
                <a:lnTo>
                  <a:pt x="267450" y="0"/>
                </a:lnTo>
              </a:path>
            </a:pathLst>
          </a:custGeom>
          <a:ln w="85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48864" y="5054007"/>
            <a:ext cx="565785" cy="0"/>
          </a:xfrm>
          <a:custGeom>
            <a:avLst/>
            <a:gdLst/>
            <a:ahLst/>
            <a:cxnLst/>
            <a:rect l="l" t="t" r="r" b="b"/>
            <a:pathLst>
              <a:path w="565785">
                <a:moveTo>
                  <a:pt x="0" y="0"/>
                </a:moveTo>
                <a:lnTo>
                  <a:pt x="565582" y="0"/>
                </a:lnTo>
              </a:path>
            </a:pathLst>
          </a:custGeom>
          <a:ln w="85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110823" y="5047643"/>
            <a:ext cx="468630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155" dirty="0">
                <a:latin typeface="Times New Roman"/>
                <a:cs typeface="Times New Roman"/>
              </a:rPr>
              <a:t>2</a:t>
            </a:r>
            <a:r>
              <a:rPr sz="1650" spc="-105" dirty="0">
                <a:latin typeface="Times New Roman"/>
                <a:cs typeface="Times New Roman"/>
              </a:rPr>
              <a:t> </a:t>
            </a:r>
            <a:r>
              <a:rPr sz="1650" spc="200" dirty="0">
                <a:latin typeface="Symbol"/>
                <a:cs typeface="Symbol"/>
              </a:rPr>
              <a:t></a:t>
            </a:r>
            <a:r>
              <a:rPr sz="1650" spc="200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98814" y="5312153"/>
            <a:ext cx="1557020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180" dirty="0">
                <a:latin typeface="Symbol"/>
                <a:cs typeface="Symbol"/>
              </a:rPr>
              <a:t></a:t>
            </a:r>
            <a:r>
              <a:rPr sz="1650" spc="45" dirty="0">
                <a:latin typeface="Times New Roman"/>
                <a:cs typeface="Times New Roman"/>
              </a:rPr>
              <a:t> </a:t>
            </a:r>
            <a:r>
              <a:rPr sz="1650" i="1" spc="155" dirty="0">
                <a:latin typeface="Times New Roman"/>
                <a:cs typeface="Times New Roman"/>
              </a:rPr>
              <a:t>n</a:t>
            </a:r>
            <a:r>
              <a:rPr sz="1650" i="1" spc="-170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lg</a:t>
            </a:r>
            <a:r>
              <a:rPr sz="1650" spc="-90" dirty="0">
                <a:latin typeface="Times New Roman"/>
                <a:cs typeface="Times New Roman"/>
              </a:rPr>
              <a:t> </a:t>
            </a:r>
            <a:r>
              <a:rPr sz="1650" i="1" spc="155" dirty="0">
                <a:latin typeface="Times New Roman"/>
                <a:cs typeface="Times New Roman"/>
              </a:rPr>
              <a:t>n</a:t>
            </a:r>
            <a:r>
              <a:rPr sz="1650" i="1" spc="-70" dirty="0">
                <a:latin typeface="Times New Roman"/>
                <a:cs typeface="Times New Roman"/>
              </a:rPr>
              <a:t> </a:t>
            </a:r>
            <a:r>
              <a:rPr sz="1650" spc="180" dirty="0">
                <a:latin typeface="Symbol"/>
                <a:cs typeface="Symbol"/>
              </a:rPr>
              <a:t></a:t>
            </a:r>
            <a:r>
              <a:rPr sz="1650" spc="-110" dirty="0">
                <a:latin typeface="Times New Roman"/>
                <a:cs typeface="Times New Roman"/>
              </a:rPr>
              <a:t> </a:t>
            </a:r>
            <a:r>
              <a:rPr sz="1650" spc="155" dirty="0">
                <a:latin typeface="Times New Roman"/>
                <a:cs typeface="Times New Roman"/>
              </a:rPr>
              <a:t>(</a:t>
            </a:r>
            <a:r>
              <a:rPr sz="1650" i="1" spc="155" dirty="0">
                <a:latin typeface="Times New Roman"/>
                <a:cs typeface="Times New Roman"/>
              </a:rPr>
              <a:t>n</a:t>
            </a:r>
            <a:r>
              <a:rPr sz="1650" i="1" spc="-75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Symbol"/>
                <a:cs typeface="Symbol"/>
              </a:rPr>
              <a:t></a:t>
            </a:r>
            <a:r>
              <a:rPr sz="1650" spc="105" dirty="0">
                <a:latin typeface="Times New Roman"/>
                <a:cs typeface="Times New Roman"/>
              </a:rPr>
              <a:t>1)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33775" y="4752948"/>
            <a:ext cx="304165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200" dirty="0">
                <a:latin typeface="Symbol"/>
                <a:cs typeface="Symbol"/>
              </a:rPr>
              <a:t></a:t>
            </a:r>
            <a:r>
              <a:rPr sz="1650" spc="200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28151" y="4659380"/>
            <a:ext cx="276860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75" spc="195" baseline="-25252" dirty="0">
                <a:latin typeface="Times New Roman"/>
                <a:cs typeface="Times New Roman"/>
              </a:rPr>
              <a:t>2</a:t>
            </a:r>
            <a:r>
              <a:rPr sz="950" i="1" spc="130" dirty="0">
                <a:latin typeface="Times New Roman"/>
                <a:cs typeface="Times New Roman"/>
              </a:rPr>
              <a:t>k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98814" y="4884342"/>
            <a:ext cx="916940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180" dirty="0">
                <a:latin typeface="Symbol"/>
                <a:cs typeface="Symbol"/>
              </a:rPr>
              <a:t></a:t>
            </a:r>
            <a:r>
              <a:rPr sz="1650" spc="45" dirty="0">
                <a:latin typeface="Times New Roman"/>
                <a:cs typeface="Times New Roman"/>
              </a:rPr>
              <a:t> </a:t>
            </a:r>
            <a:r>
              <a:rPr sz="1650" i="1" spc="155" dirty="0">
                <a:latin typeface="Times New Roman"/>
                <a:cs typeface="Times New Roman"/>
              </a:rPr>
              <a:t>n</a:t>
            </a:r>
            <a:r>
              <a:rPr sz="1650" i="1" spc="-170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lg</a:t>
            </a:r>
            <a:r>
              <a:rPr sz="1650" spc="-85" dirty="0">
                <a:latin typeface="Times New Roman"/>
                <a:cs typeface="Times New Roman"/>
              </a:rPr>
              <a:t> </a:t>
            </a:r>
            <a:r>
              <a:rPr sz="1650" i="1" spc="155" dirty="0">
                <a:latin typeface="Times New Roman"/>
                <a:cs typeface="Times New Roman"/>
              </a:rPr>
              <a:t>n</a:t>
            </a:r>
            <a:r>
              <a:rPr sz="1650" i="1" spc="-75" dirty="0">
                <a:latin typeface="Times New Roman"/>
                <a:cs typeface="Times New Roman"/>
              </a:rPr>
              <a:t> </a:t>
            </a:r>
            <a:r>
              <a:rPr sz="1650" spc="130" dirty="0">
                <a:latin typeface="Symbol"/>
                <a:cs typeface="Symbol"/>
              </a:rPr>
              <a:t>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73414" y="3894483"/>
            <a:ext cx="1677670" cy="794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Times New Roman"/>
              <a:cs typeface="Times New Roman"/>
            </a:endParaRPr>
          </a:p>
          <a:p>
            <a:pPr marL="151130" algn="ctr">
              <a:lnSpc>
                <a:spcPct val="100000"/>
              </a:lnSpc>
            </a:pPr>
            <a:r>
              <a:rPr sz="2475" spc="195" baseline="-25252" dirty="0">
                <a:latin typeface="Times New Roman"/>
                <a:cs typeface="Times New Roman"/>
              </a:rPr>
              <a:t>2</a:t>
            </a:r>
            <a:r>
              <a:rPr sz="950" i="1" spc="130" dirty="0">
                <a:latin typeface="Times New Roman"/>
                <a:cs typeface="Times New Roman"/>
              </a:rPr>
              <a:t>k</a:t>
            </a:r>
            <a:endParaRPr sz="9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45"/>
              </a:spcBef>
            </a:pPr>
            <a:r>
              <a:rPr sz="1650" spc="180" dirty="0">
                <a:latin typeface="Symbol"/>
                <a:cs typeface="Symbol"/>
              </a:rPr>
              <a:t></a:t>
            </a:r>
            <a:r>
              <a:rPr sz="1650" spc="45" dirty="0">
                <a:latin typeface="Times New Roman"/>
                <a:cs typeface="Times New Roman"/>
              </a:rPr>
              <a:t> </a:t>
            </a:r>
            <a:r>
              <a:rPr sz="1650" i="1" spc="130" dirty="0">
                <a:latin typeface="Times New Roman"/>
                <a:cs typeface="Times New Roman"/>
              </a:rPr>
              <a:t>kn</a:t>
            </a:r>
            <a:r>
              <a:rPr sz="1650" i="1" spc="-55" dirty="0">
                <a:latin typeface="Times New Roman"/>
                <a:cs typeface="Times New Roman"/>
              </a:rPr>
              <a:t> </a:t>
            </a:r>
            <a:r>
              <a:rPr sz="1650" spc="180" dirty="0">
                <a:latin typeface="Symbol"/>
                <a:cs typeface="Symbol"/>
              </a:rPr>
              <a:t></a:t>
            </a:r>
            <a:r>
              <a:rPr sz="1650" spc="-105" dirty="0">
                <a:latin typeface="Times New Roman"/>
                <a:cs typeface="Times New Roman"/>
              </a:rPr>
              <a:t> </a:t>
            </a:r>
            <a:r>
              <a:rPr sz="1650" spc="140" dirty="0">
                <a:latin typeface="Times New Roman"/>
                <a:cs typeface="Times New Roman"/>
              </a:rPr>
              <a:t>(1</a:t>
            </a:r>
            <a:r>
              <a:rPr sz="1650" spc="140" dirty="0">
                <a:latin typeface="Symbol"/>
                <a:cs typeface="Symbol"/>
              </a:rPr>
              <a:t></a:t>
            </a:r>
            <a:r>
              <a:rPr sz="1650" spc="-45" dirty="0">
                <a:latin typeface="Times New Roman"/>
                <a:cs typeface="Times New Roman"/>
              </a:rPr>
              <a:t> </a:t>
            </a:r>
            <a:r>
              <a:rPr sz="1650" spc="155" dirty="0">
                <a:latin typeface="Times New Roman"/>
                <a:cs typeface="Times New Roman"/>
              </a:rPr>
              <a:t>2</a:t>
            </a:r>
            <a:r>
              <a:rPr sz="1650" spc="-100" dirty="0">
                <a:latin typeface="Times New Roman"/>
                <a:cs typeface="Times New Roman"/>
              </a:rPr>
              <a:t> </a:t>
            </a:r>
            <a:r>
              <a:rPr sz="1650" spc="180" dirty="0">
                <a:latin typeface="Symbol"/>
                <a:cs typeface="Symbol"/>
              </a:rPr>
              <a:t></a:t>
            </a:r>
            <a:r>
              <a:rPr sz="1650" spc="-50" dirty="0">
                <a:latin typeface="Times New Roman"/>
                <a:cs typeface="Times New Roman"/>
              </a:rPr>
              <a:t> </a:t>
            </a:r>
            <a:r>
              <a:rPr sz="1650" spc="130" dirty="0">
                <a:latin typeface="Times New Roman"/>
                <a:cs typeface="Times New Roman"/>
              </a:rPr>
              <a:t>2</a:t>
            </a:r>
            <a:r>
              <a:rPr sz="1425" spc="195" baseline="43859" dirty="0">
                <a:latin typeface="Times New Roman"/>
                <a:cs typeface="Times New Roman"/>
              </a:rPr>
              <a:t>2</a:t>
            </a:r>
            <a:endParaRPr sz="1425" baseline="43859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48177" y="3155331"/>
            <a:ext cx="4051300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629285" algn="l"/>
                <a:tab pos="3783329" algn="l"/>
              </a:tabLst>
            </a:pPr>
            <a:r>
              <a:rPr sz="2475" spc="179" baseline="-25252" dirty="0">
                <a:latin typeface="Times New Roman"/>
                <a:cs typeface="Times New Roman"/>
              </a:rPr>
              <a:t>2</a:t>
            </a:r>
            <a:r>
              <a:rPr sz="950" spc="120" dirty="0">
                <a:latin typeface="Times New Roman"/>
                <a:cs typeface="Times New Roman"/>
              </a:rPr>
              <a:t>3</a:t>
            </a:r>
            <a:r>
              <a:rPr sz="950" dirty="0">
                <a:latin typeface="Times New Roman"/>
                <a:cs typeface="Times New Roman"/>
              </a:rPr>
              <a:t>	</a:t>
            </a:r>
            <a:r>
              <a:rPr sz="2475" spc="209" baseline="-25252" dirty="0">
                <a:latin typeface="Times New Roman"/>
                <a:cs typeface="Times New Roman"/>
              </a:rPr>
              <a:t>2</a:t>
            </a:r>
            <a:r>
              <a:rPr sz="950" spc="140" dirty="0">
                <a:latin typeface="Times New Roman"/>
                <a:cs typeface="Times New Roman"/>
              </a:rPr>
              <a:t>2</a:t>
            </a:r>
            <a:r>
              <a:rPr sz="950" dirty="0">
                <a:latin typeface="Times New Roman"/>
                <a:cs typeface="Times New Roman"/>
              </a:rPr>
              <a:t>	</a:t>
            </a:r>
            <a:r>
              <a:rPr sz="2475" spc="179" baseline="-25252" dirty="0">
                <a:latin typeface="Times New Roman"/>
                <a:cs typeface="Times New Roman"/>
              </a:rPr>
              <a:t>2</a:t>
            </a:r>
            <a:r>
              <a:rPr sz="950" spc="120" dirty="0">
                <a:latin typeface="Times New Roman"/>
                <a:cs typeface="Times New Roman"/>
              </a:rPr>
              <a:t>3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73414" y="3085546"/>
            <a:ext cx="7806055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50" spc="180" dirty="0">
                <a:latin typeface="Symbol"/>
                <a:cs typeface="Symbol"/>
              </a:rPr>
              <a:t></a:t>
            </a:r>
            <a:r>
              <a:rPr sz="1650" spc="45" dirty="0">
                <a:latin typeface="Times New Roman"/>
                <a:cs typeface="Times New Roman"/>
              </a:rPr>
              <a:t> </a:t>
            </a:r>
            <a:r>
              <a:rPr sz="1650" spc="160" dirty="0">
                <a:latin typeface="Times New Roman"/>
                <a:cs typeface="Times New Roman"/>
              </a:rPr>
              <a:t>2</a:t>
            </a:r>
            <a:r>
              <a:rPr sz="1425" spc="240" baseline="43859" dirty="0">
                <a:latin typeface="Times New Roman"/>
                <a:cs typeface="Times New Roman"/>
              </a:rPr>
              <a:t>2</a:t>
            </a:r>
            <a:r>
              <a:rPr sz="1425" spc="-30" baseline="43859" dirty="0">
                <a:latin typeface="Times New Roman"/>
                <a:cs typeface="Times New Roman"/>
              </a:rPr>
              <a:t> </a:t>
            </a:r>
            <a:r>
              <a:rPr sz="1650" spc="135" dirty="0">
                <a:latin typeface="Times New Roman"/>
                <a:cs typeface="Times New Roman"/>
              </a:rPr>
              <a:t>(2</a:t>
            </a:r>
            <a:r>
              <a:rPr sz="1650" i="1" spc="135" dirty="0">
                <a:latin typeface="Times New Roman"/>
                <a:cs typeface="Times New Roman"/>
              </a:rPr>
              <a:t>W</a:t>
            </a:r>
            <a:r>
              <a:rPr sz="1650" i="1" spc="-110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(</a:t>
            </a:r>
            <a:r>
              <a:rPr sz="1650" spc="190" dirty="0">
                <a:latin typeface="Times New Roman"/>
                <a:cs typeface="Times New Roman"/>
              </a:rPr>
              <a:t> </a:t>
            </a:r>
            <a:r>
              <a:rPr sz="2475" i="1" spc="232" baseline="35353" dirty="0">
                <a:latin typeface="Times New Roman"/>
                <a:cs typeface="Times New Roman"/>
              </a:rPr>
              <a:t>n</a:t>
            </a:r>
            <a:r>
              <a:rPr sz="2475" i="1" spc="254" baseline="35353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)</a:t>
            </a:r>
            <a:r>
              <a:rPr sz="1650" spc="-85" dirty="0">
                <a:latin typeface="Times New Roman"/>
                <a:cs typeface="Times New Roman"/>
              </a:rPr>
              <a:t> </a:t>
            </a:r>
            <a:r>
              <a:rPr sz="1650" spc="180" dirty="0">
                <a:latin typeface="Symbol"/>
                <a:cs typeface="Symbol"/>
              </a:rPr>
              <a:t></a:t>
            </a:r>
            <a:r>
              <a:rPr sz="1650" spc="65" dirty="0">
                <a:latin typeface="Times New Roman"/>
                <a:cs typeface="Times New Roman"/>
              </a:rPr>
              <a:t>  </a:t>
            </a:r>
            <a:r>
              <a:rPr sz="2475" i="1" spc="232" baseline="35353" dirty="0">
                <a:latin typeface="Times New Roman"/>
                <a:cs typeface="Times New Roman"/>
              </a:rPr>
              <a:t>n</a:t>
            </a:r>
            <a:r>
              <a:rPr sz="2475" i="1" spc="75" baseline="35353" dirty="0">
                <a:latin typeface="Times New Roman"/>
                <a:cs typeface="Times New Roman"/>
              </a:rPr>
              <a:t>  </a:t>
            </a:r>
            <a:r>
              <a:rPr sz="1650" spc="130" dirty="0">
                <a:latin typeface="Symbol"/>
                <a:cs typeface="Symbol"/>
              </a:rPr>
              <a:t></a:t>
            </a:r>
            <a:r>
              <a:rPr sz="1650" spc="130" dirty="0">
                <a:latin typeface="Times New Roman"/>
                <a:cs typeface="Times New Roman"/>
              </a:rPr>
              <a:t>1)</a:t>
            </a:r>
            <a:r>
              <a:rPr sz="1650" spc="-80" dirty="0">
                <a:latin typeface="Times New Roman"/>
                <a:cs typeface="Times New Roman"/>
              </a:rPr>
              <a:t> </a:t>
            </a:r>
            <a:r>
              <a:rPr sz="1650" spc="180" dirty="0">
                <a:latin typeface="Symbol"/>
                <a:cs typeface="Symbol"/>
              </a:rPr>
              <a:t></a:t>
            </a:r>
            <a:r>
              <a:rPr sz="1650" spc="-75" dirty="0">
                <a:latin typeface="Times New Roman"/>
                <a:cs typeface="Times New Roman"/>
              </a:rPr>
              <a:t> </a:t>
            </a:r>
            <a:r>
              <a:rPr sz="1650" spc="155" dirty="0">
                <a:latin typeface="Times New Roman"/>
                <a:cs typeface="Times New Roman"/>
              </a:rPr>
              <a:t>(</a:t>
            </a:r>
            <a:r>
              <a:rPr sz="1650" i="1" spc="155" dirty="0">
                <a:latin typeface="Times New Roman"/>
                <a:cs typeface="Times New Roman"/>
              </a:rPr>
              <a:t>n</a:t>
            </a:r>
            <a:r>
              <a:rPr sz="1650" i="1" spc="-75" dirty="0">
                <a:latin typeface="Times New Roman"/>
                <a:cs typeface="Times New Roman"/>
              </a:rPr>
              <a:t> </a:t>
            </a:r>
            <a:r>
              <a:rPr sz="1650" spc="180" dirty="0">
                <a:latin typeface="Symbol"/>
                <a:cs typeface="Symbol"/>
              </a:rPr>
              <a:t></a:t>
            </a:r>
            <a:r>
              <a:rPr sz="1650" spc="-75" dirty="0">
                <a:latin typeface="Times New Roman"/>
                <a:cs typeface="Times New Roman"/>
              </a:rPr>
              <a:t> </a:t>
            </a:r>
            <a:r>
              <a:rPr sz="1650" spc="130" dirty="0">
                <a:latin typeface="Times New Roman"/>
                <a:cs typeface="Times New Roman"/>
              </a:rPr>
              <a:t>2)</a:t>
            </a:r>
            <a:r>
              <a:rPr sz="1650" spc="-85" dirty="0">
                <a:latin typeface="Times New Roman"/>
                <a:cs typeface="Times New Roman"/>
              </a:rPr>
              <a:t> </a:t>
            </a:r>
            <a:r>
              <a:rPr sz="1650" spc="180" dirty="0">
                <a:latin typeface="Symbol"/>
                <a:cs typeface="Symbol"/>
              </a:rPr>
              <a:t></a:t>
            </a:r>
            <a:r>
              <a:rPr sz="1650" spc="-75" dirty="0">
                <a:latin typeface="Times New Roman"/>
                <a:cs typeface="Times New Roman"/>
              </a:rPr>
              <a:t> </a:t>
            </a:r>
            <a:r>
              <a:rPr sz="1650" spc="155" dirty="0">
                <a:latin typeface="Times New Roman"/>
                <a:cs typeface="Times New Roman"/>
              </a:rPr>
              <a:t>(</a:t>
            </a:r>
            <a:r>
              <a:rPr sz="1650" i="1" spc="155" dirty="0">
                <a:latin typeface="Times New Roman"/>
                <a:cs typeface="Times New Roman"/>
              </a:rPr>
              <a:t>n</a:t>
            </a:r>
            <a:r>
              <a:rPr sz="1650" i="1" spc="-75" dirty="0">
                <a:latin typeface="Times New Roman"/>
                <a:cs typeface="Times New Roman"/>
              </a:rPr>
              <a:t> </a:t>
            </a:r>
            <a:r>
              <a:rPr sz="1650" spc="130" dirty="0">
                <a:latin typeface="Symbol"/>
                <a:cs typeface="Symbol"/>
              </a:rPr>
              <a:t></a:t>
            </a:r>
            <a:r>
              <a:rPr sz="1650" spc="130" dirty="0">
                <a:latin typeface="Times New Roman"/>
                <a:cs typeface="Times New Roman"/>
              </a:rPr>
              <a:t>1)</a:t>
            </a:r>
            <a:r>
              <a:rPr sz="1650" spc="45" dirty="0">
                <a:latin typeface="Times New Roman"/>
                <a:cs typeface="Times New Roman"/>
              </a:rPr>
              <a:t> </a:t>
            </a:r>
            <a:r>
              <a:rPr sz="1650" spc="180" dirty="0">
                <a:latin typeface="Symbol"/>
                <a:cs typeface="Symbol"/>
              </a:rPr>
              <a:t></a:t>
            </a:r>
            <a:r>
              <a:rPr sz="1650" spc="45" dirty="0">
                <a:latin typeface="Times New Roman"/>
                <a:cs typeface="Times New Roman"/>
              </a:rPr>
              <a:t> </a:t>
            </a:r>
            <a:r>
              <a:rPr sz="1650" spc="190" dirty="0">
                <a:latin typeface="Times New Roman"/>
                <a:cs typeface="Times New Roman"/>
              </a:rPr>
              <a:t>2</a:t>
            </a:r>
            <a:r>
              <a:rPr sz="1425" spc="284" baseline="43859" dirty="0">
                <a:latin typeface="Times New Roman"/>
                <a:cs typeface="Times New Roman"/>
              </a:rPr>
              <a:t>3</a:t>
            </a:r>
            <a:r>
              <a:rPr sz="1650" i="1" spc="190" dirty="0">
                <a:latin typeface="Times New Roman"/>
                <a:cs typeface="Times New Roman"/>
              </a:rPr>
              <a:t>W</a:t>
            </a:r>
            <a:r>
              <a:rPr sz="1650" i="1" spc="-114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(</a:t>
            </a:r>
            <a:r>
              <a:rPr sz="1650" spc="195" dirty="0">
                <a:latin typeface="Times New Roman"/>
                <a:cs typeface="Times New Roman"/>
              </a:rPr>
              <a:t> </a:t>
            </a:r>
            <a:r>
              <a:rPr sz="2475" i="1" spc="232" baseline="35353" dirty="0">
                <a:latin typeface="Times New Roman"/>
                <a:cs typeface="Times New Roman"/>
              </a:rPr>
              <a:t>n</a:t>
            </a:r>
            <a:r>
              <a:rPr sz="2475" i="1" spc="254" baseline="35353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)</a:t>
            </a:r>
            <a:r>
              <a:rPr sz="1650" spc="-80" dirty="0">
                <a:latin typeface="Times New Roman"/>
                <a:cs typeface="Times New Roman"/>
              </a:rPr>
              <a:t> </a:t>
            </a:r>
            <a:r>
              <a:rPr sz="1650" spc="180" dirty="0">
                <a:latin typeface="Symbol"/>
                <a:cs typeface="Symbol"/>
              </a:rPr>
              <a:t></a:t>
            </a:r>
            <a:r>
              <a:rPr sz="1650" spc="-80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Times New Roman"/>
                <a:cs typeface="Times New Roman"/>
              </a:rPr>
              <a:t>(</a:t>
            </a:r>
            <a:r>
              <a:rPr sz="1650" i="1" spc="150" dirty="0">
                <a:latin typeface="Times New Roman"/>
                <a:cs typeface="Times New Roman"/>
              </a:rPr>
              <a:t>n</a:t>
            </a:r>
            <a:r>
              <a:rPr sz="1650" i="1" spc="-70" dirty="0">
                <a:latin typeface="Times New Roman"/>
                <a:cs typeface="Times New Roman"/>
              </a:rPr>
              <a:t> </a:t>
            </a:r>
            <a:r>
              <a:rPr sz="1650" spc="180" dirty="0">
                <a:latin typeface="Symbol"/>
                <a:cs typeface="Symbol"/>
              </a:rPr>
              <a:t></a:t>
            </a:r>
            <a:r>
              <a:rPr sz="1650" spc="-80" dirty="0">
                <a:latin typeface="Times New Roman"/>
                <a:cs typeface="Times New Roman"/>
              </a:rPr>
              <a:t> </a:t>
            </a:r>
            <a:r>
              <a:rPr sz="1650" spc="165" dirty="0">
                <a:latin typeface="Times New Roman"/>
                <a:cs typeface="Times New Roman"/>
              </a:rPr>
              <a:t>2</a:t>
            </a:r>
            <a:r>
              <a:rPr sz="1425" spc="247" baseline="43859" dirty="0">
                <a:latin typeface="Times New Roman"/>
                <a:cs typeface="Times New Roman"/>
              </a:rPr>
              <a:t>2</a:t>
            </a:r>
            <a:r>
              <a:rPr sz="1425" spc="-22" baseline="43859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)</a:t>
            </a:r>
            <a:r>
              <a:rPr sz="1650" spc="-85" dirty="0">
                <a:latin typeface="Times New Roman"/>
                <a:cs typeface="Times New Roman"/>
              </a:rPr>
              <a:t> </a:t>
            </a:r>
            <a:r>
              <a:rPr sz="1650" spc="180" dirty="0">
                <a:latin typeface="Symbol"/>
                <a:cs typeface="Symbol"/>
              </a:rPr>
              <a:t></a:t>
            </a:r>
            <a:r>
              <a:rPr sz="1650" spc="-75" dirty="0">
                <a:latin typeface="Times New Roman"/>
                <a:cs typeface="Times New Roman"/>
              </a:rPr>
              <a:t> </a:t>
            </a:r>
            <a:r>
              <a:rPr sz="1650" spc="155" dirty="0">
                <a:latin typeface="Times New Roman"/>
                <a:cs typeface="Times New Roman"/>
              </a:rPr>
              <a:t>(</a:t>
            </a:r>
            <a:r>
              <a:rPr sz="1650" i="1" spc="155" dirty="0">
                <a:latin typeface="Times New Roman"/>
                <a:cs typeface="Times New Roman"/>
              </a:rPr>
              <a:t>n</a:t>
            </a:r>
            <a:r>
              <a:rPr sz="1650" i="1" spc="-80" dirty="0">
                <a:latin typeface="Times New Roman"/>
                <a:cs typeface="Times New Roman"/>
              </a:rPr>
              <a:t> </a:t>
            </a:r>
            <a:r>
              <a:rPr sz="1650" spc="180" dirty="0">
                <a:latin typeface="Symbol"/>
                <a:cs typeface="Symbol"/>
              </a:rPr>
              <a:t></a:t>
            </a:r>
            <a:r>
              <a:rPr sz="1650" spc="-75" dirty="0">
                <a:latin typeface="Times New Roman"/>
                <a:cs typeface="Times New Roman"/>
              </a:rPr>
              <a:t> </a:t>
            </a:r>
            <a:r>
              <a:rPr sz="1650" spc="130" dirty="0">
                <a:latin typeface="Times New Roman"/>
                <a:cs typeface="Times New Roman"/>
              </a:rPr>
              <a:t>2)</a:t>
            </a:r>
            <a:r>
              <a:rPr sz="1650" spc="-85" dirty="0">
                <a:latin typeface="Times New Roman"/>
                <a:cs typeface="Times New Roman"/>
              </a:rPr>
              <a:t> </a:t>
            </a:r>
            <a:r>
              <a:rPr sz="1650" spc="180" dirty="0">
                <a:latin typeface="Symbol"/>
                <a:cs typeface="Symbol"/>
              </a:rPr>
              <a:t></a:t>
            </a:r>
            <a:r>
              <a:rPr sz="1650" spc="-80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Times New Roman"/>
                <a:cs typeface="Times New Roman"/>
              </a:rPr>
              <a:t>(</a:t>
            </a:r>
            <a:r>
              <a:rPr sz="1650" i="1" spc="150" dirty="0">
                <a:latin typeface="Times New Roman"/>
                <a:cs typeface="Times New Roman"/>
              </a:rPr>
              <a:t>n</a:t>
            </a:r>
            <a:r>
              <a:rPr sz="1650" i="1" spc="-70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Symbol"/>
                <a:cs typeface="Symbol"/>
              </a:rPr>
              <a:t></a:t>
            </a:r>
            <a:r>
              <a:rPr sz="1650" spc="105" dirty="0">
                <a:latin typeface="Times New Roman"/>
                <a:cs typeface="Times New Roman"/>
              </a:rPr>
              <a:t>1)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65430" y="2689574"/>
            <a:ext cx="151130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105" dirty="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36701" y="2596007"/>
            <a:ext cx="2911475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651125" algn="l"/>
              </a:tabLst>
            </a:pPr>
            <a:r>
              <a:rPr sz="2475" spc="209" baseline="-25252" dirty="0">
                <a:latin typeface="Times New Roman"/>
                <a:cs typeface="Times New Roman"/>
              </a:rPr>
              <a:t>2</a:t>
            </a:r>
            <a:r>
              <a:rPr sz="950" spc="140" dirty="0">
                <a:latin typeface="Times New Roman"/>
                <a:cs typeface="Times New Roman"/>
              </a:rPr>
              <a:t>2</a:t>
            </a:r>
            <a:r>
              <a:rPr sz="950" dirty="0">
                <a:latin typeface="Times New Roman"/>
                <a:cs typeface="Times New Roman"/>
              </a:rPr>
              <a:t>	</a:t>
            </a:r>
            <a:r>
              <a:rPr sz="2475" spc="195" baseline="-25252" dirty="0">
                <a:latin typeface="Times New Roman"/>
                <a:cs typeface="Times New Roman"/>
              </a:rPr>
              <a:t>2</a:t>
            </a:r>
            <a:r>
              <a:rPr sz="950" spc="130" dirty="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73414" y="2526221"/>
            <a:ext cx="5589270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50" spc="180" dirty="0">
                <a:latin typeface="Symbol"/>
                <a:cs typeface="Symbol"/>
              </a:rPr>
              <a:t></a:t>
            </a:r>
            <a:r>
              <a:rPr sz="1650" spc="45" dirty="0">
                <a:latin typeface="Times New Roman"/>
                <a:cs typeface="Times New Roman"/>
              </a:rPr>
              <a:t> </a:t>
            </a:r>
            <a:r>
              <a:rPr sz="1650" spc="140" dirty="0">
                <a:latin typeface="Times New Roman"/>
                <a:cs typeface="Times New Roman"/>
              </a:rPr>
              <a:t>2(2</a:t>
            </a:r>
            <a:r>
              <a:rPr sz="1650" i="1" spc="140" dirty="0">
                <a:latin typeface="Times New Roman"/>
                <a:cs typeface="Times New Roman"/>
              </a:rPr>
              <a:t>W</a:t>
            </a:r>
            <a:r>
              <a:rPr sz="1650" i="1" spc="-114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(</a:t>
            </a:r>
            <a:r>
              <a:rPr sz="1650" spc="225" dirty="0">
                <a:latin typeface="Times New Roman"/>
                <a:cs typeface="Times New Roman"/>
              </a:rPr>
              <a:t> </a:t>
            </a:r>
            <a:r>
              <a:rPr sz="2475" i="1" spc="232" baseline="35353" dirty="0">
                <a:latin typeface="Times New Roman"/>
                <a:cs typeface="Times New Roman"/>
              </a:rPr>
              <a:t>n</a:t>
            </a:r>
            <a:r>
              <a:rPr sz="2475" i="1" spc="315" baseline="35353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)</a:t>
            </a:r>
            <a:r>
              <a:rPr sz="1650" spc="-80" dirty="0">
                <a:latin typeface="Times New Roman"/>
                <a:cs typeface="Times New Roman"/>
              </a:rPr>
              <a:t> </a:t>
            </a:r>
            <a:r>
              <a:rPr sz="1650" spc="180" dirty="0">
                <a:latin typeface="Symbol"/>
                <a:cs typeface="Symbol"/>
              </a:rPr>
              <a:t></a:t>
            </a:r>
            <a:r>
              <a:rPr sz="1650" spc="120" dirty="0">
                <a:latin typeface="Times New Roman"/>
                <a:cs typeface="Times New Roman"/>
              </a:rPr>
              <a:t> </a:t>
            </a:r>
            <a:r>
              <a:rPr sz="2475" i="1" spc="232" baseline="35353" dirty="0">
                <a:latin typeface="Times New Roman"/>
                <a:cs typeface="Times New Roman"/>
              </a:rPr>
              <a:t>n</a:t>
            </a:r>
            <a:r>
              <a:rPr sz="2475" i="1" spc="142" baseline="35353" dirty="0">
                <a:latin typeface="Times New Roman"/>
                <a:cs typeface="Times New Roman"/>
              </a:rPr>
              <a:t> </a:t>
            </a:r>
            <a:r>
              <a:rPr sz="1650" spc="130" dirty="0">
                <a:latin typeface="Symbol"/>
                <a:cs typeface="Symbol"/>
              </a:rPr>
              <a:t></a:t>
            </a:r>
            <a:r>
              <a:rPr sz="1650" spc="130" dirty="0">
                <a:latin typeface="Times New Roman"/>
                <a:cs typeface="Times New Roman"/>
              </a:rPr>
              <a:t>1)</a:t>
            </a:r>
            <a:r>
              <a:rPr sz="1650" spc="-85" dirty="0">
                <a:latin typeface="Times New Roman"/>
                <a:cs typeface="Times New Roman"/>
              </a:rPr>
              <a:t> </a:t>
            </a:r>
            <a:r>
              <a:rPr sz="1650" spc="180" dirty="0">
                <a:latin typeface="Symbol"/>
                <a:cs typeface="Symbol"/>
              </a:rPr>
              <a:t></a:t>
            </a:r>
            <a:r>
              <a:rPr sz="1650" spc="-40" dirty="0">
                <a:latin typeface="Times New Roman"/>
                <a:cs typeface="Times New Roman"/>
              </a:rPr>
              <a:t> </a:t>
            </a:r>
            <a:r>
              <a:rPr sz="1650" i="1" spc="155" dirty="0">
                <a:latin typeface="Times New Roman"/>
                <a:cs typeface="Times New Roman"/>
              </a:rPr>
              <a:t>n</a:t>
            </a:r>
            <a:r>
              <a:rPr sz="1650" i="1" spc="-75" dirty="0">
                <a:latin typeface="Times New Roman"/>
                <a:cs typeface="Times New Roman"/>
              </a:rPr>
              <a:t> </a:t>
            </a:r>
            <a:r>
              <a:rPr sz="1650" spc="225" dirty="0">
                <a:latin typeface="Symbol"/>
                <a:cs typeface="Symbol"/>
              </a:rPr>
              <a:t></a:t>
            </a:r>
            <a:r>
              <a:rPr sz="1650" spc="225" dirty="0">
                <a:latin typeface="Times New Roman"/>
                <a:cs typeface="Times New Roman"/>
              </a:rPr>
              <a:t>1</a:t>
            </a:r>
            <a:r>
              <a:rPr sz="1650" spc="-135" dirty="0">
                <a:latin typeface="Times New Roman"/>
                <a:cs typeface="Times New Roman"/>
              </a:rPr>
              <a:t> </a:t>
            </a:r>
            <a:r>
              <a:rPr sz="1650" spc="180" dirty="0">
                <a:latin typeface="Symbol"/>
                <a:cs typeface="Symbol"/>
              </a:rPr>
              <a:t></a:t>
            </a:r>
            <a:r>
              <a:rPr sz="1650" spc="45" dirty="0">
                <a:latin typeface="Times New Roman"/>
                <a:cs typeface="Times New Roman"/>
              </a:rPr>
              <a:t> </a:t>
            </a:r>
            <a:r>
              <a:rPr sz="1650" spc="215" dirty="0">
                <a:latin typeface="Times New Roman"/>
                <a:cs typeface="Times New Roman"/>
              </a:rPr>
              <a:t>2</a:t>
            </a:r>
            <a:r>
              <a:rPr sz="1425" spc="322" baseline="43859" dirty="0">
                <a:latin typeface="Times New Roman"/>
                <a:cs typeface="Times New Roman"/>
              </a:rPr>
              <a:t>2</a:t>
            </a:r>
            <a:r>
              <a:rPr sz="1650" i="1" spc="215" dirty="0">
                <a:latin typeface="Times New Roman"/>
                <a:cs typeface="Times New Roman"/>
              </a:rPr>
              <a:t>W</a:t>
            </a:r>
            <a:r>
              <a:rPr sz="1650" i="1" spc="-110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(</a:t>
            </a:r>
            <a:r>
              <a:rPr sz="1650" spc="220" dirty="0">
                <a:latin typeface="Times New Roman"/>
                <a:cs typeface="Times New Roman"/>
              </a:rPr>
              <a:t> </a:t>
            </a:r>
            <a:r>
              <a:rPr sz="2475" i="1" spc="232" baseline="35353" dirty="0">
                <a:latin typeface="Times New Roman"/>
                <a:cs typeface="Times New Roman"/>
              </a:rPr>
              <a:t>n</a:t>
            </a:r>
            <a:r>
              <a:rPr sz="2475" i="1" spc="307" baseline="35353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)</a:t>
            </a:r>
            <a:r>
              <a:rPr sz="1650" spc="-80" dirty="0">
                <a:latin typeface="Times New Roman"/>
                <a:cs typeface="Times New Roman"/>
              </a:rPr>
              <a:t> </a:t>
            </a:r>
            <a:r>
              <a:rPr sz="1650" spc="180" dirty="0">
                <a:latin typeface="Symbol"/>
                <a:cs typeface="Symbol"/>
              </a:rPr>
              <a:t></a:t>
            </a:r>
            <a:r>
              <a:rPr sz="1650" spc="-80" dirty="0">
                <a:latin typeface="Times New Roman"/>
                <a:cs typeface="Times New Roman"/>
              </a:rPr>
              <a:t> </a:t>
            </a:r>
            <a:r>
              <a:rPr sz="1650" spc="155" dirty="0">
                <a:latin typeface="Times New Roman"/>
                <a:cs typeface="Times New Roman"/>
              </a:rPr>
              <a:t>(</a:t>
            </a:r>
            <a:r>
              <a:rPr sz="1650" i="1" spc="155" dirty="0">
                <a:latin typeface="Times New Roman"/>
                <a:cs typeface="Times New Roman"/>
              </a:rPr>
              <a:t>n</a:t>
            </a:r>
            <a:r>
              <a:rPr sz="1650" i="1" spc="-70" dirty="0">
                <a:latin typeface="Times New Roman"/>
                <a:cs typeface="Times New Roman"/>
              </a:rPr>
              <a:t> </a:t>
            </a:r>
            <a:r>
              <a:rPr sz="1650" spc="180" dirty="0">
                <a:latin typeface="Symbol"/>
                <a:cs typeface="Symbol"/>
              </a:rPr>
              <a:t></a:t>
            </a:r>
            <a:r>
              <a:rPr sz="1650" spc="-80" dirty="0">
                <a:latin typeface="Times New Roman"/>
                <a:cs typeface="Times New Roman"/>
              </a:rPr>
              <a:t> </a:t>
            </a:r>
            <a:r>
              <a:rPr sz="1650" spc="130" dirty="0">
                <a:latin typeface="Times New Roman"/>
                <a:cs typeface="Times New Roman"/>
              </a:rPr>
              <a:t>2)</a:t>
            </a:r>
            <a:r>
              <a:rPr sz="1650" spc="-85" dirty="0">
                <a:latin typeface="Times New Roman"/>
                <a:cs typeface="Times New Roman"/>
              </a:rPr>
              <a:t> </a:t>
            </a:r>
            <a:r>
              <a:rPr sz="1650" spc="180" dirty="0">
                <a:latin typeface="Symbol"/>
                <a:cs typeface="Symbol"/>
              </a:rPr>
              <a:t></a:t>
            </a:r>
            <a:r>
              <a:rPr sz="1650" spc="-75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Times New Roman"/>
                <a:cs typeface="Times New Roman"/>
              </a:rPr>
              <a:t>(</a:t>
            </a:r>
            <a:r>
              <a:rPr sz="1650" i="1" spc="150" dirty="0">
                <a:latin typeface="Times New Roman"/>
                <a:cs typeface="Times New Roman"/>
              </a:rPr>
              <a:t>n</a:t>
            </a:r>
            <a:r>
              <a:rPr sz="1650" i="1" spc="-75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Symbol"/>
                <a:cs typeface="Symbol"/>
              </a:rPr>
              <a:t></a:t>
            </a:r>
            <a:r>
              <a:rPr sz="1650" spc="105" dirty="0">
                <a:latin typeface="Times New Roman"/>
                <a:cs typeface="Times New Roman"/>
              </a:rPr>
              <a:t>1)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41327" y="1835312"/>
            <a:ext cx="151130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i="1" spc="105" dirty="0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3118" y="1967071"/>
            <a:ext cx="2201545" cy="439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635"/>
              </a:lnSpc>
              <a:spcBef>
                <a:spcPts val="95"/>
              </a:spcBef>
              <a:tabLst>
                <a:tab pos="1417955" algn="l"/>
              </a:tabLst>
            </a:pPr>
            <a:r>
              <a:rPr sz="1650" i="1" spc="260" dirty="0">
                <a:latin typeface="Times New Roman"/>
                <a:cs typeface="Times New Roman"/>
              </a:rPr>
              <a:t>W</a:t>
            </a:r>
            <a:r>
              <a:rPr sz="1650" i="1" spc="-125" dirty="0">
                <a:latin typeface="Times New Roman"/>
                <a:cs typeface="Times New Roman"/>
              </a:rPr>
              <a:t> </a:t>
            </a:r>
            <a:r>
              <a:rPr sz="1650" spc="145" dirty="0">
                <a:latin typeface="Times New Roman"/>
                <a:cs typeface="Times New Roman"/>
              </a:rPr>
              <a:t>(</a:t>
            </a:r>
            <a:r>
              <a:rPr sz="1650" i="1" spc="145" dirty="0">
                <a:latin typeface="Times New Roman"/>
                <a:cs typeface="Times New Roman"/>
              </a:rPr>
              <a:t>n</a:t>
            </a:r>
            <a:r>
              <a:rPr sz="1650" spc="145" dirty="0">
                <a:latin typeface="Times New Roman"/>
                <a:cs typeface="Times New Roman"/>
              </a:rPr>
              <a:t>)</a:t>
            </a:r>
            <a:r>
              <a:rPr sz="1650" spc="45" dirty="0">
                <a:latin typeface="Times New Roman"/>
                <a:cs typeface="Times New Roman"/>
              </a:rPr>
              <a:t> </a:t>
            </a:r>
            <a:r>
              <a:rPr sz="1650" spc="180" dirty="0">
                <a:latin typeface="Symbol"/>
                <a:cs typeface="Symbol"/>
              </a:rPr>
              <a:t></a:t>
            </a:r>
            <a:r>
              <a:rPr sz="1650" spc="50" dirty="0">
                <a:latin typeface="Times New Roman"/>
                <a:cs typeface="Times New Roman"/>
              </a:rPr>
              <a:t> </a:t>
            </a:r>
            <a:r>
              <a:rPr sz="1650" spc="130" dirty="0">
                <a:latin typeface="Times New Roman"/>
                <a:cs typeface="Times New Roman"/>
              </a:rPr>
              <a:t>2</a:t>
            </a:r>
            <a:r>
              <a:rPr sz="1650" i="1" spc="130" dirty="0">
                <a:latin typeface="Times New Roman"/>
                <a:cs typeface="Times New Roman"/>
              </a:rPr>
              <a:t>W</a:t>
            </a:r>
            <a:r>
              <a:rPr sz="1650" i="1" spc="-110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Times New Roman"/>
                <a:cs typeface="Times New Roman"/>
              </a:rPr>
              <a:t>(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100" dirty="0">
                <a:latin typeface="Times New Roman"/>
                <a:cs typeface="Times New Roman"/>
              </a:rPr>
              <a:t>)</a:t>
            </a:r>
            <a:r>
              <a:rPr sz="1650" spc="-85" dirty="0">
                <a:latin typeface="Times New Roman"/>
                <a:cs typeface="Times New Roman"/>
              </a:rPr>
              <a:t> </a:t>
            </a:r>
            <a:r>
              <a:rPr sz="1650" spc="180" dirty="0">
                <a:latin typeface="Symbol"/>
                <a:cs typeface="Symbol"/>
              </a:rPr>
              <a:t></a:t>
            </a:r>
            <a:r>
              <a:rPr sz="1650" spc="-50" dirty="0">
                <a:latin typeface="Times New Roman"/>
                <a:cs typeface="Times New Roman"/>
              </a:rPr>
              <a:t> </a:t>
            </a:r>
            <a:r>
              <a:rPr sz="1650" i="1" spc="155" dirty="0">
                <a:latin typeface="Times New Roman"/>
                <a:cs typeface="Times New Roman"/>
              </a:rPr>
              <a:t>n</a:t>
            </a:r>
            <a:r>
              <a:rPr sz="1650" i="1" spc="-70" dirty="0">
                <a:latin typeface="Times New Roman"/>
                <a:cs typeface="Times New Roman"/>
              </a:rPr>
              <a:t> </a:t>
            </a:r>
            <a:r>
              <a:rPr sz="1650" spc="200" dirty="0">
                <a:latin typeface="Symbol"/>
                <a:cs typeface="Symbol"/>
              </a:rPr>
              <a:t></a:t>
            </a:r>
            <a:r>
              <a:rPr sz="1650" spc="200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  <a:p>
            <a:pPr marL="490220" algn="ctr">
              <a:lnSpc>
                <a:spcPts val="1635"/>
              </a:lnSpc>
            </a:pPr>
            <a:r>
              <a:rPr sz="1650" spc="105" dirty="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40652" y="4468897"/>
            <a:ext cx="251460" cy="20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30"/>
              </a:lnSpc>
            </a:pPr>
            <a:r>
              <a:rPr sz="1650" spc="260" dirty="0">
                <a:latin typeface="Microsoft Sans Serif"/>
                <a:cs typeface="Microsoft Sans Serif"/>
              </a:rPr>
              <a:t>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19342" y="4014720"/>
            <a:ext cx="251460" cy="20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30"/>
              </a:lnSpc>
            </a:pPr>
            <a:r>
              <a:rPr sz="1650" spc="260" dirty="0">
                <a:latin typeface="Microsoft Sans Serif"/>
                <a:cs typeface="Microsoft Sans Serif"/>
              </a:rPr>
              <a:t>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50878" y="3569447"/>
            <a:ext cx="83820" cy="20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30"/>
              </a:lnSpc>
            </a:pPr>
            <a:r>
              <a:rPr sz="1650" spc="140" dirty="0">
                <a:latin typeface="Microsoft Sans Serif"/>
                <a:cs typeface="Microsoft Sans Serif"/>
              </a:rPr>
              <a:t>⁝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25136" y="1596622"/>
            <a:ext cx="971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40765" y="1436761"/>
            <a:ext cx="2365375" cy="3136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814069" algn="l"/>
                <a:tab pos="1623695" algn="l"/>
              </a:tabLst>
            </a:pPr>
            <a:r>
              <a:rPr sz="1850" i="1" dirty="0">
                <a:latin typeface="Times New Roman"/>
                <a:cs typeface="Times New Roman"/>
              </a:rPr>
              <a:t>n</a:t>
            </a:r>
            <a:r>
              <a:rPr sz="1850" i="1" spc="-1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</a:t>
            </a:r>
            <a:r>
              <a:rPr sz="1850" spc="-10" dirty="0">
                <a:latin typeface="Times New Roman"/>
                <a:cs typeface="Times New Roman"/>
              </a:rPr>
              <a:t> </a:t>
            </a:r>
            <a:r>
              <a:rPr sz="1850" spc="30" dirty="0">
                <a:latin typeface="Times New Roman"/>
                <a:cs typeface="Times New Roman"/>
              </a:rPr>
              <a:t>2</a:t>
            </a:r>
            <a:r>
              <a:rPr sz="1650" i="1" spc="44" baseline="42929" dirty="0">
                <a:latin typeface="Times New Roman"/>
                <a:cs typeface="Times New Roman"/>
              </a:rPr>
              <a:t>k</a:t>
            </a:r>
            <a:r>
              <a:rPr sz="1850" spc="30" dirty="0">
                <a:latin typeface="Times New Roman"/>
                <a:cs typeface="Times New Roman"/>
              </a:rPr>
              <a:t>.</a:t>
            </a:r>
            <a:r>
              <a:rPr sz="1850" dirty="0">
                <a:latin typeface="Times New Roman"/>
                <a:cs typeface="Times New Roman"/>
              </a:rPr>
              <a:t>	</a:t>
            </a:r>
            <a:r>
              <a:rPr sz="1850" i="1" dirty="0">
                <a:latin typeface="Times New Roman"/>
                <a:cs typeface="Times New Roman"/>
              </a:rPr>
              <a:t>k</a:t>
            </a:r>
            <a:r>
              <a:rPr sz="1850" i="1" spc="12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</a:t>
            </a:r>
            <a:r>
              <a:rPr sz="1850" spc="-55" dirty="0">
                <a:latin typeface="Times New Roman"/>
                <a:cs typeface="Times New Roman"/>
              </a:rPr>
              <a:t> </a:t>
            </a:r>
            <a:r>
              <a:rPr sz="1850" spc="-25" dirty="0">
                <a:latin typeface="Times New Roman"/>
                <a:cs typeface="Times New Roman"/>
              </a:rPr>
              <a:t>log</a:t>
            </a:r>
            <a:r>
              <a:rPr sz="1850" dirty="0">
                <a:latin typeface="Times New Roman"/>
                <a:cs typeface="Times New Roman"/>
              </a:rPr>
              <a:t>	</a:t>
            </a:r>
            <a:r>
              <a:rPr sz="1850" i="1" dirty="0">
                <a:latin typeface="Times New Roman"/>
                <a:cs typeface="Times New Roman"/>
              </a:rPr>
              <a:t>n</a:t>
            </a:r>
            <a:r>
              <a:rPr sz="1850" i="1" spc="-2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</a:t>
            </a:r>
            <a:r>
              <a:rPr sz="1850" spc="-6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lg</a:t>
            </a:r>
            <a:r>
              <a:rPr sz="1850" spc="-160" dirty="0">
                <a:latin typeface="Times New Roman"/>
                <a:cs typeface="Times New Roman"/>
              </a:rPr>
              <a:t> </a:t>
            </a:r>
            <a:r>
              <a:rPr sz="1850" i="1" spc="-50" dirty="0">
                <a:latin typeface="Times New Roman"/>
                <a:cs typeface="Times New Roman"/>
              </a:rPr>
              <a:t>n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123188" y="3488435"/>
            <a:ext cx="746760" cy="443865"/>
          </a:xfrm>
          <a:custGeom>
            <a:avLst/>
            <a:gdLst/>
            <a:ahLst/>
            <a:cxnLst/>
            <a:rect l="l" t="t" r="r" b="b"/>
            <a:pathLst>
              <a:path w="746760" h="443864">
                <a:moveTo>
                  <a:pt x="746760" y="0"/>
                </a:moveTo>
                <a:lnTo>
                  <a:pt x="0" y="0"/>
                </a:lnTo>
                <a:lnTo>
                  <a:pt x="0" y="443483"/>
                </a:lnTo>
                <a:lnTo>
                  <a:pt x="746760" y="443483"/>
                </a:lnTo>
                <a:lnTo>
                  <a:pt x="7467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201623" y="3504691"/>
            <a:ext cx="3606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65" dirty="0">
                <a:solidFill>
                  <a:srgbClr val="3E3D00"/>
                </a:solidFill>
                <a:latin typeface="Malgun Gothic"/>
                <a:cs typeface="Malgun Gothic"/>
              </a:rPr>
              <a:t>.....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915411" y="4364735"/>
            <a:ext cx="288290" cy="373380"/>
          </a:xfrm>
          <a:custGeom>
            <a:avLst/>
            <a:gdLst/>
            <a:ahLst/>
            <a:cxnLst/>
            <a:rect l="l" t="t" r="r" b="b"/>
            <a:pathLst>
              <a:path w="288289" h="373379">
                <a:moveTo>
                  <a:pt x="288036" y="0"/>
                </a:moveTo>
                <a:lnTo>
                  <a:pt x="0" y="0"/>
                </a:lnTo>
                <a:lnTo>
                  <a:pt x="0" y="373380"/>
                </a:lnTo>
                <a:lnTo>
                  <a:pt x="288036" y="373380"/>
                </a:lnTo>
                <a:lnTo>
                  <a:pt x="2880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729348" y="4328874"/>
            <a:ext cx="1820545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2475" spc="254" baseline="-21885" dirty="0">
                <a:latin typeface="Symbol"/>
                <a:cs typeface="Symbol"/>
              </a:rPr>
              <a:t></a:t>
            </a:r>
            <a:r>
              <a:rPr sz="1600" spc="170" dirty="0">
                <a:solidFill>
                  <a:srgbClr val="3E3D00"/>
                </a:solidFill>
                <a:latin typeface="Malgun Gothic"/>
                <a:cs typeface="Malgun Gothic"/>
              </a:rPr>
              <a:t>...</a:t>
            </a:r>
            <a:r>
              <a:rPr sz="1600" spc="21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2475" spc="270" baseline="-21885" dirty="0">
                <a:latin typeface="Symbol"/>
                <a:cs typeface="Symbol"/>
              </a:rPr>
              <a:t></a:t>
            </a:r>
            <a:r>
              <a:rPr sz="2475" spc="-60" baseline="-21885" dirty="0">
                <a:latin typeface="Times New Roman"/>
                <a:cs typeface="Times New Roman"/>
              </a:rPr>
              <a:t> </a:t>
            </a:r>
            <a:r>
              <a:rPr sz="2475" spc="232" baseline="-21885" dirty="0">
                <a:latin typeface="Times New Roman"/>
                <a:cs typeface="Times New Roman"/>
              </a:rPr>
              <a:t>2</a:t>
            </a:r>
            <a:r>
              <a:rPr sz="1425" i="1" spc="232" baseline="5847" dirty="0">
                <a:latin typeface="Times New Roman"/>
                <a:cs typeface="Times New Roman"/>
              </a:rPr>
              <a:t>k</a:t>
            </a:r>
            <a:r>
              <a:rPr sz="1425" i="1" spc="-127" baseline="5847" dirty="0">
                <a:latin typeface="Times New Roman"/>
                <a:cs typeface="Times New Roman"/>
              </a:rPr>
              <a:t> </a:t>
            </a:r>
            <a:r>
              <a:rPr sz="1425" spc="195" baseline="5847" dirty="0">
                <a:latin typeface="Symbol"/>
                <a:cs typeface="Symbol"/>
              </a:rPr>
              <a:t></a:t>
            </a:r>
            <a:r>
              <a:rPr sz="1425" spc="195" baseline="5847" dirty="0">
                <a:latin typeface="Times New Roman"/>
                <a:cs typeface="Times New Roman"/>
              </a:rPr>
              <a:t>2</a:t>
            </a:r>
            <a:r>
              <a:rPr sz="1425" spc="442" baseline="5847" dirty="0">
                <a:latin typeface="Times New Roman"/>
                <a:cs typeface="Times New Roman"/>
              </a:rPr>
              <a:t> </a:t>
            </a:r>
            <a:r>
              <a:rPr sz="2475" spc="270" baseline="-21885" dirty="0">
                <a:latin typeface="Symbol"/>
                <a:cs typeface="Symbol"/>
              </a:rPr>
              <a:t></a:t>
            </a:r>
            <a:r>
              <a:rPr sz="2475" spc="-60" baseline="-21885" dirty="0">
                <a:latin typeface="Times New Roman"/>
                <a:cs typeface="Times New Roman"/>
              </a:rPr>
              <a:t> </a:t>
            </a:r>
            <a:r>
              <a:rPr sz="2475" spc="232" baseline="-21885" dirty="0">
                <a:latin typeface="Times New Roman"/>
                <a:cs typeface="Times New Roman"/>
              </a:rPr>
              <a:t>2</a:t>
            </a:r>
            <a:r>
              <a:rPr sz="1425" i="1" spc="232" baseline="5847" dirty="0">
                <a:latin typeface="Times New Roman"/>
                <a:cs typeface="Times New Roman"/>
              </a:rPr>
              <a:t>k</a:t>
            </a:r>
            <a:r>
              <a:rPr sz="1425" i="1" spc="-135" baseline="5847" dirty="0">
                <a:latin typeface="Times New Roman"/>
                <a:cs typeface="Times New Roman"/>
              </a:rPr>
              <a:t> </a:t>
            </a:r>
            <a:r>
              <a:rPr sz="1425" spc="97" baseline="5847" dirty="0">
                <a:latin typeface="Symbol"/>
                <a:cs typeface="Symbol"/>
              </a:rPr>
              <a:t></a:t>
            </a:r>
            <a:r>
              <a:rPr sz="1425" spc="97" baseline="5847" dirty="0">
                <a:latin typeface="Times New Roman"/>
                <a:cs typeface="Times New Roman"/>
              </a:rPr>
              <a:t>1</a:t>
            </a:r>
            <a:r>
              <a:rPr sz="1425" spc="-165" baseline="5847" dirty="0">
                <a:latin typeface="Times New Roman"/>
                <a:cs typeface="Times New Roman"/>
              </a:rPr>
              <a:t> </a:t>
            </a:r>
            <a:r>
              <a:rPr sz="2475" spc="75" baseline="-21885" dirty="0">
                <a:latin typeface="Times New Roman"/>
                <a:cs typeface="Times New Roman"/>
              </a:rPr>
              <a:t>)</a:t>
            </a:r>
            <a:endParaRPr sz="2475" baseline="-21885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703064" y="3931920"/>
            <a:ext cx="288290" cy="373380"/>
          </a:xfrm>
          <a:custGeom>
            <a:avLst/>
            <a:gdLst/>
            <a:ahLst/>
            <a:cxnLst/>
            <a:rect l="l" t="t" r="r" b="b"/>
            <a:pathLst>
              <a:path w="288289" h="373379">
                <a:moveTo>
                  <a:pt x="288036" y="0"/>
                </a:moveTo>
                <a:lnTo>
                  <a:pt x="0" y="0"/>
                </a:lnTo>
                <a:lnTo>
                  <a:pt x="0" y="373379"/>
                </a:lnTo>
                <a:lnTo>
                  <a:pt x="288036" y="373379"/>
                </a:lnTo>
                <a:lnTo>
                  <a:pt x="2880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073414" y="3958557"/>
            <a:ext cx="5611495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50" spc="180" dirty="0">
                <a:latin typeface="Symbol"/>
                <a:cs typeface="Symbol"/>
              </a:rPr>
              <a:t></a:t>
            </a:r>
            <a:r>
              <a:rPr sz="1650" spc="45" dirty="0">
                <a:latin typeface="Times New Roman"/>
                <a:cs typeface="Times New Roman"/>
              </a:rPr>
              <a:t> </a:t>
            </a:r>
            <a:r>
              <a:rPr sz="1650" spc="155" dirty="0">
                <a:latin typeface="Times New Roman"/>
                <a:cs typeface="Times New Roman"/>
              </a:rPr>
              <a:t>2</a:t>
            </a:r>
            <a:r>
              <a:rPr sz="1425" i="1" spc="232" baseline="43859" dirty="0">
                <a:latin typeface="Times New Roman"/>
                <a:cs typeface="Times New Roman"/>
              </a:rPr>
              <a:t>k</a:t>
            </a:r>
            <a:r>
              <a:rPr sz="1425" i="1" spc="-97" baseline="43859" dirty="0">
                <a:latin typeface="Times New Roman"/>
                <a:cs typeface="Times New Roman"/>
              </a:rPr>
              <a:t> </a:t>
            </a:r>
            <a:r>
              <a:rPr sz="1650" i="1" spc="260" dirty="0">
                <a:latin typeface="Times New Roman"/>
                <a:cs typeface="Times New Roman"/>
              </a:rPr>
              <a:t>W</a:t>
            </a:r>
            <a:r>
              <a:rPr sz="1650" i="1" spc="-114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(</a:t>
            </a:r>
            <a:r>
              <a:rPr sz="1650" spc="245" dirty="0">
                <a:latin typeface="Times New Roman"/>
                <a:cs typeface="Times New Roman"/>
              </a:rPr>
              <a:t> </a:t>
            </a:r>
            <a:r>
              <a:rPr sz="2475" i="1" spc="232" baseline="35353" dirty="0">
                <a:latin typeface="Times New Roman"/>
                <a:cs typeface="Times New Roman"/>
              </a:rPr>
              <a:t>n</a:t>
            </a:r>
            <a:r>
              <a:rPr sz="2475" i="1" spc="337" baseline="35353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)</a:t>
            </a:r>
            <a:r>
              <a:rPr sz="1650" spc="-85" dirty="0">
                <a:latin typeface="Times New Roman"/>
                <a:cs typeface="Times New Roman"/>
              </a:rPr>
              <a:t> </a:t>
            </a:r>
            <a:r>
              <a:rPr sz="1650" spc="180" dirty="0">
                <a:latin typeface="Symbol"/>
                <a:cs typeface="Symbol"/>
              </a:rPr>
              <a:t></a:t>
            </a:r>
            <a:r>
              <a:rPr sz="1650" spc="-75" dirty="0">
                <a:latin typeface="Times New Roman"/>
                <a:cs typeface="Times New Roman"/>
              </a:rPr>
              <a:t> </a:t>
            </a:r>
            <a:r>
              <a:rPr sz="1650" spc="155" dirty="0">
                <a:latin typeface="Times New Roman"/>
                <a:cs typeface="Times New Roman"/>
              </a:rPr>
              <a:t>(</a:t>
            </a:r>
            <a:r>
              <a:rPr sz="1650" i="1" spc="155" dirty="0">
                <a:latin typeface="Times New Roman"/>
                <a:cs typeface="Times New Roman"/>
              </a:rPr>
              <a:t>n</a:t>
            </a:r>
            <a:r>
              <a:rPr sz="1650" i="1" spc="-70" dirty="0">
                <a:latin typeface="Times New Roman"/>
                <a:cs typeface="Times New Roman"/>
              </a:rPr>
              <a:t> </a:t>
            </a:r>
            <a:r>
              <a:rPr sz="1650" spc="180" dirty="0">
                <a:latin typeface="Symbol"/>
                <a:cs typeface="Symbol"/>
              </a:rPr>
              <a:t></a:t>
            </a:r>
            <a:r>
              <a:rPr sz="1650" spc="-80" dirty="0">
                <a:latin typeface="Times New Roman"/>
                <a:cs typeface="Times New Roman"/>
              </a:rPr>
              <a:t> </a:t>
            </a:r>
            <a:r>
              <a:rPr sz="1650" spc="155" dirty="0">
                <a:latin typeface="Times New Roman"/>
                <a:cs typeface="Times New Roman"/>
              </a:rPr>
              <a:t>2</a:t>
            </a:r>
            <a:r>
              <a:rPr sz="1425" i="1" spc="232" baseline="43859" dirty="0">
                <a:latin typeface="Times New Roman"/>
                <a:cs typeface="Times New Roman"/>
              </a:rPr>
              <a:t>k</a:t>
            </a:r>
            <a:r>
              <a:rPr sz="1425" i="1" spc="-127" baseline="43859" dirty="0">
                <a:latin typeface="Times New Roman"/>
                <a:cs typeface="Times New Roman"/>
              </a:rPr>
              <a:t> </a:t>
            </a:r>
            <a:r>
              <a:rPr sz="1425" spc="97" baseline="43859" dirty="0">
                <a:latin typeface="Symbol"/>
                <a:cs typeface="Symbol"/>
              </a:rPr>
              <a:t></a:t>
            </a:r>
            <a:r>
              <a:rPr sz="1425" spc="97" baseline="43859" dirty="0">
                <a:latin typeface="Times New Roman"/>
                <a:cs typeface="Times New Roman"/>
              </a:rPr>
              <a:t>1</a:t>
            </a:r>
            <a:r>
              <a:rPr sz="1425" spc="-157" baseline="43859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)</a:t>
            </a:r>
            <a:r>
              <a:rPr sz="1650" spc="-80" dirty="0">
                <a:latin typeface="Times New Roman"/>
                <a:cs typeface="Times New Roman"/>
              </a:rPr>
              <a:t> </a:t>
            </a:r>
            <a:r>
              <a:rPr sz="1650" spc="180" dirty="0">
                <a:latin typeface="Symbol"/>
                <a:cs typeface="Symbol"/>
              </a:rPr>
              <a:t></a:t>
            </a:r>
            <a:r>
              <a:rPr sz="1650" spc="-80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Times New Roman"/>
                <a:cs typeface="Times New Roman"/>
              </a:rPr>
              <a:t>(</a:t>
            </a:r>
            <a:r>
              <a:rPr sz="1650" i="1" spc="150" dirty="0">
                <a:latin typeface="Times New Roman"/>
                <a:cs typeface="Times New Roman"/>
              </a:rPr>
              <a:t>n</a:t>
            </a:r>
            <a:r>
              <a:rPr sz="1650" i="1" spc="-70" dirty="0">
                <a:latin typeface="Times New Roman"/>
                <a:cs typeface="Times New Roman"/>
              </a:rPr>
              <a:t> </a:t>
            </a:r>
            <a:r>
              <a:rPr sz="1650" spc="180" dirty="0">
                <a:latin typeface="Symbol"/>
                <a:cs typeface="Symbol"/>
              </a:rPr>
              <a:t></a:t>
            </a:r>
            <a:r>
              <a:rPr sz="1650" spc="-75" dirty="0">
                <a:latin typeface="Times New Roman"/>
                <a:cs typeface="Times New Roman"/>
              </a:rPr>
              <a:t> </a:t>
            </a:r>
            <a:r>
              <a:rPr sz="1650" spc="155" dirty="0">
                <a:latin typeface="Times New Roman"/>
                <a:cs typeface="Times New Roman"/>
              </a:rPr>
              <a:t>2</a:t>
            </a:r>
            <a:r>
              <a:rPr sz="1425" i="1" spc="232" baseline="43859" dirty="0">
                <a:latin typeface="Times New Roman"/>
                <a:cs typeface="Times New Roman"/>
              </a:rPr>
              <a:t>k</a:t>
            </a:r>
            <a:r>
              <a:rPr sz="1425" i="1" spc="-135" baseline="43859" dirty="0">
                <a:latin typeface="Times New Roman"/>
                <a:cs typeface="Times New Roman"/>
              </a:rPr>
              <a:t> </a:t>
            </a:r>
            <a:r>
              <a:rPr sz="1425" spc="195" baseline="43859" dirty="0">
                <a:latin typeface="Symbol"/>
                <a:cs typeface="Symbol"/>
              </a:rPr>
              <a:t></a:t>
            </a:r>
            <a:r>
              <a:rPr sz="1425" spc="195" baseline="43859" dirty="0">
                <a:latin typeface="Times New Roman"/>
                <a:cs typeface="Times New Roman"/>
              </a:rPr>
              <a:t>2</a:t>
            </a:r>
            <a:r>
              <a:rPr sz="1425" spc="-30" baseline="43859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)</a:t>
            </a:r>
            <a:r>
              <a:rPr sz="1650" spc="-80" dirty="0">
                <a:latin typeface="Times New Roman"/>
                <a:cs typeface="Times New Roman"/>
              </a:rPr>
              <a:t> </a:t>
            </a:r>
            <a:r>
              <a:rPr sz="1650" spc="190" dirty="0">
                <a:latin typeface="Symbol"/>
                <a:cs typeface="Symbol"/>
              </a:rPr>
              <a:t></a:t>
            </a:r>
            <a:r>
              <a:rPr sz="2400" spc="284" baseline="17361" dirty="0">
                <a:solidFill>
                  <a:srgbClr val="3E3D00"/>
                </a:solidFill>
                <a:latin typeface="Malgun Gothic"/>
                <a:cs typeface="Malgun Gothic"/>
              </a:rPr>
              <a:t>...</a:t>
            </a:r>
            <a:r>
              <a:rPr sz="2400" spc="202" baseline="17361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650" spc="180" dirty="0">
                <a:latin typeface="Symbol"/>
                <a:cs typeface="Symbol"/>
              </a:rPr>
              <a:t></a:t>
            </a:r>
            <a:r>
              <a:rPr sz="1650" spc="-75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Times New Roman"/>
                <a:cs typeface="Times New Roman"/>
              </a:rPr>
              <a:t>(</a:t>
            </a:r>
            <a:r>
              <a:rPr sz="1650" i="1" spc="150" dirty="0">
                <a:latin typeface="Times New Roman"/>
                <a:cs typeface="Times New Roman"/>
              </a:rPr>
              <a:t>n</a:t>
            </a:r>
            <a:r>
              <a:rPr sz="1650" i="1" spc="-70" dirty="0">
                <a:latin typeface="Times New Roman"/>
                <a:cs typeface="Times New Roman"/>
              </a:rPr>
              <a:t> </a:t>
            </a:r>
            <a:r>
              <a:rPr sz="1650" spc="180" dirty="0">
                <a:latin typeface="Symbol"/>
                <a:cs typeface="Symbol"/>
              </a:rPr>
              <a:t></a:t>
            </a:r>
            <a:r>
              <a:rPr sz="1650" spc="-80" dirty="0">
                <a:latin typeface="Times New Roman"/>
                <a:cs typeface="Times New Roman"/>
              </a:rPr>
              <a:t> </a:t>
            </a:r>
            <a:r>
              <a:rPr sz="1650" spc="125" dirty="0">
                <a:latin typeface="Times New Roman"/>
                <a:cs typeface="Times New Roman"/>
              </a:rPr>
              <a:t>2)</a:t>
            </a:r>
            <a:r>
              <a:rPr sz="1650" spc="-75" dirty="0">
                <a:latin typeface="Times New Roman"/>
                <a:cs typeface="Times New Roman"/>
              </a:rPr>
              <a:t> </a:t>
            </a:r>
            <a:r>
              <a:rPr sz="1650" spc="180" dirty="0">
                <a:latin typeface="Symbol"/>
                <a:cs typeface="Symbol"/>
              </a:rPr>
              <a:t></a:t>
            </a:r>
            <a:r>
              <a:rPr sz="1650" spc="-85" dirty="0">
                <a:latin typeface="Times New Roman"/>
                <a:cs typeface="Times New Roman"/>
              </a:rPr>
              <a:t> </a:t>
            </a:r>
            <a:r>
              <a:rPr sz="1650" spc="155" dirty="0">
                <a:latin typeface="Times New Roman"/>
                <a:cs typeface="Times New Roman"/>
              </a:rPr>
              <a:t>(</a:t>
            </a:r>
            <a:r>
              <a:rPr sz="1650" i="1" spc="155" dirty="0">
                <a:latin typeface="Times New Roman"/>
                <a:cs typeface="Times New Roman"/>
              </a:rPr>
              <a:t>n</a:t>
            </a:r>
            <a:r>
              <a:rPr sz="1650" i="1" spc="-70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Symbol"/>
                <a:cs typeface="Symbol"/>
              </a:rPr>
              <a:t></a:t>
            </a:r>
            <a:r>
              <a:rPr sz="1650" spc="105" dirty="0">
                <a:latin typeface="Times New Roman"/>
                <a:cs typeface="Times New Roman"/>
              </a:rPr>
              <a:t>1)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147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237792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74040" y="1093977"/>
            <a:ext cx="52768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승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(power)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sz="2000" spc="-229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형태가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아닌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경우의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재현식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031" y="1885855"/>
            <a:ext cx="8387715" cy="26485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54175">
              <a:lnSpc>
                <a:spcPct val="100000"/>
              </a:lnSpc>
              <a:spcBef>
                <a:spcPts val="135"/>
              </a:spcBef>
            </a:pPr>
            <a:r>
              <a:rPr sz="1950" i="1" dirty="0">
                <a:latin typeface="Times New Roman"/>
                <a:cs typeface="Times New Roman"/>
              </a:rPr>
              <a:t>W</a:t>
            </a:r>
            <a:r>
              <a:rPr sz="1950" i="1" spc="-185" dirty="0">
                <a:latin typeface="Times New Roman"/>
                <a:cs typeface="Times New Roman"/>
              </a:rPr>
              <a:t> </a:t>
            </a:r>
            <a:r>
              <a:rPr sz="1950" spc="-100" dirty="0">
                <a:latin typeface="Times New Roman"/>
                <a:cs typeface="Times New Roman"/>
              </a:rPr>
              <a:t>(1)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-3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95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그러나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재현식의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정확한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해를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구하기는</a:t>
            </a:r>
            <a:r>
              <a:rPr sz="2000" spc="-229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복잡하다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76200" marR="43180" indent="-26034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그러나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앞의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이분검색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알고리즘의</a:t>
            </a:r>
            <a:r>
              <a:rPr sz="2000" spc="-2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분석에서도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보았듯이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sz="1950" i="1" baseline="42735" dirty="0">
                <a:solidFill>
                  <a:srgbClr val="3D010C"/>
                </a:solidFill>
                <a:latin typeface="Times New Roman"/>
                <a:cs typeface="Times New Roman"/>
              </a:rPr>
              <a:t>k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라고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가정해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서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해를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구하면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재현식의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해와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같은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카테고리의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시간복잡도를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얻게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D010C"/>
                </a:solidFill>
                <a:latin typeface="Malgun Gothic"/>
                <a:cs typeface="Malgun Gothic"/>
              </a:rPr>
              <a:t>된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다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76200" marR="108585" indent="38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따라서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앞으로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이와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비슷한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재현식의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해를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구할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때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= 2</a:t>
            </a:r>
            <a:r>
              <a:rPr sz="1950" i="1" baseline="42735" dirty="0">
                <a:solidFill>
                  <a:srgbClr val="3D010C"/>
                </a:solidFill>
                <a:latin typeface="Times New Roman"/>
                <a:cs typeface="Times New Roman"/>
              </a:rPr>
              <a:t>k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라고</a:t>
            </a:r>
            <a:r>
              <a:rPr sz="2000" spc="-2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가정해서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D010C"/>
                </a:solidFill>
                <a:latin typeface="Malgun Gothic"/>
                <a:cs typeface="Malgun Gothic"/>
              </a:rPr>
              <a:t>구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해도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점근적으로는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같은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해를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얻게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된다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02457" y="350265"/>
            <a:ext cx="3340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시간복잡도</a:t>
            </a:r>
            <a:r>
              <a:rPr spc="-365" dirty="0"/>
              <a:t> </a:t>
            </a:r>
            <a:r>
              <a:rPr spc="-25" dirty="0"/>
              <a:t>분석</a:t>
            </a:r>
          </a:p>
        </p:txBody>
      </p:sp>
      <p:sp>
        <p:nvSpPr>
          <p:cNvPr id="6" name="object 6"/>
          <p:cNvSpPr/>
          <p:nvPr/>
        </p:nvSpPr>
        <p:spPr>
          <a:xfrm>
            <a:off x="3379777" y="1695793"/>
            <a:ext cx="109220" cy="0"/>
          </a:xfrm>
          <a:custGeom>
            <a:avLst/>
            <a:gdLst/>
            <a:ahLst/>
            <a:cxnLst/>
            <a:rect l="l" t="t" r="r" b="b"/>
            <a:pathLst>
              <a:path w="109220">
                <a:moveTo>
                  <a:pt x="0" y="0"/>
                </a:moveTo>
                <a:lnTo>
                  <a:pt x="108911" y="0"/>
                </a:lnTo>
              </a:path>
            </a:pathLst>
          </a:custGeom>
          <a:ln w="106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07620" y="1695793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4">
                <a:moveTo>
                  <a:pt x="0" y="0"/>
                </a:moveTo>
                <a:lnTo>
                  <a:pt x="109456" y="0"/>
                </a:lnTo>
              </a:path>
            </a:pathLst>
          </a:custGeom>
          <a:ln w="106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81273" y="1474166"/>
            <a:ext cx="126238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0435" algn="l"/>
              </a:tabLst>
            </a:pPr>
            <a:r>
              <a:rPr sz="2500" dirty="0">
                <a:latin typeface="Symbol"/>
                <a:cs typeface="Symbol"/>
              </a:rPr>
              <a:t>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-50" dirty="0">
                <a:latin typeface="Symbol"/>
                <a:cs typeface="Symbol"/>
              </a:rPr>
              <a:t>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dirty="0">
                <a:latin typeface="Symbol"/>
                <a:cs typeface="Symbol"/>
              </a:rPr>
              <a:t>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-150" dirty="0">
                <a:latin typeface="Symbol"/>
                <a:cs typeface="Symbol"/>
              </a:rPr>
              <a:t>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147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5658302" y="1493952"/>
            <a:ext cx="1134110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i="1" dirty="0">
                <a:latin typeface="Times New Roman"/>
                <a:cs typeface="Times New Roman"/>
              </a:rPr>
              <a:t>n</a:t>
            </a:r>
            <a:r>
              <a:rPr sz="1950" i="1" spc="-1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</a:t>
            </a:r>
            <a:r>
              <a:rPr sz="1950" spc="-24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1</a:t>
            </a:r>
            <a:r>
              <a:rPr sz="1950" spc="-110" dirty="0">
                <a:latin typeface="Times New Roman"/>
                <a:cs typeface="Times New Roman"/>
              </a:rPr>
              <a:t> </a:t>
            </a:r>
            <a:r>
              <a:rPr sz="1950" spc="55" dirty="0">
                <a:latin typeface="Malgun Gothic"/>
                <a:cs typeface="Malgun Gothic"/>
              </a:rPr>
              <a:t>일</a:t>
            </a:r>
            <a:r>
              <a:rPr sz="1950" spc="-125" dirty="0">
                <a:latin typeface="Malgun Gothic"/>
                <a:cs typeface="Malgun Gothic"/>
              </a:rPr>
              <a:t> </a:t>
            </a:r>
            <a:r>
              <a:rPr sz="1950" spc="5" dirty="0">
                <a:latin typeface="Malgun Gothic"/>
                <a:cs typeface="Malgun Gothic"/>
              </a:rPr>
              <a:t>때</a:t>
            </a:r>
            <a:endParaRPr sz="19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15469" y="1671934"/>
            <a:ext cx="10033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50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87626" y="1671934"/>
            <a:ext cx="10033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50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52048" y="1493952"/>
            <a:ext cx="314261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438275" algn="l"/>
                <a:tab pos="2366010" algn="l"/>
              </a:tabLst>
            </a:pPr>
            <a:r>
              <a:rPr sz="1950" i="1" dirty="0">
                <a:latin typeface="Times New Roman"/>
                <a:cs typeface="Times New Roman"/>
              </a:rPr>
              <a:t>W</a:t>
            </a:r>
            <a:r>
              <a:rPr sz="1950" i="1" spc="-15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(</a:t>
            </a:r>
            <a:r>
              <a:rPr sz="1950" i="1" dirty="0">
                <a:latin typeface="Times New Roman"/>
                <a:cs typeface="Times New Roman"/>
              </a:rPr>
              <a:t>n</a:t>
            </a:r>
            <a:r>
              <a:rPr sz="1950" dirty="0">
                <a:latin typeface="Times New Roman"/>
                <a:cs typeface="Times New Roman"/>
              </a:rPr>
              <a:t>)</a:t>
            </a:r>
            <a:r>
              <a:rPr sz="1950" spc="4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-165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W</a:t>
            </a:r>
            <a:r>
              <a:rPr sz="1950" i="1" spc="-15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Times New Roman"/>
                <a:cs typeface="Times New Roman"/>
              </a:rPr>
              <a:t>(</a:t>
            </a:r>
            <a:r>
              <a:rPr sz="1950" dirty="0">
                <a:latin typeface="Times New Roman"/>
                <a:cs typeface="Times New Roman"/>
              </a:rPr>
              <a:t>	)</a:t>
            </a:r>
            <a:r>
              <a:rPr sz="1950" spc="-155" dirty="0">
                <a:latin typeface="Times New Roman"/>
                <a:cs typeface="Times New Roman"/>
              </a:rPr>
              <a:t> </a:t>
            </a:r>
            <a:r>
              <a:rPr sz="1950" spc="120" dirty="0">
                <a:latin typeface="Symbol"/>
                <a:cs typeface="Symbol"/>
              </a:rPr>
              <a:t></a:t>
            </a:r>
            <a:r>
              <a:rPr sz="1950" i="1" spc="120" dirty="0">
                <a:latin typeface="Times New Roman"/>
                <a:cs typeface="Times New Roman"/>
              </a:rPr>
              <a:t>W</a:t>
            </a:r>
            <a:r>
              <a:rPr sz="1950" i="1" spc="-20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Times New Roman"/>
                <a:cs typeface="Times New Roman"/>
              </a:rPr>
              <a:t>(</a:t>
            </a:r>
            <a:r>
              <a:rPr sz="1950" dirty="0">
                <a:latin typeface="Times New Roman"/>
                <a:cs typeface="Times New Roman"/>
              </a:rPr>
              <a:t>	)</a:t>
            </a:r>
            <a:r>
              <a:rPr sz="1950" spc="-14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</a:t>
            </a:r>
            <a:r>
              <a:rPr sz="1950" spc="-105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n</a:t>
            </a:r>
            <a:r>
              <a:rPr sz="1950" i="1" spc="-130" dirty="0">
                <a:latin typeface="Times New Roman"/>
                <a:cs typeface="Times New Roman"/>
              </a:rPr>
              <a:t> </a:t>
            </a:r>
            <a:r>
              <a:rPr sz="1950" spc="50" dirty="0">
                <a:latin typeface="Symbol"/>
                <a:cs typeface="Symbol"/>
              </a:rPr>
              <a:t></a:t>
            </a:r>
            <a:r>
              <a:rPr sz="1950" spc="50" dirty="0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14001" y="1510712"/>
            <a:ext cx="10033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i="1" spc="-50" dirty="0">
                <a:latin typeface="Times New Roman"/>
                <a:cs typeface="Times New Roman"/>
              </a:rPr>
              <a:t>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86075" y="1510712"/>
            <a:ext cx="10033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i="1" spc="-50" dirty="0">
                <a:latin typeface="Times New Roman"/>
                <a:cs typeface="Times New Roman"/>
              </a:rPr>
              <a:t>n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894255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74040" y="1750568"/>
            <a:ext cx="8227695" cy="2800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추가적인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저장장소를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사용하지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않고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정렬하는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0" dirty="0">
                <a:solidFill>
                  <a:srgbClr val="3D010C"/>
                </a:solidFill>
                <a:latin typeface="Malgun Gothic"/>
                <a:cs typeface="Malgun Gothic"/>
              </a:rPr>
              <a:t>알고리즘</a:t>
            </a:r>
            <a:endParaRPr sz="2000">
              <a:latin typeface="Malgun Gothic"/>
              <a:cs typeface="Malgun Gothic"/>
            </a:endParaRPr>
          </a:p>
          <a:p>
            <a:pPr marL="876935">
              <a:lnSpc>
                <a:spcPct val="100000"/>
              </a:lnSpc>
              <a:spcBef>
                <a:spcPts val="1680"/>
              </a:spcBef>
            </a:pP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sz="2000" spc="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b="1" spc="-30" dirty="0">
                <a:solidFill>
                  <a:srgbClr val="3D010C"/>
                </a:solidFill>
                <a:latin typeface="Malgun Gothic"/>
                <a:cs typeface="Malgun Gothic"/>
              </a:rPr>
              <a:t>제자리정렬</a:t>
            </a:r>
            <a:r>
              <a:rPr sz="2000" b="1" spc="-30" dirty="0">
                <a:solidFill>
                  <a:srgbClr val="3D010C"/>
                </a:solidFill>
                <a:latin typeface="Times New Roman"/>
                <a:cs typeface="Times New Roman"/>
              </a:rPr>
              <a:t>(in-</a:t>
            </a:r>
            <a:r>
              <a:rPr sz="2000" b="1" dirty="0">
                <a:solidFill>
                  <a:srgbClr val="3D010C"/>
                </a:solidFill>
                <a:latin typeface="Times New Roman"/>
                <a:cs typeface="Times New Roman"/>
              </a:rPr>
              <a:t>place</a:t>
            </a:r>
            <a:r>
              <a:rPr sz="2000" b="1" spc="-3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D010C"/>
                </a:solidFill>
                <a:latin typeface="Times New Roman"/>
                <a:cs typeface="Times New Roman"/>
              </a:rPr>
              <a:t>sort) </a:t>
            </a:r>
            <a:r>
              <a:rPr sz="2000" b="1" spc="-20" dirty="0">
                <a:solidFill>
                  <a:srgbClr val="3D010C"/>
                </a:solidFill>
                <a:latin typeface="Malgun Gothic"/>
                <a:cs typeface="Malgun Gothic"/>
              </a:rPr>
              <a:t>알고리즘</a:t>
            </a:r>
            <a:endParaRPr sz="2000">
              <a:latin typeface="Malgun Gothic"/>
              <a:cs typeface="Malgun Gothic"/>
            </a:endParaRPr>
          </a:p>
          <a:p>
            <a:pPr marL="12700" marR="5080">
              <a:lnSpc>
                <a:spcPct val="150000"/>
              </a:lnSpc>
              <a:spcBef>
                <a:spcPts val="480"/>
              </a:spcBef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합병정렬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알고리즘은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제자리정렬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알고리즘이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아님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입력배열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이외에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U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와 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추가로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만들어서</a:t>
            </a:r>
            <a:r>
              <a:rPr sz="2000" spc="-2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사용</a:t>
            </a:r>
            <a:endParaRPr sz="2000">
              <a:latin typeface="Malgun Gothic"/>
              <a:cs typeface="Malgun Gothic"/>
            </a:endParaRPr>
          </a:p>
          <a:p>
            <a:pPr marL="12700" marR="76200">
              <a:lnSpc>
                <a:spcPct val="150000"/>
              </a:lnSpc>
              <a:spcBef>
                <a:spcPts val="480"/>
              </a:spcBef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하단의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재귀호출이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종료될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때까지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상위의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재귀호출이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생성하는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공간이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D010C"/>
                </a:solidFill>
                <a:latin typeface="Malgun Gothic"/>
                <a:cs typeface="Malgun Gothic"/>
              </a:rPr>
              <a:t>유 </a:t>
            </a:r>
            <a:r>
              <a:rPr sz="2000" spc="160" dirty="0">
                <a:solidFill>
                  <a:srgbClr val="3D010C"/>
                </a:solidFill>
                <a:latin typeface="Malgun Gothic"/>
                <a:cs typeface="Malgun Gothic"/>
              </a:rPr>
              <a:t>지되어🅓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함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2930575"/>
            <a:ext cx="121513" cy="1307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3905935"/>
            <a:ext cx="121513" cy="13075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299" rIns="0" bIns="0" rtlCol="0">
            <a:spAutoFit/>
          </a:bodyPr>
          <a:lstStyle/>
          <a:p>
            <a:pPr marL="25311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공간복잡도</a:t>
            </a:r>
            <a:r>
              <a:rPr spc="-340" dirty="0"/>
              <a:t> </a:t>
            </a:r>
            <a:r>
              <a:rPr spc="-25" dirty="0"/>
              <a:t>분석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991421" y="5003101"/>
            <a:ext cx="3176905" cy="1558290"/>
            <a:chOff x="2991421" y="5003101"/>
            <a:chExt cx="3176905" cy="1558290"/>
          </a:xfrm>
        </p:grpSpPr>
        <p:sp>
          <p:nvSpPr>
            <p:cNvPr id="8" name="object 8"/>
            <p:cNvSpPr/>
            <p:nvPr/>
          </p:nvSpPr>
          <p:spPr>
            <a:xfrm>
              <a:off x="2996183" y="5007864"/>
              <a:ext cx="3167380" cy="914400"/>
            </a:xfrm>
            <a:custGeom>
              <a:avLst/>
              <a:gdLst/>
              <a:ahLst/>
              <a:cxnLst/>
              <a:rect l="l" t="t" r="r" b="b"/>
              <a:pathLst>
                <a:path w="3167379" h="914400">
                  <a:moveTo>
                    <a:pt x="214884" y="288036"/>
                  </a:moveTo>
                  <a:lnTo>
                    <a:pt x="1583436" y="288036"/>
                  </a:lnTo>
                  <a:lnTo>
                    <a:pt x="1583436" y="0"/>
                  </a:lnTo>
                  <a:lnTo>
                    <a:pt x="214884" y="0"/>
                  </a:lnTo>
                  <a:lnTo>
                    <a:pt x="214884" y="288036"/>
                  </a:lnTo>
                  <a:close/>
                </a:path>
                <a:path w="3167379" h="914400">
                  <a:moveTo>
                    <a:pt x="1583436" y="288036"/>
                  </a:moveTo>
                  <a:lnTo>
                    <a:pt x="2950464" y="288036"/>
                  </a:lnTo>
                  <a:lnTo>
                    <a:pt x="2950464" y="0"/>
                  </a:lnTo>
                  <a:lnTo>
                    <a:pt x="1583436" y="0"/>
                  </a:lnTo>
                  <a:lnTo>
                    <a:pt x="1583436" y="288036"/>
                  </a:lnTo>
                  <a:close/>
                </a:path>
                <a:path w="3167379" h="914400">
                  <a:moveTo>
                    <a:pt x="0" y="914400"/>
                  </a:moveTo>
                  <a:lnTo>
                    <a:pt x="1367028" y="914400"/>
                  </a:lnTo>
                  <a:lnTo>
                    <a:pt x="1367028" y="626363"/>
                  </a:lnTo>
                  <a:lnTo>
                    <a:pt x="0" y="626363"/>
                  </a:lnTo>
                  <a:lnTo>
                    <a:pt x="0" y="914400"/>
                  </a:lnTo>
                  <a:close/>
                </a:path>
                <a:path w="3167379" h="914400">
                  <a:moveTo>
                    <a:pt x="1799844" y="914400"/>
                  </a:moveTo>
                  <a:lnTo>
                    <a:pt x="3166872" y="914400"/>
                  </a:lnTo>
                  <a:lnTo>
                    <a:pt x="3166872" y="626363"/>
                  </a:lnTo>
                  <a:lnTo>
                    <a:pt x="1799844" y="626363"/>
                  </a:lnTo>
                  <a:lnTo>
                    <a:pt x="1799844" y="914400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95370" y="5328031"/>
              <a:ext cx="2023110" cy="298450"/>
            </a:xfrm>
            <a:custGeom>
              <a:avLst/>
              <a:gdLst/>
              <a:ahLst/>
              <a:cxnLst/>
              <a:rect l="l" t="t" r="r" b="b"/>
              <a:pathLst>
                <a:path w="2023110" h="298450">
                  <a:moveTo>
                    <a:pt x="251968" y="60960"/>
                  </a:moveTo>
                  <a:lnTo>
                    <a:pt x="162814" y="0"/>
                  </a:lnTo>
                  <a:lnTo>
                    <a:pt x="44577" y="172974"/>
                  </a:lnTo>
                  <a:lnTo>
                    <a:pt x="0" y="142621"/>
                  </a:lnTo>
                  <a:lnTo>
                    <a:pt x="28194" y="292620"/>
                  </a:lnTo>
                  <a:lnTo>
                    <a:pt x="178308" y="264388"/>
                  </a:lnTo>
                  <a:lnTo>
                    <a:pt x="133731" y="233934"/>
                  </a:lnTo>
                  <a:lnTo>
                    <a:pt x="251968" y="60960"/>
                  </a:lnTo>
                  <a:close/>
                </a:path>
                <a:path w="2023110" h="298450">
                  <a:moveTo>
                    <a:pt x="2023110" y="147447"/>
                  </a:moveTo>
                  <a:lnTo>
                    <a:pt x="1979295" y="179070"/>
                  </a:lnTo>
                  <a:lnTo>
                    <a:pt x="1855851" y="7620"/>
                  </a:lnTo>
                  <a:lnTo>
                    <a:pt x="1768348" y="70739"/>
                  </a:lnTo>
                  <a:lnTo>
                    <a:pt x="1891665" y="242062"/>
                  </a:lnTo>
                  <a:lnTo>
                    <a:pt x="1847850" y="273634"/>
                  </a:lnTo>
                  <a:lnTo>
                    <a:pt x="1998599" y="298157"/>
                  </a:lnTo>
                  <a:lnTo>
                    <a:pt x="2023110" y="147447"/>
                  </a:lnTo>
                  <a:close/>
                </a:path>
              </a:pathLst>
            </a:custGeom>
            <a:solidFill>
              <a:srgbClr val="1F40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11067" y="6269736"/>
              <a:ext cx="2738755" cy="287020"/>
            </a:xfrm>
            <a:custGeom>
              <a:avLst/>
              <a:gdLst/>
              <a:ahLst/>
              <a:cxnLst/>
              <a:rect l="l" t="t" r="r" b="b"/>
              <a:pathLst>
                <a:path w="2738754" h="287020">
                  <a:moveTo>
                    <a:pt x="0" y="286511"/>
                  </a:moveTo>
                  <a:lnTo>
                    <a:pt x="2738628" y="286511"/>
                  </a:lnTo>
                  <a:lnTo>
                    <a:pt x="2738628" y="0"/>
                  </a:lnTo>
                  <a:lnTo>
                    <a:pt x="0" y="0"/>
                  </a:lnTo>
                  <a:lnTo>
                    <a:pt x="0" y="286511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56457" y="5929845"/>
              <a:ext cx="1964689" cy="297180"/>
            </a:xfrm>
            <a:custGeom>
              <a:avLst/>
              <a:gdLst/>
              <a:ahLst/>
              <a:cxnLst/>
              <a:rect l="l" t="t" r="r" b="b"/>
              <a:pathLst>
                <a:path w="1964689" h="297179">
                  <a:moveTo>
                    <a:pt x="254381" y="144780"/>
                  </a:moveTo>
                  <a:lnTo>
                    <a:pt x="210185" y="176555"/>
                  </a:lnTo>
                  <a:lnTo>
                    <a:pt x="88265" y="7137"/>
                  </a:lnTo>
                  <a:lnTo>
                    <a:pt x="0" y="70675"/>
                  </a:lnTo>
                  <a:lnTo>
                    <a:pt x="121920" y="240093"/>
                  </a:lnTo>
                  <a:lnTo>
                    <a:pt x="77851" y="271868"/>
                  </a:lnTo>
                  <a:lnTo>
                    <a:pt x="229616" y="296570"/>
                  </a:lnTo>
                  <a:lnTo>
                    <a:pt x="254381" y="144780"/>
                  </a:lnTo>
                  <a:close/>
                </a:path>
                <a:path w="1964689" h="297179">
                  <a:moveTo>
                    <a:pt x="1964563" y="60909"/>
                  </a:moveTo>
                  <a:lnTo>
                    <a:pt x="1875409" y="0"/>
                  </a:lnTo>
                  <a:lnTo>
                    <a:pt x="1756283" y="174332"/>
                  </a:lnTo>
                  <a:lnTo>
                    <a:pt x="1711706" y="143878"/>
                  </a:lnTo>
                  <a:lnTo>
                    <a:pt x="1739900" y="293916"/>
                  </a:lnTo>
                  <a:lnTo>
                    <a:pt x="1890014" y="265684"/>
                  </a:lnTo>
                  <a:lnTo>
                    <a:pt x="1845437" y="235229"/>
                  </a:lnTo>
                  <a:lnTo>
                    <a:pt x="1964563" y="60909"/>
                  </a:lnTo>
                  <a:close/>
                </a:path>
              </a:pathLst>
            </a:custGeom>
            <a:solidFill>
              <a:srgbClr val="1F40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785998" y="5047234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0" dirty="0">
                <a:solidFill>
                  <a:srgbClr val="3E3D00"/>
                </a:solidFill>
                <a:latin typeface="Malgun Gothic"/>
                <a:cs typeface="Malgun Gothic"/>
              </a:rPr>
              <a:t>S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147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13" name="object 13"/>
          <p:cNvSpPr txBox="1"/>
          <p:nvPr/>
        </p:nvSpPr>
        <p:spPr>
          <a:xfrm>
            <a:off x="2714370" y="5672429"/>
            <a:ext cx="1524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3E3D00"/>
                </a:solidFill>
                <a:latin typeface="Malgun Gothic"/>
                <a:cs typeface="Malgun Gothic"/>
              </a:rPr>
              <a:t>U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86829" y="5663285"/>
            <a:ext cx="1327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3E3D00"/>
                </a:solidFill>
                <a:latin typeface="Malgun Gothic"/>
                <a:cs typeface="Malgun Gothic"/>
              </a:rPr>
              <a:t>V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47342" y="5023484"/>
            <a:ext cx="864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3E3D00"/>
                </a:solidFill>
                <a:latin typeface="Malgun Gothic"/>
                <a:cs typeface="Malgun Gothic"/>
              </a:rPr>
              <a:t>mergesort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69567" y="5636463"/>
            <a:ext cx="864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3E3D00"/>
                </a:solidFill>
                <a:latin typeface="Malgun Gothic"/>
                <a:cs typeface="Malgun Gothic"/>
              </a:rPr>
              <a:t>mergesort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69683" y="5637987"/>
            <a:ext cx="864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3E3D00"/>
                </a:solidFill>
                <a:latin typeface="Malgun Gothic"/>
                <a:cs typeface="Malgun Gothic"/>
              </a:rPr>
              <a:t>mergesort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29176" y="5993688"/>
            <a:ext cx="5486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3E3D00"/>
                </a:solidFill>
                <a:latin typeface="Malgun Gothic"/>
                <a:cs typeface="Malgun Gothic"/>
              </a:rPr>
              <a:t>merge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94050" y="4794884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47079" y="4772659"/>
            <a:ext cx="114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3E3D00"/>
                </a:solidFill>
                <a:latin typeface="Malgun Gothic"/>
                <a:cs typeface="Malgun Gothic"/>
              </a:rPr>
              <a:t>n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13250" y="4810759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3E3D00"/>
                </a:solidFill>
                <a:latin typeface="Malgun Gothic"/>
                <a:cs typeface="Malgun Gothic"/>
              </a:rPr>
              <a:t>h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74975" y="5421579"/>
            <a:ext cx="11366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92651" y="5436209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3E3D00"/>
                </a:solidFill>
                <a:latin typeface="Malgun Gothic"/>
                <a:cs typeface="Malgun Gothic"/>
              </a:rPr>
              <a:t>h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65928" y="5421579"/>
            <a:ext cx="11366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83604" y="5436209"/>
            <a:ext cx="156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3E3D00"/>
                </a:solidFill>
                <a:latin typeface="Malgun Gothic"/>
                <a:cs typeface="Malgun Gothic"/>
              </a:rPr>
              <a:t>m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8372" y="6289040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5" dirty="0">
                <a:solidFill>
                  <a:srgbClr val="3E3D00"/>
                </a:solidFill>
                <a:latin typeface="Malgun Gothic"/>
                <a:cs typeface="Malgun Gothic"/>
              </a:rPr>
              <a:t>26</a:t>
            </a:r>
            <a:endParaRPr sz="130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646" y="856665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6511" y="560679"/>
            <a:ext cx="8315959" cy="191579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추가적인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저장장소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mergesort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sz="2000" spc="-23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재귀호출할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때마다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크기가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반이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되는</a:t>
            </a:r>
            <a:endParaRPr sz="2000">
              <a:latin typeface="Malgun Gothic"/>
              <a:cs typeface="Malgun Gothic"/>
            </a:endParaRPr>
          </a:p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U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와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추가적으로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필요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sz="2000" spc="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(Merge</a:t>
            </a:r>
            <a:r>
              <a:rPr sz="2000" spc="-3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는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추가적인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저장장소</a:t>
            </a:r>
            <a:r>
              <a:rPr sz="2000" spc="-2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불필요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).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처음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크기가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이면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추가적으로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필요한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U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와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저장장소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크기의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합은</a:t>
            </a:r>
            <a:endParaRPr sz="2000">
              <a:latin typeface="Malgun Gothic"/>
              <a:cs typeface="Malgun Gothic"/>
            </a:endParaRPr>
          </a:p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된다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다음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재귀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호출에는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/2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추가적으로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필요한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총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저장장소의</a:t>
            </a:r>
            <a:r>
              <a:rPr sz="2000" spc="-2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크기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2419" y="2603119"/>
            <a:ext cx="280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solidFill>
                  <a:srgbClr val="3D010C"/>
                </a:solidFill>
                <a:latin typeface="Malgun Gothic"/>
                <a:cs typeface="Malgun Gothic"/>
              </a:rPr>
              <a:t>는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646" y="3630345"/>
            <a:ext cx="121513" cy="130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12419" y="3334994"/>
            <a:ext cx="813308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추가적으로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필요한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저장장소가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sz="2000" spc="-2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되도록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즉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공간복잡도가</a:t>
            </a:r>
            <a:r>
              <a:rPr sz="2000" spc="-24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되도록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알고리즘을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향상시킬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있다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다음</a:t>
            </a:r>
            <a:r>
              <a:rPr sz="2000" spc="-24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절의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알고리즘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).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그러나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합병정렬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알고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리즘이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제자리정렬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알고리즘이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될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수는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없다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902457" y="159207"/>
            <a:ext cx="33407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공간복잡도</a:t>
            </a:r>
            <a:r>
              <a:rPr spc="-340" dirty="0"/>
              <a:t> </a:t>
            </a:r>
            <a:r>
              <a:rPr spc="-25" dirty="0"/>
              <a:t>분석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809682" y="3039898"/>
            <a:ext cx="542925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4495" algn="l"/>
              </a:tabLst>
            </a:pPr>
            <a:r>
              <a:rPr sz="1950" spc="-50" dirty="0">
                <a:latin typeface="Times New Roman"/>
                <a:cs typeface="Times New Roman"/>
              </a:rPr>
              <a:t>2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50" dirty="0">
                <a:latin typeface="Times New Roman"/>
                <a:cs typeface="Times New Roman"/>
              </a:rPr>
              <a:t>4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10729" y="2846108"/>
            <a:ext cx="192532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438275" algn="l"/>
              </a:tabLst>
            </a:pPr>
            <a:r>
              <a:rPr sz="1950" i="1" dirty="0">
                <a:latin typeface="Times New Roman"/>
                <a:cs typeface="Times New Roman"/>
              </a:rPr>
              <a:t>n</a:t>
            </a:r>
            <a:r>
              <a:rPr sz="1950" i="1" spc="-15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</a:t>
            </a:r>
            <a:r>
              <a:rPr sz="1950" spc="40" dirty="0">
                <a:latin typeface="Times New Roman"/>
                <a:cs typeface="Times New Roman"/>
              </a:rPr>
              <a:t> </a:t>
            </a:r>
            <a:r>
              <a:rPr sz="2925" i="1" u="sng" baseline="3561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925" i="1" spc="15" baseline="35612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</a:t>
            </a:r>
            <a:r>
              <a:rPr sz="1950" spc="40" dirty="0">
                <a:latin typeface="Times New Roman"/>
                <a:cs typeface="Times New Roman"/>
              </a:rPr>
              <a:t> </a:t>
            </a:r>
            <a:r>
              <a:rPr sz="2925" i="1" u="sng" baseline="3561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925" i="1" spc="15" baseline="35612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Symbol"/>
                <a:cs typeface="Symbol"/>
              </a:rPr>
              <a:t>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-3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Times New Roman"/>
                <a:cs typeface="Times New Roman"/>
              </a:rPr>
              <a:t>2</a:t>
            </a:r>
            <a:r>
              <a:rPr sz="1950" i="1" spc="-25" dirty="0">
                <a:latin typeface="Times New Roman"/>
                <a:cs typeface="Times New Roman"/>
              </a:rPr>
              <a:t>n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60921" y="2910430"/>
            <a:ext cx="249554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35"/>
              </a:lnSpc>
            </a:pPr>
            <a:r>
              <a:rPr sz="1950" spc="-50" dirty="0">
                <a:latin typeface="Microsoft Sans Serif"/>
                <a:cs typeface="Microsoft Sans Serif"/>
              </a:rPr>
              <a:t></a:t>
            </a:r>
            <a:endParaRPr sz="195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57842" y="2687205"/>
            <a:ext cx="102552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00" spc="-35" dirty="0">
                <a:latin typeface="Times New Roman"/>
                <a:cs typeface="Times New Roman"/>
              </a:rPr>
              <a:t>2</a:t>
            </a:r>
            <a:r>
              <a:rPr sz="2100" i="1" spc="-35" dirty="0">
                <a:latin typeface="Times New Roman"/>
                <a:cs typeface="Times New Roman"/>
              </a:rPr>
              <a:t>n</a:t>
            </a:r>
            <a:r>
              <a:rPr sz="2100" i="1" spc="-285" dirty="0">
                <a:latin typeface="Times New Roman"/>
                <a:cs typeface="Times New Roman"/>
              </a:rPr>
              <a:t> </a:t>
            </a:r>
            <a:r>
              <a:rPr sz="2100" spc="-75" dirty="0">
                <a:latin typeface="Symbol"/>
                <a:cs typeface="Symbol"/>
              </a:rPr>
              <a:t></a:t>
            </a:r>
            <a:r>
              <a:rPr sz="2800" spc="-75" dirty="0">
                <a:latin typeface="Symbol"/>
                <a:cs typeface="Symbol"/>
              </a:rPr>
              <a:t></a:t>
            </a:r>
            <a:r>
              <a:rPr sz="2100" i="1" spc="-75" dirty="0">
                <a:latin typeface="Times New Roman"/>
                <a:cs typeface="Times New Roman"/>
              </a:rPr>
              <a:t>n</a:t>
            </a:r>
            <a:r>
              <a:rPr sz="2800" spc="-75" dirty="0">
                <a:latin typeface="Symbol"/>
                <a:cs typeface="Symbol"/>
              </a:rPr>
              <a:t>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60647" y="4824984"/>
            <a:ext cx="4617720" cy="1891664"/>
          </a:xfrm>
          <a:prstGeom prst="rect">
            <a:avLst/>
          </a:prstGeom>
          <a:solidFill>
            <a:srgbClr val="FFFF6F"/>
          </a:solidFill>
        </p:spPr>
        <p:txBody>
          <a:bodyPr vert="horz" wrap="square" lIns="0" tIns="137795" rIns="0" bIns="0" rtlCol="0">
            <a:spAutoFit/>
          </a:bodyPr>
          <a:lstStyle/>
          <a:p>
            <a:pPr marL="271780">
              <a:lnSpc>
                <a:spcPts val="1240"/>
              </a:lnSpc>
              <a:spcBef>
                <a:spcPts val="1085"/>
              </a:spcBef>
            </a:pPr>
            <a:r>
              <a:rPr sz="1100" b="1" dirty="0">
                <a:solidFill>
                  <a:srgbClr val="3D010C"/>
                </a:solidFill>
                <a:latin typeface="Courier New"/>
                <a:cs typeface="Courier New"/>
              </a:rPr>
              <a:t>void</a:t>
            </a:r>
            <a:r>
              <a:rPr sz="1100" b="1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D010C"/>
                </a:solidFill>
                <a:latin typeface="Courier New"/>
                <a:cs typeface="Courier New"/>
              </a:rPr>
              <a:t>mergesort</a:t>
            </a:r>
            <a:r>
              <a:rPr sz="11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D010C"/>
                </a:solidFill>
                <a:latin typeface="Courier New"/>
                <a:cs typeface="Courier New"/>
              </a:rPr>
              <a:t>(</a:t>
            </a:r>
            <a:r>
              <a:rPr sz="1100" b="1" dirty="0">
                <a:solidFill>
                  <a:srgbClr val="3D010C"/>
                </a:solidFill>
                <a:latin typeface="Courier New"/>
                <a:cs typeface="Courier New"/>
              </a:rPr>
              <a:t>int</a:t>
            </a:r>
            <a:r>
              <a:rPr sz="1100" b="1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D010C"/>
                </a:solidFill>
                <a:latin typeface="Courier New"/>
                <a:cs typeface="Courier New"/>
              </a:rPr>
              <a:t>n,</a:t>
            </a:r>
            <a:r>
              <a:rPr sz="11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3D010C"/>
                </a:solidFill>
                <a:latin typeface="Courier New"/>
                <a:cs typeface="Courier New"/>
              </a:rPr>
              <a:t>keytype</a:t>
            </a:r>
            <a:r>
              <a:rPr sz="1100" b="1" spc="-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D010C"/>
                </a:solidFill>
                <a:latin typeface="Courier New"/>
                <a:cs typeface="Courier New"/>
              </a:rPr>
              <a:t>S[]) </a:t>
            </a:r>
            <a:r>
              <a:rPr sz="1100" spc="-50" dirty="0">
                <a:solidFill>
                  <a:srgbClr val="3D010C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006475">
              <a:lnSpc>
                <a:spcPts val="1240"/>
              </a:lnSpc>
            </a:pPr>
            <a:r>
              <a:rPr sz="1100" b="1" spc="-20" dirty="0">
                <a:solidFill>
                  <a:srgbClr val="3D010C"/>
                </a:solidFill>
                <a:latin typeface="Courier New"/>
                <a:cs typeface="Courier New"/>
              </a:rPr>
              <a:t>……….</a:t>
            </a:r>
            <a:endParaRPr sz="1100">
              <a:latin typeface="Courier New"/>
              <a:cs typeface="Courier New"/>
            </a:endParaRPr>
          </a:p>
          <a:p>
            <a:pPr marL="439420">
              <a:lnSpc>
                <a:spcPts val="1240"/>
              </a:lnSpc>
              <a:spcBef>
                <a:spcPts val="1010"/>
              </a:spcBef>
            </a:pPr>
            <a:r>
              <a:rPr sz="1100" b="1" dirty="0">
                <a:solidFill>
                  <a:srgbClr val="3D010C"/>
                </a:solidFill>
                <a:latin typeface="Courier New"/>
                <a:cs typeface="Courier New"/>
              </a:rPr>
              <a:t>if</a:t>
            </a:r>
            <a:r>
              <a:rPr sz="1100" b="1" spc="-1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D010C"/>
                </a:solidFill>
                <a:latin typeface="Courier New"/>
                <a:cs typeface="Courier New"/>
              </a:rPr>
              <a:t>(n &gt;</a:t>
            </a:r>
            <a:r>
              <a:rPr sz="1100" spc="-1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D010C"/>
                </a:solidFill>
                <a:latin typeface="Courier New"/>
                <a:cs typeface="Courier New"/>
              </a:rPr>
              <a:t>1)</a:t>
            </a:r>
            <a:r>
              <a:rPr sz="1100" spc="1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100" spc="-50" dirty="0">
                <a:solidFill>
                  <a:srgbClr val="3D010C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607060" marR="130810">
              <a:lnSpc>
                <a:spcPts val="1160"/>
              </a:lnSpc>
              <a:spcBef>
                <a:spcPts val="95"/>
              </a:spcBef>
            </a:pPr>
            <a:r>
              <a:rPr sz="1100" dirty="0">
                <a:solidFill>
                  <a:srgbClr val="3D010C"/>
                </a:solidFill>
                <a:latin typeface="Courier New"/>
                <a:cs typeface="Courier New"/>
              </a:rPr>
              <a:t>copy</a:t>
            </a:r>
            <a:r>
              <a:rPr sz="11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D010C"/>
                </a:solidFill>
                <a:latin typeface="Courier New"/>
                <a:cs typeface="Courier New"/>
              </a:rPr>
              <a:t>S[1]</a:t>
            </a:r>
            <a:r>
              <a:rPr sz="11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D010C"/>
                </a:solidFill>
                <a:latin typeface="Courier New"/>
                <a:cs typeface="Courier New"/>
              </a:rPr>
              <a:t>through</a:t>
            </a:r>
            <a:r>
              <a:rPr sz="11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D010C"/>
                </a:solidFill>
                <a:latin typeface="Courier New"/>
                <a:cs typeface="Courier New"/>
              </a:rPr>
              <a:t>S[h]</a:t>
            </a:r>
            <a:r>
              <a:rPr sz="11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D010C"/>
                </a:solidFill>
                <a:latin typeface="Courier New"/>
                <a:cs typeface="Courier New"/>
              </a:rPr>
              <a:t>to</a:t>
            </a:r>
            <a:r>
              <a:rPr sz="1100" spc="-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D010C"/>
                </a:solidFill>
                <a:latin typeface="Courier New"/>
                <a:cs typeface="Courier New"/>
              </a:rPr>
              <a:t>U[1]</a:t>
            </a:r>
            <a:r>
              <a:rPr sz="1100" spc="-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D010C"/>
                </a:solidFill>
                <a:latin typeface="Courier New"/>
                <a:cs typeface="Courier New"/>
              </a:rPr>
              <a:t>through </a:t>
            </a:r>
            <a:r>
              <a:rPr sz="1100" spc="-10" dirty="0">
                <a:solidFill>
                  <a:srgbClr val="3D010C"/>
                </a:solidFill>
                <a:latin typeface="Courier New"/>
                <a:cs typeface="Courier New"/>
              </a:rPr>
              <a:t>U[h]; </a:t>
            </a:r>
            <a:r>
              <a:rPr sz="1100" dirty="0">
                <a:solidFill>
                  <a:srgbClr val="3D010C"/>
                </a:solidFill>
                <a:latin typeface="Courier New"/>
                <a:cs typeface="Courier New"/>
              </a:rPr>
              <a:t>copy</a:t>
            </a:r>
            <a:r>
              <a:rPr sz="11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D010C"/>
                </a:solidFill>
                <a:latin typeface="Courier New"/>
                <a:cs typeface="Courier New"/>
              </a:rPr>
              <a:t>S[h+1]</a:t>
            </a:r>
            <a:r>
              <a:rPr sz="1100" spc="-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D010C"/>
                </a:solidFill>
                <a:latin typeface="Courier New"/>
                <a:cs typeface="Courier New"/>
              </a:rPr>
              <a:t>through</a:t>
            </a:r>
            <a:r>
              <a:rPr sz="11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D010C"/>
                </a:solidFill>
                <a:latin typeface="Courier New"/>
                <a:cs typeface="Courier New"/>
              </a:rPr>
              <a:t>S[n]</a:t>
            </a:r>
            <a:r>
              <a:rPr sz="11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D010C"/>
                </a:solidFill>
                <a:latin typeface="Courier New"/>
                <a:cs typeface="Courier New"/>
              </a:rPr>
              <a:t>to</a:t>
            </a:r>
            <a:r>
              <a:rPr sz="11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D010C"/>
                </a:solidFill>
                <a:latin typeface="Courier New"/>
                <a:cs typeface="Courier New"/>
              </a:rPr>
              <a:t>V[1]</a:t>
            </a:r>
            <a:r>
              <a:rPr sz="1100" spc="-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D010C"/>
                </a:solidFill>
                <a:latin typeface="Courier New"/>
                <a:cs typeface="Courier New"/>
              </a:rPr>
              <a:t>through</a:t>
            </a:r>
            <a:r>
              <a:rPr sz="1100" spc="-10" dirty="0">
                <a:solidFill>
                  <a:srgbClr val="3D010C"/>
                </a:solidFill>
                <a:latin typeface="Courier New"/>
                <a:cs typeface="Courier New"/>
              </a:rPr>
              <a:t> V[m]; mergesort(h,U);</a:t>
            </a:r>
            <a:endParaRPr sz="1100">
              <a:latin typeface="Courier New"/>
              <a:cs typeface="Courier New"/>
            </a:endParaRPr>
          </a:p>
          <a:p>
            <a:pPr marL="607060">
              <a:lnSpc>
                <a:spcPts val="1085"/>
              </a:lnSpc>
            </a:pPr>
            <a:r>
              <a:rPr sz="1100" spc="-10" dirty="0">
                <a:solidFill>
                  <a:srgbClr val="3D010C"/>
                </a:solidFill>
                <a:latin typeface="Courier New"/>
                <a:cs typeface="Courier New"/>
              </a:rPr>
              <a:t>mergesort(m,V);</a:t>
            </a:r>
            <a:endParaRPr sz="1100">
              <a:latin typeface="Courier New"/>
              <a:cs typeface="Courier New"/>
            </a:endParaRPr>
          </a:p>
          <a:p>
            <a:pPr marL="607060">
              <a:lnSpc>
                <a:spcPts val="1165"/>
              </a:lnSpc>
            </a:pPr>
            <a:r>
              <a:rPr sz="1100" spc="-10" dirty="0">
                <a:solidFill>
                  <a:srgbClr val="3D010C"/>
                </a:solidFill>
                <a:latin typeface="Courier New"/>
                <a:cs typeface="Courier New"/>
              </a:rPr>
              <a:t>merge(h,m,U,V,S);</a:t>
            </a:r>
            <a:endParaRPr sz="1100">
              <a:latin typeface="Courier New"/>
              <a:cs typeface="Courier New"/>
            </a:endParaRPr>
          </a:p>
          <a:p>
            <a:pPr marL="1006475">
              <a:lnSpc>
                <a:spcPts val="1240"/>
              </a:lnSpc>
            </a:pPr>
            <a:r>
              <a:rPr sz="1100" spc="-50" dirty="0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95209" y="4998529"/>
            <a:ext cx="2033905" cy="457834"/>
            <a:chOff x="1295209" y="4998529"/>
            <a:chExt cx="2033905" cy="457834"/>
          </a:xfrm>
        </p:grpSpPr>
        <p:sp>
          <p:nvSpPr>
            <p:cNvPr id="15" name="object 15"/>
            <p:cNvSpPr/>
            <p:nvPr/>
          </p:nvSpPr>
          <p:spPr>
            <a:xfrm>
              <a:off x="1299972" y="5306567"/>
              <a:ext cx="2024380" cy="149860"/>
            </a:xfrm>
            <a:custGeom>
              <a:avLst/>
              <a:gdLst/>
              <a:ahLst/>
              <a:cxnLst/>
              <a:rect l="l" t="t" r="r" b="b"/>
              <a:pathLst>
                <a:path w="2024379" h="149860">
                  <a:moveTo>
                    <a:pt x="2023872" y="0"/>
                  </a:moveTo>
                  <a:lnTo>
                    <a:pt x="0" y="0"/>
                  </a:lnTo>
                  <a:lnTo>
                    <a:pt x="0" y="149352"/>
                  </a:lnTo>
                  <a:lnTo>
                    <a:pt x="2023872" y="149352"/>
                  </a:lnTo>
                  <a:lnTo>
                    <a:pt x="2023872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99972" y="5003291"/>
              <a:ext cx="2024380" cy="254635"/>
            </a:xfrm>
            <a:custGeom>
              <a:avLst/>
              <a:gdLst/>
              <a:ahLst/>
              <a:cxnLst/>
              <a:rect l="l" t="t" r="r" b="b"/>
              <a:pathLst>
                <a:path w="2024379" h="254635">
                  <a:moveTo>
                    <a:pt x="0" y="254507"/>
                  </a:moveTo>
                  <a:lnTo>
                    <a:pt x="1670" y="204995"/>
                  </a:lnTo>
                  <a:lnTo>
                    <a:pt x="6222" y="164544"/>
                  </a:lnTo>
                  <a:lnTo>
                    <a:pt x="12965" y="137261"/>
                  </a:lnTo>
                  <a:lnTo>
                    <a:pt x="21209" y="127253"/>
                  </a:lnTo>
                  <a:lnTo>
                    <a:pt x="990727" y="127253"/>
                  </a:lnTo>
                  <a:lnTo>
                    <a:pt x="998970" y="117246"/>
                  </a:lnTo>
                  <a:lnTo>
                    <a:pt x="1005712" y="89963"/>
                  </a:lnTo>
                  <a:lnTo>
                    <a:pt x="1010265" y="49512"/>
                  </a:lnTo>
                  <a:lnTo>
                    <a:pt x="1011935" y="0"/>
                  </a:lnTo>
                  <a:lnTo>
                    <a:pt x="1013606" y="49512"/>
                  </a:lnTo>
                  <a:lnTo>
                    <a:pt x="1018159" y="89963"/>
                  </a:lnTo>
                  <a:lnTo>
                    <a:pt x="1024901" y="117246"/>
                  </a:lnTo>
                  <a:lnTo>
                    <a:pt x="1033145" y="127253"/>
                  </a:lnTo>
                  <a:lnTo>
                    <a:pt x="2002663" y="127253"/>
                  </a:lnTo>
                  <a:lnTo>
                    <a:pt x="2010906" y="137261"/>
                  </a:lnTo>
                  <a:lnTo>
                    <a:pt x="2017649" y="164544"/>
                  </a:lnTo>
                  <a:lnTo>
                    <a:pt x="2022201" y="204995"/>
                  </a:lnTo>
                  <a:lnTo>
                    <a:pt x="2023872" y="254507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15416" y="5244210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0" dirty="0">
                <a:solidFill>
                  <a:srgbClr val="3E3D00"/>
                </a:solidFill>
                <a:latin typeface="Malgun Gothic"/>
                <a:cs typeface="Malgun Gothic"/>
              </a:rPr>
              <a:t>S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99972" y="5661659"/>
            <a:ext cx="2007235" cy="120650"/>
          </a:xfrm>
          <a:custGeom>
            <a:avLst/>
            <a:gdLst/>
            <a:ahLst/>
            <a:cxnLst/>
            <a:rect l="l" t="t" r="r" b="b"/>
            <a:pathLst>
              <a:path w="2007235" h="120650">
                <a:moveTo>
                  <a:pt x="995172" y="0"/>
                </a:moveTo>
                <a:lnTo>
                  <a:pt x="0" y="0"/>
                </a:lnTo>
                <a:lnTo>
                  <a:pt x="0" y="120396"/>
                </a:lnTo>
                <a:lnTo>
                  <a:pt x="995172" y="120396"/>
                </a:lnTo>
                <a:lnTo>
                  <a:pt x="995172" y="0"/>
                </a:lnTo>
                <a:close/>
              </a:path>
              <a:path w="2007235" h="120650">
                <a:moveTo>
                  <a:pt x="2007095" y="0"/>
                </a:moveTo>
                <a:lnTo>
                  <a:pt x="1013460" y="0"/>
                </a:lnTo>
                <a:lnTo>
                  <a:pt x="1013460" y="120396"/>
                </a:lnTo>
                <a:lnTo>
                  <a:pt x="2007095" y="120396"/>
                </a:lnTo>
                <a:lnTo>
                  <a:pt x="2007095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9972" y="5943600"/>
            <a:ext cx="1012190" cy="125095"/>
          </a:xfrm>
          <a:custGeom>
            <a:avLst/>
            <a:gdLst/>
            <a:ahLst/>
            <a:cxnLst/>
            <a:rect l="l" t="t" r="r" b="b"/>
            <a:pathLst>
              <a:path w="1012189" h="125095">
                <a:moveTo>
                  <a:pt x="507492" y="0"/>
                </a:moveTo>
                <a:lnTo>
                  <a:pt x="0" y="0"/>
                </a:lnTo>
                <a:lnTo>
                  <a:pt x="0" y="124968"/>
                </a:lnTo>
                <a:lnTo>
                  <a:pt x="507492" y="124968"/>
                </a:lnTo>
                <a:lnTo>
                  <a:pt x="507492" y="0"/>
                </a:lnTo>
                <a:close/>
              </a:path>
              <a:path w="1012189" h="125095">
                <a:moveTo>
                  <a:pt x="1011936" y="0"/>
                </a:moveTo>
                <a:lnTo>
                  <a:pt x="524256" y="0"/>
                </a:lnTo>
                <a:lnTo>
                  <a:pt x="524256" y="124968"/>
                </a:lnTo>
                <a:lnTo>
                  <a:pt x="1011936" y="124968"/>
                </a:lnTo>
                <a:lnTo>
                  <a:pt x="1011936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99972" y="6252971"/>
            <a:ext cx="469900" cy="108585"/>
          </a:xfrm>
          <a:custGeom>
            <a:avLst/>
            <a:gdLst/>
            <a:ahLst/>
            <a:cxnLst/>
            <a:rect l="l" t="t" r="r" b="b"/>
            <a:pathLst>
              <a:path w="469900" h="108585">
                <a:moveTo>
                  <a:pt x="216408" y="0"/>
                </a:moveTo>
                <a:lnTo>
                  <a:pt x="0" y="0"/>
                </a:lnTo>
                <a:lnTo>
                  <a:pt x="0" y="105156"/>
                </a:lnTo>
                <a:lnTo>
                  <a:pt x="216408" y="105156"/>
                </a:lnTo>
                <a:lnTo>
                  <a:pt x="216408" y="0"/>
                </a:lnTo>
                <a:close/>
              </a:path>
              <a:path w="469900" h="108585">
                <a:moveTo>
                  <a:pt x="469392" y="3048"/>
                </a:moveTo>
                <a:lnTo>
                  <a:pt x="254508" y="3048"/>
                </a:lnTo>
                <a:lnTo>
                  <a:pt x="254508" y="108204"/>
                </a:lnTo>
                <a:lnTo>
                  <a:pt x="469392" y="108204"/>
                </a:lnTo>
                <a:lnTo>
                  <a:pt x="469392" y="3048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260473" y="4792802"/>
            <a:ext cx="129539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3E3D00"/>
                </a:solidFill>
                <a:latin typeface="Malgun Gothic"/>
                <a:cs typeface="Malgun Gothic"/>
              </a:rPr>
              <a:t>n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73836" y="5678423"/>
            <a:ext cx="228600" cy="1003300"/>
          </a:xfrm>
          <a:custGeom>
            <a:avLst/>
            <a:gdLst/>
            <a:ahLst/>
            <a:cxnLst/>
            <a:rect l="l" t="t" r="r" b="b"/>
            <a:pathLst>
              <a:path w="228600" h="1003300">
                <a:moveTo>
                  <a:pt x="228600" y="1002791"/>
                </a:moveTo>
                <a:lnTo>
                  <a:pt x="184106" y="999590"/>
                </a:lnTo>
                <a:lnTo>
                  <a:pt x="147775" y="990860"/>
                </a:lnTo>
                <a:lnTo>
                  <a:pt x="123281" y="977910"/>
                </a:lnTo>
                <a:lnTo>
                  <a:pt x="114300" y="962050"/>
                </a:lnTo>
                <a:lnTo>
                  <a:pt x="114300" y="542137"/>
                </a:lnTo>
                <a:lnTo>
                  <a:pt x="105318" y="526277"/>
                </a:lnTo>
                <a:lnTo>
                  <a:pt x="80824" y="513327"/>
                </a:lnTo>
                <a:lnTo>
                  <a:pt x="44493" y="504597"/>
                </a:lnTo>
                <a:lnTo>
                  <a:pt x="0" y="501395"/>
                </a:lnTo>
                <a:lnTo>
                  <a:pt x="44493" y="498194"/>
                </a:lnTo>
                <a:lnTo>
                  <a:pt x="80824" y="489464"/>
                </a:lnTo>
                <a:lnTo>
                  <a:pt x="105318" y="476514"/>
                </a:lnTo>
                <a:lnTo>
                  <a:pt x="114300" y="460654"/>
                </a:lnTo>
                <a:lnTo>
                  <a:pt x="114300" y="40741"/>
                </a:lnTo>
                <a:lnTo>
                  <a:pt x="123281" y="24881"/>
                </a:lnTo>
                <a:lnTo>
                  <a:pt x="147775" y="11931"/>
                </a:lnTo>
                <a:lnTo>
                  <a:pt x="184106" y="3201"/>
                </a:lnTo>
                <a:lnTo>
                  <a:pt x="228600" y="0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58267" y="6030264"/>
            <a:ext cx="635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3E3D00"/>
                </a:solidFill>
                <a:latin typeface="Malgun Gothic"/>
                <a:cs typeface="Malgun Gothic"/>
              </a:rPr>
              <a:t>추가공간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17391" y="2924555"/>
            <a:ext cx="323215" cy="433070"/>
          </a:xfrm>
          <a:custGeom>
            <a:avLst/>
            <a:gdLst/>
            <a:ahLst/>
            <a:cxnLst/>
            <a:rect l="l" t="t" r="r" b="b"/>
            <a:pathLst>
              <a:path w="323214" h="433070">
                <a:moveTo>
                  <a:pt x="323088" y="0"/>
                </a:moveTo>
                <a:lnTo>
                  <a:pt x="0" y="0"/>
                </a:lnTo>
                <a:lnTo>
                  <a:pt x="0" y="432815"/>
                </a:lnTo>
                <a:lnTo>
                  <a:pt x="323088" y="432815"/>
                </a:lnTo>
                <a:lnTo>
                  <a:pt x="3230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596766" y="2940176"/>
            <a:ext cx="228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55" dirty="0">
                <a:solidFill>
                  <a:srgbClr val="3E3D00"/>
                </a:solidFill>
                <a:latin typeface="Malgun Gothic"/>
                <a:cs typeface="Malgun Gothic"/>
              </a:rPr>
              <a:t>...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20109" y="6491744"/>
            <a:ext cx="109855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100" spc="-50" dirty="0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4760" y="6314617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636647" y="6171996"/>
            <a:ext cx="4409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그림</a:t>
            </a:r>
            <a:r>
              <a:rPr sz="2000" spc="-2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2.2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합병정렬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알고리즘의</a:t>
            </a:r>
            <a:r>
              <a:rPr sz="2000" spc="-2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0" dirty="0">
                <a:solidFill>
                  <a:srgbClr val="3D010C"/>
                </a:solidFill>
                <a:latin typeface="Malgun Gothic"/>
                <a:cs typeface="Malgun Gothic"/>
              </a:rPr>
              <a:t>정렬절차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66837" y="0"/>
            <a:ext cx="5919470" cy="5984875"/>
            <a:chOff x="1366837" y="0"/>
            <a:chExt cx="5919470" cy="59848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2872" y="0"/>
              <a:ext cx="5643372" cy="59847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71600" y="786383"/>
              <a:ext cx="5701665" cy="2428240"/>
            </a:xfrm>
            <a:custGeom>
              <a:avLst/>
              <a:gdLst/>
              <a:ahLst/>
              <a:cxnLst/>
              <a:rect l="l" t="t" r="r" b="b"/>
              <a:pathLst>
                <a:path w="5701665" h="2428240">
                  <a:moveTo>
                    <a:pt x="486156" y="321563"/>
                  </a:moveTo>
                  <a:lnTo>
                    <a:pt x="495060" y="281237"/>
                  </a:lnTo>
                  <a:lnTo>
                    <a:pt x="521060" y="242402"/>
                  </a:lnTo>
                  <a:lnTo>
                    <a:pt x="563086" y="205361"/>
                  </a:lnTo>
                  <a:lnTo>
                    <a:pt x="620065" y="170416"/>
                  </a:lnTo>
                  <a:lnTo>
                    <a:pt x="690928" y="137868"/>
                  </a:lnTo>
                  <a:lnTo>
                    <a:pt x="731231" y="122588"/>
                  </a:lnTo>
                  <a:lnTo>
                    <a:pt x="774604" y="108020"/>
                  </a:lnTo>
                  <a:lnTo>
                    <a:pt x="820912" y="94202"/>
                  </a:lnTo>
                  <a:lnTo>
                    <a:pt x="870021" y="81172"/>
                  </a:lnTo>
                  <a:lnTo>
                    <a:pt x="921799" y="68967"/>
                  </a:lnTo>
                  <a:lnTo>
                    <a:pt x="976111" y="57626"/>
                  </a:lnTo>
                  <a:lnTo>
                    <a:pt x="1032823" y="47186"/>
                  </a:lnTo>
                  <a:lnTo>
                    <a:pt x="1091801" y="37685"/>
                  </a:lnTo>
                  <a:lnTo>
                    <a:pt x="1152912" y="29161"/>
                  </a:lnTo>
                  <a:lnTo>
                    <a:pt x="1216021" y="21650"/>
                  </a:lnTo>
                  <a:lnTo>
                    <a:pt x="1280995" y="15192"/>
                  </a:lnTo>
                  <a:lnTo>
                    <a:pt x="1347701" y="9823"/>
                  </a:lnTo>
                  <a:lnTo>
                    <a:pt x="1416003" y="5582"/>
                  </a:lnTo>
                  <a:lnTo>
                    <a:pt x="1485769" y="2506"/>
                  </a:lnTo>
                  <a:lnTo>
                    <a:pt x="1556864" y="632"/>
                  </a:lnTo>
                  <a:lnTo>
                    <a:pt x="1629156" y="0"/>
                  </a:lnTo>
                  <a:lnTo>
                    <a:pt x="1701447" y="632"/>
                  </a:lnTo>
                  <a:lnTo>
                    <a:pt x="1772542" y="2506"/>
                  </a:lnTo>
                  <a:lnTo>
                    <a:pt x="1842308" y="5582"/>
                  </a:lnTo>
                  <a:lnTo>
                    <a:pt x="1910610" y="9823"/>
                  </a:lnTo>
                  <a:lnTo>
                    <a:pt x="1977316" y="15192"/>
                  </a:lnTo>
                  <a:lnTo>
                    <a:pt x="2042290" y="21650"/>
                  </a:lnTo>
                  <a:lnTo>
                    <a:pt x="2105399" y="29161"/>
                  </a:lnTo>
                  <a:lnTo>
                    <a:pt x="2166510" y="37685"/>
                  </a:lnTo>
                  <a:lnTo>
                    <a:pt x="2225488" y="47186"/>
                  </a:lnTo>
                  <a:lnTo>
                    <a:pt x="2282200" y="57626"/>
                  </a:lnTo>
                  <a:lnTo>
                    <a:pt x="2336512" y="68967"/>
                  </a:lnTo>
                  <a:lnTo>
                    <a:pt x="2388290" y="81172"/>
                  </a:lnTo>
                  <a:lnTo>
                    <a:pt x="2437399" y="94202"/>
                  </a:lnTo>
                  <a:lnTo>
                    <a:pt x="2483707" y="108020"/>
                  </a:lnTo>
                  <a:lnTo>
                    <a:pt x="2527080" y="122588"/>
                  </a:lnTo>
                  <a:lnTo>
                    <a:pt x="2567383" y="137868"/>
                  </a:lnTo>
                  <a:lnTo>
                    <a:pt x="2604483" y="153824"/>
                  </a:lnTo>
                  <a:lnTo>
                    <a:pt x="2668538" y="187608"/>
                  </a:lnTo>
                  <a:lnTo>
                    <a:pt x="2718174" y="223639"/>
                  </a:lnTo>
                  <a:lnTo>
                    <a:pt x="2752321" y="261614"/>
                  </a:lnTo>
                  <a:lnTo>
                    <a:pt x="2769907" y="301233"/>
                  </a:lnTo>
                  <a:lnTo>
                    <a:pt x="2772155" y="321563"/>
                  </a:lnTo>
                  <a:lnTo>
                    <a:pt x="2769907" y="341894"/>
                  </a:lnTo>
                  <a:lnTo>
                    <a:pt x="2752321" y="381513"/>
                  </a:lnTo>
                  <a:lnTo>
                    <a:pt x="2718174" y="419488"/>
                  </a:lnTo>
                  <a:lnTo>
                    <a:pt x="2668538" y="455519"/>
                  </a:lnTo>
                  <a:lnTo>
                    <a:pt x="2604483" y="489303"/>
                  </a:lnTo>
                  <a:lnTo>
                    <a:pt x="2567383" y="505259"/>
                  </a:lnTo>
                  <a:lnTo>
                    <a:pt x="2527080" y="520539"/>
                  </a:lnTo>
                  <a:lnTo>
                    <a:pt x="2483707" y="535107"/>
                  </a:lnTo>
                  <a:lnTo>
                    <a:pt x="2437399" y="548925"/>
                  </a:lnTo>
                  <a:lnTo>
                    <a:pt x="2388290" y="561955"/>
                  </a:lnTo>
                  <a:lnTo>
                    <a:pt x="2336512" y="574160"/>
                  </a:lnTo>
                  <a:lnTo>
                    <a:pt x="2282200" y="585501"/>
                  </a:lnTo>
                  <a:lnTo>
                    <a:pt x="2225488" y="595941"/>
                  </a:lnTo>
                  <a:lnTo>
                    <a:pt x="2166510" y="605442"/>
                  </a:lnTo>
                  <a:lnTo>
                    <a:pt x="2105399" y="613966"/>
                  </a:lnTo>
                  <a:lnTo>
                    <a:pt x="2042290" y="621477"/>
                  </a:lnTo>
                  <a:lnTo>
                    <a:pt x="1977316" y="627935"/>
                  </a:lnTo>
                  <a:lnTo>
                    <a:pt x="1910610" y="633304"/>
                  </a:lnTo>
                  <a:lnTo>
                    <a:pt x="1842308" y="637545"/>
                  </a:lnTo>
                  <a:lnTo>
                    <a:pt x="1772542" y="640621"/>
                  </a:lnTo>
                  <a:lnTo>
                    <a:pt x="1701447" y="642495"/>
                  </a:lnTo>
                  <a:lnTo>
                    <a:pt x="1629156" y="643127"/>
                  </a:lnTo>
                  <a:lnTo>
                    <a:pt x="1556864" y="642495"/>
                  </a:lnTo>
                  <a:lnTo>
                    <a:pt x="1485769" y="640621"/>
                  </a:lnTo>
                  <a:lnTo>
                    <a:pt x="1416003" y="637545"/>
                  </a:lnTo>
                  <a:lnTo>
                    <a:pt x="1347701" y="633304"/>
                  </a:lnTo>
                  <a:lnTo>
                    <a:pt x="1280995" y="627935"/>
                  </a:lnTo>
                  <a:lnTo>
                    <a:pt x="1216021" y="621477"/>
                  </a:lnTo>
                  <a:lnTo>
                    <a:pt x="1152912" y="613966"/>
                  </a:lnTo>
                  <a:lnTo>
                    <a:pt x="1091801" y="605442"/>
                  </a:lnTo>
                  <a:lnTo>
                    <a:pt x="1032823" y="595941"/>
                  </a:lnTo>
                  <a:lnTo>
                    <a:pt x="976111" y="585501"/>
                  </a:lnTo>
                  <a:lnTo>
                    <a:pt x="921799" y="574160"/>
                  </a:lnTo>
                  <a:lnTo>
                    <a:pt x="870021" y="561955"/>
                  </a:lnTo>
                  <a:lnTo>
                    <a:pt x="820912" y="548925"/>
                  </a:lnTo>
                  <a:lnTo>
                    <a:pt x="774604" y="535107"/>
                  </a:lnTo>
                  <a:lnTo>
                    <a:pt x="731231" y="520539"/>
                  </a:lnTo>
                  <a:lnTo>
                    <a:pt x="690928" y="505259"/>
                  </a:lnTo>
                  <a:lnTo>
                    <a:pt x="653828" y="489303"/>
                  </a:lnTo>
                  <a:lnTo>
                    <a:pt x="589773" y="455519"/>
                  </a:lnTo>
                  <a:lnTo>
                    <a:pt x="540137" y="419488"/>
                  </a:lnTo>
                  <a:lnTo>
                    <a:pt x="505990" y="381513"/>
                  </a:lnTo>
                  <a:lnTo>
                    <a:pt x="488404" y="341894"/>
                  </a:lnTo>
                  <a:lnTo>
                    <a:pt x="486156" y="321563"/>
                  </a:lnTo>
                  <a:close/>
                </a:path>
                <a:path w="5701665" h="2428240">
                  <a:moveTo>
                    <a:pt x="3415284" y="354329"/>
                  </a:moveTo>
                  <a:lnTo>
                    <a:pt x="3424188" y="314091"/>
                  </a:lnTo>
                  <a:lnTo>
                    <a:pt x="3450188" y="275343"/>
                  </a:lnTo>
                  <a:lnTo>
                    <a:pt x="3492214" y="238387"/>
                  </a:lnTo>
                  <a:lnTo>
                    <a:pt x="3549193" y="203523"/>
                  </a:lnTo>
                  <a:lnTo>
                    <a:pt x="3620056" y="171052"/>
                  </a:lnTo>
                  <a:lnTo>
                    <a:pt x="3660359" y="155809"/>
                  </a:lnTo>
                  <a:lnTo>
                    <a:pt x="3703732" y="141276"/>
                  </a:lnTo>
                  <a:lnTo>
                    <a:pt x="3750040" y="127492"/>
                  </a:lnTo>
                  <a:lnTo>
                    <a:pt x="3799149" y="114494"/>
                  </a:lnTo>
                  <a:lnTo>
                    <a:pt x="3850927" y="102320"/>
                  </a:lnTo>
                  <a:lnTo>
                    <a:pt x="3905239" y="91007"/>
                  </a:lnTo>
                  <a:lnTo>
                    <a:pt x="3961951" y="80593"/>
                  </a:lnTo>
                  <a:lnTo>
                    <a:pt x="4020929" y="71116"/>
                  </a:lnTo>
                  <a:lnTo>
                    <a:pt x="4082040" y="62613"/>
                  </a:lnTo>
                  <a:lnTo>
                    <a:pt x="4145149" y="55122"/>
                  </a:lnTo>
                  <a:lnTo>
                    <a:pt x="4210123" y="48680"/>
                  </a:lnTo>
                  <a:lnTo>
                    <a:pt x="4276829" y="43326"/>
                  </a:lnTo>
                  <a:lnTo>
                    <a:pt x="4345131" y="39095"/>
                  </a:lnTo>
                  <a:lnTo>
                    <a:pt x="4414897" y="36027"/>
                  </a:lnTo>
                  <a:lnTo>
                    <a:pt x="4485992" y="34159"/>
                  </a:lnTo>
                  <a:lnTo>
                    <a:pt x="4558284" y="33527"/>
                  </a:lnTo>
                  <a:lnTo>
                    <a:pt x="4630575" y="34159"/>
                  </a:lnTo>
                  <a:lnTo>
                    <a:pt x="4701670" y="36027"/>
                  </a:lnTo>
                  <a:lnTo>
                    <a:pt x="4771436" y="39095"/>
                  </a:lnTo>
                  <a:lnTo>
                    <a:pt x="4839738" y="43326"/>
                  </a:lnTo>
                  <a:lnTo>
                    <a:pt x="4906444" y="48680"/>
                  </a:lnTo>
                  <a:lnTo>
                    <a:pt x="4971418" y="55122"/>
                  </a:lnTo>
                  <a:lnTo>
                    <a:pt x="5034527" y="62613"/>
                  </a:lnTo>
                  <a:lnTo>
                    <a:pt x="5095638" y="71116"/>
                  </a:lnTo>
                  <a:lnTo>
                    <a:pt x="5154616" y="80593"/>
                  </a:lnTo>
                  <a:lnTo>
                    <a:pt x="5211328" y="91007"/>
                  </a:lnTo>
                  <a:lnTo>
                    <a:pt x="5265640" y="102320"/>
                  </a:lnTo>
                  <a:lnTo>
                    <a:pt x="5317418" y="114494"/>
                  </a:lnTo>
                  <a:lnTo>
                    <a:pt x="5366527" y="127492"/>
                  </a:lnTo>
                  <a:lnTo>
                    <a:pt x="5412835" y="141276"/>
                  </a:lnTo>
                  <a:lnTo>
                    <a:pt x="5456208" y="155809"/>
                  </a:lnTo>
                  <a:lnTo>
                    <a:pt x="5496511" y="171052"/>
                  </a:lnTo>
                  <a:lnTo>
                    <a:pt x="5533611" y="186970"/>
                  </a:lnTo>
                  <a:lnTo>
                    <a:pt x="5597666" y="220674"/>
                  </a:lnTo>
                  <a:lnTo>
                    <a:pt x="5647302" y="256622"/>
                  </a:lnTo>
                  <a:lnTo>
                    <a:pt x="5681449" y="294511"/>
                  </a:lnTo>
                  <a:lnTo>
                    <a:pt x="5699035" y="334042"/>
                  </a:lnTo>
                  <a:lnTo>
                    <a:pt x="5701283" y="354329"/>
                  </a:lnTo>
                  <a:lnTo>
                    <a:pt x="5699035" y="374617"/>
                  </a:lnTo>
                  <a:lnTo>
                    <a:pt x="5681449" y="414148"/>
                  </a:lnTo>
                  <a:lnTo>
                    <a:pt x="5647302" y="452037"/>
                  </a:lnTo>
                  <a:lnTo>
                    <a:pt x="5597666" y="487985"/>
                  </a:lnTo>
                  <a:lnTo>
                    <a:pt x="5533611" y="521689"/>
                  </a:lnTo>
                  <a:lnTo>
                    <a:pt x="5496511" y="537607"/>
                  </a:lnTo>
                  <a:lnTo>
                    <a:pt x="5456208" y="552850"/>
                  </a:lnTo>
                  <a:lnTo>
                    <a:pt x="5412835" y="567383"/>
                  </a:lnTo>
                  <a:lnTo>
                    <a:pt x="5366527" y="581167"/>
                  </a:lnTo>
                  <a:lnTo>
                    <a:pt x="5317418" y="594165"/>
                  </a:lnTo>
                  <a:lnTo>
                    <a:pt x="5265640" y="606339"/>
                  </a:lnTo>
                  <a:lnTo>
                    <a:pt x="5211328" y="617652"/>
                  </a:lnTo>
                  <a:lnTo>
                    <a:pt x="5154616" y="628066"/>
                  </a:lnTo>
                  <a:lnTo>
                    <a:pt x="5095638" y="637543"/>
                  </a:lnTo>
                  <a:lnTo>
                    <a:pt x="5034527" y="646046"/>
                  </a:lnTo>
                  <a:lnTo>
                    <a:pt x="4971418" y="653537"/>
                  </a:lnTo>
                  <a:lnTo>
                    <a:pt x="4906444" y="659979"/>
                  </a:lnTo>
                  <a:lnTo>
                    <a:pt x="4839738" y="665333"/>
                  </a:lnTo>
                  <a:lnTo>
                    <a:pt x="4771436" y="669564"/>
                  </a:lnTo>
                  <a:lnTo>
                    <a:pt x="4701670" y="672632"/>
                  </a:lnTo>
                  <a:lnTo>
                    <a:pt x="4630575" y="674500"/>
                  </a:lnTo>
                  <a:lnTo>
                    <a:pt x="4558284" y="675131"/>
                  </a:lnTo>
                  <a:lnTo>
                    <a:pt x="4485992" y="674500"/>
                  </a:lnTo>
                  <a:lnTo>
                    <a:pt x="4414897" y="672632"/>
                  </a:lnTo>
                  <a:lnTo>
                    <a:pt x="4345131" y="669564"/>
                  </a:lnTo>
                  <a:lnTo>
                    <a:pt x="4276829" y="665333"/>
                  </a:lnTo>
                  <a:lnTo>
                    <a:pt x="4210123" y="659979"/>
                  </a:lnTo>
                  <a:lnTo>
                    <a:pt x="4145149" y="653537"/>
                  </a:lnTo>
                  <a:lnTo>
                    <a:pt x="4082040" y="646046"/>
                  </a:lnTo>
                  <a:lnTo>
                    <a:pt x="4020929" y="637543"/>
                  </a:lnTo>
                  <a:lnTo>
                    <a:pt x="3961951" y="628066"/>
                  </a:lnTo>
                  <a:lnTo>
                    <a:pt x="3905239" y="617652"/>
                  </a:lnTo>
                  <a:lnTo>
                    <a:pt x="3850927" y="606339"/>
                  </a:lnTo>
                  <a:lnTo>
                    <a:pt x="3799149" y="594165"/>
                  </a:lnTo>
                  <a:lnTo>
                    <a:pt x="3750040" y="581167"/>
                  </a:lnTo>
                  <a:lnTo>
                    <a:pt x="3703732" y="567383"/>
                  </a:lnTo>
                  <a:lnTo>
                    <a:pt x="3660359" y="552850"/>
                  </a:lnTo>
                  <a:lnTo>
                    <a:pt x="3620056" y="537607"/>
                  </a:lnTo>
                  <a:lnTo>
                    <a:pt x="3582956" y="521689"/>
                  </a:lnTo>
                  <a:lnTo>
                    <a:pt x="3518901" y="487985"/>
                  </a:lnTo>
                  <a:lnTo>
                    <a:pt x="3469265" y="452037"/>
                  </a:lnTo>
                  <a:lnTo>
                    <a:pt x="3435118" y="414148"/>
                  </a:lnTo>
                  <a:lnTo>
                    <a:pt x="3417532" y="374617"/>
                  </a:lnTo>
                  <a:lnTo>
                    <a:pt x="3415284" y="354329"/>
                  </a:lnTo>
                  <a:close/>
                </a:path>
                <a:path w="5701665" h="2428240">
                  <a:moveTo>
                    <a:pt x="236219" y="1274064"/>
                  </a:moveTo>
                  <a:lnTo>
                    <a:pt x="250011" y="1223689"/>
                  </a:lnTo>
                  <a:lnTo>
                    <a:pt x="289565" y="1176772"/>
                  </a:lnTo>
                  <a:lnTo>
                    <a:pt x="352156" y="1134316"/>
                  </a:lnTo>
                  <a:lnTo>
                    <a:pt x="391237" y="1115076"/>
                  </a:lnTo>
                  <a:lnTo>
                    <a:pt x="435054" y="1097327"/>
                  </a:lnTo>
                  <a:lnTo>
                    <a:pt x="483266" y="1081196"/>
                  </a:lnTo>
                  <a:lnTo>
                    <a:pt x="535531" y="1066809"/>
                  </a:lnTo>
                  <a:lnTo>
                    <a:pt x="591510" y="1054291"/>
                  </a:lnTo>
                  <a:lnTo>
                    <a:pt x="650861" y="1043767"/>
                  </a:lnTo>
                  <a:lnTo>
                    <a:pt x="713242" y="1035363"/>
                  </a:lnTo>
                  <a:lnTo>
                    <a:pt x="778313" y="1029205"/>
                  </a:lnTo>
                  <a:lnTo>
                    <a:pt x="845733" y="1025418"/>
                  </a:lnTo>
                  <a:lnTo>
                    <a:pt x="915162" y="1024127"/>
                  </a:lnTo>
                  <a:lnTo>
                    <a:pt x="984590" y="1025418"/>
                  </a:lnTo>
                  <a:lnTo>
                    <a:pt x="1052010" y="1029205"/>
                  </a:lnTo>
                  <a:lnTo>
                    <a:pt x="1117081" y="1035363"/>
                  </a:lnTo>
                  <a:lnTo>
                    <a:pt x="1179462" y="1043767"/>
                  </a:lnTo>
                  <a:lnTo>
                    <a:pt x="1238813" y="1054291"/>
                  </a:lnTo>
                  <a:lnTo>
                    <a:pt x="1294792" y="1066809"/>
                  </a:lnTo>
                  <a:lnTo>
                    <a:pt x="1347057" y="1081196"/>
                  </a:lnTo>
                  <a:lnTo>
                    <a:pt x="1395269" y="1097327"/>
                  </a:lnTo>
                  <a:lnTo>
                    <a:pt x="1439086" y="1115076"/>
                  </a:lnTo>
                  <a:lnTo>
                    <a:pt x="1478167" y="1134316"/>
                  </a:lnTo>
                  <a:lnTo>
                    <a:pt x="1512171" y="1154923"/>
                  </a:lnTo>
                  <a:lnTo>
                    <a:pt x="1563585" y="1199735"/>
                  </a:lnTo>
                  <a:lnTo>
                    <a:pt x="1590599" y="1248507"/>
                  </a:lnTo>
                  <a:lnTo>
                    <a:pt x="1594104" y="1274064"/>
                  </a:lnTo>
                  <a:lnTo>
                    <a:pt x="1590599" y="1299620"/>
                  </a:lnTo>
                  <a:lnTo>
                    <a:pt x="1563585" y="1348392"/>
                  </a:lnTo>
                  <a:lnTo>
                    <a:pt x="1512171" y="1393204"/>
                  </a:lnTo>
                  <a:lnTo>
                    <a:pt x="1478167" y="1413811"/>
                  </a:lnTo>
                  <a:lnTo>
                    <a:pt x="1439086" y="1433051"/>
                  </a:lnTo>
                  <a:lnTo>
                    <a:pt x="1395269" y="1450800"/>
                  </a:lnTo>
                  <a:lnTo>
                    <a:pt x="1347057" y="1466931"/>
                  </a:lnTo>
                  <a:lnTo>
                    <a:pt x="1294792" y="1481318"/>
                  </a:lnTo>
                  <a:lnTo>
                    <a:pt x="1238813" y="1493836"/>
                  </a:lnTo>
                  <a:lnTo>
                    <a:pt x="1179462" y="1504360"/>
                  </a:lnTo>
                  <a:lnTo>
                    <a:pt x="1117081" y="1512764"/>
                  </a:lnTo>
                  <a:lnTo>
                    <a:pt x="1052010" y="1518922"/>
                  </a:lnTo>
                  <a:lnTo>
                    <a:pt x="984590" y="1522709"/>
                  </a:lnTo>
                  <a:lnTo>
                    <a:pt x="915162" y="1524000"/>
                  </a:lnTo>
                  <a:lnTo>
                    <a:pt x="845733" y="1522709"/>
                  </a:lnTo>
                  <a:lnTo>
                    <a:pt x="778313" y="1518922"/>
                  </a:lnTo>
                  <a:lnTo>
                    <a:pt x="713242" y="1512764"/>
                  </a:lnTo>
                  <a:lnTo>
                    <a:pt x="650861" y="1504360"/>
                  </a:lnTo>
                  <a:lnTo>
                    <a:pt x="591510" y="1493836"/>
                  </a:lnTo>
                  <a:lnTo>
                    <a:pt x="535531" y="1481318"/>
                  </a:lnTo>
                  <a:lnTo>
                    <a:pt x="483266" y="1466931"/>
                  </a:lnTo>
                  <a:lnTo>
                    <a:pt x="435054" y="1450800"/>
                  </a:lnTo>
                  <a:lnTo>
                    <a:pt x="391237" y="1433051"/>
                  </a:lnTo>
                  <a:lnTo>
                    <a:pt x="352156" y="1413811"/>
                  </a:lnTo>
                  <a:lnTo>
                    <a:pt x="318152" y="1393204"/>
                  </a:lnTo>
                  <a:lnTo>
                    <a:pt x="266738" y="1348392"/>
                  </a:lnTo>
                  <a:lnTo>
                    <a:pt x="239724" y="1299620"/>
                  </a:lnTo>
                  <a:lnTo>
                    <a:pt x="236219" y="1274064"/>
                  </a:lnTo>
                  <a:close/>
                </a:path>
                <a:path w="5701665" h="2428240">
                  <a:moveTo>
                    <a:pt x="1629156" y="1284731"/>
                  </a:moveTo>
                  <a:lnTo>
                    <a:pt x="1642935" y="1234357"/>
                  </a:lnTo>
                  <a:lnTo>
                    <a:pt x="1682454" y="1187440"/>
                  </a:lnTo>
                  <a:lnTo>
                    <a:pt x="1744985" y="1144984"/>
                  </a:lnTo>
                  <a:lnTo>
                    <a:pt x="1784027" y="1125744"/>
                  </a:lnTo>
                  <a:lnTo>
                    <a:pt x="1827799" y="1107995"/>
                  </a:lnTo>
                  <a:lnTo>
                    <a:pt x="1875961" y="1091864"/>
                  </a:lnTo>
                  <a:lnTo>
                    <a:pt x="1928170" y="1077477"/>
                  </a:lnTo>
                  <a:lnTo>
                    <a:pt x="1984086" y="1064959"/>
                  </a:lnTo>
                  <a:lnTo>
                    <a:pt x="2043368" y="1054435"/>
                  </a:lnTo>
                  <a:lnTo>
                    <a:pt x="2105675" y="1046031"/>
                  </a:lnTo>
                  <a:lnTo>
                    <a:pt x="2170666" y="1039873"/>
                  </a:lnTo>
                  <a:lnTo>
                    <a:pt x="2238000" y="1036086"/>
                  </a:lnTo>
                  <a:lnTo>
                    <a:pt x="2307336" y="1034795"/>
                  </a:lnTo>
                  <a:lnTo>
                    <a:pt x="2376671" y="1036086"/>
                  </a:lnTo>
                  <a:lnTo>
                    <a:pt x="2444005" y="1039873"/>
                  </a:lnTo>
                  <a:lnTo>
                    <a:pt x="2508996" y="1046031"/>
                  </a:lnTo>
                  <a:lnTo>
                    <a:pt x="2571303" y="1054435"/>
                  </a:lnTo>
                  <a:lnTo>
                    <a:pt x="2630585" y="1064959"/>
                  </a:lnTo>
                  <a:lnTo>
                    <a:pt x="2686501" y="1077477"/>
                  </a:lnTo>
                  <a:lnTo>
                    <a:pt x="2738710" y="1091864"/>
                  </a:lnTo>
                  <a:lnTo>
                    <a:pt x="2786872" y="1107995"/>
                  </a:lnTo>
                  <a:lnTo>
                    <a:pt x="2830644" y="1125744"/>
                  </a:lnTo>
                  <a:lnTo>
                    <a:pt x="2869686" y="1144984"/>
                  </a:lnTo>
                  <a:lnTo>
                    <a:pt x="2903658" y="1165591"/>
                  </a:lnTo>
                  <a:lnTo>
                    <a:pt x="2955024" y="1210403"/>
                  </a:lnTo>
                  <a:lnTo>
                    <a:pt x="2982014" y="1259175"/>
                  </a:lnTo>
                  <a:lnTo>
                    <a:pt x="2985516" y="1284731"/>
                  </a:lnTo>
                  <a:lnTo>
                    <a:pt x="2982014" y="1310288"/>
                  </a:lnTo>
                  <a:lnTo>
                    <a:pt x="2955024" y="1359060"/>
                  </a:lnTo>
                  <a:lnTo>
                    <a:pt x="2903658" y="1403872"/>
                  </a:lnTo>
                  <a:lnTo>
                    <a:pt x="2869686" y="1424479"/>
                  </a:lnTo>
                  <a:lnTo>
                    <a:pt x="2830644" y="1443719"/>
                  </a:lnTo>
                  <a:lnTo>
                    <a:pt x="2786872" y="1461468"/>
                  </a:lnTo>
                  <a:lnTo>
                    <a:pt x="2738710" y="1477599"/>
                  </a:lnTo>
                  <a:lnTo>
                    <a:pt x="2686501" y="1491986"/>
                  </a:lnTo>
                  <a:lnTo>
                    <a:pt x="2630585" y="1504504"/>
                  </a:lnTo>
                  <a:lnTo>
                    <a:pt x="2571303" y="1515028"/>
                  </a:lnTo>
                  <a:lnTo>
                    <a:pt x="2508996" y="1523432"/>
                  </a:lnTo>
                  <a:lnTo>
                    <a:pt x="2444005" y="1529590"/>
                  </a:lnTo>
                  <a:lnTo>
                    <a:pt x="2376671" y="1533377"/>
                  </a:lnTo>
                  <a:lnTo>
                    <a:pt x="2307336" y="1534667"/>
                  </a:lnTo>
                  <a:lnTo>
                    <a:pt x="2238000" y="1533377"/>
                  </a:lnTo>
                  <a:lnTo>
                    <a:pt x="2170666" y="1529590"/>
                  </a:lnTo>
                  <a:lnTo>
                    <a:pt x="2105675" y="1523432"/>
                  </a:lnTo>
                  <a:lnTo>
                    <a:pt x="2043368" y="1515028"/>
                  </a:lnTo>
                  <a:lnTo>
                    <a:pt x="1984086" y="1504504"/>
                  </a:lnTo>
                  <a:lnTo>
                    <a:pt x="1928170" y="1491986"/>
                  </a:lnTo>
                  <a:lnTo>
                    <a:pt x="1875961" y="1477599"/>
                  </a:lnTo>
                  <a:lnTo>
                    <a:pt x="1827799" y="1461468"/>
                  </a:lnTo>
                  <a:lnTo>
                    <a:pt x="1784027" y="1443719"/>
                  </a:lnTo>
                  <a:lnTo>
                    <a:pt x="1744985" y="1424479"/>
                  </a:lnTo>
                  <a:lnTo>
                    <a:pt x="1711013" y="1403872"/>
                  </a:lnTo>
                  <a:lnTo>
                    <a:pt x="1659647" y="1359060"/>
                  </a:lnTo>
                  <a:lnTo>
                    <a:pt x="1632657" y="1310288"/>
                  </a:lnTo>
                  <a:lnTo>
                    <a:pt x="1629156" y="1284731"/>
                  </a:lnTo>
                  <a:close/>
                </a:path>
                <a:path w="5701665" h="2428240">
                  <a:moveTo>
                    <a:pt x="0" y="2177795"/>
                  </a:moveTo>
                  <a:lnTo>
                    <a:pt x="16577" y="2111348"/>
                  </a:lnTo>
                  <a:lnTo>
                    <a:pt x="63358" y="2051642"/>
                  </a:lnTo>
                  <a:lnTo>
                    <a:pt x="96694" y="2025061"/>
                  </a:lnTo>
                  <a:lnTo>
                    <a:pt x="135921" y="2001059"/>
                  </a:lnTo>
                  <a:lnTo>
                    <a:pt x="180488" y="1979933"/>
                  </a:lnTo>
                  <a:lnTo>
                    <a:pt x="229841" y="1961980"/>
                  </a:lnTo>
                  <a:lnTo>
                    <a:pt x="283428" y="1947499"/>
                  </a:lnTo>
                  <a:lnTo>
                    <a:pt x="340695" y="1936787"/>
                  </a:lnTo>
                  <a:lnTo>
                    <a:pt x="401089" y="1930141"/>
                  </a:lnTo>
                  <a:lnTo>
                    <a:pt x="464057" y="1927860"/>
                  </a:lnTo>
                  <a:lnTo>
                    <a:pt x="527026" y="1930141"/>
                  </a:lnTo>
                  <a:lnTo>
                    <a:pt x="587420" y="1936787"/>
                  </a:lnTo>
                  <a:lnTo>
                    <a:pt x="644687" y="1947499"/>
                  </a:lnTo>
                  <a:lnTo>
                    <a:pt x="698274" y="1961980"/>
                  </a:lnTo>
                  <a:lnTo>
                    <a:pt x="747627" y="1979933"/>
                  </a:lnTo>
                  <a:lnTo>
                    <a:pt x="792194" y="2001059"/>
                  </a:lnTo>
                  <a:lnTo>
                    <a:pt x="831421" y="2025061"/>
                  </a:lnTo>
                  <a:lnTo>
                    <a:pt x="864757" y="2051642"/>
                  </a:lnTo>
                  <a:lnTo>
                    <a:pt x="891647" y="2080504"/>
                  </a:lnTo>
                  <a:lnTo>
                    <a:pt x="923879" y="2143878"/>
                  </a:lnTo>
                  <a:lnTo>
                    <a:pt x="928116" y="2177795"/>
                  </a:lnTo>
                  <a:lnTo>
                    <a:pt x="923879" y="2211713"/>
                  </a:lnTo>
                  <a:lnTo>
                    <a:pt x="891647" y="2275087"/>
                  </a:lnTo>
                  <a:lnTo>
                    <a:pt x="864757" y="2303949"/>
                  </a:lnTo>
                  <a:lnTo>
                    <a:pt x="831421" y="2330530"/>
                  </a:lnTo>
                  <a:lnTo>
                    <a:pt x="792194" y="2354532"/>
                  </a:lnTo>
                  <a:lnTo>
                    <a:pt x="747627" y="2375658"/>
                  </a:lnTo>
                  <a:lnTo>
                    <a:pt x="698274" y="2393611"/>
                  </a:lnTo>
                  <a:lnTo>
                    <a:pt x="644687" y="2408092"/>
                  </a:lnTo>
                  <a:lnTo>
                    <a:pt x="587420" y="2418804"/>
                  </a:lnTo>
                  <a:lnTo>
                    <a:pt x="527026" y="2425450"/>
                  </a:lnTo>
                  <a:lnTo>
                    <a:pt x="464057" y="2427731"/>
                  </a:lnTo>
                  <a:lnTo>
                    <a:pt x="401089" y="2425450"/>
                  </a:lnTo>
                  <a:lnTo>
                    <a:pt x="340695" y="2418804"/>
                  </a:lnTo>
                  <a:lnTo>
                    <a:pt x="283428" y="2408092"/>
                  </a:lnTo>
                  <a:lnTo>
                    <a:pt x="229841" y="2393611"/>
                  </a:lnTo>
                  <a:lnTo>
                    <a:pt x="180488" y="2375658"/>
                  </a:lnTo>
                  <a:lnTo>
                    <a:pt x="135921" y="2354532"/>
                  </a:lnTo>
                  <a:lnTo>
                    <a:pt x="96694" y="2330530"/>
                  </a:lnTo>
                  <a:lnTo>
                    <a:pt x="63358" y="2303949"/>
                  </a:lnTo>
                  <a:lnTo>
                    <a:pt x="36468" y="2275087"/>
                  </a:lnTo>
                  <a:lnTo>
                    <a:pt x="4236" y="2211713"/>
                  </a:lnTo>
                  <a:lnTo>
                    <a:pt x="0" y="2177795"/>
                  </a:lnTo>
                  <a:close/>
                </a:path>
                <a:path w="5701665" h="2428240">
                  <a:moveTo>
                    <a:pt x="986027" y="2177795"/>
                  </a:moveTo>
                  <a:lnTo>
                    <a:pt x="990705" y="2137251"/>
                  </a:lnTo>
                  <a:lnTo>
                    <a:pt x="1004248" y="2098791"/>
                  </a:lnTo>
                  <a:lnTo>
                    <a:pt x="1025920" y="2062930"/>
                  </a:lnTo>
                  <a:lnTo>
                    <a:pt x="1054985" y="2030181"/>
                  </a:lnTo>
                  <a:lnTo>
                    <a:pt x="1090707" y="2001059"/>
                  </a:lnTo>
                  <a:lnTo>
                    <a:pt x="1132350" y="1976079"/>
                  </a:lnTo>
                  <a:lnTo>
                    <a:pt x="1179177" y="1955754"/>
                  </a:lnTo>
                  <a:lnTo>
                    <a:pt x="1230453" y="1940600"/>
                  </a:lnTo>
                  <a:lnTo>
                    <a:pt x="1285441" y="1931130"/>
                  </a:lnTo>
                  <a:lnTo>
                    <a:pt x="1343406" y="1927860"/>
                  </a:lnTo>
                  <a:lnTo>
                    <a:pt x="1401370" y="1931130"/>
                  </a:lnTo>
                  <a:lnTo>
                    <a:pt x="1456358" y="1940600"/>
                  </a:lnTo>
                  <a:lnTo>
                    <a:pt x="1507634" y="1955754"/>
                  </a:lnTo>
                  <a:lnTo>
                    <a:pt x="1554461" y="1976079"/>
                  </a:lnTo>
                  <a:lnTo>
                    <a:pt x="1596104" y="2001059"/>
                  </a:lnTo>
                  <a:lnTo>
                    <a:pt x="1631826" y="2030181"/>
                  </a:lnTo>
                  <a:lnTo>
                    <a:pt x="1660891" y="2062930"/>
                  </a:lnTo>
                  <a:lnTo>
                    <a:pt x="1682563" y="2098791"/>
                  </a:lnTo>
                  <a:lnTo>
                    <a:pt x="1696106" y="2137251"/>
                  </a:lnTo>
                  <a:lnTo>
                    <a:pt x="1700783" y="2177795"/>
                  </a:lnTo>
                  <a:lnTo>
                    <a:pt x="1696106" y="2218340"/>
                  </a:lnTo>
                  <a:lnTo>
                    <a:pt x="1682563" y="2256800"/>
                  </a:lnTo>
                  <a:lnTo>
                    <a:pt x="1660891" y="2292661"/>
                  </a:lnTo>
                  <a:lnTo>
                    <a:pt x="1631826" y="2325410"/>
                  </a:lnTo>
                  <a:lnTo>
                    <a:pt x="1596104" y="2354532"/>
                  </a:lnTo>
                  <a:lnTo>
                    <a:pt x="1554461" y="2379512"/>
                  </a:lnTo>
                  <a:lnTo>
                    <a:pt x="1507634" y="2399837"/>
                  </a:lnTo>
                  <a:lnTo>
                    <a:pt x="1456358" y="2414991"/>
                  </a:lnTo>
                  <a:lnTo>
                    <a:pt x="1401370" y="2424461"/>
                  </a:lnTo>
                  <a:lnTo>
                    <a:pt x="1343406" y="2427731"/>
                  </a:lnTo>
                  <a:lnTo>
                    <a:pt x="1285441" y="2424461"/>
                  </a:lnTo>
                  <a:lnTo>
                    <a:pt x="1230453" y="2414991"/>
                  </a:lnTo>
                  <a:lnTo>
                    <a:pt x="1179177" y="2399837"/>
                  </a:lnTo>
                  <a:lnTo>
                    <a:pt x="1132350" y="2379512"/>
                  </a:lnTo>
                  <a:lnTo>
                    <a:pt x="1090707" y="2354532"/>
                  </a:lnTo>
                  <a:lnTo>
                    <a:pt x="1054985" y="2325410"/>
                  </a:lnTo>
                  <a:lnTo>
                    <a:pt x="1025920" y="2292661"/>
                  </a:lnTo>
                  <a:lnTo>
                    <a:pt x="1004248" y="2256800"/>
                  </a:lnTo>
                  <a:lnTo>
                    <a:pt x="990705" y="2218340"/>
                  </a:lnTo>
                  <a:lnTo>
                    <a:pt x="986027" y="2177795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50240" y="1157986"/>
            <a:ext cx="384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3E3D00"/>
                </a:solidFill>
                <a:latin typeface="Malgun Gothic"/>
                <a:cs typeface="Malgun Gothic"/>
              </a:rPr>
              <a:t>4+4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8916" y="1944116"/>
            <a:ext cx="455930" cy="1054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3E3D00"/>
                </a:solidFill>
                <a:latin typeface="Malgun Gothic"/>
                <a:cs typeface="Malgun Gothic"/>
              </a:rPr>
              <a:t>2+2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65"/>
              </a:spcBef>
            </a:pP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solidFill>
                  <a:srgbClr val="3E3D00"/>
                </a:solidFill>
                <a:latin typeface="Malgun Gothic"/>
                <a:cs typeface="Malgun Gothic"/>
              </a:rPr>
              <a:t>1+1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6511" y="3357371"/>
            <a:ext cx="1285875" cy="1905"/>
          </a:xfrm>
          <a:custGeom>
            <a:avLst/>
            <a:gdLst/>
            <a:ahLst/>
            <a:cxnLst/>
            <a:rect l="l" t="t" r="r" b="b"/>
            <a:pathLst>
              <a:path w="1285875" h="1904">
                <a:moveTo>
                  <a:pt x="0" y="0"/>
                </a:moveTo>
                <a:lnTo>
                  <a:pt x="1285875" y="1524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6511" y="1071372"/>
            <a:ext cx="1285875" cy="1905"/>
          </a:xfrm>
          <a:custGeom>
            <a:avLst/>
            <a:gdLst/>
            <a:ahLst/>
            <a:cxnLst/>
            <a:rect l="l" t="t" r="r" b="b"/>
            <a:pathLst>
              <a:path w="1285875" h="1905">
                <a:moveTo>
                  <a:pt x="0" y="0"/>
                </a:moveTo>
                <a:lnTo>
                  <a:pt x="1285875" y="1524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7593" y="730453"/>
            <a:ext cx="7969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3E3D00"/>
                </a:solidFill>
                <a:latin typeface="Malgun Gothic"/>
                <a:cs typeface="Malgun Gothic"/>
              </a:rPr>
              <a:t>추가</a:t>
            </a:r>
            <a:r>
              <a:rPr sz="1400" spc="-4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400" spc="-25" dirty="0">
                <a:solidFill>
                  <a:srgbClr val="3E3D00"/>
                </a:solidFill>
                <a:latin typeface="Malgun Gothic"/>
                <a:cs typeface="Malgun Gothic"/>
              </a:rPr>
              <a:t>공간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1691" y="3517519"/>
            <a:ext cx="12363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3E3D00"/>
                </a:solidFill>
                <a:latin typeface="Malgun Gothic"/>
                <a:cs typeface="Malgun Gothic"/>
              </a:rPr>
              <a:t>총추가</a:t>
            </a:r>
            <a:r>
              <a:rPr sz="1400" spc="-4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Malgun Gothic"/>
                <a:cs typeface="Malgun Gothic"/>
              </a:rPr>
              <a:t>공간</a:t>
            </a:r>
            <a:r>
              <a:rPr sz="1400" spc="-5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400" spc="-25" dirty="0">
                <a:solidFill>
                  <a:srgbClr val="3E3D00"/>
                </a:solidFill>
                <a:latin typeface="Malgun Gothic"/>
                <a:cs typeface="Malgun Gothic"/>
              </a:rPr>
              <a:t>14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93494" y="1588388"/>
            <a:ext cx="1409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3E3D00"/>
                </a:solidFill>
                <a:latin typeface="Malgun Gothic"/>
                <a:cs typeface="Malgun Gothic"/>
              </a:rPr>
              <a:t>A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37253" y="1516761"/>
            <a:ext cx="1466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80" dirty="0">
                <a:solidFill>
                  <a:srgbClr val="3E3D00"/>
                </a:solidFill>
                <a:latin typeface="Malgun Gothic"/>
                <a:cs typeface="Malgun Gothic"/>
              </a:rPr>
              <a:t>B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600955" y="999744"/>
            <a:ext cx="4258310" cy="1437640"/>
            <a:chOff x="4600955" y="999744"/>
            <a:chExt cx="4258310" cy="1437640"/>
          </a:xfrm>
        </p:grpSpPr>
        <p:sp>
          <p:nvSpPr>
            <p:cNvPr id="16" name="object 16"/>
            <p:cNvSpPr/>
            <p:nvPr/>
          </p:nvSpPr>
          <p:spPr>
            <a:xfrm>
              <a:off x="4620005" y="1704594"/>
              <a:ext cx="2715895" cy="713740"/>
            </a:xfrm>
            <a:custGeom>
              <a:avLst/>
              <a:gdLst/>
              <a:ahLst/>
              <a:cxnLst/>
              <a:rect l="l" t="t" r="r" b="b"/>
              <a:pathLst>
                <a:path w="2715895" h="713739">
                  <a:moveTo>
                    <a:pt x="0" y="356615"/>
                  </a:moveTo>
                  <a:lnTo>
                    <a:pt x="7466" y="318990"/>
                  </a:lnTo>
                  <a:lnTo>
                    <a:pt x="29364" y="282494"/>
                  </a:lnTo>
                  <a:lnTo>
                    <a:pt x="64944" y="247325"/>
                  </a:lnTo>
                  <a:lnTo>
                    <a:pt x="113455" y="213679"/>
                  </a:lnTo>
                  <a:lnTo>
                    <a:pt x="174145" y="181754"/>
                  </a:lnTo>
                  <a:lnTo>
                    <a:pt x="246264" y="151747"/>
                  </a:lnTo>
                  <a:lnTo>
                    <a:pt x="286375" y="137524"/>
                  </a:lnTo>
                  <a:lnTo>
                    <a:pt x="329062" y="123854"/>
                  </a:lnTo>
                  <a:lnTo>
                    <a:pt x="374230" y="110762"/>
                  </a:lnTo>
                  <a:lnTo>
                    <a:pt x="421787" y="98273"/>
                  </a:lnTo>
                  <a:lnTo>
                    <a:pt x="471638" y="86412"/>
                  </a:lnTo>
                  <a:lnTo>
                    <a:pt x="523689" y="75202"/>
                  </a:lnTo>
                  <a:lnTo>
                    <a:pt x="577846" y="64668"/>
                  </a:lnTo>
                  <a:lnTo>
                    <a:pt x="634016" y="54836"/>
                  </a:lnTo>
                  <a:lnTo>
                    <a:pt x="692105" y="45729"/>
                  </a:lnTo>
                  <a:lnTo>
                    <a:pt x="752019" y="37373"/>
                  </a:lnTo>
                  <a:lnTo>
                    <a:pt x="813665" y="29792"/>
                  </a:lnTo>
                  <a:lnTo>
                    <a:pt x="876947" y="23011"/>
                  </a:lnTo>
                  <a:lnTo>
                    <a:pt x="941773" y="17053"/>
                  </a:lnTo>
                  <a:lnTo>
                    <a:pt x="1008048" y="11945"/>
                  </a:lnTo>
                  <a:lnTo>
                    <a:pt x="1075679" y="7710"/>
                  </a:lnTo>
                  <a:lnTo>
                    <a:pt x="1144572" y="4374"/>
                  </a:lnTo>
                  <a:lnTo>
                    <a:pt x="1214633" y="1960"/>
                  </a:lnTo>
                  <a:lnTo>
                    <a:pt x="1285768" y="494"/>
                  </a:lnTo>
                  <a:lnTo>
                    <a:pt x="1357884" y="0"/>
                  </a:lnTo>
                  <a:lnTo>
                    <a:pt x="1429999" y="494"/>
                  </a:lnTo>
                  <a:lnTo>
                    <a:pt x="1501134" y="1960"/>
                  </a:lnTo>
                  <a:lnTo>
                    <a:pt x="1571195" y="4374"/>
                  </a:lnTo>
                  <a:lnTo>
                    <a:pt x="1640088" y="7710"/>
                  </a:lnTo>
                  <a:lnTo>
                    <a:pt x="1707719" y="11945"/>
                  </a:lnTo>
                  <a:lnTo>
                    <a:pt x="1773994" y="17053"/>
                  </a:lnTo>
                  <a:lnTo>
                    <a:pt x="1838820" y="23011"/>
                  </a:lnTo>
                  <a:lnTo>
                    <a:pt x="1902102" y="29792"/>
                  </a:lnTo>
                  <a:lnTo>
                    <a:pt x="1963748" y="37373"/>
                  </a:lnTo>
                  <a:lnTo>
                    <a:pt x="2023662" y="45729"/>
                  </a:lnTo>
                  <a:lnTo>
                    <a:pt x="2081751" y="54836"/>
                  </a:lnTo>
                  <a:lnTo>
                    <a:pt x="2137921" y="64668"/>
                  </a:lnTo>
                  <a:lnTo>
                    <a:pt x="2192078" y="75202"/>
                  </a:lnTo>
                  <a:lnTo>
                    <a:pt x="2244129" y="86412"/>
                  </a:lnTo>
                  <a:lnTo>
                    <a:pt x="2293980" y="98273"/>
                  </a:lnTo>
                  <a:lnTo>
                    <a:pt x="2341537" y="110762"/>
                  </a:lnTo>
                  <a:lnTo>
                    <a:pt x="2386705" y="123854"/>
                  </a:lnTo>
                  <a:lnTo>
                    <a:pt x="2429392" y="137524"/>
                  </a:lnTo>
                  <a:lnTo>
                    <a:pt x="2469503" y="151747"/>
                  </a:lnTo>
                  <a:lnTo>
                    <a:pt x="2506944" y="166498"/>
                  </a:lnTo>
                  <a:lnTo>
                    <a:pt x="2573443" y="197489"/>
                  </a:lnTo>
                  <a:lnTo>
                    <a:pt x="2628137" y="230299"/>
                  </a:lnTo>
                  <a:lnTo>
                    <a:pt x="2670276" y="264731"/>
                  </a:lnTo>
                  <a:lnTo>
                    <a:pt x="2699109" y="300589"/>
                  </a:lnTo>
                  <a:lnTo>
                    <a:pt x="2713885" y="337674"/>
                  </a:lnTo>
                  <a:lnTo>
                    <a:pt x="2715768" y="356615"/>
                  </a:lnTo>
                  <a:lnTo>
                    <a:pt x="2713885" y="375557"/>
                  </a:lnTo>
                  <a:lnTo>
                    <a:pt x="2699109" y="412642"/>
                  </a:lnTo>
                  <a:lnTo>
                    <a:pt x="2670276" y="448500"/>
                  </a:lnTo>
                  <a:lnTo>
                    <a:pt x="2628137" y="482932"/>
                  </a:lnTo>
                  <a:lnTo>
                    <a:pt x="2573443" y="515742"/>
                  </a:lnTo>
                  <a:lnTo>
                    <a:pt x="2506944" y="546733"/>
                  </a:lnTo>
                  <a:lnTo>
                    <a:pt x="2469503" y="561484"/>
                  </a:lnTo>
                  <a:lnTo>
                    <a:pt x="2429392" y="575707"/>
                  </a:lnTo>
                  <a:lnTo>
                    <a:pt x="2386705" y="589377"/>
                  </a:lnTo>
                  <a:lnTo>
                    <a:pt x="2341537" y="602469"/>
                  </a:lnTo>
                  <a:lnTo>
                    <a:pt x="2293980" y="614958"/>
                  </a:lnTo>
                  <a:lnTo>
                    <a:pt x="2244129" y="626819"/>
                  </a:lnTo>
                  <a:lnTo>
                    <a:pt x="2192078" y="638029"/>
                  </a:lnTo>
                  <a:lnTo>
                    <a:pt x="2137921" y="648563"/>
                  </a:lnTo>
                  <a:lnTo>
                    <a:pt x="2081751" y="658395"/>
                  </a:lnTo>
                  <a:lnTo>
                    <a:pt x="2023662" y="667502"/>
                  </a:lnTo>
                  <a:lnTo>
                    <a:pt x="1963748" y="675858"/>
                  </a:lnTo>
                  <a:lnTo>
                    <a:pt x="1902102" y="683439"/>
                  </a:lnTo>
                  <a:lnTo>
                    <a:pt x="1838820" y="690220"/>
                  </a:lnTo>
                  <a:lnTo>
                    <a:pt x="1773994" y="696178"/>
                  </a:lnTo>
                  <a:lnTo>
                    <a:pt x="1707719" y="701286"/>
                  </a:lnTo>
                  <a:lnTo>
                    <a:pt x="1640088" y="705521"/>
                  </a:lnTo>
                  <a:lnTo>
                    <a:pt x="1571195" y="708857"/>
                  </a:lnTo>
                  <a:lnTo>
                    <a:pt x="1501134" y="711271"/>
                  </a:lnTo>
                  <a:lnTo>
                    <a:pt x="1429999" y="712737"/>
                  </a:lnTo>
                  <a:lnTo>
                    <a:pt x="1357884" y="713231"/>
                  </a:lnTo>
                  <a:lnTo>
                    <a:pt x="1285768" y="712737"/>
                  </a:lnTo>
                  <a:lnTo>
                    <a:pt x="1214633" y="711271"/>
                  </a:lnTo>
                  <a:lnTo>
                    <a:pt x="1144572" y="708857"/>
                  </a:lnTo>
                  <a:lnTo>
                    <a:pt x="1075679" y="705521"/>
                  </a:lnTo>
                  <a:lnTo>
                    <a:pt x="1008048" y="701286"/>
                  </a:lnTo>
                  <a:lnTo>
                    <a:pt x="941773" y="696178"/>
                  </a:lnTo>
                  <a:lnTo>
                    <a:pt x="876947" y="690220"/>
                  </a:lnTo>
                  <a:lnTo>
                    <a:pt x="813665" y="683439"/>
                  </a:lnTo>
                  <a:lnTo>
                    <a:pt x="752019" y="675858"/>
                  </a:lnTo>
                  <a:lnTo>
                    <a:pt x="692105" y="667502"/>
                  </a:lnTo>
                  <a:lnTo>
                    <a:pt x="634016" y="658395"/>
                  </a:lnTo>
                  <a:lnTo>
                    <a:pt x="577846" y="648563"/>
                  </a:lnTo>
                  <a:lnTo>
                    <a:pt x="523689" y="638029"/>
                  </a:lnTo>
                  <a:lnTo>
                    <a:pt x="471638" y="626819"/>
                  </a:lnTo>
                  <a:lnTo>
                    <a:pt x="421787" y="614958"/>
                  </a:lnTo>
                  <a:lnTo>
                    <a:pt x="374230" y="602469"/>
                  </a:lnTo>
                  <a:lnTo>
                    <a:pt x="329062" y="589377"/>
                  </a:lnTo>
                  <a:lnTo>
                    <a:pt x="286375" y="575707"/>
                  </a:lnTo>
                  <a:lnTo>
                    <a:pt x="246264" y="561484"/>
                  </a:lnTo>
                  <a:lnTo>
                    <a:pt x="208823" y="546733"/>
                  </a:lnTo>
                  <a:lnTo>
                    <a:pt x="142324" y="515742"/>
                  </a:lnTo>
                  <a:lnTo>
                    <a:pt x="87630" y="482932"/>
                  </a:lnTo>
                  <a:lnTo>
                    <a:pt x="45491" y="448500"/>
                  </a:lnTo>
                  <a:lnTo>
                    <a:pt x="16658" y="412642"/>
                  </a:lnTo>
                  <a:lnTo>
                    <a:pt x="1882" y="375557"/>
                  </a:lnTo>
                  <a:lnTo>
                    <a:pt x="0" y="356615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21854" y="999744"/>
              <a:ext cx="1637664" cy="1089025"/>
            </a:xfrm>
            <a:custGeom>
              <a:avLst/>
              <a:gdLst/>
              <a:ahLst/>
              <a:cxnLst/>
              <a:rect l="l" t="t" r="r" b="b"/>
              <a:pathLst>
                <a:path w="1637665" h="1089025">
                  <a:moveTo>
                    <a:pt x="761492" y="714755"/>
                  </a:moveTo>
                  <a:lnTo>
                    <a:pt x="386206" y="714755"/>
                  </a:lnTo>
                  <a:lnTo>
                    <a:pt x="0" y="1088770"/>
                  </a:lnTo>
                  <a:lnTo>
                    <a:pt x="761492" y="714755"/>
                  </a:lnTo>
                  <a:close/>
                </a:path>
                <a:path w="1637665" h="1089025">
                  <a:moveTo>
                    <a:pt x="1518030" y="0"/>
                  </a:moveTo>
                  <a:lnTo>
                    <a:pt x="255143" y="0"/>
                  </a:lnTo>
                  <a:lnTo>
                    <a:pt x="208776" y="9362"/>
                  </a:lnTo>
                  <a:lnTo>
                    <a:pt x="170910" y="34893"/>
                  </a:lnTo>
                  <a:lnTo>
                    <a:pt x="145379" y="72759"/>
                  </a:lnTo>
                  <a:lnTo>
                    <a:pt x="136017" y="119125"/>
                  </a:lnTo>
                  <a:lnTo>
                    <a:pt x="136017" y="595629"/>
                  </a:lnTo>
                  <a:lnTo>
                    <a:pt x="145379" y="641996"/>
                  </a:lnTo>
                  <a:lnTo>
                    <a:pt x="170910" y="679862"/>
                  </a:lnTo>
                  <a:lnTo>
                    <a:pt x="208776" y="705393"/>
                  </a:lnTo>
                  <a:lnTo>
                    <a:pt x="255143" y="714755"/>
                  </a:lnTo>
                  <a:lnTo>
                    <a:pt x="1518030" y="714755"/>
                  </a:lnTo>
                  <a:lnTo>
                    <a:pt x="1564397" y="705393"/>
                  </a:lnTo>
                  <a:lnTo>
                    <a:pt x="1602263" y="679862"/>
                  </a:lnTo>
                  <a:lnTo>
                    <a:pt x="1627794" y="641996"/>
                  </a:lnTo>
                  <a:lnTo>
                    <a:pt x="1637156" y="595629"/>
                  </a:lnTo>
                  <a:lnTo>
                    <a:pt x="1637156" y="119125"/>
                  </a:lnTo>
                  <a:lnTo>
                    <a:pt x="1627794" y="72759"/>
                  </a:lnTo>
                  <a:lnTo>
                    <a:pt x="1602263" y="34893"/>
                  </a:lnTo>
                  <a:lnTo>
                    <a:pt x="1564397" y="9362"/>
                  </a:lnTo>
                  <a:lnTo>
                    <a:pt x="1518030" y="0"/>
                  </a:lnTo>
                  <a:close/>
                </a:path>
              </a:pathLst>
            </a:custGeom>
            <a:solidFill>
              <a:srgbClr val="FF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472933" y="1054734"/>
            <a:ext cx="1237615" cy="3733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260"/>
              </a:spcBef>
            </a:pPr>
            <a:r>
              <a:rPr sz="1200" spc="260" dirty="0">
                <a:solidFill>
                  <a:srgbClr val="1B2804"/>
                </a:solidFill>
                <a:latin typeface="Malgun Gothic"/>
                <a:cs typeface="Malgun Gothic"/>
              </a:rPr>
              <a:t>-</a:t>
            </a:r>
            <a:r>
              <a:rPr sz="1200" spc="75" dirty="0">
                <a:solidFill>
                  <a:srgbClr val="1B2804"/>
                </a:solidFill>
                <a:latin typeface="Malgun Gothic"/>
                <a:cs typeface="Malgun Gothic"/>
              </a:rPr>
              <a:t>A,B</a:t>
            </a:r>
            <a:r>
              <a:rPr sz="1200" spc="-35" dirty="0">
                <a:solidFill>
                  <a:srgbClr val="1B2804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1B2804"/>
                </a:solidFill>
                <a:latin typeface="Malgun Gothic"/>
                <a:cs typeface="Malgun Gothic"/>
              </a:rPr>
              <a:t>사용이</a:t>
            </a:r>
            <a:r>
              <a:rPr sz="1200" spc="-10" dirty="0">
                <a:solidFill>
                  <a:srgbClr val="1B2804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1B2804"/>
                </a:solidFill>
                <a:latin typeface="Malgun Gothic"/>
                <a:cs typeface="Malgun Gothic"/>
              </a:rPr>
              <a:t>끝난 </a:t>
            </a:r>
            <a:r>
              <a:rPr sz="1200" dirty="0">
                <a:solidFill>
                  <a:srgbClr val="1B2804"/>
                </a:solidFill>
                <a:latin typeface="Malgun Gothic"/>
                <a:cs typeface="Malgun Gothic"/>
              </a:rPr>
              <a:t>후</a:t>
            </a:r>
            <a:r>
              <a:rPr sz="1200" spc="-30" dirty="0">
                <a:solidFill>
                  <a:srgbClr val="1B2804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1B2804"/>
                </a:solidFill>
                <a:latin typeface="Malgun Gothic"/>
                <a:cs typeface="Malgun Gothic"/>
              </a:rPr>
              <a:t>필요한</a:t>
            </a:r>
            <a:r>
              <a:rPr sz="1200" spc="-20" dirty="0">
                <a:solidFill>
                  <a:srgbClr val="1B2804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1B2804"/>
                </a:solidFill>
                <a:latin typeface="Malgun Gothic"/>
                <a:cs typeface="Malgun Gothic"/>
              </a:rPr>
              <a:t>공간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72933" y="1420495"/>
            <a:ext cx="103314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60" dirty="0">
                <a:solidFill>
                  <a:srgbClr val="1B2804"/>
                </a:solidFill>
                <a:latin typeface="Malgun Gothic"/>
                <a:cs typeface="Malgun Gothic"/>
              </a:rPr>
              <a:t>-</a:t>
            </a:r>
            <a:r>
              <a:rPr sz="1200" spc="55" dirty="0">
                <a:solidFill>
                  <a:srgbClr val="1B2804"/>
                </a:solidFill>
                <a:latin typeface="Malgun Gothic"/>
                <a:cs typeface="Malgun Gothic"/>
              </a:rPr>
              <a:t>A,B를</a:t>
            </a:r>
            <a:r>
              <a:rPr sz="1200" spc="-25" dirty="0">
                <a:solidFill>
                  <a:srgbClr val="1B2804"/>
                </a:solidFill>
                <a:latin typeface="Malgun Gothic"/>
                <a:cs typeface="Malgun Gothic"/>
              </a:rPr>
              <a:t> 재사용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18372" y="6289040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5" dirty="0">
                <a:solidFill>
                  <a:srgbClr val="3E3D00"/>
                </a:solidFill>
                <a:latin typeface="Malgun Gothic"/>
                <a:cs typeface="Malgun Gothic"/>
              </a:rPr>
              <a:t>27</a:t>
            </a:r>
            <a:endParaRPr sz="13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813993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64591" y="607951"/>
            <a:ext cx="5234940" cy="171132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합병정렬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(mergesort)</a:t>
            </a:r>
            <a:endParaRPr sz="2000" dirty="0">
              <a:latin typeface="Times New Roman"/>
              <a:cs typeface="Times New Roman"/>
            </a:endParaRPr>
          </a:p>
          <a:p>
            <a:pPr marL="413384" indent="-286385">
              <a:lnSpc>
                <a:spcPct val="100000"/>
              </a:lnSpc>
              <a:spcBef>
                <a:spcPts val="440"/>
              </a:spcBef>
              <a:buClr>
                <a:srgbClr val="FF9933"/>
              </a:buClr>
              <a:buSzPct val="80555"/>
              <a:buFont typeface="Wingdings"/>
              <a:buChar char=""/>
              <a:tabLst>
                <a:tab pos="413384" algn="l"/>
              </a:tabLst>
            </a:pP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문제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18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sz="1800" spc="-18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정수를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비내림차순으로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3D010C"/>
                </a:solidFill>
                <a:latin typeface="Malgun Gothic"/>
                <a:cs typeface="Malgun Gothic"/>
              </a:rPr>
              <a:t>정렬하시오</a:t>
            </a:r>
            <a:r>
              <a:rPr sz="1800" spc="-1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1800" dirty="0">
              <a:latin typeface="Times New Roman"/>
              <a:cs typeface="Times New Roman"/>
            </a:endParaRPr>
          </a:p>
          <a:p>
            <a:pPr marL="413384" indent="-286385">
              <a:lnSpc>
                <a:spcPct val="100000"/>
              </a:lnSpc>
              <a:spcBef>
                <a:spcPts val="434"/>
              </a:spcBef>
              <a:buClr>
                <a:srgbClr val="FF9933"/>
              </a:buClr>
              <a:buSzPct val="80555"/>
              <a:buFont typeface="Wingdings"/>
              <a:buChar char=""/>
              <a:tabLst>
                <a:tab pos="413384" algn="l"/>
              </a:tabLst>
            </a:pP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입력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18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정수</a:t>
            </a:r>
            <a:r>
              <a:rPr sz="1800" spc="-18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,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크기가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인</a:t>
            </a:r>
            <a:r>
              <a:rPr sz="1800" spc="-18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배열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3D010C"/>
                </a:solidFill>
                <a:latin typeface="Times New Roman"/>
                <a:cs typeface="Times New Roman"/>
              </a:rPr>
              <a:t>S[1..</a:t>
            </a:r>
            <a:r>
              <a:rPr sz="18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1800" spc="-10" dirty="0">
                <a:solidFill>
                  <a:srgbClr val="3D010C"/>
                </a:solidFill>
                <a:latin typeface="Times New Roman"/>
                <a:cs typeface="Times New Roman"/>
              </a:rPr>
              <a:t>]</a:t>
            </a:r>
            <a:endParaRPr sz="1800" dirty="0">
              <a:latin typeface="Times New Roman"/>
              <a:cs typeface="Times New Roman"/>
            </a:endParaRPr>
          </a:p>
          <a:p>
            <a:pPr marL="413384" indent="-286385">
              <a:lnSpc>
                <a:spcPct val="100000"/>
              </a:lnSpc>
              <a:spcBef>
                <a:spcPts val="430"/>
              </a:spcBef>
              <a:buClr>
                <a:srgbClr val="FF9933"/>
              </a:buClr>
              <a:buSzPct val="80555"/>
              <a:buFont typeface="Wingdings"/>
              <a:buChar char=""/>
              <a:tabLst>
                <a:tab pos="413384" algn="l"/>
              </a:tabLst>
            </a:pP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출력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18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비내림차순으로</a:t>
            </a:r>
            <a:r>
              <a:rPr sz="1800" spc="-17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정렬된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배열</a:t>
            </a:r>
            <a:r>
              <a:rPr sz="1800" spc="-18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3D010C"/>
                </a:solidFill>
                <a:latin typeface="Times New Roman"/>
                <a:cs typeface="Times New Roman"/>
              </a:rPr>
              <a:t>S[1..</a:t>
            </a:r>
            <a:r>
              <a:rPr sz="18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1800" spc="-10" dirty="0">
                <a:solidFill>
                  <a:srgbClr val="3D010C"/>
                </a:solidFill>
                <a:latin typeface="Times New Roman"/>
                <a:cs typeface="Times New Roman"/>
              </a:rPr>
              <a:t>]</a:t>
            </a:r>
            <a:endParaRPr sz="1800" dirty="0">
              <a:latin typeface="Times New Roman"/>
              <a:cs typeface="Times New Roman"/>
            </a:endParaRPr>
          </a:p>
          <a:p>
            <a:pPr marL="413384" indent="-286385">
              <a:lnSpc>
                <a:spcPct val="100000"/>
              </a:lnSpc>
              <a:spcBef>
                <a:spcPts val="434"/>
              </a:spcBef>
              <a:buClr>
                <a:srgbClr val="FF9933"/>
              </a:buClr>
              <a:buSzPct val="80555"/>
              <a:buFont typeface="Wingdings"/>
              <a:buChar char=""/>
              <a:tabLst>
                <a:tab pos="413384" algn="l"/>
              </a:tabLst>
            </a:pPr>
            <a:r>
              <a:rPr sz="1800" spc="-10" dirty="0">
                <a:solidFill>
                  <a:srgbClr val="3D010C"/>
                </a:solidFill>
                <a:latin typeface="Malgun Gothic"/>
                <a:cs typeface="Malgun Gothic"/>
              </a:rPr>
              <a:t>알고리즘</a:t>
            </a:r>
            <a:r>
              <a:rPr sz="1800" spc="-1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055" y="2353055"/>
            <a:ext cx="6451600" cy="3929379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0955" rIns="0" bIns="0" rtlCol="0">
            <a:spAutoFit/>
          </a:bodyPr>
          <a:lstStyle/>
          <a:p>
            <a:pPr marL="529590">
              <a:lnSpc>
                <a:spcPct val="100000"/>
              </a:lnSpc>
              <a:spcBef>
                <a:spcPts val="165"/>
              </a:spcBef>
              <a:tabLst>
                <a:tab pos="1261745" algn="l"/>
              </a:tabLst>
            </a:pPr>
            <a:r>
              <a:rPr sz="1600" b="1" spc="-20" dirty="0">
                <a:solidFill>
                  <a:srgbClr val="3D010C"/>
                </a:solidFill>
                <a:latin typeface="Courier New"/>
                <a:cs typeface="Courier New"/>
              </a:rPr>
              <a:t>void</a:t>
            </a: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	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mergesort2(</a:t>
            </a: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index</a:t>
            </a:r>
            <a:r>
              <a:rPr sz="1600" b="1" spc="-7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low,</a:t>
            </a:r>
            <a:r>
              <a:rPr sz="1600" spc="-6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index</a:t>
            </a:r>
            <a:r>
              <a:rPr sz="1600" b="1" spc="-5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high)</a:t>
            </a:r>
            <a:r>
              <a:rPr sz="1600" spc="-6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3D010C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310005">
              <a:lnSpc>
                <a:spcPct val="100000"/>
              </a:lnSpc>
              <a:spcBef>
                <a:spcPts val="370"/>
              </a:spcBef>
            </a:pP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index</a:t>
            </a:r>
            <a:r>
              <a:rPr sz="1600" b="1" spc="-5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3D010C"/>
                </a:solidFill>
                <a:latin typeface="Courier New"/>
                <a:cs typeface="Courier New"/>
              </a:rPr>
              <a:t>mid;</a:t>
            </a:r>
            <a:endParaRPr sz="1600">
              <a:latin typeface="Courier New"/>
              <a:cs typeface="Courier New"/>
            </a:endParaRPr>
          </a:p>
          <a:p>
            <a:pPr marL="1310005">
              <a:lnSpc>
                <a:spcPct val="100000"/>
              </a:lnSpc>
              <a:spcBef>
                <a:spcPts val="390"/>
              </a:spcBef>
            </a:pP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if</a:t>
            </a:r>
            <a:r>
              <a:rPr sz="1600" b="1" spc="-2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(low</a:t>
            </a:r>
            <a:r>
              <a:rPr sz="1600" spc="-2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&lt;</a:t>
            </a:r>
            <a:r>
              <a:rPr sz="1600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high)</a:t>
            </a:r>
            <a:r>
              <a:rPr sz="1600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3D010C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921510" marR="1591945">
              <a:lnSpc>
                <a:spcPct val="120000"/>
              </a:lnSpc>
            </a:pP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mid</a:t>
            </a:r>
            <a:r>
              <a:rPr sz="1600" spc="-2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sz="1600" spc="-2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(low</a:t>
            </a:r>
            <a:r>
              <a:rPr sz="1600" spc="-2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+</a:t>
            </a:r>
            <a:r>
              <a:rPr sz="1600" spc="-2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high)</a:t>
            </a:r>
            <a:r>
              <a:rPr sz="1600" spc="-2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/</a:t>
            </a:r>
            <a:r>
              <a:rPr sz="1600" spc="-1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3D010C"/>
                </a:solidFill>
                <a:latin typeface="Courier New"/>
                <a:cs typeface="Courier New"/>
              </a:rPr>
              <a:t>2;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mergesort2(low,</a:t>
            </a:r>
            <a:r>
              <a:rPr sz="1600" spc="-14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3D010C"/>
                </a:solidFill>
                <a:latin typeface="Courier New"/>
                <a:cs typeface="Courier New"/>
              </a:rPr>
              <a:t>mid);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mergesort2(mid+1,</a:t>
            </a:r>
            <a:r>
              <a:rPr sz="1600" spc="-16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3D010C"/>
                </a:solidFill>
                <a:latin typeface="Courier New"/>
                <a:cs typeface="Courier New"/>
              </a:rPr>
              <a:t>high);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merge2(low,</a:t>
            </a:r>
            <a:r>
              <a:rPr sz="1600" spc="-8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mid,</a:t>
            </a:r>
            <a:r>
              <a:rPr sz="1600" spc="-8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3D010C"/>
                </a:solidFill>
                <a:latin typeface="Courier New"/>
                <a:cs typeface="Courier New"/>
              </a:rPr>
              <a:t>high);</a:t>
            </a:r>
            <a:endParaRPr sz="1600">
              <a:latin typeface="Courier New"/>
              <a:cs typeface="Courier New"/>
            </a:endParaRPr>
          </a:p>
          <a:p>
            <a:pPr marL="1432560">
              <a:lnSpc>
                <a:spcPct val="100000"/>
              </a:lnSpc>
              <a:spcBef>
                <a:spcPts val="385"/>
              </a:spcBef>
            </a:pPr>
            <a:r>
              <a:rPr sz="1600" spc="-50" dirty="0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529590">
              <a:lnSpc>
                <a:spcPct val="100000"/>
              </a:lnSpc>
              <a:spcBef>
                <a:spcPts val="385"/>
              </a:spcBef>
            </a:pPr>
            <a:r>
              <a:rPr sz="1600" spc="-50" dirty="0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853440">
              <a:lnSpc>
                <a:spcPct val="100000"/>
              </a:lnSpc>
              <a:spcBef>
                <a:spcPts val="384"/>
              </a:spcBef>
            </a:pPr>
            <a:r>
              <a:rPr sz="1600" spc="-50" dirty="0">
                <a:solidFill>
                  <a:srgbClr val="3D010C"/>
                </a:solidFill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  <a:p>
            <a:pPr marL="85344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mergesort2(1,</a:t>
            </a:r>
            <a:r>
              <a:rPr sz="1600" spc="-12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3D010C"/>
                </a:solidFill>
                <a:latin typeface="Courier New"/>
                <a:cs typeface="Courier New"/>
              </a:rPr>
              <a:t>n);</a:t>
            </a:r>
            <a:endParaRPr sz="1600">
              <a:latin typeface="Courier New"/>
              <a:cs typeface="Courier New"/>
            </a:endParaRPr>
          </a:p>
          <a:p>
            <a:pPr marL="853440">
              <a:lnSpc>
                <a:spcPct val="100000"/>
              </a:lnSpc>
              <a:spcBef>
                <a:spcPts val="385"/>
              </a:spcBef>
            </a:pPr>
            <a:r>
              <a:rPr sz="1600" spc="-25" dirty="0">
                <a:solidFill>
                  <a:srgbClr val="3D010C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8372" y="6289040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5" dirty="0">
                <a:solidFill>
                  <a:srgbClr val="3E3D00"/>
                </a:solidFill>
                <a:latin typeface="Malgun Gothic"/>
                <a:cs typeface="Malgun Gothic"/>
              </a:rPr>
              <a:t>28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72564" y="159207"/>
            <a:ext cx="61995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공간복잡도가</a:t>
            </a:r>
            <a:r>
              <a:rPr spc="-340" dirty="0"/>
              <a:t> </a:t>
            </a:r>
            <a:r>
              <a:rPr spc="-10" dirty="0"/>
              <a:t>향상된</a:t>
            </a:r>
            <a:r>
              <a:rPr spc="-340" dirty="0"/>
              <a:t> </a:t>
            </a:r>
            <a:r>
              <a:rPr spc="-20" dirty="0"/>
              <a:t>알고리즘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8372" y="6289040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5" dirty="0">
                <a:solidFill>
                  <a:srgbClr val="3E3D00"/>
                </a:solidFill>
                <a:latin typeface="Malgun Gothic"/>
                <a:cs typeface="Malgun Gothic"/>
              </a:rPr>
              <a:t>29</a:t>
            </a:r>
            <a:endParaRPr sz="130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2018080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4040" y="1874647"/>
            <a:ext cx="8028305" cy="2861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합병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(merge2)</a:t>
            </a:r>
            <a:endParaRPr sz="2000">
              <a:latin typeface="Times New Roman"/>
              <a:cs typeface="Times New Roman"/>
            </a:endParaRPr>
          </a:p>
          <a:p>
            <a:pPr marL="413384" indent="-286385">
              <a:lnSpc>
                <a:spcPct val="100000"/>
              </a:lnSpc>
              <a:spcBef>
                <a:spcPts val="16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문제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두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정렬된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배열을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하나의</a:t>
            </a:r>
            <a:r>
              <a:rPr sz="2000" spc="-229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정렬된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배열로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합병하시오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13384" indent="-286385">
              <a:lnSpc>
                <a:spcPct val="100000"/>
              </a:lnSpc>
              <a:spcBef>
                <a:spcPts val="16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입력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(1)</a:t>
            </a:r>
            <a:r>
              <a:rPr sz="2000" spc="-3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첨자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low,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mid, 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high,</a:t>
            </a:r>
            <a:endParaRPr sz="2000">
              <a:latin typeface="Times New Roman"/>
              <a:cs typeface="Times New Roman"/>
            </a:endParaRPr>
          </a:p>
          <a:p>
            <a:pPr marL="413384" marR="5080" indent="601345">
              <a:lnSpc>
                <a:spcPct val="150000"/>
              </a:lnSpc>
              <a:spcBef>
                <a:spcPts val="480"/>
              </a:spcBef>
            </a:pP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(2)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부분</a:t>
            </a:r>
            <a:r>
              <a:rPr sz="2000" spc="-19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배열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S[low..high],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여기서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S[low..mid]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와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S[mid+1..high]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는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이미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각각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정렬이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완료되어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있음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13384" indent="-286385">
              <a:lnSpc>
                <a:spcPct val="100000"/>
              </a:lnSpc>
              <a:spcBef>
                <a:spcPts val="16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출력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정렬이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완료된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부분배열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S[1ow..high]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8058" rIns="0" bIns="0" rtlCol="0">
            <a:spAutoFit/>
          </a:bodyPr>
          <a:lstStyle/>
          <a:p>
            <a:pPr marL="1139190">
              <a:lnSpc>
                <a:spcPct val="100000"/>
              </a:lnSpc>
              <a:spcBef>
                <a:spcPts val="100"/>
              </a:spcBef>
            </a:pPr>
            <a:r>
              <a:rPr dirty="0"/>
              <a:t>공간복잡도가</a:t>
            </a:r>
            <a:r>
              <a:rPr spc="-365" dirty="0"/>
              <a:t> </a:t>
            </a:r>
            <a:r>
              <a:rPr dirty="0"/>
              <a:t>향상된</a:t>
            </a:r>
            <a:r>
              <a:rPr spc="-370" dirty="0"/>
              <a:t> </a:t>
            </a:r>
            <a:r>
              <a:rPr spc="-20" dirty="0"/>
              <a:t>알고리즘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31820" y="4997196"/>
            <a:ext cx="4608830" cy="170878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8575" rIns="0" bIns="0" rtlCol="0">
            <a:spAutoFit/>
          </a:bodyPr>
          <a:lstStyle/>
          <a:p>
            <a:pPr marL="549275">
              <a:lnSpc>
                <a:spcPts val="1405"/>
              </a:lnSpc>
              <a:spcBef>
                <a:spcPts val="225"/>
              </a:spcBef>
              <a:tabLst>
                <a:tab pos="1101090" algn="l"/>
              </a:tabLst>
            </a:pPr>
            <a:r>
              <a:rPr sz="1200" b="1" spc="-20" dirty="0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sz="1200" b="1" dirty="0">
                <a:solidFill>
                  <a:srgbClr val="3E3D00"/>
                </a:solidFill>
                <a:latin typeface="Courier New"/>
                <a:cs typeface="Courier New"/>
              </a:rPr>
              <a:t>	</a:t>
            </a:r>
            <a:r>
              <a:rPr sz="1200" dirty="0">
                <a:solidFill>
                  <a:srgbClr val="3E3D00"/>
                </a:solidFill>
                <a:latin typeface="Courier New"/>
                <a:cs typeface="Courier New"/>
              </a:rPr>
              <a:t>mergesort2(</a:t>
            </a:r>
            <a:r>
              <a:rPr sz="1200" b="1" dirty="0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sz="1200" b="1" spc="-5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E3D00"/>
                </a:solidFill>
                <a:latin typeface="Courier New"/>
                <a:cs typeface="Courier New"/>
              </a:rPr>
              <a:t>low,</a:t>
            </a:r>
            <a:r>
              <a:rPr sz="1200" spc="-5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sz="1200" b="1" spc="-5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E3D00"/>
                </a:solidFill>
                <a:latin typeface="Courier New"/>
                <a:cs typeface="Courier New"/>
              </a:rPr>
              <a:t>high)</a:t>
            </a:r>
            <a:r>
              <a:rPr sz="1200" spc="-50" dirty="0">
                <a:solidFill>
                  <a:srgbClr val="3E3D00"/>
                </a:solidFill>
                <a:latin typeface="Courier New"/>
                <a:cs typeface="Courier New"/>
              </a:rPr>
              <a:t> {</a:t>
            </a:r>
            <a:endParaRPr sz="1200">
              <a:latin typeface="Courier New"/>
              <a:cs typeface="Courier New"/>
            </a:endParaRPr>
          </a:p>
          <a:p>
            <a:pPr marL="1464945">
              <a:lnSpc>
                <a:spcPts val="1385"/>
              </a:lnSpc>
            </a:pPr>
            <a:r>
              <a:rPr sz="1200" b="1" dirty="0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sz="1200" b="1" spc="-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200" spc="-20" dirty="0">
                <a:solidFill>
                  <a:srgbClr val="3E3D00"/>
                </a:solidFill>
                <a:latin typeface="Courier New"/>
                <a:cs typeface="Courier New"/>
              </a:rPr>
              <a:t>mid;</a:t>
            </a:r>
            <a:endParaRPr sz="1200">
              <a:latin typeface="Courier New"/>
              <a:cs typeface="Courier New"/>
            </a:endParaRPr>
          </a:p>
          <a:p>
            <a:pPr marL="1464945">
              <a:lnSpc>
                <a:spcPts val="1405"/>
              </a:lnSpc>
            </a:pPr>
            <a:r>
              <a:rPr sz="1200" b="1" dirty="0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sz="1200" b="1" spc="-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E3D00"/>
                </a:solidFill>
                <a:latin typeface="Courier New"/>
                <a:cs typeface="Courier New"/>
              </a:rPr>
              <a:t>(low</a:t>
            </a:r>
            <a:r>
              <a:rPr sz="1200" spc="-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E3D00"/>
                </a:solidFill>
                <a:latin typeface="Courier New"/>
                <a:cs typeface="Courier New"/>
              </a:rPr>
              <a:t>&lt;</a:t>
            </a:r>
            <a:r>
              <a:rPr sz="1200" spc="-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E3D00"/>
                </a:solidFill>
                <a:latin typeface="Courier New"/>
                <a:cs typeface="Courier New"/>
              </a:rPr>
              <a:t>high)</a:t>
            </a:r>
            <a:r>
              <a:rPr sz="1200" spc="-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200" spc="-50" dirty="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927225" marR="466090">
              <a:lnSpc>
                <a:spcPct val="97200"/>
              </a:lnSpc>
              <a:spcBef>
                <a:spcPts val="20"/>
              </a:spcBef>
            </a:pPr>
            <a:r>
              <a:rPr sz="1200" dirty="0">
                <a:solidFill>
                  <a:srgbClr val="3E3D00"/>
                </a:solidFill>
                <a:latin typeface="Courier New"/>
                <a:cs typeface="Courier New"/>
              </a:rPr>
              <a:t>mid</a:t>
            </a:r>
            <a:r>
              <a:rPr sz="1200" spc="-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E3D00"/>
                </a:solidFill>
                <a:latin typeface="Courier New"/>
                <a:cs typeface="Courier New"/>
              </a:rPr>
              <a:t>= (low</a:t>
            </a:r>
            <a:r>
              <a:rPr sz="1200" spc="-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E3D00"/>
                </a:solidFill>
                <a:latin typeface="Courier New"/>
                <a:cs typeface="Courier New"/>
              </a:rPr>
              <a:t>+</a:t>
            </a:r>
            <a:r>
              <a:rPr sz="1200" spc="-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E3D00"/>
                </a:solidFill>
                <a:latin typeface="Courier New"/>
                <a:cs typeface="Courier New"/>
              </a:rPr>
              <a:t>high)</a:t>
            </a:r>
            <a:r>
              <a:rPr sz="1200" spc="-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E3D00"/>
                </a:solidFill>
                <a:latin typeface="Courier New"/>
                <a:cs typeface="Courier New"/>
              </a:rPr>
              <a:t>/</a:t>
            </a:r>
            <a:r>
              <a:rPr sz="1200" spc="-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200" spc="-25" dirty="0">
                <a:solidFill>
                  <a:srgbClr val="3E3D00"/>
                </a:solidFill>
                <a:latin typeface="Courier New"/>
                <a:cs typeface="Courier New"/>
              </a:rPr>
              <a:t>2; </a:t>
            </a:r>
            <a:r>
              <a:rPr sz="1200" dirty="0">
                <a:solidFill>
                  <a:srgbClr val="3E3D00"/>
                </a:solidFill>
                <a:latin typeface="Courier New"/>
                <a:cs typeface="Courier New"/>
              </a:rPr>
              <a:t>mergesort2(low,</a:t>
            </a:r>
            <a:r>
              <a:rPr sz="1200" spc="-8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200" spc="-20" dirty="0">
                <a:solidFill>
                  <a:srgbClr val="3E3D00"/>
                </a:solidFill>
                <a:latin typeface="Courier New"/>
                <a:cs typeface="Courier New"/>
              </a:rPr>
              <a:t>mid); </a:t>
            </a:r>
            <a:r>
              <a:rPr sz="1200" dirty="0">
                <a:solidFill>
                  <a:srgbClr val="3E3D00"/>
                </a:solidFill>
                <a:latin typeface="Courier New"/>
                <a:cs typeface="Courier New"/>
              </a:rPr>
              <a:t>mergesort2(mid+1,</a:t>
            </a:r>
            <a:r>
              <a:rPr sz="1200" spc="-10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3E3D00"/>
                </a:solidFill>
                <a:latin typeface="Courier New"/>
                <a:cs typeface="Courier New"/>
              </a:rPr>
              <a:t>high); </a:t>
            </a:r>
            <a:r>
              <a:rPr sz="1200" dirty="0">
                <a:solidFill>
                  <a:srgbClr val="3E3D00"/>
                </a:solidFill>
                <a:latin typeface="Courier New"/>
                <a:cs typeface="Courier New"/>
              </a:rPr>
              <a:t>merge2(low,</a:t>
            </a:r>
            <a:r>
              <a:rPr sz="1200" spc="-4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E3D00"/>
                </a:solidFill>
                <a:latin typeface="Courier New"/>
                <a:cs typeface="Courier New"/>
              </a:rPr>
              <a:t>mid,</a:t>
            </a:r>
            <a:r>
              <a:rPr sz="1200" spc="-4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3E3D00"/>
                </a:solidFill>
                <a:latin typeface="Courier New"/>
                <a:cs typeface="Courier New"/>
              </a:rPr>
              <a:t>high);</a:t>
            </a:r>
            <a:endParaRPr sz="1200">
              <a:latin typeface="Courier New"/>
              <a:cs typeface="Courier New"/>
            </a:endParaRPr>
          </a:p>
          <a:p>
            <a:pPr marL="1558290">
              <a:lnSpc>
                <a:spcPts val="1375"/>
              </a:lnSpc>
            </a:pPr>
            <a:r>
              <a:rPr sz="1200" spc="-50" dirty="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549275">
              <a:lnSpc>
                <a:spcPts val="1420"/>
              </a:lnSpc>
            </a:pPr>
            <a:r>
              <a:rPr sz="1200" spc="-50" dirty="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251" y="274065"/>
            <a:ext cx="7253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이분검색</a:t>
            </a:r>
            <a:r>
              <a:rPr dirty="0">
                <a:latin typeface="Times New Roman"/>
                <a:cs typeface="Times New Roman"/>
              </a:rPr>
              <a:t>(binary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search):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/>
              <a:t>재귀적</a:t>
            </a:r>
            <a:r>
              <a:rPr spc="-365" dirty="0"/>
              <a:t> </a:t>
            </a:r>
            <a:r>
              <a:rPr spc="-25" dirty="0"/>
              <a:t>방식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1085392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7744" y="881227"/>
            <a:ext cx="7204709" cy="44767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문제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크기가</a:t>
            </a:r>
            <a:r>
              <a:rPr sz="2000" spc="-2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인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정렬된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배열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있는지를</a:t>
            </a:r>
            <a:r>
              <a:rPr sz="2000" spc="-2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결정하라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입력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자연수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비내림차순으로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정렬된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배열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[1..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],</a:t>
            </a:r>
            <a:r>
              <a:rPr sz="2000" spc="-4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찾고자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하는</a:t>
            </a:r>
            <a:endParaRPr sz="20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항목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spc="-50" dirty="0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endParaRPr sz="2000" dirty="0">
              <a:latin typeface="Times New Roman"/>
              <a:cs typeface="Times New Roman"/>
            </a:endParaRPr>
          </a:p>
          <a:p>
            <a:pPr marL="12700" marR="15049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출력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location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47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어디에</a:t>
            </a:r>
            <a:r>
              <a:rPr sz="2000" spc="-2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있는지의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위치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만약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sz="2000" spc="-19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sz="2000" spc="-2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없다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면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D010C"/>
                </a:solidFill>
                <a:latin typeface="Times New Roman"/>
                <a:cs typeface="Times New Roman"/>
              </a:rPr>
              <a:t>0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설계전략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413384" indent="-286385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배열의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중간에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위치하고</a:t>
            </a:r>
            <a:r>
              <a:rPr sz="2000" spc="-2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있는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항목과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같으면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sz="2000" i="1" spc="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찾음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그렇</a:t>
            </a:r>
            <a:endParaRPr sz="2000" dirty="0">
              <a:latin typeface="Malgun Gothic"/>
              <a:cs typeface="Malgun Gothic"/>
            </a:endParaRPr>
          </a:p>
          <a:p>
            <a:pPr marL="413384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지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0" dirty="0">
                <a:solidFill>
                  <a:srgbClr val="3D010C"/>
                </a:solidFill>
                <a:latin typeface="Malgun Gothic"/>
                <a:cs typeface="Malgun Gothic"/>
              </a:rPr>
              <a:t>않으면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413384" marR="5080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sz="2000" b="1" dirty="0">
                <a:solidFill>
                  <a:srgbClr val="3D010C"/>
                </a:solidFill>
                <a:latin typeface="Malgun Gothic"/>
                <a:cs typeface="Malgun Gothic"/>
              </a:rPr>
              <a:t>분할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7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배열을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반으로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나누어서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중앙에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위치한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항목보다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D010C"/>
                </a:solidFill>
                <a:latin typeface="Malgun Gothic"/>
                <a:cs typeface="Malgun Gothic"/>
              </a:rPr>
              <a:t>작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으면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왼쪽에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위치한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배열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반쪽을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선택하고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그렇지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않으면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D010C"/>
                </a:solidFill>
                <a:latin typeface="Malgun Gothic"/>
                <a:cs typeface="Malgun Gothic"/>
              </a:rPr>
              <a:t>오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른쪽에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위치한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배열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반쪽을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선택한다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412750" indent="-28575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2750" algn="l"/>
              </a:tabLst>
            </a:pPr>
            <a:r>
              <a:rPr sz="2000" b="1" dirty="0">
                <a:solidFill>
                  <a:srgbClr val="3D010C"/>
                </a:solidFill>
                <a:latin typeface="Malgun Gothic"/>
                <a:cs typeface="Malgun Gothic"/>
              </a:rPr>
              <a:t>정복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4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선택된</a:t>
            </a:r>
            <a:r>
              <a:rPr sz="2000" spc="-2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반쪽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배열에서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0" dirty="0">
                <a:solidFill>
                  <a:srgbClr val="3D010C"/>
                </a:solidFill>
                <a:latin typeface="Malgun Gothic"/>
                <a:cs typeface="Malgun Gothic"/>
              </a:rPr>
              <a:t>찾는다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413384" indent="-286385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통합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필요</a:t>
            </a:r>
            <a:r>
              <a:rPr sz="2000" spc="-2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없음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1451152"/>
            <a:ext cx="121513" cy="130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2121712"/>
            <a:ext cx="121513" cy="1307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934" y="2792272"/>
            <a:ext cx="121513" cy="13075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0">
              <a:lnSpc>
                <a:spcPts val="147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88885" y="543877"/>
            <a:ext cx="6851015" cy="5913755"/>
            <a:chOff x="988885" y="543877"/>
            <a:chExt cx="6851015" cy="5913755"/>
          </a:xfrm>
        </p:grpSpPr>
        <p:sp>
          <p:nvSpPr>
            <p:cNvPr id="3" name="object 3"/>
            <p:cNvSpPr/>
            <p:nvPr/>
          </p:nvSpPr>
          <p:spPr>
            <a:xfrm>
              <a:off x="993647" y="548640"/>
              <a:ext cx="6841490" cy="5904230"/>
            </a:xfrm>
            <a:custGeom>
              <a:avLst/>
              <a:gdLst/>
              <a:ahLst/>
              <a:cxnLst/>
              <a:rect l="l" t="t" r="r" b="b"/>
              <a:pathLst>
                <a:path w="6841490" h="5904230">
                  <a:moveTo>
                    <a:pt x="6841235" y="0"/>
                  </a:moveTo>
                  <a:lnTo>
                    <a:pt x="0" y="0"/>
                  </a:lnTo>
                  <a:lnTo>
                    <a:pt x="0" y="5903976"/>
                  </a:lnTo>
                  <a:lnTo>
                    <a:pt x="6841235" y="5903976"/>
                  </a:lnTo>
                  <a:lnTo>
                    <a:pt x="684123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3647" y="548640"/>
              <a:ext cx="6841490" cy="5904230"/>
            </a:xfrm>
            <a:custGeom>
              <a:avLst/>
              <a:gdLst/>
              <a:ahLst/>
              <a:cxnLst/>
              <a:rect l="l" t="t" r="r" b="b"/>
              <a:pathLst>
                <a:path w="6841490" h="5904230">
                  <a:moveTo>
                    <a:pt x="0" y="5903976"/>
                  </a:moveTo>
                  <a:lnTo>
                    <a:pt x="6841235" y="5903976"/>
                  </a:lnTo>
                  <a:lnTo>
                    <a:pt x="6841235" y="0"/>
                  </a:lnTo>
                  <a:lnTo>
                    <a:pt x="0" y="0"/>
                  </a:lnTo>
                  <a:lnTo>
                    <a:pt x="0" y="5903976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3764" y="292608"/>
            <a:ext cx="126491" cy="13563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44295" y="180543"/>
            <a:ext cx="10039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D010C"/>
                </a:solidFill>
              </a:rPr>
              <a:t>알고리즘</a:t>
            </a:r>
            <a:r>
              <a:rPr sz="1800" spc="-1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0733" y="533146"/>
            <a:ext cx="4098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void</a:t>
            </a:r>
            <a:r>
              <a:rPr sz="1600" spc="-5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merge2(</a:t>
            </a:r>
            <a:r>
              <a:rPr sz="1600" b="1" dirty="0">
                <a:solidFill>
                  <a:srgbClr val="3D010C"/>
                </a:solidFill>
                <a:latin typeface="Times New Roman"/>
                <a:cs typeface="Times New Roman"/>
              </a:rPr>
              <a:t>index</a:t>
            </a:r>
            <a:r>
              <a:rPr sz="1600" b="1" spc="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low,</a:t>
            </a:r>
            <a:r>
              <a:rPr sz="1600" spc="-4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D010C"/>
                </a:solidFill>
                <a:latin typeface="Times New Roman"/>
                <a:cs typeface="Times New Roman"/>
              </a:rPr>
              <a:t>index</a:t>
            </a:r>
            <a:r>
              <a:rPr sz="1600" b="1" spc="-4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mid,</a:t>
            </a:r>
            <a:r>
              <a:rPr sz="16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D010C"/>
                </a:solidFill>
                <a:latin typeface="Times New Roman"/>
                <a:cs typeface="Times New Roman"/>
              </a:rPr>
              <a:t>index</a:t>
            </a:r>
            <a:r>
              <a:rPr sz="1600" b="1" spc="-3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high)</a:t>
            </a:r>
            <a:r>
              <a:rPr sz="1600" spc="-50" dirty="0">
                <a:solidFill>
                  <a:srgbClr val="3D010C"/>
                </a:solidFill>
                <a:latin typeface="Times New Roman"/>
                <a:cs typeface="Times New Roman"/>
              </a:rPr>
              <a:t> {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59940" y="833373"/>
            <a:ext cx="27806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//</a:t>
            </a:r>
            <a:r>
              <a:rPr sz="1600" spc="2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D010C"/>
                </a:solidFill>
                <a:latin typeface="Malgun Gothic"/>
                <a:cs typeface="Malgun Gothic"/>
              </a:rPr>
              <a:t>합병하는데</a:t>
            </a:r>
            <a:r>
              <a:rPr sz="1600" spc="-1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spc="-25" dirty="0">
                <a:solidFill>
                  <a:srgbClr val="3D010C"/>
                </a:solidFill>
                <a:latin typeface="Malgun Gothic"/>
                <a:cs typeface="Malgun Gothic"/>
              </a:rPr>
              <a:t>필요한</a:t>
            </a:r>
            <a:r>
              <a:rPr sz="1600" spc="-14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spc="-25" dirty="0">
                <a:solidFill>
                  <a:srgbClr val="3D010C"/>
                </a:solidFill>
                <a:latin typeface="Malgun Gothic"/>
                <a:cs typeface="Malgun Gothic"/>
              </a:rPr>
              <a:t>지역</a:t>
            </a:r>
            <a:r>
              <a:rPr sz="1600" spc="-13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spc="-25" dirty="0">
                <a:solidFill>
                  <a:srgbClr val="3D010C"/>
                </a:solidFill>
                <a:latin typeface="Malgun Gothic"/>
                <a:cs typeface="Malgun Gothic"/>
              </a:rPr>
              <a:t>배열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15845" y="785520"/>
            <a:ext cx="3014980" cy="148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400"/>
              </a:lnSpc>
              <a:spcBef>
                <a:spcPts val="100"/>
              </a:spcBef>
              <a:tabLst>
                <a:tab pos="1166495" algn="l"/>
              </a:tabLst>
            </a:pPr>
            <a:r>
              <a:rPr sz="1600" b="1" dirty="0">
                <a:solidFill>
                  <a:srgbClr val="3D010C"/>
                </a:solidFill>
                <a:latin typeface="Times New Roman"/>
                <a:cs typeface="Times New Roman"/>
              </a:rPr>
              <a:t>index</a:t>
            </a:r>
            <a:r>
              <a:rPr sz="1600" b="1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i,</a:t>
            </a:r>
            <a:r>
              <a:rPr sz="16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j,</a:t>
            </a:r>
            <a:r>
              <a:rPr sz="16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D010C"/>
                </a:solidFill>
                <a:latin typeface="Times New Roman"/>
                <a:cs typeface="Times New Roman"/>
              </a:rPr>
              <a:t>k;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sz="1600" b="1" dirty="0">
                <a:solidFill>
                  <a:srgbClr val="3D010C"/>
                </a:solidFill>
                <a:latin typeface="Times New Roman"/>
                <a:cs typeface="Times New Roman"/>
              </a:rPr>
              <a:t>keytype</a:t>
            </a:r>
            <a:r>
              <a:rPr sz="1600" b="1" spc="-4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D010C"/>
                </a:solidFill>
                <a:latin typeface="Times New Roman"/>
                <a:cs typeface="Times New Roman"/>
              </a:rPr>
              <a:t>U[low..high];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sz="16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sz="16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low; j</a:t>
            </a:r>
            <a:r>
              <a:rPr sz="16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sz="16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mid</a:t>
            </a:r>
            <a:r>
              <a:rPr sz="1600" spc="3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+</a:t>
            </a:r>
            <a:r>
              <a:rPr sz="16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1;</a:t>
            </a:r>
            <a:r>
              <a:rPr sz="16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k</a:t>
            </a:r>
            <a:r>
              <a:rPr sz="16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sz="1600" spc="-2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D010C"/>
                </a:solidFill>
                <a:latin typeface="Times New Roman"/>
                <a:cs typeface="Times New Roman"/>
              </a:rPr>
              <a:t>low;</a:t>
            </a:r>
            <a:endParaRPr sz="1600">
              <a:latin typeface="Times New Roman"/>
              <a:cs typeface="Times New Roman"/>
            </a:endParaRPr>
          </a:p>
          <a:p>
            <a:pPr marL="367665" marR="335280" indent="-355600">
              <a:lnSpc>
                <a:spcPct val="120000"/>
              </a:lnSpc>
            </a:pP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while</a:t>
            </a:r>
            <a:r>
              <a:rPr sz="16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(i</a:t>
            </a:r>
            <a:r>
              <a:rPr sz="16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&lt;=</a:t>
            </a:r>
            <a:r>
              <a:rPr sz="1600" spc="-2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mid</a:t>
            </a:r>
            <a:r>
              <a:rPr sz="1600" spc="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&amp;&amp;</a:t>
            </a:r>
            <a:r>
              <a:rPr sz="16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sz="1600" spc="-3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&lt;=</a:t>
            </a:r>
            <a:r>
              <a:rPr sz="1600" spc="-2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high)</a:t>
            </a:r>
            <a:r>
              <a:rPr sz="1600" spc="-3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spc="-50" dirty="0">
                <a:solidFill>
                  <a:srgbClr val="3D010C"/>
                </a:solidFill>
                <a:latin typeface="Times New Roman"/>
                <a:cs typeface="Times New Roman"/>
              </a:rPr>
              <a:t>{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if</a:t>
            </a:r>
            <a:r>
              <a:rPr sz="16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(S[i]</a:t>
            </a:r>
            <a:r>
              <a:rPr sz="16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&lt;</a:t>
            </a:r>
            <a:r>
              <a:rPr sz="1600" spc="-3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S[j])</a:t>
            </a:r>
            <a:r>
              <a:rPr sz="1600" spc="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spc="-50" dirty="0">
                <a:solidFill>
                  <a:srgbClr val="3D010C"/>
                </a:solidFill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85"/>
              </a:spcBef>
            </a:pP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U[k]</a:t>
            </a:r>
            <a:r>
              <a:rPr sz="1600" spc="-2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sz="16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D010C"/>
                </a:solidFill>
                <a:latin typeface="Times New Roman"/>
                <a:cs typeface="Times New Roman"/>
              </a:rPr>
              <a:t>S[i];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4295" y="2245893"/>
            <a:ext cx="5222240" cy="412305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498600">
              <a:lnSpc>
                <a:spcPct val="100000"/>
              </a:lnSpc>
              <a:spcBef>
                <a:spcPts val="484"/>
              </a:spcBef>
            </a:pPr>
            <a:r>
              <a:rPr sz="1600" spc="-20" dirty="0">
                <a:solidFill>
                  <a:srgbClr val="3D010C"/>
                </a:solidFill>
                <a:latin typeface="Times New Roman"/>
                <a:cs typeface="Times New Roman"/>
              </a:rPr>
              <a:t>i++;</a:t>
            </a:r>
            <a:endParaRPr sz="1600">
              <a:latin typeface="Times New Roman"/>
              <a:cs typeface="Times New Roman"/>
            </a:endParaRPr>
          </a:p>
          <a:p>
            <a:pPr marL="939165">
              <a:lnSpc>
                <a:spcPct val="100000"/>
              </a:lnSpc>
              <a:spcBef>
                <a:spcPts val="380"/>
              </a:spcBef>
            </a:pPr>
            <a:r>
              <a:rPr sz="1600" spc="-50" dirty="0">
                <a:solidFill>
                  <a:srgbClr val="3D010C"/>
                </a:solidFill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  <a:p>
            <a:pPr marL="939165">
              <a:lnSpc>
                <a:spcPct val="100000"/>
              </a:lnSpc>
              <a:spcBef>
                <a:spcPts val="385"/>
              </a:spcBef>
            </a:pP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else</a:t>
            </a:r>
            <a:r>
              <a:rPr sz="16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spc="-50" dirty="0">
                <a:solidFill>
                  <a:srgbClr val="3D010C"/>
                </a:solidFill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1498600">
              <a:lnSpc>
                <a:spcPct val="100000"/>
              </a:lnSpc>
              <a:spcBef>
                <a:spcPts val="385"/>
              </a:spcBef>
            </a:pP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U[k]</a:t>
            </a:r>
            <a:r>
              <a:rPr sz="1600" spc="-2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sz="16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D010C"/>
                </a:solidFill>
                <a:latin typeface="Times New Roman"/>
                <a:cs typeface="Times New Roman"/>
              </a:rPr>
              <a:t>S[j];</a:t>
            </a:r>
            <a:endParaRPr sz="1600">
              <a:latin typeface="Times New Roman"/>
              <a:cs typeface="Times New Roman"/>
            </a:endParaRPr>
          </a:p>
          <a:p>
            <a:pPr marL="1498600">
              <a:lnSpc>
                <a:spcPct val="100000"/>
              </a:lnSpc>
              <a:spcBef>
                <a:spcPts val="385"/>
              </a:spcBef>
            </a:pPr>
            <a:r>
              <a:rPr sz="1600" spc="-20" dirty="0">
                <a:solidFill>
                  <a:srgbClr val="3D010C"/>
                </a:solidFill>
                <a:latin typeface="Times New Roman"/>
                <a:cs typeface="Times New Roman"/>
              </a:rPr>
              <a:t>j++;</a:t>
            </a:r>
            <a:endParaRPr sz="1600">
              <a:latin typeface="Times New Roman"/>
              <a:cs typeface="Times New Roman"/>
            </a:endParaRPr>
          </a:p>
          <a:p>
            <a:pPr marL="939165" marR="3888104">
              <a:lnSpc>
                <a:spcPct val="120000"/>
              </a:lnSpc>
            </a:pPr>
            <a:r>
              <a:rPr sz="1600" spc="-50" dirty="0">
                <a:solidFill>
                  <a:srgbClr val="3D010C"/>
                </a:solidFill>
                <a:latin typeface="Times New Roman"/>
                <a:cs typeface="Times New Roman"/>
              </a:rPr>
              <a:t>} </a:t>
            </a:r>
            <a:r>
              <a:rPr sz="1600" spc="-20" dirty="0">
                <a:solidFill>
                  <a:srgbClr val="3D010C"/>
                </a:solidFill>
                <a:latin typeface="Times New Roman"/>
                <a:cs typeface="Times New Roman"/>
              </a:rPr>
              <a:t>k++;</a:t>
            </a:r>
            <a:endParaRPr sz="160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  <a:spcBef>
                <a:spcPts val="385"/>
              </a:spcBef>
            </a:pPr>
            <a:r>
              <a:rPr sz="1600" spc="-50" dirty="0">
                <a:solidFill>
                  <a:srgbClr val="3D010C"/>
                </a:solidFill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  <a:spcBef>
                <a:spcPts val="385"/>
              </a:spcBef>
            </a:pP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if</a:t>
            </a:r>
            <a:r>
              <a:rPr sz="16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(i</a:t>
            </a:r>
            <a:r>
              <a:rPr sz="16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&gt;</a:t>
            </a:r>
            <a:r>
              <a:rPr sz="16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D010C"/>
                </a:solidFill>
                <a:latin typeface="Times New Roman"/>
                <a:cs typeface="Times New Roman"/>
              </a:rPr>
              <a:t>mid)</a:t>
            </a:r>
            <a:endParaRPr sz="1600">
              <a:latin typeface="Times New Roman"/>
              <a:cs typeface="Times New Roman"/>
            </a:endParaRPr>
          </a:p>
          <a:p>
            <a:pPr marL="584200" marR="200660" indent="254000">
              <a:lnSpc>
                <a:spcPct val="120000"/>
              </a:lnSpc>
            </a:pP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copy</a:t>
            </a:r>
            <a:r>
              <a:rPr sz="1600" spc="-5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S[j]</a:t>
            </a:r>
            <a:r>
              <a:rPr sz="16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through</a:t>
            </a:r>
            <a:r>
              <a:rPr sz="1600" spc="-3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S[high]</a:t>
            </a:r>
            <a:r>
              <a:rPr sz="1600" spc="-4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to</a:t>
            </a:r>
            <a:r>
              <a:rPr sz="1600" spc="-3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U[k]</a:t>
            </a:r>
            <a:r>
              <a:rPr sz="1600" spc="-4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through</a:t>
            </a:r>
            <a:r>
              <a:rPr sz="1600" spc="-3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D010C"/>
                </a:solidFill>
                <a:latin typeface="Times New Roman"/>
                <a:cs typeface="Times New Roman"/>
              </a:rPr>
              <a:t>U[high]; </a:t>
            </a:r>
            <a:r>
              <a:rPr sz="1600" spc="-20" dirty="0">
                <a:solidFill>
                  <a:srgbClr val="3D010C"/>
                </a:solidFill>
                <a:latin typeface="Times New Roman"/>
                <a:cs typeface="Times New Roman"/>
              </a:rPr>
              <a:t>else</a:t>
            </a:r>
            <a:endParaRPr sz="1600">
              <a:latin typeface="Times New Roman"/>
              <a:cs typeface="Times New Roman"/>
            </a:endParaRPr>
          </a:p>
          <a:p>
            <a:pPr marL="584200" marR="5080" indent="254000">
              <a:lnSpc>
                <a:spcPct val="120000"/>
              </a:lnSpc>
            </a:pP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copy</a:t>
            </a:r>
            <a:r>
              <a:rPr sz="1600" spc="-5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S[i]</a:t>
            </a:r>
            <a:r>
              <a:rPr sz="1600" spc="-2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through</a:t>
            </a:r>
            <a:r>
              <a:rPr sz="1600" spc="-4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S[mid]</a:t>
            </a:r>
            <a:r>
              <a:rPr sz="16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to</a:t>
            </a:r>
            <a:r>
              <a:rPr sz="1600" spc="-3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U[k]</a:t>
            </a:r>
            <a:r>
              <a:rPr sz="1600" spc="-4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through</a:t>
            </a:r>
            <a:r>
              <a:rPr sz="1600" spc="-4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D010C"/>
                </a:solidFill>
                <a:latin typeface="Times New Roman"/>
                <a:cs typeface="Times New Roman"/>
              </a:rPr>
              <a:t>U[high];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copy</a:t>
            </a:r>
            <a:r>
              <a:rPr sz="1600" spc="-4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U[low]</a:t>
            </a:r>
            <a:r>
              <a:rPr sz="1600" spc="-5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through</a:t>
            </a:r>
            <a:r>
              <a:rPr sz="1600" spc="-4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U[high]</a:t>
            </a:r>
            <a:r>
              <a:rPr sz="1600" spc="-4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to</a:t>
            </a:r>
            <a:r>
              <a:rPr sz="1600" spc="-4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S[low]</a:t>
            </a:r>
            <a:r>
              <a:rPr sz="1600" spc="-3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D010C"/>
                </a:solidFill>
                <a:latin typeface="Times New Roman"/>
                <a:cs typeface="Times New Roman"/>
              </a:rPr>
              <a:t>through</a:t>
            </a:r>
            <a:r>
              <a:rPr sz="1600" spc="-4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D010C"/>
                </a:solidFill>
                <a:latin typeface="Times New Roman"/>
                <a:cs typeface="Times New Roman"/>
              </a:rPr>
              <a:t>S[high];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0" dirty="0">
                <a:solidFill>
                  <a:srgbClr val="3D010C"/>
                </a:solidFill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79513" y="5871781"/>
            <a:ext cx="945515" cy="226060"/>
            <a:chOff x="679513" y="5871781"/>
            <a:chExt cx="945515" cy="226060"/>
          </a:xfrm>
        </p:grpSpPr>
        <p:sp>
          <p:nvSpPr>
            <p:cNvPr id="12" name="object 12"/>
            <p:cNvSpPr/>
            <p:nvPr/>
          </p:nvSpPr>
          <p:spPr>
            <a:xfrm>
              <a:off x="684276" y="5876544"/>
              <a:ext cx="935990" cy="216535"/>
            </a:xfrm>
            <a:custGeom>
              <a:avLst/>
              <a:gdLst/>
              <a:ahLst/>
              <a:cxnLst/>
              <a:rect l="l" t="t" r="r" b="b"/>
              <a:pathLst>
                <a:path w="935990" h="216535">
                  <a:moveTo>
                    <a:pt x="827532" y="0"/>
                  </a:moveTo>
                  <a:lnTo>
                    <a:pt x="827532" y="54101"/>
                  </a:lnTo>
                  <a:lnTo>
                    <a:pt x="0" y="54101"/>
                  </a:lnTo>
                  <a:lnTo>
                    <a:pt x="0" y="162305"/>
                  </a:lnTo>
                  <a:lnTo>
                    <a:pt x="827532" y="162305"/>
                  </a:lnTo>
                  <a:lnTo>
                    <a:pt x="827532" y="216407"/>
                  </a:lnTo>
                  <a:lnTo>
                    <a:pt x="935736" y="108203"/>
                  </a:lnTo>
                  <a:lnTo>
                    <a:pt x="827532" y="0"/>
                  </a:lnTo>
                  <a:close/>
                </a:path>
              </a:pathLst>
            </a:custGeom>
            <a:solidFill>
              <a:srgbClr val="66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4276" y="5876544"/>
              <a:ext cx="935990" cy="216535"/>
            </a:xfrm>
            <a:custGeom>
              <a:avLst/>
              <a:gdLst/>
              <a:ahLst/>
              <a:cxnLst/>
              <a:rect l="l" t="t" r="r" b="b"/>
              <a:pathLst>
                <a:path w="935990" h="216535">
                  <a:moveTo>
                    <a:pt x="0" y="54101"/>
                  </a:moveTo>
                  <a:lnTo>
                    <a:pt x="827532" y="54101"/>
                  </a:lnTo>
                  <a:lnTo>
                    <a:pt x="827532" y="0"/>
                  </a:lnTo>
                  <a:lnTo>
                    <a:pt x="935736" y="108203"/>
                  </a:lnTo>
                  <a:lnTo>
                    <a:pt x="827532" y="216407"/>
                  </a:lnTo>
                  <a:lnTo>
                    <a:pt x="827532" y="162305"/>
                  </a:lnTo>
                  <a:lnTo>
                    <a:pt x="0" y="162305"/>
                  </a:lnTo>
                  <a:lnTo>
                    <a:pt x="0" y="54101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63411" y="1775460"/>
            <a:ext cx="76200" cy="216026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5935789" y="1808988"/>
            <a:ext cx="1881505" cy="544830"/>
            <a:chOff x="5935789" y="1808988"/>
            <a:chExt cx="1881505" cy="544830"/>
          </a:xfrm>
        </p:grpSpPr>
        <p:sp>
          <p:nvSpPr>
            <p:cNvPr id="16" name="object 16"/>
            <p:cNvSpPr/>
            <p:nvPr/>
          </p:nvSpPr>
          <p:spPr>
            <a:xfrm>
              <a:off x="5940552" y="2060448"/>
              <a:ext cx="1871980" cy="288290"/>
            </a:xfrm>
            <a:custGeom>
              <a:avLst/>
              <a:gdLst/>
              <a:ahLst/>
              <a:cxnLst/>
              <a:rect l="l" t="t" r="r" b="b"/>
              <a:pathLst>
                <a:path w="1871979" h="288289">
                  <a:moveTo>
                    <a:pt x="0" y="288036"/>
                  </a:moveTo>
                  <a:lnTo>
                    <a:pt x="935736" y="288036"/>
                  </a:lnTo>
                  <a:lnTo>
                    <a:pt x="935736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  <a:path w="1871979" h="288289">
                  <a:moveTo>
                    <a:pt x="935736" y="288036"/>
                  </a:moveTo>
                  <a:lnTo>
                    <a:pt x="1871472" y="288036"/>
                  </a:lnTo>
                  <a:lnTo>
                    <a:pt x="1871472" y="0"/>
                  </a:lnTo>
                  <a:lnTo>
                    <a:pt x="935736" y="0"/>
                  </a:lnTo>
                  <a:lnTo>
                    <a:pt x="935736" y="288036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27164" y="1808988"/>
              <a:ext cx="76200" cy="21602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060948" y="2060448"/>
              <a:ext cx="1082040" cy="288290"/>
            </a:xfrm>
            <a:custGeom>
              <a:avLst/>
              <a:gdLst/>
              <a:ahLst/>
              <a:cxnLst/>
              <a:rect l="l" t="t" r="r" b="b"/>
              <a:pathLst>
                <a:path w="1082040" h="288289">
                  <a:moveTo>
                    <a:pt x="943355" y="0"/>
                  </a:moveTo>
                  <a:lnTo>
                    <a:pt x="943355" y="288036"/>
                  </a:lnTo>
                </a:path>
                <a:path w="1082040" h="288289">
                  <a:moveTo>
                    <a:pt x="0" y="0"/>
                  </a:moveTo>
                  <a:lnTo>
                    <a:pt x="0" y="288036"/>
                  </a:lnTo>
                </a:path>
                <a:path w="1082040" h="288289">
                  <a:moveTo>
                    <a:pt x="1082040" y="0"/>
                  </a:moveTo>
                  <a:lnTo>
                    <a:pt x="1082040" y="288036"/>
                  </a:lnTo>
                </a:path>
                <a:path w="1082040" h="288289">
                  <a:moveTo>
                    <a:pt x="137160" y="0"/>
                  </a:moveTo>
                  <a:lnTo>
                    <a:pt x="137160" y="288036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4576" y="1808988"/>
              <a:ext cx="76200" cy="216026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959221" y="1528318"/>
            <a:ext cx="755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147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21" name="object 21"/>
          <p:cNvSpPr txBox="1"/>
          <p:nvPr/>
        </p:nvSpPr>
        <p:spPr>
          <a:xfrm>
            <a:off x="6833361" y="1528318"/>
            <a:ext cx="2787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baseline="-3968" dirty="0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sz="2100" spc="225" baseline="-3968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3E3D00"/>
                </a:solidFill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8667" y="1557527"/>
            <a:ext cx="1513840" cy="287020"/>
          </a:xfrm>
          <a:prstGeom prst="rect">
            <a:avLst/>
          </a:prstGeom>
          <a:ln w="9525">
            <a:solidFill>
              <a:srgbClr val="3E3D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210"/>
              </a:spcBef>
            </a:pPr>
            <a:r>
              <a:rPr sz="1600" spc="-10" dirty="0">
                <a:solidFill>
                  <a:srgbClr val="3E3D00"/>
                </a:solidFill>
                <a:latin typeface="Malgun Gothic"/>
                <a:cs typeface="Malgun Gothic"/>
              </a:rPr>
              <a:t>sorted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0" y="1557527"/>
            <a:ext cx="1513840" cy="287020"/>
          </a:xfrm>
          <a:prstGeom prst="rect">
            <a:avLst/>
          </a:prstGeom>
          <a:ln w="9525">
            <a:solidFill>
              <a:srgbClr val="3E3D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210"/>
              </a:spcBef>
            </a:pPr>
            <a:r>
              <a:rPr sz="1600" spc="-10" dirty="0">
                <a:solidFill>
                  <a:srgbClr val="3E3D00"/>
                </a:solidFill>
                <a:latin typeface="Malgun Gothic"/>
                <a:cs typeface="Malgun Gothic"/>
              </a:rPr>
              <a:t>sorted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3422" y="1574672"/>
            <a:ext cx="138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70" dirty="0">
                <a:solidFill>
                  <a:srgbClr val="3E3D00"/>
                </a:solidFill>
                <a:latin typeface="Malgun Gothic"/>
                <a:cs typeface="Malgun Gothic"/>
              </a:rPr>
              <a:t>S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8667" y="2564892"/>
            <a:ext cx="3027045" cy="288290"/>
          </a:xfrm>
          <a:custGeom>
            <a:avLst/>
            <a:gdLst/>
            <a:ahLst/>
            <a:cxnLst/>
            <a:rect l="l" t="t" r="r" b="b"/>
            <a:pathLst>
              <a:path w="3027045" h="288289">
                <a:moveTo>
                  <a:pt x="0" y="288036"/>
                </a:moveTo>
                <a:lnTo>
                  <a:pt x="3026663" y="288036"/>
                </a:lnTo>
                <a:lnTo>
                  <a:pt x="3026663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9524">
            <a:solidFill>
              <a:srgbClr val="3E3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63796" y="1984248"/>
            <a:ext cx="216535" cy="433070"/>
          </a:xfrm>
          <a:custGeom>
            <a:avLst/>
            <a:gdLst/>
            <a:ahLst/>
            <a:cxnLst/>
            <a:rect l="l" t="t" r="r" b="b"/>
            <a:pathLst>
              <a:path w="216535" h="433069">
                <a:moveTo>
                  <a:pt x="162305" y="0"/>
                </a:moveTo>
                <a:lnTo>
                  <a:pt x="54101" y="0"/>
                </a:lnTo>
                <a:lnTo>
                  <a:pt x="54101" y="324612"/>
                </a:lnTo>
                <a:lnTo>
                  <a:pt x="0" y="324612"/>
                </a:lnTo>
                <a:lnTo>
                  <a:pt x="108203" y="432815"/>
                </a:lnTo>
                <a:lnTo>
                  <a:pt x="216407" y="324612"/>
                </a:lnTo>
                <a:lnTo>
                  <a:pt x="162305" y="324612"/>
                </a:lnTo>
                <a:lnTo>
                  <a:pt x="162305" y="0"/>
                </a:lnTo>
                <a:close/>
              </a:path>
            </a:pathLst>
          </a:custGeom>
          <a:solidFill>
            <a:srgbClr val="1F40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43376" y="2084324"/>
            <a:ext cx="5486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3E3D00"/>
                </a:solidFill>
                <a:latin typeface="Malgun Gothic"/>
                <a:cs typeface="Malgun Gothic"/>
              </a:rPr>
              <a:t>merge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44344" y="2582926"/>
            <a:ext cx="152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3E3D00"/>
                </a:solidFill>
                <a:latin typeface="Malgun Gothic"/>
                <a:cs typeface="Malgun Gothic"/>
              </a:rPr>
              <a:t>U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8667" y="3686555"/>
            <a:ext cx="3027045" cy="288290"/>
          </a:xfrm>
          <a:custGeom>
            <a:avLst/>
            <a:gdLst/>
            <a:ahLst/>
            <a:cxnLst/>
            <a:rect l="l" t="t" r="r" b="b"/>
            <a:pathLst>
              <a:path w="3027045" h="288289">
                <a:moveTo>
                  <a:pt x="0" y="288036"/>
                </a:moveTo>
                <a:lnTo>
                  <a:pt x="3026663" y="288036"/>
                </a:lnTo>
                <a:lnTo>
                  <a:pt x="3026663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9524">
            <a:solidFill>
              <a:srgbClr val="3E3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63796" y="3107435"/>
            <a:ext cx="216535" cy="431800"/>
          </a:xfrm>
          <a:custGeom>
            <a:avLst/>
            <a:gdLst/>
            <a:ahLst/>
            <a:cxnLst/>
            <a:rect l="l" t="t" r="r" b="b"/>
            <a:pathLst>
              <a:path w="216535" h="431800">
                <a:moveTo>
                  <a:pt x="162305" y="0"/>
                </a:moveTo>
                <a:lnTo>
                  <a:pt x="54101" y="0"/>
                </a:lnTo>
                <a:lnTo>
                  <a:pt x="54101" y="323088"/>
                </a:lnTo>
                <a:lnTo>
                  <a:pt x="0" y="323088"/>
                </a:lnTo>
                <a:lnTo>
                  <a:pt x="108203" y="431291"/>
                </a:lnTo>
                <a:lnTo>
                  <a:pt x="216407" y="323088"/>
                </a:lnTo>
                <a:lnTo>
                  <a:pt x="162305" y="323088"/>
                </a:lnTo>
                <a:lnTo>
                  <a:pt x="162305" y="0"/>
                </a:lnTo>
                <a:close/>
              </a:path>
            </a:pathLst>
          </a:custGeom>
          <a:solidFill>
            <a:srgbClr val="1F40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43376" y="3206876"/>
            <a:ext cx="4330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solidFill>
                  <a:srgbClr val="3E3D00"/>
                </a:solidFill>
                <a:latin typeface="Malgun Gothic"/>
                <a:cs typeface="Malgun Gothic"/>
              </a:rPr>
              <a:t>copy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1470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2244344" y="3705605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0" dirty="0">
                <a:solidFill>
                  <a:srgbClr val="3E3D00"/>
                </a:solidFill>
                <a:latin typeface="Malgun Gothic"/>
                <a:cs typeface="Malgun Gothic"/>
              </a:rPr>
              <a:t>S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898" rIns="0" bIns="0" rtlCol="0">
            <a:spAutoFit/>
          </a:bodyPr>
          <a:lstStyle/>
          <a:p>
            <a:pPr marL="67945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3E3D00"/>
                </a:solidFill>
              </a:rPr>
              <a:t>merge2</a:t>
            </a:r>
            <a:endParaRPr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4760" y="6314617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636647" y="6171996"/>
            <a:ext cx="4318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mergesort2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sz="2000" spc="-229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절차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sz="2000" spc="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Additional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space</a:t>
            </a:r>
            <a:r>
              <a:rPr sz="2000" spc="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is</a:t>
            </a:r>
            <a:r>
              <a:rPr sz="2000" spc="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spc="-25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2872" y="0"/>
            <a:ext cx="5643372" cy="59847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8593" y="3353815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6615" y="6286500"/>
            <a:ext cx="1285875" cy="1905"/>
          </a:xfrm>
          <a:custGeom>
            <a:avLst/>
            <a:gdLst/>
            <a:ahLst/>
            <a:cxnLst/>
            <a:rect l="l" t="t" r="r" b="b"/>
            <a:pathLst>
              <a:path w="1285875" h="1904">
                <a:moveTo>
                  <a:pt x="0" y="0"/>
                </a:moveTo>
                <a:lnTo>
                  <a:pt x="1285875" y="1587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6511" y="1071372"/>
            <a:ext cx="1285875" cy="1905"/>
          </a:xfrm>
          <a:custGeom>
            <a:avLst/>
            <a:gdLst/>
            <a:ahLst/>
            <a:cxnLst/>
            <a:rect l="l" t="t" r="r" b="b"/>
            <a:pathLst>
              <a:path w="1285875" h="1905">
                <a:moveTo>
                  <a:pt x="0" y="0"/>
                </a:moveTo>
                <a:lnTo>
                  <a:pt x="1285875" y="1524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3014" y="730453"/>
            <a:ext cx="1347470" cy="711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3E3D00"/>
                </a:solidFill>
                <a:latin typeface="Malgun Gothic"/>
                <a:cs typeface="Malgun Gothic"/>
              </a:rPr>
              <a:t>추가</a:t>
            </a:r>
            <a:r>
              <a:rPr sz="1400" spc="-4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400" spc="-25" dirty="0">
                <a:solidFill>
                  <a:srgbClr val="3E3D00"/>
                </a:solidFill>
                <a:latin typeface="Malgun Gothic"/>
                <a:cs typeface="Malgun Gothic"/>
              </a:rPr>
              <a:t>공간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1200" dirty="0">
                <a:solidFill>
                  <a:srgbClr val="3E3D00"/>
                </a:solidFill>
                <a:latin typeface="Malgun Gothic"/>
                <a:cs typeface="Malgun Gothic"/>
              </a:rPr>
              <a:t>복사는</a:t>
            </a:r>
            <a:r>
              <a:rPr sz="1200" spc="-4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3E3D00"/>
                </a:solidFill>
                <a:latin typeface="Malgun Gothic"/>
                <a:cs typeface="Malgun Gothic"/>
              </a:rPr>
              <a:t>나중에</a:t>
            </a:r>
            <a:r>
              <a:rPr sz="1200" spc="-3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3E3D00"/>
                </a:solidFill>
                <a:latin typeface="Malgun Gothic"/>
                <a:cs typeface="Malgun Gothic"/>
              </a:rPr>
              <a:t>수행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7593" y="6446621"/>
            <a:ext cx="113411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3E3D00"/>
                </a:solidFill>
                <a:latin typeface="Malgun Gothic"/>
                <a:cs typeface="Malgun Gothic"/>
              </a:rPr>
              <a:t>총추가</a:t>
            </a:r>
            <a:r>
              <a:rPr sz="1400" spc="-5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Malgun Gothic"/>
                <a:cs typeface="Malgun Gothic"/>
              </a:rPr>
              <a:t>공간</a:t>
            </a:r>
            <a:r>
              <a:rPr sz="1400" spc="-6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400" spc="-50" dirty="0">
                <a:solidFill>
                  <a:srgbClr val="3E3D00"/>
                </a:solidFill>
                <a:latin typeface="Malgun Gothic"/>
                <a:cs typeface="Malgun Gothic"/>
              </a:rPr>
              <a:t>8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71600" y="786383"/>
            <a:ext cx="5701665" cy="2428240"/>
          </a:xfrm>
          <a:custGeom>
            <a:avLst/>
            <a:gdLst/>
            <a:ahLst/>
            <a:cxnLst/>
            <a:rect l="l" t="t" r="r" b="b"/>
            <a:pathLst>
              <a:path w="5701665" h="2428240">
                <a:moveTo>
                  <a:pt x="486156" y="321563"/>
                </a:moveTo>
                <a:lnTo>
                  <a:pt x="495060" y="281237"/>
                </a:lnTo>
                <a:lnTo>
                  <a:pt x="521060" y="242402"/>
                </a:lnTo>
                <a:lnTo>
                  <a:pt x="563086" y="205361"/>
                </a:lnTo>
                <a:lnTo>
                  <a:pt x="620065" y="170416"/>
                </a:lnTo>
                <a:lnTo>
                  <a:pt x="690928" y="137868"/>
                </a:lnTo>
                <a:lnTo>
                  <a:pt x="731231" y="122588"/>
                </a:lnTo>
                <a:lnTo>
                  <a:pt x="774604" y="108020"/>
                </a:lnTo>
                <a:lnTo>
                  <a:pt x="820912" y="94202"/>
                </a:lnTo>
                <a:lnTo>
                  <a:pt x="870021" y="81172"/>
                </a:lnTo>
                <a:lnTo>
                  <a:pt x="921799" y="68967"/>
                </a:lnTo>
                <a:lnTo>
                  <a:pt x="976111" y="57626"/>
                </a:lnTo>
                <a:lnTo>
                  <a:pt x="1032823" y="47186"/>
                </a:lnTo>
                <a:lnTo>
                  <a:pt x="1091801" y="37685"/>
                </a:lnTo>
                <a:lnTo>
                  <a:pt x="1152912" y="29161"/>
                </a:lnTo>
                <a:lnTo>
                  <a:pt x="1216021" y="21650"/>
                </a:lnTo>
                <a:lnTo>
                  <a:pt x="1280995" y="15192"/>
                </a:lnTo>
                <a:lnTo>
                  <a:pt x="1347701" y="9823"/>
                </a:lnTo>
                <a:lnTo>
                  <a:pt x="1416003" y="5582"/>
                </a:lnTo>
                <a:lnTo>
                  <a:pt x="1485769" y="2506"/>
                </a:lnTo>
                <a:lnTo>
                  <a:pt x="1556864" y="632"/>
                </a:lnTo>
                <a:lnTo>
                  <a:pt x="1629156" y="0"/>
                </a:lnTo>
                <a:lnTo>
                  <a:pt x="1701447" y="632"/>
                </a:lnTo>
                <a:lnTo>
                  <a:pt x="1772542" y="2506"/>
                </a:lnTo>
                <a:lnTo>
                  <a:pt x="1842308" y="5582"/>
                </a:lnTo>
                <a:lnTo>
                  <a:pt x="1910610" y="9823"/>
                </a:lnTo>
                <a:lnTo>
                  <a:pt x="1977316" y="15192"/>
                </a:lnTo>
                <a:lnTo>
                  <a:pt x="2042290" y="21650"/>
                </a:lnTo>
                <a:lnTo>
                  <a:pt x="2105399" y="29161"/>
                </a:lnTo>
                <a:lnTo>
                  <a:pt x="2166510" y="37685"/>
                </a:lnTo>
                <a:lnTo>
                  <a:pt x="2225488" y="47186"/>
                </a:lnTo>
                <a:lnTo>
                  <a:pt x="2282200" y="57626"/>
                </a:lnTo>
                <a:lnTo>
                  <a:pt x="2336512" y="68967"/>
                </a:lnTo>
                <a:lnTo>
                  <a:pt x="2388290" y="81172"/>
                </a:lnTo>
                <a:lnTo>
                  <a:pt x="2437399" y="94202"/>
                </a:lnTo>
                <a:lnTo>
                  <a:pt x="2483707" y="108020"/>
                </a:lnTo>
                <a:lnTo>
                  <a:pt x="2527080" y="122588"/>
                </a:lnTo>
                <a:lnTo>
                  <a:pt x="2567383" y="137868"/>
                </a:lnTo>
                <a:lnTo>
                  <a:pt x="2604483" y="153824"/>
                </a:lnTo>
                <a:lnTo>
                  <a:pt x="2668538" y="187608"/>
                </a:lnTo>
                <a:lnTo>
                  <a:pt x="2718174" y="223639"/>
                </a:lnTo>
                <a:lnTo>
                  <a:pt x="2752321" y="261614"/>
                </a:lnTo>
                <a:lnTo>
                  <a:pt x="2769907" y="301233"/>
                </a:lnTo>
                <a:lnTo>
                  <a:pt x="2772155" y="321563"/>
                </a:lnTo>
                <a:lnTo>
                  <a:pt x="2769907" y="341894"/>
                </a:lnTo>
                <a:lnTo>
                  <a:pt x="2752321" y="381513"/>
                </a:lnTo>
                <a:lnTo>
                  <a:pt x="2718174" y="419488"/>
                </a:lnTo>
                <a:lnTo>
                  <a:pt x="2668538" y="455519"/>
                </a:lnTo>
                <a:lnTo>
                  <a:pt x="2604483" y="489303"/>
                </a:lnTo>
                <a:lnTo>
                  <a:pt x="2567383" y="505259"/>
                </a:lnTo>
                <a:lnTo>
                  <a:pt x="2527080" y="520539"/>
                </a:lnTo>
                <a:lnTo>
                  <a:pt x="2483707" y="535107"/>
                </a:lnTo>
                <a:lnTo>
                  <a:pt x="2437399" y="548925"/>
                </a:lnTo>
                <a:lnTo>
                  <a:pt x="2388290" y="561955"/>
                </a:lnTo>
                <a:lnTo>
                  <a:pt x="2336512" y="574160"/>
                </a:lnTo>
                <a:lnTo>
                  <a:pt x="2282200" y="585501"/>
                </a:lnTo>
                <a:lnTo>
                  <a:pt x="2225488" y="595941"/>
                </a:lnTo>
                <a:lnTo>
                  <a:pt x="2166510" y="605442"/>
                </a:lnTo>
                <a:lnTo>
                  <a:pt x="2105399" y="613966"/>
                </a:lnTo>
                <a:lnTo>
                  <a:pt x="2042290" y="621477"/>
                </a:lnTo>
                <a:lnTo>
                  <a:pt x="1977316" y="627935"/>
                </a:lnTo>
                <a:lnTo>
                  <a:pt x="1910610" y="633304"/>
                </a:lnTo>
                <a:lnTo>
                  <a:pt x="1842308" y="637545"/>
                </a:lnTo>
                <a:lnTo>
                  <a:pt x="1772542" y="640621"/>
                </a:lnTo>
                <a:lnTo>
                  <a:pt x="1701447" y="642495"/>
                </a:lnTo>
                <a:lnTo>
                  <a:pt x="1629156" y="643127"/>
                </a:lnTo>
                <a:lnTo>
                  <a:pt x="1556864" y="642495"/>
                </a:lnTo>
                <a:lnTo>
                  <a:pt x="1485769" y="640621"/>
                </a:lnTo>
                <a:lnTo>
                  <a:pt x="1416003" y="637545"/>
                </a:lnTo>
                <a:lnTo>
                  <a:pt x="1347701" y="633304"/>
                </a:lnTo>
                <a:lnTo>
                  <a:pt x="1280995" y="627935"/>
                </a:lnTo>
                <a:lnTo>
                  <a:pt x="1216021" y="621477"/>
                </a:lnTo>
                <a:lnTo>
                  <a:pt x="1152912" y="613966"/>
                </a:lnTo>
                <a:lnTo>
                  <a:pt x="1091801" y="605442"/>
                </a:lnTo>
                <a:lnTo>
                  <a:pt x="1032823" y="595941"/>
                </a:lnTo>
                <a:lnTo>
                  <a:pt x="976111" y="585501"/>
                </a:lnTo>
                <a:lnTo>
                  <a:pt x="921799" y="574160"/>
                </a:lnTo>
                <a:lnTo>
                  <a:pt x="870021" y="561955"/>
                </a:lnTo>
                <a:lnTo>
                  <a:pt x="820912" y="548925"/>
                </a:lnTo>
                <a:lnTo>
                  <a:pt x="774604" y="535107"/>
                </a:lnTo>
                <a:lnTo>
                  <a:pt x="731231" y="520539"/>
                </a:lnTo>
                <a:lnTo>
                  <a:pt x="690928" y="505259"/>
                </a:lnTo>
                <a:lnTo>
                  <a:pt x="653828" y="489303"/>
                </a:lnTo>
                <a:lnTo>
                  <a:pt x="589773" y="455519"/>
                </a:lnTo>
                <a:lnTo>
                  <a:pt x="540137" y="419488"/>
                </a:lnTo>
                <a:lnTo>
                  <a:pt x="505990" y="381513"/>
                </a:lnTo>
                <a:lnTo>
                  <a:pt x="488404" y="341894"/>
                </a:lnTo>
                <a:lnTo>
                  <a:pt x="486156" y="321563"/>
                </a:lnTo>
                <a:close/>
              </a:path>
              <a:path w="5701665" h="2428240">
                <a:moveTo>
                  <a:pt x="3415284" y="354329"/>
                </a:moveTo>
                <a:lnTo>
                  <a:pt x="3424188" y="314091"/>
                </a:lnTo>
                <a:lnTo>
                  <a:pt x="3450188" y="275343"/>
                </a:lnTo>
                <a:lnTo>
                  <a:pt x="3492214" y="238387"/>
                </a:lnTo>
                <a:lnTo>
                  <a:pt x="3549193" y="203523"/>
                </a:lnTo>
                <a:lnTo>
                  <a:pt x="3620056" y="171052"/>
                </a:lnTo>
                <a:lnTo>
                  <a:pt x="3660359" y="155809"/>
                </a:lnTo>
                <a:lnTo>
                  <a:pt x="3703732" y="141276"/>
                </a:lnTo>
                <a:lnTo>
                  <a:pt x="3750040" y="127492"/>
                </a:lnTo>
                <a:lnTo>
                  <a:pt x="3799149" y="114494"/>
                </a:lnTo>
                <a:lnTo>
                  <a:pt x="3850927" y="102320"/>
                </a:lnTo>
                <a:lnTo>
                  <a:pt x="3905239" y="91007"/>
                </a:lnTo>
                <a:lnTo>
                  <a:pt x="3961951" y="80593"/>
                </a:lnTo>
                <a:lnTo>
                  <a:pt x="4020929" y="71116"/>
                </a:lnTo>
                <a:lnTo>
                  <a:pt x="4082040" y="62613"/>
                </a:lnTo>
                <a:lnTo>
                  <a:pt x="4145149" y="55122"/>
                </a:lnTo>
                <a:lnTo>
                  <a:pt x="4210123" y="48680"/>
                </a:lnTo>
                <a:lnTo>
                  <a:pt x="4276829" y="43326"/>
                </a:lnTo>
                <a:lnTo>
                  <a:pt x="4345131" y="39095"/>
                </a:lnTo>
                <a:lnTo>
                  <a:pt x="4414897" y="36027"/>
                </a:lnTo>
                <a:lnTo>
                  <a:pt x="4485992" y="34159"/>
                </a:lnTo>
                <a:lnTo>
                  <a:pt x="4558284" y="33527"/>
                </a:lnTo>
                <a:lnTo>
                  <a:pt x="4630575" y="34159"/>
                </a:lnTo>
                <a:lnTo>
                  <a:pt x="4701670" y="36027"/>
                </a:lnTo>
                <a:lnTo>
                  <a:pt x="4771436" y="39095"/>
                </a:lnTo>
                <a:lnTo>
                  <a:pt x="4839738" y="43326"/>
                </a:lnTo>
                <a:lnTo>
                  <a:pt x="4906444" y="48680"/>
                </a:lnTo>
                <a:lnTo>
                  <a:pt x="4971418" y="55122"/>
                </a:lnTo>
                <a:lnTo>
                  <a:pt x="5034527" y="62613"/>
                </a:lnTo>
                <a:lnTo>
                  <a:pt x="5095638" y="71116"/>
                </a:lnTo>
                <a:lnTo>
                  <a:pt x="5154616" y="80593"/>
                </a:lnTo>
                <a:lnTo>
                  <a:pt x="5211328" y="91007"/>
                </a:lnTo>
                <a:lnTo>
                  <a:pt x="5265640" y="102320"/>
                </a:lnTo>
                <a:lnTo>
                  <a:pt x="5317418" y="114494"/>
                </a:lnTo>
                <a:lnTo>
                  <a:pt x="5366527" y="127492"/>
                </a:lnTo>
                <a:lnTo>
                  <a:pt x="5412835" y="141276"/>
                </a:lnTo>
                <a:lnTo>
                  <a:pt x="5456208" y="155809"/>
                </a:lnTo>
                <a:lnTo>
                  <a:pt x="5496511" y="171052"/>
                </a:lnTo>
                <a:lnTo>
                  <a:pt x="5533611" y="186970"/>
                </a:lnTo>
                <a:lnTo>
                  <a:pt x="5597666" y="220674"/>
                </a:lnTo>
                <a:lnTo>
                  <a:pt x="5647302" y="256622"/>
                </a:lnTo>
                <a:lnTo>
                  <a:pt x="5681449" y="294511"/>
                </a:lnTo>
                <a:lnTo>
                  <a:pt x="5699035" y="334042"/>
                </a:lnTo>
                <a:lnTo>
                  <a:pt x="5701283" y="354329"/>
                </a:lnTo>
                <a:lnTo>
                  <a:pt x="5699035" y="374617"/>
                </a:lnTo>
                <a:lnTo>
                  <a:pt x="5681449" y="414148"/>
                </a:lnTo>
                <a:lnTo>
                  <a:pt x="5647302" y="452037"/>
                </a:lnTo>
                <a:lnTo>
                  <a:pt x="5597666" y="487985"/>
                </a:lnTo>
                <a:lnTo>
                  <a:pt x="5533611" y="521689"/>
                </a:lnTo>
                <a:lnTo>
                  <a:pt x="5496511" y="537607"/>
                </a:lnTo>
                <a:lnTo>
                  <a:pt x="5456208" y="552850"/>
                </a:lnTo>
                <a:lnTo>
                  <a:pt x="5412835" y="567383"/>
                </a:lnTo>
                <a:lnTo>
                  <a:pt x="5366527" y="581167"/>
                </a:lnTo>
                <a:lnTo>
                  <a:pt x="5317418" y="594165"/>
                </a:lnTo>
                <a:lnTo>
                  <a:pt x="5265640" y="606339"/>
                </a:lnTo>
                <a:lnTo>
                  <a:pt x="5211328" y="617652"/>
                </a:lnTo>
                <a:lnTo>
                  <a:pt x="5154616" y="628066"/>
                </a:lnTo>
                <a:lnTo>
                  <a:pt x="5095638" y="637543"/>
                </a:lnTo>
                <a:lnTo>
                  <a:pt x="5034527" y="646046"/>
                </a:lnTo>
                <a:lnTo>
                  <a:pt x="4971418" y="653537"/>
                </a:lnTo>
                <a:lnTo>
                  <a:pt x="4906444" y="659979"/>
                </a:lnTo>
                <a:lnTo>
                  <a:pt x="4839738" y="665333"/>
                </a:lnTo>
                <a:lnTo>
                  <a:pt x="4771436" y="669564"/>
                </a:lnTo>
                <a:lnTo>
                  <a:pt x="4701670" y="672632"/>
                </a:lnTo>
                <a:lnTo>
                  <a:pt x="4630575" y="674500"/>
                </a:lnTo>
                <a:lnTo>
                  <a:pt x="4558284" y="675131"/>
                </a:lnTo>
                <a:lnTo>
                  <a:pt x="4485992" y="674500"/>
                </a:lnTo>
                <a:lnTo>
                  <a:pt x="4414897" y="672632"/>
                </a:lnTo>
                <a:lnTo>
                  <a:pt x="4345131" y="669564"/>
                </a:lnTo>
                <a:lnTo>
                  <a:pt x="4276829" y="665333"/>
                </a:lnTo>
                <a:lnTo>
                  <a:pt x="4210123" y="659979"/>
                </a:lnTo>
                <a:lnTo>
                  <a:pt x="4145149" y="653537"/>
                </a:lnTo>
                <a:lnTo>
                  <a:pt x="4082040" y="646046"/>
                </a:lnTo>
                <a:lnTo>
                  <a:pt x="4020929" y="637543"/>
                </a:lnTo>
                <a:lnTo>
                  <a:pt x="3961951" y="628066"/>
                </a:lnTo>
                <a:lnTo>
                  <a:pt x="3905239" y="617652"/>
                </a:lnTo>
                <a:lnTo>
                  <a:pt x="3850927" y="606339"/>
                </a:lnTo>
                <a:lnTo>
                  <a:pt x="3799149" y="594165"/>
                </a:lnTo>
                <a:lnTo>
                  <a:pt x="3750040" y="581167"/>
                </a:lnTo>
                <a:lnTo>
                  <a:pt x="3703732" y="567383"/>
                </a:lnTo>
                <a:lnTo>
                  <a:pt x="3660359" y="552850"/>
                </a:lnTo>
                <a:lnTo>
                  <a:pt x="3620056" y="537607"/>
                </a:lnTo>
                <a:lnTo>
                  <a:pt x="3582956" y="521689"/>
                </a:lnTo>
                <a:lnTo>
                  <a:pt x="3518901" y="487985"/>
                </a:lnTo>
                <a:lnTo>
                  <a:pt x="3469265" y="452037"/>
                </a:lnTo>
                <a:lnTo>
                  <a:pt x="3435118" y="414148"/>
                </a:lnTo>
                <a:lnTo>
                  <a:pt x="3417532" y="374617"/>
                </a:lnTo>
                <a:lnTo>
                  <a:pt x="3415284" y="354329"/>
                </a:lnTo>
                <a:close/>
              </a:path>
              <a:path w="5701665" h="2428240">
                <a:moveTo>
                  <a:pt x="236219" y="1274064"/>
                </a:moveTo>
                <a:lnTo>
                  <a:pt x="250011" y="1223689"/>
                </a:lnTo>
                <a:lnTo>
                  <a:pt x="289565" y="1176772"/>
                </a:lnTo>
                <a:lnTo>
                  <a:pt x="352156" y="1134316"/>
                </a:lnTo>
                <a:lnTo>
                  <a:pt x="391237" y="1115076"/>
                </a:lnTo>
                <a:lnTo>
                  <a:pt x="435054" y="1097327"/>
                </a:lnTo>
                <a:lnTo>
                  <a:pt x="483266" y="1081196"/>
                </a:lnTo>
                <a:lnTo>
                  <a:pt x="535531" y="1066809"/>
                </a:lnTo>
                <a:lnTo>
                  <a:pt x="591510" y="1054291"/>
                </a:lnTo>
                <a:lnTo>
                  <a:pt x="650861" y="1043767"/>
                </a:lnTo>
                <a:lnTo>
                  <a:pt x="713242" y="1035363"/>
                </a:lnTo>
                <a:lnTo>
                  <a:pt x="778313" y="1029205"/>
                </a:lnTo>
                <a:lnTo>
                  <a:pt x="845733" y="1025418"/>
                </a:lnTo>
                <a:lnTo>
                  <a:pt x="915162" y="1024127"/>
                </a:lnTo>
                <a:lnTo>
                  <a:pt x="984590" y="1025418"/>
                </a:lnTo>
                <a:lnTo>
                  <a:pt x="1052010" y="1029205"/>
                </a:lnTo>
                <a:lnTo>
                  <a:pt x="1117081" y="1035363"/>
                </a:lnTo>
                <a:lnTo>
                  <a:pt x="1179462" y="1043767"/>
                </a:lnTo>
                <a:lnTo>
                  <a:pt x="1238813" y="1054291"/>
                </a:lnTo>
                <a:lnTo>
                  <a:pt x="1294792" y="1066809"/>
                </a:lnTo>
                <a:lnTo>
                  <a:pt x="1347057" y="1081196"/>
                </a:lnTo>
                <a:lnTo>
                  <a:pt x="1395269" y="1097327"/>
                </a:lnTo>
                <a:lnTo>
                  <a:pt x="1439086" y="1115076"/>
                </a:lnTo>
                <a:lnTo>
                  <a:pt x="1478167" y="1134316"/>
                </a:lnTo>
                <a:lnTo>
                  <a:pt x="1512171" y="1154923"/>
                </a:lnTo>
                <a:lnTo>
                  <a:pt x="1563585" y="1199735"/>
                </a:lnTo>
                <a:lnTo>
                  <a:pt x="1590599" y="1248507"/>
                </a:lnTo>
                <a:lnTo>
                  <a:pt x="1594104" y="1274064"/>
                </a:lnTo>
                <a:lnTo>
                  <a:pt x="1590599" y="1299620"/>
                </a:lnTo>
                <a:lnTo>
                  <a:pt x="1563585" y="1348392"/>
                </a:lnTo>
                <a:lnTo>
                  <a:pt x="1512171" y="1393204"/>
                </a:lnTo>
                <a:lnTo>
                  <a:pt x="1478167" y="1413811"/>
                </a:lnTo>
                <a:lnTo>
                  <a:pt x="1439086" y="1433051"/>
                </a:lnTo>
                <a:lnTo>
                  <a:pt x="1395269" y="1450800"/>
                </a:lnTo>
                <a:lnTo>
                  <a:pt x="1347057" y="1466931"/>
                </a:lnTo>
                <a:lnTo>
                  <a:pt x="1294792" y="1481318"/>
                </a:lnTo>
                <a:lnTo>
                  <a:pt x="1238813" y="1493836"/>
                </a:lnTo>
                <a:lnTo>
                  <a:pt x="1179462" y="1504360"/>
                </a:lnTo>
                <a:lnTo>
                  <a:pt x="1117081" y="1512764"/>
                </a:lnTo>
                <a:lnTo>
                  <a:pt x="1052010" y="1518922"/>
                </a:lnTo>
                <a:lnTo>
                  <a:pt x="984590" y="1522709"/>
                </a:lnTo>
                <a:lnTo>
                  <a:pt x="915162" y="1524000"/>
                </a:lnTo>
                <a:lnTo>
                  <a:pt x="845733" y="1522709"/>
                </a:lnTo>
                <a:lnTo>
                  <a:pt x="778313" y="1518922"/>
                </a:lnTo>
                <a:lnTo>
                  <a:pt x="713242" y="1512764"/>
                </a:lnTo>
                <a:lnTo>
                  <a:pt x="650861" y="1504360"/>
                </a:lnTo>
                <a:lnTo>
                  <a:pt x="591510" y="1493836"/>
                </a:lnTo>
                <a:lnTo>
                  <a:pt x="535531" y="1481318"/>
                </a:lnTo>
                <a:lnTo>
                  <a:pt x="483266" y="1466931"/>
                </a:lnTo>
                <a:lnTo>
                  <a:pt x="435054" y="1450800"/>
                </a:lnTo>
                <a:lnTo>
                  <a:pt x="391237" y="1433051"/>
                </a:lnTo>
                <a:lnTo>
                  <a:pt x="352156" y="1413811"/>
                </a:lnTo>
                <a:lnTo>
                  <a:pt x="318152" y="1393204"/>
                </a:lnTo>
                <a:lnTo>
                  <a:pt x="266738" y="1348392"/>
                </a:lnTo>
                <a:lnTo>
                  <a:pt x="239724" y="1299620"/>
                </a:lnTo>
                <a:lnTo>
                  <a:pt x="236219" y="1274064"/>
                </a:lnTo>
                <a:close/>
              </a:path>
              <a:path w="5701665" h="2428240">
                <a:moveTo>
                  <a:pt x="1629156" y="1284731"/>
                </a:moveTo>
                <a:lnTo>
                  <a:pt x="1642935" y="1234357"/>
                </a:lnTo>
                <a:lnTo>
                  <a:pt x="1682454" y="1187440"/>
                </a:lnTo>
                <a:lnTo>
                  <a:pt x="1744985" y="1144984"/>
                </a:lnTo>
                <a:lnTo>
                  <a:pt x="1784027" y="1125744"/>
                </a:lnTo>
                <a:lnTo>
                  <a:pt x="1827799" y="1107995"/>
                </a:lnTo>
                <a:lnTo>
                  <a:pt x="1875961" y="1091864"/>
                </a:lnTo>
                <a:lnTo>
                  <a:pt x="1928170" y="1077477"/>
                </a:lnTo>
                <a:lnTo>
                  <a:pt x="1984086" y="1064959"/>
                </a:lnTo>
                <a:lnTo>
                  <a:pt x="2043368" y="1054435"/>
                </a:lnTo>
                <a:lnTo>
                  <a:pt x="2105675" y="1046031"/>
                </a:lnTo>
                <a:lnTo>
                  <a:pt x="2170666" y="1039873"/>
                </a:lnTo>
                <a:lnTo>
                  <a:pt x="2238000" y="1036086"/>
                </a:lnTo>
                <a:lnTo>
                  <a:pt x="2307336" y="1034795"/>
                </a:lnTo>
                <a:lnTo>
                  <a:pt x="2376671" y="1036086"/>
                </a:lnTo>
                <a:lnTo>
                  <a:pt x="2444005" y="1039873"/>
                </a:lnTo>
                <a:lnTo>
                  <a:pt x="2508996" y="1046031"/>
                </a:lnTo>
                <a:lnTo>
                  <a:pt x="2571303" y="1054435"/>
                </a:lnTo>
                <a:lnTo>
                  <a:pt x="2630585" y="1064959"/>
                </a:lnTo>
                <a:lnTo>
                  <a:pt x="2686501" y="1077477"/>
                </a:lnTo>
                <a:lnTo>
                  <a:pt x="2738710" y="1091864"/>
                </a:lnTo>
                <a:lnTo>
                  <a:pt x="2786872" y="1107995"/>
                </a:lnTo>
                <a:lnTo>
                  <a:pt x="2830644" y="1125744"/>
                </a:lnTo>
                <a:lnTo>
                  <a:pt x="2869686" y="1144984"/>
                </a:lnTo>
                <a:lnTo>
                  <a:pt x="2903658" y="1165591"/>
                </a:lnTo>
                <a:lnTo>
                  <a:pt x="2955024" y="1210403"/>
                </a:lnTo>
                <a:lnTo>
                  <a:pt x="2982014" y="1259175"/>
                </a:lnTo>
                <a:lnTo>
                  <a:pt x="2985516" y="1284731"/>
                </a:lnTo>
                <a:lnTo>
                  <a:pt x="2982014" y="1310288"/>
                </a:lnTo>
                <a:lnTo>
                  <a:pt x="2955024" y="1359060"/>
                </a:lnTo>
                <a:lnTo>
                  <a:pt x="2903658" y="1403872"/>
                </a:lnTo>
                <a:lnTo>
                  <a:pt x="2869686" y="1424479"/>
                </a:lnTo>
                <a:lnTo>
                  <a:pt x="2830644" y="1443719"/>
                </a:lnTo>
                <a:lnTo>
                  <a:pt x="2786872" y="1461468"/>
                </a:lnTo>
                <a:lnTo>
                  <a:pt x="2738710" y="1477599"/>
                </a:lnTo>
                <a:lnTo>
                  <a:pt x="2686501" y="1491986"/>
                </a:lnTo>
                <a:lnTo>
                  <a:pt x="2630585" y="1504504"/>
                </a:lnTo>
                <a:lnTo>
                  <a:pt x="2571303" y="1515028"/>
                </a:lnTo>
                <a:lnTo>
                  <a:pt x="2508996" y="1523432"/>
                </a:lnTo>
                <a:lnTo>
                  <a:pt x="2444005" y="1529590"/>
                </a:lnTo>
                <a:lnTo>
                  <a:pt x="2376671" y="1533377"/>
                </a:lnTo>
                <a:lnTo>
                  <a:pt x="2307336" y="1534667"/>
                </a:lnTo>
                <a:lnTo>
                  <a:pt x="2238000" y="1533377"/>
                </a:lnTo>
                <a:lnTo>
                  <a:pt x="2170666" y="1529590"/>
                </a:lnTo>
                <a:lnTo>
                  <a:pt x="2105675" y="1523432"/>
                </a:lnTo>
                <a:lnTo>
                  <a:pt x="2043368" y="1515028"/>
                </a:lnTo>
                <a:lnTo>
                  <a:pt x="1984086" y="1504504"/>
                </a:lnTo>
                <a:lnTo>
                  <a:pt x="1928170" y="1491986"/>
                </a:lnTo>
                <a:lnTo>
                  <a:pt x="1875961" y="1477599"/>
                </a:lnTo>
                <a:lnTo>
                  <a:pt x="1827799" y="1461468"/>
                </a:lnTo>
                <a:lnTo>
                  <a:pt x="1784027" y="1443719"/>
                </a:lnTo>
                <a:lnTo>
                  <a:pt x="1744985" y="1424479"/>
                </a:lnTo>
                <a:lnTo>
                  <a:pt x="1711013" y="1403872"/>
                </a:lnTo>
                <a:lnTo>
                  <a:pt x="1659647" y="1359060"/>
                </a:lnTo>
                <a:lnTo>
                  <a:pt x="1632657" y="1310288"/>
                </a:lnTo>
                <a:lnTo>
                  <a:pt x="1629156" y="1284731"/>
                </a:lnTo>
                <a:close/>
              </a:path>
              <a:path w="5701665" h="2428240">
                <a:moveTo>
                  <a:pt x="0" y="2177795"/>
                </a:moveTo>
                <a:lnTo>
                  <a:pt x="16577" y="2111348"/>
                </a:lnTo>
                <a:lnTo>
                  <a:pt x="63358" y="2051642"/>
                </a:lnTo>
                <a:lnTo>
                  <a:pt x="96694" y="2025061"/>
                </a:lnTo>
                <a:lnTo>
                  <a:pt x="135921" y="2001059"/>
                </a:lnTo>
                <a:lnTo>
                  <a:pt x="180488" y="1979933"/>
                </a:lnTo>
                <a:lnTo>
                  <a:pt x="229841" y="1961980"/>
                </a:lnTo>
                <a:lnTo>
                  <a:pt x="283428" y="1947499"/>
                </a:lnTo>
                <a:lnTo>
                  <a:pt x="340695" y="1936787"/>
                </a:lnTo>
                <a:lnTo>
                  <a:pt x="401089" y="1930141"/>
                </a:lnTo>
                <a:lnTo>
                  <a:pt x="464057" y="1927860"/>
                </a:lnTo>
                <a:lnTo>
                  <a:pt x="527026" y="1930141"/>
                </a:lnTo>
                <a:lnTo>
                  <a:pt x="587420" y="1936787"/>
                </a:lnTo>
                <a:lnTo>
                  <a:pt x="644687" y="1947499"/>
                </a:lnTo>
                <a:lnTo>
                  <a:pt x="698274" y="1961980"/>
                </a:lnTo>
                <a:lnTo>
                  <a:pt x="747627" y="1979933"/>
                </a:lnTo>
                <a:lnTo>
                  <a:pt x="792194" y="2001059"/>
                </a:lnTo>
                <a:lnTo>
                  <a:pt x="831421" y="2025061"/>
                </a:lnTo>
                <a:lnTo>
                  <a:pt x="864757" y="2051642"/>
                </a:lnTo>
                <a:lnTo>
                  <a:pt x="891647" y="2080504"/>
                </a:lnTo>
                <a:lnTo>
                  <a:pt x="923879" y="2143878"/>
                </a:lnTo>
                <a:lnTo>
                  <a:pt x="928116" y="2177795"/>
                </a:lnTo>
                <a:lnTo>
                  <a:pt x="923879" y="2211713"/>
                </a:lnTo>
                <a:lnTo>
                  <a:pt x="891647" y="2275087"/>
                </a:lnTo>
                <a:lnTo>
                  <a:pt x="864757" y="2303949"/>
                </a:lnTo>
                <a:lnTo>
                  <a:pt x="831421" y="2330530"/>
                </a:lnTo>
                <a:lnTo>
                  <a:pt x="792194" y="2354532"/>
                </a:lnTo>
                <a:lnTo>
                  <a:pt x="747627" y="2375658"/>
                </a:lnTo>
                <a:lnTo>
                  <a:pt x="698274" y="2393611"/>
                </a:lnTo>
                <a:lnTo>
                  <a:pt x="644687" y="2408092"/>
                </a:lnTo>
                <a:lnTo>
                  <a:pt x="587420" y="2418804"/>
                </a:lnTo>
                <a:lnTo>
                  <a:pt x="527026" y="2425450"/>
                </a:lnTo>
                <a:lnTo>
                  <a:pt x="464057" y="2427731"/>
                </a:lnTo>
                <a:lnTo>
                  <a:pt x="401089" y="2425450"/>
                </a:lnTo>
                <a:lnTo>
                  <a:pt x="340695" y="2418804"/>
                </a:lnTo>
                <a:lnTo>
                  <a:pt x="283428" y="2408092"/>
                </a:lnTo>
                <a:lnTo>
                  <a:pt x="229841" y="2393611"/>
                </a:lnTo>
                <a:lnTo>
                  <a:pt x="180488" y="2375658"/>
                </a:lnTo>
                <a:lnTo>
                  <a:pt x="135921" y="2354532"/>
                </a:lnTo>
                <a:lnTo>
                  <a:pt x="96694" y="2330530"/>
                </a:lnTo>
                <a:lnTo>
                  <a:pt x="63358" y="2303949"/>
                </a:lnTo>
                <a:lnTo>
                  <a:pt x="36468" y="2275087"/>
                </a:lnTo>
                <a:lnTo>
                  <a:pt x="4236" y="2211713"/>
                </a:lnTo>
                <a:lnTo>
                  <a:pt x="0" y="2177795"/>
                </a:lnTo>
                <a:close/>
              </a:path>
              <a:path w="5701665" h="2428240">
                <a:moveTo>
                  <a:pt x="986027" y="2177795"/>
                </a:moveTo>
                <a:lnTo>
                  <a:pt x="990705" y="2137251"/>
                </a:lnTo>
                <a:lnTo>
                  <a:pt x="1004248" y="2098791"/>
                </a:lnTo>
                <a:lnTo>
                  <a:pt x="1025920" y="2062930"/>
                </a:lnTo>
                <a:lnTo>
                  <a:pt x="1054985" y="2030181"/>
                </a:lnTo>
                <a:lnTo>
                  <a:pt x="1090707" y="2001059"/>
                </a:lnTo>
                <a:lnTo>
                  <a:pt x="1132350" y="1976079"/>
                </a:lnTo>
                <a:lnTo>
                  <a:pt x="1179177" y="1955754"/>
                </a:lnTo>
                <a:lnTo>
                  <a:pt x="1230453" y="1940600"/>
                </a:lnTo>
                <a:lnTo>
                  <a:pt x="1285441" y="1931130"/>
                </a:lnTo>
                <a:lnTo>
                  <a:pt x="1343406" y="1927860"/>
                </a:lnTo>
                <a:lnTo>
                  <a:pt x="1401370" y="1931130"/>
                </a:lnTo>
                <a:lnTo>
                  <a:pt x="1456358" y="1940600"/>
                </a:lnTo>
                <a:lnTo>
                  <a:pt x="1507634" y="1955754"/>
                </a:lnTo>
                <a:lnTo>
                  <a:pt x="1554461" y="1976079"/>
                </a:lnTo>
                <a:lnTo>
                  <a:pt x="1596104" y="2001059"/>
                </a:lnTo>
                <a:lnTo>
                  <a:pt x="1631826" y="2030181"/>
                </a:lnTo>
                <a:lnTo>
                  <a:pt x="1660891" y="2062930"/>
                </a:lnTo>
                <a:lnTo>
                  <a:pt x="1682563" y="2098791"/>
                </a:lnTo>
                <a:lnTo>
                  <a:pt x="1696106" y="2137251"/>
                </a:lnTo>
                <a:lnTo>
                  <a:pt x="1700783" y="2177795"/>
                </a:lnTo>
                <a:lnTo>
                  <a:pt x="1696106" y="2218340"/>
                </a:lnTo>
                <a:lnTo>
                  <a:pt x="1682563" y="2256800"/>
                </a:lnTo>
                <a:lnTo>
                  <a:pt x="1660891" y="2292661"/>
                </a:lnTo>
                <a:lnTo>
                  <a:pt x="1631826" y="2325410"/>
                </a:lnTo>
                <a:lnTo>
                  <a:pt x="1596104" y="2354532"/>
                </a:lnTo>
                <a:lnTo>
                  <a:pt x="1554461" y="2379512"/>
                </a:lnTo>
                <a:lnTo>
                  <a:pt x="1507634" y="2399837"/>
                </a:lnTo>
                <a:lnTo>
                  <a:pt x="1456358" y="2414991"/>
                </a:lnTo>
                <a:lnTo>
                  <a:pt x="1401370" y="2424461"/>
                </a:lnTo>
                <a:lnTo>
                  <a:pt x="1343406" y="2427731"/>
                </a:lnTo>
                <a:lnTo>
                  <a:pt x="1285441" y="2424461"/>
                </a:lnTo>
                <a:lnTo>
                  <a:pt x="1230453" y="2414991"/>
                </a:lnTo>
                <a:lnTo>
                  <a:pt x="1179177" y="2399837"/>
                </a:lnTo>
                <a:lnTo>
                  <a:pt x="1132350" y="2379512"/>
                </a:lnTo>
                <a:lnTo>
                  <a:pt x="1090707" y="2354532"/>
                </a:lnTo>
                <a:lnTo>
                  <a:pt x="1054985" y="2325410"/>
                </a:lnTo>
                <a:lnTo>
                  <a:pt x="1025920" y="2292661"/>
                </a:lnTo>
                <a:lnTo>
                  <a:pt x="1004248" y="2256800"/>
                </a:lnTo>
                <a:lnTo>
                  <a:pt x="990705" y="2218340"/>
                </a:lnTo>
                <a:lnTo>
                  <a:pt x="986027" y="2177795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44244" y="3336416"/>
            <a:ext cx="1409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3E3D00"/>
                </a:solidFill>
                <a:latin typeface="Malgun Gothic"/>
                <a:cs typeface="Malgun Gothic"/>
              </a:rPr>
              <a:t>A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46626" y="3446145"/>
            <a:ext cx="1466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80" dirty="0">
                <a:solidFill>
                  <a:srgbClr val="3E3D00"/>
                </a:solidFill>
                <a:latin typeface="Malgun Gothic"/>
                <a:cs typeface="Malgun Gothic"/>
              </a:rPr>
              <a:t>B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02073" y="2316479"/>
            <a:ext cx="4385310" cy="1160780"/>
          </a:xfrm>
          <a:custGeom>
            <a:avLst/>
            <a:gdLst/>
            <a:ahLst/>
            <a:cxnLst/>
            <a:rect l="l" t="t" r="r" b="b"/>
            <a:pathLst>
              <a:path w="4385309" h="1160779">
                <a:moveTo>
                  <a:pt x="3170681" y="112775"/>
                </a:moveTo>
                <a:lnTo>
                  <a:pt x="3179552" y="68901"/>
                </a:lnTo>
                <a:lnTo>
                  <a:pt x="3203733" y="33051"/>
                </a:lnTo>
                <a:lnTo>
                  <a:pt x="3239583" y="8870"/>
                </a:lnTo>
                <a:lnTo>
                  <a:pt x="3283457" y="0"/>
                </a:lnTo>
                <a:lnTo>
                  <a:pt x="3373120" y="0"/>
                </a:lnTo>
                <a:lnTo>
                  <a:pt x="3676777" y="0"/>
                </a:lnTo>
                <a:lnTo>
                  <a:pt x="4272533" y="0"/>
                </a:lnTo>
                <a:lnTo>
                  <a:pt x="4316408" y="8870"/>
                </a:lnTo>
                <a:lnTo>
                  <a:pt x="4352258" y="33051"/>
                </a:lnTo>
                <a:lnTo>
                  <a:pt x="4376439" y="68901"/>
                </a:lnTo>
                <a:lnTo>
                  <a:pt x="4385309" y="112775"/>
                </a:lnTo>
                <a:lnTo>
                  <a:pt x="4385309" y="394716"/>
                </a:lnTo>
                <a:lnTo>
                  <a:pt x="4385309" y="563880"/>
                </a:lnTo>
                <a:lnTo>
                  <a:pt x="4376439" y="607754"/>
                </a:lnTo>
                <a:lnTo>
                  <a:pt x="4352258" y="643604"/>
                </a:lnTo>
                <a:lnTo>
                  <a:pt x="4316408" y="667785"/>
                </a:lnTo>
                <a:lnTo>
                  <a:pt x="4272533" y="676656"/>
                </a:lnTo>
                <a:lnTo>
                  <a:pt x="3676777" y="676656"/>
                </a:lnTo>
                <a:lnTo>
                  <a:pt x="3373120" y="676656"/>
                </a:lnTo>
                <a:lnTo>
                  <a:pt x="3283457" y="676656"/>
                </a:lnTo>
                <a:lnTo>
                  <a:pt x="3239583" y="667785"/>
                </a:lnTo>
                <a:lnTo>
                  <a:pt x="3203733" y="643604"/>
                </a:lnTo>
                <a:lnTo>
                  <a:pt x="3179552" y="607754"/>
                </a:lnTo>
                <a:lnTo>
                  <a:pt x="3170681" y="563880"/>
                </a:lnTo>
                <a:lnTo>
                  <a:pt x="0" y="1160653"/>
                </a:lnTo>
                <a:lnTo>
                  <a:pt x="3170681" y="394716"/>
                </a:lnTo>
                <a:lnTo>
                  <a:pt x="3170681" y="112775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685658" y="2369058"/>
            <a:ext cx="937260" cy="5378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260"/>
              </a:spcBef>
            </a:pPr>
            <a:r>
              <a:rPr sz="1200" dirty="0">
                <a:solidFill>
                  <a:srgbClr val="1B2804"/>
                </a:solidFill>
                <a:latin typeface="Malgun Gothic"/>
                <a:cs typeface="Malgun Gothic"/>
              </a:rPr>
              <a:t>A단계에</a:t>
            </a:r>
            <a:r>
              <a:rPr sz="1200" spc="-45" dirty="0">
                <a:solidFill>
                  <a:srgbClr val="1B2804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1B2804"/>
                </a:solidFill>
                <a:latin typeface="Malgun Gothic"/>
                <a:cs typeface="Malgun Gothic"/>
              </a:rPr>
              <a:t>사용 </a:t>
            </a:r>
            <a:r>
              <a:rPr sz="1200" dirty="0">
                <a:solidFill>
                  <a:srgbClr val="1B2804"/>
                </a:solidFill>
                <a:latin typeface="Malgun Gothic"/>
                <a:cs typeface="Malgun Gothic"/>
              </a:rPr>
              <a:t>된</a:t>
            </a:r>
            <a:r>
              <a:rPr sz="1200" spc="-30" dirty="0">
                <a:solidFill>
                  <a:srgbClr val="1B2804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1B2804"/>
                </a:solidFill>
                <a:latin typeface="Malgun Gothic"/>
                <a:cs typeface="Malgun Gothic"/>
              </a:rPr>
              <a:t>공간을</a:t>
            </a:r>
            <a:r>
              <a:rPr sz="1200" spc="-15" dirty="0">
                <a:solidFill>
                  <a:srgbClr val="1B2804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1B2804"/>
                </a:solidFill>
                <a:latin typeface="Malgun Gothic"/>
                <a:cs typeface="Malgun Gothic"/>
              </a:rPr>
              <a:t>재 </a:t>
            </a:r>
            <a:r>
              <a:rPr sz="1200" spc="-25" dirty="0">
                <a:solidFill>
                  <a:srgbClr val="1B2804"/>
                </a:solidFill>
                <a:latin typeface="Malgun Gothic"/>
                <a:cs typeface="Malgun Gothic"/>
              </a:rPr>
              <a:t>활용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18372" y="6289040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5" dirty="0">
                <a:solidFill>
                  <a:srgbClr val="3E3D00"/>
                </a:solidFill>
                <a:latin typeface="Malgun Gothic"/>
                <a:cs typeface="Malgun Gothic"/>
              </a:rPr>
              <a:t>32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6568" y="1948688"/>
            <a:ext cx="1346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E3D00"/>
                </a:solidFill>
                <a:latin typeface="Malgun Gothic"/>
                <a:cs typeface="Malgun Gothic"/>
              </a:rPr>
              <a:t>복사는</a:t>
            </a:r>
            <a:r>
              <a:rPr sz="1200" spc="-3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3E3D00"/>
                </a:solidFill>
                <a:latin typeface="Malgun Gothic"/>
                <a:cs typeface="Malgun Gothic"/>
              </a:rPr>
              <a:t>나중에</a:t>
            </a:r>
            <a:r>
              <a:rPr sz="1200" spc="-1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3E3D00"/>
                </a:solidFill>
                <a:latin typeface="Malgun Gothic"/>
                <a:cs typeface="Malgun Gothic"/>
              </a:rPr>
              <a:t>수행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42872" y="3270503"/>
            <a:ext cx="2749550" cy="1240790"/>
          </a:xfrm>
          <a:custGeom>
            <a:avLst/>
            <a:gdLst/>
            <a:ahLst/>
            <a:cxnLst/>
            <a:rect l="l" t="t" r="r" b="b"/>
            <a:pathLst>
              <a:path w="2749550" h="1240789">
                <a:moveTo>
                  <a:pt x="0" y="144780"/>
                </a:moveTo>
                <a:lnTo>
                  <a:pt x="34606" y="98999"/>
                </a:lnTo>
                <a:lnTo>
                  <a:pt x="92681" y="71684"/>
                </a:lnTo>
                <a:lnTo>
                  <a:pt x="130978" y="59253"/>
                </a:lnTo>
                <a:lnTo>
                  <a:pt x="174896" y="47756"/>
                </a:lnTo>
                <a:lnTo>
                  <a:pt x="224022" y="37282"/>
                </a:lnTo>
                <a:lnTo>
                  <a:pt x="277941" y="27919"/>
                </a:lnTo>
                <a:lnTo>
                  <a:pt x="336239" y="19755"/>
                </a:lnTo>
                <a:lnTo>
                  <a:pt x="398503" y="12878"/>
                </a:lnTo>
                <a:lnTo>
                  <a:pt x="464320" y="7376"/>
                </a:lnTo>
                <a:lnTo>
                  <a:pt x="533274" y="3336"/>
                </a:lnTo>
                <a:lnTo>
                  <a:pt x="604953" y="848"/>
                </a:lnTo>
                <a:lnTo>
                  <a:pt x="678941" y="0"/>
                </a:lnTo>
                <a:lnTo>
                  <a:pt x="752930" y="848"/>
                </a:lnTo>
                <a:lnTo>
                  <a:pt x="824609" y="3336"/>
                </a:lnTo>
                <a:lnTo>
                  <a:pt x="893563" y="7376"/>
                </a:lnTo>
                <a:lnTo>
                  <a:pt x="959380" y="12878"/>
                </a:lnTo>
                <a:lnTo>
                  <a:pt x="1021644" y="19755"/>
                </a:lnTo>
                <a:lnTo>
                  <a:pt x="1079942" y="27919"/>
                </a:lnTo>
                <a:lnTo>
                  <a:pt x="1133861" y="37282"/>
                </a:lnTo>
                <a:lnTo>
                  <a:pt x="1182987" y="47756"/>
                </a:lnTo>
                <a:lnTo>
                  <a:pt x="1226905" y="59253"/>
                </a:lnTo>
                <a:lnTo>
                  <a:pt x="1265202" y="71684"/>
                </a:lnTo>
                <a:lnTo>
                  <a:pt x="1323277" y="98999"/>
                </a:lnTo>
                <a:lnTo>
                  <a:pt x="1353900" y="128995"/>
                </a:lnTo>
                <a:lnTo>
                  <a:pt x="1357883" y="144780"/>
                </a:lnTo>
                <a:lnTo>
                  <a:pt x="1353900" y="160564"/>
                </a:lnTo>
                <a:lnTo>
                  <a:pt x="1323277" y="190560"/>
                </a:lnTo>
                <a:lnTo>
                  <a:pt x="1265202" y="217875"/>
                </a:lnTo>
                <a:lnTo>
                  <a:pt x="1226905" y="230306"/>
                </a:lnTo>
                <a:lnTo>
                  <a:pt x="1182987" y="241803"/>
                </a:lnTo>
                <a:lnTo>
                  <a:pt x="1133861" y="252277"/>
                </a:lnTo>
                <a:lnTo>
                  <a:pt x="1079942" y="261640"/>
                </a:lnTo>
                <a:lnTo>
                  <a:pt x="1021644" y="269804"/>
                </a:lnTo>
                <a:lnTo>
                  <a:pt x="959380" y="276681"/>
                </a:lnTo>
                <a:lnTo>
                  <a:pt x="893563" y="282183"/>
                </a:lnTo>
                <a:lnTo>
                  <a:pt x="824609" y="286223"/>
                </a:lnTo>
                <a:lnTo>
                  <a:pt x="752930" y="288711"/>
                </a:lnTo>
                <a:lnTo>
                  <a:pt x="678941" y="289560"/>
                </a:lnTo>
                <a:lnTo>
                  <a:pt x="604953" y="288711"/>
                </a:lnTo>
                <a:lnTo>
                  <a:pt x="533274" y="286223"/>
                </a:lnTo>
                <a:lnTo>
                  <a:pt x="464320" y="282183"/>
                </a:lnTo>
                <a:lnTo>
                  <a:pt x="398503" y="276681"/>
                </a:lnTo>
                <a:lnTo>
                  <a:pt x="336239" y="269804"/>
                </a:lnTo>
                <a:lnTo>
                  <a:pt x="277941" y="261640"/>
                </a:lnTo>
                <a:lnTo>
                  <a:pt x="224022" y="252277"/>
                </a:lnTo>
                <a:lnTo>
                  <a:pt x="174896" y="241803"/>
                </a:lnTo>
                <a:lnTo>
                  <a:pt x="130978" y="230306"/>
                </a:lnTo>
                <a:lnTo>
                  <a:pt x="92681" y="217875"/>
                </a:lnTo>
                <a:lnTo>
                  <a:pt x="34606" y="190560"/>
                </a:lnTo>
                <a:lnTo>
                  <a:pt x="3983" y="160564"/>
                </a:lnTo>
                <a:lnTo>
                  <a:pt x="0" y="144780"/>
                </a:lnTo>
                <a:close/>
              </a:path>
              <a:path w="2749550" h="1240789">
                <a:moveTo>
                  <a:pt x="1392935" y="144018"/>
                </a:moveTo>
                <a:lnTo>
                  <a:pt x="1427512" y="107667"/>
                </a:lnTo>
                <a:lnTo>
                  <a:pt x="1485533" y="85964"/>
                </a:lnTo>
                <a:lnTo>
                  <a:pt x="1523792" y="76084"/>
                </a:lnTo>
                <a:lnTo>
                  <a:pt x="1567666" y="66944"/>
                </a:lnTo>
                <a:lnTo>
                  <a:pt x="1616741" y="58616"/>
                </a:lnTo>
                <a:lnTo>
                  <a:pt x="1670602" y="51169"/>
                </a:lnTo>
                <a:lnTo>
                  <a:pt x="1728836" y="44675"/>
                </a:lnTo>
                <a:lnTo>
                  <a:pt x="1791030" y="39204"/>
                </a:lnTo>
                <a:lnTo>
                  <a:pt x="1856768" y="34826"/>
                </a:lnTo>
                <a:lnTo>
                  <a:pt x="1925638" y="31612"/>
                </a:lnTo>
                <a:lnTo>
                  <a:pt x="1997225" y="29631"/>
                </a:lnTo>
                <a:lnTo>
                  <a:pt x="2071115" y="28956"/>
                </a:lnTo>
                <a:lnTo>
                  <a:pt x="2145006" y="29631"/>
                </a:lnTo>
                <a:lnTo>
                  <a:pt x="2216593" y="31612"/>
                </a:lnTo>
                <a:lnTo>
                  <a:pt x="2285463" y="34826"/>
                </a:lnTo>
                <a:lnTo>
                  <a:pt x="2351201" y="39204"/>
                </a:lnTo>
                <a:lnTo>
                  <a:pt x="2413395" y="44675"/>
                </a:lnTo>
                <a:lnTo>
                  <a:pt x="2471629" y="51169"/>
                </a:lnTo>
                <a:lnTo>
                  <a:pt x="2525490" y="58616"/>
                </a:lnTo>
                <a:lnTo>
                  <a:pt x="2574565" y="66944"/>
                </a:lnTo>
                <a:lnTo>
                  <a:pt x="2618439" y="76084"/>
                </a:lnTo>
                <a:lnTo>
                  <a:pt x="2656698" y="85964"/>
                </a:lnTo>
                <a:lnTo>
                  <a:pt x="2714719" y="107667"/>
                </a:lnTo>
                <a:lnTo>
                  <a:pt x="2745316" y="131488"/>
                </a:lnTo>
                <a:lnTo>
                  <a:pt x="2749295" y="144018"/>
                </a:lnTo>
                <a:lnTo>
                  <a:pt x="2745316" y="156547"/>
                </a:lnTo>
                <a:lnTo>
                  <a:pt x="2714719" y="180368"/>
                </a:lnTo>
                <a:lnTo>
                  <a:pt x="2656698" y="202071"/>
                </a:lnTo>
                <a:lnTo>
                  <a:pt x="2618439" y="211951"/>
                </a:lnTo>
                <a:lnTo>
                  <a:pt x="2574565" y="221091"/>
                </a:lnTo>
                <a:lnTo>
                  <a:pt x="2525490" y="229419"/>
                </a:lnTo>
                <a:lnTo>
                  <a:pt x="2471629" y="236866"/>
                </a:lnTo>
                <a:lnTo>
                  <a:pt x="2413395" y="243360"/>
                </a:lnTo>
                <a:lnTo>
                  <a:pt x="2351201" y="248831"/>
                </a:lnTo>
                <a:lnTo>
                  <a:pt x="2285463" y="253209"/>
                </a:lnTo>
                <a:lnTo>
                  <a:pt x="2216593" y="256423"/>
                </a:lnTo>
                <a:lnTo>
                  <a:pt x="2145006" y="258404"/>
                </a:lnTo>
                <a:lnTo>
                  <a:pt x="2071115" y="259080"/>
                </a:lnTo>
                <a:lnTo>
                  <a:pt x="1997225" y="258404"/>
                </a:lnTo>
                <a:lnTo>
                  <a:pt x="1925638" y="256423"/>
                </a:lnTo>
                <a:lnTo>
                  <a:pt x="1856768" y="253209"/>
                </a:lnTo>
                <a:lnTo>
                  <a:pt x="1791030" y="248831"/>
                </a:lnTo>
                <a:lnTo>
                  <a:pt x="1728836" y="243360"/>
                </a:lnTo>
                <a:lnTo>
                  <a:pt x="1670602" y="236866"/>
                </a:lnTo>
                <a:lnTo>
                  <a:pt x="1616741" y="229419"/>
                </a:lnTo>
                <a:lnTo>
                  <a:pt x="1567666" y="221091"/>
                </a:lnTo>
                <a:lnTo>
                  <a:pt x="1523792" y="211951"/>
                </a:lnTo>
                <a:lnTo>
                  <a:pt x="1485533" y="202071"/>
                </a:lnTo>
                <a:lnTo>
                  <a:pt x="1427512" y="180368"/>
                </a:lnTo>
                <a:lnTo>
                  <a:pt x="1396915" y="156547"/>
                </a:lnTo>
                <a:lnTo>
                  <a:pt x="1392935" y="144018"/>
                </a:lnTo>
                <a:close/>
              </a:path>
              <a:path w="2749550" h="1240789">
                <a:moveTo>
                  <a:pt x="134111" y="1110234"/>
                </a:moveTo>
                <a:lnTo>
                  <a:pt x="174141" y="1076905"/>
                </a:lnTo>
                <a:lnTo>
                  <a:pt x="222260" y="1061373"/>
                </a:lnTo>
                <a:lnTo>
                  <a:pt x="287408" y="1046779"/>
                </a:lnTo>
                <a:lnTo>
                  <a:pt x="325969" y="1039876"/>
                </a:lnTo>
                <a:lnTo>
                  <a:pt x="368308" y="1033259"/>
                </a:lnTo>
                <a:lnTo>
                  <a:pt x="414264" y="1026945"/>
                </a:lnTo>
                <a:lnTo>
                  <a:pt x="463678" y="1020951"/>
                </a:lnTo>
                <a:lnTo>
                  <a:pt x="516391" y="1015294"/>
                </a:lnTo>
                <a:lnTo>
                  <a:pt x="572241" y="1009991"/>
                </a:lnTo>
                <a:lnTo>
                  <a:pt x="631070" y="1005059"/>
                </a:lnTo>
                <a:lnTo>
                  <a:pt x="692717" y="1000516"/>
                </a:lnTo>
                <a:lnTo>
                  <a:pt x="757022" y="996378"/>
                </a:lnTo>
                <a:lnTo>
                  <a:pt x="823826" y="992663"/>
                </a:lnTo>
                <a:lnTo>
                  <a:pt x="892968" y="989388"/>
                </a:lnTo>
                <a:lnTo>
                  <a:pt x="964289" y="986570"/>
                </a:lnTo>
                <a:lnTo>
                  <a:pt x="1037629" y="984226"/>
                </a:lnTo>
                <a:lnTo>
                  <a:pt x="1112828" y="982373"/>
                </a:lnTo>
                <a:lnTo>
                  <a:pt x="1189725" y="981028"/>
                </a:lnTo>
                <a:lnTo>
                  <a:pt x="1268162" y="980208"/>
                </a:lnTo>
                <a:lnTo>
                  <a:pt x="1347977" y="979932"/>
                </a:lnTo>
                <a:lnTo>
                  <a:pt x="1427793" y="980208"/>
                </a:lnTo>
                <a:lnTo>
                  <a:pt x="1506230" y="981028"/>
                </a:lnTo>
                <a:lnTo>
                  <a:pt x="1583127" y="982373"/>
                </a:lnTo>
                <a:lnTo>
                  <a:pt x="1658326" y="984226"/>
                </a:lnTo>
                <a:lnTo>
                  <a:pt x="1731666" y="986570"/>
                </a:lnTo>
                <a:lnTo>
                  <a:pt x="1802987" y="989388"/>
                </a:lnTo>
                <a:lnTo>
                  <a:pt x="1872129" y="992663"/>
                </a:lnTo>
                <a:lnTo>
                  <a:pt x="1938933" y="996378"/>
                </a:lnTo>
                <a:lnTo>
                  <a:pt x="2003238" y="1000516"/>
                </a:lnTo>
                <a:lnTo>
                  <a:pt x="2064885" y="1005059"/>
                </a:lnTo>
                <a:lnTo>
                  <a:pt x="2123714" y="1009991"/>
                </a:lnTo>
                <a:lnTo>
                  <a:pt x="2179564" y="1015294"/>
                </a:lnTo>
                <a:lnTo>
                  <a:pt x="2232277" y="1020951"/>
                </a:lnTo>
                <a:lnTo>
                  <a:pt x="2281691" y="1026945"/>
                </a:lnTo>
                <a:lnTo>
                  <a:pt x="2327647" y="1033259"/>
                </a:lnTo>
                <a:lnTo>
                  <a:pt x="2369986" y="1039876"/>
                </a:lnTo>
                <a:lnTo>
                  <a:pt x="2408547" y="1046779"/>
                </a:lnTo>
                <a:lnTo>
                  <a:pt x="2473695" y="1061373"/>
                </a:lnTo>
                <a:lnTo>
                  <a:pt x="2521814" y="1076905"/>
                </a:lnTo>
                <a:lnTo>
                  <a:pt x="2559262" y="1101661"/>
                </a:lnTo>
                <a:lnTo>
                  <a:pt x="2561843" y="1110234"/>
                </a:lnTo>
                <a:lnTo>
                  <a:pt x="2559262" y="1118806"/>
                </a:lnTo>
                <a:lnTo>
                  <a:pt x="2521814" y="1143562"/>
                </a:lnTo>
                <a:lnTo>
                  <a:pt x="2473695" y="1159094"/>
                </a:lnTo>
                <a:lnTo>
                  <a:pt x="2408547" y="1173688"/>
                </a:lnTo>
                <a:lnTo>
                  <a:pt x="2369986" y="1180591"/>
                </a:lnTo>
                <a:lnTo>
                  <a:pt x="2327647" y="1187208"/>
                </a:lnTo>
                <a:lnTo>
                  <a:pt x="2281691" y="1193522"/>
                </a:lnTo>
                <a:lnTo>
                  <a:pt x="2232277" y="1199516"/>
                </a:lnTo>
                <a:lnTo>
                  <a:pt x="2179564" y="1205173"/>
                </a:lnTo>
                <a:lnTo>
                  <a:pt x="2123714" y="1210476"/>
                </a:lnTo>
                <a:lnTo>
                  <a:pt x="2064885" y="1215408"/>
                </a:lnTo>
                <a:lnTo>
                  <a:pt x="2003238" y="1219951"/>
                </a:lnTo>
                <a:lnTo>
                  <a:pt x="1938933" y="1224089"/>
                </a:lnTo>
                <a:lnTo>
                  <a:pt x="1872129" y="1227804"/>
                </a:lnTo>
                <a:lnTo>
                  <a:pt x="1802987" y="1231079"/>
                </a:lnTo>
                <a:lnTo>
                  <a:pt x="1731666" y="1233897"/>
                </a:lnTo>
                <a:lnTo>
                  <a:pt x="1658326" y="1236241"/>
                </a:lnTo>
                <a:lnTo>
                  <a:pt x="1583127" y="1238094"/>
                </a:lnTo>
                <a:lnTo>
                  <a:pt x="1506230" y="1239439"/>
                </a:lnTo>
                <a:lnTo>
                  <a:pt x="1427793" y="1240259"/>
                </a:lnTo>
                <a:lnTo>
                  <a:pt x="1347977" y="1240536"/>
                </a:lnTo>
                <a:lnTo>
                  <a:pt x="1268162" y="1240259"/>
                </a:lnTo>
                <a:lnTo>
                  <a:pt x="1189725" y="1239439"/>
                </a:lnTo>
                <a:lnTo>
                  <a:pt x="1112828" y="1238094"/>
                </a:lnTo>
                <a:lnTo>
                  <a:pt x="1037629" y="1236241"/>
                </a:lnTo>
                <a:lnTo>
                  <a:pt x="964289" y="1233897"/>
                </a:lnTo>
                <a:lnTo>
                  <a:pt x="892968" y="1231079"/>
                </a:lnTo>
                <a:lnTo>
                  <a:pt x="823826" y="1227804"/>
                </a:lnTo>
                <a:lnTo>
                  <a:pt x="757022" y="1224089"/>
                </a:lnTo>
                <a:lnTo>
                  <a:pt x="692717" y="1219951"/>
                </a:lnTo>
                <a:lnTo>
                  <a:pt x="631070" y="1215408"/>
                </a:lnTo>
                <a:lnTo>
                  <a:pt x="572241" y="1210476"/>
                </a:lnTo>
                <a:lnTo>
                  <a:pt x="516391" y="1205173"/>
                </a:lnTo>
                <a:lnTo>
                  <a:pt x="463678" y="1199516"/>
                </a:lnTo>
                <a:lnTo>
                  <a:pt x="414264" y="1193522"/>
                </a:lnTo>
                <a:lnTo>
                  <a:pt x="368308" y="1187208"/>
                </a:lnTo>
                <a:lnTo>
                  <a:pt x="325969" y="1180591"/>
                </a:lnTo>
                <a:lnTo>
                  <a:pt x="287408" y="1173688"/>
                </a:lnTo>
                <a:lnTo>
                  <a:pt x="222260" y="1159094"/>
                </a:lnTo>
                <a:lnTo>
                  <a:pt x="174141" y="1143562"/>
                </a:lnTo>
                <a:lnTo>
                  <a:pt x="136693" y="1118806"/>
                </a:lnTo>
                <a:lnTo>
                  <a:pt x="134111" y="1110234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1917" y="4235957"/>
            <a:ext cx="1330325" cy="427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200" dirty="0">
                <a:solidFill>
                  <a:srgbClr val="3E3D00"/>
                </a:solidFill>
                <a:latin typeface="Malgun Gothic"/>
                <a:cs typeface="Malgun Gothic"/>
              </a:rPr>
              <a:t>4</a:t>
            </a:r>
            <a:r>
              <a:rPr sz="1200" spc="3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3E3D00"/>
                </a:solidFill>
                <a:latin typeface="Malgun Gothic"/>
                <a:cs typeface="Malgun Gothic"/>
              </a:rPr>
              <a:t>(A+B에서</a:t>
            </a:r>
            <a:r>
              <a:rPr sz="1200" spc="1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3E3D00"/>
                </a:solidFill>
                <a:latin typeface="Malgun Gothic"/>
                <a:cs typeface="Malgun Gothic"/>
              </a:rPr>
              <a:t>사용된 </a:t>
            </a:r>
            <a:r>
              <a:rPr sz="1200" dirty="0">
                <a:solidFill>
                  <a:srgbClr val="3E3D00"/>
                </a:solidFill>
                <a:latin typeface="Malgun Gothic"/>
                <a:cs typeface="Malgun Gothic"/>
              </a:rPr>
              <a:t>공간</a:t>
            </a:r>
            <a:r>
              <a:rPr sz="1200" spc="-3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3E3D00"/>
                </a:solidFill>
                <a:latin typeface="Malgun Gothic"/>
                <a:cs typeface="Malgun Gothic"/>
              </a:rPr>
              <a:t>포함)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8216" y="5133847"/>
            <a:ext cx="845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E3D00"/>
                </a:solidFill>
                <a:latin typeface="Malgun Gothic"/>
                <a:cs typeface="Malgun Gothic"/>
              </a:rPr>
              <a:t>8(C를</a:t>
            </a:r>
            <a:r>
              <a:rPr sz="1200" spc="16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3E3D00"/>
                </a:solidFill>
                <a:latin typeface="Malgun Gothic"/>
                <a:cs typeface="Malgun Gothic"/>
              </a:rPr>
              <a:t>포함)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88769" y="4259071"/>
            <a:ext cx="1536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3E3D00"/>
                </a:solidFill>
                <a:latin typeface="Malgun Gothic"/>
                <a:cs typeface="Malgun Gothic"/>
              </a:rPr>
              <a:t>C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86583" y="5131308"/>
            <a:ext cx="4285615" cy="285115"/>
          </a:xfrm>
          <a:custGeom>
            <a:avLst/>
            <a:gdLst/>
            <a:ahLst/>
            <a:cxnLst/>
            <a:rect l="l" t="t" r="r" b="b"/>
            <a:pathLst>
              <a:path w="4285615" h="285114">
                <a:moveTo>
                  <a:pt x="0" y="142494"/>
                </a:moveTo>
                <a:lnTo>
                  <a:pt x="36086" y="116302"/>
                </a:lnTo>
                <a:lnTo>
                  <a:pt x="90723" y="101324"/>
                </a:lnTo>
                <a:lnTo>
                  <a:pt x="140028" y="91702"/>
                </a:lnTo>
                <a:lnTo>
                  <a:pt x="199155" y="82403"/>
                </a:lnTo>
                <a:lnTo>
                  <a:pt x="267688" y="73455"/>
                </a:lnTo>
                <a:lnTo>
                  <a:pt x="345214" y="64885"/>
                </a:lnTo>
                <a:lnTo>
                  <a:pt x="387219" y="60751"/>
                </a:lnTo>
                <a:lnTo>
                  <a:pt x="431317" y="56721"/>
                </a:lnTo>
                <a:lnTo>
                  <a:pt x="477457" y="52799"/>
                </a:lnTo>
                <a:lnTo>
                  <a:pt x="525585" y="48990"/>
                </a:lnTo>
                <a:lnTo>
                  <a:pt x="575651" y="45295"/>
                </a:lnTo>
                <a:lnTo>
                  <a:pt x="627602" y="41719"/>
                </a:lnTo>
                <a:lnTo>
                  <a:pt x="681387" y="38265"/>
                </a:lnTo>
                <a:lnTo>
                  <a:pt x="736954" y="34936"/>
                </a:lnTo>
                <a:lnTo>
                  <a:pt x="794251" y="31737"/>
                </a:lnTo>
                <a:lnTo>
                  <a:pt x="853226" y="28669"/>
                </a:lnTo>
                <a:lnTo>
                  <a:pt x="913828" y="25738"/>
                </a:lnTo>
                <a:lnTo>
                  <a:pt x="976005" y="22945"/>
                </a:lnTo>
                <a:lnTo>
                  <a:pt x="1039705" y="20296"/>
                </a:lnTo>
                <a:lnTo>
                  <a:pt x="1104876" y="17792"/>
                </a:lnTo>
                <a:lnTo>
                  <a:pt x="1171467" y="15438"/>
                </a:lnTo>
                <a:lnTo>
                  <a:pt x="1239425" y="13236"/>
                </a:lnTo>
                <a:lnTo>
                  <a:pt x="1308699" y="11191"/>
                </a:lnTo>
                <a:lnTo>
                  <a:pt x="1379237" y="9306"/>
                </a:lnTo>
                <a:lnTo>
                  <a:pt x="1450987" y="7584"/>
                </a:lnTo>
                <a:lnTo>
                  <a:pt x="1523898" y="6029"/>
                </a:lnTo>
                <a:lnTo>
                  <a:pt x="1597917" y="4644"/>
                </a:lnTo>
                <a:lnTo>
                  <a:pt x="1672993" y="3432"/>
                </a:lnTo>
                <a:lnTo>
                  <a:pt x="1749074" y="2398"/>
                </a:lnTo>
                <a:lnTo>
                  <a:pt x="1826109" y="1544"/>
                </a:lnTo>
                <a:lnTo>
                  <a:pt x="1904045" y="873"/>
                </a:lnTo>
                <a:lnTo>
                  <a:pt x="1982830" y="390"/>
                </a:lnTo>
                <a:lnTo>
                  <a:pt x="2062414" y="98"/>
                </a:lnTo>
                <a:lnTo>
                  <a:pt x="2142744" y="0"/>
                </a:lnTo>
                <a:lnTo>
                  <a:pt x="2223073" y="98"/>
                </a:lnTo>
                <a:lnTo>
                  <a:pt x="2302657" y="390"/>
                </a:lnTo>
                <a:lnTo>
                  <a:pt x="2381442" y="873"/>
                </a:lnTo>
                <a:lnTo>
                  <a:pt x="2459378" y="1544"/>
                </a:lnTo>
                <a:lnTo>
                  <a:pt x="2536413" y="2398"/>
                </a:lnTo>
                <a:lnTo>
                  <a:pt x="2612494" y="3432"/>
                </a:lnTo>
                <a:lnTo>
                  <a:pt x="2687570" y="4644"/>
                </a:lnTo>
                <a:lnTo>
                  <a:pt x="2761589" y="6029"/>
                </a:lnTo>
                <a:lnTo>
                  <a:pt x="2834500" y="7584"/>
                </a:lnTo>
                <a:lnTo>
                  <a:pt x="2906250" y="9306"/>
                </a:lnTo>
                <a:lnTo>
                  <a:pt x="2976788" y="11191"/>
                </a:lnTo>
                <a:lnTo>
                  <a:pt x="3046062" y="13236"/>
                </a:lnTo>
                <a:lnTo>
                  <a:pt x="3114020" y="15438"/>
                </a:lnTo>
                <a:lnTo>
                  <a:pt x="3180611" y="17792"/>
                </a:lnTo>
                <a:lnTo>
                  <a:pt x="3245782" y="20296"/>
                </a:lnTo>
                <a:lnTo>
                  <a:pt x="3309482" y="22945"/>
                </a:lnTo>
                <a:lnTo>
                  <a:pt x="3371659" y="25738"/>
                </a:lnTo>
                <a:lnTo>
                  <a:pt x="3432261" y="28669"/>
                </a:lnTo>
                <a:lnTo>
                  <a:pt x="3491236" y="31737"/>
                </a:lnTo>
                <a:lnTo>
                  <a:pt x="3548533" y="34936"/>
                </a:lnTo>
                <a:lnTo>
                  <a:pt x="3604100" y="38265"/>
                </a:lnTo>
                <a:lnTo>
                  <a:pt x="3657885" y="41719"/>
                </a:lnTo>
                <a:lnTo>
                  <a:pt x="3709836" y="45295"/>
                </a:lnTo>
                <a:lnTo>
                  <a:pt x="3759902" y="48990"/>
                </a:lnTo>
                <a:lnTo>
                  <a:pt x="3808030" y="52799"/>
                </a:lnTo>
                <a:lnTo>
                  <a:pt x="3854170" y="56721"/>
                </a:lnTo>
                <a:lnTo>
                  <a:pt x="3898268" y="60751"/>
                </a:lnTo>
                <a:lnTo>
                  <a:pt x="3940273" y="64885"/>
                </a:lnTo>
                <a:lnTo>
                  <a:pt x="3980134" y="69121"/>
                </a:lnTo>
                <a:lnTo>
                  <a:pt x="4053216" y="77884"/>
                </a:lnTo>
                <a:lnTo>
                  <a:pt x="4117097" y="87010"/>
                </a:lnTo>
                <a:lnTo>
                  <a:pt x="4171365" y="96474"/>
                </a:lnTo>
                <a:lnTo>
                  <a:pt x="4215605" y="106247"/>
                </a:lnTo>
                <a:lnTo>
                  <a:pt x="4262254" y="121427"/>
                </a:lnTo>
                <a:lnTo>
                  <a:pt x="4285488" y="142494"/>
                </a:lnTo>
                <a:lnTo>
                  <a:pt x="4284010" y="147838"/>
                </a:lnTo>
                <a:lnTo>
                  <a:pt x="4249401" y="168685"/>
                </a:lnTo>
                <a:lnTo>
                  <a:pt x="4194764" y="183663"/>
                </a:lnTo>
                <a:lnTo>
                  <a:pt x="4145459" y="193285"/>
                </a:lnTo>
                <a:lnTo>
                  <a:pt x="4086332" y="202584"/>
                </a:lnTo>
                <a:lnTo>
                  <a:pt x="4017799" y="211532"/>
                </a:lnTo>
                <a:lnTo>
                  <a:pt x="3940273" y="220102"/>
                </a:lnTo>
                <a:lnTo>
                  <a:pt x="3898268" y="224236"/>
                </a:lnTo>
                <a:lnTo>
                  <a:pt x="3854170" y="228266"/>
                </a:lnTo>
                <a:lnTo>
                  <a:pt x="3808030" y="232188"/>
                </a:lnTo>
                <a:lnTo>
                  <a:pt x="3759902" y="235997"/>
                </a:lnTo>
                <a:lnTo>
                  <a:pt x="3709836" y="239692"/>
                </a:lnTo>
                <a:lnTo>
                  <a:pt x="3657885" y="243268"/>
                </a:lnTo>
                <a:lnTo>
                  <a:pt x="3604100" y="246722"/>
                </a:lnTo>
                <a:lnTo>
                  <a:pt x="3548533" y="250051"/>
                </a:lnTo>
                <a:lnTo>
                  <a:pt x="3491236" y="253250"/>
                </a:lnTo>
                <a:lnTo>
                  <a:pt x="3432261" y="256318"/>
                </a:lnTo>
                <a:lnTo>
                  <a:pt x="3371659" y="259249"/>
                </a:lnTo>
                <a:lnTo>
                  <a:pt x="3309482" y="262042"/>
                </a:lnTo>
                <a:lnTo>
                  <a:pt x="3245782" y="264691"/>
                </a:lnTo>
                <a:lnTo>
                  <a:pt x="3180611" y="267195"/>
                </a:lnTo>
                <a:lnTo>
                  <a:pt x="3114020" y="269549"/>
                </a:lnTo>
                <a:lnTo>
                  <a:pt x="3046062" y="271751"/>
                </a:lnTo>
                <a:lnTo>
                  <a:pt x="2976788" y="273796"/>
                </a:lnTo>
                <a:lnTo>
                  <a:pt x="2906250" y="275681"/>
                </a:lnTo>
                <a:lnTo>
                  <a:pt x="2834500" y="277403"/>
                </a:lnTo>
                <a:lnTo>
                  <a:pt x="2761589" y="278958"/>
                </a:lnTo>
                <a:lnTo>
                  <a:pt x="2687570" y="280343"/>
                </a:lnTo>
                <a:lnTo>
                  <a:pt x="2612494" y="281555"/>
                </a:lnTo>
                <a:lnTo>
                  <a:pt x="2536413" y="282589"/>
                </a:lnTo>
                <a:lnTo>
                  <a:pt x="2459378" y="283443"/>
                </a:lnTo>
                <a:lnTo>
                  <a:pt x="2381442" y="284114"/>
                </a:lnTo>
                <a:lnTo>
                  <a:pt x="2302657" y="284597"/>
                </a:lnTo>
                <a:lnTo>
                  <a:pt x="2223073" y="284889"/>
                </a:lnTo>
                <a:lnTo>
                  <a:pt x="2142744" y="284988"/>
                </a:lnTo>
                <a:lnTo>
                  <a:pt x="2062414" y="284889"/>
                </a:lnTo>
                <a:lnTo>
                  <a:pt x="1982830" y="284597"/>
                </a:lnTo>
                <a:lnTo>
                  <a:pt x="1904045" y="284114"/>
                </a:lnTo>
                <a:lnTo>
                  <a:pt x="1826109" y="283443"/>
                </a:lnTo>
                <a:lnTo>
                  <a:pt x="1749074" y="282589"/>
                </a:lnTo>
                <a:lnTo>
                  <a:pt x="1672993" y="281555"/>
                </a:lnTo>
                <a:lnTo>
                  <a:pt x="1597917" y="280343"/>
                </a:lnTo>
                <a:lnTo>
                  <a:pt x="1523898" y="278958"/>
                </a:lnTo>
                <a:lnTo>
                  <a:pt x="1450987" y="277403"/>
                </a:lnTo>
                <a:lnTo>
                  <a:pt x="1379237" y="275681"/>
                </a:lnTo>
                <a:lnTo>
                  <a:pt x="1308699" y="273796"/>
                </a:lnTo>
                <a:lnTo>
                  <a:pt x="1239425" y="271751"/>
                </a:lnTo>
                <a:lnTo>
                  <a:pt x="1171467" y="269549"/>
                </a:lnTo>
                <a:lnTo>
                  <a:pt x="1104876" y="267195"/>
                </a:lnTo>
                <a:lnTo>
                  <a:pt x="1039705" y="264691"/>
                </a:lnTo>
                <a:lnTo>
                  <a:pt x="976005" y="262042"/>
                </a:lnTo>
                <a:lnTo>
                  <a:pt x="913828" y="259249"/>
                </a:lnTo>
                <a:lnTo>
                  <a:pt x="853226" y="256318"/>
                </a:lnTo>
                <a:lnTo>
                  <a:pt x="794251" y="253250"/>
                </a:lnTo>
                <a:lnTo>
                  <a:pt x="736954" y="250051"/>
                </a:lnTo>
                <a:lnTo>
                  <a:pt x="681387" y="246722"/>
                </a:lnTo>
                <a:lnTo>
                  <a:pt x="627602" y="243268"/>
                </a:lnTo>
                <a:lnTo>
                  <a:pt x="575651" y="239692"/>
                </a:lnTo>
                <a:lnTo>
                  <a:pt x="525585" y="235997"/>
                </a:lnTo>
                <a:lnTo>
                  <a:pt x="477457" y="232188"/>
                </a:lnTo>
                <a:lnTo>
                  <a:pt x="431317" y="228266"/>
                </a:lnTo>
                <a:lnTo>
                  <a:pt x="387219" y="224236"/>
                </a:lnTo>
                <a:lnTo>
                  <a:pt x="345214" y="220102"/>
                </a:lnTo>
                <a:lnTo>
                  <a:pt x="305353" y="215866"/>
                </a:lnTo>
                <a:lnTo>
                  <a:pt x="232271" y="207103"/>
                </a:lnTo>
                <a:lnTo>
                  <a:pt x="168390" y="197977"/>
                </a:lnTo>
                <a:lnTo>
                  <a:pt x="114122" y="188513"/>
                </a:lnTo>
                <a:lnTo>
                  <a:pt x="69882" y="178740"/>
                </a:lnTo>
                <a:lnTo>
                  <a:pt x="23233" y="163560"/>
                </a:lnTo>
                <a:lnTo>
                  <a:pt x="0" y="142494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F98032-193F-A356-CFDF-EC06579704EF}"/>
              </a:ext>
            </a:extLst>
          </p:cNvPr>
          <p:cNvSpPr txBox="1"/>
          <p:nvPr/>
        </p:nvSpPr>
        <p:spPr>
          <a:xfrm>
            <a:off x="1905000" y="6488668"/>
            <a:ext cx="7507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=&gt; N</a:t>
            </a:r>
            <a:r>
              <a:rPr lang="ko-KR" altLang="en-US" dirty="0">
                <a:solidFill>
                  <a:srgbClr val="00B0F0"/>
                </a:solidFill>
              </a:rPr>
              <a:t>개 데이터를 </a:t>
            </a:r>
            <a:r>
              <a:rPr lang="en-US" altLang="ko-KR" dirty="0">
                <a:solidFill>
                  <a:srgbClr val="00B0F0"/>
                </a:solidFill>
              </a:rPr>
              <a:t>mergesort2</a:t>
            </a:r>
            <a:r>
              <a:rPr lang="ko-KR" altLang="en-US" dirty="0" err="1">
                <a:solidFill>
                  <a:srgbClr val="00B0F0"/>
                </a:solidFill>
              </a:rPr>
              <a:t>하는데에는</a:t>
            </a:r>
            <a:r>
              <a:rPr lang="ko-KR" altLang="en-US" dirty="0">
                <a:solidFill>
                  <a:srgbClr val="00B0F0"/>
                </a:solidFill>
              </a:rPr>
              <a:t> </a:t>
            </a:r>
            <a:r>
              <a:rPr lang="en-US" altLang="ko-KR" dirty="0">
                <a:solidFill>
                  <a:srgbClr val="00B0F0"/>
                </a:solidFill>
              </a:rPr>
              <a:t>8</a:t>
            </a:r>
            <a:r>
              <a:rPr lang="ko-KR" altLang="en-US" dirty="0">
                <a:solidFill>
                  <a:srgbClr val="00B0F0"/>
                </a:solidFill>
              </a:rPr>
              <a:t>개의 추가 공간만 있으면 된다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561" y="883665"/>
            <a:ext cx="3962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빠른정렬</a:t>
            </a:r>
            <a:r>
              <a:rPr spc="-10" dirty="0">
                <a:latin typeface="Times New Roman"/>
                <a:cs typeface="Times New Roman"/>
              </a:rPr>
              <a:t>(Quicksort)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2170480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4040" y="2027047"/>
            <a:ext cx="8252459" cy="2708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1962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년에</a:t>
            </a:r>
            <a:r>
              <a:rPr sz="2000" spc="-23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영국의</a:t>
            </a:r>
            <a:r>
              <a:rPr sz="2000" spc="-19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호아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(C.A.R.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Hoare)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sz="2000" spc="-2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의해서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고안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000">
              <a:latin typeface="Malgun Gothic"/>
              <a:cs typeface="Malgun Gothic"/>
            </a:endParaRPr>
          </a:p>
          <a:p>
            <a:pPr marL="12700" marR="5080" algn="just">
              <a:lnSpc>
                <a:spcPct val="116500"/>
              </a:lnSpc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빠른정렬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000" spc="5" dirty="0">
                <a:solidFill>
                  <a:srgbClr val="3D010C"/>
                </a:solidFill>
                <a:latin typeface="Times New Roman"/>
                <a:cs typeface="Times New Roman"/>
              </a:rPr>
              <a:t>q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u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ck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or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란</a:t>
            </a:r>
            <a:r>
              <a:rPr sz="2000" spc="-25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이름이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오해의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여지가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있음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왜냐하면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사실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절대적으 로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장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D010C"/>
                </a:solidFill>
                <a:latin typeface="Malgun Gothic"/>
                <a:cs typeface="Malgun Gothic"/>
              </a:rPr>
              <a:t>빠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른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D010C"/>
                </a:solidFill>
                <a:latin typeface="Malgun Gothic"/>
                <a:cs typeface="Malgun Gothic"/>
              </a:rPr>
              <a:t>정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렬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D010C"/>
                </a:solidFill>
                <a:latin typeface="Malgun Gothic"/>
                <a:cs typeface="Malgun Gothic"/>
              </a:rPr>
              <a:t>알고리즘이라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고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할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는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D010C"/>
                </a:solidFill>
                <a:latin typeface="Malgun Gothic"/>
                <a:cs typeface="Malgun Gothic"/>
              </a:rPr>
              <a:t>없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기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때문이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다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D010C"/>
                </a:solidFill>
                <a:latin typeface="Malgun Gothic"/>
                <a:cs typeface="Malgun Gothic"/>
              </a:rPr>
              <a:t>차라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리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50" dirty="0">
                <a:solidFill>
                  <a:srgbClr val="3D010C"/>
                </a:solidFill>
                <a:latin typeface="Malgun Gothic"/>
                <a:cs typeface="Malgun Gothic"/>
              </a:rPr>
              <a:t>“분할교</a:t>
            </a:r>
            <a:r>
              <a:rPr sz="2000" spc="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D010C"/>
                </a:solidFill>
                <a:latin typeface="Malgun Gothic"/>
                <a:cs typeface="Malgun Gothic"/>
              </a:rPr>
              <a:t>환정렬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(partition</a:t>
            </a:r>
            <a:r>
              <a:rPr sz="2000" spc="-4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exc</a:t>
            </a:r>
            <a:r>
              <a:rPr sz="2000" spc="5" dirty="0">
                <a:solidFill>
                  <a:srgbClr val="3D010C"/>
                </a:solidFill>
                <a:latin typeface="Times New Roman"/>
                <a:cs typeface="Times New Roman"/>
              </a:rPr>
              <a:t>h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an</a:t>
            </a:r>
            <a:r>
              <a:rPr sz="2000" spc="5" dirty="0">
                <a:solidFill>
                  <a:srgbClr val="3D010C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e</a:t>
            </a:r>
            <a:r>
              <a:rPr sz="2000" spc="-3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sort)</a:t>
            </a:r>
            <a:r>
              <a:rPr sz="2000" spc="10" dirty="0">
                <a:solidFill>
                  <a:srgbClr val="3D010C"/>
                </a:solidFill>
                <a:latin typeface="Times New Roman"/>
                <a:cs typeface="Times New Roman"/>
              </a:rPr>
              <a:t>”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라고</a:t>
            </a:r>
            <a:r>
              <a:rPr sz="2000" spc="-25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부르는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게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더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정확</a:t>
            </a:r>
            <a:r>
              <a:rPr sz="2000" spc="-5" dirty="0">
                <a:solidFill>
                  <a:srgbClr val="3D010C"/>
                </a:solidFill>
                <a:latin typeface="Malgun Gothic"/>
                <a:cs typeface="Malgun Gothic"/>
              </a:rPr>
              <a:t>함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6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보기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15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22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13 27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12 10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20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25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3004108"/>
            <a:ext cx="121513" cy="130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4547920"/>
            <a:ext cx="121513" cy="130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86867" y="5434685"/>
            <a:ext cx="513842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D00"/>
                </a:solidFill>
                <a:latin typeface="Malgun Gothic"/>
                <a:cs typeface="Malgun Gothic"/>
              </a:rPr>
              <a:t>빠른정렬</a:t>
            </a:r>
            <a:r>
              <a:rPr sz="2400" spc="-4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2400" spc="-35" dirty="0">
                <a:solidFill>
                  <a:srgbClr val="3E3D00"/>
                </a:solidFill>
                <a:latin typeface="Malgun Gothic"/>
                <a:cs typeface="Malgun Gothic"/>
              </a:rPr>
              <a:t>영상</a:t>
            </a:r>
            <a:endParaRPr sz="2400">
              <a:latin typeface="Malgun Gothic"/>
              <a:cs typeface="Malgun Gothic"/>
            </a:endParaRPr>
          </a:p>
          <a:p>
            <a:pPr marL="259079">
              <a:lnSpc>
                <a:spcPct val="100000"/>
              </a:lnSpc>
              <a:spcBef>
                <a:spcPts val="1555"/>
              </a:spcBef>
            </a:pPr>
            <a:r>
              <a:rPr sz="1600" spc="-10" dirty="0">
                <a:solidFill>
                  <a:srgbClr val="3E3D00"/>
                </a:solidFill>
                <a:latin typeface="Malgun Gothic"/>
                <a:cs typeface="Malgun Gothic"/>
              </a:rPr>
              <a:t>https://</a:t>
            </a:r>
            <a:r>
              <a:rPr sz="1600" spc="-10" dirty="0">
                <a:solidFill>
                  <a:srgbClr val="3E3D00"/>
                </a:solidFill>
                <a:latin typeface="Malgun Gothic"/>
                <a:cs typeface="Malgun Gothic"/>
                <a:hlinkClick r:id="rId3"/>
              </a:rPr>
              <a:t>www.youtube.com/watch?v=cVMKXKoGu_Y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1470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81200"/>
            <a:ext cx="7284720" cy="4114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90977" y="1333627"/>
            <a:ext cx="3581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D00"/>
                </a:solidFill>
              </a:rPr>
              <a:t>선택정렬과</a:t>
            </a:r>
            <a:r>
              <a:rPr sz="2400" spc="-40" dirty="0">
                <a:solidFill>
                  <a:srgbClr val="3E3D00"/>
                </a:solidFill>
              </a:rPr>
              <a:t> </a:t>
            </a:r>
            <a:r>
              <a:rPr sz="2400" dirty="0">
                <a:solidFill>
                  <a:srgbClr val="3E3D00"/>
                </a:solidFill>
              </a:rPr>
              <a:t>빠른정렬</a:t>
            </a:r>
            <a:r>
              <a:rPr sz="2400" spc="-50" dirty="0">
                <a:solidFill>
                  <a:srgbClr val="3E3D00"/>
                </a:solidFill>
              </a:rPr>
              <a:t> </a:t>
            </a:r>
            <a:r>
              <a:rPr sz="2400" spc="-25" dirty="0">
                <a:solidFill>
                  <a:srgbClr val="3E3D00"/>
                </a:solidFill>
              </a:rPr>
              <a:t>영상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1470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467908"/>
            <a:ext cx="7928609" cy="5746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marR="5080" indent="-343535">
              <a:lnSpc>
                <a:spcPct val="80000"/>
              </a:lnSpc>
              <a:spcBef>
                <a:spcPts val="580"/>
              </a:spcBef>
              <a:buClr>
                <a:srgbClr val="00CC99"/>
              </a:buClr>
              <a:buSzPct val="85000"/>
              <a:buFont typeface="Arial MT"/>
              <a:buChar char="•"/>
              <a:tabLst>
                <a:tab pos="355600" algn="l"/>
                <a:tab pos="1434465" algn="l"/>
              </a:tabLst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그림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2.3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빠른정렬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알고리즘의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수행절차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부분배열은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네모로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둘러싸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여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있는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데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반해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기준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아이템은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그렇지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않다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9616" y="571500"/>
            <a:ext cx="6216396" cy="443026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1470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60523"/>
            <a:ext cx="5897880" cy="231013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2112010">
              <a:lnSpc>
                <a:spcPct val="100000"/>
              </a:lnSpc>
              <a:spcBef>
                <a:spcPts val="1780"/>
              </a:spcBef>
            </a:pPr>
            <a:r>
              <a:rPr dirty="0"/>
              <a:t>빠른정렬</a:t>
            </a:r>
            <a:r>
              <a:rPr spc="-365" dirty="0"/>
              <a:t> </a:t>
            </a:r>
            <a:r>
              <a:rPr spc="-20" dirty="0"/>
              <a:t>알고리즘</a:t>
            </a:r>
          </a:p>
          <a:p>
            <a:pPr marL="12700" marR="1299845">
              <a:lnSpc>
                <a:spcPct val="120000"/>
              </a:lnSpc>
              <a:spcBef>
                <a:spcPts val="459"/>
              </a:spcBef>
            </a:pPr>
            <a:r>
              <a:rPr sz="2000" dirty="0">
                <a:solidFill>
                  <a:srgbClr val="3D010C"/>
                </a:solidFill>
              </a:rPr>
              <a:t>문제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D010C"/>
                </a:solidFill>
              </a:rPr>
              <a:t>개의</a:t>
            </a:r>
            <a:r>
              <a:rPr sz="2000" spc="-220" dirty="0">
                <a:solidFill>
                  <a:srgbClr val="3D010C"/>
                </a:solidFill>
              </a:rPr>
              <a:t> </a:t>
            </a:r>
            <a:r>
              <a:rPr sz="2000" dirty="0">
                <a:solidFill>
                  <a:srgbClr val="3D010C"/>
                </a:solidFill>
              </a:rPr>
              <a:t>정수를</a:t>
            </a:r>
            <a:r>
              <a:rPr sz="2000" spc="-210" dirty="0">
                <a:solidFill>
                  <a:srgbClr val="3D010C"/>
                </a:solidFill>
              </a:rPr>
              <a:t> </a:t>
            </a:r>
            <a:r>
              <a:rPr sz="2000" dirty="0">
                <a:solidFill>
                  <a:srgbClr val="3D010C"/>
                </a:solidFill>
              </a:rPr>
              <a:t>비내림차순으로</a:t>
            </a:r>
            <a:r>
              <a:rPr sz="2000" spc="-229" dirty="0">
                <a:solidFill>
                  <a:srgbClr val="3D010C"/>
                </a:solidFill>
              </a:rPr>
              <a:t> </a:t>
            </a:r>
            <a:r>
              <a:rPr sz="2000" spc="-25" dirty="0">
                <a:solidFill>
                  <a:srgbClr val="3D010C"/>
                </a:solidFill>
              </a:rPr>
              <a:t>정렬 </a:t>
            </a:r>
            <a:r>
              <a:rPr sz="2000" dirty="0">
                <a:solidFill>
                  <a:srgbClr val="3D010C"/>
                </a:solidFill>
              </a:rPr>
              <a:t>입력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</a:rPr>
              <a:t>정수</a:t>
            </a:r>
            <a:r>
              <a:rPr sz="2000" spc="-215" dirty="0">
                <a:solidFill>
                  <a:srgbClr val="3D010C"/>
                </a:solidFill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&gt;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0, </a:t>
            </a:r>
            <a:r>
              <a:rPr sz="2000" dirty="0">
                <a:solidFill>
                  <a:srgbClr val="3D010C"/>
                </a:solidFill>
              </a:rPr>
              <a:t>크기가</a:t>
            </a:r>
            <a:r>
              <a:rPr sz="2000" spc="-215" dirty="0">
                <a:solidFill>
                  <a:srgbClr val="3D010C"/>
                </a:solidFill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D010C"/>
                </a:solidFill>
              </a:rPr>
              <a:t>인</a:t>
            </a:r>
            <a:r>
              <a:rPr sz="2000" spc="-225" dirty="0">
                <a:solidFill>
                  <a:srgbClr val="3D010C"/>
                </a:solidFill>
              </a:rPr>
              <a:t> </a:t>
            </a:r>
            <a:r>
              <a:rPr sz="2000" dirty="0">
                <a:solidFill>
                  <a:srgbClr val="3D010C"/>
                </a:solidFill>
              </a:rPr>
              <a:t>배열</a:t>
            </a:r>
            <a:r>
              <a:rPr sz="2000" spc="-204" dirty="0">
                <a:solidFill>
                  <a:srgbClr val="3D010C"/>
                </a:solidFill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S[1..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] </a:t>
            </a:r>
            <a:r>
              <a:rPr sz="2000" dirty="0">
                <a:solidFill>
                  <a:srgbClr val="3D010C"/>
                </a:solidFill>
              </a:rPr>
              <a:t>출력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: </a:t>
            </a:r>
            <a:r>
              <a:rPr sz="2000" spc="-10" dirty="0">
                <a:solidFill>
                  <a:srgbClr val="3D010C"/>
                </a:solidFill>
              </a:rPr>
              <a:t>비내림차순으로</a:t>
            </a:r>
            <a:r>
              <a:rPr sz="2000" spc="-215" dirty="0">
                <a:solidFill>
                  <a:srgbClr val="3D010C"/>
                </a:solidFill>
              </a:rPr>
              <a:t> </a:t>
            </a:r>
            <a:r>
              <a:rPr sz="2000" spc="-10" dirty="0">
                <a:solidFill>
                  <a:srgbClr val="3D010C"/>
                </a:solidFill>
              </a:rPr>
              <a:t>정렬된</a:t>
            </a:r>
            <a:r>
              <a:rPr sz="2000" spc="-195" dirty="0">
                <a:solidFill>
                  <a:srgbClr val="3D010C"/>
                </a:solidFill>
              </a:rPr>
              <a:t> </a:t>
            </a:r>
            <a:r>
              <a:rPr sz="2000" spc="-10" dirty="0">
                <a:solidFill>
                  <a:srgbClr val="3D010C"/>
                </a:solidFill>
              </a:rPr>
              <a:t>배열</a:t>
            </a:r>
            <a:r>
              <a:rPr sz="2000" spc="-195" dirty="0">
                <a:solidFill>
                  <a:srgbClr val="3D010C"/>
                </a:solidFill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S[1..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] </a:t>
            </a:r>
            <a:r>
              <a:rPr sz="2000" spc="-10" dirty="0">
                <a:solidFill>
                  <a:srgbClr val="3D010C"/>
                </a:solidFill>
              </a:rPr>
              <a:t>알고리즘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085392"/>
            <a:ext cx="121513" cy="1307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451152"/>
            <a:ext cx="121513" cy="1307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816912"/>
            <a:ext cx="121513" cy="130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2182672"/>
            <a:ext cx="121513" cy="130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51459" y="2493264"/>
            <a:ext cx="5728970" cy="264287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66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10"/>
              </a:spcBef>
            </a:pPr>
            <a:endParaRPr sz="1600">
              <a:latin typeface="Times New Roman"/>
              <a:cs typeface="Times New Roman"/>
            </a:endParaRPr>
          </a:p>
          <a:p>
            <a:pPr marL="335280">
              <a:lnSpc>
                <a:spcPct val="100000"/>
              </a:lnSpc>
            </a:pP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void</a:t>
            </a:r>
            <a:r>
              <a:rPr sz="1600" b="1" spc="-5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quicksort</a:t>
            </a:r>
            <a:r>
              <a:rPr sz="1600" spc="-4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index</a:t>
            </a:r>
            <a:r>
              <a:rPr sz="1600" b="1" spc="-4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low,</a:t>
            </a:r>
            <a:r>
              <a:rPr sz="1600" spc="-4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index</a:t>
            </a:r>
            <a:r>
              <a:rPr sz="1600" b="1" spc="-4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high)</a:t>
            </a:r>
            <a:r>
              <a:rPr sz="1600" spc="-4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3D010C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06780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index</a:t>
            </a:r>
            <a:r>
              <a:rPr sz="1600" b="1" spc="-5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3D010C"/>
                </a:solidFill>
                <a:latin typeface="Courier New"/>
                <a:cs typeface="Courier New"/>
              </a:rPr>
              <a:t>pivotpoint;</a:t>
            </a:r>
            <a:endParaRPr sz="1600">
              <a:latin typeface="Courier New"/>
              <a:cs typeface="Courier New"/>
            </a:endParaRPr>
          </a:p>
          <a:p>
            <a:pPr marL="1516380" marR="416559" indent="-609600">
              <a:lnSpc>
                <a:spcPct val="120000"/>
              </a:lnSpc>
              <a:spcBef>
                <a:spcPts val="5"/>
              </a:spcBef>
            </a:pP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if</a:t>
            </a:r>
            <a:r>
              <a:rPr sz="1600" b="1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(high</a:t>
            </a:r>
            <a:r>
              <a:rPr sz="1600" spc="-2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&gt;</a:t>
            </a:r>
            <a:r>
              <a:rPr sz="1600" spc="-2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low)</a:t>
            </a:r>
            <a:r>
              <a:rPr sz="1600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3D010C"/>
                </a:solidFill>
                <a:latin typeface="Courier New"/>
                <a:cs typeface="Courier New"/>
              </a:rPr>
              <a:t>{ </a:t>
            </a:r>
            <a:r>
              <a:rPr sz="1600" spc="-10" dirty="0">
                <a:solidFill>
                  <a:srgbClr val="3D010C"/>
                </a:solidFill>
                <a:latin typeface="Courier New"/>
                <a:cs typeface="Courier New"/>
              </a:rPr>
              <a:t>partition(low,high,pivotpoint); quicksort(low,pivotpoint-</a:t>
            </a:r>
            <a:r>
              <a:rPr sz="1600" spc="-25" dirty="0">
                <a:solidFill>
                  <a:srgbClr val="3D010C"/>
                </a:solidFill>
                <a:latin typeface="Courier New"/>
                <a:cs typeface="Courier New"/>
              </a:rPr>
              <a:t>1); </a:t>
            </a:r>
            <a:r>
              <a:rPr sz="1600" spc="-10" dirty="0">
                <a:solidFill>
                  <a:srgbClr val="3D010C"/>
                </a:solidFill>
                <a:latin typeface="Courier New"/>
                <a:cs typeface="Courier New"/>
              </a:rPr>
              <a:t>quicksort(pivotpoint+1,high);</a:t>
            </a:r>
            <a:endParaRPr sz="1600">
              <a:latin typeface="Courier New"/>
              <a:cs typeface="Courier New"/>
            </a:endParaRPr>
          </a:p>
          <a:p>
            <a:pPr marL="906780">
              <a:lnSpc>
                <a:spcPct val="100000"/>
              </a:lnSpc>
              <a:spcBef>
                <a:spcPts val="380"/>
              </a:spcBef>
            </a:pPr>
            <a:r>
              <a:rPr sz="1600" spc="-50" dirty="0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  <a:spcBef>
                <a:spcPts val="390"/>
              </a:spcBef>
            </a:pPr>
            <a:r>
              <a:rPr sz="1600" spc="-50" dirty="0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1470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511" y="1929383"/>
            <a:ext cx="8642985" cy="3857625"/>
          </a:xfrm>
          <a:custGeom>
            <a:avLst/>
            <a:gdLst/>
            <a:ahLst/>
            <a:cxnLst/>
            <a:rect l="l" t="t" r="r" b="b"/>
            <a:pathLst>
              <a:path w="8642985" h="3857625">
                <a:moveTo>
                  <a:pt x="8642604" y="0"/>
                </a:moveTo>
                <a:lnTo>
                  <a:pt x="0" y="0"/>
                </a:lnTo>
                <a:lnTo>
                  <a:pt x="0" y="3857244"/>
                </a:lnTo>
                <a:lnTo>
                  <a:pt x="8642604" y="3857244"/>
                </a:lnTo>
                <a:lnTo>
                  <a:pt x="8642604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31057" y="121107"/>
            <a:ext cx="28835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분할</a:t>
            </a:r>
            <a:r>
              <a:rPr spc="-355" dirty="0"/>
              <a:t> </a:t>
            </a:r>
            <a:r>
              <a:rPr spc="-20" dirty="0"/>
              <a:t>알고리즘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4040" y="628014"/>
            <a:ext cx="8218805" cy="588454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문제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18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빠른정렬을</a:t>
            </a:r>
            <a:r>
              <a:rPr sz="1800" spc="-18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하기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위해서</a:t>
            </a:r>
            <a:r>
              <a:rPr sz="1800" spc="-17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배열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3D010C"/>
                </a:solidFill>
                <a:latin typeface="Times New Roman"/>
                <a:cs typeface="Times New Roman"/>
              </a:rPr>
              <a:t>S</a:t>
            </a:r>
            <a:r>
              <a:rPr sz="1800" spc="-10" dirty="0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sz="1800" spc="-17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둘로</a:t>
            </a:r>
            <a:r>
              <a:rPr sz="1800" spc="-17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spc="-20" dirty="0">
                <a:solidFill>
                  <a:srgbClr val="3D010C"/>
                </a:solidFill>
                <a:latin typeface="Malgun Gothic"/>
                <a:cs typeface="Malgun Gothic"/>
              </a:rPr>
              <a:t>나눈다</a:t>
            </a:r>
            <a:r>
              <a:rPr sz="1800" spc="-2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입력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1800" spc="-2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(1)</a:t>
            </a:r>
            <a:r>
              <a:rPr sz="18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첨자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low,</a:t>
            </a:r>
            <a:r>
              <a:rPr sz="18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high (2)</a:t>
            </a:r>
            <a:r>
              <a:rPr sz="18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S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sz="1800" spc="-18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부분배열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첨자는</a:t>
            </a:r>
            <a:r>
              <a:rPr sz="1800" spc="25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low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에서</a:t>
            </a:r>
            <a:r>
              <a:rPr sz="1800" spc="-18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3D010C"/>
                </a:solidFill>
                <a:latin typeface="Times New Roman"/>
                <a:cs typeface="Times New Roman"/>
              </a:rPr>
              <a:t>high)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출력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18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첨자</a:t>
            </a:r>
            <a:r>
              <a:rPr sz="1800" spc="-18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low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에서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high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까지의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3D010C"/>
                </a:solidFill>
                <a:latin typeface="Times New Roman"/>
                <a:cs typeface="Times New Roman"/>
              </a:rPr>
              <a:t>S</a:t>
            </a:r>
            <a:r>
              <a:rPr sz="1800" spc="-10" dirty="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sz="1800" spc="-18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부분배열의</a:t>
            </a:r>
            <a:r>
              <a:rPr sz="1800" spc="-18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기준점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(pivot</a:t>
            </a:r>
            <a:r>
              <a:rPr sz="1800" spc="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point),</a:t>
            </a:r>
            <a:r>
              <a:rPr sz="1800" spc="-3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D010C"/>
                </a:solidFill>
                <a:latin typeface="Times New Roman"/>
                <a:cs typeface="Times New Roman"/>
              </a:rPr>
              <a:t>pivotpoint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void</a:t>
            </a:r>
            <a:r>
              <a:rPr sz="1600" b="1" spc="-5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partition</a:t>
            </a:r>
            <a:r>
              <a:rPr sz="1600" spc="-5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index</a:t>
            </a:r>
            <a:r>
              <a:rPr sz="1600" b="1" spc="-5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low,</a:t>
            </a:r>
            <a:r>
              <a:rPr sz="1600" spc="-5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index</a:t>
            </a:r>
            <a:r>
              <a:rPr sz="1600" b="1" spc="-5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high,</a:t>
            </a:r>
            <a:r>
              <a:rPr sz="1600" spc="-4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index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&amp;</a:t>
            </a:r>
            <a:r>
              <a:rPr sz="1600" spc="-5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pivotpoint)</a:t>
            </a:r>
            <a:r>
              <a:rPr sz="1600" spc="-5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3D010C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84200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index</a:t>
            </a:r>
            <a:r>
              <a:rPr sz="1600" b="1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i,</a:t>
            </a:r>
            <a:r>
              <a:rPr sz="1600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3D010C"/>
                </a:solidFill>
                <a:latin typeface="Courier New"/>
                <a:cs typeface="Courier New"/>
              </a:rPr>
              <a:t>j;</a:t>
            </a:r>
            <a:endParaRPr sz="1600">
              <a:latin typeface="Courier New"/>
              <a:cs typeface="Courier New"/>
            </a:endParaRPr>
          </a:p>
          <a:p>
            <a:pPr marL="584200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keytype</a:t>
            </a:r>
            <a:r>
              <a:rPr sz="1600" b="1" spc="-6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3D010C"/>
                </a:solidFill>
                <a:latin typeface="Courier New"/>
                <a:cs typeface="Courier New"/>
              </a:rPr>
              <a:t>pivotitem;</a:t>
            </a:r>
            <a:endParaRPr sz="1600">
              <a:latin typeface="Courier New"/>
              <a:cs typeface="Courier New"/>
            </a:endParaRPr>
          </a:p>
          <a:p>
            <a:pPr marL="584200">
              <a:lnSpc>
                <a:spcPct val="100000"/>
              </a:lnSpc>
              <a:spcBef>
                <a:spcPts val="430"/>
              </a:spcBef>
              <a:tabLst>
                <a:tab pos="3327400" algn="l"/>
              </a:tabLst>
            </a:pP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pivotitem</a:t>
            </a:r>
            <a:r>
              <a:rPr sz="1600" spc="-4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sz="1600" spc="-4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3D010C"/>
                </a:solidFill>
                <a:latin typeface="Courier New"/>
                <a:cs typeface="Courier New"/>
              </a:rPr>
              <a:t>S[low];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	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//pivotitem으로</a:t>
            </a:r>
            <a:r>
              <a:rPr sz="1600" spc="-8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첫번째</a:t>
            </a:r>
            <a:r>
              <a:rPr sz="1600" spc="-9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항목을</a:t>
            </a:r>
            <a:r>
              <a:rPr sz="1600" spc="-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spc="-25" dirty="0">
                <a:solidFill>
                  <a:srgbClr val="3D010C"/>
                </a:solidFill>
                <a:latin typeface="Malgun Gothic"/>
                <a:cs typeface="Malgun Gothic"/>
              </a:rPr>
              <a:t>고른다</a:t>
            </a:r>
            <a:endParaRPr sz="1600">
              <a:latin typeface="Malgun Gothic"/>
              <a:cs typeface="Malgun Gothic"/>
            </a:endParaRPr>
          </a:p>
          <a:p>
            <a:pPr marL="584200">
              <a:lnSpc>
                <a:spcPct val="100000"/>
              </a:lnSpc>
              <a:spcBef>
                <a:spcPts val="340"/>
              </a:spcBef>
            </a:pP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j</a:t>
            </a:r>
            <a:r>
              <a:rPr sz="1600" spc="-1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sz="1600" spc="-1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3D010C"/>
                </a:solidFill>
                <a:latin typeface="Courier New"/>
                <a:cs typeface="Courier New"/>
              </a:rPr>
              <a:t>low;</a:t>
            </a:r>
            <a:endParaRPr sz="1600">
              <a:latin typeface="Courier New"/>
              <a:cs typeface="Courier New"/>
            </a:endParaRPr>
          </a:p>
          <a:p>
            <a:pPr marL="58420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for(i</a:t>
            </a:r>
            <a:r>
              <a:rPr sz="1600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sz="1600" spc="-2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low</a:t>
            </a:r>
            <a:r>
              <a:rPr sz="16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+</a:t>
            </a:r>
            <a:r>
              <a:rPr sz="1600" spc="-3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1;</a:t>
            </a:r>
            <a:r>
              <a:rPr sz="1600" spc="-2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i</a:t>
            </a:r>
            <a:r>
              <a:rPr sz="16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&lt;=</a:t>
            </a:r>
            <a:r>
              <a:rPr sz="1600" spc="-3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high;</a:t>
            </a:r>
            <a:r>
              <a:rPr sz="1600" spc="-20" dirty="0">
                <a:solidFill>
                  <a:srgbClr val="3D010C"/>
                </a:solidFill>
                <a:latin typeface="Courier New"/>
                <a:cs typeface="Courier New"/>
              </a:rPr>
              <a:t> i++)</a:t>
            </a:r>
            <a:endParaRPr sz="1600">
              <a:latin typeface="Courier New"/>
              <a:cs typeface="Courier New"/>
            </a:endParaRPr>
          </a:p>
          <a:p>
            <a:pPr marL="1498600" marR="4083685" indent="-182880">
              <a:lnSpc>
                <a:spcPct val="120000"/>
              </a:lnSpc>
              <a:spcBef>
                <a:spcPts val="5"/>
              </a:spcBef>
            </a:pP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if</a:t>
            </a:r>
            <a:r>
              <a:rPr sz="1600" spc="-3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(S[i]</a:t>
            </a:r>
            <a:r>
              <a:rPr sz="1600" spc="-3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&lt;</a:t>
            </a:r>
            <a:r>
              <a:rPr sz="1600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pivotitem)</a:t>
            </a:r>
            <a:r>
              <a:rPr sz="1600" spc="-3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3D010C"/>
                </a:solidFill>
                <a:latin typeface="Courier New"/>
                <a:cs typeface="Courier New"/>
              </a:rPr>
              <a:t>{ </a:t>
            </a:r>
            <a:r>
              <a:rPr sz="1600" spc="-20" dirty="0">
                <a:solidFill>
                  <a:srgbClr val="3D010C"/>
                </a:solidFill>
                <a:latin typeface="Courier New"/>
                <a:cs typeface="Courier New"/>
              </a:rPr>
              <a:t>j++;</a:t>
            </a:r>
            <a:endParaRPr sz="1600">
              <a:latin typeface="Courier New"/>
              <a:cs typeface="Courier New"/>
            </a:endParaRPr>
          </a:p>
          <a:p>
            <a:pPr marL="1498600">
              <a:lnSpc>
                <a:spcPct val="100000"/>
              </a:lnSpc>
              <a:spcBef>
                <a:spcPts val="385"/>
              </a:spcBef>
            </a:pP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exchange</a:t>
            </a:r>
            <a:r>
              <a:rPr sz="1600" spc="-4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S[i]</a:t>
            </a:r>
            <a:r>
              <a:rPr sz="1600" spc="-4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and</a:t>
            </a:r>
            <a:r>
              <a:rPr sz="1600" spc="-4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3D010C"/>
                </a:solidFill>
                <a:latin typeface="Courier New"/>
                <a:cs typeface="Courier New"/>
              </a:rPr>
              <a:t>S[j];</a:t>
            </a:r>
            <a:endParaRPr sz="1600">
              <a:latin typeface="Courier New"/>
              <a:cs typeface="Courier New"/>
            </a:endParaRPr>
          </a:p>
          <a:p>
            <a:pPr marL="1315720">
              <a:lnSpc>
                <a:spcPct val="100000"/>
              </a:lnSpc>
              <a:spcBef>
                <a:spcPts val="384"/>
              </a:spcBef>
            </a:pPr>
            <a:r>
              <a:rPr sz="1600" spc="-50" dirty="0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58420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pivotpoint</a:t>
            </a:r>
            <a:r>
              <a:rPr sz="1600" spc="-7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sz="1600" spc="-5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3D010C"/>
                </a:solidFill>
                <a:latin typeface="Courier New"/>
                <a:cs typeface="Courier New"/>
              </a:rPr>
              <a:t>j;</a:t>
            </a:r>
            <a:endParaRPr sz="1600">
              <a:latin typeface="Courier New"/>
              <a:cs typeface="Courier New"/>
            </a:endParaRPr>
          </a:p>
          <a:p>
            <a:pPr marL="584200">
              <a:lnSpc>
                <a:spcPct val="100000"/>
              </a:lnSpc>
              <a:spcBef>
                <a:spcPts val="434"/>
              </a:spcBef>
            </a:pP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exchange</a:t>
            </a:r>
            <a:r>
              <a:rPr sz="1600" spc="-7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S[low]</a:t>
            </a:r>
            <a:r>
              <a:rPr sz="1600" spc="-8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and</a:t>
            </a:r>
            <a:r>
              <a:rPr sz="1600" spc="-8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S[pivotpoint];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//</a:t>
            </a:r>
            <a:r>
              <a:rPr sz="1600" spc="-4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pivotitem</a:t>
            </a:r>
            <a:r>
              <a:rPr sz="1600" spc="-4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값을</a:t>
            </a:r>
            <a:r>
              <a:rPr sz="1600" spc="-7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spc="-10" dirty="0">
                <a:solidFill>
                  <a:srgbClr val="3D010C"/>
                </a:solidFill>
                <a:latin typeface="Malgun Gothic"/>
                <a:cs typeface="Malgun Gothic"/>
              </a:rPr>
              <a:t>pivotpoint에</a:t>
            </a:r>
            <a:r>
              <a:rPr sz="1600" spc="-6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spc="-25" dirty="0">
                <a:solidFill>
                  <a:srgbClr val="3D010C"/>
                </a:solidFill>
                <a:latin typeface="Malgun Gothic"/>
                <a:cs typeface="Malgun Gothic"/>
              </a:rPr>
              <a:t>넣는다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spc="-50" dirty="0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231775">
              <a:lnSpc>
                <a:spcPct val="100000"/>
              </a:lnSpc>
              <a:spcBef>
                <a:spcPts val="1435"/>
              </a:spcBef>
            </a:pPr>
            <a:r>
              <a:rPr sz="1400" spc="65" dirty="0">
                <a:solidFill>
                  <a:srgbClr val="3E3D00"/>
                </a:solidFill>
                <a:latin typeface="Malgun Gothic"/>
                <a:cs typeface="Malgun Gothic"/>
              </a:rPr>
              <a:t>j:</a:t>
            </a:r>
            <a:r>
              <a:rPr sz="1400" spc="-5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400" spc="-10" dirty="0">
                <a:solidFill>
                  <a:srgbClr val="3E3D00"/>
                </a:solidFill>
                <a:latin typeface="Malgun Gothic"/>
                <a:cs typeface="Malgun Gothic"/>
              </a:rPr>
              <a:t>pivotitem</a:t>
            </a:r>
            <a:r>
              <a:rPr sz="1400" spc="-4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Malgun Gothic"/>
                <a:cs typeface="Malgun Gothic"/>
              </a:rPr>
              <a:t>보다</a:t>
            </a:r>
            <a:r>
              <a:rPr sz="1400" spc="-5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Malgun Gothic"/>
                <a:cs typeface="Malgun Gothic"/>
              </a:rPr>
              <a:t>작은</a:t>
            </a:r>
            <a:r>
              <a:rPr sz="1400" spc="-4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Malgun Gothic"/>
                <a:cs typeface="Malgun Gothic"/>
              </a:rPr>
              <a:t>그룹의</a:t>
            </a:r>
            <a:r>
              <a:rPr sz="1400" spc="-4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Malgun Gothic"/>
                <a:cs typeface="Malgun Gothic"/>
              </a:rPr>
              <a:t>제일</a:t>
            </a:r>
            <a:r>
              <a:rPr sz="1400" spc="-4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Malgun Gothic"/>
                <a:cs typeface="Malgun Gothic"/>
              </a:rPr>
              <a:t>우측끝</a:t>
            </a:r>
            <a:r>
              <a:rPr sz="1400" spc="-5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Malgun Gothic"/>
                <a:cs typeface="Malgun Gothic"/>
              </a:rPr>
              <a:t>데이터의</a:t>
            </a:r>
            <a:r>
              <a:rPr sz="1400" spc="-4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400" spc="-25" dirty="0">
                <a:solidFill>
                  <a:srgbClr val="3E3D00"/>
                </a:solidFill>
                <a:latin typeface="Malgun Gothic"/>
                <a:cs typeface="Malgun Gothic"/>
              </a:rPr>
              <a:t>위치</a:t>
            </a:r>
            <a:endParaRPr sz="1400">
              <a:latin typeface="Malgun Gothic"/>
              <a:cs typeface="Malgun Gothic"/>
            </a:endParaRPr>
          </a:p>
          <a:p>
            <a:pPr marR="264795" algn="r">
              <a:lnSpc>
                <a:spcPct val="100000"/>
              </a:lnSpc>
              <a:spcBef>
                <a:spcPts val="1565"/>
              </a:spcBef>
            </a:pPr>
            <a:r>
              <a:rPr sz="1300" spc="-25" dirty="0">
                <a:solidFill>
                  <a:srgbClr val="3E3D00"/>
                </a:solidFill>
                <a:latin typeface="Malgun Gothic"/>
                <a:cs typeface="Malgun Gothic"/>
              </a:rPr>
              <a:t>37</a:t>
            </a:r>
            <a:endParaRPr sz="13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" y="794258"/>
            <a:ext cx="126492" cy="1356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" y="1123441"/>
            <a:ext cx="126492" cy="1356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" y="1452625"/>
            <a:ext cx="126492" cy="13563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79119" y="6517590"/>
            <a:ext cx="10198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5"/>
              </a:lnSpc>
            </a:pPr>
            <a:r>
              <a:rPr sz="1400" spc="295" dirty="0">
                <a:solidFill>
                  <a:srgbClr val="3E3D00"/>
                </a:solidFill>
                <a:latin typeface="Malgun Gothic"/>
                <a:cs typeface="Malgun Gothic"/>
              </a:rPr>
              <a:t>-</a:t>
            </a:r>
            <a:r>
              <a:rPr sz="1400" spc="-6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Malgun Gothic"/>
                <a:cs typeface="Malgun Gothic"/>
              </a:rPr>
              <a:t>not</a:t>
            </a:r>
            <a:r>
              <a:rPr sz="1400" spc="-6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400" spc="-10" dirty="0">
                <a:solidFill>
                  <a:srgbClr val="3E3D00"/>
                </a:solidFill>
                <a:latin typeface="Malgun Gothic"/>
                <a:cs typeface="Malgun Gothic"/>
              </a:rPr>
              <a:t>stable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971" y="4712893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45668" y="4569409"/>
            <a:ext cx="6616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표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2.2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8417" y="4569409"/>
            <a:ext cx="25349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partition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프로시저의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D010C"/>
                </a:solidFill>
                <a:latin typeface="Malgun Gothic"/>
                <a:cs typeface="Malgun Gothic"/>
              </a:rPr>
              <a:t>예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9831" y="188976"/>
            <a:ext cx="7490459" cy="4976495"/>
            <a:chOff x="179831" y="188976"/>
            <a:chExt cx="7490459" cy="497649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831" y="188976"/>
              <a:ext cx="7490459" cy="439521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54734" y="3037077"/>
              <a:ext cx="1621155" cy="404495"/>
            </a:xfrm>
            <a:custGeom>
              <a:avLst/>
              <a:gdLst/>
              <a:ahLst/>
              <a:cxnLst/>
              <a:rect l="l" t="t" r="r" b="b"/>
              <a:pathLst>
                <a:path w="1621155" h="404495">
                  <a:moveTo>
                    <a:pt x="11684" y="225933"/>
                  </a:moveTo>
                  <a:lnTo>
                    <a:pt x="0" y="310261"/>
                  </a:lnTo>
                  <a:lnTo>
                    <a:pt x="74548" y="268986"/>
                  </a:lnTo>
                  <a:lnTo>
                    <a:pt x="65647" y="262889"/>
                  </a:lnTo>
                  <a:lnTo>
                    <a:pt x="42163" y="262889"/>
                  </a:lnTo>
                  <a:lnTo>
                    <a:pt x="29844" y="252984"/>
                  </a:lnTo>
                  <a:lnTo>
                    <a:pt x="37424" y="243561"/>
                  </a:lnTo>
                  <a:lnTo>
                    <a:pt x="11684" y="225933"/>
                  </a:lnTo>
                  <a:close/>
                </a:path>
                <a:path w="1621155" h="404495">
                  <a:moveTo>
                    <a:pt x="37424" y="243561"/>
                  </a:moveTo>
                  <a:lnTo>
                    <a:pt x="29844" y="252984"/>
                  </a:lnTo>
                  <a:lnTo>
                    <a:pt x="42163" y="262889"/>
                  </a:lnTo>
                  <a:lnTo>
                    <a:pt x="50534" y="252539"/>
                  </a:lnTo>
                  <a:lnTo>
                    <a:pt x="37424" y="243561"/>
                  </a:lnTo>
                  <a:close/>
                </a:path>
                <a:path w="1621155" h="404495">
                  <a:moveTo>
                    <a:pt x="50534" y="252539"/>
                  </a:moveTo>
                  <a:lnTo>
                    <a:pt x="42163" y="262889"/>
                  </a:lnTo>
                  <a:lnTo>
                    <a:pt x="65647" y="262889"/>
                  </a:lnTo>
                  <a:lnTo>
                    <a:pt x="50534" y="252539"/>
                  </a:lnTo>
                  <a:close/>
                </a:path>
                <a:path w="1621155" h="404495">
                  <a:moveTo>
                    <a:pt x="61849" y="216662"/>
                  </a:moveTo>
                  <a:lnTo>
                    <a:pt x="48640" y="229616"/>
                  </a:lnTo>
                  <a:lnTo>
                    <a:pt x="37424" y="243561"/>
                  </a:lnTo>
                  <a:lnTo>
                    <a:pt x="50534" y="252539"/>
                  </a:lnTo>
                  <a:lnTo>
                    <a:pt x="60959" y="239649"/>
                  </a:lnTo>
                  <a:lnTo>
                    <a:pt x="73024" y="227964"/>
                  </a:lnTo>
                  <a:lnTo>
                    <a:pt x="61849" y="216662"/>
                  </a:lnTo>
                  <a:close/>
                </a:path>
                <a:path w="1621155" h="404495">
                  <a:moveTo>
                    <a:pt x="111886" y="175387"/>
                  </a:moveTo>
                  <a:lnTo>
                    <a:pt x="108965" y="177292"/>
                  </a:lnTo>
                  <a:lnTo>
                    <a:pt x="87376" y="193929"/>
                  </a:lnTo>
                  <a:lnTo>
                    <a:pt x="73914" y="205612"/>
                  </a:lnTo>
                  <a:lnTo>
                    <a:pt x="84328" y="217550"/>
                  </a:lnTo>
                  <a:lnTo>
                    <a:pt x="97790" y="205994"/>
                  </a:lnTo>
                  <a:lnTo>
                    <a:pt x="118745" y="189864"/>
                  </a:lnTo>
                  <a:lnTo>
                    <a:pt x="120903" y="188468"/>
                  </a:lnTo>
                  <a:lnTo>
                    <a:pt x="111886" y="175387"/>
                  </a:lnTo>
                  <a:close/>
                </a:path>
                <a:path w="1621155" h="404495">
                  <a:moveTo>
                    <a:pt x="165861" y="140716"/>
                  </a:moveTo>
                  <a:lnTo>
                    <a:pt x="156845" y="145923"/>
                  </a:lnTo>
                  <a:lnTo>
                    <a:pt x="132207" y="161289"/>
                  </a:lnTo>
                  <a:lnTo>
                    <a:pt x="124840" y="166370"/>
                  </a:lnTo>
                  <a:lnTo>
                    <a:pt x="133858" y="179324"/>
                  </a:lnTo>
                  <a:lnTo>
                    <a:pt x="141223" y="174371"/>
                  </a:lnTo>
                  <a:lnTo>
                    <a:pt x="165227" y="159385"/>
                  </a:lnTo>
                  <a:lnTo>
                    <a:pt x="173735" y="154559"/>
                  </a:lnTo>
                  <a:lnTo>
                    <a:pt x="165861" y="140716"/>
                  </a:lnTo>
                  <a:close/>
                </a:path>
                <a:path w="1621155" h="404495">
                  <a:moveTo>
                    <a:pt x="222758" y="111251"/>
                  </a:moveTo>
                  <a:lnTo>
                    <a:pt x="210058" y="117221"/>
                  </a:lnTo>
                  <a:lnTo>
                    <a:pt x="182753" y="131191"/>
                  </a:lnTo>
                  <a:lnTo>
                    <a:pt x="179704" y="132969"/>
                  </a:lnTo>
                  <a:lnTo>
                    <a:pt x="187578" y="146685"/>
                  </a:lnTo>
                  <a:lnTo>
                    <a:pt x="190627" y="145034"/>
                  </a:lnTo>
                  <a:lnTo>
                    <a:pt x="217297" y="131318"/>
                  </a:lnTo>
                  <a:lnTo>
                    <a:pt x="229489" y="125602"/>
                  </a:lnTo>
                  <a:lnTo>
                    <a:pt x="222758" y="111251"/>
                  </a:lnTo>
                  <a:close/>
                </a:path>
                <a:path w="1621155" h="404495">
                  <a:moveTo>
                    <a:pt x="281685" y="86106"/>
                  </a:moveTo>
                  <a:lnTo>
                    <a:pt x="268351" y="91186"/>
                  </a:lnTo>
                  <a:lnTo>
                    <a:pt x="238633" y="103886"/>
                  </a:lnTo>
                  <a:lnTo>
                    <a:pt x="237109" y="104521"/>
                  </a:lnTo>
                  <a:lnTo>
                    <a:pt x="243840" y="118872"/>
                  </a:lnTo>
                  <a:lnTo>
                    <a:pt x="274573" y="105918"/>
                  </a:lnTo>
                  <a:lnTo>
                    <a:pt x="287401" y="100964"/>
                  </a:lnTo>
                  <a:lnTo>
                    <a:pt x="281685" y="86106"/>
                  </a:lnTo>
                  <a:close/>
                </a:path>
                <a:path w="1621155" h="404495">
                  <a:moveTo>
                    <a:pt x="342138" y="64897"/>
                  </a:moveTo>
                  <a:lnTo>
                    <a:pt x="331216" y="68325"/>
                  </a:lnTo>
                  <a:lnTo>
                    <a:pt x="299339" y="79375"/>
                  </a:lnTo>
                  <a:lnTo>
                    <a:pt x="296545" y="80518"/>
                  </a:lnTo>
                  <a:lnTo>
                    <a:pt x="302259" y="95376"/>
                  </a:lnTo>
                  <a:lnTo>
                    <a:pt x="305053" y="94234"/>
                  </a:lnTo>
                  <a:lnTo>
                    <a:pt x="336549" y="83312"/>
                  </a:lnTo>
                  <a:lnTo>
                    <a:pt x="346836" y="80137"/>
                  </a:lnTo>
                  <a:lnTo>
                    <a:pt x="342138" y="64897"/>
                  </a:lnTo>
                  <a:close/>
                </a:path>
                <a:path w="1621155" h="404495">
                  <a:moveTo>
                    <a:pt x="403478" y="47117"/>
                  </a:moveTo>
                  <a:lnTo>
                    <a:pt x="398272" y="48387"/>
                  </a:lnTo>
                  <a:lnTo>
                    <a:pt x="364235" y="58038"/>
                  </a:lnTo>
                  <a:lnTo>
                    <a:pt x="357251" y="60198"/>
                  </a:lnTo>
                  <a:lnTo>
                    <a:pt x="361949" y="75311"/>
                  </a:lnTo>
                  <a:lnTo>
                    <a:pt x="369061" y="73151"/>
                  </a:lnTo>
                  <a:lnTo>
                    <a:pt x="402463" y="63754"/>
                  </a:lnTo>
                  <a:lnTo>
                    <a:pt x="407289" y="62484"/>
                  </a:lnTo>
                  <a:lnTo>
                    <a:pt x="403478" y="47117"/>
                  </a:lnTo>
                  <a:close/>
                </a:path>
                <a:path w="1621155" h="404495">
                  <a:moveTo>
                    <a:pt x="465454" y="32512"/>
                  </a:moveTo>
                  <a:lnTo>
                    <a:pt x="433070" y="39750"/>
                  </a:lnTo>
                  <a:lnTo>
                    <a:pt x="418846" y="43307"/>
                  </a:lnTo>
                  <a:lnTo>
                    <a:pt x="422783" y="58674"/>
                  </a:lnTo>
                  <a:lnTo>
                    <a:pt x="436879" y="55118"/>
                  </a:lnTo>
                  <a:lnTo>
                    <a:pt x="468884" y="48006"/>
                  </a:lnTo>
                  <a:lnTo>
                    <a:pt x="465454" y="32512"/>
                  </a:lnTo>
                  <a:close/>
                </a:path>
                <a:path w="1621155" h="404495">
                  <a:moveTo>
                    <a:pt x="528320" y="20827"/>
                  </a:moveTo>
                  <a:lnTo>
                    <a:pt x="505205" y="24637"/>
                  </a:lnTo>
                  <a:lnTo>
                    <a:pt x="481203" y="29337"/>
                  </a:lnTo>
                  <a:lnTo>
                    <a:pt x="484251" y="44831"/>
                  </a:lnTo>
                  <a:lnTo>
                    <a:pt x="508127" y="40259"/>
                  </a:lnTo>
                  <a:lnTo>
                    <a:pt x="530986" y="36449"/>
                  </a:lnTo>
                  <a:lnTo>
                    <a:pt x="528320" y="20827"/>
                  </a:lnTo>
                  <a:close/>
                </a:path>
                <a:path w="1621155" h="404495">
                  <a:moveTo>
                    <a:pt x="591566" y="11684"/>
                  </a:moveTo>
                  <a:lnTo>
                    <a:pt x="580135" y="13081"/>
                  </a:lnTo>
                  <a:lnTo>
                    <a:pt x="544195" y="18161"/>
                  </a:lnTo>
                  <a:lnTo>
                    <a:pt x="546354" y="33909"/>
                  </a:lnTo>
                  <a:lnTo>
                    <a:pt x="582422" y="28829"/>
                  </a:lnTo>
                  <a:lnTo>
                    <a:pt x="593343" y="27432"/>
                  </a:lnTo>
                  <a:lnTo>
                    <a:pt x="591566" y="11684"/>
                  </a:lnTo>
                  <a:close/>
                </a:path>
                <a:path w="1621155" h="404495">
                  <a:moveTo>
                    <a:pt x="654939" y="5207"/>
                  </a:moveTo>
                  <a:lnTo>
                    <a:pt x="618490" y="8509"/>
                  </a:lnTo>
                  <a:lnTo>
                    <a:pt x="607314" y="9906"/>
                  </a:lnTo>
                  <a:lnTo>
                    <a:pt x="609218" y="25654"/>
                  </a:lnTo>
                  <a:lnTo>
                    <a:pt x="620395" y="24384"/>
                  </a:lnTo>
                  <a:lnTo>
                    <a:pt x="656335" y="21082"/>
                  </a:lnTo>
                  <a:lnTo>
                    <a:pt x="654939" y="5207"/>
                  </a:lnTo>
                  <a:close/>
                </a:path>
                <a:path w="1621155" h="404495">
                  <a:moveTo>
                    <a:pt x="718692" y="1397"/>
                  </a:moveTo>
                  <a:lnTo>
                    <a:pt x="696848" y="2286"/>
                  </a:lnTo>
                  <a:lnTo>
                    <a:pt x="670941" y="4063"/>
                  </a:lnTo>
                  <a:lnTo>
                    <a:pt x="671957" y="19938"/>
                  </a:lnTo>
                  <a:lnTo>
                    <a:pt x="697865" y="18161"/>
                  </a:lnTo>
                  <a:lnTo>
                    <a:pt x="719328" y="17272"/>
                  </a:lnTo>
                  <a:lnTo>
                    <a:pt x="718692" y="1397"/>
                  </a:lnTo>
                  <a:close/>
                </a:path>
                <a:path w="1621155" h="404495">
                  <a:moveTo>
                    <a:pt x="782573" y="0"/>
                  </a:moveTo>
                  <a:lnTo>
                    <a:pt x="776859" y="0"/>
                  </a:lnTo>
                  <a:lnTo>
                    <a:pt x="736599" y="635"/>
                  </a:lnTo>
                  <a:lnTo>
                    <a:pt x="734567" y="762"/>
                  </a:lnTo>
                  <a:lnTo>
                    <a:pt x="735203" y="16510"/>
                  </a:lnTo>
                  <a:lnTo>
                    <a:pt x="737361" y="16510"/>
                  </a:lnTo>
                  <a:lnTo>
                    <a:pt x="777113" y="15748"/>
                  </a:lnTo>
                  <a:lnTo>
                    <a:pt x="782448" y="15748"/>
                  </a:lnTo>
                  <a:lnTo>
                    <a:pt x="782573" y="0"/>
                  </a:lnTo>
                  <a:close/>
                </a:path>
                <a:path w="1621155" h="404495">
                  <a:moveTo>
                    <a:pt x="782448" y="15748"/>
                  </a:moveTo>
                  <a:lnTo>
                    <a:pt x="777113" y="15748"/>
                  </a:lnTo>
                  <a:lnTo>
                    <a:pt x="782447" y="15875"/>
                  </a:lnTo>
                  <a:close/>
                </a:path>
                <a:path w="1621155" h="404495">
                  <a:moveTo>
                    <a:pt x="798448" y="0"/>
                  </a:moveTo>
                  <a:lnTo>
                    <a:pt x="798322" y="15875"/>
                  </a:lnTo>
                  <a:lnTo>
                    <a:pt x="817117" y="16001"/>
                  </a:lnTo>
                  <a:lnTo>
                    <a:pt x="845692" y="16891"/>
                  </a:lnTo>
                  <a:lnTo>
                    <a:pt x="846201" y="1016"/>
                  </a:lnTo>
                  <a:lnTo>
                    <a:pt x="817245" y="126"/>
                  </a:lnTo>
                  <a:lnTo>
                    <a:pt x="798448" y="0"/>
                  </a:lnTo>
                  <a:close/>
                </a:path>
                <a:path w="1621155" h="404495">
                  <a:moveTo>
                    <a:pt x="862329" y="1650"/>
                  </a:moveTo>
                  <a:lnTo>
                    <a:pt x="861441" y="17399"/>
                  </a:lnTo>
                  <a:lnTo>
                    <a:pt x="897890" y="19558"/>
                  </a:lnTo>
                  <a:lnTo>
                    <a:pt x="908811" y="20320"/>
                  </a:lnTo>
                  <a:lnTo>
                    <a:pt x="909954" y="4572"/>
                  </a:lnTo>
                  <a:lnTo>
                    <a:pt x="898779" y="3683"/>
                  </a:lnTo>
                  <a:lnTo>
                    <a:pt x="862329" y="1650"/>
                  </a:lnTo>
                  <a:close/>
                </a:path>
                <a:path w="1621155" h="404495">
                  <a:moveTo>
                    <a:pt x="925829" y="5842"/>
                  </a:moveTo>
                  <a:lnTo>
                    <a:pt x="924560" y="21589"/>
                  </a:lnTo>
                  <a:lnTo>
                    <a:pt x="938529" y="22733"/>
                  </a:lnTo>
                  <a:lnTo>
                    <a:pt x="971804" y="26288"/>
                  </a:lnTo>
                  <a:lnTo>
                    <a:pt x="973454" y="10541"/>
                  </a:lnTo>
                  <a:lnTo>
                    <a:pt x="939672" y="6858"/>
                  </a:lnTo>
                  <a:lnTo>
                    <a:pt x="925829" y="5842"/>
                  </a:lnTo>
                  <a:close/>
                </a:path>
                <a:path w="1621155" h="404495">
                  <a:moveTo>
                    <a:pt x="989329" y="12446"/>
                  </a:moveTo>
                  <a:lnTo>
                    <a:pt x="987297" y="28194"/>
                  </a:lnTo>
                  <a:lnTo>
                    <a:pt x="1012571" y="31496"/>
                  </a:lnTo>
                  <a:lnTo>
                    <a:pt x="1034288" y="34798"/>
                  </a:lnTo>
                  <a:lnTo>
                    <a:pt x="1036701" y="19050"/>
                  </a:lnTo>
                  <a:lnTo>
                    <a:pt x="1014603" y="15748"/>
                  </a:lnTo>
                  <a:lnTo>
                    <a:pt x="989329" y="12446"/>
                  </a:lnTo>
                  <a:close/>
                </a:path>
                <a:path w="1621155" h="404495">
                  <a:moveTo>
                    <a:pt x="1052576" y="21589"/>
                  </a:moveTo>
                  <a:lnTo>
                    <a:pt x="1049782" y="37211"/>
                  </a:lnTo>
                  <a:lnTo>
                    <a:pt x="1077595" y="42163"/>
                  </a:lnTo>
                  <a:lnTo>
                    <a:pt x="1096517" y="45974"/>
                  </a:lnTo>
                  <a:lnTo>
                    <a:pt x="1099566" y="30352"/>
                  </a:lnTo>
                  <a:lnTo>
                    <a:pt x="1080389" y="26543"/>
                  </a:lnTo>
                  <a:lnTo>
                    <a:pt x="1052576" y="21589"/>
                  </a:lnTo>
                  <a:close/>
                </a:path>
                <a:path w="1621155" h="404495">
                  <a:moveTo>
                    <a:pt x="1115314" y="33527"/>
                  </a:moveTo>
                  <a:lnTo>
                    <a:pt x="1111885" y="49022"/>
                  </a:lnTo>
                  <a:lnTo>
                    <a:pt x="1139824" y="55372"/>
                  </a:lnTo>
                  <a:lnTo>
                    <a:pt x="1157986" y="59817"/>
                  </a:lnTo>
                  <a:lnTo>
                    <a:pt x="1161796" y="44450"/>
                  </a:lnTo>
                  <a:lnTo>
                    <a:pt x="1143380" y="39877"/>
                  </a:lnTo>
                  <a:lnTo>
                    <a:pt x="1115314" y="33527"/>
                  </a:lnTo>
                  <a:close/>
                </a:path>
                <a:path w="1621155" h="404495">
                  <a:moveTo>
                    <a:pt x="1177417" y="48387"/>
                  </a:moveTo>
                  <a:lnTo>
                    <a:pt x="1173226" y="63754"/>
                  </a:lnTo>
                  <a:lnTo>
                    <a:pt x="1199007" y="70866"/>
                  </a:lnTo>
                  <a:lnTo>
                    <a:pt x="1218818" y="76835"/>
                  </a:lnTo>
                  <a:lnTo>
                    <a:pt x="1223391" y="61722"/>
                  </a:lnTo>
                  <a:lnTo>
                    <a:pt x="1203198" y="55499"/>
                  </a:lnTo>
                  <a:lnTo>
                    <a:pt x="1177417" y="48387"/>
                  </a:lnTo>
                  <a:close/>
                </a:path>
                <a:path w="1621155" h="404495">
                  <a:moveTo>
                    <a:pt x="1238758" y="66548"/>
                  </a:moveTo>
                  <a:lnTo>
                    <a:pt x="1233678" y="81534"/>
                  </a:lnTo>
                  <a:lnTo>
                    <a:pt x="1254886" y="88646"/>
                  </a:lnTo>
                  <a:lnTo>
                    <a:pt x="1278509" y="97155"/>
                  </a:lnTo>
                  <a:lnTo>
                    <a:pt x="1283842" y="82296"/>
                  </a:lnTo>
                  <a:lnTo>
                    <a:pt x="1259967" y="73533"/>
                  </a:lnTo>
                  <a:lnTo>
                    <a:pt x="1238758" y="66548"/>
                  </a:lnTo>
                  <a:close/>
                </a:path>
                <a:path w="1621155" h="404495">
                  <a:moveTo>
                    <a:pt x="1298829" y="88137"/>
                  </a:moveTo>
                  <a:lnTo>
                    <a:pt x="1293114" y="102870"/>
                  </a:lnTo>
                  <a:lnTo>
                    <a:pt x="1307338" y="108458"/>
                  </a:lnTo>
                  <a:lnTo>
                    <a:pt x="1331976" y="119125"/>
                  </a:lnTo>
                  <a:lnTo>
                    <a:pt x="1336421" y="121285"/>
                  </a:lnTo>
                  <a:lnTo>
                    <a:pt x="1343152" y="106807"/>
                  </a:lnTo>
                  <a:lnTo>
                    <a:pt x="1338326" y="104648"/>
                  </a:lnTo>
                  <a:lnTo>
                    <a:pt x="1313053" y="93725"/>
                  </a:lnTo>
                  <a:lnTo>
                    <a:pt x="1298829" y="88137"/>
                  </a:lnTo>
                  <a:close/>
                </a:path>
                <a:path w="1621155" h="404495">
                  <a:moveTo>
                    <a:pt x="1357503" y="113537"/>
                  </a:moveTo>
                  <a:lnTo>
                    <a:pt x="1350898" y="127888"/>
                  </a:lnTo>
                  <a:lnTo>
                    <a:pt x="1355852" y="130175"/>
                  </a:lnTo>
                  <a:lnTo>
                    <a:pt x="1378585" y="141859"/>
                  </a:lnTo>
                  <a:lnTo>
                    <a:pt x="1392682" y="149606"/>
                  </a:lnTo>
                  <a:lnTo>
                    <a:pt x="1400302" y="135636"/>
                  </a:lnTo>
                  <a:lnTo>
                    <a:pt x="1385823" y="127635"/>
                  </a:lnTo>
                  <a:lnTo>
                    <a:pt x="1362455" y="115824"/>
                  </a:lnTo>
                  <a:lnTo>
                    <a:pt x="1357503" y="113537"/>
                  </a:lnTo>
                  <a:close/>
                </a:path>
                <a:path w="1621155" h="404495">
                  <a:moveTo>
                    <a:pt x="1414398" y="143637"/>
                  </a:moveTo>
                  <a:lnTo>
                    <a:pt x="1406271" y="157225"/>
                  </a:lnTo>
                  <a:lnTo>
                    <a:pt x="1421130" y="166243"/>
                  </a:lnTo>
                  <a:lnTo>
                    <a:pt x="1440942" y="179070"/>
                  </a:lnTo>
                  <a:lnTo>
                    <a:pt x="1445895" y="182499"/>
                  </a:lnTo>
                  <a:lnTo>
                    <a:pt x="1455039" y="169545"/>
                  </a:lnTo>
                  <a:lnTo>
                    <a:pt x="1449578" y="165735"/>
                  </a:lnTo>
                  <a:lnTo>
                    <a:pt x="1429385" y="152654"/>
                  </a:lnTo>
                  <a:lnTo>
                    <a:pt x="1414398" y="143637"/>
                  </a:lnTo>
                  <a:close/>
                </a:path>
                <a:path w="1621155" h="404495">
                  <a:moveTo>
                    <a:pt x="1467992" y="178688"/>
                  </a:moveTo>
                  <a:lnTo>
                    <a:pt x="1458848" y="191643"/>
                  </a:lnTo>
                  <a:lnTo>
                    <a:pt x="1477010" y="205739"/>
                  </a:lnTo>
                  <a:lnTo>
                    <a:pt x="1493266" y="219583"/>
                  </a:lnTo>
                  <a:lnTo>
                    <a:pt x="1494917" y="221107"/>
                  </a:lnTo>
                  <a:lnTo>
                    <a:pt x="1505711" y="209550"/>
                  </a:lnTo>
                  <a:lnTo>
                    <a:pt x="1503553" y="207518"/>
                  </a:lnTo>
                  <a:lnTo>
                    <a:pt x="1486661" y="193167"/>
                  </a:lnTo>
                  <a:lnTo>
                    <a:pt x="1468755" y="179197"/>
                  </a:lnTo>
                  <a:lnTo>
                    <a:pt x="1467992" y="178688"/>
                  </a:lnTo>
                  <a:close/>
                </a:path>
                <a:path w="1621155" h="404495">
                  <a:moveTo>
                    <a:pt x="1517396" y="220345"/>
                  </a:moveTo>
                  <a:lnTo>
                    <a:pt x="1506473" y="231901"/>
                  </a:lnTo>
                  <a:lnTo>
                    <a:pt x="1508379" y="233680"/>
                  </a:lnTo>
                  <a:lnTo>
                    <a:pt x="1522476" y="248158"/>
                  </a:lnTo>
                  <a:lnTo>
                    <a:pt x="1535048" y="262889"/>
                  </a:lnTo>
                  <a:lnTo>
                    <a:pt x="1537589" y="266192"/>
                  </a:lnTo>
                  <a:lnTo>
                    <a:pt x="1550161" y="256539"/>
                  </a:lnTo>
                  <a:lnTo>
                    <a:pt x="1547114" y="252475"/>
                  </a:lnTo>
                  <a:lnTo>
                    <a:pt x="1533779" y="237109"/>
                  </a:lnTo>
                  <a:lnTo>
                    <a:pt x="1519301" y="222123"/>
                  </a:lnTo>
                  <a:lnTo>
                    <a:pt x="1517396" y="220345"/>
                  </a:lnTo>
                  <a:close/>
                </a:path>
                <a:path w="1621155" h="404495">
                  <a:moveTo>
                    <a:pt x="1560067" y="269621"/>
                  </a:moveTo>
                  <a:lnTo>
                    <a:pt x="1546860" y="278511"/>
                  </a:lnTo>
                  <a:lnTo>
                    <a:pt x="1556639" y="292988"/>
                  </a:lnTo>
                  <a:lnTo>
                    <a:pt x="1565529" y="308483"/>
                  </a:lnTo>
                  <a:lnTo>
                    <a:pt x="1570355" y="318516"/>
                  </a:lnTo>
                  <a:lnTo>
                    <a:pt x="1584705" y="311531"/>
                  </a:lnTo>
                  <a:lnTo>
                    <a:pt x="1579245" y="300482"/>
                  </a:lnTo>
                  <a:lnTo>
                    <a:pt x="1569847" y="284099"/>
                  </a:lnTo>
                  <a:lnTo>
                    <a:pt x="1560067" y="269621"/>
                  </a:lnTo>
                  <a:close/>
                </a:path>
                <a:path w="1621155" h="404495">
                  <a:moveTo>
                    <a:pt x="1588336" y="328408"/>
                  </a:moveTo>
                  <a:lnTo>
                    <a:pt x="1546352" y="336676"/>
                  </a:lnTo>
                  <a:lnTo>
                    <a:pt x="1598422" y="404113"/>
                  </a:lnTo>
                  <a:lnTo>
                    <a:pt x="1615076" y="343916"/>
                  </a:lnTo>
                  <a:lnTo>
                    <a:pt x="1578483" y="343916"/>
                  </a:lnTo>
                  <a:lnTo>
                    <a:pt x="1575180" y="332105"/>
                  </a:lnTo>
                  <a:lnTo>
                    <a:pt x="1588336" y="328408"/>
                  </a:lnTo>
                  <a:close/>
                </a:path>
                <a:path w="1621155" h="404495">
                  <a:moveTo>
                    <a:pt x="1590596" y="327963"/>
                  </a:moveTo>
                  <a:lnTo>
                    <a:pt x="1588336" y="328408"/>
                  </a:lnTo>
                  <a:lnTo>
                    <a:pt x="1575180" y="332105"/>
                  </a:lnTo>
                  <a:lnTo>
                    <a:pt x="1578483" y="343916"/>
                  </a:lnTo>
                  <a:lnTo>
                    <a:pt x="1593849" y="339725"/>
                  </a:lnTo>
                  <a:lnTo>
                    <a:pt x="1590596" y="327963"/>
                  </a:lnTo>
                  <a:close/>
                </a:path>
                <a:path w="1621155" h="404495">
                  <a:moveTo>
                    <a:pt x="1621155" y="321945"/>
                  </a:moveTo>
                  <a:lnTo>
                    <a:pt x="1590596" y="327963"/>
                  </a:lnTo>
                  <a:lnTo>
                    <a:pt x="1593849" y="339725"/>
                  </a:lnTo>
                  <a:lnTo>
                    <a:pt x="1578483" y="343916"/>
                  </a:lnTo>
                  <a:lnTo>
                    <a:pt x="1615076" y="343916"/>
                  </a:lnTo>
                  <a:lnTo>
                    <a:pt x="1621155" y="321945"/>
                  </a:lnTo>
                  <a:close/>
                </a:path>
                <a:path w="1621155" h="404495">
                  <a:moveTo>
                    <a:pt x="1590548" y="327787"/>
                  </a:moveTo>
                  <a:lnTo>
                    <a:pt x="1588336" y="328408"/>
                  </a:lnTo>
                  <a:lnTo>
                    <a:pt x="1590596" y="327963"/>
                  </a:lnTo>
                  <a:lnTo>
                    <a:pt x="1590548" y="327787"/>
                  </a:lnTo>
                  <a:close/>
                </a:path>
              </a:pathLst>
            </a:custGeom>
            <a:solidFill>
              <a:srgbClr val="E47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01821" y="3499230"/>
              <a:ext cx="1731010" cy="1661160"/>
            </a:xfrm>
            <a:custGeom>
              <a:avLst/>
              <a:gdLst/>
              <a:ahLst/>
              <a:cxnLst/>
              <a:rect l="l" t="t" r="r" b="b"/>
              <a:pathLst>
                <a:path w="1731010" h="1661160">
                  <a:moveTo>
                    <a:pt x="1634998" y="1084961"/>
                  </a:moveTo>
                  <a:lnTo>
                    <a:pt x="1034541" y="1084961"/>
                  </a:lnTo>
                  <a:lnTo>
                    <a:pt x="997144" y="1092497"/>
                  </a:lnTo>
                  <a:lnTo>
                    <a:pt x="966628" y="1113059"/>
                  </a:lnTo>
                  <a:lnTo>
                    <a:pt x="946066" y="1143575"/>
                  </a:lnTo>
                  <a:lnTo>
                    <a:pt x="938529" y="1180973"/>
                  </a:lnTo>
                  <a:lnTo>
                    <a:pt x="938529" y="1565021"/>
                  </a:lnTo>
                  <a:lnTo>
                    <a:pt x="946066" y="1602418"/>
                  </a:lnTo>
                  <a:lnTo>
                    <a:pt x="966628" y="1632934"/>
                  </a:lnTo>
                  <a:lnTo>
                    <a:pt x="997144" y="1653496"/>
                  </a:lnTo>
                  <a:lnTo>
                    <a:pt x="1034541" y="1661033"/>
                  </a:lnTo>
                  <a:lnTo>
                    <a:pt x="1634998" y="1661033"/>
                  </a:lnTo>
                  <a:lnTo>
                    <a:pt x="1672395" y="1653496"/>
                  </a:lnTo>
                  <a:lnTo>
                    <a:pt x="1702911" y="1632934"/>
                  </a:lnTo>
                  <a:lnTo>
                    <a:pt x="1723473" y="1602418"/>
                  </a:lnTo>
                  <a:lnTo>
                    <a:pt x="1731010" y="1565021"/>
                  </a:lnTo>
                  <a:lnTo>
                    <a:pt x="1731010" y="1180973"/>
                  </a:lnTo>
                  <a:lnTo>
                    <a:pt x="1723473" y="1143575"/>
                  </a:lnTo>
                  <a:lnTo>
                    <a:pt x="1702911" y="1113059"/>
                  </a:lnTo>
                  <a:lnTo>
                    <a:pt x="1672395" y="1092497"/>
                  </a:lnTo>
                  <a:lnTo>
                    <a:pt x="1634998" y="1084961"/>
                  </a:lnTo>
                  <a:close/>
                </a:path>
                <a:path w="1731010" h="1661160">
                  <a:moveTo>
                    <a:pt x="0" y="0"/>
                  </a:moveTo>
                  <a:lnTo>
                    <a:pt x="1070610" y="1084961"/>
                  </a:lnTo>
                  <a:lnTo>
                    <a:pt x="1268729" y="10849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C6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01821" y="3499230"/>
              <a:ext cx="1731010" cy="1661160"/>
            </a:xfrm>
            <a:custGeom>
              <a:avLst/>
              <a:gdLst/>
              <a:ahLst/>
              <a:cxnLst/>
              <a:rect l="l" t="t" r="r" b="b"/>
              <a:pathLst>
                <a:path w="1731010" h="1661160">
                  <a:moveTo>
                    <a:pt x="938529" y="1180973"/>
                  </a:moveTo>
                  <a:lnTo>
                    <a:pt x="946066" y="1143575"/>
                  </a:lnTo>
                  <a:lnTo>
                    <a:pt x="966628" y="1113059"/>
                  </a:lnTo>
                  <a:lnTo>
                    <a:pt x="997144" y="1092497"/>
                  </a:lnTo>
                  <a:lnTo>
                    <a:pt x="1034541" y="1084961"/>
                  </a:lnTo>
                  <a:lnTo>
                    <a:pt x="1070610" y="1084961"/>
                  </a:lnTo>
                  <a:lnTo>
                    <a:pt x="0" y="0"/>
                  </a:lnTo>
                  <a:lnTo>
                    <a:pt x="1268729" y="1084961"/>
                  </a:lnTo>
                  <a:lnTo>
                    <a:pt x="1634998" y="1084961"/>
                  </a:lnTo>
                  <a:lnTo>
                    <a:pt x="1672395" y="1092497"/>
                  </a:lnTo>
                  <a:lnTo>
                    <a:pt x="1702911" y="1113059"/>
                  </a:lnTo>
                  <a:lnTo>
                    <a:pt x="1723473" y="1143575"/>
                  </a:lnTo>
                  <a:lnTo>
                    <a:pt x="1731010" y="1180973"/>
                  </a:lnTo>
                  <a:lnTo>
                    <a:pt x="1731010" y="1324991"/>
                  </a:lnTo>
                  <a:lnTo>
                    <a:pt x="1731010" y="1565021"/>
                  </a:lnTo>
                  <a:lnTo>
                    <a:pt x="1723473" y="1602418"/>
                  </a:lnTo>
                  <a:lnTo>
                    <a:pt x="1702911" y="1632934"/>
                  </a:lnTo>
                  <a:lnTo>
                    <a:pt x="1672395" y="1653496"/>
                  </a:lnTo>
                  <a:lnTo>
                    <a:pt x="1634998" y="1661033"/>
                  </a:lnTo>
                  <a:lnTo>
                    <a:pt x="1268729" y="1661033"/>
                  </a:lnTo>
                  <a:lnTo>
                    <a:pt x="1070610" y="1661033"/>
                  </a:lnTo>
                  <a:lnTo>
                    <a:pt x="1034541" y="1661033"/>
                  </a:lnTo>
                  <a:lnTo>
                    <a:pt x="997144" y="1653496"/>
                  </a:lnTo>
                  <a:lnTo>
                    <a:pt x="966628" y="1632934"/>
                  </a:lnTo>
                  <a:lnTo>
                    <a:pt x="946066" y="1602418"/>
                  </a:lnTo>
                  <a:lnTo>
                    <a:pt x="938529" y="1565021"/>
                  </a:lnTo>
                  <a:lnTo>
                    <a:pt x="938529" y="1324991"/>
                  </a:lnTo>
                  <a:lnTo>
                    <a:pt x="938529" y="1180973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447794" y="4628515"/>
            <a:ext cx="502920" cy="48895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</a:pPr>
            <a:r>
              <a:rPr sz="1600" spc="-10" dirty="0">
                <a:solidFill>
                  <a:srgbClr val="3E3D00"/>
                </a:solidFill>
                <a:latin typeface="Malgun Gothic"/>
                <a:cs typeface="Malgun Gothic"/>
              </a:rPr>
              <a:t>pivot </a:t>
            </a:r>
            <a:r>
              <a:rPr sz="1600" spc="-25" dirty="0">
                <a:solidFill>
                  <a:srgbClr val="3E3D00"/>
                </a:solidFill>
                <a:latin typeface="Malgun Gothic"/>
                <a:cs typeface="Malgun Gothic"/>
              </a:rPr>
              <a:t>point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1470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11" name="object 11"/>
          <p:cNvSpPr txBox="1"/>
          <p:nvPr/>
        </p:nvSpPr>
        <p:spPr>
          <a:xfrm>
            <a:off x="810768" y="1565147"/>
            <a:ext cx="304800" cy="3384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14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05"/>
              </a:spcBef>
            </a:pPr>
            <a:r>
              <a:rPr sz="1600" spc="-50" dirty="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2960" y="2234183"/>
            <a:ext cx="303530" cy="3384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08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400"/>
              </a:spcBef>
            </a:pPr>
            <a:r>
              <a:rPr sz="1600" spc="-50" dirty="0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2960" y="2615183"/>
            <a:ext cx="303530" cy="3384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08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400"/>
              </a:spcBef>
            </a:pPr>
            <a:r>
              <a:rPr sz="1600" spc="-50" dirty="0">
                <a:solidFill>
                  <a:srgbClr val="3E3D00"/>
                </a:solidFill>
                <a:latin typeface="Malgun Gothic"/>
                <a:cs typeface="Malgun Gothic"/>
              </a:rPr>
              <a:t>3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19444" y="1440180"/>
            <a:ext cx="2804160" cy="1891664"/>
          </a:xfrm>
          <a:prstGeom prst="rect">
            <a:avLst/>
          </a:prstGeom>
          <a:solidFill>
            <a:srgbClr val="FFFA1F"/>
          </a:solidFill>
        </p:spPr>
        <p:txBody>
          <a:bodyPr vert="horz" wrap="square" lIns="0" tIns="3175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50"/>
              </a:spcBef>
            </a:pPr>
            <a:r>
              <a:rPr sz="900" b="1" dirty="0">
                <a:solidFill>
                  <a:srgbClr val="3D010C"/>
                </a:solidFill>
                <a:latin typeface="Courier New"/>
                <a:cs typeface="Courier New"/>
              </a:rPr>
              <a:t>void</a:t>
            </a:r>
            <a:r>
              <a:rPr sz="900" b="1" spc="-5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partition</a:t>
            </a:r>
            <a:r>
              <a:rPr sz="900" spc="-3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(</a:t>
            </a:r>
            <a:r>
              <a:rPr sz="900" b="1" dirty="0">
                <a:solidFill>
                  <a:srgbClr val="3D010C"/>
                </a:solidFill>
                <a:latin typeface="Courier New"/>
                <a:cs typeface="Courier New"/>
              </a:rPr>
              <a:t>index</a:t>
            </a:r>
            <a:r>
              <a:rPr sz="900" b="1" spc="-5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low,</a:t>
            </a:r>
            <a:r>
              <a:rPr sz="900" spc="-3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b="1" dirty="0">
                <a:solidFill>
                  <a:srgbClr val="3D010C"/>
                </a:solidFill>
                <a:latin typeface="Courier New"/>
                <a:cs typeface="Courier New"/>
              </a:rPr>
              <a:t>index</a:t>
            </a:r>
            <a:r>
              <a:rPr sz="900" b="1" spc="-4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3D010C"/>
                </a:solidFill>
                <a:latin typeface="Courier New"/>
                <a:cs typeface="Courier New"/>
              </a:rPr>
              <a:t>high,</a:t>
            </a:r>
            <a:endParaRPr sz="900">
              <a:latin typeface="Courier New"/>
              <a:cs typeface="Courier New"/>
            </a:endParaRPr>
          </a:p>
          <a:p>
            <a:pPr marL="161290">
              <a:lnSpc>
                <a:spcPct val="100000"/>
              </a:lnSpc>
            </a:pPr>
            <a:r>
              <a:rPr sz="900" b="1" dirty="0">
                <a:solidFill>
                  <a:srgbClr val="3D010C"/>
                </a:solidFill>
                <a:latin typeface="Courier New"/>
                <a:cs typeface="Courier New"/>
              </a:rPr>
              <a:t>index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&amp;</a:t>
            </a:r>
            <a:r>
              <a:rPr sz="900" spc="-6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pivotpoint)</a:t>
            </a:r>
            <a:r>
              <a:rPr sz="900" spc="-50" dirty="0">
                <a:solidFill>
                  <a:srgbClr val="3D010C"/>
                </a:solidFill>
                <a:latin typeface="Courier New"/>
                <a:cs typeface="Courier New"/>
              </a:rPr>
              <a:t> {</a:t>
            </a:r>
            <a:endParaRPr sz="900">
              <a:latin typeface="Courier New"/>
              <a:cs typeface="Courier New"/>
            </a:endParaRPr>
          </a:p>
          <a:p>
            <a:pPr marL="161290" marR="586105">
              <a:lnSpc>
                <a:spcPct val="100000"/>
              </a:lnSpc>
            </a:pPr>
            <a:r>
              <a:rPr sz="900" b="1" dirty="0">
                <a:solidFill>
                  <a:srgbClr val="3D010C"/>
                </a:solidFill>
                <a:latin typeface="Courier New"/>
                <a:cs typeface="Courier New"/>
              </a:rPr>
              <a:t>index</a:t>
            </a:r>
            <a:r>
              <a:rPr sz="900" b="1" spc="-3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i,</a:t>
            </a:r>
            <a:r>
              <a:rPr sz="900" spc="-2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j;</a:t>
            </a:r>
            <a:r>
              <a:rPr sz="900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b="1" dirty="0">
                <a:solidFill>
                  <a:srgbClr val="3D010C"/>
                </a:solidFill>
                <a:latin typeface="Courier New"/>
                <a:cs typeface="Courier New"/>
              </a:rPr>
              <a:t>keytype</a:t>
            </a:r>
            <a:r>
              <a:rPr sz="900" b="1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3D010C"/>
                </a:solidFill>
                <a:latin typeface="Courier New"/>
                <a:cs typeface="Courier New"/>
              </a:rPr>
              <a:t>pivotitem;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pivotitem</a:t>
            </a:r>
            <a:r>
              <a:rPr sz="900" spc="-4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sz="900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3D010C"/>
                </a:solidFill>
                <a:latin typeface="Courier New"/>
                <a:cs typeface="Courier New"/>
              </a:rPr>
              <a:t>S[low];</a:t>
            </a:r>
            <a:endParaRPr sz="900">
              <a:latin typeface="Courier New"/>
              <a:cs typeface="Courier New"/>
            </a:endParaRPr>
          </a:p>
          <a:p>
            <a:pPr marL="161290">
              <a:lnSpc>
                <a:spcPct val="100000"/>
              </a:lnSpc>
            </a:pP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j</a:t>
            </a:r>
            <a:r>
              <a:rPr sz="900" spc="-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sz="900" spc="-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spc="-20" dirty="0">
                <a:solidFill>
                  <a:srgbClr val="3D010C"/>
                </a:solidFill>
                <a:latin typeface="Courier New"/>
                <a:cs typeface="Courier New"/>
              </a:rPr>
              <a:t>low;</a:t>
            </a:r>
            <a:endParaRPr sz="900">
              <a:latin typeface="Courier New"/>
              <a:cs typeface="Courier New"/>
            </a:endParaRPr>
          </a:p>
          <a:p>
            <a:pPr marL="298450" marR="448945" indent="-13716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for(i</a:t>
            </a:r>
            <a:r>
              <a:rPr sz="900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sz="9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low</a:t>
            </a:r>
            <a:r>
              <a:rPr sz="9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+</a:t>
            </a:r>
            <a:r>
              <a:rPr sz="900" spc="-2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1;</a:t>
            </a:r>
            <a:r>
              <a:rPr sz="900" spc="-1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i</a:t>
            </a:r>
            <a:r>
              <a:rPr sz="9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&lt;=</a:t>
            </a:r>
            <a:r>
              <a:rPr sz="900" spc="-2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high;</a:t>
            </a:r>
            <a:r>
              <a:rPr sz="900" spc="-2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spc="-20" dirty="0">
                <a:solidFill>
                  <a:srgbClr val="3D010C"/>
                </a:solidFill>
                <a:latin typeface="Courier New"/>
                <a:cs typeface="Courier New"/>
              </a:rPr>
              <a:t>i++)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if</a:t>
            </a:r>
            <a:r>
              <a:rPr sz="900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(S[i]</a:t>
            </a:r>
            <a:r>
              <a:rPr sz="900" spc="-4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&lt;</a:t>
            </a:r>
            <a:r>
              <a:rPr sz="900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pivotitem)</a:t>
            </a:r>
            <a:r>
              <a:rPr sz="900" spc="-2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spc="-50" dirty="0">
                <a:solidFill>
                  <a:srgbClr val="3D010C"/>
                </a:solidFill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639445">
              <a:lnSpc>
                <a:spcPct val="100000"/>
              </a:lnSpc>
            </a:pPr>
            <a:r>
              <a:rPr sz="900" spc="-20" dirty="0">
                <a:solidFill>
                  <a:srgbClr val="3D010C"/>
                </a:solidFill>
                <a:latin typeface="Courier New"/>
                <a:cs typeface="Courier New"/>
              </a:rPr>
              <a:t>j++;</a:t>
            </a:r>
            <a:endParaRPr sz="900">
              <a:latin typeface="Courier New"/>
              <a:cs typeface="Courier New"/>
            </a:endParaRPr>
          </a:p>
          <a:p>
            <a:pPr marL="639445">
              <a:lnSpc>
                <a:spcPct val="100000"/>
              </a:lnSpc>
            </a:pP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exchange</a:t>
            </a:r>
            <a:r>
              <a:rPr sz="900" spc="-4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S[i]</a:t>
            </a:r>
            <a:r>
              <a:rPr sz="900" spc="-4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and</a:t>
            </a:r>
            <a:r>
              <a:rPr sz="900" spc="-2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3D010C"/>
                </a:solidFill>
                <a:latin typeface="Courier New"/>
                <a:cs typeface="Courier New"/>
              </a:rPr>
              <a:t>S[j];</a:t>
            </a:r>
            <a:endParaRPr sz="900">
              <a:latin typeface="Courier New"/>
              <a:cs typeface="Courier New"/>
            </a:endParaRPr>
          </a:p>
          <a:p>
            <a:pPr marL="708025">
              <a:lnSpc>
                <a:spcPct val="100000"/>
              </a:lnSpc>
            </a:pPr>
            <a:r>
              <a:rPr sz="900" spc="-50" dirty="0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161290">
              <a:lnSpc>
                <a:spcPct val="100000"/>
              </a:lnSpc>
            </a:pP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pivotpoint</a:t>
            </a:r>
            <a:r>
              <a:rPr sz="900" spc="-4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sz="900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solidFill>
                  <a:srgbClr val="3D010C"/>
                </a:solidFill>
                <a:latin typeface="Courier New"/>
                <a:cs typeface="Courier New"/>
              </a:rPr>
              <a:t>j;</a:t>
            </a:r>
            <a:endParaRPr sz="900">
              <a:latin typeface="Courier New"/>
              <a:cs typeface="Courier New"/>
            </a:endParaRPr>
          </a:p>
          <a:p>
            <a:pPr marL="161290">
              <a:lnSpc>
                <a:spcPts val="1060"/>
              </a:lnSpc>
              <a:spcBef>
                <a:spcPts val="35"/>
              </a:spcBef>
            </a:pP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exchange</a:t>
            </a:r>
            <a:r>
              <a:rPr sz="900" spc="-4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S[low]</a:t>
            </a:r>
            <a:r>
              <a:rPr sz="900" spc="-4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and</a:t>
            </a:r>
            <a:r>
              <a:rPr sz="900" spc="-4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3D010C"/>
                </a:solidFill>
                <a:latin typeface="Courier New"/>
                <a:cs typeface="Courier New"/>
              </a:rPr>
              <a:t>S[pivotpoint]</a:t>
            </a:r>
            <a:endParaRPr sz="900">
              <a:latin typeface="Courier New"/>
              <a:cs typeface="Courier New"/>
            </a:endParaRPr>
          </a:p>
          <a:p>
            <a:pPr marL="92710">
              <a:lnSpc>
                <a:spcPts val="1060"/>
              </a:lnSpc>
            </a:pPr>
            <a:r>
              <a:rPr sz="900" spc="-50" dirty="0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5360" y="731265"/>
            <a:ext cx="5653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분할알고리즘</a:t>
            </a:r>
            <a:r>
              <a:rPr dirty="0">
                <a:latin typeface="Times New Roman"/>
                <a:cs typeface="Times New Roman"/>
              </a:rPr>
              <a:t>(partition)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25" dirty="0"/>
              <a:t>분석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2194356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64591" y="2050795"/>
            <a:ext cx="8174355" cy="1885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분할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알고리즘의</a:t>
            </a:r>
            <a:r>
              <a:rPr sz="2000" spc="-23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모든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경우를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고려한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시간복잡도</a:t>
            </a:r>
            <a:r>
              <a:rPr sz="2000" spc="-229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  <a:p>
            <a:pPr marL="413384" indent="-286385">
              <a:lnSpc>
                <a:spcPct val="100000"/>
              </a:lnSpc>
              <a:spcBef>
                <a:spcPts val="16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sz="2000" b="1" spc="-20" dirty="0">
                <a:solidFill>
                  <a:srgbClr val="3D010C"/>
                </a:solidFill>
                <a:latin typeface="Malgun Gothic"/>
                <a:cs typeface="Malgun Gothic"/>
              </a:rPr>
              <a:t>단위연산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[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]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와</a:t>
            </a:r>
            <a:r>
              <a:rPr sz="2000" spc="-19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pivotitem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과의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비교</a:t>
            </a:r>
            <a:endParaRPr sz="2000">
              <a:latin typeface="Malgun Gothic"/>
              <a:cs typeface="Malgun Gothic"/>
            </a:endParaRPr>
          </a:p>
          <a:p>
            <a:pPr marL="413384" indent="-286385">
              <a:lnSpc>
                <a:spcPct val="100000"/>
              </a:lnSpc>
              <a:spcBef>
                <a:spcPts val="16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sz="2000" b="1" spc="-20" dirty="0">
                <a:solidFill>
                  <a:srgbClr val="3D010C"/>
                </a:solidFill>
                <a:latin typeface="Malgun Gothic"/>
                <a:cs typeface="Malgun Gothic"/>
              </a:rPr>
              <a:t>입력크기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4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부분배열이</a:t>
            </a:r>
            <a:r>
              <a:rPr sz="2000" spc="-2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가지고</a:t>
            </a:r>
            <a:r>
              <a:rPr sz="2000" spc="-229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있는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항목의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high</a:t>
            </a:r>
            <a:r>
              <a:rPr sz="2000" i="1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low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+</a:t>
            </a:r>
            <a:r>
              <a:rPr sz="2000" spc="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413384" indent="-286385">
              <a:lnSpc>
                <a:spcPct val="100000"/>
              </a:lnSpc>
              <a:spcBef>
                <a:spcPts val="16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sz="2000" b="1" dirty="0">
                <a:solidFill>
                  <a:srgbClr val="3D010C"/>
                </a:solidFill>
                <a:latin typeface="Malgun Gothic"/>
                <a:cs typeface="Malgun Gothic"/>
              </a:rPr>
              <a:t>분석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8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배열의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첫번째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항목만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제외하고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모든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항목을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한번씩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비교하므로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1470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965403" y="4062729"/>
            <a:ext cx="17703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sz="2000" spc="-3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=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sz="2000" spc="-20" dirty="0">
                <a:solidFill>
                  <a:srgbClr val="3D010C"/>
                </a:solidFill>
                <a:latin typeface="Malgun Gothic"/>
                <a:cs typeface="Malgun Gothic"/>
              </a:rPr>
              <a:t>이다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0776" y="4148328"/>
            <a:ext cx="2804160" cy="1892935"/>
          </a:xfrm>
          <a:prstGeom prst="rect">
            <a:avLst/>
          </a:prstGeom>
          <a:solidFill>
            <a:srgbClr val="FFFC8F"/>
          </a:solidFill>
        </p:spPr>
        <p:txBody>
          <a:bodyPr vert="horz" wrap="square" lIns="0" tIns="330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0"/>
              </a:spcBef>
            </a:pPr>
            <a:r>
              <a:rPr sz="900" b="1" dirty="0">
                <a:solidFill>
                  <a:srgbClr val="3D010C"/>
                </a:solidFill>
                <a:latin typeface="Courier New"/>
                <a:cs typeface="Courier New"/>
              </a:rPr>
              <a:t>void</a:t>
            </a:r>
            <a:r>
              <a:rPr sz="900" b="1" spc="-5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partition</a:t>
            </a:r>
            <a:r>
              <a:rPr sz="900" spc="-3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(</a:t>
            </a:r>
            <a:r>
              <a:rPr sz="900" b="1" dirty="0">
                <a:solidFill>
                  <a:srgbClr val="3D010C"/>
                </a:solidFill>
                <a:latin typeface="Courier New"/>
                <a:cs typeface="Courier New"/>
              </a:rPr>
              <a:t>index</a:t>
            </a:r>
            <a:r>
              <a:rPr sz="900" b="1" spc="-5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low,</a:t>
            </a:r>
            <a:r>
              <a:rPr sz="900" spc="-3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b="1" dirty="0">
                <a:solidFill>
                  <a:srgbClr val="3D010C"/>
                </a:solidFill>
                <a:latin typeface="Courier New"/>
                <a:cs typeface="Courier New"/>
              </a:rPr>
              <a:t>index</a:t>
            </a:r>
            <a:r>
              <a:rPr sz="900" b="1" spc="-4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3D010C"/>
                </a:solidFill>
                <a:latin typeface="Courier New"/>
                <a:cs typeface="Courier New"/>
              </a:rPr>
              <a:t>high,</a:t>
            </a:r>
            <a:endParaRPr sz="900">
              <a:latin typeface="Courier New"/>
              <a:cs typeface="Courier New"/>
            </a:endParaRPr>
          </a:p>
          <a:p>
            <a:pPr marL="160020">
              <a:lnSpc>
                <a:spcPct val="100000"/>
              </a:lnSpc>
              <a:spcBef>
                <a:spcPts val="5"/>
              </a:spcBef>
            </a:pPr>
            <a:r>
              <a:rPr sz="900" b="1" dirty="0">
                <a:solidFill>
                  <a:srgbClr val="3D010C"/>
                </a:solidFill>
                <a:latin typeface="Courier New"/>
                <a:cs typeface="Courier New"/>
              </a:rPr>
              <a:t>index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&amp;</a:t>
            </a:r>
            <a:r>
              <a:rPr sz="900" spc="-6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pivotpoint)</a:t>
            </a:r>
            <a:r>
              <a:rPr sz="900" spc="-50" dirty="0">
                <a:solidFill>
                  <a:srgbClr val="3D010C"/>
                </a:solidFill>
                <a:latin typeface="Courier New"/>
                <a:cs typeface="Courier New"/>
              </a:rPr>
              <a:t> {</a:t>
            </a:r>
            <a:endParaRPr sz="900">
              <a:latin typeface="Courier New"/>
              <a:cs typeface="Courier New"/>
            </a:endParaRPr>
          </a:p>
          <a:p>
            <a:pPr marL="160020" marR="586740">
              <a:lnSpc>
                <a:spcPct val="100000"/>
              </a:lnSpc>
            </a:pPr>
            <a:r>
              <a:rPr sz="900" b="1" dirty="0">
                <a:solidFill>
                  <a:srgbClr val="3D010C"/>
                </a:solidFill>
                <a:latin typeface="Courier New"/>
                <a:cs typeface="Courier New"/>
              </a:rPr>
              <a:t>index</a:t>
            </a:r>
            <a:r>
              <a:rPr sz="900" b="1" spc="-3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i,</a:t>
            </a:r>
            <a:r>
              <a:rPr sz="900" spc="-2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j;</a:t>
            </a:r>
            <a:r>
              <a:rPr sz="900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b="1" dirty="0">
                <a:solidFill>
                  <a:srgbClr val="3D010C"/>
                </a:solidFill>
                <a:latin typeface="Courier New"/>
                <a:cs typeface="Courier New"/>
              </a:rPr>
              <a:t>keytype</a:t>
            </a:r>
            <a:r>
              <a:rPr sz="900" b="1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3D010C"/>
                </a:solidFill>
                <a:latin typeface="Courier New"/>
                <a:cs typeface="Courier New"/>
              </a:rPr>
              <a:t>pivotitem;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pivotitem</a:t>
            </a:r>
            <a:r>
              <a:rPr sz="900" spc="-4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sz="900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3D010C"/>
                </a:solidFill>
                <a:latin typeface="Courier New"/>
                <a:cs typeface="Courier New"/>
              </a:rPr>
              <a:t>S[low];</a:t>
            </a:r>
            <a:endParaRPr sz="900">
              <a:latin typeface="Courier New"/>
              <a:cs typeface="Courier New"/>
            </a:endParaRPr>
          </a:p>
          <a:p>
            <a:pPr marL="160020">
              <a:lnSpc>
                <a:spcPct val="100000"/>
              </a:lnSpc>
            </a:pP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j</a:t>
            </a:r>
            <a:r>
              <a:rPr sz="900" spc="-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sz="900" spc="-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spc="-20" dirty="0">
                <a:solidFill>
                  <a:srgbClr val="3D010C"/>
                </a:solidFill>
                <a:latin typeface="Courier New"/>
                <a:cs typeface="Courier New"/>
              </a:rPr>
              <a:t>low;</a:t>
            </a:r>
            <a:endParaRPr sz="900">
              <a:latin typeface="Courier New"/>
              <a:cs typeface="Courier New"/>
            </a:endParaRPr>
          </a:p>
          <a:p>
            <a:pPr marL="297180" marR="450850" indent="-137160">
              <a:lnSpc>
                <a:spcPct val="100000"/>
              </a:lnSpc>
            </a:pP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for(i</a:t>
            </a:r>
            <a:r>
              <a:rPr sz="900" spc="-2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sz="9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low</a:t>
            </a:r>
            <a:r>
              <a:rPr sz="9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+</a:t>
            </a:r>
            <a:r>
              <a:rPr sz="9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1;</a:t>
            </a:r>
            <a:r>
              <a:rPr sz="9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i</a:t>
            </a:r>
            <a:r>
              <a:rPr sz="9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&lt;=</a:t>
            </a:r>
            <a:r>
              <a:rPr sz="900" spc="-2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high;</a:t>
            </a:r>
            <a:r>
              <a:rPr sz="900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spc="-20" dirty="0">
                <a:solidFill>
                  <a:srgbClr val="3D010C"/>
                </a:solidFill>
                <a:latin typeface="Courier New"/>
                <a:cs typeface="Courier New"/>
              </a:rPr>
              <a:t>i++)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if</a:t>
            </a:r>
            <a:r>
              <a:rPr sz="900" spc="-4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(S[i]</a:t>
            </a:r>
            <a:r>
              <a:rPr sz="900" spc="-4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&lt;</a:t>
            </a:r>
            <a:r>
              <a:rPr sz="900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pivotitem)</a:t>
            </a:r>
            <a:r>
              <a:rPr sz="900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spc="-50" dirty="0">
                <a:solidFill>
                  <a:srgbClr val="3D010C"/>
                </a:solidFill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638810">
              <a:lnSpc>
                <a:spcPct val="100000"/>
              </a:lnSpc>
            </a:pPr>
            <a:r>
              <a:rPr sz="900" spc="-20" dirty="0">
                <a:solidFill>
                  <a:srgbClr val="3D010C"/>
                </a:solidFill>
                <a:latin typeface="Courier New"/>
                <a:cs typeface="Courier New"/>
              </a:rPr>
              <a:t>j++;</a:t>
            </a:r>
            <a:endParaRPr sz="900">
              <a:latin typeface="Courier New"/>
              <a:cs typeface="Courier New"/>
            </a:endParaRPr>
          </a:p>
          <a:p>
            <a:pPr marL="638810">
              <a:lnSpc>
                <a:spcPct val="100000"/>
              </a:lnSpc>
            </a:pP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exchange</a:t>
            </a:r>
            <a:r>
              <a:rPr sz="900" spc="-4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S[i]</a:t>
            </a:r>
            <a:r>
              <a:rPr sz="900" spc="-4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and</a:t>
            </a:r>
            <a:r>
              <a:rPr sz="900" spc="-2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3D010C"/>
                </a:solidFill>
                <a:latin typeface="Courier New"/>
                <a:cs typeface="Courier New"/>
              </a:rPr>
              <a:t>S[j];</a:t>
            </a:r>
            <a:endParaRPr sz="900">
              <a:latin typeface="Courier New"/>
              <a:cs typeface="Courier New"/>
            </a:endParaRPr>
          </a:p>
          <a:p>
            <a:pPr marL="707390">
              <a:lnSpc>
                <a:spcPct val="100000"/>
              </a:lnSpc>
            </a:pPr>
            <a:r>
              <a:rPr sz="900" spc="-50" dirty="0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160020">
              <a:lnSpc>
                <a:spcPct val="100000"/>
              </a:lnSpc>
            </a:pP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pivotpoint</a:t>
            </a:r>
            <a:r>
              <a:rPr sz="900" spc="-5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sz="900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solidFill>
                  <a:srgbClr val="3D010C"/>
                </a:solidFill>
                <a:latin typeface="Courier New"/>
                <a:cs typeface="Courier New"/>
              </a:rPr>
              <a:t>j;</a:t>
            </a:r>
            <a:endParaRPr sz="900">
              <a:latin typeface="Courier New"/>
              <a:cs typeface="Courier New"/>
            </a:endParaRPr>
          </a:p>
          <a:p>
            <a:pPr marL="160020">
              <a:lnSpc>
                <a:spcPts val="1060"/>
              </a:lnSpc>
              <a:spcBef>
                <a:spcPts val="40"/>
              </a:spcBef>
            </a:pP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exchange</a:t>
            </a:r>
            <a:r>
              <a:rPr sz="900" spc="-4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S[low]</a:t>
            </a:r>
            <a:r>
              <a:rPr sz="900" spc="-4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and</a:t>
            </a:r>
            <a:r>
              <a:rPr sz="900" spc="-4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3D010C"/>
                </a:solidFill>
                <a:latin typeface="Courier New"/>
                <a:cs typeface="Courier New"/>
              </a:rPr>
              <a:t>S[pivotpoint]</a:t>
            </a:r>
            <a:endParaRPr sz="900">
              <a:latin typeface="Courier New"/>
              <a:cs typeface="Courier New"/>
            </a:endParaRPr>
          </a:p>
          <a:p>
            <a:pPr marL="92075">
              <a:lnSpc>
                <a:spcPts val="1060"/>
              </a:lnSpc>
            </a:pPr>
            <a:r>
              <a:rPr sz="900" spc="-50" dirty="0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0" y="996696"/>
            <a:ext cx="6705600" cy="5334000"/>
          </a:xfrm>
          <a:custGeom>
            <a:avLst/>
            <a:gdLst/>
            <a:ahLst/>
            <a:cxnLst/>
            <a:rect l="l" t="t" r="r" b="b"/>
            <a:pathLst>
              <a:path w="6705600" h="5334000">
                <a:moveTo>
                  <a:pt x="6705600" y="0"/>
                </a:moveTo>
                <a:lnTo>
                  <a:pt x="0" y="0"/>
                </a:lnTo>
                <a:lnTo>
                  <a:pt x="0" y="5334000"/>
                </a:lnTo>
                <a:lnTo>
                  <a:pt x="6705600" y="5334000"/>
                </a:lnTo>
                <a:lnTo>
                  <a:pt x="67056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98194" y="957224"/>
            <a:ext cx="4911090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index</a:t>
            </a:r>
            <a:r>
              <a:rPr sz="1600" b="1" spc="-5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location</a:t>
            </a:r>
            <a:r>
              <a:rPr sz="1600" spc="-5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index</a:t>
            </a:r>
            <a:r>
              <a:rPr sz="1600" b="1" spc="-4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low,</a:t>
            </a:r>
            <a:r>
              <a:rPr sz="1600" spc="-4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index</a:t>
            </a:r>
            <a:r>
              <a:rPr sz="1600" b="1" spc="-4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high)</a:t>
            </a:r>
            <a:r>
              <a:rPr sz="1600" spc="-50" dirty="0">
                <a:solidFill>
                  <a:srgbClr val="3D010C"/>
                </a:solidFill>
                <a:latin typeface="Courier New"/>
                <a:cs typeface="Courier New"/>
              </a:rPr>
              <a:t> {</a:t>
            </a:r>
            <a:endParaRPr sz="16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380"/>
              </a:spcBef>
            </a:pP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index</a:t>
            </a:r>
            <a:r>
              <a:rPr sz="1600" b="1" spc="-5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3D010C"/>
                </a:solidFill>
                <a:latin typeface="Courier New"/>
                <a:cs typeface="Courier New"/>
              </a:rPr>
              <a:t>mid;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0">
              <a:lnSpc>
                <a:spcPts val="147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4" name="object 4"/>
          <p:cNvSpPr txBox="1"/>
          <p:nvPr/>
        </p:nvSpPr>
        <p:spPr>
          <a:xfrm>
            <a:off x="5992748" y="2182825"/>
            <a:ext cx="1345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//</a:t>
            </a:r>
            <a:r>
              <a:rPr sz="1600" spc="-3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찾지</a:t>
            </a:r>
            <a:r>
              <a:rPr sz="1600" spc="-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spc="-25" dirty="0">
                <a:solidFill>
                  <a:srgbClr val="3D010C"/>
                </a:solidFill>
                <a:latin typeface="Malgun Gothic"/>
                <a:cs typeface="Malgun Gothic"/>
              </a:rPr>
              <a:t>못했음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1094" y="1829340"/>
            <a:ext cx="1856105" cy="909319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if</a:t>
            </a:r>
            <a:r>
              <a:rPr sz="1600" b="1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(low</a:t>
            </a:r>
            <a:r>
              <a:rPr sz="16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&gt;</a:t>
            </a:r>
            <a:r>
              <a:rPr sz="1600" spc="-2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3D010C"/>
                </a:solidFill>
                <a:latin typeface="Courier New"/>
                <a:cs typeface="Courier New"/>
              </a:rPr>
              <a:t>high)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430"/>
              </a:spcBef>
            </a:pP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return</a:t>
            </a:r>
            <a:r>
              <a:rPr sz="1600" b="1" spc="-6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3D010C"/>
                </a:solidFill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else</a:t>
            </a:r>
            <a:r>
              <a:rPr sz="1600" b="1" spc="-4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3D010C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8194" y="2725318"/>
            <a:ext cx="6483985" cy="35255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843280">
              <a:lnSpc>
                <a:spcPct val="100000"/>
              </a:lnSpc>
              <a:spcBef>
                <a:spcPts val="434"/>
              </a:spcBef>
              <a:tabLst>
                <a:tab pos="3792220" algn="l"/>
              </a:tabLst>
            </a:pP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mid</a:t>
            </a:r>
            <a:r>
              <a:rPr sz="16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sz="1600" spc="-2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(low</a:t>
            </a:r>
            <a:r>
              <a:rPr sz="1600" spc="-2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+</a:t>
            </a:r>
            <a:r>
              <a:rPr sz="1600" spc="-2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high)</a:t>
            </a:r>
            <a:r>
              <a:rPr sz="1600" spc="-2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/</a:t>
            </a:r>
            <a:r>
              <a:rPr sz="1600" spc="-1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3D010C"/>
                </a:solidFill>
                <a:latin typeface="Courier New"/>
                <a:cs typeface="Courier New"/>
              </a:rPr>
              <a:t>2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	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//</a:t>
            </a:r>
            <a:r>
              <a:rPr sz="1600" spc="-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정수</a:t>
            </a:r>
            <a:r>
              <a:rPr sz="1600" spc="-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나눗셈</a:t>
            </a:r>
            <a:r>
              <a:rPr sz="1600" spc="-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(나머지</a:t>
            </a:r>
            <a:r>
              <a:rPr sz="1600" spc="-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spc="-25" dirty="0">
                <a:solidFill>
                  <a:srgbClr val="3D010C"/>
                </a:solidFill>
                <a:latin typeface="Malgun Gothic"/>
                <a:cs typeface="Malgun Gothic"/>
              </a:rPr>
              <a:t>버림</a:t>
            </a:r>
            <a:r>
              <a:rPr sz="1600" spc="-25" dirty="0">
                <a:solidFill>
                  <a:srgbClr val="3D010C"/>
                </a:solidFill>
                <a:latin typeface="Courier New"/>
                <a:cs typeface="Courier New"/>
              </a:rPr>
              <a:t>)</a:t>
            </a:r>
            <a:endParaRPr sz="1600" dirty="0">
              <a:latin typeface="Courier New"/>
              <a:cs typeface="Courier New"/>
            </a:endParaRPr>
          </a:p>
          <a:p>
            <a:pPr marL="843280">
              <a:lnSpc>
                <a:spcPct val="100000"/>
              </a:lnSpc>
              <a:spcBef>
                <a:spcPts val="335"/>
              </a:spcBef>
            </a:pP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if</a:t>
            </a:r>
            <a:r>
              <a:rPr sz="1600" b="1" spc="-1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(x</a:t>
            </a:r>
            <a:r>
              <a:rPr sz="1600" spc="-2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==</a:t>
            </a:r>
            <a:r>
              <a:rPr sz="1600" spc="-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3D010C"/>
                </a:solidFill>
                <a:latin typeface="Courier New"/>
                <a:cs typeface="Courier New"/>
              </a:rPr>
              <a:t>S[mid])</a:t>
            </a:r>
            <a:endParaRPr sz="16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34"/>
              </a:spcBef>
              <a:tabLst>
                <a:tab pos="4957445" algn="l"/>
                <a:tab pos="5262245" algn="l"/>
              </a:tabLst>
            </a:pP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return</a:t>
            </a:r>
            <a:r>
              <a:rPr sz="1600" b="1" spc="-4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3D010C"/>
                </a:solidFill>
                <a:latin typeface="Courier New"/>
                <a:cs typeface="Courier New"/>
              </a:rPr>
              <a:t>mid;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	</a:t>
            </a:r>
            <a:r>
              <a:rPr sz="1600" spc="-25" dirty="0">
                <a:solidFill>
                  <a:srgbClr val="3D010C"/>
                </a:solidFill>
                <a:latin typeface="Malgun Gothic"/>
                <a:cs typeface="Malgun Gothic"/>
              </a:rPr>
              <a:t>//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	</a:t>
            </a:r>
            <a:r>
              <a:rPr sz="1600" spc="-25" dirty="0">
                <a:solidFill>
                  <a:srgbClr val="3D010C"/>
                </a:solidFill>
                <a:latin typeface="Malgun Gothic"/>
                <a:cs typeface="Malgun Gothic"/>
              </a:rPr>
              <a:t>찾았음</a:t>
            </a:r>
            <a:endParaRPr sz="1600" dirty="0">
              <a:latin typeface="Malgun Gothic"/>
              <a:cs typeface="Malgun Gothic"/>
            </a:endParaRPr>
          </a:p>
          <a:p>
            <a:pPr marL="843280">
              <a:lnSpc>
                <a:spcPct val="100000"/>
              </a:lnSpc>
              <a:spcBef>
                <a:spcPts val="335"/>
              </a:spcBef>
            </a:pP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else</a:t>
            </a:r>
            <a:r>
              <a:rPr sz="1600" b="1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if</a:t>
            </a:r>
            <a:r>
              <a:rPr sz="1600" b="1" spc="-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(x</a:t>
            </a:r>
            <a:r>
              <a:rPr sz="1600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&lt;</a:t>
            </a:r>
            <a:r>
              <a:rPr sz="1600" spc="-2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3D010C"/>
                </a:solidFill>
                <a:latin typeface="Courier New"/>
                <a:cs typeface="Courier New"/>
              </a:rPr>
              <a:t>S[mid])</a:t>
            </a:r>
            <a:endParaRPr sz="16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34"/>
              </a:spcBef>
            </a:pP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return</a:t>
            </a:r>
            <a:r>
              <a:rPr sz="1600" b="1" spc="-3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location(low,</a:t>
            </a:r>
            <a:r>
              <a:rPr sz="16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3D010C"/>
                </a:solidFill>
                <a:latin typeface="Courier New"/>
                <a:cs typeface="Courier New"/>
              </a:rPr>
              <a:t>mid-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1);</a:t>
            </a:r>
            <a:r>
              <a:rPr sz="1600" spc="-2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//</a:t>
            </a:r>
            <a:r>
              <a:rPr sz="1600" spc="-5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왼쪽</a:t>
            </a:r>
            <a:r>
              <a:rPr sz="1600" spc="-4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반을</a:t>
            </a:r>
            <a:r>
              <a:rPr sz="1600" spc="-5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spc="-25" dirty="0">
                <a:solidFill>
                  <a:srgbClr val="3D010C"/>
                </a:solidFill>
                <a:latin typeface="Malgun Gothic"/>
                <a:cs typeface="Malgun Gothic"/>
              </a:rPr>
              <a:t>선택함</a:t>
            </a:r>
            <a:endParaRPr sz="1600" dirty="0">
              <a:latin typeface="Malgun Gothic"/>
              <a:cs typeface="Malgun Gothic"/>
            </a:endParaRPr>
          </a:p>
          <a:p>
            <a:pPr marL="843280">
              <a:lnSpc>
                <a:spcPct val="100000"/>
              </a:lnSpc>
              <a:spcBef>
                <a:spcPts val="335"/>
              </a:spcBef>
            </a:pPr>
            <a:r>
              <a:rPr sz="1600" b="1" spc="-20" dirty="0">
                <a:solidFill>
                  <a:srgbClr val="3D010C"/>
                </a:solidFill>
                <a:latin typeface="Courier New"/>
                <a:cs typeface="Courier New"/>
              </a:rPr>
              <a:t>else</a:t>
            </a:r>
            <a:endParaRPr sz="16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30"/>
              </a:spcBef>
            </a:pP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return</a:t>
            </a:r>
            <a:r>
              <a:rPr sz="1600" b="1" spc="-6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location(mid+1,</a:t>
            </a:r>
            <a:r>
              <a:rPr sz="1600" spc="-4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high);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//</a:t>
            </a:r>
            <a:r>
              <a:rPr sz="1600" spc="-6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오른쪽</a:t>
            </a:r>
            <a:r>
              <a:rPr sz="1600" spc="-6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반을</a:t>
            </a:r>
            <a:r>
              <a:rPr sz="1600" spc="-6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spc="-25" dirty="0">
                <a:solidFill>
                  <a:srgbClr val="3D010C"/>
                </a:solidFill>
                <a:latin typeface="Malgun Gothic"/>
                <a:cs typeface="Malgun Gothic"/>
              </a:rPr>
              <a:t>선택함</a:t>
            </a:r>
            <a:endParaRPr sz="1600" dirty="0">
              <a:latin typeface="Malgun Gothic"/>
              <a:cs typeface="Malgun Gothic"/>
            </a:endParaRPr>
          </a:p>
          <a:p>
            <a:pPr marL="355600">
              <a:lnSpc>
                <a:spcPct val="100000"/>
              </a:lnSpc>
              <a:spcBef>
                <a:spcPts val="335"/>
              </a:spcBef>
            </a:pPr>
            <a:r>
              <a:rPr sz="1600" spc="-50" dirty="0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0" dirty="0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600" spc="-50" dirty="0">
                <a:solidFill>
                  <a:srgbClr val="3D010C"/>
                </a:solidFill>
                <a:latin typeface="Courier New"/>
                <a:cs typeface="Courier New"/>
              </a:rPr>
              <a:t>…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locationout</a:t>
            </a:r>
            <a:r>
              <a:rPr sz="1600" spc="-6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sz="1600" spc="-7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location(1,</a:t>
            </a:r>
            <a:r>
              <a:rPr sz="1600" spc="-8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3D010C"/>
                </a:solidFill>
                <a:latin typeface="Courier New"/>
                <a:cs typeface="Courier New"/>
              </a:rPr>
              <a:t>n);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25" dirty="0">
                <a:solidFill>
                  <a:srgbClr val="3D010C"/>
                </a:solidFill>
                <a:latin typeface="Courier New"/>
                <a:cs typeface="Courier New"/>
              </a:rPr>
              <a:t>...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58418" y="290829"/>
            <a:ext cx="742886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dirty="0"/>
              <a:t>이분검색</a:t>
            </a:r>
            <a:r>
              <a:rPr sz="3400" dirty="0">
                <a:latin typeface="Times New Roman"/>
                <a:cs typeface="Times New Roman"/>
              </a:rPr>
              <a:t>(Binary</a:t>
            </a:r>
            <a:r>
              <a:rPr sz="3400" spc="-19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Search):</a:t>
            </a:r>
            <a:r>
              <a:rPr sz="3400" spc="-70" dirty="0">
                <a:latin typeface="Times New Roman"/>
                <a:cs typeface="Times New Roman"/>
              </a:rPr>
              <a:t> </a:t>
            </a:r>
            <a:r>
              <a:rPr sz="3400" spc="-40" dirty="0"/>
              <a:t>재귀</a:t>
            </a:r>
            <a:r>
              <a:rPr sz="3400" spc="-345" dirty="0"/>
              <a:t> </a:t>
            </a:r>
            <a:r>
              <a:rPr sz="3400" spc="-20" dirty="0"/>
              <a:t>알고리즘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8372" y="6289040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5" dirty="0">
                <a:solidFill>
                  <a:srgbClr val="3E3D00"/>
                </a:solidFill>
                <a:latin typeface="Malgun Gothic"/>
                <a:cs typeface="Malgun Gothic"/>
              </a:rPr>
              <a:t>40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93542" y="388365"/>
            <a:ext cx="2757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A54AA"/>
                </a:solidFill>
                <a:latin typeface="Times New Roman"/>
                <a:cs typeface="Times New Roman"/>
              </a:rPr>
              <a:t>quicksort</a:t>
            </a:r>
            <a:r>
              <a:rPr sz="3600" spc="-130" dirty="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sz="3600" spc="-25" dirty="0">
                <a:solidFill>
                  <a:srgbClr val="2A54AA"/>
                </a:solidFill>
                <a:latin typeface="Malgun Gothic"/>
                <a:cs typeface="Malgun Gothic"/>
              </a:rPr>
              <a:t>분석</a:t>
            </a:r>
            <a:endParaRPr sz="36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2272334"/>
            <a:ext cx="121513" cy="1307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74040" y="2128774"/>
            <a:ext cx="67583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빠른정렬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알고리즘의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최악의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경우를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고려한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시간복잡도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2494533"/>
            <a:ext cx="32245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299085" algn="l"/>
              </a:tabLst>
            </a:pPr>
            <a:r>
              <a:rPr sz="2000" b="1" spc="-20" dirty="0">
                <a:solidFill>
                  <a:srgbClr val="3D010C"/>
                </a:solidFill>
                <a:latin typeface="Malgun Gothic"/>
                <a:cs typeface="Malgun Gothic"/>
              </a:rPr>
              <a:t>단위연산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7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분할알고리즘의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59352" y="2538729"/>
            <a:ext cx="2745740" cy="2819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155"/>
              </a:lnSpc>
            </a:pP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[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]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와</a:t>
            </a:r>
            <a:r>
              <a:rPr sz="2000" spc="-16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pivotitem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과의</a:t>
            </a:r>
            <a:r>
              <a:rPr sz="2000" spc="-17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비교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340" y="2780936"/>
            <a:ext cx="8209280" cy="186182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2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299085" algn="l"/>
              </a:tabLst>
            </a:pPr>
            <a:r>
              <a:rPr sz="2000" b="1" spc="-20" dirty="0">
                <a:solidFill>
                  <a:srgbClr val="3D010C"/>
                </a:solidFill>
                <a:latin typeface="Malgun Gothic"/>
                <a:cs typeface="Malgun Gothic"/>
              </a:rPr>
              <a:t>입력크기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4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배열이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가지고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있는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항목의</a:t>
            </a:r>
            <a:r>
              <a:rPr sz="2000" spc="-229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spc="-50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16700"/>
              </a:lnSpc>
              <a:spcBef>
                <a:spcPts val="229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299085" algn="l"/>
              </a:tabLst>
            </a:pPr>
            <a:r>
              <a:rPr sz="2000" b="1" dirty="0">
                <a:solidFill>
                  <a:srgbClr val="3D010C"/>
                </a:solidFill>
                <a:latin typeface="Malgun Gothic"/>
                <a:cs typeface="Malgun Gothic"/>
              </a:rPr>
              <a:t>분석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8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입력이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비내림차순으로</a:t>
            </a:r>
            <a:r>
              <a:rPr sz="2000" spc="-23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정렬이</a:t>
            </a:r>
            <a:r>
              <a:rPr sz="2000" spc="-229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되어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있는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경우가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최악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첫번째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기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준점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항목보다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작은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항목은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없으므로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크기가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인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배열은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크기가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0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인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D010C"/>
                </a:solidFill>
                <a:latin typeface="Malgun Gothic"/>
                <a:cs typeface="Malgun Gothic"/>
              </a:rPr>
              <a:t>부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분배열은</a:t>
            </a:r>
            <a:r>
              <a:rPr sz="2000" spc="-23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왼쪽에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오고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크기가</a:t>
            </a:r>
            <a:r>
              <a:rPr sz="2000" spc="-2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-1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인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부분배열은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오른쪽에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오도록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하여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계속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쪼개진다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따라서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sz="2000" spc="-3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(0)</a:t>
            </a:r>
            <a:r>
              <a:rPr sz="2000" spc="-3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+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i="1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1)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+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5156" y="5014925"/>
            <a:ext cx="5687695" cy="16510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그런데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3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(0)</a:t>
            </a:r>
            <a:r>
              <a:rPr sz="2000" spc="-3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= 0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이므로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재현식은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다음과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같이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된다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234565">
              <a:lnSpc>
                <a:spcPct val="100000"/>
              </a:lnSpc>
              <a:spcBef>
                <a:spcPts val="480"/>
              </a:spcBef>
            </a:pP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sz="2000" spc="-3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=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i="1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1)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+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1,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&gt;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0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이면</a:t>
            </a:r>
            <a:endParaRPr sz="2000">
              <a:latin typeface="Malgun Gothic"/>
              <a:cs typeface="Malgun Gothic"/>
            </a:endParaRPr>
          </a:p>
          <a:p>
            <a:pPr marL="2234565">
              <a:lnSpc>
                <a:spcPct val="100000"/>
              </a:lnSpc>
              <a:spcBef>
                <a:spcPts val="455"/>
              </a:spcBef>
            </a:pP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(0)</a:t>
            </a:r>
            <a:r>
              <a:rPr sz="2000" spc="-3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sz="2000" spc="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3D010C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  <a:spcBef>
                <a:spcPts val="2025"/>
              </a:spcBef>
            </a:pP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[예]</a:t>
            </a:r>
            <a:r>
              <a:rPr sz="1800" spc="-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S</a:t>
            </a:r>
            <a:r>
              <a:rPr sz="1800" spc="-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=</a:t>
            </a:r>
            <a:r>
              <a:rPr sz="1800" spc="-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3D010C"/>
                </a:solidFill>
                <a:latin typeface="Malgun Gothic"/>
                <a:cs typeface="Malgun Gothic"/>
              </a:rPr>
              <a:t>[1,2,3,4,5,6,7,8]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39840" y="0"/>
            <a:ext cx="2407920" cy="2170430"/>
          </a:xfrm>
          <a:prstGeom prst="rect">
            <a:avLst/>
          </a:prstGeom>
          <a:solidFill>
            <a:srgbClr val="FFFC8F"/>
          </a:solidFill>
        </p:spPr>
        <p:txBody>
          <a:bodyPr vert="horz" wrap="square" lIns="0" tIns="3175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50"/>
              </a:spcBef>
            </a:pPr>
            <a:r>
              <a:rPr sz="900" b="1" dirty="0">
                <a:solidFill>
                  <a:srgbClr val="3D010C"/>
                </a:solidFill>
                <a:latin typeface="Courier New"/>
                <a:cs typeface="Courier New"/>
              </a:rPr>
              <a:t>void</a:t>
            </a:r>
            <a:r>
              <a:rPr sz="900" b="1" spc="-3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partition</a:t>
            </a:r>
            <a:r>
              <a:rPr sz="900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(</a:t>
            </a:r>
            <a:r>
              <a:rPr sz="900" b="1" dirty="0">
                <a:solidFill>
                  <a:srgbClr val="3D010C"/>
                </a:solidFill>
                <a:latin typeface="Courier New"/>
                <a:cs typeface="Courier New"/>
              </a:rPr>
              <a:t>index</a:t>
            </a:r>
            <a:r>
              <a:rPr sz="900" b="1" spc="-6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low,</a:t>
            </a:r>
            <a:r>
              <a:rPr sz="900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b="1" spc="-10" dirty="0">
                <a:solidFill>
                  <a:srgbClr val="3D010C"/>
                </a:solidFill>
                <a:latin typeface="Courier New"/>
                <a:cs typeface="Courier New"/>
              </a:rPr>
              <a:t>index</a:t>
            </a:r>
            <a:endParaRPr sz="9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sz="900" spc="-10" dirty="0">
                <a:solidFill>
                  <a:srgbClr val="3D010C"/>
                </a:solidFill>
                <a:latin typeface="Courier New"/>
                <a:cs typeface="Courier New"/>
              </a:rPr>
              <a:t>high,</a:t>
            </a:r>
            <a:endParaRPr sz="900">
              <a:latin typeface="Courier New"/>
              <a:cs typeface="Courier New"/>
            </a:endParaRPr>
          </a:p>
          <a:p>
            <a:pPr marL="161290">
              <a:lnSpc>
                <a:spcPct val="100000"/>
              </a:lnSpc>
            </a:pPr>
            <a:r>
              <a:rPr sz="900" b="1" dirty="0">
                <a:solidFill>
                  <a:srgbClr val="3D010C"/>
                </a:solidFill>
                <a:latin typeface="Courier New"/>
                <a:cs typeface="Courier New"/>
              </a:rPr>
              <a:t>index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&amp;</a:t>
            </a:r>
            <a:r>
              <a:rPr sz="900" spc="-6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pivotpoint)</a:t>
            </a:r>
            <a:r>
              <a:rPr sz="900" spc="-50" dirty="0">
                <a:solidFill>
                  <a:srgbClr val="3D010C"/>
                </a:solidFill>
                <a:latin typeface="Courier New"/>
                <a:cs typeface="Courier New"/>
              </a:rPr>
              <a:t> {</a:t>
            </a:r>
            <a:endParaRPr sz="900">
              <a:latin typeface="Courier New"/>
              <a:cs typeface="Courier New"/>
            </a:endParaRPr>
          </a:p>
          <a:p>
            <a:pPr marL="161290" marR="189230">
              <a:lnSpc>
                <a:spcPct val="100000"/>
              </a:lnSpc>
            </a:pPr>
            <a:r>
              <a:rPr sz="900" b="1" dirty="0">
                <a:solidFill>
                  <a:srgbClr val="3D010C"/>
                </a:solidFill>
                <a:latin typeface="Courier New"/>
                <a:cs typeface="Courier New"/>
              </a:rPr>
              <a:t>index</a:t>
            </a:r>
            <a:r>
              <a:rPr sz="900" b="1" spc="-3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i,</a:t>
            </a:r>
            <a:r>
              <a:rPr sz="900" spc="-2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j;</a:t>
            </a:r>
            <a:r>
              <a:rPr sz="900" spc="-2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b="1" dirty="0">
                <a:solidFill>
                  <a:srgbClr val="3D010C"/>
                </a:solidFill>
                <a:latin typeface="Courier New"/>
                <a:cs typeface="Courier New"/>
              </a:rPr>
              <a:t>keytype</a:t>
            </a:r>
            <a:r>
              <a:rPr sz="900" b="1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3D010C"/>
                </a:solidFill>
                <a:latin typeface="Courier New"/>
                <a:cs typeface="Courier New"/>
              </a:rPr>
              <a:t>pivotitem;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pivotitem</a:t>
            </a:r>
            <a:r>
              <a:rPr sz="900" spc="-4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sz="900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3D010C"/>
                </a:solidFill>
                <a:latin typeface="Courier New"/>
                <a:cs typeface="Courier New"/>
              </a:rPr>
              <a:t>S[low];</a:t>
            </a:r>
            <a:endParaRPr sz="900">
              <a:latin typeface="Courier New"/>
              <a:cs typeface="Courier New"/>
            </a:endParaRPr>
          </a:p>
          <a:p>
            <a:pPr marL="16129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j</a:t>
            </a:r>
            <a:r>
              <a:rPr sz="900" spc="-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sz="900" spc="-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spc="-20" dirty="0">
                <a:solidFill>
                  <a:srgbClr val="3D010C"/>
                </a:solidFill>
                <a:latin typeface="Courier New"/>
                <a:cs typeface="Courier New"/>
              </a:rPr>
              <a:t>low;</a:t>
            </a:r>
            <a:endParaRPr sz="900">
              <a:latin typeface="Courier New"/>
              <a:cs typeface="Courier New"/>
            </a:endParaRPr>
          </a:p>
          <a:p>
            <a:pPr marL="298450" marR="53340" indent="-137160">
              <a:lnSpc>
                <a:spcPct val="100000"/>
              </a:lnSpc>
            </a:pP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for(i</a:t>
            </a:r>
            <a:r>
              <a:rPr sz="900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sz="9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low</a:t>
            </a:r>
            <a:r>
              <a:rPr sz="9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+</a:t>
            </a:r>
            <a:r>
              <a:rPr sz="900" spc="-2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1;</a:t>
            </a:r>
            <a:r>
              <a:rPr sz="900" spc="-1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i</a:t>
            </a:r>
            <a:r>
              <a:rPr sz="9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&lt;=</a:t>
            </a:r>
            <a:r>
              <a:rPr sz="900" spc="-2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high;</a:t>
            </a:r>
            <a:r>
              <a:rPr sz="900" spc="-2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spc="-20" dirty="0">
                <a:solidFill>
                  <a:srgbClr val="3D010C"/>
                </a:solidFill>
                <a:latin typeface="Courier New"/>
                <a:cs typeface="Courier New"/>
              </a:rPr>
              <a:t>i++)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if</a:t>
            </a:r>
            <a:r>
              <a:rPr sz="900" spc="-4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(S[i]</a:t>
            </a:r>
            <a:r>
              <a:rPr sz="900" spc="-4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&lt;</a:t>
            </a:r>
            <a:r>
              <a:rPr sz="900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pivotitem)</a:t>
            </a:r>
            <a:r>
              <a:rPr sz="900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spc="-50" dirty="0">
                <a:solidFill>
                  <a:srgbClr val="3D010C"/>
                </a:solidFill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</a:pPr>
            <a:r>
              <a:rPr sz="900" spc="-20" dirty="0">
                <a:solidFill>
                  <a:srgbClr val="3D010C"/>
                </a:solidFill>
                <a:latin typeface="Courier New"/>
                <a:cs typeface="Courier New"/>
              </a:rPr>
              <a:t>j++;</a:t>
            </a:r>
            <a:endParaRPr sz="90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</a:pP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exchange</a:t>
            </a:r>
            <a:r>
              <a:rPr sz="900" spc="-4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S[i]</a:t>
            </a:r>
            <a:r>
              <a:rPr sz="900" spc="-4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and</a:t>
            </a:r>
            <a:r>
              <a:rPr sz="900" spc="-2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3D010C"/>
                </a:solidFill>
                <a:latin typeface="Courier New"/>
                <a:cs typeface="Courier New"/>
              </a:rPr>
              <a:t>S[j];</a:t>
            </a:r>
            <a:endParaRPr sz="900">
              <a:latin typeface="Courier New"/>
              <a:cs typeface="Courier New"/>
            </a:endParaRPr>
          </a:p>
          <a:p>
            <a:pPr marL="708660">
              <a:lnSpc>
                <a:spcPct val="100000"/>
              </a:lnSpc>
            </a:pPr>
            <a:r>
              <a:rPr sz="900" spc="-50" dirty="0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161290" marR="939800">
              <a:lnSpc>
                <a:spcPct val="100000"/>
              </a:lnSpc>
            </a:pP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pivotpoint</a:t>
            </a:r>
            <a:r>
              <a:rPr sz="900" spc="-4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sz="900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solidFill>
                  <a:srgbClr val="3D010C"/>
                </a:solidFill>
                <a:latin typeface="Courier New"/>
                <a:cs typeface="Courier New"/>
              </a:rPr>
              <a:t>j;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exchange</a:t>
            </a:r>
            <a:r>
              <a:rPr sz="900" spc="-5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D010C"/>
                </a:solidFill>
                <a:latin typeface="Courier New"/>
                <a:cs typeface="Courier New"/>
              </a:rPr>
              <a:t>S[low]</a:t>
            </a:r>
            <a:r>
              <a:rPr sz="900" spc="-5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solidFill>
                  <a:srgbClr val="3D010C"/>
                </a:solidFill>
                <a:latin typeface="Courier New"/>
                <a:cs typeface="Courier New"/>
              </a:rPr>
              <a:t>and</a:t>
            </a:r>
            <a:endParaRPr sz="900">
              <a:latin typeface="Courier New"/>
              <a:cs typeface="Courier New"/>
            </a:endParaRPr>
          </a:p>
          <a:p>
            <a:pPr marL="92710">
              <a:lnSpc>
                <a:spcPts val="1060"/>
              </a:lnSpc>
              <a:spcBef>
                <a:spcPts val="35"/>
              </a:spcBef>
            </a:pPr>
            <a:r>
              <a:rPr sz="900" spc="-10" dirty="0">
                <a:solidFill>
                  <a:srgbClr val="3D010C"/>
                </a:solidFill>
                <a:latin typeface="Courier New"/>
                <a:cs typeface="Courier New"/>
              </a:rPr>
              <a:t>S[pivotpoint]</a:t>
            </a:r>
            <a:endParaRPr sz="900">
              <a:latin typeface="Courier New"/>
              <a:cs typeface="Courier New"/>
            </a:endParaRPr>
          </a:p>
          <a:p>
            <a:pPr marL="92710">
              <a:lnSpc>
                <a:spcPts val="1060"/>
              </a:lnSpc>
            </a:pPr>
            <a:r>
              <a:rPr sz="900" spc="-50" dirty="0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017777"/>
            <a:ext cx="199643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재현식을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풀면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4614965"/>
            <a:ext cx="8206105" cy="13677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85"/>
              </a:spcBef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결론적으로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빠른정렬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알고리즘의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최악의</a:t>
            </a:r>
            <a:r>
              <a:rPr sz="2000" spc="-19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시간복잡도는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n-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1)/2.</a:t>
            </a:r>
            <a:endParaRPr sz="2000">
              <a:latin typeface="Times New Roman"/>
              <a:cs typeface="Times New Roman"/>
            </a:endParaRPr>
          </a:p>
          <a:p>
            <a:pPr marL="86995" marR="5080" indent="-74930" algn="just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그러면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시간이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더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많이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걸리는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경우는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있을까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?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경우가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최악의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경우이며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따라서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보다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더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많은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시간이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걸릴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수가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없다는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사실을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수학적으로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엄밀 하게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증명해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보자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4949" y="4193501"/>
            <a:ext cx="760095" cy="0"/>
          </a:xfrm>
          <a:custGeom>
            <a:avLst/>
            <a:gdLst/>
            <a:ahLst/>
            <a:cxnLst/>
            <a:rect l="l" t="t" r="r" b="b"/>
            <a:pathLst>
              <a:path w="760095">
                <a:moveTo>
                  <a:pt x="0" y="0"/>
                </a:moveTo>
                <a:lnTo>
                  <a:pt x="759755" y="0"/>
                </a:lnTo>
              </a:path>
            </a:pathLst>
          </a:custGeom>
          <a:ln w="10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13225" y="4188351"/>
            <a:ext cx="152400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spc="-50" dirty="0"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90537" y="4057872"/>
            <a:ext cx="253365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50"/>
              </a:lnSpc>
            </a:pPr>
            <a:r>
              <a:rPr sz="1950" spc="-50" dirty="0">
                <a:latin typeface="Microsoft Sans Serif"/>
                <a:cs typeface="Microsoft Sans Serif"/>
              </a:rPr>
              <a:t></a:t>
            </a:r>
            <a:endParaRPr sz="19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01846" y="388365"/>
            <a:ext cx="940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분석</a:t>
            </a:r>
          </a:p>
        </p:txBody>
      </p:sp>
      <p:sp>
        <p:nvSpPr>
          <p:cNvPr id="8" name="object 8"/>
          <p:cNvSpPr/>
          <p:nvPr/>
        </p:nvSpPr>
        <p:spPr>
          <a:xfrm>
            <a:off x="3779520" y="4014215"/>
            <a:ext cx="288290" cy="373380"/>
          </a:xfrm>
          <a:custGeom>
            <a:avLst/>
            <a:gdLst/>
            <a:ahLst/>
            <a:cxnLst/>
            <a:rect l="l" t="t" r="r" b="b"/>
            <a:pathLst>
              <a:path w="288289" h="373379">
                <a:moveTo>
                  <a:pt x="288036" y="0"/>
                </a:moveTo>
                <a:lnTo>
                  <a:pt x="0" y="0"/>
                </a:lnTo>
                <a:lnTo>
                  <a:pt x="0" y="373380"/>
                </a:lnTo>
                <a:lnTo>
                  <a:pt x="288036" y="373380"/>
                </a:lnTo>
                <a:lnTo>
                  <a:pt x="2880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94911" y="1320515"/>
            <a:ext cx="3497579" cy="299783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R="457200" algn="r">
              <a:lnSpc>
                <a:spcPct val="100000"/>
              </a:lnSpc>
              <a:spcBef>
                <a:spcPts val="575"/>
              </a:spcBef>
            </a:pP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sz="2000" spc="-4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=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i="1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1)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+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- </a:t>
            </a:r>
            <a:r>
              <a:rPr sz="2000" spc="-50" dirty="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R="405130" algn="r">
              <a:lnSpc>
                <a:spcPct val="100000"/>
              </a:lnSpc>
              <a:spcBef>
                <a:spcPts val="480"/>
              </a:spcBef>
            </a:pP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i="1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1)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=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i="1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2)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+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 marR="405130" algn="r">
              <a:lnSpc>
                <a:spcPct val="100000"/>
              </a:lnSpc>
              <a:spcBef>
                <a:spcPts val="484"/>
              </a:spcBef>
            </a:pP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i="1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2)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=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i="1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3)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+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  <a:p>
            <a:pPr marL="1354455">
              <a:lnSpc>
                <a:spcPct val="100000"/>
              </a:lnSpc>
              <a:spcBef>
                <a:spcPts val="480"/>
              </a:spcBef>
            </a:pPr>
            <a:r>
              <a:rPr sz="2000" b="1" spc="-25" dirty="0">
                <a:solidFill>
                  <a:srgbClr val="3D010C"/>
                </a:solidFill>
                <a:latin typeface="Times New Roman"/>
                <a:cs typeface="Times New Roman"/>
              </a:rPr>
              <a:t>...</a:t>
            </a:r>
            <a:endParaRPr sz="2000">
              <a:latin typeface="Times New Roman"/>
              <a:cs typeface="Times New Roman"/>
            </a:endParaRPr>
          </a:p>
          <a:p>
            <a:pPr marL="909319">
              <a:lnSpc>
                <a:spcPct val="100000"/>
              </a:lnSpc>
              <a:spcBef>
                <a:spcPts val="480"/>
              </a:spcBef>
            </a:pP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(2)</a:t>
            </a:r>
            <a:r>
              <a:rPr sz="2000" spc="-4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sz="2000" spc="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(1)</a:t>
            </a:r>
            <a:r>
              <a:rPr sz="2000" spc="-3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+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909319">
              <a:lnSpc>
                <a:spcPct val="100000"/>
              </a:lnSpc>
              <a:spcBef>
                <a:spcPts val="480"/>
              </a:spcBef>
            </a:pP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(1)</a:t>
            </a:r>
            <a:r>
              <a:rPr sz="2000" spc="-4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sz="2000" spc="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(0)</a:t>
            </a:r>
            <a:r>
              <a:rPr sz="2000" spc="-3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+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3D010C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  <a:p>
            <a:pPr marL="909319">
              <a:lnSpc>
                <a:spcPct val="100000"/>
              </a:lnSpc>
              <a:spcBef>
                <a:spcPts val="480"/>
              </a:spcBef>
            </a:pP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(0)</a:t>
            </a:r>
            <a:r>
              <a:rPr sz="2000" spc="-3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sz="2000" spc="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3D010C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900"/>
              </a:spcBef>
            </a:pPr>
            <a:r>
              <a:rPr sz="1950" i="1" dirty="0">
                <a:latin typeface="Times New Roman"/>
                <a:cs typeface="Times New Roman"/>
              </a:rPr>
              <a:t>T</a:t>
            </a:r>
            <a:r>
              <a:rPr sz="1950" i="1" spc="-22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(</a:t>
            </a:r>
            <a:r>
              <a:rPr sz="1950" i="1" dirty="0">
                <a:latin typeface="Times New Roman"/>
                <a:cs typeface="Times New Roman"/>
              </a:rPr>
              <a:t>n</a:t>
            </a:r>
            <a:r>
              <a:rPr sz="1950" dirty="0">
                <a:latin typeface="Times New Roman"/>
                <a:cs typeface="Times New Roman"/>
              </a:rPr>
              <a:t>)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-235" dirty="0">
                <a:latin typeface="Times New Roman"/>
                <a:cs typeface="Times New Roman"/>
              </a:rPr>
              <a:t> </a:t>
            </a:r>
            <a:r>
              <a:rPr sz="1950" spc="85" dirty="0">
                <a:latin typeface="Times New Roman"/>
                <a:cs typeface="Times New Roman"/>
              </a:rPr>
              <a:t>1</a:t>
            </a:r>
            <a:r>
              <a:rPr sz="1950" spc="85" dirty="0">
                <a:latin typeface="Symbol"/>
                <a:cs typeface="Symbol"/>
              </a:rPr>
              <a:t></a:t>
            </a:r>
            <a:r>
              <a:rPr sz="1950" spc="-10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2</a:t>
            </a:r>
            <a:r>
              <a:rPr sz="1950" spc="-165" dirty="0">
                <a:latin typeface="Times New Roman"/>
                <a:cs typeface="Times New Roman"/>
              </a:rPr>
              <a:t> </a:t>
            </a:r>
            <a:r>
              <a:rPr sz="1950" spc="155" dirty="0">
                <a:latin typeface="Symbol"/>
                <a:cs typeface="Symbol"/>
              </a:rPr>
              <a:t></a:t>
            </a:r>
            <a:r>
              <a:rPr sz="2400" spc="232" baseline="15625" dirty="0">
                <a:solidFill>
                  <a:srgbClr val="3E3D00"/>
                </a:solidFill>
                <a:latin typeface="Malgun Gothic"/>
                <a:cs typeface="Malgun Gothic"/>
              </a:rPr>
              <a:t>...</a:t>
            </a:r>
            <a:r>
              <a:rPr sz="2400" spc="209" baseline="1562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950" dirty="0">
                <a:latin typeface="Symbol"/>
                <a:cs typeface="Symbol"/>
              </a:rPr>
              <a:t></a:t>
            </a:r>
            <a:r>
              <a:rPr sz="1950" spc="-1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(</a:t>
            </a:r>
            <a:r>
              <a:rPr sz="1950" i="1" dirty="0">
                <a:latin typeface="Times New Roman"/>
                <a:cs typeface="Times New Roman"/>
              </a:rPr>
              <a:t>n</a:t>
            </a:r>
            <a:r>
              <a:rPr sz="1950" i="1" spc="-13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</a:t>
            </a:r>
            <a:r>
              <a:rPr sz="1950" dirty="0">
                <a:latin typeface="Times New Roman"/>
                <a:cs typeface="Times New Roman"/>
              </a:rPr>
              <a:t>1)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2925" i="1" baseline="35612" dirty="0">
                <a:latin typeface="Times New Roman"/>
                <a:cs typeface="Times New Roman"/>
              </a:rPr>
              <a:t>n</a:t>
            </a:r>
            <a:r>
              <a:rPr sz="2925" baseline="35612" dirty="0">
                <a:latin typeface="Times New Roman"/>
                <a:cs typeface="Times New Roman"/>
              </a:rPr>
              <a:t>(</a:t>
            </a:r>
            <a:r>
              <a:rPr sz="2925" i="1" baseline="35612" dirty="0">
                <a:latin typeface="Times New Roman"/>
                <a:cs typeface="Times New Roman"/>
              </a:rPr>
              <a:t>n</a:t>
            </a:r>
            <a:r>
              <a:rPr sz="2925" i="1" spc="-195" baseline="35612" dirty="0">
                <a:latin typeface="Times New Roman"/>
                <a:cs typeface="Times New Roman"/>
              </a:rPr>
              <a:t> </a:t>
            </a:r>
            <a:r>
              <a:rPr sz="2925" spc="-37" baseline="35612" dirty="0">
                <a:latin typeface="Symbol"/>
                <a:cs typeface="Symbol"/>
              </a:rPr>
              <a:t></a:t>
            </a:r>
            <a:r>
              <a:rPr sz="2925" spc="-37" baseline="35612" dirty="0">
                <a:latin typeface="Times New Roman"/>
                <a:cs typeface="Times New Roman"/>
              </a:rPr>
              <a:t>1)</a:t>
            </a:r>
            <a:endParaRPr sz="2925" baseline="35612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470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705" y="310692"/>
            <a:ext cx="109626" cy="11755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74040" y="510285"/>
            <a:ext cx="2127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증명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: </a:t>
            </a:r>
            <a:r>
              <a:rPr sz="1800" spc="-1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1800" spc="-10" dirty="0">
                <a:solidFill>
                  <a:srgbClr val="3D010C"/>
                </a:solidFill>
                <a:latin typeface="Malgun Gothic"/>
                <a:cs typeface="Malgun Gothic"/>
              </a:rPr>
              <a:t>수학적귀납법</a:t>
            </a:r>
            <a:r>
              <a:rPr sz="1800" spc="-10" dirty="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33340" y="1826716"/>
            <a:ext cx="41090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pivotpoint</a:t>
            </a:r>
            <a:r>
              <a:rPr sz="18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D010C"/>
                </a:solidFill>
                <a:latin typeface="Malgun Gothic"/>
                <a:cs typeface="Malgun Gothic"/>
              </a:rPr>
              <a:t>값이</a:t>
            </a:r>
            <a:r>
              <a:rPr sz="1800" spc="-17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p</a:t>
            </a:r>
            <a:r>
              <a:rPr sz="1800" spc="-10" dirty="0">
                <a:solidFill>
                  <a:srgbClr val="3D010C"/>
                </a:solidFill>
                <a:latin typeface="Malgun Gothic"/>
                <a:cs typeface="Malgun Gothic"/>
              </a:rPr>
              <a:t>인</a:t>
            </a:r>
            <a:r>
              <a:rPr sz="1800" spc="-16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3D010C"/>
                </a:solidFill>
                <a:latin typeface="Malgun Gothic"/>
                <a:cs typeface="Malgun Gothic"/>
              </a:rPr>
              <a:t>경우</a:t>
            </a:r>
            <a:r>
              <a:rPr sz="1800" spc="-18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3D010C"/>
                </a:solidFill>
                <a:latin typeface="Malgun Gothic"/>
                <a:cs typeface="Malgun Gothic"/>
              </a:rPr>
              <a:t>재현식에</a:t>
            </a:r>
            <a:r>
              <a:rPr sz="1800" spc="-16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3D010C"/>
                </a:solidFill>
                <a:latin typeface="Malgun Gothic"/>
                <a:cs typeface="Malgun Gothic"/>
              </a:rPr>
              <a:t>의해서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4040" y="4461129"/>
            <a:ext cx="2025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되고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18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D010C"/>
                </a:solidFill>
                <a:latin typeface="Malgun Gothic"/>
                <a:cs typeface="Malgun Gothic"/>
              </a:rPr>
              <a:t>결과적으로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97203" y="352275"/>
            <a:ext cx="99695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5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8640" y="139806"/>
            <a:ext cx="5335905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800" spc="-10" dirty="0">
                <a:solidFill>
                  <a:srgbClr val="3D010C"/>
                </a:solidFill>
              </a:rPr>
              <a:t>모든</a:t>
            </a:r>
            <a:r>
              <a:rPr sz="1800" spc="-190" dirty="0">
                <a:solidFill>
                  <a:srgbClr val="3D010C"/>
                </a:solidFill>
              </a:rPr>
              <a:t> </a:t>
            </a:r>
            <a:r>
              <a:rPr sz="1800" spc="-10" dirty="0">
                <a:solidFill>
                  <a:srgbClr val="3D010C"/>
                </a:solidFill>
              </a:rPr>
              <a:t>정수</a:t>
            </a:r>
            <a:r>
              <a:rPr sz="1800" spc="-180" dirty="0">
                <a:solidFill>
                  <a:srgbClr val="3D010C"/>
                </a:solidFill>
              </a:rPr>
              <a:t> </a:t>
            </a:r>
            <a:r>
              <a:rPr sz="18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1800" spc="-10" dirty="0">
                <a:solidFill>
                  <a:srgbClr val="3D010C"/>
                </a:solidFill>
              </a:rPr>
              <a:t>에</a:t>
            </a:r>
            <a:r>
              <a:rPr sz="1800" spc="-190" dirty="0">
                <a:solidFill>
                  <a:srgbClr val="3D010C"/>
                </a:solidFill>
              </a:rPr>
              <a:t> </a:t>
            </a:r>
            <a:r>
              <a:rPr sz="1800" dirty="0">
                <a:solidFill>
                  <a:srgbClr val="3D010C"/>
                </a:solidFill>
              </a:rPr>
              <a:t>대해서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1800" spc="14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3150" i="1" spc="-142" baseline="-5291" dirty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sz="3150" i="1" spc="-419" baseline="-529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50" spc="-60" baseline="-5291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sz="3150" i="1" spc="-60" baseline="-5291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150" spc="-60" baseline="-5291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sz="3150" spc="-195" baseline="-529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50" spc="-89" baseline="-5291" dirty="0">
                <a:solidFill>
                  <a:srgbClr val="000000"/>
                </a:solidFill>
                <a:latin typeface="Symbol"/>
                <a:cs typeface="Symbol"/>
              </a:rPr>
              <a:t></a:t>
            </a:r>
            <a:r>
              <a:rPr sz="3150" spc="-127" baseline="-529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i="1" u="sng" spc="-232" baseline="37037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i="1" u="sng" baseline="37037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800" u="sng" baseline="37037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1800" i="1" u="sng" baseline="37037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800" u="sng" baseline="37037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800" u="sng" baseline="37037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1)</a:t>
            </a:r>
            <a:r>
              <a:rPr sz="1800" spc="487" baseline="370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010C"/>
                </a:solidFill>
              </a:rPr>
              <a:t>임을</a:t>
            </a:r>
            <a:r>
              <a:rPr sz="1800" spc="-175" dirty="0">
                <a:solidFill>
                  <a:srgbClr val="3D010C"/>
                </a:solidFill>
              </a:rPr>
              <a:t> </a:t>
            </a:r>
            <a:r>
              <a:rPr sz="1800" spc="-10" dirty="0">
                <a:solidFill>
                  <a:srgbClr val="3D010C"/>
                </a:solidFill>
              </a:rPr>
              <a:t>증명하시오</a:t>
            </a:r>
            <a:r>
              <a:rPr sz="1800" spc="-1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35301" y="994870"/>
            <a:ext cx="99695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5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640" y="805166"/>
            <a:ext cx="3673475" cy="348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700" baseline="1543" dirty="0">
                <a:solidFill>
                  <a:srgbClr val="3D010C"/>
                </a:solidFill>
                <a:latin typeface="Malgun Gothic"/>
                <a:cs typeface="Malgun Gothic"/>
              </a:rPr>
              <a:t>귀납출발점</a:t>
            </a:r>
            <a:r>
              <a:rPr sz="2700" baseline="1543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700" spc="-22" baseline="1543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700" i="1" baseline="1543" dirty="0">
                <a:solidFill>
                  <a:srgbClr val="3D010C"/>
                </a:solidFill>
                <a:latin typeface="Times New Roman"/>
                <a:cs typeface="Times New Roman"/>
              </a:rPr>
              <a:t>n </a:t>
            </a:r>
            <a:r>
              <a:rPr sz="2700" baseline="1543" dirty="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sz="2700" spc="-7" baseline="1543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700" spc="-15" baseline="1543" dirty="0">
                <a:solidFill>
                  <a:srgbClr val="3D010C"/>
                </a:solidFill>
                <a:latin typeface="Times New Roman"/>
                <a:cs typeface="Times New Roman"/>
              </a:rPr>
              <a:t>0</a:t>
            </a:r>
            <a:r>
              <a:rPr sz="2700" spc="-15" baseline="1543" dirty="0">
                <a:solidFill>
                  <a:srgbClr val="3D010C"/>
                </a:solidFill>
                <a:latin typeface="Malgun Gothic"/>
                <a:cs typeface="Malgun Gothic"/>
              </a:rPr>
              <a:t>일</a:t>
            </a:r>
            <a:r>
              <a:rPr sz="2700" spc="-284" baseline="1543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700" baseline="1543" dirty="0">
                <a:solidFill>
                  <a:srgbClr val="3D010C"/>
                </a:solidFill>
                <a:latin typeface="Malgun Gothic"/>
                <a:cs typeface="Malgun Gothic"/>
              </a:rPr>
              <a:t>때</a:t>
            </a:r>
            <a:r>
              <a:rPr sz="2700" baseline="1543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700" spc="397" baseline="1543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100" i="1" spc="-105" dirty="0">
                <a:latin typeface="Times New Roman"/>
                <a:cs typeface="Times New Roman"/>
              </a:rPr>
              <a:t>W</a:t>
            </a:r>
            <a:r>
              <a:rPr sz="2100" i="1" spc="-285" dirty="0">
                <a:latin typeface="Times New Roman"/>
                <a:cs typeface="Times New Roman"/>
              </a:rPr>
              <a:t> </a:t>
            </a:r>
            <a:r>
              <a:rPr sz="2100" spc="-65" dirty="0">
                <a:latin typeface="Times New Roman"/>
                <a:cs typeface="Times New Roman"/>
              </a:rPr>
              <a:t>(0)</a:t>
            </a:r>
            <a:r>
              <a:rPr sz="2100" spc="-1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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1800" u="sng" spc="-15" baseline="4629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0(0</a:t>
            </a:r>
            <a:r>
              <a:rPr sz="1800" u="sng" spc="-15" baseline="46296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800" u="sng" spc="-15" baseline="4629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1)</a:t>
            </a:r>
            <a:endParaRPr sz="1800" baseline="46296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21992" y="1341352"/>
            <a:ext cx="99695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5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8640" y="1127612"/>
            <a:ext cx="5167630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귀납가정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1800" spc="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0</a:t>
            </a:r>
            <a:r>
              <a:rPr sz="1800" spc="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010C"/>
                </a:solidFill>
                <a:latin typeface="Symbol"/>
                <a:cs typeface="Symbol"/>
              </a:rPr>
              <a:t></a:t>
            </a:r>
            <a:r>
              <a:rPr sz="18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D010C"/>
                </a:solidFill>
                <a:latin typeface="Times New Roman"/>
                <a:cs typeface="Times New Roman"/>
              </a:rPr>
              <a:t>k</a:t>
            </a:r>
            <a:r>
              <a:rPr sz="1800" i="1" spc="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&lt; </a:t>
            </a:r>
            <a:r>
              <a:rPr sz="18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인</a:t>
            </a:r>
            <a:r>
              <a:rPr sz="1800" spc="-18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모든</a:t>
            </a:r>
            <a:r>
              <a:rPr sz="1800" spc="-17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k</a:t>
            </a:r>
            <a:r>
              <a:rPr sz="1800" spc="-10" dirty="0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sz="1800" spc="-18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대해서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1800" spc="254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3150" i="1" spc="-157" baseline="-5291" dirty="0">
                <a:latin typeface="Times New Roman"/>
                <a:cs typeface="Times New Roman"/>
              </a:rPr>
              <a:t>W</a:t>
            </a:r>
            <a:r>
              <a:rPr sz="3150" i="1" spc="-412" baseline="-5291" dirty="0">
                <a:latin typeface="Times New Roman"/>
                <a:cs typeface="Times New Roman"/>
              </a:rPr>
              <a:t> </a:t>
            </a:r>
            <a:r>
              <a:rPr sz="3150" baseline="-5291" dirty="0">
                <a:latin typeface="Times New Roman"/>
                <a:cs typeface="Times New Roman"/>
              </a:rPr>
              <a:t>(</a:t>
            </a:r>
            <a:r>
              <a:rPr sz="3150" i="1" baseline="-5291" dirty="0">
                <a:latin typeface="Times New Roman"/>
                <a:cs typeface="Times New Roman"/>
              </a:rPr>
              <a:t>k</a:t>
            </a:r>
            <a:r>
              <a:rPr sz="3150" baseline="-5291" dirty="0">
                <a:latin typeface="Times New Roman"/>
                <a:cs typeface="Times New Roman"/>
              </a:rPr>
              <a:t>)</a:t>
            </a:r>
            <a:r>
              <a:rPr sz="3150" spc="-195" baseline="-5291" dirty="0">
                <a:latin typeface="Times New Roman"/>
                <a:cs typeface="Times New Roman"/>
              </a:rPr>
              <a:t> </a:t>
            </a:r>
            <a:r>
              <a:rPr sz="3150" spc="-89" baseline="-5291" dirty="0">
                <a:latin typeface="Symbol"/>
                <a:cs typeface="Symbol"/>
              </a:rPr>
              <a:t></a:t>
            </a:r>
            <a:r>
              <a:rPr sz="3150" spc="-112" baseline="-5291" dirty="0">
                <a:latin typeface="Times New Roman"/>
                <a:cs typeface="Times New Roman"/>
              </a:rPr>
              <a:t> </a:t>
            </a:r>
            <a:r>
              <a:rPr sz="1800" i="1" u="sng" spc="-232" baseline="3703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i="1" u="sng" spc="-52" baseline="3703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sz="1800" i="1" u="sng" spc="-240" baseline="3703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baseline="3703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1800" i="1" u="sng" baseline="3703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sz="1800" i="1" u="sng" spc="-254" baseline="3703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-37" baseline="37037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800" u="sng" spc="-37" baseline="3703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1)</a:t>
            </a:r>
            <a:endParaRPr sz="1800" baseline="3703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78003" y="1679679"/>
            <a:ext cx="99695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5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8640" y="1362630"/>
            <a:ext cx="2321560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700" baseline="-23148" dirty="0">
                <a:solidFill>
                  <a:srgbClr val="3D010C"/>
                </a:solidFill>
                <a:latin typeface="Malgun Gothic"/>
                <a:cs typeface="Malgun Gothic"/>
              </a:rPr>
              <a:t>귀납단계</a:t>
            </a:r>
            <a:r>
              <a:rPr sz="2700" baseline="-23148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700" spc="-89" baseline="-23148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3150" i="1" spc="-142" baseline="-26455" dirty="0">
                <a:latin typeface="Times New Roman"/>
                <a:cs typeface="Times New Roman"/>
              </a:rPr>
              <a:t>W</a:t>
            </a:r>
            <a:r>
              <a:rPr sz="3150" i="1" spc="-419" baseline="-26455" dirty="0">
                <a:latin typeface="Times New Roman"/>
                <a:cs typeface="Times New Roman"/>
              </a:rPr>
              <a:t> </a:t>
            </a:r>
            <a:r>
              <a:rPr sz="3150" spc="-60" baseline="-26455" dirty="0">
                <a:latin typeface="Times New Roman"/>
                <a:cs typeface="Times New Roman"/>
              </a:rPr>
              <a:t>(</a:t>
            </a:r>
            <a:r>
              <a:rPr sz="3150" i="1" spc="-60" baseline="-26455" dirty="0">
                <a:latin typeface="Times New Roman"/>
                <a:cs typeface="Times New Roman"/>
              </a:rPr>
              <a:t>n</a:t>
            </a:r>
            <a:r>
              <a:rPr sz="3150" spc="-60" baseline="-26455" dirty="0">
                <a:latin typeface="Times New Roman"/>
                <a:cs typeface="Times New Roman"/>
              </a:rPr>
              <a:t>)</a:t>
            </a:r>
            <a:r>
              <a:rPr sz="3150" spc="-179" baseline="-26455" dirty="0">
                <a:latin typeface="Times New Roman"/>
                <a:cs typeface="Times New Roman"/>
              </a:rPr>
              <a:t> </a:t>
            </a:r>
            <a:r>
              <a:rPr sz="3150" spc="-89" baseline="-26455" dirty="0">
                <a:latin typeface="Symbol"/>
                <a:cs typeface="Symbol"/>
              </a:rPr>
              <a:t></a:t>
            </a:r>
            <a:r>
              <a:rPr sz="3150" spc="-112" baseline="-26455" dirty="0">
                <a:latin typeface="Times New Roman"/>
                <a:cs typeface="Times New Roman"/>
              </a:rPr>
              <a:t> </a:t>
            </a:r>
            <a:r>
              <a:rPr sz="1200" i="1" u="sng" spc="-1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i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1200" i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52557" y="2960739"/>
            <a:ext cx="1954530" cy="0"/>
          </a:xfrm>
          <a:custGeom>
            <a:avLst/>
            <a:gdLst/>
            <a:ahLst/>
            <a:cxnLst/>
            <a:rect l="l" t="t" r="r" b="b"/>
            <a:pathLst>
              <a:path w="1954529">
                <a:moveTo>
                  <a:pt x="0" y="0"/>
                </a:moveTo>
                <a:lnTo>
                  <a:pt x="1954509" y="0"/>
                </a:lnTo>
              </a:path>
            </a:pathLst>
          </a:custGeom>
          <a:ln w="10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52557" y="3455626"/>
            <a:ext cx="1189990" cy="0"/>
          </a:xfrm>
          <a:custGeom>
            <a:avLst/>
            <a:gdLst/>
            <a:ahLst/>
            <a:cxnLst/>
            <a:rect l="l" t="t" r="r" b="b"/>
            <a:pathLst>
              <a:path w="1189989">
                <a:moveTo>
                  <a:pt x="0" y="0"/>
                </a:moveTo>
                <a:lnTo>
                  <a:pt x="1189868" y="0"/>
                </a:lnTo>
              </a:path>
            </a:pathLst>
          </a:custGeom>
          <a:ln w="10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78963" y="2440501"/>
            <a:ext cx="116967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84580" algn="l"/>
              </a:tabLst>
            </a:pPr>
            <a:r>
              <a:rPr sz="1200" spc="-50" dirty="0">
                <a:latin typeface="Times New Roman"/>
                <a:cs typeface="Times New Roman"/>
              </a:rPr>
              <a:t>2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1340" y="2618639"/>
            <a:ext cx="4643755" cy="148399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310640">
              <a:lnSpc>
                <a:spcPts val="160"/>
              </a:lnSpc>
              <a:spcBef>
                <a:spcPts val="819"/>
              </a:spcBef>
              <a:tabLst>
                <a:tab pos="2287270" algn="l"/>
              </a:tabLst>
            </a:pPr>
            <a:r>
              <a:rPr sz="850" spc="-50" dirty="0">
                <a:latin typeface="Times New Roman"/>
                <a:cs typeface="Times New Roman"/>
              </a:rPr>
              <a:t>2</a:t>
            </a:r>
            <a:r>
              <a:rPr sz="850" dirty="0">
                <a:latin typeface="Times New Roman"/>
                <a:cs typeface="Times New Roman"/>
              </a:rPr>
              <a:t>	</a:t>
            </a:r>
            <a:r>
              <a:rPr sz="850" spc="-50" dirty="0"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  <a:p>
            <a:pPr marL="994410">
              <a:lnSpc>
                <a:spcPts val="1655"/>
              </a:lnSpc>
            </a:pPr>
            <a:r>
              <a:rPr sz="3150" baseline="-26455" dirty="0">
                <a:latin typeface="Symbol"/>
                <a:cs typeface="Symbol"/>
              </a:rPr>
              <a:t></a:t>
            </a:r>
            <a:r>
              <a:rPr sz="3150" spc="382" baseline="-2645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p</a:t>
            </a:r>
            <a:r>
              <a:rPr sz="1200" i="1" spc="405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Symbol"/>
                <a:cs typeface="Symbol"/>
              </a:rPr>
              <a:t></a:t>
            </a:r>
            <a:r>
              <a:rPr sz="1200" spc="-35" dirty="0">
                <a:latin typeface="Times New Roman"/>
                <a:cs typeface="Times New Roman"/>
              </a:rPr>
              <a:t>3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Symbol"/>
                <a:cs typeface="Symbol"/>
              </a:rPr>
              <a:t></a:t>
            </a:r>
            <a:r>
              <a:rPr sz="1200" dirty="0">
                <a:latin typeface="Times New Roman"/>
                <a:cs typeface="Times New Roman"/>
              </a:rPr>
              <a:t>2</a:t>
            </a:r>
            <a:r>
              <a:rPr sz="1200" dirty="0">
                <a:latin typeface="Symbol"/>
                <a:cs typeface="Symbol"/>
              </a:rPr>
              <a:t>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i="1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Symbol"/>
                <a:cs typeface="Symbol"/>
              </a:rPr>
              <a:t>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)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</a:t>
            </a:r>
            <a:r>
              <a:rPr sz="1200" i="1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Symbol"/>
                <a:cs typeface="Symbol"/>
              </a:rPr>
              <a:t>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p</a:t>
            </a:r>
            <a:r>
              <a:rPr sz="1200" spc="-10" dirty="0">
                <a:latin typeface="Symbol"/>
                <a:cs typeface="Symbol"/>
              </a:rPr>
              <a:t></a:t>
            </a:r>
            <a:r>
              <a:rPr sz="1200" spc="-10" dirty="0">
                <a:latin typeface="Times New Roman"/>
                <a:cs typeface="Times New Roman"/>
              </a:rPr>
              <a:t>2</a:t>
            </a:r>
            <a:r>
              <a:rPr sz="1200" i="1" spc="-10" dirty="0">
                <a:latin typeface="Times New Roman"/>
                <a:cs typeface="Times New Roman"/>
              </a:rPr>
              <a:t>n</a:t>
            </a:r>
            <a:r>
              <a:rPr sz="1200" spc="-10" dirty="0">
                <a:latin typeface="Symbol"/>
                <a:cs typeface="Symbol"/>
              </a:rPr>
              <a:t></a:t>
            </a:r>
            <a:r>
              <a:rPr sz="1200" spc="-1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 marR="293370" algn="ctr">
              <a:lnSpc>
                <a:spcPts val="1440"/>
              </a:lnSpc>
            </a:pPr>
            <a:r>
              <a:rPr sz="1200" spc="-5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 marL="1310640">
              <a:lnSpc>
                <a:spcPts val="160"/>
              </a:lnSpc>
              <a:spcBef>
                <a:spcPts val="640"/>
              </a:spcBef>
              <a:tabLst>
                <a:tab pos="1858645" algn="l"/>
              </a:tabLst>
            </a:pPr>
            <a:r>
              <a:rPr sz="850" spc="-50" dirty="0">
                <a:latin typeface="Times New Roman"/>
                <a:cs typeface="Times New Roman"/>
              </a:rPr>
              <a:t>2</a:t>
            </a:r>
            <a:r>
              <a:rPr sz="850" dirty="0">
                <a:latin typeface="Times New Roman"/>
                <a:cs typeface="Times New Roman"/>
              </a:rPr>
              <a:t>	</a:t>
            </a:r>
            <a:r>
              <a:rPr sz="850" spc="-50" dirty="0"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  <a:p>
            <a:pPr marL="994410">
              <a:lnSpc>
                <a:spcPts val="1655"/>
              </a:lnSpc>
            </a:pPr>
            <a:r>
              <a:rPr sz="3150" baseline="-26455" dirty="0">
                <a:latin typeface="Symbol"/>
                <a:cs typeface="Symbol"/>
              </a:rPr>
              <a:t></a:t>
            </a:r>
            <a:r>
              <a:rPr sz="3150" spc="359" baseline="-2645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p</a:t>
            </a:r>
            <a:r>
              <a:rPr sz="1200" i="1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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i="1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Symbol"/>
                <a:cs typeface="Symbol"/>
              </a:rPr>
              <a:t>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)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</a:t>
            </a:r>
            <a:r>
              <a:rPr sz="1200" i="1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Symbol"/>
                <a:cs typeface="Symbol"/>
              </a:rPr>
              <a:t></a:t>
            </a:r>
            <a:r>
              <a:rPr sz="1200" dirty="0">
                <a:latin typeface="Times New Roman"/>
                <a:cs typeface="Times New Roman"/>
              </a:rPr>
              <a:t>2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i="1" spc="-50" dirty="0">
                <a:latin typeface="Times New Roman"/>
                <a:cs typeface="Times New Roman"/>
              </a:rPr>
              <a:t>p</a:t>
            </a:r>
            <a:endParaRPr sz="1200">
              <a:latin typeface="Times New Roman"/>
              <a:cs typeface="Times New Roman"/>
            </a:endParaRPr>
          </a:p>
          <a:p>
            <a:pPr marR="1058545" algn="ctr">
              <a:lnSpc>
                <a:spcPts val="1435"/>
              </a:lnSpc>
            </a:pPr>
            <a:r>
              <a:rPr sz="1200" spc="-5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2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여기서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i="1" dirty="0">
                <a:solidFill>
                  <a:srgbClr val="3D010C"/>
                </a:solidFill>
                <a:latin typeface="Times New Roman"/>
                <a:cs typeface="Times New Roman"/>
              </a:rPr>
              <a:t>p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sz="1800" spc="-18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1800" i="1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- 1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일</a:t>
            </a:r>
            <a:r>
              <a:rPr sz="1800" spc="-18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때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최대값을</a:t>
            </a:r>
            <a:r>
              <a:rPr sz="1800" spc="-18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가진다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. </a:t>
            </a:r>
            <a:r>
              <a:rPr sz="1800" spc="-25" dirty="0">
                <a:solidFill>
                  <a:srgbClr val="3D010C"/>
                </a:solidFill>
                <a:latin typeface="Malgun Gothic"/>
                <a:cs typeface="Malgun Gothic"/>
              </a:rPr>
              <a:t>따라서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14226" y="2123766"/>
            <a:ext cx="2852420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150" baseline="-26455" dirty="0">
                <a:latin typeface="Symbol"/>
                <a:cs typeface="Symbol"/>
              </a:rPr>
              <a:t></a:t>
            </a:r>
            <a:r>
              <a:rPr sz="3150" spc="37" baseline="-26455" dirty="0">
                <a:latin typeface="Times New Roman"/>
                <a:cs typeface="Times New Roman"/>
              </a:rPr>
              <a:t> </a:t>
            </a:r>
            <a:r>
              <a:rPr sz="120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1200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i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1200" u="sng" spc="-3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20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1)(</a:t>
            </a:r>
            <a:r>
              <a:rPr sz="1200" u="sng" spc="-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2)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3150" baseline="-26455" dirty="0">
                <a:latin typeface="Symbol"/>
                <a:cs typeface="Symbol"/>
              </a:rPr>
              <a:t></a:t>
            </a:r>
            <a:r>
              <a:rPr sz="3150" spc="-30" baseline="-26455" dirty="0"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12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200" u="sng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)(</a:t>
            </a:r>
            <a:r>
              <a:rPr sz="12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200" u="sng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1)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3150" spc="-150" baseline="-26455" dirty="0">
                <a:latin typeface="Symbol"/>
                <a:cs typeface="Symbol"/>
              </a:rPr>
              <a:t></a:t>
            </a:r>
            <a:r>
              <a:rPr sz="3150" spc="-247" baseline="-26455" dirty="0">
                <a:latin typeface="Times New Roman"/>
                <a:cs typeface="Times New Roman"/>
              </a:rPr>
              <a:t> </a:t>
            </a:r>
            <a:r>
              <a:rPr sz="3150" i="1" spc="-135" baseline="-26455" dirty="0">
                <a:latin typeface="Times New Roman"/>
                <a:cs typeface="Times New Roman"/>
              </a:rPr>
              <a:t>n</a:t>
            </a:r>
            <a:r>
              <a:rPr sz="3150" i="1" spc="-292" baseline="-26455" dirty="0">
                <a:latin typeface="Times New Roman"/>
                <a:cs typeface="Times New Roman"/>
              </a:rPr>
              <a:t> </a:t>
            </a:r>
            <a:r>
              <a:rPr sz="3150" spc="-37" baseline="-26455" dirty="0">
                <a:latin typeface="Symbol"/>
                <a:cs typeface="Symbol"/>
              </a:rPr>
              <a:t></a:t>
            </a:r>
            <a:r>
              <a:rPr sz="3150" spc="-37" baseline="-26455" dirty="0">
                <a:latin typeface="Times New Roman"/>
                <a:cs typeface="Times New Roman"/>
              </a:rPr>
              <a:t>1</a:t>
            </a:r>
            <a:endParaRPr sz="3150" baseline="-2645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66078" y="1805949"/>
            <a:ext cx="3433445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i="1" spc="-140" dirty="0">
                <a:latin typeface="Times New Roman"/>
                <a:cs typeface="Times New Roman"/>
              </a:rPr>
              <a:t>W</a:t>
            </a:r>
            <a:r>
              <a:rPr sz="2100" i="1" spc="-235" dirty="0">
                <a:latin typeface="Times New Roman"/>
                <a:cs typeface="Times New Roman"/>
              </a:rPr>
              <a:t> </a:t>
            </a:r>
            <a:r>
              <a:rPr sz="2100" spc="-40" dirty="0">
                <a:latin typeface="Times New Roman"/>
                <a:cs typeface="Times New Roman"/>
              </a:rPr>
              <a:t>(</a:t>
            </a:r>
            <a:r>
              <a:rPr sz="2100" i="1" spc="-40" dirty="0">
                <a:latin typeface="Times New Roman"/>
                <a:cs typeface="Times New Roman"/>
              </a:rPr>
              <a:t>n</a:t>
            </a:r>
            <a:r>
              <a:rPr sz="2100" spc="-40" dirty="0">
                <a:latin typeface="Times New Roman"/>
                <a:cs typeface="Times New Roman"/>
              </a:rPr>
              <a:t>)</a:t>
            </a:r>
            <a:r>
              <a:rPr sz="2100" spc="-110" dirty="0">
                <a:latin typeface="Times New Roman"/>
                <a:cs typeface="Times New Roman"/>
              </a:rPr>
              <a:t> </a:t>
            </a:r>
            <a:r>
              <a:rPr sz="2100" spc="-100" dirty="0">
                <a:latin typeface="Symbol"/>
                <a:cs typeface="Symbol"/>
              </a:rPr>
              <a:t></a:t>
            </a:r>
            <a:r>
              <a:rPr sz="2100" spc="-260" dirty="0">
                <a:latin typeface="Times New Roman"/>
                <a:cs typeface="Times New Roman"/>
              </a:rPr>
              <a:t> </a:t>
            </a:r>
            <a:r>
              <a:rPr sz="2100" i="1" spc="-140" dirty="0">
                <a:latin typeface="Times New Roman"/>
                <a:cs typeface="Times New Roman"/>
              </a:rPr>
              <a:t>W</a:t>
            </a:r>
            <a:r>
              <a:rPr sz="2100" i="1" spc="-235" dirty="0">
                <a:latin typeface="Times New Roman"/>
                <a:cs typeface="Times New Roman"/>
              </a:rPr>
              <a:t> </a:t>
            </a:r>
            <a:r>
              <a:rPr sz="2100" spc="-65" dirty="0">
                <a:latin typeface="Times New Roman"/>
                <a:cs typeface="Times New Roman"/>
              </a:rPr>
              <a:t>(</a:t>
            </a:r>
            <a:r>
              <a:rPr sz="2100" spc="-229" dirty="0">
                <a:latin typeface="Times New Roman"/>
                <a:cs typeface="Times New Roman"/>
              </a:rPr>
              <a:t> </a:t>
            </a:r>
            <a:r>
              <a:rPr sz="2100" i="1" spc="-90" dirty="0">
                <a:latin typeface="Times New Roman"/>
                <a:cs typeface="Times New Roman"/>
              </a:rPr>
              <a:t>p</a:t>
            </a:r>
            <a:r>
              <a:rPr sz="2100" i="1" spc="-165" dirty="0">
                <a:latin typeface="Times New Roman"/>
                <a:cs typeface="Times New Roman"/>
              </a:rPr>
              <a:t> </a:t>
            </a:r>
            <a:r>
              <a:rPr sz="2100" spc="-100" dirty="0">
                <a:latin typeface="Symbol"/>
                <a:cs typeface="Symbol"/>
              </a:rPr>
              <a:t></a:t>
            </a:r>
            <a:r>
              <a:rPr sz="2100" spc="-100" dirty="0">
                <a:latin typeface="Times New Roman"/>
                <a:cs typeface="Times New Roman"/>
              </a:rPr>
              <a:t>1)</a:t>
            </a:r>
            <a:r>
              <a:rPr sz="2100" spc="-204" dirty="0">
                <a:latin typeface="Times New Roman"/>
                <a:cs typeface="Times New Roman"/>
              </a:rPr>
              <a:t> </a:t>
            </a:r>
            <a:r>
              <a:rPr sz="2100" spc="-35" dirty="0">
                <a:latin typeface="Symbol"/>
                <a:cs typeface="Symbol"/>
              </a:rPr>
              <a:t></a:t>
            </a:r>
            <a:r>
              <a:rPr sz="2100" i="1" spc="-35" dirty="0">
                <a:latin typeface="Times New Roman"/>
                <a:cs typeface="Times New Roman"/>
              </a:rPr>
              <a:t>W</a:t>
            </a:r>
            <a:r>
              <a:rPr sz="2100" i="1" spc="-235" dirty="0">
                <a:latin typeface="Times New Roman"/>
                <a:cs typeface="Times New Roman"/>
              </a:rPr>
              <a:t> </a:t>
            </a:r>
            <a:r>
              <a:rPr sz="2100" spc="-45" dirty="0">
                <a:latin typeface="Times New Roman"/>
                <a:cs typeface="Times New Roman"/>
              </a:rPr>
              <a:t>(</a:t>
            </a:r>
            <a:r>
              <a:rPr sz="2100" i="1" spc="-45" dirty="0">
                <a:latin typeface="Times New Roman"/>
                <a:cs typeface="Times New Roman"/>
              </a:rPr>
              <a:t>n</a:t>
            </a:r>
            <a:r>
              <a:rPr sz="2100" i="1" spc="-19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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i="1" spc="-50" dirty="0">
                <a:latin typeface="Times New Roman"/>
                <a:cs typeface="Times New Roman"/>
              </a:rPr>
              <a:t>p</a:t>
            </a:r>
            <a:r>
              <a:rPr sz="2100" spc="-50" dirty="0">
                <a:latin typeface="Times New Roman"/>
                <a:cs typeface="Times New Roman"/>
              </a:rPr>
              <a:t>)</a:t>
            </a:r>
            <a:r>
              <a:rPr sz="2100" spc="-200" dirty="0">
                <a:latin typeface="Times New Roman"/>
                <a:cs typeface="Times New Roman"/>
              </a:rPr>
              <a:t> </a:t>
            </a:r>
            <a:r>
              <a:rPr sz="2100" spc="-100" dirty="0">
                <a:latin typeface="Symbol"/>
                <a:cs typeface="Symbol"/>
              </a:rPr>
              <a:t></a:t>
            </a:r>
            <a:r>
              <a:rPr sz="2100" spc="-170" dirty="0">
                <a:latin typeface="Times New Roman"/>
                <a:cs typeface="Times New Roman"/>
              </a:rPr>
              <a:t> </a:t>
            </a:r>
            <a:r>
              <a:rPr sz="2100" i="1" spc="-90" dirty="0">
                <a:latin typeface="Times New Roman"/>
                <a:cs typeface="Times New Roman"/>
              </a:rPr>
              <a:t>n</a:t>
            </a:r>
            <a:r>
              <a:rPr sz="2100" i="1" spc="-190" dirty="0">
                <a:latin typeface="Times New Roman"/>
                <a:cs typeface="Times New Roman"/>
              </a:rPr>
              <a:t> </a:t>
            </a:r>
            <a:r>
              <a:rPr sz="2100" spc="-35" dirty="0">
                <a:latin typeface="Symbol"/>
                <a:cs typeface="Symbol"/>
              </a:rPr>
              <a:t></a:t>
            </a:r>
            <a:r>
              <a:rPr sz="2100" spc="-35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16577" y="2286127"/>
            <a:ext cx="1911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E3D00"/>
                </a:solidFill>
                <a:latin typeface="Malgun Gothic"/>
                <a:cs typeface="Malgun Gothic"/>
              </a:rPr>
              <a:t>귀납가정에</a:t>
            </a:r>
            <a:r>
              <a:rPr sz="1800" spc="-19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3E3D00"/>
                </a:solidFill>
                <a:latin typeface="Malgun Gothic"/>
                <a:cs typeface="Malgun Gothic"/>
              </a:rPr>
              <a:t>의해서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07975" y="4150154"/>
            <a:ext cx="4415790" cy="3022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  <a:tabLst>
                <a:tab pos="868680" algn="l"/>
              </a:tabLst>
            </a:pPr>
            <a:r>
              <a:rPr sz="1800" i="1" spc="-25" dirty="0">
                <a:latin typeface="Times New Roman"/>
                <a:cs typeface="Times New Roman"/>
              </a:rPr>
              <a:t>max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spc="-45" dirty="0">
                <a:latin typeface="Times New Roman"/>
                <a:cs typeface="Times New Roman"/>
              </a:rPr>
              <a:t>(</a:t>
            </a:r>
            <a:r>
              <a:rPr sz="1800" spc="-22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p</a:t>
            </a:r>
            <a:r>
              <a:rPr sz="1575" baseline="42328" dirty="0">
                <a:latin typeface="Times New Roman"/>
                <a:cs typeface="Times New Roman"/>
              </a:rPr>
              <a:t>2</a:t>
            </a:r>
            <a:r>
              <a:rPr sz="1575" spc="22" baseline="42328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Symbol"/>
                <a:cs typeface="Symbol"/>
              </a:rPr>
              <a:t></a:t>
            </a:r>
            <a:r>
              <a:rPr sz="1800" spc="-20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(</a:t>
            </a:r>
            <a:r>
              <a:rPr sz="1800" i="1" spc="-40" dirty="0">
                <a:latin typeface="Times New Roman"/>
                <a:cs typeface="Times New Roman"/>
              </a:rPr>
              <a:t>n</a:t>
            </a:r>
            <a:r>
              <a:rPr sz="1800" i="1" spc="-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i="1" spc="-20" dirty="0">
                <a:latin typeface="Times New Roman"/>
                <a:cs typeface="Times New Roman"/>
              </a:rPr>
              <a:t>p</a:t>
            </a:r>
            <a:r>
              <a:rPr sz="1800" spc="-20" dirty="0">
                <a:latin typeface="Times New Roman"/>
                <a:cs typeface="Times New Roman"/>
              </a:rPr>
              <a:t>)</a:t>
            </a:r>
            <a:r>
              <a:rPr sz="1575" spc="-30" baseline="42328" dirty="0">
                <a:latin typeface="Times New Roman"/>
                <a:cs typeface="Times New Roman"/>
              </a:rPr>
              <a:t>2</a:t>
            </a:r>
            <a:r>
              <a:rPr sz="1575" spc="-142" baseline="42328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)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Symbol"/>
                <a:cs typeface="Symbol"/>
              </a:rPr>
              <a:t></a:t>
            </a:r>
            <a:r>
              <a:rPr sz="1800" spc="-27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1</a:t>
            </a:r>
            <a:r>
              <a:rPr sz="1575" spc="-30" baseline="42328" dirty="0">
                <a:latin typeface="Times New Roman"/>
                <a:cs typeface="Times New Roman"/>
              </a:rPr>
              <a:t>2</a:t>
            </a:r>
            <a:r>
              <a:rPr sz="1575" spc="217" baseline="42328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Symbol"/>
                <a:cs typeface="Symbol"/>
              </a:rPr>
              <a:t></a:t>
            </a:r>
            <a:r>
              <a:rPr sz="1800" spc="-20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(</a:t>
            </a:r>
            <a:r>
              <a:rPr sz="1800" i="1" spc="-40" dirty="0">
                <a:latin typeface="Times New Roman"/>
                <a:cs typeface="Times New Roman"/>
              </a:rPr>
              <a:t>n</a:t>
            </a:r>
            <a:r>
              <a:rPr sz="1800" i="1" spc="-19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Symbol"/>
                <a:cs typeface="Symbol"/>
              </a:rPr>
              <a:t></a:t>
            </a:r>
            <a:r>
              <a:rPr sz="1800" spc="-10" dirty="0">
                <a:latin typeface="Times New Roman"/>
                <a:cs typeface="Times New Roman"/>
              </a:rPr>
              <a:t>1)</a:t>
            </a:r>
            <a:r>
              <a:rPr sz="1575" spc="-15" baseline="42328" dirty="0">
                <a:latin typeface="Times New Roman"/>
                <a:cs typeface="Times New Roman"/>
              </a:rPr>
              <a:t>2</a:t>
            </a:r>
            <a:r>
              <a:rPr sz="1575" spc="367" baseline="42328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Symbol"/>
                <a:cs typeface="Symbol"/>
              </a:rPr>
              <a:t>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575" baseline="42328" dirty="0">
                <a:latin typeface="Times New Roman"/>
                <a:cs typeface="Times New Roman"/>
              </a:rPr>
              <a:t>2</a:t>
            </a:r>
            <a:r>
              <a:rPr sz="1575" spc="217" baseline="42328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Symbol"/>
                <a:cs typeface="Symbol"/>
              </a:rPr>
              <a:t></a:t>
            </a:r>
            <a:r>
              <a:rPr sz="1800" spc="-200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2</a:t>
            </a:r>
            <a:r>
              <a:rPr sz="1800" i="1" spc="-60" dirty="0">
                <a:latin typeface="Times New Roman"/>
                <a:cs typeface="Times New Roman"/>
              </a:rPr>
              <a:t>n</a:t>
            </a:r>
            <a:r>
              <a:rPr sz="1800" i="1" spc="-190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Symbol"/>
                <a:cs typeface="Symbol"/>
              </a:rPr>
              <a:t></a:t>
            </a:r>
            <a:r>
              <a:rPr sz="1800" spc="-17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70975" y="4304082"/>
            <a:ext cx="5060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75" dirty="0">
                <a:latin typeface="Times New Roman"/>
                <a:cs typeface="Times New Roman"/>
              </a:rPr>
              <a:t>1</a:t>
            </a:r>
            <a:r>
              <a:rPr sz="1050" spc="-75" dirty="0">
                <a:latin typeface="Symbol"/>
                <a:cs typeface="Symbol"/>
              </a:rPr>
              <a:t></a:t>
            </a:r>
            <a:r>
              <a:rPr sz="1050" spc="-95" dirty="0">
                <a:latin typeface="Times New Roman"/>
                <a:cs typeface="Times New Roman"/>
              </a:rPr>
              <a:t> </a:t>
            </a:r>
            <a:r>
              <a:rPr sz="1050" i="1" spc="-20" dirty="0">
                <a:latin typeface="Times New Roman"/>
                <a:cs typeface="Times New Roman"/>
              </a:rPr>
              <a:t>p</a:t>
            </a:r>
            <a:r>
              <a:rPr sz="1050" spc="-20" dirty="0">
                <a:latin typeface="Symbol"/>
                <a:cs typeface="Symbol"/>
              </a:rPr>
              <a:t></a:t>
            </a:r>
            <a:r>
              <a:rPr sz="1050" i="1" spc="-20" dirty="0">
                <a:latin typeface="Times New Roman"/>
                <a:cs typeface="Times New Roman"/>
              </a:rPr>
              <a:t>n</a:t>
            </a:r>
            <a:r>
              <a:rPr sz="1050" spc="-20" dirty="0">
                <a:latin typeface="Symbol"/>
                <a:cs typeface="Symbol"/>
              </a:rPr>
              <a:t></a:t>
            </a:r>
            <a:r>
              <a:rPr sz="1050" spc="-2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93385" y="5142763"/>
            <a:ext cx="1856739" cy="0"/>
          </a:xfrm>
          <a:custGeom>
            <a:avLst/>
            <a:gdLst/>
            <a:ahLst/>
            <a:cxnLst/>
            <a:rect l="l" t="t" r="r" b="b"/>
            <a:pathLst>
              <a:path w="1856739">
                <a:moveTo>
                  <a:pt x="0" y="0"/>
                </a:moveTo>
                <a:lnTo>
                  <a:pt x="1856623" y="0"/>
                </a:lnTo>
              </a:path>
            </a:pathLst>
          </a:custGeom>
          <a:ln w="95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72960" y="5142763"/>
            <a:ext cx="1519555" cy="0"/>
          </a:xfrm>
          <a:custGeom>
            <a:avLst/>
            <a:gdLst/>
            <a:ahLst/>
            <a:cxnLst/>
            <a:rect l="l" t="t" r="r" b="b"/>
            <a:pathLst>
              <a:path w="1519554">
                <a:moveTo>
                  <a:pt x="0" y="0"/>
                </a:moveTo>
                <a:lnTo>
                  <a:pt x="1519398" y="0"/>
                </a:lnTo>
              </a:path>
            </a:pathLst>
          </a:custGeom>
          <a:ln w="95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18497" y="5142763"/>
            <a:ext cx="521970" cy="0"/>
          </a:xfrm>
          <a:custGeom>
            <a:avLst/>
            <a:gdLst/>
            <a:ahLst/>
            <a:cxnLst/>
            <a:rect l="l" t="t" r="r" b="b"/>
            <a:pathLst>
              <a:path w="521970">
                <a:moveTo>
                  <a:pt x="0" y="0"/>
                </a:moveTo>
                <a:lnTo>
                  <a:pt x="521872" y="0"/>
                </a:lnTo>
              </a:path>
            </a:pathLst>
          </a:custGeom>
          <a:ln w="95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66862" y="5142763"/>
            <a:ext cx="643890" cy="0"/>
          </a:xfrm>
          <a:custGeom>
            <a:avLst/>
            <a:gdLst/>
            <a:ahLst/>
            <a:cxnLst/>
            <a:rect l="l" t="t" r="r" b="b"/>
            <a:pathLst>
              <a:path w="643890">
                <a:moveTo>
                  <a:pt x="0" y="0"/>
                </a:moveTo>
                <a:lnTo>
                  <a:pt x="643884" y="0"/>
                </a:lnTo>
              </a:path>
            </a:pathLst>
          </a:custGeom>
          <a:ln w="95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026167" y="5137685"/>
            <a:ext cx="133350" cy="310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spc="-50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59280" y="5137685"/>
            <a:ext cx="3290570" cy="310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922780" algn="l"/>
                <a:tab pos="3169920" algn="l"/>
              </a:tabLst>
            </a:pPr>
            <a:r>
              <a:rPr sz="1850" spc="-50" dirty="0">
                <a:latin typeface="Times New Roman"/>
                <a:cs typeface="Times New Roman"/>
              </a:rPr>
              <a:t>2</a:t>
            </a:r>
            <a:r>
              <a:rPr sz="1850" dirty="0">
                <a:latin typeface="Times New Roman"/>
                <a:cs typeface="Times New Roman"/>
              </a:rPr>
              <a:t>	</a:t>
            </a:r>
            <a:r>
              <a:rPr sz="1850" spc="-50" dirty="0">
                <a:latin typeface="Times New Roman"/>
                <a:cs typeface="Times New Roman"/>
              </a:rPr>
              <a:t>2</a:t>
            </a:r>
            <a:r>
              <a:rPr sz="1850" dirty="0">
                <a:latin typeface="Times New Roman"/>
                <a:cs typeface="Times New Roman"/>
              </a:rPr>
              <a:t>	</a:t>
            </a:r>
            <a:r>
              <a:rPr sz="1850" spc="-50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99064" y="4952335"/>
            <a:ext cx="655320" cy="310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i="1" spc="-145" dirty="0">
                <a:latin typeface="Times New Roman"/>
                <a:cs typeface="Times New Roman"/>
              </a:rPr>
              <a:t>W</a:t>
            </a:r>
            <a:r>
              <a:rPr sz="1850" i="1" spc="-215" dirty="0">
                <a:latin typeface="Times New Roman"/>
                <a:cs typeface="Times New Roman"/>
              </a:rPr>
              <a:t> </a:t>
            </a:r>
            <a:r>
              <a:rPr sz="1850" spc="-55" dirty="0">
                <a:latin typeface="Times New Roman"/>
                <a:cs typeface="Times New Roman"/>
              </a:rPr>
              <a:t>(</a:t>
            </a:r>
            <a:r>
              <a:rPr sz="1850" i="1" spc="-55" dirty="0">
                <a:latin typeface="Times New Roman"/>
                <a:cs typeface="Times New Roman"/>
              </a:rPr>
              <a:t>n</a:t>
            </a:r>
            <a:r>
              <a:rPr sz="1850" spc="-55" dirty="0">
                <a:latin typeface="Times New Roman"/>
                <a:cs typeface="Times New Roman"/>
              </a:rPr>
              <a:t>)</a:t>
            </a:r>
            <a:r>
              <a:rPr sz="1850" spc="-100" dirty="0">
                <a:latin typeface="Times New Roman"/>
                <a:cs typeface="Times New Roman"/>
              </a:rPr>
              <a:t> </a:t>
            </a:r>
            <a:r>
              <a:rPr sz="1850" spc="-50" dirty="0">
                <a:latin typeface="Symbol"/>
                <a:cs typeface="Symbol"/>
              </a:rPr>
              <a:t>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84515" y="4952335"/>
            <a:ext cx="143510" cy="310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spc="-50" dirty="0"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90611" y="4952335"/>
            <a:ext cx="1889125" cy="310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757680" algn="l"/>
              </a:tabLst>
            </a:pPr>
            <a:r>
              <a:rPr sz="1850" spc="-50" dirty="0">
                <a:latin typeface="Symbol"/>
                <a:cs typeface="Symbol"/>
              </a:rPr>
              <a:t></a:t>
            </a:r>
            <a:r>
              <a:rPr sz="1850" dirty="0">
                <a:latin typeface="Times New Roman"/>
                <a:cs typeface="Times New Roman"/>
              </a:rPr>
              <a:t>	</a:t>
            </a:r>
            <a:r>
              <a:rPr sz="1850" spc="-50" dirty="0"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71093" y="4802878"/>
            <a:ext cx="5268595" cy="310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14"/>
              </a:spcBef>
              <a:tabLst>
                <a:tab pos="2115820" algn="l"/>
                <a:tab pos="3861435" algn="l"/>
                <a:tab pos="4609465" algn="l"/>
              </a:tabLst>
            </a:pPr>
            <a:r>
              <a:rPr sz="1850" i="1" dirty="0">
                <a:latin typeface="Times New Roman"/>
                <a:cs typeface="Times New Roman"/>
              </a:rPr>
              <a:t>p</a:t>
            </a:r>
            <a:r>
              <a:rPr sz="1650" baseline="42929" dirty="0">
                <a:latin typeface="Times New Roman"/>
                <a:cs typeface="Times New Roman"/>
              </a:rPr>
              <a:t>2</a:t>
            </a:r>
            <a:r>
              <a:rPr sz="1650" spc="89" baseline="42929" dirty="0">
                <a:latin typeface="Times New Roman"/>
                <a:cs typeface="Times New Roman"/>
              </a:rPr>
              <a:t> </a:t>
            </a:r>
            <a:r>
              <a:rPr sz="1850" spc="-100" dirty="0">
                <a:latin typeface="Symbol"/>
                <a:cs typeface="Symbol"/>
              </a:rPr>
              <a:t></a:t>
            </a:r>
            <a:r>
              <a:rPr sz="1850" spc="-185" dirty="0">
                <a:latin typeface="Times New Roman"/>
                <a:cs typeface="Times New Roman"/>
              </a:rPr>
              <a:t> </a:t>
            </a:r>
            <a:r>
              <a:rPr sz="1850" spc="-60" dirty="0">
                <a:latin typeface="Times New Roman"/>
                <a:cs typeface="Times New Roman"/>
              </a:rPr>
              <a:t>(</a:t>
            </a:r>
            <a:r>
              <a:rPr sz="1850" i="1" spc="-60" dirty="0">
                <a:latin typeface="Times New Roman"/>
                <a:cs typeface="Times New Roman"/>
              </a:rPr>
              <a:t>n</a:t>
            </a:r>
            <a:r>
              <a:rPr sz="1850" i="1" spc="-18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</a:t>
            </a:r>
            <a:r>
              <a:rPr sz="1850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p</a:t>
            </a:r>
            <a:r>
              <a:rPr sz="1850" dirty="0">
                <a:latin typeface="Times New Roman"/>
                <a:cs typeface="Times New Roman"/>
              </a:rPr>
              <a:t>)</a:t>
            </a:r>
            <a:r>
              <a:rPr sz="1650" baseline="42929" dirty="0">
                <a:latin typeface="Times New Roman"/>
                <a:cs typeface="Times New Roman"/>
              </a:rPr>
              <a:t>2</a:t>
            </a:r>
            <a:r>
              <a:rPr sz="1650" spc="209" baseline="42929" dirty="0">
                <a:latin typeface="Times New Roman"/>
                <a:cs typeface="Times New Roman"/>
              </a:rPr>
              <a:t> </a:t>
            </a:r>
            <a:r>
              <a:rPr sz="1850" spc="-100" dirty="0">
                <a:latin typeface="Symbol"/>
                <a:cs typeface="Symbol"/>
              </a:rPr>
              <a:t></a:t>
            </a:r>
            <a:r>
              <a:rPr sz="1850" spc="-165" dirty="0">
                <a:latin typeface="Times New Roman"/>
                <a:cs typeface="Times New Roman"/>
              </a:rPr>
              <a:t> </a:t>
            </a:r>
            <a:r>
              <a:rPr sz="1850" i="1" spc="-90" dirty="0">
                <a:latin typeface="Times New Roman"/>
                <a:cs typeface="Times New Roman"/>
              </a:rPr>
              <a:t>n</a:t>
            </a:r>
            <a:r>
              <a:rPr sz="1850" i="1" spc="-185" dirty="0">
                <a:latin typeface="Times New Roman"/>
                <a:cs typeface="Times New Roman"/>
              </a:rPr>
              <a:t> </a:t>
            </a:r>
            <a:r>
              <a:rPr sz="1850" spc="-100" dirty="0">
                <a:latin typeface="Symbol"/>
                <a:cs typeface="Symbol"/>
              </a:rPr>
              <a:t></a:t>
            </a:r>
            <a:r>
              <a:rPr sz="1850" spc="-185" dirty="0">
                <a:latin typeface="Times New Roman"/>
                <a:cs typeface="Times New Roman"/>
              </a:rPr>
              <a:t> </a:t>
            </a:r>
            <a:r>
              <a:rPr sz="1850" spc="-90" dirty="0">
                <a:latin typeface="Times New Roman"/>
                <a:cs typeface="Times New Roman"/>
              </a:rPr>
              <a:t>2</a:t>
            </a:r>
            <a:r>
              <a:rPr sz="1850" spc="-240" dirty="0">
                <a:latin typeface="Times New Roman"/>
                <a:cs typeface="Times New Roman"/>
              </a:rPr>
              <a:t> </a:t>
            </a:r>
            <a:r>
              <a:rPr sz="1850" i="1" spc="-50" dirty="0">
                <a:latin typeface="Times New Roman"/>
                <a:cs typeface="Times New Roman"/>
              </a:rPr>
              <a:t>p</a:t>
            </a:r>
            <a:r>
              <a:rPr sz="1850" i="1" dirty="0">
                <a:latin typeface="Times New Roman"/>
                <a:cs typeface="Times New Roman"/>
              </a:rPr>
              <a:t>	n</a:t>
            </a:r>
            <a:r>
              <a:rPr sz="1650" baseline="42929" dirty="0">
                <a:latin typeface="Times New Roman"/>
                <a:cs typeface="Times New Roman"/>
              </a:rPr>
              <a:t>2</a:t>
            </a:r>
            <a:r>
              <a:rPr sz="1650" spc="254" baseline="42929" dirty="0">
                <a:latin typeface="Times New Roman"/>
                <a:cs typeface="Times New Roman"/>
              </a:rPr>
              <a:t> </a:t>
            </a:r>
            <a:r>
              <a:rPr sz="1850" spc="-100" dirty="0">
                <a:latin typeface="Symbol"/>
                <a:cs typeface="Symbol"/>
              </a:rPr>
              <a:t></a:t>
            </a:r>
            <a:r>
              <a:rPr sz="1850" spc="-190" dirty="0">
                <a:latin typeface="Times New Roman"/>
                <a:cs typeface="Times New Roman"/>
              </a:rPr>
              <a:t> </a:t>
            </a:r>
            <a:r>
              <a:rPr sz="1850" spc="-85" dirty="0">
                <a:latin typeface="Times New Roman"/>
                <a:cs typeface="Times New Roman"/>
              </a:rPr>
              <a:t>2</a:t>
            </a:r>
            <a:r>
              <a:rPr sz="1850" i="1" spc="-85" dirty="0">
                <a:latin typeface="Times New Roman"/>
                <a:cs typeface="Times New Roman"/>
              </a:rPr>
              <a:t>n</a:t>
            </a:r>
            <a:r>
              <a:rPr sz="1850" i="1" spc="-180" dirty="0">
                <a:latin typeface="Times New Roman"/>
                <a:cs typeface="Times New Roman"/>
              </a:rPr>
              <a:t> </a:t>
            </a:r>
            <a:r>
              <a:rPr sz="1850" spc="-100" dirty="0">
                <a:latin typeface="Symbol"/>
                <a:cs typeface="Symbol"/>
              </a:rPr>
              <a:t></a:t>
            </a:r>
            <a:r>
              <a:rPr sz="1850" spc="-165" dirty="0">
                <a:latin typeface="Times New Roman"/>
                <a:cs typeface="Times New Roman"/>
              </a:rPr>
              <a:t> </a:t>
            </a:r>
            <a:r>
              <a:rPr sz="1850" spc="-90" dirty="0">
                <a:latin typeface="Times New Roman"/>
                <a:cs typeface="Times New Roman"/>
              </a:rPr>
              <a:t>2</a:t>
            </a:r>
            <a:r>
              <a:rPr sz="1850" spc="-210" dirty="0">
                <a:latin typeface="Times New Roman"/>
                <a:cs typeface="Times New Roman"/>
              </a:rPr>
              <a:t> </a:t>
            </a:r>
            <a:r>
              <a:rPr sz="1850" spc="-100" dirty="0">
                <a:latin typeface="Symbol"/>
                <a:cs typeface="Symbol"/>
              </a:rPr>
              <a:t></a:t>
            </a:r>
            <a:r>
              <a:rPr sz="1850" spc="-165" dirty="0">
                <a:latin typeface="Times New Roman"/>
                <a:cs typeface="Times New Roman"/>
              </a:rPr>
              <a:t> </a:t>
            </a:r>
            <a:r>
              <a:rPr sz="1850" i="1" spc="-90" dirty="0">
                <a:latin typeface="Times New Roman"/>
                <a:cs typeface="Times New Roman"/>
              </a:rPr>
              <a:t>n</a:t>
            </a:r>
            <a:r>
              <a:rPr sz="1850" i="1" spc="-185" dirty="0">
                <a:latin typeface="Times New Roman"/>
                <a:cs typeface="Times New Roman"/>
              </a:rPr>
              <a:t> </a:t>
            </a:r>
            <a:r>
              <a:rPr sz="1850" spc="-100" dirty="0">
                <a:latin typeface="Symbol"/>
                <a:cs typeface="Symbol"/>
              </a:rPr>
              <a:t></a:t>
            </a:r>
            <a:r>
              <a:rPr sz="1850" spc="-185" dirty="0">
                <a:latin typeface="Times New Roman"/>
                <a:cs typeface="Times New Roman"/>
              </a:rPr>
              <a:t> </a:t>
            </a:r>
            <a:r>
              <a:rPr sz="1850" spc="-50" dirty="0">
                <a:latin typeface="Times New Roman"/>
                <a:cs typeface="Times New Roman"/>
              </a:rPr>
              <a:t>2</a:t>
            </a:r>
            <a:r>
              <a:rPr sz="1850" dirty="0">
                <a:latin typeface="Times New Roman"/>
                <a:cs typeface="Times New Roman"/>
              </a:rPr>
              <a:t>	</a:t>
            </a:r>
            <a:r>
              <a:rPr sz="1850" i="1" dirty="0">
                <a:latin typeface="Times New Roman"/>
                <a:cs typeface="Times New Roman"/>
              </a:rPr>
              <a:t>n</a:t>
            </a:r>
            <a:r>
              <a:rPr sz="1650" baseline="42929" dirty="0">
                <a:latin typeface="Times New Roman"/>
                <a:cs typeface="Times New Roman"/>
              </a:rPr>
              <a:t>2</a:t>
            </a:r>
            <a:r>
              <a:rPr sz="1650" spc="172" baseline="42929" dirty="0">
                <a:latin typeface="Times New Roman"/>
                <a:cs typeface="Times New Roman"/>
              </a:rPr>
              <a:t> </a:t>
            </a:r>
            <a:r>
              <a:rPr sz="1850" spc="-100" dirty="0">
                <a:latin typeface="Symbol"/>
                <a:cs typeface="Symbol"/>
              </a:rPr>
              <a:t></a:t>
            </a:r>
            <a:r>
              <a:rPr sz="1850" spc="-185" dirty="0">
                <a:latin typeface="Times New Roman"/>
                <a:cs typeface="Times New Roman"/>
              </a:rPr>
              <a:t> </a:t>
            </a:r>
            <a:r>
              <a:rPr sz="1850" i="1" spc="-50" dirty="0">
                <a:latin typeface="Times New Roman"/>
                <a:cs typeface="Times New Roman"/>
              </a:rPr>
              <a:t>n</a:t>
            </a:r>
            <a:r>
              <a:rPr sz="1850" i="1" dirty="0">
                <a:latin typeface="Times New Roman"/>
                <a:cs typeface="Times New Roman"/>
              </a:rPr>
              <a:t>	</a:t>
            </a:r>
            <a:r>
              <a:rPr sz="1850" i="1" spc="-65" dirty="0">
                <a:latin typeface="Times New Roman"/>
                <a:cs typeface="Times New Roman"/>
              </a:rPr>
              <a:t>n</a:t>
            </a:r>
            <a:r>
              <a:rPr sz="1850" spc="-65" dirty="0">
                <a:latin typeface="Times New Roman"/>
                <a:cs typeface="Times New Roman"/>
              </a:rPr>
              <a:t>(</a:t>
            </a:r>
            <a:r>
              <a:rPr sz="1850" i="1" spc="-65" dirty="0">
                <a:latin typeface="Times New Roman"/>
                <a:cs typeface="Times New Roman"/>
              </a:rPr>
              <a:t>n</a:t>
            </a:r>
            <a:r>
              <a:rPr sz="1850" i="1" spc="-165" dirty="0">
                <a:latin typeface="Times New Roman"/>
                <a:cs typeface="Times New Roman"/>
              </a:rPr>
              <a:t> </a:t>
            </a:r>
            <a:r>
              <a:rPr sz="1850" spc="-25" dirty="0">
                <a:latin typeface="Symbol"/>
                <a:cs typeface="Symbol"/>
              </a:rPr>
              <a:t></a:t>
            </a:r>
            <a:r>
              <a:rPr sz="1850" spc="-25" dirty="0">
                <a:latin typeface="Times New Roman"/>
                <a:cs typeface="Times New Roman"/>
              </a:rPr>
              <a:t>1)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261583" y="6000213"/>
            <a:ext cx="768985" cy="0"/>
          </a:xfrm>
          <a:custGeom>
            <a:avLst/>
            <a:gdLst/>
            <a:ahLst/>
            <a:cxnLst/>
            <a:rect l="l" t="t" r="r" b="b"/>
            <a:pathLst>
              <a:path w="768985">
                <a:moveTo>
                  <a:pt x="0" y="0"/>
                </a:moveTo>
                <a:lnTo>
                  <a:pt x="768909" y="0"/>
                </a:lnTo>
              </a:path>
            </a:pathLst>
          </a:custGeom>
          <a:ln w="93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573530" y="5994459"/>
            <a:ext cx="153670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45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470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  <p:sp>
        <p:nvSpPr>
          <p:cNvPr id="35" name="object 35"/>
          <p:cNvSpPr txBox="1"/>
          <p:nvPr/>
        </p:nvSpPr>
        <p:spPr>
          <a:xfrm>
            <a:off x="548640" y="5357925"/>
            <a:ext cx="5380990" cy="75819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15"/>
              </a:spcBef>
            </a:pP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된다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sz="18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따라서</a:t>
            </a:r>
            <a:r>
              <a:rPr sz="1800" spc="-18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최악의</a:t>
            </a:r>
            <a:r>
              <a:rPr sz="1800" spc="-17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경우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3D010C"/>
                </a:solidFill>
                <a:latin typeface="Malgun Gothic"/>
                <a:cs typeface="Malgun Gothic"/>
              </a:rPr>
              <a:t>시간복잡도는</a:t>
            </a:r>
            <a:endParaRPr sz="1800">
              <a:latin typeface="Malgun Gothic"/>
              <a:cs typeface="Malgun Gothic"/>
            </a:endParaRPr>
          </a:p>
          <a:p>
            <a:pPr marL="2894330">
              <a:lnSpc>
                <a:spcPct val="100000"/>
              </a:lnSpc>
              <a:spcBef>
                <a:spcPts val="730"/>
              </a:spcBef>
            </a:pPr>
            <a:r>
              <a:rPr sz="1800" i="1" spc="165" dirty="0">
                <a:latin typeface="Times New Roman"/>
                <a:cs typeface="Times New Roman"/>
              </a:rPr>
              <a:t>W</a:t>
            </a:r>
            <a:r>
              <a:rPr sz="1800" i="1" spc="-16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(</a:t>
            </a:r>
            <a:r>
              <a:rPr sz="1800" i="1" spc="100" dirty="0">
                <a:latin typeface="Times New Roman"/>
                <a:cs typeface="Times New Roman"/>
              </a:rPr>
              <a:t>n</a:t>
            </a:r>
            <a:r>
              <a:rPr sz="1800" spc="100" dirty="0">
                <a:latin typeface="Times New Roman"/>
                <a:cs typeface="Times New Roman"/>
              </a:rPr>
              <a:t>)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Symbol"/>
                <a:cs typeface="Symbol"/>
              </a:rPr>
              <a:t>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2700" i="1" spc="165" baseline="35493" dirty="0">
                <a:latin typeface="Times New Roman"/>
                <a:cs typeface="Times New Roman"/>
              </a:rPr>
              <a:t>n</a:t>
            </a:r>
            <a:r>
              <a:rPr sz="2700" spc="165" baseline="35493" dirty="0">
                <a:latin typeface="Times New Roman"/>
                <a:cs typeface="Times New Roman"/>
              </a:rPr>
              <a:t>(</a:t>
            </a:r>
            <a:r>
              <a:rPr sz="2700" i="1" spc="165" baseline="35493" dirty="0">
                <a:latin typeface="Times New Roman"/>
                <a:cs typeface="Times New Roman"/>
              </a:rPr>
              <a:t>n</a:t>
            </a:r>
            <a:r>
              <a:rPr sz="2700" i="1" spc="-172" baseline="35493" dirty="0">
                <a:latin typeface="Times New Roman"/>
                <a:cs typeface="Times New Roman"/>
              </a:rPr>
              <a:t> </a:t>
            </a:r>
            <a:r>
              <a:rPr sz="2700" spc="104" baseline="35493" dirty="0">
                <a:latin typeface="Symbol"/>
                <a:cs typeface="Symbol"/>
              </a:rPr>
              <a:t></a:t>
            </a:r>
            <a:r>
              <a:rPr sz="2700" spc="104" baseline="35493" dirty="0">
                <a:latin typeface="Times New Roman"/>
                <a:cs typeface="Times New Roman"/>
              </a:rPr>
              <a:t>1)</a:t>
            </a:r>
            <a:r>
              <a:rPr sz="2700" spc="-60" baseline="35493" dirty="0">
                <a:latin typeface="Times New Roman"/>
                <a:cs typeface="Times New Roman"/>
              </a:rPr>
              <a:t> </a:t>
            </a:r>
            <a:r>
              <a:rPr sz="1800" spc="175" dirty="0">
                <a:latin typeface="Symbol"/>
                <a:cs typeface="Symbol"/>
              </a:rPr>
              <a:t></a:t>
            </a:r>
            <a:r>
              <a:rPr sz="1800" spc="175" dirty="0">
                <a:latin typeface="Times New Roman"/>
                <a:cs typeface="Times New Roman"/>
              </a:rPr>
              <a:t>(</a:t>
            </a:r>
            <a:r>
              <a:rPr sz="1800" i="1" spc="175" dirty="0">
                <a:latin typeface="Times New Roman"/>
                <a:cs typeface="Times New Roman"/>
              </a:rPr>
              <a:t>n</a:t>
            </a:r>
            <a:r>
              <a:rPr sz="1575" spc="262" baseline="42328" dirty="0">
                <a:latin typeface="Times New Roman"/>
                <a:cs typeface="Times New Roman"/>
              </a:rPr>
              <a:t>2</a:t>
            </a:r>
            <a:r>
              <a:rPr sz="1575" spc="-67" baseline="42328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934" y="671118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26440" y="448810"/>
            <a:ext cx="8199120" cy="26943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b="1" spc="-25" dirty="0">
                <a:solidFill>
                  <a:srgbClr val="3D010C"/>
                </a:solidFill>
                <a:latin typeface="Malgun Gothic"/>
                <a:cs typeface="Malgun Gothic"/>
              </a:rPr>
              <a:t>평균의</a:t>
            </a:r>
            <a:r>
              <a:rPr sz="2000" b="1" spc="-28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D010C"/>
                </a:solidFill>
                <a:latin typeface="Malgun Gothic"/>
                <a:cs typeface="Malgun Gothic"/>
              </a:rPr>
              <a:t>경우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sz="2000" spc="-229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고려한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시간복잡도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  <a:p>
            <a:pPr marL="413384" indent="-286385">
              <a:lnSpc>
                <a:spcPct val="100000"/>
              </a:lnSpc>
              <a:spcBef>
                <a:spcPts val="62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sz="2000" b="1" spc="-20" dirty="0">
                <a:solidFill>
                  <a:srgbClr val="3D010C"/>
                </a:solidFill>
                <a:latin typeface="Malgun Gothic"/>
                <a:cs typeface="Malgun Gothic"/>
              </a:rPr>
              <a:t>단위연산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분할알고리즘의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[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]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와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pivotitem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과의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비교</a:t>
            </a:r>
            <a:endParaRPr sz="2000">
              <a:latin typeface="Malgun Gothic"/>
              <a:cs typeface="Malgun Gothic"/>
            </a:endParaRPr>
          </a:p>
          <a:p>
            <a:pPr marL="413384" indent="-286385">
              <a:lnSpc>
                <a:spcPct val="10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sz="2000" b="1" spc="-20" dirty="0">
                <a:solidFill>
                  <a:srgbClr val="3D010C"/>
                </a:solidFill>
                <a:latin typeface="Malgun Gothic"/>
                <a:cs typeface="Malgun Gothic"/>
              </a:rPr>
              <a:t>입력크기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7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배열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가지고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있는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항목의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spc="-50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412115" marR="5080" indent="-285750" algn="just">
              <a:lnSpc>
                <a:spcPct val="116700"/>
              </a:lnSpc>
              <a:spcBef>
                <a:spcPts val="49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sz="2000" b="1" spc="-15" dirty="0">
                <a:solidFill>
                  <a:srgbClr val="3D010C"/>
                </a:solidFill>
                <a:latin typeface="Malgun Gothic"/>
                <a:cs typeface="Malgun Gothic"/>
              </a:rPr>
              <a:t>분석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4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000" i="1" spc="-5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sz="2000" spc="-5" dirty="0">
                <a:solidFill>
                  <a:srgbClr val="3D010C"/>
                </a:solidFill>
                <a:latin typeface="Malgun Gothic"/>
                <a:cs typeface="Malgun Gothic"/>
              </a:rPr>
              <a:t>을</a:t>
            </a:r>
            <a:r>
              <a:rPr sz="2000" spc="-24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spc="5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데이터를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정렬하는데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걸리는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평균시간이라고</a:t>
            </a:r>
            <a:r>
              <a:rPr sz="2000" spc="-23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한다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. 	pivoti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e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정렬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후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spc="5" dirty="0">
                <a:solidFill>
                  <a:srgbClr val="3D010C"/>
                </a:solidFill>
                <a:latin typeface="Times New Roman"/>
                <a:cs typeface="Times New Roman"/>
              </a:rPr>
              <a:t>p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번째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데이터가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될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확률은</a:t>
            </a:r>
            <a:r>
              <a:rPr sz="2000" spc="29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/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n.</a:t>
            </a:r>
            <a:r>
              <a:rPr sz="2000" i="1" spc="48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기준점이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spc="5" dirty="0">
                <a:solidFill>
                  <a:srgbClr val="3D010C"/>
                </a:solidFill>
                <a:latin typeface="Times New Roman"/>
                <a:cs typeface="Times New Roman"/>
              </a:rPr>
              <a:t>p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일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때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두 	부분배열을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정렬하는데</a:t>
            </a:r>
            <a:r>
              <a:rPr sz="2000" spc="-229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걸리는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평균시간은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[</a:t>
            </a:r>
            <a:r>
              <a:rPr sz="2000" i="1" spc="-5" dirty="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000" i="1" spc="-5" dirty="0">
                <a:solidFill>
                  <a:srgbClr val="3D010C"/>
                </a:solidFill>
                <a:latin typeface="Times New Roman"/>
                <a:cs typeface="Times New Roman"/>
              </a:rPr>
              <a:t>p</a:t>
            </a:r>
            <a:r>
              <a:rPr sz="2000" i="1" spc="-3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1)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+ 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i="1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spc="5" dirty="0">
                <a:solidFill>
                  <a:srgbClr val="3D010C"/>
                </a:solidFill>
                <a:latin typeface="Times New Roman"/>
                <a:cs typeface="Times New Roman"/>
              </a:rPr>
              <a:t>p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]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이고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3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분 	할하는데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걸리는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시간은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이므로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3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평균적인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시간복잡도는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13011" y="4037697"/>
            <a:ext cx="165735" cy="0"/>
          </a:xfrm>
          <a:custGeom>
            <a:avLst/>
            <a:gdLst/>
            <a:ahLst/>
            <a:cxnLst/>
            <a:rect l="l" t="t" r="r" b="b"/>
            <a:pathLst>
              <a:path w="165735">
                <a:moveTo>
                  <a:pt x="0" y="0"/>
                </a:moveTo>
                <a:lnTo>
                  <a:pt x="165200" y="0"/>
                </a:lnTo>
              </a:path>
            </a:pathLst>
          </a:custGeom>
          <a:ln w="9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09512" y="5730726"/>
            <a:ext cx="31178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335" dirty="0">
                <a:latin typeface="Symbol"/>
                <a:cs typeface="Symbol"/>
              </a:rPr>
              <a:t>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40088" y="3352843"/>
            <a:ext cx="50355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i="1" spc="120" dirty="0">
                <a:latin typeface="Times New Roman"/>
                <a:cs typeface="Times New Roman"/>
              </a:rPr>
              <a:t>p</a:t>
            </a:r>
            <a:r>
              <a:rPr sz="1000" spc="120" dirty="0">
                <a:latin typeface="Symbol"/>
                <a:cs typeface="Symbol"/>
              </a:rPr>
              <a:t></a:t>
            </a:r>
            <a:r>
              <a:rPr sz="1000" spc="120" dirty="0">
                <a:latin typeface="Times New Roman"/>
                <a:cs typeface="Times New Roman"/>
              </a:rPr>
              <a:t>1</a:t>
            </a:r>
            <a:r>
              <a:rPr sz="1000" spc="130" dirty="0">
                <a:latin typeface="Times New Roman"/>
                <a:cs typeface="Times New Roman"/>
              </a:rPr>
              <a:t> </a:t>
            </a:r>
            <a:r>
              <a:rPr sz="2625" i="1" spc="187" baseline="-20634" dirty="0">
                <a:latin typeface="Times New Roman"/>
                <a:cs typeface="Times New Roman"/>
              </a:rPr>
              <a:t>n</a:t>
            </a:r>
            <a:endParaRPr sz="2625" baseline="-2063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1056" y="3148852"/>
            <a:ext cx="450151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388745" algn="l"/>
              </a:tabLst>
            </a:pPr>
            <a:r>
              <a:rPr sz="1750" i="1" spc="155" dirty="0">
                <a:latin typeface="Times New Roman"/>
                <a:cs typeface="Times New Roman"/>
              </a:rPr>
              <a:t>A</a:t>
            </a:r>
            <a:r>
              <a:rPr sz="1750" spc="155" dirty="0">
                <a:latin typeface="Times New Roman"/>
                <a:cs typeface="Times New Roman"/>
              </a:rPr>
              <a:t>(</a:t>
            </a:r>
            <a:r>
              <a:rPr sz="1750" i="1" spc="155" dirty="0">
                <a:latin typeface="Times New Roman"/>
                <a:cs typeface="Times New Roman"/>
              </a:rPr>
              <a:t>n</a:t>
            </a:r>
            <a:r>
              <a:rPr sz="1750" spc="155" dirty="0">
                <a:latin typeface="Times New Roman"/>
                <a:cs typeface="Times New Roman"/>
              </a:rPr>
              <a:t>)</a:t>
            </a:r>
            <a:r>
              <a:rPr sz="1750" spc="45" dirty="0">
                <a:latin typeface="Times New Roman"/>
                <a:cs typeface="Times New Roman"/>
              </a:rPr>
              <a:t> </a:t>
            </a:r>
            <a:r>
              <a:rPr sz="1750" spc="190" dirty="0">
                <a:latin typeface="Symbol"/>
                <a:cs typeface="Symbol"/>
              </a:rPr>
              <a:t></a:t>
            </a:r>
            <a:r>
              <a:rPr sz="1750" spc="45" dirty="0">
                <a:latin typeface="Times New Roman"/>
                <a:cs typeface="Times New Roman"/>
              </a:rPr>
              <a:t> </a:t>
            </a:r>
            <a:r>
              <a:rPr sz="3900" spc="352" baseline="-8547" dirty="0">
                <a:latin typeface="Symbol"/>
                <a:cs typeface="Symbol"/>
              </a:rPr>
              <a:t></a:t>
            </a:r>
            <a:r>
              <a:rPr sz="1500" i="1" spc="352" baseline="61111" dirty="0">
                <a:latin typeface="Times New Roman"/>
                <a:cs typeface="Times New Roman"/>
              </a:rPr>
              <a:t>n</a:t>
            </a:r>
            <a:r>
              <a:rPr sz="1500" i="1" baseline="61111" dirty="0">
                <a:latin typeface="Times New Roman"/>
                <a:cs typeface="Times New Roman"/>
              </a:rPr>
              <a:t>	</a:t>
            </a:r>
            <a:r>
              <a:rPr sz="2625" u="sng" spc="262" baseline="349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625" spc="-179" baseline="34920" dirty="0">
                <a:latin typeface="Times New Roman"/>
                <a:cs typeface="Times New Roman"/>
              </a:rPr>
              <a:t> </a:t>
            </a:r>
            <a:r>
              <a:rPr sz="1750" spc="110" dirty="0">
                <a:latin typeface="Times New Roman"/>
                <a:cs typeface="Times New Roman"/>
              </a:rPr>
              <a:t>[</a:t>
            </a:r>
            <a:r>
              <a:rPr sz="1750" spc="-215" dirty="0">
                <a:latin typeface="Times New Roman"/>
                <a:cs typeface="Times New Roman"/>
              </a:rPr>
              <a:t> </a:t>
            </a:r>
            <a:r>
              <a:rPr sz="1750" i="1" spc="140" dirty="0">
                <a:latin typeface="Times New Roman"/>
                <a:cs typeface="Times New Roman"/>
              </a:rPr>
              <a:t>A</a:t>
            </a:r>
            <a:r>
              <a:rPr sz="1750" spc="140" dirty="0">
                <a:latin typeface="Times New Roman"/>
                <a:cs typeface="Times New Roman"/>
              </a:rPr>
              <a:t>(</a:t>
            </a:r>
            <a:r>
              <a:rPr sz="1750" spc="-125" dirty="0">
                <a:latin typeface="Times New Roman"/>
                <a:cs typeface="Times New Roman"/>
              </a:rPr>
              <a:t> </a:t>
            </a:r>
            <a:r>
              <a:rPr sz="1750" i="1" spc="175" dirty="0">
                <a:latin typeface="Times New Roman"/>
                <a:cs typeface="Times New Roman"/>
              </a:rPr>
              <a:t>p</a:t>
            </a:r>
            <a:r>
              <a:rPr sz="1750" i="1" spc="-45" dirty="0">
                <a:latin typeface="Times New Roman"/>
                <a:cs typeface="Times New Roman"/>
              </a:rPr>
              <a:t> </a:t>
            </a:r>
            <a:r>
              <a:rPr sz="1750" spc="145" dirty="0">
                <a:latin typeface="Symbol"/>
                <a:cs typeface="Symbol"/>
              </a:rPr>
              <a:t></a:t>
            </a:r>
            <a:r>
              <a:rPr sz="1750" spc="145" dirty="0">
                <a:latin typeface="Times New Roman"/>
                <a:cs typeface="Times New Roman"/>
              </a:rPr>
              <a:t>1)</a:t>
            </a:r>
            <a:r>
              <a:rPr sz="1750" spc="-90" dirty="0">
                <a:latin typeface="Times New Roman"/>
                <a:cs typeface="Times New Roman"/>
              </a:rPr>
              <a:t> </a:t>
            </a:r>
            <a:r>
              <a:rPr sz="1750" spc="190" dirty="0">
                <a:latin typeface="Symbol"/>
                <a:cs typeface="Symbol"/>
              </a:rPr>
              <a:t></a:t>
            </a:r>
            <a:r>
              <a:rPr sz="1750" spc="120" dirty="0">
                <a:latin typeface="Times New Roman"/>
                <a:cs typeface="Times New Roman"/>
              </a:rPr>
              <a:t> </a:t>
            </a:r>
            <a:r>
              <a:rPr sz="1750" i="1" spc="165" dirty="0">
                <a:latin typeface="Times New Roman"/>
                <a:cs typeface="Times New Roman"/>
              </a:rPr>
              <a:t>A</a:t>
            </a:r>
            <a:r>
              <a:rPr sz="1750" spc="165" dirty="0">
                <a:latin typeface="Times New Roman"/>
                <a:cs typeface="Times New Roman"/>
              </a:rPr>
              <a:t>(</a:t>
            </a:r>
            <a:r>
              <a:rPr sz="1750" i="1" spc="165" dirty="0">
                <a:latin typeface="Times New Roman"/>
                <a:cs typeface="Times New Roman"/>
              </a:rPr>
              <a:t>n</a:t>
            </a:r>
            <a:r>
              <a:rPr sz="1750" i="1" spc="-80" dirty="0">
                <a:latin typeface="Times New Roman"/>
                <a:cs typeface="Times New Roman"/>
              </a:rPr>
              <a:t> </a:t>
            </a:r>
            <a:r>
              <a:rPr sz="1750" spc="190" dirty="0">
                <a:latin typeface="Symbol"/>
                <a:cs typeface="Symbol"/>
              </a:rPr>
              <a:t></a:t>
            </a:r>
            <a:r>
              <a:rPr sz="1750" spc="185" dirty="0">
                <a:latin typeface="Times New Roman"/>
                <a:cs typeface="Times New Roman"/>
              </a:rPr>
              <a:t> </a:t>
            </a:r>
            <a:r>
              <a:rPr sz="1750" i="1" spc="155" dirty="0">
                <a:latin typeface="Times New Roman"/>
                <a:cs typeface="Times New Roman"/>
              </a:rPr>
              <a:t>p</a:t>
            </a:r>
            <a:r>
              <a:rPr sz="1750" spc="155" dirty="0">
                <a:latin typeface="Times New Roman"/>
                <a:cs typeface="Times New Roman"/>
              </a:rPr>
              <a:t>)]</a:t>
            </a:r>
            <a:r>
              <a:rPr sz="1750" spc="-210" dirty="0">
                <a:latin typeface="Times New Roman"/>
                <a:cs typeface="Times New Roman"/>
              </a:rPr>
              <a:t> </a:t>
            </a:r>
            <a:r>
              <a:rPr sz="1750" spc="190" dirty="0">
                <a:latin typeface="Symbol"/>
                <a:cs typeface="Symbol"/>
              </a:rPr>
              <a:t>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i="1" spc="175" dirty="0">
                <a:latin typeface="Times New Roman"/>
                <a:cs typeface="Times New Roman"/>
              </a:rPr>
              <a:t>n</a:t>
            </a:r>
            <a:r>
              <a:rPr sz="1750" i="1" spc="-75" dirty="0">
                <a:latin typeface="Times New Roman"/>
                <a:cs typeface="Times New Roman"/>
              </a:rPr>
              <a:t> </a:t>
            </a:r>
            <a:r>
              <a:rPr sz="1750" spc="220" dirty="0">
                <a:latin typeface="Symbol"/>
                <a:cs typeface="Symbol"/>
              </a:rPr>
              <a:t></a:t>
            </a:r>
            <a:r>
              <a:rPr sz="1750" spc="220" dirty="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86763" y="5790289"/>
            <a:ext cx="17272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140" dirty="0">
                <a:latin typeface="Symbol"/>
                <a:cs typeface="Symbol"/>
              </a:rPr>
              <a:t>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18252" y="4014128"/>
            <a:ext cx="2004060" cy="59499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750" i="1" spc="12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  <a:spcBef>
                <a:spcPts val="140"/>
              </a:spcBef>
            </a:pPr>
            <a:r>
              <a:rPr sz="1750" spc="190" dirty="0">
                <a:latin typeface="Symbol"/>
                <a:cs typeface="Symbol"/>
              </a:rPr>
              <a:t></a:t>
            </a:r>
            <a:r>
              <a:rPr sz="1750" spc="-80" dirty="0">
                <a:latin typeface="Times New Roman"/>
                <a:cs typeface="Times New Roman"/>
              </a:rPr>
              <a:t> </a:t>
            </a:r>
            <a:r>
              <a:rPr sz="1750" spc="110" dirty="0">
                <a:latin typeface="Times New Roman"/>
                <a:cs typeface="Times New Roman"/>
              </a:rPr>
              <a:t>(</a:t>
            </a:r>
            <a:r>
              <a:rPr sz="1750" spc="-220" dirty="0">
                <a:latin typeface="Times New Roman"/>
                <a:cs typeface="Times New Roman"/>
              </a:rPr>
              <a:t> </a:t>
            </a:r>
            <a:r>
              <a:rPr sz="1750" i="1" spc="50" dirty="0">
                <a:latin typeface="Times New Roman"/>
                <a:cs typeface="Times New Roman"/>
              </a:rPr>
              <a:t>A</a:t>
            </a:r>
            <a:r>
              <a:rPr sz="1750" spc="50" dirty="0">
                <a:latin typeface="Times New Roman"/>
                <a:cs typeface="Times New Roman"/>
              </a:rPr>
              <a:t>(1)</a:t>
            </a:r>
            <a:r>
              <a:rPr sz="1750" spc="-85" dirty="0">
                <a:latin typeface="Times New Roman"/>
                <a:cs typeface="Times New Roman"/>
              </a:rPr>
              <a:t> </a:t>
            </a:r>
            <a:r>
              <a:rPr sz="1750" spc="190" dirty="0">
                <a:latin typeface="Symbol"/>
                <a:cs typeface="Symbol"/>
              </a:rPr>
              <a:t></a:t>
            </a:r>
            <a:r>
              <a:rPr sz="1750" spc="125" dirty="0">
                <a:latin typeface="Times New Roman"/>
                <a:cs typeface="Times New Roman"/>
              </a:rPr>
              <a:t> </a:t>
            </a:r>
            <a:r>
              <a:rPr sz="1750" i="1" spc="165" dirty="0">
                <a:latin typeface="Times New Roman"/>
                <a:cs typeface="Times New Roman"/>
              </a:rPr>
              <a:t>A</a:t>
            </a:r>
            <a:r>
              <a:rPr sz="1750" spc="165" dirty="0">
                <a:latin typeface="Times New Roman"/>
                <a:cs typeface="Times New Roman"/>
              </a:rPr>
              <a:t>(</a:t>
            </a:r>
            <a:r>
              <a:rPr sz="1750" i="1" spc="165" dirty="0">
                <a:latin typeface="Times New Roman"/>
                <a:cs typeface="Times New Roman"/>
              </a:rPr>
              <a:t>n</a:t>
            </a:r>
            <a:r>
              <a:rPr sz="1750" i="1" spc="-75" dirty="0">
                <a:latin typeface="Times New Roman"/>
                <a:cs typeface="Times New Roman"/>
              </a:rPr>
              <a:t> </a:t>
            </a:r>
            <a:r>
              <a:rPr sz="1750" spc="190" dirty="0">
                <a:latin typeface="Symbol"/>
                <a:cs typeface="Symbol"/>
              </a:rPr>
              <a:t></a:t>
            </a:r>
            <a:r>
              <a:rPr sz="1750" spc="-80" dirty="0">
                <a:latin typeface="Times New Roman"/>
                <a:cs typeface="Times New Roman"/>
              </a:rPr>
              <a:t> </a:t>
            </a:r>
            <a:r>
              <a:rPr sz="1750" spc="114" dirty="0">
                <a:latin typeface="Times New Roman"/>
                <a:cs typeface="Times New Roman"/>
              </a:rPr>
              <a:t>2))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61363" y="3776496"/>
            <a:ext cx="2306320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750" spc="190" dirty="0">
                <a:latin typeface="Symbol"/>
                <a:cs typeface="Symbol"/>
              </a:rPr>
              <a:t></a:t>
            </a:r>
            <a:r>
              <a:rPr sz="1750" spc="215" dirty="0">
                <a:latin typeface="Times New Roman"/>
                <a:cs typeface="Times New Roman"/>
              </a:rPr>
              <a:t> </a:t>
            </a:r>
            <a:r>
              <a:rPr sz="2625" spc="262" baseline="34920" dirty="0">
                <a:latin typeface="Times New Roman"/>
                <a:cs typeface="Times New Roman"/>
              </a:rPr>
              <a:t>1</a:t>
            </a:r>
            <a:r>
              <a:rPr sz="2625" spc="-52" baseline="3492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Symbol"/>
                <a:cs typeface="Symbol"/>
              </a:rPr>
              <a:t></a:t>
            </a:r>
            <a:r>
              <a:rPr sz="1750" spc="-80" dirty="0">
                <a:latin typeface="Times New Roman"/>
                <a:cs typeface="Times New Roman"/>
              </a:rPr>
              <a:t>(</a:t>
            </a:r>
            <a:r>
              <a:rPr sz="1750" spc="-220" dirty="0">
                <a:latin typeface="Times New Roman"/>
                <a:cs typeface="Times New Roman"/>
              </a:rPr>
              <a:t> </a:t>
            </a:r>
            <a:r>
              <a:rPr sz="1750" i="1" spc="145" dirty="0">
                <a:latin typeface="Times New Roman"/>
                <a:cs typeface="Times New Roman"/>
              </a:rPr>
              <a:t>A</a:t>
            </a:r>
            <a:r>
              <a:rPr sz="1750" spc="145" dirty="0">
                <a:latin typeface="Times New Roman"/>
                <a:cs typeface="Times New Roman"/>
              </a:rPr>
              <a:t>(0)</a:t>
            </a:r>
            <a:r>
              <a:rPr sz="1750" spc="-85" dirty="0">
                <a:latin typeface="Times New Roman"/>
                <a:cs typeface="Times New Roman"/>
              </a:rPr>
              <a:t> </a:t>
            </a:r>
            <a:r>
              <a:rPr sz="1750" spc="190" dirty="0">
                <a:latin typeface="Symbol"/>
                <a:cs typeface="Symbol"/>
              </a:rPr>
              <a:t></a:t>
            </a:r>
            <a:r>
              <a:rPr sz="1750" spc="114" dirty="0">
                <a:latin typeface="Times New Roman"/>
                <a:cs typeface="Times New Roman"/>
              </a:rPr>
              <a:t> </a:t>
            </a:r>
            <a:r>
              <a:rPr sz="1750" i="1" spc="165" dirty="0">
                <a:latin typeface="Times New Roman"/>
                <a:cs typeface="Times New Roman"/>
              </a:rPr>
              <a:t>A</a:t>
            </a:r>
            <a:r>
              <a:rPr sz="1750" spc="165" dirty="0">
                <a:latin typeface="Times New Roman"/>
                <a:cs typeface="Times New Roman"/>
              </a:rPr>
              <a:t>(</a:t>
            </a:r>
            <a:r>
              <a:rPr sz="1750" i="1" spc="165" dirty="0">
                <a:latin typeface="Times New Roman"/>
                <a:cs typeface="Times New Roman"/>
              </a:rPr>
              <a:t>n</a:t>
            </a:r>
            <a:r>
              <a:rPr sz="1750" i="1" spc="-75" dirty="0">
                <a:latin typeface="Times New Roman"/>
                <a:cs typeface="Times New Roman"/>
              </a:rPr>
              <a:t> </a:t>
            </a:r>
            <a:r>
              <a:rPr sz="1750" spc="125" dirty="0">
                <a:latin typeface="Symbol"/>
                <a:cs typeface="Symbol"/>
              </a:rPr>
              <a:t></a:t>
            </a:r>
            <a:r>
              <a:rPr sz="1750" spc="125" dirty="0">
                <a:latin typeface="Times New Roman"/>
                <a:cs typeface="Times New Roman"/>
              </a:rPr>
              <a:t>1))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00215" y="5744292"/>
            <a:ext cx="10350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i="1" spc="60" dirty="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18689" y="5976622"/>
            <a:ext cx="27114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i="1" spc="95" dirty="0">
                <a:latin typeface="Times New Roman"/>
                <a:cs typeface="Times New Roman"/>
              </a:rPr>
              <a:t>p</a:t>
            </a:r>
            <a:r>
              <a:rPr sz="1000" spc="95" dirty="0">
                <a:latin typeface="Symbol"/>
                <a:cs typeface="Symbol"/>
              </a:rPr>
              <a:t></a:t>
            </a:r>
            <a:r>
              <a:rPr sz="1000" spc="95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11034" y="5790289"/>
            <a:ext cx="157988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i="1" spc="135" dirty="0">
                <a:latin typeface="Times New Roman"/>
                <a:cs typeface="Times New Roman"/>
              </a:rPr>
              <a:t>A</a:t>
            </a:r>
            <a:r>
              <a:rPr sz="1750" spc="135" dirty="0">
                <a:latin typeface="Times New Roman"/>
                <a:cs typeface="Times New Roman"/>
              </a:rPr>
              <a:t>(</a:t>
            </a:r>
            <a:r>
              <a:rPr sz="1750" spc="-120" dirty="0">
                <a:latin typeface="Times New Roman"/>
                <a:cs typeface="Times New Roman"/>
              </a:rPr>
              <a:t> </a:t>
            </a:r>
            <a:r>
              <a:rPr sz="1750" i="1" spc="175" dirty="0">
                <a:latin typeface="Times New Roman"/>
                <a:cs typeface="Times New Roman"/>
              </a:rPr>
              <a:t>p</a:t>
            </a:r>
            <a:r>
              <a:rPr sz="1750" i="1" spc="-45" dirty="0">
                <a:latin typeface="Times New Roman"/>
                <a:cs typeface="Times New Roman"/>
              </a:rPr>
              <a:t> </a:t>
            </a:r>
            <a:r>
              <a:rPr sz="1750" spc="140" dirty="0">
                <a:latin typeface="Symbol"/>
                <a:cs typeface="Symbol"/>
              </a:rPr>
              <a:t></a:t>
            </a:r>
            <a:r>
              <a:rPr sz="1750" spc="140" dirty="0">
                <a:latin typeface="Times New Roman"/>
                <a:cs typeface="Times New Roman"/>
              </a:rPr>
              <a:t>1)</a:t>
            </a:r>
            <a:r>
              <a:rPr sz="1750" spc="-85" dirty="0">
                <a:latin typeface="Times New Roman"/>
                <a:cs typeface="Times New Roman"/>
              </a:rPr>
              <a:t> </a:t>
            </a:r>
            <a:r>
              <a:rPr sz="1750" spc="190" dirty="0">
                <a:latin typeface="Symbol"/>
                <a:cs typeface="Symbol"/>
              </a:rPr>
              <a:t>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i="1" spc="175" dirty="0">
                <a:latin typeface="Times New Roman"/>
                <a:cs typeface="Times New Roman"/>
              </a:rPr>
              <a:t>n</a:t>
            </a:r>
            <a:r>
              <a:rPr sz="1750" i="1" spc="-80" dirty="0">
                <a:latin typeface="Times New Roman"/>
                <a:cs typeface="Times New Roman"/>
              </a:rPr>
              <a:t> </a:t>
            </a:r>
            <a:r>
              <a:rPr sz="1750" spc="220" dirty="0">
                <a:latin typeface="Symbol"/>
                <a:cs typeface="Symbol"/>
              </a:rPr>
              <a:t></a:t>
            </a:r>
            <a:r>
              <a:rPr sz="1750" spc="220" dirty="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20426" y="4983681"/>
            <a:ext cx="2895600" cy="959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">
              <a:lnSpc>
                <a:spcPts val="2039"/>
              </a:lnSpc>
              <a:spcBef>
                <a:spcPts val="100"/>
              </a:spcBef>
            </a:pPr>
            <a:r>
              <a:rPr sz="1750" spc="190" dirty="0">
                <a:latin typeface="Symbol"/>
                <a:cs typeface="Symbol"/>
              </a:rPr>
              <a:t></a:t>
            </a:r>
            <a:r>
              <a:rPr sz="1750" spc="-85" dirty="0">
                <a:latin typeface="Times New Roman"/>
                <a:cs typeface="Times New Roman"/>
              </a:rPr>
              <a:t> </a:t>
            </a:r>
            <a:r>
              <a:rPr sz="1750" spc="110" dirty="0">
                <a:latin typeface="Times New Roman"/>
                <a:cs typeface="Times New Roman"/>
              </a:rPr>
              <a:t>(</a:t>
            </a:r>
            <a:r>
              <a:rPr sz="1750" spc="-215" dirty="0">
                <a:latin typeface="Times New Roman"/>
                <a:cs typeface="Times New Roman"/>
              </a:rPr>
              <a:t> </a:t>
            </a:r>
            <a:r>
              <a:rPr sz="1750" i="1" spc="165" dirty="0">
                <a:latin typeface="Times New Roman"/>
                <a:cs typeface="Times New Roman"/>
              </a:rPr>
              <a:t>A</a:t>
            </a:r>
            <a:r>
              <a:rPr sz="1750" spc="165" dirty="0">
                <a:latin typeface="Times New Roman"/>
                <a:cs typeface="Times New Roman"/>
              </a:rPr>
              <a:t>(</a:t>
            </a:r>
            <a:r>
              <a:rPr sz="1750" i="1" spc="165" dirty="0">
                <a:latin typeface="Times New Roman"/>
                <a:cs typeface="Times New Roman"/>
              </a:rPr>
              <a:t>n</a:t>
            </a:r>
            <a:r>
              <a:rPr sz="1750" i="1" spc="-80" dirty="0">
                <a:latin typeface="Times New Roman"/>
                <a:cs typeface="Times New Roman"/>
              </a:rPr>
              <a:t> </a:t>
            </a:r>
            <a:r>
              <a:rPr sz="1750" spc="190" dirty="0">
                <a:latin typeface="Symbol"/>
                <a:cs typeface="Symbol"/>
              </a:rPr>
              <a:t></a:t>
            </a:r>
            <a:r>
              <a:rPr sz="1750" spc="-80" dirty="0">
                <a:latin typeface="Times New Roman"/>
                <a:cs typeface="Times New Roman"/>
              </a:rPr>
              <a:t> </a:t>
            </a:r>
            <a:r>
              <a:rPr sz="1750" spc="140" dirty="0">
                <a:latin typeface="Times New Roman"/>
                <a:cs typeface="Times New Roman"/>
              </a:rPr>
              <a:t>2)</a:t>
            </a:r>
            <a:r>
              <a:rPr sz="1750" spc="-85" dirty="0">
                <a:latin typeface="Times New Roman"/>
                <a:cs typeface="Times New Roman"/>
              </a:rPr>
              <a:t> </a:t>
            </a:r>
            <a:r>
              <a:rPr sz="1750" spc="190" dirty="0">
                <a:latin typeface="Symbol"/>
                <a:cs typeface="Symbol"/>
              </a:rPr>
              <a:t></a:t>
            </a:r>
            <a:r>
              <a:rPr sz="1750" spc="114" dirty="0">
                <a:latin typeface="Times New Roman"/>
                <a:cs typeface="Times New Roman"/>
              </a:rPr>
              <a:t> </a:t>
            </a:r>
            <a:r>
              <a:rPr sz="1750" i="1" spc="60" dirty="0">
                <a:latin typeface="Times New Roman"/>
                <a:cs typeface="Times New Roman"/>
              </a:rPr>
              <a:t>A</a:t>
            </a:r>
            <a:r>
              <a:rPr sz="1750" spc="60" dirty="0">
                <a:latin typeface="Times New Roman"/>
                <a:cs typeface="Times New Roman"/>
              </a:rPr>
              <a:t>(1))</a:t>
            </a:r>
            <a:endParaRPr sz="1750">
              <a:latin typeface="Times New Roman"/>
              <a:cs typeface="Times New Roman"/>
            </a:endParaRPr>
          </a:p>
          <a:p>
            <a:pPr marL="12700" marR="5080" indent="33655">
              <a:lnSpc>
                <a:spcPts val="2630"/>
              </a:lnSpc>
              <a:spcBef>
                <a:spcPts val="155"/>
              </a:spcBef>
            </a:pPr>
            <a:r>
              <a:rPr sz="1750" spc="190" dirty="0">
                <a:latin typeface="Symbol"/>
                <a:cs typeface="Symbol"/>
              </a:rPr>
              <a:t></a:t>
            </a:r>
            <a:r>
              <a:rPr sz="1750" spc="-85" dirty="0">
                <a:latin typeface="Times New Roman"/>
                <a:cs typeface="Times New Roman"/>
              </a:rPr>
              <a:t> </a:t>
            </a:r>
            <a:r>
              <a:rPr sz="1750" spc="110" dirty="0">
                <a:latin typeface="Times New Roman"/>
                <a:cs typeface="Times New Roman"/>
              </a:rPr>
              <a:t>(</a:t>
            </a:r>
            <a:r>
              <a:rPr sz="1750" spc="-215" dirty="0">
                <a:latin typeface="Times New Roman"/>
                <a:cs typeface="Times New Roman"/>
              </a:rPr>
              <a:t> </a:t>
            </a:r>
            <a:r>
              <a:rPr sz="1750" i="1" spc="165" dirty="0">
                <a:latin typeface="Times New Roman"/>
                <a:cs typeface="Times New Roman"/>
              </a:rPr>
              <a:t>A</a:t>
            </a:r>
            <a:r>
              <a:rPr sz="1750" spc="165" dirty="0">
                <a:latin typeface="Times New Roman"/>
                <a:cs typeface="Times New Roman"/>
              </a:rPr>
              <a:t>(</a:t>
            </a:r>
            <a:r>
              <a:rPr sz="1750" i="1" spc="165" dirty="0">
                <a:latin typeface="Times New Roman"/>
                <a:cs typeface="Times New Roman"/>
              </a:rPr>
              <a:t>n</a:t>
            </a:r>
            <a:r>
              <a:rPr sz="1750" i="1" spc="-75" dirty="0">
                <a:latin typeface="Times New Roman"/>
                <a:cs typeface="Times New Roman"/>
              </a:rPr>
              <a:t> </a:t>
            </a:r>
            <a:r>
              <a:rPr sz="1750" spc="140" dirty="0">
                <a:latin typeface="Symbol"/>
                <a:cs typeface="Symbol"/>
              </a:rPr>
              <a:t></a:t>
            </a:r>
            <a:r>
              <a:rPr sz="1750" spc="140" dirty="0">
                <a:latin typeface="Times New Roman"/>
                <a:cs typeface="Times New Roman"/>
              </a:rPr>
              <a:t>1)</a:t>
            </a:r>
            <a:r>
              <a:rPr sz="1750" spc="-90" dirty="0">
                <a:latin typeface="Times New Roman"/>
                <a:cs typeface="Times New Roman"/>
              </a:rPr>
              <a:t> </a:t>
            </a:r>
            <a:r>
              <a:rPr sz="1750" spc="190" dirty="0">
                <a:latin typeface="Symbol"/>
                <a:cs typeface="Symbol"/>
              </a:rPr>
              <a:t></a:t>
            </a:r>
            <a:r>
              <a:rPr sz="1750" spc="125" dirty="0">
                <a:latin typeface="Times New Roman"/>
                <a:cs typeface="Times New Roman"/>
              </a:rPr>
              <a:t> </a:t>
            </a:r>
            <a:r>
              <a:rPr sz="1750" i="1" spc="140" dirty="0">
                <a:latin typeface="Times New Roman"/>
                <a:cs typeface="Times New Roman"/>
              </a:rPr>
              <a:t>A</a:t>
            </a:r>
            <a:r>
              <a:rPr sz="1750" spc="140" dirty="0">
                <a:latin typeface="Times New Roman"/>
                <a:cs typeface="Times New Roman"/>
              </a:rPr>
              <a:t>(0))</a:t>
            </a:r>
            <a:r>
              <a:rPr sz="1750" spc="55" dirty="0">
                <a:latin typeface="Times New Roman"/>
                <a:cs typeface="Times New Roman"/>
              </a:rPr>
              <a:t>  </a:t>
            </a:r>
            <a:r>
              <a:rPr sz="2400" spc="100" dirty="0">
                <a:latin typeface="Symbol"/>
                <a:cs typeface="Symbol"/>
              </a:rPr>
              <a:t></a:t>
            </a:r>
            <a:r>
              <a:rPr sz="1750" spc="100" dirty="0">
                <a:latin typeface="Symbol"/>
                <a:cs typeface="Symbol"/>
              </a:rPr>
              <a:t>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i="1" spc="175" dirty="0">
                <a:latin typeface="Times New Roman"/>
                <a:cs typeface="Times New Roman"/>
              </a:rPr>
              <a:t>n</a:t>
            </a:r>
            <a:r>
              <a:rPr sz="1750" i="1" spc="-80" dirty="0">
                <a:latin typeface="Times New Roman"/>
                <a:cs typeface="Times New Roman"/>
              </a:rPr>
              <a:t> </a:t>
            </a:r>
            <a:r>
              <a:rPr sz="1750" spc="220" dirty="0">
                <a:latin typeface="Symbol"/>
                <a:cs typeface="Symbol"/>
              </a:rPr>
              <a:t></a:t>
            </a:r>
            <a:r>
              <a:rPr sz="1750" spc="220" dirty="0">
                <a:latin typeface="Times New Roman"/>
                <a:cs typeface="Times New Roman"/>
              </a:rPr>
              <a:t>1 </a:t>
            </a:r>
            <a:r>
              <a:rPr sz="1750" u="sng" spc="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18252" y="5963974"/>
            <a:ext cx="15938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i="1" spc="12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75483" y="4709278"/>
            <a:ext cx="895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35"/>
              </a:lnSpc>
            </a:pPr>
            <a:r>
              <a:rPr sz="1750" spc="160" dirty="0">
                <a:latin typeface="Microsoft Sans Serif"/>
                <a:cs typeface="Microsoft Sans Serif"/>
              </a:rPr>
              <a:t>⁝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72155" y="4677155"/>
            <a:ext cx="288290" cy="372110"/>
          </a:xfrm>
          <a:custGeom>
            <a:avLst/>
            <a:gdLst/>
            <a:ahLst/>
            <a:cxnLst/>
            <a:rect l="l" t="t" r="r" b="b"/>
            <a:pathLst>
              <a:path w="288289" h="372110">
                <a:moveTo>
                  <a:pt x="288036" y="0"/>
                </a:moveTo>
                <a:lnTo>
                  <a:pt x="0" y="0"/>
                </a:lnTo>
                <a:lnTo>
                  <a:pt x="0" y="371856"/>
                </a:lnTo>
                <a:lnTo>
                  <a:pt x="288036" y="371856"/>
                </a:lnTo>
                <a:lnTo>
                  <a:pt x="2880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759455" y="4647057"/>
            <a:ext cx="2279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50" dirty="0">
                <a:solidFill>
                  <a:srgbClr val="3E3D00"/>
                </a:solidFill>
                <a:latin typeface="Malgun Gothic"/>
                <a:cs typeface="Malgun Gothic"/>
              </a:rPr>
              <a:t>...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470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040" y="409143"/>
            <a:ext cx="21412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D010C"/>
                </a:solidFill>
                <a:latin typeface="Malgun Gothic"/>
                <a:cs typeface="Malgun Gothic"/>
              </a:rPr>
              <a:t>양변을</a:t>
            </a:r>
            <a:r>
              <a:rPr sz="1800" spc="-17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1800" spc="-10" dirty="0">
                <a:solidFill>
                  <a:srgbClr val="3D010C"/>
                </a:solidFill>
                <a:latin typeface="Malgun Gothic"/>
                <a:cs typeface="Malgun Gothic"/>
              </a:rPr>
              <a:t>으로</a:t>
            </a:r>
            <a:r>
              <a:rPr sz="1800" spc="-15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spc="-20" dirty="0">
                <a:solidFill>
                  <a:srgbClr val="3D010C"/>
                </a:solidFill>
                <a:latin typeface="Malgun Gothic"/>
                <a:cs typeface="Malgun Gothic"/>
              </a:rPr>
              <a:t>곱하면</a:t>
            </a:r>
            <a:r>
              <a:rPr sz="1800" spc="-2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040" y="1068070"/>
            <a:ext cx="2331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대신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i="1" dirty="0">
                <a:solidFill>
                  <a:srgbClr val="3D010C"/>
                </a:solidFill>
                <a:latin typeface="Times New Roman"/>
                <a:cs typeface="Times New Roman"/>
              </a:rPr>
              <a:t>n 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sz="18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을</a:t>
            </a:r>
            <a:r>
              <a:rPr sz="1800" spc="-18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spc="-20" dirty="0">
                <a:solidFill>
                  <a:srgbClr val="3D010C"/>
                </a:solidFill>
                <a:latin typeface="Malgun Gothic"/>
                <a:cs typeface="Malgun Gothic"/>
              </a:rPr>
              <a:t>대입하면</a:t>
            </a:r>
            <a:r>
              <a:rPr sz="1800" spc="-2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2385186"/>
            <a:ext cx="1739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간단히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3D010C"/>
                </a:solidFill>
                <a:latin typeface="Malgun Gothic"/>
                <a:cs typeface="Malgun Gothic"/>
              </a:rPr>
              <a:t>정리하면</a:t>
            </a:r>
            <a:r>
              <a:rPr sz="1800" spc="-1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4040" y="3043250"/>
            <a:ext cx="7689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D010C"/>
                </a:solidFill>
                <a:latin typeface="Malgun Gothic"/>
                <a:cs typeface="Malgun Gothic"/>
              </a:rPr>
              <a:t>여기서</a:t>
            </a:r>
            <a:r>
              <a:rPr sz="1800" spc="-2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640" y="4957123"/>
            <a:ext cx="1553210" cy="7004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90"/>
              </a:spcBef>
            </a:pPr>
            <a:r>
              <a:rPr sz="1800" spc="-20" dirty="0">
                <a:solidFill>
                  <a:srgbClr val="3D010C"/>
                </a:solidFill>
                <a:latin typeface="Malgun Gothic"/>
                <a:cs typeface="Malgun Gothic"/>
              </a:rPr>
              <a:t>그러면</a:t>
            </a:r>
            <a:r>
              <a:rPr sz="1800" spc="-2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 marL="436880">
              <a:lnSpc>
                <a:spcPct val="100000"/>
              </a:lnSpc>
              <a:spcBef>
                <a:spcPts val="500"/>
              </a:spcBef>
            </a:pPr>
            <a:r>
              <a:rPr sz="1800" i="1" spc="110" dirty="0">
                <a:latin typeface="Times New Roman"/>
                <a:cs typeface="Times New Roman"/>
              </a:rPr>
              <a:t>a</a:t>
            </a:r>
            <a:r>
              <a:rPr sz="1575" i="1" spc="165" baseline="-23809" dirty="0">
                <a:latin typeface="Times New Roman"/>
                <a:cs typeface="Times New Roman"/>
              </a:rPr>
              <a:t>n</a:t>
            </a:r>
            <a:r>
              <a:rPr sz="1575" i="1" spc="644" baseline="-23809" dirty="0">
                <a:latin typeface="Times New Roman"/>
                <a:cs typeface="Times New Roman"/>
              </a:rPr>
              <a:t> </a:t>
            </a:r>
            <a:r>
              <a:rPr sz="1800" spc="145" dirty="0">
                <a:latin typeface="Symbol"/>
                <a:cs typeface="Symbol"/>
              </a:rPr>
              <a:t>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i="1" spc="95" dirty="0">
                <a:latin typeface="Times New Roman"/>
                <a:cs typeface="Times New Roman"/>
              </a:rPr>
              <a:t>a</a:t>
            </a:r>
            <a:r>
              <a:rPr sz="1575" i="1" spc="142" baseline="-23809" dirty="0">
                <a:latin typeface="Times New Roman"/>
                <a:cs typeface="Times New Roman"/>
              </a:rPr>
              <a:t>n</a:t>
            </a:r>
            <a:r>
              <a:rPr sz="1575" spc="142" baseline="-23809" dirty="0">
                <a:latin typeface="Symbol"/>
                <a:cs typeface="Symbol"/>
              </a:rPr>
              <a:t></a:t>
            </a:r>
            <a:r>
              <a:rPr sz="1575" spc="142" baseline="-23809" dirty="0">
                <a:latin typeface="Times New Roman"/>
                <a:cs typeface="Times New Roman"/>
              </a:rPr>
              <a:t>1</a:t>
            </a:r>
            <a:r>
              <a:rPr sz="1575" spc="284" baseline="-23809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Symbol"/>
                <a:cs typeface="Symbol"/>
              </a:rPr>
              <a:t>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76465" y="698672"/>
            <a:ext cx="2390775" cy="3022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2110740" algn="l"/>
              </a:tabLst>
            </a:pPr>
            <a:r>
              <a:rPr sz="1800" i="1" spc="114" dirty="0">
                <a:latin typeface="Times New Roman"/>
                <a:cs typeface="Times New Roman"/>
              </a:rPr>
              <a:t>A</a:t>
            </a:r>
            <a:r>
              <a:rPr sz="1800" spc="114" dirty="0">
                <a:latin typeface="Times New Roman"/>
                <a:cs typeface="Times New Roman"/>
              </a:rPr>
              <a:t>(</a:t>
            </a:r>
            <a:r>
              <a:rPr sz="1800" spc="-165" dirty="0">
                <a:latin typeface="Times New Roman"/>
                <a:cs typeface="Times New Roman"/>
              </a:rPr>
              <a:t> </a:t>
            </a:r>
            <a:r>
              <a:rPr sz="1800" i="1" spc="160" dirty="0">
                <a:latin typeface="Times New Roman"/>
                <a:cs typeface="Times New Roman"/>
              </a:rPr>
              <a:t>p</a:t>
            </a:r>
            <a:r>
              <a:rPr sz="1800" i="1" spc="-9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Symbol"/>
                <a:cs typeface="Symbol"/>
              </a:rPr>
              <a:t></a:t>
            </a:r>
            <a:r>
              <a:rPr sz="1800" spc="110" dirty="0">
                <a:latin typeface="Times New Roman"/>
                <a:cs typeface="Times New Roman"/>
              </a:rPr>
              <a:t>1)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spc="175" dirty="0">
                <a:latin typeface="Symbol"/>
                <a:cs typeface="Symbol"/>
              </a:rPr>
              <a:t>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i="1" spc="150" dirty="0">
                <a:latin typeface="Times New Roman"/>
                <a:cs typeface="Times New Roman"/>
              </a:rPr>
              <a:t>n</a:t>
            </a:r>
            <a:r>
              <a:rPr sz="1800" spc="150" dirty="0">
                <a:latin typeface="Times New Roman"/>
                <a:cs typeface="Times New Roman"/>
              </a:rPr>
              <a:t>(</a:t>
            </a:r>
            <a:r>
              <a:rPr sz="1800" i="1" spc="150" dirty="0">
                <a:latin typeface="Times New Roman"/>
                <a:cs typeface="Times New Roman"/>
              </a:rPr>
              <a:t>n</a:t>
            </a:r>
            <a:r>
              <a:rPr sz="1800" i="1" spc="-12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Symbol"/>
                <a:cs typeface="Symbol"/>
              </a:rPr>
              <a:t></a:t>
            </a:r>
            <a:r>
              <a:rPr sz="1800" spc="85" dirty="0">
                <a:latin typeface="Times New Roman"/>
                <a:cs typeface="Times New Roman"/>
              </a:rPr>
              <a:t>1)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86193" y="636954"/>
            <a:ext cx="314960" cy="440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spc="295" dirty="0">
                <a:latin typeface="Symbol"/>
                <a:cs typeface="Symbol"/>
              </a:rPr>
              <a:t>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71207" y="651052"/>
            <a:ext cx="1047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spc="40" dirty="0">
                <a:latin typeface="Times New Roman"/>
                <a:cs typeface="Times New Roman"/>
              </a:rPr>
              <a:t>n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89864" y="891446"/>
            <a:ext cx="26797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spc="65" dirty="0">
                <a:latin typeface="Times New Roman"/>
                <a:cs typeface="Times New Roman"/>
              </a:rPr>
              <a:t>p</a:t>
            </a:r>
            <a:r>
              <a:rPr sz="1050" spc="65" dirty="0">
                <a:latin typeface="Symbol"/>
                <a:cs typeface="Symbol"/>
              </a:rPr>
              <a:t></a:t>
            </a:r>
            <a:r>
              <a:rPr sz="1050" spc="65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84122" y="698672"/>
            <a:ext cx="1029969" cy="3022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800" i="1" spc="130" dirty="0">
                <a:latin typeface="Times New Roman"/>
                <a:cs typeface="Times New Roman"/>
              </a:rPr>
              <a:t>nA</a:t>
            </a:r>
            <a:r>
              <a:rPr sz="1800" spc="130" dirty="0">
                <a:latin typeface="Times New Roman"/>
                <a:cs typeface="Times New Roman"/>
              </a:rPr>
              <a:t>(</a:t>
            </a:r>
            <a:r>
              <a:rPr sz="1800" i="1" spc="130" dirty="0">
                <a:latin typeface="Times New Roman"/>
                <a:cs typeface="Times New Roman"/>
              </a:rPr>
              <a:t>n</a:t>
            </a:r>
            <a:r>
              <a:rPr sz="1800" spc="130" dirty="0">
                <a:latin typeface="Times New Roman"/>
                <a:cs typeface="Times New Roman"/>
              </a:rPr>
              <a:t>)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175" dirty="0">
                <a:latin typeface="Symbol"/>
                <a:cs typeface="Symbol"/>
              </a:rPr>
              <a:t>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96314" y="1416476"/>
            <a:ext cx="2974975" cy="3022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2646045" algn="l"/>
              </a:tabLst>
            </a:pPr>
            <a:r>
              <a:rPr sz="1800" i="1" spc="110" dirty="0">
                <a:latin typeface="Times New Roman"/>
                <a:cs typeface="Times New Roman"/>
              </a:rPr>
              <a:t>A</a:t>
            </a:r>
            <a:r>
              <a:rPr sz="1800" spc="110" dirty="0">
                <a:latin typeface="Times New Roman"/>
                <a:cs typeface="Times New Roman"/>
              </a:rPr>
              <a:t>(</a:t>
            </a:r>
            <a:r>
              <a:rPr sz="1800" spc="-165" dirty="0">
                <a:latin typeface="Times New Roman"/>
                <a:cs typeface="Times New Roman"/>
              </a:rPr>
              <a:t> </a:t>
            </a:r>
            <a:r>
              <a:rPr sz="1800" i="1" spc="160" dirty="0">
                <a:latin typeface="Times New Roman"/>
                <a:cs typeface="Times New Roman"/>
              </a:rPr>
              <a:t>p</a:t>
            </a:r>
            <a:r>
              <a:rPr sz="1800" i="1" spc="-10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Symbol"/>
                <a:cs typeface="Symbol"/>
              </a:rPr>
              <a:t></a:t>
            </a:r>
            <a:r>
              <a:rPr sz="1800" spc="110" dirty="0">
                <a:latin typeface="Times New Roman"/>
                <a:cs typeface="Times New Roman"/>
              </a:rPr>
              <a:t>1)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spc="175" dirty="0">
                <a:latin typeface="Symbol"/>
                <a:cs typeface="Symbol"/>
              </a:rPr>
              <a:t>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spc="150" dirty="0">
                <a:latin typeface="Times New Roman"/>
                <a:cs typeface="Times New Roman"/>
              </a:rPr>
              <a:t>(</a:t>
            </a:r>
            <a:r>
              <a:rPr sz="1800" i="1" spc="150" dirty="0">
                <a:latin typeface="Times New Roman"/>
                <a:cs typeface="Times New Roman"/>
              </a:rPr>
              <a:t>n</a:t>
            </a:r>
            <a:r>
              <a:rPr sz="1800" i="1" spc="-12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Symbol"/>
                <a:cs typeface="Symbol"/>
              </a:rPr>
              <a:t></a:t>
            </a:r>
            <a:r>
              <a:rPr sz="1800" spc="114" dirty="0">
                <a:latin typeface="Times New Roman"/>
                <a:cs typeface="Times New Roman"/>
              </a:rPr>
              <a:t>1)(</a:t>
            </a:r>
            <a:r>
              <a:rPr sz="1800" i="1" spc="114" dirty="0">
                <a:latin typeface="Times New Roman"/>
                <a:cs typeface="Times New Roman"/>
              </a:rPr>
              <a:t>n</a:t>
            </a:r>
            <a:r>
              <a:rPr sz="1800" i="1" spc="-135" dirty="0">
                <a:latin typeface="Times New Roman"/>
                <a:cs typeface="Times New Roman"/>
              </a:rPr>
              <a:t> </a:t>
            </a:r>
            <a:r>
              <a:rPr sz="1800" spc="175" dirty="0">
                <a:latin typeface="Symbol"/>
                <a:cs typeface="Symbol"/>
              </a:rPr>
              <a:t>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2)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95" dirty="0">
                <a:latin typeface="Times New Roman"/>
                <a:cs typeface="Times New Roman"/>
              </a:rPr>
              <a:t>(2)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06986" y="1354759"/>
            <a:ext cx="315595" cy="440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spc="295" dirty="0">
                <a:latin typeface="Symbol"/>
                <a:cs typeface="Symbol"/>
              </a:rPr>
              <a:t>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91487" y="1368856"/>
            <a:ext cx="26670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spc="55" dirty="0">
                <a:latin typeface="Times New Roman"/>
                <a:cs typeface="Times New Roman"/>
              </a:rPr>
              <a:t>n</a:t>
            </a:r>
            <a:r>
              <a:rPr sz="1050" spc="55" dirty="0">
                <a:latin typeface="Symbol"/>
                <a:cs typeface="Symbol"/>
              </a:rPr>
              <a:t></a:t>
            </a:r>
            <a:r>
              <a:rPr sz="1050" spc="55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09635" y="1609250"/>
            <a:ext cx="26860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spc="65" dirty="0">
                <a:latin typeface="Times New Roman"/>
                <a:cs typeface="Times New Roman"/>
              </a:rPr>
              <a:t>p</a:t>
            </a:r>
            <a:r>
              <a:rPr sz="1050" spc="65" dirty="0">
                <a:latin typeface="Symbol"/>
                <a:cs typeface="Symbol"/>
              </a:rPr>
              <a:t></a:t>
            </a:r>
            <a:r>
              <a:rPr sz="1050" spc="65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70279" y="1416476"/>
            <a:ext cx="1864360" cy="3022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800" spc="145" dirty="0">
                <a:latin typeface="Times New Roman"/>
                <a:cs typeface="Times New Roman"/>
              </a:rPr>
              <a:t>(</a:t>
            </a:r>
            <a:r>
              <a:rPr sz="1800" i="1" spc="145" dirty="0">
                <a:latin typeface="Times New Roman"/>
                <a:cs typeface="Times New Roman"/>
              </a:rPr>
              <a:t>n</a:t>
            </a:r>
            <a:r>
              <a:rPr sz="1800" i="1" spc="-13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Symbol"/>
                <a:cs typeface="Symbol"/>
              </a:rPr>
              <a:t></a:t>
            </a:r>
            <a:r>
              <a:rPr sz="1800" spc="110" dirty="0">
                <a:latin typeface="Times New Roman"/>
                <a:cs typeface="Times New Roman"/>
              </a:rPr>
              <a:t>1)</a:t>
            </a:r>
            <a:r>
              <a:rPr sz="1800" spc="-254" dirty="0">
                <a:latin typeface="Times New Roman"/>
                <a:cs typeface="Times New Roman"/>
              </a:rPr>
              <a:t> </a:t>
            </a:r>
            <a:r>
              <a:rPr sz="1800" i="1" spc="135" dirty="0">
                <a:latin typeface="Times New Roman"/>
                <a:cs typeface="Times New Roman"/>
              </a:rPr>
              <a:t>A</a:t>
            </a:r>
            <a:r>
              <a:rPr sz="1800" spc="135" dirty="0">
                <a:latin typeface="Times New Roman"/>
                <a:cs typeface="Times New Roman"/>
              </a:rPr>
              <a:t>(</a:t>
            </a:r>
            <a:r>
              <a:rPr sz="1800" i="1" spc="135" dirty="0">
                <a:latin typeface="Times New Roman"/>
                <a:cs typeface="Times New Roman"/>
              </a:rPr>
              <a:t>n</a:t>
            </a:r>
            <a:r>
              <a:rPr sz="1800" i="1" spc="-13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Symbol"/>
                <a:cs typeface="Symbol"/>
              </a:rPr>
              <a:t></a:t>
            </a:r>
            <a:r>
              <a:rPr sz="1800" spc="110" dirty="0">
                <a:latin typeface="Times New Roman"/>
                <a:cs typeface="Times New Roman"/>
              </a:rPr>
              <a:t>1)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175" dirty="0">
                <a:latin typeface="Symbol"/>
                <a:cs typeface="Symbol"/>
              </a:rPr>
              <a:t>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4040" y="1726133"/>
            <a:ext cx="5773420" cy="573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D010C"/>
                </a:solidFill>
                <a:latin typeface="Times New Roman"/>
                <a:cs typeface="Times New Roman"/>
              </a:rPr>
              <a:t>(1)</a:t>
            </a:r>
            <a:r>
              <a:rPr sz="1800" spc="-10" dirty="0">
                <a:solidFill>
                  <a:srgbClr val="3D010C"/>
                </a:solidFill>
                <a:latin typeface="Malgun Gothic"/>
                <a:cs typeface="Malgun Gothic"/>
              </a:rPr>
              <a:t>에서</a:t>
            </a:r>
            <a:r>
              <a:rPr sz="1800" spc="-16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3D010C"/>
                </a:solidFill>
                <a:latin typeface="Times New Roman"/>
                <a:cs typeface="Times New Roman"/>
              </a:rPr>
              <a:t>(2)</a:t>
            </a:r>
            <a:r>
              <a:rPr sz="1800" spc="-10" dirty="0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sz="1800" spc="-13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3D010C"/>
                </a:solidFill>
                <a:latin typeface="Malgun Gothic"/>
                <a:cs typeface="Malgun Gothic"/>
              </a:rPr>
              <a:t>빼면</a:t>
            </a:r>
            <a:r>
              <a:rPr sz="1800" spc="-25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 marL="1294130">
              <a:lnSpc>
                <a:spcPct val="100000"/>
              </a:lnSpc>
              <a:spcBef>
                <a:spcPts val="45"/>
              </a:spcBef>
            </a:pPr>
            <a:r>
              <a:rPr sz="1750" i="1" spc="145" dirty="0">
                <a:latin typeface="Times New Roman"/>
                <a:cs typeface="Times New Roman"/>
              </a:rPr>
              <a:t>nA</a:t>
            </a:r>
            <a:r>
              <a:rPr sz="1750" spc="145" dirty="0">
                <a:latin typeface="Times New Roman"/>
                <a:cs typeface="Times New Roman"/>
              </a:rPr>
              <a:t>(</a:t>
            </a:r>
            <a:r>
              <a:rPr sz="1750" i="1" spc="145" dirty="0">
                <a:latin typeface="Times New Roman"/>
                <a:cs typeface="Times New Roman"/>
              </a:rPr>
              <a:t>n</a:t>
            </a:r>
            <a:r>
              <a:rPr sz="1750" spc="145" dirty="0">
                <a:latin typeface="Times New Roman"/>
                <a:cs typeface="Times New Roman"/>
              </a:rPr>
              <a:t>)</a:t>
            </a:r>
            <a:r>
              <a:rPr sz="1750" spc="-114" dirty="0">
                <a:latin typeface="Times New Roman"/>
                <a:cs typeface="Times New Roman"/>
              </a:rPr>
              <a:t> </a:t>
            </a:r>
            <a:r>
              <a:rPr sz="1750" spc="190" dirty="0">
                <a:latin typeface="Symbol"/>
                <a:cs typeface="Symbol"/>
              </a:rPr>
              <a:t></a:t>
            </a:r>
            <a:r>
              <a:rPr sz="1750" spc="-145" dirty="0">
                <a:latin typeface="Times New Roman"/>
                <a:cs typeface="Times New Roman"/>
              </a:rPr>
              <a:t> </a:t>
            </a:r>
            <a:r>
              <a:rPr sz="1750" spc="160" dirty="0">
                <a:latin typeface="Times New Roman"/>
                <a:cs typeface="Times New Roman"/>
              </a:rPr>
              <a:t>(</a:t>
            </a:r>
            <a:r>
              <a:rPr sz="1750" i="1" spc="160" dirty="0">
                <a:latin typeface="Times New Roman"/>
                <a:cs typeface="Times New Roman"/>
              </a:rPr>
              <a:t>n</a:t>
            </a:r>
            <a:r>
              <a:rPr sz="1750" i="1" spc="-110" dirty="0">
                <a:latin typeface="Times New Roman"/>
                <a:cs typeface="Times New Roman"/>
              </a:rPr>
              <a:t> </a:t>
            </a:r>
            <a:r>
              <a:rPr sz="1750" spc="125" dirty="0">
                <a:latin typeface="Symbol"/>
                <a:cs typeface="Symbol"/>
              </a:rPr>
              <a:t></a:t>
            </a:r>
            <a:r>
              <a:rPr sz="1750" spc="125" dirty="0">
                <a:latin typeface="Times New Roman"/>
                <a:cs typeface="Times New Roman"/>
              </a:rPr>
              <a:t>1)</a:t>
            </a:r>
            <a:r>
              <a:rPr sz="1750" spc="-235" dirty="0">
                <a:latin typeface="Times New Roman"/>
                <a:cs typeface="Times New Roman"/>
              </a:rPr>
              <a:t> </a:t>
            </a:r>
            <a:r>
              <a:rPr sz="1750" i="1" spc="155" dirty="0">
                <a:latin typeface="Times New Roman"/>
                <a:cs typeface="Times New Roman"/>
              </a:rPr>
              <a:t>A</a:t>
            </a:r>
            <a:r>
              <a:rPr sz="1750" spc="155" dirty="0">
                <a:latin typeface="Times New Roman"/>
                <a:cs typeface="Times New Roman"/>
              </a:rPr>
              <a:t>(</a:t>
            </a:r>
            <a:r>
              <a:rPr sz="1750" i="1" spc="155" dirty="0">
                <a:latin typeface="Times New Roman"/>
                <a:cs typeface="Times New Roman"/>
              </a:rPr>
              <a:t>n</a:t>
            </a:r>
            <a:r>
              <a:rPr sz="1750" i="1" spc="-105" dirty="0">
                <a:latin typeface="Times New Roman"/>
                <a:cs typeface="Times New Roman"/>
              </a:rPr>
              <a:t> </a:t>
            </a:r>
            <a:r>
              <a:rPr sz="1750" spc="125" dirty="0">
                <a:latin typeface="Symbol"/>
                <a:cs typeface="Symbol"/>
              </a:rPr>
              <a:t></a:t>
            </a:r>
            <a:r>
              <a:rPr sz="1750" spc="125" dirty="0">
                <a:latin typeface="Times New Roman"/>
                <a:cs typeface="Times New Roman"/>
              </a:rPr>
              <a:t>1)</a:t>
            </a:r>
            <a:r>
              <a:rPr sz="1750" spc="20" dirty="0">
                <a:latin typeface="Times New Roman"/>
                <a:cs typeface="Times New Roman"/>
              </a:rPr>
              <a:t> </a:t>
            </a:r>
            <a:r>
              <a:rPr sz="1750" spc="190" dirty="0">
                <a:latin typeface="Symbol"/>
                <a:cs typeface="Symbol"/>
              </a:rPr>
              <a:t></a:t>
            </a:r>
            <a:r>
              <a:rPr sz="1750" spc="20" dirty="0">
                <a:latin typeface="Times New Roman"/>
                <a:cs typeface="Times New Roman"/>
              </a:rPr>
              <a:t> </a:t>
            </a:r>
            <a:r>
              <a:rPr sz="1750" spc="200" dirty="0">
                <a:latin typeface="Times New Roman"/>
                <a:cs typeface="Times New Roman"/>
              </a:rPr>
              <a:t>2</a:t>
            </a:r>
            <a:r>
              <a:rPr sz="1750" i="1" spc="200" dirty="0">
                <a:latin typeface="Times New Roman"/>
                <a:cs typeface="Times New Roman"/>
              </a:rPr>
              <a:t>A</a:t>
            </a:r>
            <a:r>
              <a:rPr sz="1750" spc="200" dirty="0">
                <a:latin typeface="Times New Roman"/>
                <a:cs typeface="Times New Roman"/>
              </a:rPr>
              <a:t>(</a:t>
            </a:r>
            <a:r>
              <a:rPr sz="1750" i="1" spc="200" dirty="0">
                <a:latin typeface="Times New Roman"/>
                <a:cs typeface="Times New Roman"/>
              </a:rPr>
              <a:t>n</a:t>
            </a:r>
            <a:r>
              <a:rPr sz="1750" i="1" spc="-114" dirty="0">
                <a:latin typeface="Times New Roman"/>
                <a:cs typeface="Times New Roman"/>
              </a:rPr>
              <a:t> </a:t>
            </a:r>
            <a:r>
              <a:rPr sz="1750" spc="125" dirty="0">
                <a:latin typeface="Symbol"/>
                <a:cs typeface="Symbol"/>
              </a:rPr>
              <a:t></a:t>
            </a:r>
            <a:r>
              <a:rPr sz="1750" spc="125" dirty="0">
                <a:latin typeface="Times New Roman"/>
                <a:cs typeface="Times New Roman"/>
              </a:rPr>
              <a:t>1)</a:t>
            </a:r>
            <a:r>
              <a:rPr sz="1750" spc="-110" dirty="0">
                <a:latin typeface="Times New Roman"/>
                <a:cs typeface="Times New Roman"/>
              </a:rPr>
              <a:t> </a:t>
            </a:r>
            <a:r>
              <a:rPr sz="1750" spc="190" dirty="0">
                <a:latin typeface="Symbol"/>
                <a:cs typeface="Symbol"/>
              </a:rPr>
              <a:t></a:t>
            </a:r>
            <a:r>
              <a:rPr sz="1750" spc="-80" dirty="0">
                <a:latin typeface="Times New Roman"/>
                <a:cs typeface="Times New Roman"/>
              </a:rPr>
              <a:t> </a:t>
            </a:r>
            <a:r>
              <a:rPr sz="1750" spc="155" dirty="0">
                <a:latin typeface="Times New Roman"/>
                <a:cs typeface="Times New Roman"/>
              </a:rPr>
              <a:t>2(</a:t>
            </a:r>
            <a:r>
              <a:rPr sz="1750" i="1" spc="155" dirty="0">
                <a:latin typeface="Times New Roman"/>
                <a:cs typeface="Times New Roman"/>
              </a:rPr>
              <a:t>n</a:t>
            </a:r>
            <a:r>
              <a:rPr sz="1750" i="1" spc="-110" dirty="0">
                <a:latin typeface="Times New Roman"/>
                <a:cs typeface="Times New Roman"/>
              </a:rPr>
              <a:t> </a:t>
            </a:r>
            <a:r>
              <a:rPr sz="1750" spc="100" dirty="0">
                <a:latin typeface="Symbol"/>
                <a:cs typeface="Symbol"/>
              </a:rPr>
              <a:t></a:t>
            </a:r>
            <a:r>
              <a:rPr sz="1750" spc="100" dirty="0">
                <a:latin typeface="Times New Roman"/>
                <a:cs typeface="Times New Roman"/>
              </a:rPr>
              <a:t>1)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53092" y="2873752"/>
            <a:ext cx="523240" cy="0"/>
          </a:xfrm>
          <a:custGeom>
            <a:avLst/>
            <a:gdLst/>
            <a:ahLst/>
            <a:cxnLst/>
            <a:rect l="l" t="t" r="r" b="b"/>
            <a:pathLst>
              <a:path w="523239">
                <a:moveTo>
                  <a:pt x="0" y="0"/>
                </a:moveTo>
                <a:lnTo>
                  <a:pt x="522712" y="0"/>
                </a:lnTo>
              </a:path>
            </a:pathLst>
          </a:custGeom>
          <a:ln w="97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54716" y="2873752"/>
            <a:ext cx="834390" cy="0"/>
          </a:xfrm>
          <a:custGeom>
            <a:avLst/>
            <a:gdLst/>
            <a:ahLst/>
            <a:cxnLst/>
            <a:rect l="l" t="t" r="r" b="b"/>
            <a:pathLst>
              <a:path w="834389">
                <a:moveTo>
                  <a:pt x="0" y="0"/>
                </a:moveTo>
                <a:lnTo>
                  <a:pt x="834106" y="0"/>
                </a:lnTo>
              </a:path>
            </a:pathLst>
          </a:custGeom>
          <a:ln w="97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38470" y="2873752"/>
            <a:ext cx="797560" cy="0"/>
          </a:xfrm>
          <a:custGeom>
            <a:avLst/>
            <a:gdLst/>
            <a:ahLst/>
            <a:cxnLst/>
            <a:rect l="l" t="t" r="r" b="b"/>
            <a:pathLst>
              <a:path w="797560">
                <a:moveTo>
                  <a:pt x="0" y="0"/>
                </a:moveTo>
                <a:lnTo>
                  <a:pt x="797303" y="0"/>
                </a:lnTo>
              </a:path>
            </a:pathLst>
          </a:custGeom>
          <a:ln w="97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032843" y="2689103"/>
            <a:ext cx="126682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08710" algn="l"/>
              </a:tabLst>
            </a:pPr>
            <a:r>
              <a:rPr sz="1800" spc="95" dirty="0">
                <a:latin typeface="Symbol"/>
                <a:cs typeface="Symbol"/>
              </a:rPr>
              <a:t>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95" dirty="0">
                <a:latin typeface="Symbol"/>
                <a:cs typeface="Symbol"/>
              </a:rPr>
              <a:t>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80845" y="2868421"/>
            <a:ext cx="265620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27125" algn="l"/>
                <a:tab pos="1875155" algn="l"/>
              </a:tabLst>
            </a:pPr>
            <a:r>
              <a:rPr sz="1800" i="1" spc="135" dirty="0">
                <a:latin typeface="Times New Roman"/>
                <a:cs typeface="Times New Roman"/>
              </a:rPr>
              <a:t>n</a:t>
            </a:r>
            <a:r>
              <a:rPr sz="1800" i="1" spc="-100" dirty="0">
                <a:latin typeface="Times New Roman"/>
                <a:cs typeface="Times New Roman"/>
              </a:rPr>
              <a:t> </a:t>
            </a:r>
            <a:r>
              <a:rPr sz="1800" spc="185" dirty="0">
                <a:latin typeface="Symbol"/>
                <a:cs typeface="Symbol"/>
              </a:rPr>
              <a:t></a:t>
            </a:r>
            <a:r>
              <a:rPr sz="1800" spc="185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i="1" spc="85" dirty="0">
                <a:latin typeface="Times New Roman"/>
                <a:cs typeface="Times New Roman"/>
              </a:rPr>
              <a:t>n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140" dirty="0">
                <a:latin typeface="Times New Roman"/>
                <a:cs typeface="Times New Roman"/>
              </a:rPr>
              <a:t>n</a:t>
            </a:r>
            <a:r>
              <a:rPr sz="1800" spc="140" dirty="0">
                <a:latin typeface="Times New Roman"/>
                <a:cs typeface="Times New Roman"/>
              </a:rPr>
              <a:t>(</a:t>
            </a:r>
            <a:r>
              <a:rPr sz="1800" i="1" spc="140" dirty="0">
                <a:latin typeface="Times New Roman"/>
                <a:cs typeface="Times New Roman"/>
              </a:rPr>
              <a:t>n</a:t>
            </a:r>
            <a:r>
              <a:rPr sz="1800" i="1" spc="-9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Symbol"/>
                <a:cs typeface="Symbol"/>
              </a:rPr>
              <a:t></a:t>
            </a:r>
            <a:r>
              <a:rPr sz="1800" spc="90" dirty="0">
                <a:latin typeface="Times New Roman"/>
                <a:cs typeface="Times New Roman"/>
              </a:rPr>
              <a:t>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78716" y="2544542"/>
            <a:ext cx="265430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14069" algn="l"/>
                <a:tab pos="1881505" algn="l"/>
              </a:tabLst>
            </a:pPr>
            <a:r>
              <a:rPr sz="1800" i="1" spc="105" dirty="0">
                <a:latin typeface="Times New Roman"/>
                <a:cs typeface="Times New Roman"/>
              </a:rPr>
              <a:t>A</a:t>
            </a:r>
            <a:r>
              <a:rPr sz="1800" spc="105" dirty="0">
                <a:latin typeface="Times New Roman"/>
                <a:cs typeface="Times New Roman"/>
              </a:rPr>
              <a:t>(</a:t>
            </a:r>
            <a:r>
              <a:rPr sz="1800" i="1" spc="105" dirty="0">
                <a:latin typeface="Times New Roman"/>
                <a:cs typeface="Times New Roman"/>
              </a:rPr>
              <a:t>n</a:t>
            </a:r>
            <a:r>
              <a:rPr sz="1800" spc="105" dirty="0">
                <a:latin typeface="Times New Roman"/>
                <a:cs typeface="Times New Roman"/>
              </a:rPr>
              <a:t>)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i="1" spc="130" dirty="0">
                <a:latin typeface="Times New Roman"/>
                <a:cs typeface="Times New Roman"/>
              </a:rPr>
              <a:t>A</a:t>
            </a:r>
            <a:r>
              <a:rPr sz="1800" spc="130" dirty="0">
                <a:latin typeface="Times New Roman"/>
                <a:cs typeface="Times New Roman"/>
              </a:rPr>
              <a:t>(</a:t>
            </a:r>
            <a:r>
              <a:rPr sz="1800" i="1" spc="130" dirty="0">
                <a:latin typeface="Times New Roman"/>
                <a:cs typeface="Times New Roman"/>
              </a:rPr>
              <a:t>n</a:t>
            </a:r>
            <a:r>
              <a:rPr sz="1800" i="1" spc="-10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Symbol"/>
                <a:cs typeface="Symbol"/>
              </a:rPr>
              <a:t></a:t>
            </a:r>
            <a:r>
              <a:rPr sz="1800" spc="80" dirty="0">
                <a:latin typeface="Times New Roman"/>
                <a:cs typeface="Times New Roman"/>
              </a:rPr>
              <a:t>1)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130" dirty="0">
                <a:latin typeface="Times New Roman"/>
                <a:cs typeface="Times New Roman"/>
              </a:rPr>
              <a:t>2(</a:t>
            </a:r>
            <a:r>
              <a:rPr sz="1800" i="1" spc="130" dirty="0">
                <a:latin typeface="Times New Roman"/>
                <a:cs typeface="Times New Roman"/>
              </a:rPr>
              <a:t>n</a:t>
            </a:r>
            <a:r>
              <a:rPr sz="1800" i="1" spc="-9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Symbol"/>
                <a:cs typeface="Symbol"/>
              </a:rPr>
              <a:t></a:t>
            </a:r>
            <a:r>
              <a:rPr sz="1800" spc="80" dirty="0">
                <a:latin typeface="Times New Roman"/>
                <a:cs typeface="Times New Roman"/>
              </a:rPr>
              <a:t>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96602" y="3459619"/>
            <a:ext cx="523240" cy="0"/>
          </a:xfrm>
          <a:custGeom>
            <a:avLst/>
            <a:gdLst/>
            <a:ahLst/>
            <a:cxnLst/>
            <a:rect l="l" t="t" r="r" b="b"/>
            <a:pathLst>
              <a:path w="523239">
                <a:moveTo>
                  <a:pt x="0" y="0"/>
                </a:moveTo>
                <a:lnTo>
                  <a:pt x="522641" y="0"/>
                </a:lnTo>
              </a:path>
            </a:pathLst>
          </a:custGeom>
          <a:ln w="9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61340" y="3453794"/>
            <a:ext cx="4909820" cy="5486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26030">
              <a:lnSpc>
                <a:spcPts val="2060"/>
              </a:lnSpc>
              <a:spcBef>
                <a:spcPts val="90"/>
              </a:spcBef>
            </a:pPr>
            <a:r>
              <a:rPr sz="2700" i="1" spc="165" baseline="43209" dirty="0">
                <a:latin typeface="Times New Roman"/>
                <a:cs typeface="Times New Roman"/>
              </a:rPr>
              <a:t>a</a:t>
            </a:r>
            <a:r>
              <a:rPr sz="1575" i="1" spc="165" baseline="50264" dirty="0">
                <a:latin typeface="Times New Roman"/>
                <a:cs typeface="Times New Roman"/>
              </a:rPr>
              <a:t>n</a:t>
            </a:r>
            <a:r>
              <a:rPr sz="1575" i="1" spc="660" baseline="50264" dirty="0">
                <a:latin typeface="Times New Roman"/>
                <a:cs typeface="Times New Roman"/>
              </a:rPr>
              <a:t> </a:t>
            </a:r>
            <a:r>
              <a:rPr sz="2700" spc="202" baseline="43209" dirty="0">
                <a:latin typeface="Symbol"/>
                <a:cs typeface="Symbol"/>
              </a:rPr>
              <a:t></a:t>
            </a:r>
            <a:r>
              <a:rPr sz="2700" spc="577" baseline="43209" dirty="0">
                <a:latin typeface="Times New Roman"/>
                <a:cs typeface="Times New Roman"/>
              </a:rPr>
              <a:t> </a:t>
            </a:r>
            <a:r>
              <a:rPr sz="1800" i="1" spc="125" dirty="0">
                <a:latin typeface="Times New Roman"/>
                <a:cs typeface="Times New Roman"/>
              </a:rPr>
              <a:t>n</a:t>
            </a:r>
            <a:r>
              <a:rPr sz="1800" i="1" spc="-100" dirty="0">
                <a:latin typeface="Times New Roman"/>
                <a:cs typeface="Times New Roman"/>
              </a:rPr>
              <a:t> </a:t>
            </a:r>
            <a:r>
              <a:rPr sz="1800" spc="180" dirty="0">
                <a:latin typeface="Symbol"/>
                <a:cs typeface="Symbol"/>
              </a:rPr>
              <a:t></a:t>
            </a:r>
            <a:r>
              <a:rPr sz="1800" spc="18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25400">
              <a:lnSpc>
                <a:spcPts val="2060"/>
              </a:lnSpc>
            </a:pP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라고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하면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18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다음과</a:t>
            </a:r>
            <a:r>
              <a:rPr sz="1800" spc="-18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같은</a:t>
            </a:r>
            <a:r>
              <a:rPr sz="1800" spc="-18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재현식을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얻을</a:t>
            </a:r>
            <a:r>
              <a:rPr sz="1800" spc="-17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수가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3D010C"/>
                </a:solidFill>
                <a:latin typeface="Malgun Gothic"/>
                <a:cs typeface="Malgun Gothic"/>
              </a:rPr>
              <a:t>있다</a:t>
            </a:r>
            <a:r>
              <a:rPr sz="1800" spc="-25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22064" y="3132880"/>
            <a:ext cx="497840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i="1" spc="100" dirty="0">
                <a:latin typeface="Times New Roman"/>
                <a:cs typeface="Times New Roman"/>
              </a:rPr>
              <a:t>A</a:t>
            </a:r>
            <a:r>
              <a:rPr sz="1800" spc="100" dirty="0">
                <a:latin typeface="Times New Roman"/>
                <a:cs typeface="Times New Roman"/>
              </a:rPr>
              <a:t>(</a:t>
            </a:r>
            <a:r>
              <a:rPr sz="1800" i="1" spc="100" dirty="0">
                <a:latin typeface="Times New Roman"/>
                <a:cs typeface="Times New Roman"/>
              </a:rPr>
              <a:t>n</a:t>
            </a:r>
            <a:r>
              <a:rPr sz="1800" spc="10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15772" y="4382990"/>
            <a:ext cx="797560" cy="0"/>
          </a:xfrm>
          <a:custGeom>
            <a:avLst/>
            <a:gdLst/>
            <a:ahLst/>
            <a:cxnLst/>
            <a:rect l="l" t="t" r="r" b="b"/>
            <a:pathLst>
              <a:path w="797560">
                <a:moveTo>
                  <a:pt x="0" y="0"/>
                </a:moveTo>
                <a:lnTo>
                  <a:pt x="797129" y="0"/>
                </a:lnTo>
              </a:path>
            </a:pathLst>
          </a:custGeom>
          <a:ln w="97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144101" y="4718223"/>
            <a:ext cx="70421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i="1" spc="105" dirty="0">
                <a:latin typeface="Times New Roman"/>
                <a:cs typeface="Times New Roman"/>
              </a:rPr>
              <a:t>a</a:t>
            </a:r>
            <a:r>
              <a:rPr sz="1575" spc="157" baseline="-23809" dirty="0">
                <a:latin typeface="Times New Roman"/>
                <a:cs typeface="Times New Roman"/>
              </a:rPr>
              <a:t>0</a:t>
            </a:r>
            <a:r>
              <a:rPr sz="1575" spc="622" baseline="-23809" dirty="0">
                <a:latin typeface="Times New Roman"/>
                <a:cs typeface="Times New Roman"/>
              </a:rPr>
              <a:t> </a:t>
            </a:r>
            <a:r>
              <a:rPr sz="1800" spc="145" dirty="0">
                <a:latin typeface="Symbol"/>
                <a:cs typeface="Symbol"/>
              </a:rPr>
              <a:t>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89506" y="4198378"/>
            <a:ext cx="117602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i="1" spc="135" dirty="0">
                <a:latin typeface="Times New Roman"/>
                <a:cs typeface="Times New Roman"/>
              </a:rPr>
              <a:t>n</a:t>
            </a:r>
            <a:r>
              <a:rPr sz="1800" i="1" spc="25" dirty="0">
                <a:latin typeface="Times New Roman"/>
                <a:cs typeface="Times New Roman"/>
              </a:rPr>
              <a:t> </a:t>
            </a:r>
            <a:r>
              <a:rPr sz="1800" spc="145" dirty="0">
                <a:latin typeface="Symbol"/>
                <a:cs typeface="Symbol"/>
              </a:rPr>
              <a:t>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135" dirty="0">
                <a:latin typeface="Times New Roman"/>
                <a:cs typeface="Times New Roman"/>
              </a:rPr>
              <a:t>0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spc="295" dirty="0">
                <a:latin typeface="Malgun Gothic"/>
                <a:cs typeface="Malgun Gothic"/>
              </a:rPr>
              <a:t>이면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20656" y="4377231"/>
            <a:ext cx="79311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i="1" spc="140" dirty="0">
                <a:latin typeface="Times New Roman"/>
                <a:cs typeface="Times New Roman"/>
              </a:rPr>
              <a:t>n</a:t>
            </a:r>
            <a:r>
              <a:rPr sz="1800" spc="140" dirty="0">
                <a:latin typeface="Times New Roman"/>
                <a:cs typeface="Times New Roman"/>
              </a:rPr>
              <a:t>(</a:t>
            </a:r>
            <a:r>
              <a:rPr sz="1800" i="1" spc="140" dirty="0">
                <a:latin typeface="Times New Roman"/>
                <a:cs typeface="Times New Roman"/>
              </a:rPr>
              <a:t>n</a:t>
            </a:r>
            <a:r>
              <a:rPr sz="1800" i="1" spc="-10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Symbol"/>
                <a:cs typeface="Symbol"/>
              </a:rPr>
              <a:t></a:t>
            </a:r>
            <a:r>
              <a:rPr sz="1800" spc="90" dirty="0">
                <a:latin typeface="Times New Roman"/>
                <a:cs typeface="Times New Roman"/>
              </a:rPr>
              <a:t>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80919" y="4053433"/>
            <a:ext cx="105473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700" spc="217" baseline="-35493" dirty="0">
                <a:latin typeface="Symbol"/>
                <a:cs typeface="Symbol"/>
              </a:rPr>
              <a:t></a:t>
            </a:r>
            <a:r>
              <a:rPr sz="2700" spc="202" baseline="-35493" dirty="0">
                <a:latin typeface="Times New Roman"/>
                <a:cs typeface="Times New Roman"/>
              </a:rPr>
              <a:t> </a:t>
            </a:r>
            <a:r>
              <a:rPr sz="1800" spc="130" dirty="0">
                <a:latin typeface="Times New Roman"/>
                <a:cs typeface="Times New Roman"/>
              </a:rPr>
              <a:t>2(</a:t>
            </a:r>
            <a:r>
              <a:rPr sz="1800" i="1" spc="130" dirty="0">
                <a:latin typeface="Times New Roman"/>
                <a:cs typeface="Times New Roman"/>
              </a:rPr>
              <a:t>n</a:t>
            </a:r>
            <a:r>
              <a:rPr sz="1800" i="1" spc="-9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Symbol"/>
                <a:cs typeface="Symbol"/>
              </a:rPr>
              <a:t></a:t>
            </a:r>
            <a:r>
              <a:rPr sz="1800" spc="80" dirty="0">
                <a:latin typeface="Times New Roman"/>
                <a:cs typeface="Times New Roman"/>
              </a:rPr>
              <a:t>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69500" y="4198378"/>
            <a:ext cx="66294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13055" algn="l"/>
              </a:tabLst>
            </a:pPr>
            <a:r>
              <a:rPr sz="1800" i="1" spc="85" dirty="0">
                <a:latin typeface="Times New Roman"/>
                <a:cs typeface="Times New Roman"/>
              </a:rPr>
              <a:t>a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spc="145" dirty="0">
                <a:latin typeface="Symbol"/>
                <a:cs typeface="Symbol"/>
              </a:rPr>
              <a:t>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i="1" spc="8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09330" y="4351227"/>
            <a:ext cx="26416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i="1" spc="55" dirty="0">
                <a:latin typeface="Times New Roman"/>
                <a:cs typeface="Times New Roman"/>
              </a:rPr>
              <a:t>n</a:t>
            </a:r>
            <a:r>
              <a:rPr sz="1050" spc="55" dirty="0">
                <a:latin typeface="Symbol"/>
                <a:cs typeface="Symbol"/>
              </a:rPr>
              <a:t></a:t>
            </a:r>
            <a:r>
              <a:rPr sz="1050" spc="55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04398" y="4351227"/>
            <a:ext cx="10223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i="1" spc="25" dirty="0">
                <a:latin typeface="Times New Roman"/>
                <a:cs typeface="Times New Roman"/>
              </a:rPr>
              <a:t>n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114640" y="5541206"/>
            <a:ext cx="794385" cy="0"/>
          </a:xfrm>
          <a:custGeom>
            <a:avLst/>
            <a:gdLst/>
            <a:ahLst/>
            <a:cxnLst/>
            <a:rect l="l" t="t" r="r" b="b"/>
            <a:pathLst>
              <a:path w="794385">
                <a:moveTo>
                  <a:pt x="0" y="0"/>
                </a:moveTo>
                <a:lnTo>
                  <a:pt x="794094" y="0"/>
                </a:lnTo>
              </a:path>
            </a:pathLst>
          </a:custGeom>
          <a:ln w="92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932818" y="5356123"/>
            <a:ext cx="9207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15" dirty="0"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119516" y="5535431"/>
            <a:ext cx="791210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i="1" spc="140" dirty="0">
                <a:latin typeface="Times New Roman"/>
                <a:cs typeface="Times New Roman"/>
              </a:rPr>
              <a:t>n</a:t>
            </a:r>
            <a:r>
              <a:rPr sz="1800" spc="140" dirty="0">
                <a:latin typeface="Times New Roman"/>
                <a:cs typeface="Times New Roman"/>
              </a:rPr>
              <a:t>(</a:t>
            </a:r>
            <a:r>
              <a:rPr sz="1800" i="1" spc="140" dirty="0">
                <a:latin typeface="Times New Roman"/>
                <a:cs typeface="Times New Roman"/>
              </a:rPr>
              <a:t>n</a:t>
            </a:r>
            <a:r>
              <a:rPr sz="1800" i="1" spc="-10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Symbol"/>
                <a:cs typeface="Symbol"/>
              </a:rPr>
              <a:t></a:t>
            </a:r>
            <a:r>
              <a:rPr sz="1800" spc="85" dirty="0">
                <a:latin typeface="Times New Roman"/>
                <a:cs typeface="Times New Roman"/>
              </a:rPr>
              <a:t>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23779" y="5211562"/>
            <a:ext cx="782320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130" dirty="0">
                <a:latin typeface="Times New Roman"/>
                <a:cs typeface="Times New Roman"/>
              </a:rPr>
              <a:t>2(</a:t>
            </a:r>
            <a:r>
              <a:rPr sz="1800" i="1" spc="130" dirty="0">
                <a:latin typeface="Times New Roman"/>
                <a:cs typeface="Times New Roman"/>
              </a:rPr>
              <a:t>n</a:t>
            </a:r>
            <a:r>
              <a:rPr sz="1800" i="1" spc="-11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Symbol"/>
                <a:cs typeface="Symbol"/>
              </a:rPr>
              <a:t></a:t>
            </a:r>
            <a:r>
              <a:rPr sz="1800" spc="75" dirty="0">
                <a:latin typeface="Times New Roman"/>
                <a:cs typeface="Times New Roman"/>
              </a:rPr>
              <a:t>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580358" y="5540752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7735" y="0"/>
                </a:lnTo>
              </a:path>
            </a:pathLst>
          </a:custGeom>
          <a:ln w="97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442086" y="5356104"/>
            <a:ext cx="9144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15" dirty="0"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470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  <p:sp>
        <p:nvSpPr>
          <p:cNvPr id="41" name="object 41"/>
          <p:cNvSpPr txBox="1"/>
          <p:nvPr/>
        </p:nvSpPr>
        <p:spPr>
          <a:xfrm>
            <a:off x="4603829" y="5535421"/>
            <a:ext cx="79121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135" dirty="0">
                <a:latin typeface="Times New Roman"/>
                <a:cs typeface="Times New Roman"/>
              </a:rPr>
              <a:t>(</a:t>
            </a:r>
            <a:r>
              <a:rPr sz="1800" i="1" spc="135" dirty="0">
                <a:latin typeface="Times New Roman"/>
                <a:cs typeface="Times New Roman"/>
              </a:rPr>
              <a:t>n</a:t>
            </a:r>
            <a:r>
              <a:rPr sz="1800" i="1" spc="-110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Symbol"/>
                <a:cs typeface="Symbol"/>
              </a:rPr>
              <a:t></a:t>
            </a:r>
            <a:r>
              <a:rPr sz="1800" spc="105" dirty="0">
                <a:latin typeface="Times New Roman"/>
                <a:cs typeface="Times New Roman"/>
              </a:rPr>
              <a:t>1)</a:t>
            </a:r>
            <a:r>
              <a:rPr sz="1800" i="1" spc="10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585222" y="5211543"/>
            <a:ext cx="83375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130" dirty="0">
                <a:latin typeface="Times New Roman"/>
                <a:cs typeface="Times New Roman"/>
              </a:rPr>
              <a:t>2(</a:t>
            </a:r>
            <a:r>
              <a:rPr sz="1800" i="1" spc="130" dirty="0">
                <a:latin typeface="Times New Roman"/>
                <a:cs typeface="Times New Roman"/>
              </a:rPr>
              <a:t>n</a:t>
            </a:r>
            <a:r>
              <a:rPr sz="1800" i="1" spc="-100" dirty="0">
                <a:latin typeface="Times New Roman"/>
                <a:cs typeface="Times New Roman"/>
              </a:rPr>
              <a:t> </a:t>
            </a:r>
            <a:r>
              <a:rPr sz="1800" spc="145" dirty="0">
                <a:latin typeface="Symbol"/>
                <a:cs typeface="Symbol"/>
              </a:rPr>
              <a:t>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2)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233668" y="5413565"/>
            <a:ext cx="111887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700" i="1" spc="142" baseline="13888" dirty="0">
                <a:latin typeface="Times New Roman"/>
                <a:cs typeface="Times New Roman"/>
              </a:rPr>
              <a:t>a</a:t>
            </a:r>
            <a:r>
              <a:rPr sz="1050" i="1" spc="95" dirty="0">
                <a:latin typeface="Times New Roman"/>
                <a:cs typeface="Times New Roman"/>
              </a:rPr>
              <a:t>n</a:t>
            </a:r>
            <a:r>
              <a:rPr sz="1050" spc="95" dirty="0">
                <a:latin typeface="Symbol"/>
                <a:cs typeface="Symbol"/>
              </a:rPr>
              <a:t></a:t>
            </a:r>
            <a:r>
              <a:rPr sz="1050" spc="95" dirty="0">
                <a:latin typeface="Times New Roman"/>
                <a:cs typeface="Times New Roman"/>
              </a:rPr>
              <a:t>1</a:t>
            </a:r>
            <a:r>
              <a:rPr sz="1050" spc="330" dirty="0">
                <a:latin typeface="Times New Roman"/>
                <a:cs typeface="Times New Roman"/>
              </a:rPr>
              <a:t> </a:t>
            </a:r>
            <a:r>
              <a:rPr sz="2700" spc="217" baseline="13888" dirty="0">
                <a:latin typeface="Symbol"/>
                <a:cs typeface="Symbol"/>
              </a:rPr>
              <a:t></a:t>
            </a:r>
            <a:r>
              <a:rPr sz="2700" spc="44" baseline="13888" dirty="0">
                <a:latin typeface="Times New Roman"/>
                <a:cs typeface="Times New Roman"/>
              </a:rPr>
              <a:t> </a:t>
            </a:r>
            <a:r>
              <a:rPr sz="2700" i="1" spc="165" baseline="13888" dirty="0">
                <a:latin typeface="Times New Roman"/>
                <a:cs typeface="Times New Roman"/>
              </a:rPr>
              <a:t>a</a:t>
            </a:r>
            <a:r>
              <a:rPr sz="1050" i="1" spc="110" dirty="0">
                <a:latin typeface="Times New Roman"/>
                <a:cs typeface="Times New Roman"/>
              </a:rPr>
              <a:t>n</a:t>
            </a:r>
            <a:r>
              <a:rPr sz="1050" spc="110" dirty="0">
                <a:latin typeface="Symbol"/>
                <a:cs typeface="Symbol"/>
              </a:rPr>
              <a:t></a:t>
            </a:r>
            <a:r>
              <a:rPr sz="1050" spc="110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371365" y="5356104"/>
            <a:ext cx="17018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95" dirty="0">
                <a:latin typeface="Symbol"/>
                <a:cs typeface="Symbol"/>
              </a:rPr>
              <a:t>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596509" y="5300573"/>
            <a:ext cx="3302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3E3D00"/>
                </a:solidFill>
                <a:latin typeface="Times New Roman"/>
                <a:cs typeface="Times New Roman"/>
              </a:rPr>
              <a:t>...,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923800" y="5398637"/>
            <a:ext cx="106045" cy="332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05"/>
              </a:lnSpc>
              <a:spcBef>
                <a:spcPts val="105"/>
              </a:spcBef>
            </a:pPr>
            <a:r>
              <a:rPr sz="1050" u="sng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  <a:p>
            <a:pPr marL="15240">
              <a:lnSpc>
                <a:spcPts val="1205"/>
              </a:lnSpc>
            </a:pPr>
            <a:r>
              <a:rPr sz="1050" spc="30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932962" y="5382215"/>
            <a:ext cx="979169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800" i="1" spc="114" dirty="0">
                <a:latin typeface="Times New Roman"/>
                <a:cs typeface="Times New Roman"/>
              </a:rPr>
              <a:t>a</a:t>
            </a:r>
            <a:r>
              <a:rPr sz="1575" spc="172" baseline="-23809" dirty="0">
                <a:latin typeface="Times New Roman"/>
                <a:cs typeface="Times New Roman"/>
              </a:rPr>
              <a:t>2</a:t>
            </a:r>
            <a:r>
              <a:rPr sz="1575" spc="675" baseline="-23809" dirty="0">
                <a:latin typeface="Times New Roman"/>
                <a:cs typeface="Times New Roman"/>
              </a:rPr>
              <a:t> </a:t>
            </a:r>
            <a:r>
              <a:rPr sz="1800" spc="155" dirty="0">
                <a:latin typeface="Symbol"/>
                <a:cs typeface="Symbol"/>
              </a:rPr>
              <a:t>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575" baseline="-23809" dirty="0">
                <a:latin typeface="Times New Roman"/>
                <a:cs typeface="Times New Roman"/>
              </a:rPr>
              <a:t>1</a:t>
            </a:r>
            <a:r>
              <a:rPr sz="1575" spc="322" baseline="-23809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Symbol"/>
                <a:cs typeface="Symbol"/>
              </a:rPr>
              <a:t>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859017" y="5527693"/>
            <a:ext cx="10350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30" dirty="0"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371989" y="5527693"/>
            <a:ext cx="10350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3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049631" y="5382215"/>
            <a:ext cx="1303020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17804" algn="l"/>
                <a:tab pos="486409" algn="l"/>
                <a:tab pos="967740" algn="l"/>
              </a:tabLst>
            </a:pPr>
            <a:r>
              <a:rPr sz="1800" spc="20" dirty="0">
                <a:latin typeface="Times New Roman"/>
                <a:cs typeface="Times New Roman"/>
              </a:rPr>
              <a:t>,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2700" i="1" spc="135" baseline="1543" dirty="0">
                <a:latin typeface="Times New Roman"/>
                <a:cs typeface="Times New Roman"/>
              </a:rPr>
              <a:t>a</a:t>
            </a:r>
            <a:r>
              <a:rPr sz="2700" i="1" baseline="1543" dirty="0">
                <a:latin typeface="Times New Roman"/>
                <a:cs typeface="Times New Roman"/>
              </a:rPr>
              <a:t>	</a:t>
            </a:r>
            <a:r>
              <a:rPr sz="2700" spc="232" baseline="1543" dirty="0">
                <a:latin typeface="Symbol"/>
                <a:cs typeface="Symbol"/>
              </a:rPr>
              <a:t></a:t>
            </a:r>
            <a:r>
              <a:rPr sz="2700" baseline="1543" dirty="0">
                <a:latin typeface="Times New Roman"/>
                <a:cs typeface="Times New Roman"/>
              </a:rPr>
              <a:t> </a:t>
            </a:r>
            <a:r>
              <a:rPr sz="2700" i="1" spc="135" baseline="1543" dirty="0">
                <a:latin typeface="Times New Roman"/>
                <a:cs typeface="Times New Roman"/>
              </a:rPr>
              <a:t>a</a:t>
            </a:r>
            <a:r>
              <a:rPr sz="2700" i="1" baseline="1543" dirty="0">
                <a:latin typeface="Times New Roman"/>
                <a:cs typeface="Times New Roman"/>
              </a:rPr>
              <a:t>	</a:t>
            </a:r>
            <a:r>
              <a:rPr sz="2700" spc="232" baseline="1543" dirty="0">
                <a:latin typeface="Symbol"/>
                <a:cs typeface="Symbol"/>
              </a:rPr>
              <a:t></a:t>
            </a:r>
            <a:r>
              <a:rPr sz="2700" spc="-187" baseline="1543" dirty="0">
                <a:latin typeface="Times New Roman"/>
                <a:cs typeface="Times New Roman"/>
              </a:rPr>
              <a:t> </a:t>
            </a:r>
            <a:r>
              <a:rPr sz="2700" spc="135" baseline="1543" dirty="0">
                <a:latin typeface="Times New Roman"/>
                <a:cs typeface="Times New Roman"/>
              </a:rPr>
              <a:t>0</a:t>
            </a:r>
            <a:endParaRPr sz="2700" baseline="1543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040" y="408177"/>
            <a:ext cx="1423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E3D00"/>
                </a:solidFill>
                <a:latin typeface="Malgun Gothic"/>
                <a:cs typeface="Malgun Gothic"/>
              </a:rPr>
              <a:t>따라서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E3D00"/>
                </a:solidFill>
                <a:latin typeface="Malgun Gothic"/>
                <a:cs typeface="Malgun Gothic"/>
              </a:rPr>
              <a:t>해는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740" y="1811248"/>
            <a:ext cx="66840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0" marR="30480" indent="-407034">
              <a:lnSpc>
                <a:spcPct val="120000"/>
              </a:lnSpc>
              <a:spcBef>
                <a:spcPts val="100"/>
              </a:spcBef>
            </a:pPr>
            <a:r>
              <a:rPr sz="2000" dirty="0">
                <a:solidFill>
                  <a:srgbClr val="3E3D00"/>
                </a:solidFill>
                <a:latin typeface="Malgun Gothic"/>
                <a:cs typeface="Malgun Gothic"/>
              </a:rPr>
              <a:t>여기에서</a:t>
            </a:r>
            <a:r>
              <a:rPr sz="2000" spc="-22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Malgun Gothic"/>
                <a:cs typeface="Malgun Gothic"/>
              </a:rPr>
              <a:t>오른쪽</a:t>
            </a:r>
            <a:r>
              <a:rPr sz="2000" spc="-21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Malgun Gothic"/>
                <a:cs typeface="Malgun Gothic"/>
              </a:rPr>
              <a:t>항은</a:t>
            </a:r>
            <a:r>
              <a:rPr sz="2000" spc="-21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Malgun Gothic"/>
                <a:cs typeface="Malgun Gothic"/>
              </a:rPr>
              <a:t>무시해도</a:t>
            </a:r>
            <a:r>
              <a:rPr sz="2000" spc="-22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Malgun Gothic"/>
                <a:cs typeface="Malgun Gothic"/>
              </a:rPr>
              <a:t>될</a:t>
            </a:r>
            <a:r>
              <a:rPr sz="2000" spc="-20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Malgun Gothic"/>
                <a:cs typeface="Malgun Gothic"/>
              </a:rPr>
              <a:t>만큼</a:t>
            </a:r>
            <a:r>
              <a:rPr sz="2000" spc="-21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Malgun Gothic"/>
                <a:cs typeface="Malgun Gothic"/>
              </a:rPr>
              <a:t>작으므로</a:t>
            </a:r>
            <a:r>
              <a:rPr sz="2000" spc="-22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E3D00"/>
                </a:solidFill>
                <a:latin typeface="Malgun Gothic"/>
                <a:cs typeface="Malgun Gothic"/>
              </a:rPr>
              <a:t>무시한다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.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ln</a:t>
            </a: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= 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log</a:t>
            </a:r>
            <a:r>
              <a:rPr sz="1950" spc="-15" baseline="-21367" dirty="0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sz="20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3E3D00"/>
                </a:solidFill>
                <a:latin typeface="Malgun Gothic"/>
                <a:cs typeface="Malgun Gothic"/>
              </a:rPr>
              <a:t>이고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Malgun Gothic"/>
                <a:cs typeface="Malgun Gothic"/>
              </a:rPr>
              <a:t>이므로</a:t>
            </a:r>
            <a:r>
              <a:rPr dirty="0"/>
              <a:t>,</a:t>
            </a:r>
            <a:r>
              <a:rPr spc="-25" dirty="0"/>
              <a:t> </a:t>
            </a:r>
            <a:r>
              <a:rPr dirty="0">
                <a:latin typeface="Malgun Gothic"/>
                <a:cs typeface="Malgun Gothic"/>
              </a:rPr>
              <a:t>해는</a:t>
            </a:r>
            <a:r>
              <a:rPr spc="-215" dirty="0">
                <a:latin typeface="Malgun Gothic"/>
                <a:cs typeface="Malgun Gothic"/>
              </a:rPr>
              <a:t> </a:t>
            </a:r>
            <a:r>
              <a:rPr dirty="0"/>
              <a:t>a</a:t>
            </a:r>
            <a:r>
              <a:rPr sz="1950" i="1" baseline="-21367" dirty="0">
                <a:latin typeface="Times New Roman"/>
                <a:cs typeface="Times New Roman"/>
              </a:rPr>
              <a:t>n</a:t>
            </a:r>
            <a:r>
              <a:rPr sz="1950" i="1" spc="254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</a:t>
            </a:r>
            <a:r>
              <a:rPr sz="2000" dirty="0"/>
              <a:t> 2 ln</a:t>
            </a:r>
            <a:r>
              <a:rPr sz="2000" spc="-20" dirty="0"/>
              <a:t> 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2000" dirty="0"/>
              <a:t>.</a:t>
            </a:r>
            <a:r>
              <a:rPr sz="2000" spc="-5" dirty="0"/>
              <a:t> </a:t>
            </a:r>
            <a:r>
              <a:rPr sz="2000" dirty="0">
                <a:latin typeface="Malgun Gothic"/>
                <a:cs typeface="Malgun Gothic"/>
              </a:rPr>
              <a:t>그리고</a:t>
            </a:r>
            <a:r>
              <a:rPr sz="2000" spc="-215" dirty="0">
                <a:latin typeface="Malgun Gothic"/>
                <a:cs typeface="Malgun Gothic"/>
              </a:rPr>
              <a:t> </a:t>
            </a:r>
            <a:r>
              <a:rPr sz="2000" dirty="0"/>
              <a:t>lg</a:t>
            </a:r>
            <a:r>
              <a:rPr sz="2000" spc="-5" dirty="0"/>
              <a:t> 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dirty="0"/>
              <a:t>=ln</a:t>
            </a:r>
            <a:r>
              <a:rPr sz="2000" spc="-15" dirty="0"/>
              <a:t> 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dirty="0"/>
              <a:t>/</a:t>
            </a:r>
            <a:r>
              <a:rPr sz="2000" spc="-5" dirty="0"/>
              <a:t> </a:t>
            </a:r>
            <a:r>
              <a:rPr sz="2000" dirty="0"/>
              <a:t>ln</a:t>
            </a:r>
            <a:r>
              <a:rPr sz="2000" spc="-15" dirty="0"/>
              <a:t> </a:t>
            </a:r>
            <a:r>
              <a:rPr sz="2000" spc="-10" dirty="0"/>
              <a:t>2</a:t>
            </a:r>
            <a:r>
              <a:rPr sz="2000" spc="-10" dirty="0">
                <a:latin typeface="Malgun Gothic"/>
                <a:cs typeface="Malgun Gothic"/>
              </a:rPr>
              <a:t>따라서</a:t>
            </a:r>
            <a:r>
              <a:rPr sz="2000" spc="-10" dirty="0"/>
              <a:t>,</a:t>
            </a:r>
            <a:endParaRPr sz="2000">
              <a:latin typeface="Malgun Gothic"/>
              <a:cs typeface="Malgun Gothic"/>
            </a:endParaRPr>
          </a:p>
          <a:p>
            <a:pPr marL="1553210">
              <a:lnSpc>
                <a:spcPct val="100000"/>
              </a:lnSpc>
              <a:spcBef>
                <a:spcPts val="1750"/>
              </a:spcBef>
            </a:pPr>
            <a:r>
              <a:rPr sz="1900" i="1" spc="15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1900" spc="155" dirty="0">
                <a:solidFill>
                  <a:srgbClr val="000000"/>
                </a:solidFill>
              </a:rPr>
              <a:t>(</a:t>
            </a:r>
            <a:r>
              <a:rPr sz="1900" i="1" spc="15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1900" spc="155" dirty="0">
                <a:solidFill>
                  <a:srgbClr val="000000"/>
                </a:solidFill>
              </a:rPr>
              <a:t>)</a:t>
            </a:r>
            <a:r>
              <a:rPr sz="1900" spc="45" dirty="0">
                <a:solidFill>
                  <a:srgbClr val="000000"/>
                </a:solidFill>
              </a:rPr>
              <a:t> </a:t>
            </a:r>
            <a:r>
              <a:rPr sz="1900" spc="19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1900" spc="10" dirty="0">
                <a:solidFill>
                  <a:srgbClr val="000000"/>
                </a:solidFill>
              </a:rPr>
              <a:t> </a:t>
            </a:r>
            <a:r>
              <a:rPr sz="1900" spc="165" dirty="0">
                <a:solidFill>
                  <a:srgbClr val="000000"/>
                </a:solidFill>
              </a:rPr>
              <a:t>(</a:t>
            </a:r>
            <a:r>
              <a:rPr sz="1900" i="1" spc="16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1900" i="1" spc="-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spc="150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1900" spc="150" dirty="0">
                <a:solidFill>
                  <a:srgbClr val="000000"/>
                </a:solidFill>
              </a:rPr>
              <a:t>1)</a:t>
            </a:r>
            <a:r>
              <a:rPr sz="1900" i="1" spc="15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1650" i="1" spc="225" baseline="-25252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endParaRPr sz="1650" baseline="-25252">
              <a:latin typeface="Times New Roman"/>
              <a:cs typeface="Times New Roman"/>
            </a:endParaRPr>
          </a:p>
          <a:p>
            <a:pPr marL="2102485">
              <a:lnSpc>
                <a:spcPct val="100000"/>
              </a:lnSpc>
              <a:spcBef>
                <a:spcPts val="650"/>
              </a:spcBef>
            </a:pPr>
            <a:r>
              <a:rPr sz="1900" spc="195" dirty="0">
                <a:solidFill>
                  <a:srgbClr val="000000"/>
                </a:solidFill>
                <a:latin typeface="Symbol"/>
                <a:cs typeface="Symbol"/>
              </a:rPr>
              <a:t></a:t>
            </a:r>
            <a:r>
              <a:rPr sz="1900" spc="5" dirty="0">
                <a:solidFill>
                  <a:srgbClr val="000000"/>
                </a:solidFill>
              </a:rPr>
              <a:t> </a:t>
            </a:r>
            <a:r>
              <a:rPr sz="1900" spc="165" dirty="0">
                <a:solidFill>
                  <a:srgbClr val="000000"/>
                </a:solidFill>
              </a:rPr>
              <a:t>(</a:t>
            </a:r>
            <a:r>
              <a:rPr sz="1900" i="1" spc="16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1900" i="1" spc="-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spc="170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1900" spc="170" dirty="0">
                <a:solidFill>
                  <a:srgbClr val="000000"/>
                </a:solidFill>
              </a:rPr>
              <a:t>1)2</a:t>
            </a:r>
            <a:r>
              <a:rPr sz="1900" spc="-235" dirty="0">
                <a:solidFill>
                  <a:srgbClr val="000000"/>
                </a:solidFill>
              </a:rPr>
              <a:t> </a:t>
            </a:r>
            <a:r>
              <a:rPr sz="1900" spc="114" dirty="0">
                <a:solidFill>
                  <a:srgbClr val="000000"/>
                </a:solidFill>
              </a:rPr>
              <a:t>ln</a:t>
            </a:r>
            <a:r>
              <a:rPr sz="1900" spc="-75" dirty="0">
                <a:solidFill>
                  <a:srgbClr val="000000"/>
                </a:solidFill>
              </a:rPr>
              <a:t> </a:t>
            </a:r>
            <a:r>
              <a:rPr sz="1900" i="1" spc="12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  <a:p>
            <a:pPr marL="2120900">
              <a:lnSpc>
                <a:spcPct val="100000"/>
              </a:lnSpc>
              <a:spcBef>
                <a:spcPts val="605"/>
              </a:spcBef>
            </a:pPr>
            <a:r>
              <a:rPr sz="1900" spc="19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1900" spc="15" dirty="0">
                <a:solidFill>
                  <a:srgbClr val="000000"/>
                </a:solidFill>
              </a:rPr>
              <a:t> </a:t>
            </a:r>
            <a:r>
              <a:rPr sz="1900" spc="165" dirty="0">
                <a:solidFill>
                  <a:srgbClr val="000000"/>
                </a:solidFill>
              </a:rPr>
              <a:t>(</a:t>
            </a:r>
            <a:r>
              <a:rPr sz="1900" i="1" spc="16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1900" i="1" spc="-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spc="145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1900" spc="145" dirty="0">
                <a:solidFill>
                  <a:srgbClr val="000000"/>
                </a:solidFill>
              </a:rPr>
              <a:t>1)2(ln</a:t>
            </a:r>
            <a:r>
              <a:rPr sz="1900" spc="-105" dirty="0">
                <a:solidFill>
                  <a:srgbClr val="000000"/>
                </a:solidFill>
              </a:rPr>
              <a:t> </a:t>
            </a:r>
            <a:r>
              <a:rPr sz="1900" spc="125" dirty="0">
                <a:solidFill>
                  <a:srgbClr val="000000"/>
                </a:solidFill>
              </a:rPr>
              <a:t>2)(lg</a:t>
            </a:r>
            <a:r>
              <a:rPr sz="1900" spc="-165" dirty="0">
                <a:solidFill>
                  <a:srgbClr val="000000"/>
                </a:solidFill>
              </a:rPr>
              <a:t> </a:t>
            </a:r>
            <a:r>
              <a:rPr sz="1900" i="1" spc="12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1900" spc="125" dirty="0">
                <a:solidFill>
                  <a:srgbClr val="000000"/>
                </a:solidFill>
              </a:rPr>
              <a:t>)</a:t>
            </a:r>
            <a:endParaRPr sz="1900">
              <a:latin typeface="Times New Roman"/>
              <a:cs typeface="Times New Roman"/>
            </a:endParaRPr>
          </a:p>
          <a:p>
            <a:pPr marL="2120900">
              <a:lnSpc>
                <a:spcPct val="100000"/>
              </a:lnSpc>
              <a:spcBef>
                <a:spcPts val="605"/>
              </a:spcBef>
              <a:tabLst>
                <a:tab pos="4206875" algn="l"/>
              </a:tabLst>
            </a:pPr>
            <a:r>
              <a:rPr sz="1900" spc="195" dirty="0">
                <a:solidFill>
                  <a:srgbClr val="000000"/>
                </a:solidFill>
                <a:latin typeface="Symbol"/>
                <a:cs typeface="Symbol"/>
              </a:rPr>
              <a:t></a:t>
            </a:r>
            <a:r>
              <a:rPr sz="1900" spc="-204" dirty="0">
                <a:solidFill>
                  <a:srgbClr val="000000"/>
                </a:solidFill>
              </a:rPr>
              <a:t> </a:t>
            </a:r>
            <a:r>
              <a:rPr sz="1900" spc="145" dirty="0">
                <a:solidFill>
                  <a:srgbClr val="000000"/>
                </a:solidFill>
              </a:rPr>
              <a:t>1.38(</a:t>
            </a:r>
            <a:r>
              <a:rPr sz="1900" i="1" spc="14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1900" i="1" spc="-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spc="150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1900" spc="150" dirty="0">
                <a:solidFill>
                  <a:srgbClr val="000000"/>
                </a:solidFill>
              </a:rPr>
              <a:t>1)</a:t>
            </a:r>
            <a:r>
              <a:rPr sz="1900" spc="-204" dirty="0">
                <a:solidFill>
                  <a:srgbClr val="000000"/>
                </a:solidFill>
              </a:rPr>
              <a:t> </a:t>
            </a:r>
            <a:r>
              <a:rPr sz="1900" spc="114" dirty="0">
                <a:solidFill>
                  <a:srgbClr val="000000"/>
                </a:solidFill>
              </a:rPr>
              <a:t>lg</a:t>
            </a:r>
            <a:r>
              <a:rPr sz="1900" spc="-110" dirty="0">
                <a:solidFill>
                  <a:srgbClr val="000000"/>
                </a:solidFill>
              </a:rPr>
              <a:t> </a:t>
            </a:r>
            <a:r>
              <a:rPr sz="1900" i="1" spc="12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1900" i="1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1900" spc="114" dirty="0">
                <a:solidFill>
                  <a:srgbClr val="000000"/>
                </a:solidFill>
              </a:rPr>
              <a:t>(ln</a:t>
            </a:r>
            <a:r>
              <a:rPr sz="1900" spc="35" dirty="0">
                <a:solidFill>
                  <a:srgbClr val="000000"/>
                </a:solidFill>
              </a:rPr>
              <a:t> </a:t>
            </a:r>
            <a:r>
              <a:rPr sz="1900" spc="170" dirty="0">
                <a:solidFill>
                  <a:srgbClr val="000000"/>
                </a:solidFill>
              </a:rPr>
              <a:t>2</a:t>
            </a:r>
            <a:r>
              <a:rPr sz="1900" spc="-60" dirty="0">
                <a:solidFill>
                  <a:srgbClr val="000000"/>
                </a:solidFill>
              </a:rPr>
              <a:t> </a:t>
            </a:r>
            <a:r>
              <a:rPr sz="1900" spc="195" dirty="0">
                <a:solidFill>
                  <a:srgbClr val="000000"/>
                </a:solidFill>
                <a:latin typeface="Symbol"/>
                <a:cs typeface="Symbol"/>
              </a:rPr>
              <a:t></a:t>
            </a:r>
            <a:r>
              <a:rPr sz="1900" spc="15" dirty="0">
                <a:solidFill>
                  <a:srgbClr val="000000"/>
                </a:solidFill>
              </a:rPr>
              <a:t> </a:t>
            </a:r>
            <a:r>
              <a:rPr sz="1900" spc="90" dirty="0">
                <a:solidFill>
                  <a:srgbClr val="000000"/>
                </a:solidFill>
              </a:rPr>
              <a:t>0.693)</a:t>
            </a:r>
            <a:endParaRPr sz="1900">
              <a:latin typeface="Symbol"/>
              <a:cs typeface="Symbol"/>
            </a:endParaRPr>
          </a:p>
          <a:p>
            <a:pPr marL="2089150">
              <a:lnSpc>
                <a:spcPct val="100000"/>
              </a:lnSpc>
              <a:spcBef>
                <a:spcPts val="600"/>
              </a:spcBef>
            </a:pPr>
            <a:r>
              <a:rPr sz="1900" spc="275" dirty="0">
                <a:solidFill>
                  <a:srgbClr val="000000"/>
                </a:solidFill>
                <a:latin typeface="Symbol"/>
                <a:cs typeface="Symbol"/>
              </a:rPr>
              <a:t></a:t>
            </a:r>
            <a:r>
              <a:rPr sz="1900" spc="275" dirty="0">
                <a:solidFill>
                  <a:srgbClr val="000000"/>
                </a:solidFill>
              </a:rPr>
              <a:t>Θ(</a:t>
            </a:r>
            <a:r>
              <a:rPr sz="1900" i="1" spc="27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1900" i="1" spc="-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00" spc="114" dirty="0">
                <a:solidFill>
                  <a:srgbClr val="000000"/>
                </a:solidFill>
              </a:rPr>
              <a:t>lg</a:t>
            </a:r>
            <a:r>
              <a:rPr sz="1900" spc="-105" dirty="0">
                <a:solidFill>
                  <a:srgbClr val="000000"/>
                </a:solidFill>
              </a:rPr>
              <a:t> </a:t>
            </a:r>
            <a:r>
              <a:rPr sz="1900" i="1" spc="12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1900" spc="125" dirty="0">
                <a:solidFill>
                  <a:srgbClr val="000000"/>
                </a:solidFill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2438" y="1208148"/>
            <a:ext cx="140398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085850" algn="l"/>
              </a:tabLst>
            </a:pPr>
            <a:r>
              <a:rPr sz="2850" spc="295" dirty="0">
                <a:latin typeface="Symbol"/>
                <a:cs typeface="Symbol"/>
              </a:rPr>
              <a:t></a:t>
            </a:r>
            <a:r>
              <a:rPr sz="2850" dirty="0">
                <a:latin typeface="Times New Roman"/>
                <a:cs typeface="Times New Roman"/>
              </a:rPr>
              <a:t>	</a:t>
            </a:r>
            <a:r>
              <a:rPr sz="2850" spc="285" dirty="0">
                <a:latin typeface="Symbol"/>
                <a:cs typeface="Symbol"/>
              </a:rPr>
              <a:t>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63043" y="1222505"/>
            <a:ext cx="10858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i="1" spc="45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37081" y="1222505"/>
            <a:ext cx="10858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i="1" spc="45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5256" y="738890"/>
            <a:ext cx="10858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i="1" spc="45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91746" y="728479"/>
            <a:ext cx="73342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15290" algn="l"/>
              </a:tabLst>
            </a:pPr>
            <a:r>
              <a:rPr sz="1100" i="1" spc="4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1100" i="1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2850" spc="295" dirty="0">
                <a:solidFill>
                  <a:srgbClr val="000000"/>
                </a:solidFill>
                <a:latin typeface="Symbol"/>
                <a:cs typeface="Symbol"/>
              </a:rPr>
              <a:t>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44862" y="789195"/>
            <a:ext cx="50990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40360" algn="l"/>
              </a:tabLst>
            </a:pPr>
            <a:r>
              <a:rPr sz="1900" i="1" spc="120" dirty="0">
                <a:latin typeface="Times New Roman"/>
                <a:cs typeface="Times New Roman"/>
              </a:rPr>
              <a:t>a</a:t>
            </a:r>
            <a:r>
              <a:rPr sz="1900" i="1" dirty="0">
                <a:latin typeface="Times New Roman"/>
                <a:cs typeface="Times New Roman"/>
              </a:rPr>
              <a:t>	</a:t>
            </a:r>
            <a:r>
              <a:rPr sz="1900" spc="135" dirty="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90200" y="1291098"/>
            <a:ext cx="46545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90500" algn="l"/>
                <a:tab pos="452120" algn="l"/>
              </a:tabLst>
            </a:pPr>
            <a:r>
              <a:rPr sz="11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100" u="sng" spc="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19706" y="1444077"/>
            <a:ext cx="1856739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1124585" algn="l"/>
              </a:tabLst>
            </a:pPr>
            <a:r>
              <a:rPr sz="1650" i="1" spc="150" baseline="-12626" dirty="0">
                <a:latin typeface="Times New Roman"/>
                <a:cs typeface="Times New Roman"/>
              </a:rPr>
              <a:t>i</a:t>
            </a:r>
            <a:r>
              <a:rPr sz="1650" spc="150" baseline="-12626" dirty="0">
                <a:latin typeface="Symbol"/>
                <a:cs typeface="Symbol"/>
              </a:rPr>
              <a:t></a:t>
            </a:r>
            <a:r>
              <a:rPr sz="1650" spc="150" baseline="-12626" dirty="0">
                <a:latin typeface="Times New Roman"/>
                <a:cs typeface="Times New Roman"/>
              </a:rPr>
              <a:t>1</a:t>
            </a:r>
            <a:r>
              <a:rPr sz="1650" spc="187" baseline="-12626" dirty="0">
                <a:latin typeface="Times New Roman"/>
                <a:cs typeface="Times New Roman"/>
              </a:rPr>
              <a:t> </a:t>
            </a:r>
            <a:r>
              <a:rPr sz="1100" i="1" spc="85" dirty="0">
                <a:latin typeface="Times New Roman"/>
                <a:cs typeface="Times New Roman"/>
              </a:rPr>
              <a:t>i</a:t>
            </a:r>
            <a:r>
              <a:rPr sz="1100" spc="85" dirty="0">
                <a:latin typeface="Symbol"/>
                <a:cs typeface="Symbol"/>
              </a:rPr>
              <a:t></a:t>
            </a:r>
            <a:r>
              <a:rPr sz="1100" spc="85" dirty="0">
                <a:latin typeface="Times New Roman"/>
                <a:cs typeface="Times New Roman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650" i="1" spc="150" baseline="-12626" dirty="0">
                <a:latin typeface="Times New Roman"/>
                <a:cs typeface="Times New Roman"/>
              </a:rPr>
              <a:t>i</a:t>
            </a:r>
            <a:r>
              <a:rPr sz="1650" spc="150" baseline="-12626" dirty="0">
                <a:latin typeface="Symbol"/>
                <a:cs typeface="Symbol"/>
              </a:rPr>
              <a:t></a:t>
            </a:r>
            <a:r>
              <a:rPr sz="1650" spc="150" baseline="-12626" dirty="0">
                <a:latin typeface="Times New Roman"/>
                <a:cs typeface="Times New Roman"/>
              </a:rPr>
              <a:t>1</a:t>
            </a:r>
            <a:r>
              <a:rPr sz="1650" spc="179" baseline="-12626" dirty="0">
                <a:latin typeface="Times New Roman"/>
                <a:cs typeface="Times New Roman"/>
              </a:rPr>
              <a:t> </a:t>
            </a:r>
            <a:r>
              <a:rPr sz="1100" i="1" spc="60" dirty="0">
                <a:latin typeface="Times New Roman"/>
                <a:cs typeface="Times New Roman"/>
              </a:rPr>
              <a:t>i</a:t>
            </a:r>
            <a:r>
              <a:rPr sz="1100" i="1" spc="-155" dirty="0">
                <a:latin typeface="Times New Roman"/>
                <a:cs typeface="Times New Roman"/>
              </a:rPr>
              <a:t> </a:t>
            </a:r>
            <a:r>
              <a:rPr sz="1100" spc="80" dirty="0">
                <a:latin typeface="Times New Roman"/>
                <a:cs typeface="Times New Roman"/>
              </a:rPr>
              <a:t>(</a:t>
            </a:r>
            <a:r>
              <a:rPr sz="1100" i="1" spc="80" dirty="0">
                <a:latin typeface="Times New Roman"/>
                <a:cs typeface="Times New Roman"/>
              </a:rPr>
              <a:t>i</a:t>
            </a:r>
            <a:r>
              <a:rPr sz="1100" spc="80" dirty="0">
                <a:latin typeface="Symbol"/>
                <a:cs typeface="Symbol"/>
              </a:rPr>
              <a:t></a:t>
            </a:r>
            <a:r>
              <a:rPr sz="1100" spc="80" dirty="0">
                <a:latin typeface="Times New Roman"/>
                <a:cs typeface="Times New Roman"/>
              </a:rPr>
              <a:t>1)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6162" y="1291098"/>
            <a:ext cx="274320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u="sng" spc="3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100" u="sng" spc="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74643" y="960462"/>
            <a:ext cx="773430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650" i="1" spc="150" baseline="-12626" dirty="0">
                <a:latin typeface="Times New Roman"/>
                <a:cs typeface="Times New Roman"/>
              </a:rPr>
              <a:t>i</a:t>
            </a:r>
            <a:r>
              <a:rPr sz="1650" spc="150" baseline="-12626" dirty="0">
                <a:latin typeface="Symbol"/>
                <a:cs typeface="Symbol"/>
              </a:rPr>
              <a:t></a:t>
            </a:r>
            <a:r>
              <a:rPr sz="1650" spc="150" baseline="-12626" dirty="0">
                <a:latin typeface="Times New Roman"/>
                <a:cs typeface="Times New Roman"/>
              </a:rPr>
              <a:t>1</a:t>
            </a:r>
            <a:r>
              <a:rPr sz="1650" spc="382" baseline="-12626" dirty="0">
                <a:latin typeface="Times New Roman"/>
                <a:cs typeface="Times New Roman"/>
              </a:rPr>
              <a:t> </a:t>
            </a:r>
            <a:r>
              <a:rPr sz="1100" i="1" spc="60" dirty="0">
                <a:latin typeface="Times New Roman"/>
                <a:cs typeface="Times New Roman"/>
              </a:rPr>
              <a:t>i</a:t>
            </a:r>
            <a:r>
              <a:rPr sz="1100" i="1" spc="-160" dirty="0">
                <a:latin typeface="Times New Roman"/>
                <a:cs typeface="Times New Roman"/>
              </a:rPr>
              <a:t> </a:t>
            </a:r>
            <a:r>
              <a:rPr sz="1100" spc="90" dirty="0">
                <a:latin typeface="Times New Roman"/>
                <a:cs typeface="Times New Roman"/>
              </a:rPr>
              <a:t>(</a:t>
            </a:r>
            <a:r>
              <a:rPr sz="1100" i="1" spc="90" dirty="0">
                <a:latin typeface="Times New Roman"/>
                <a:cs typeface="Times New Roman"/>
              </a:rPr>
              <a:t>i</a:t>
            </a:r>
            <a:r>
              <a:rPr sz="1100" spc="90" dirty="0">
                <a:latin typeface="Symbol"/>
                <a:cs typeface="Symbol"/>
              </a:rPr>
              <a:t></a:t>
            </a:r>
            <a:r>
              <a:rPr sz="1100" spc="90" dirty="0">
                <a:latin typeface="Times New Roman"/>
                <a:cs typeface="Times New Roman"/>
              </a:rPr>
              <a:t>1)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58399" y="775896"/>
            <a:ext cx="481330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u="sng" spc="-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2(</a:t>
            </a:r>
            <a:r>
              <a:rPr sz="1100" i="1" u="sng" spc="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100" u="sng" spc="10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100" u="sng" spc="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20487" y="1032451"/>
            <a:ext cx="265112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4450" algn="l"/>
                <a:tab pos="2543810" algn="l"/>
              </a:tabLst>
            </a:pPr>
            <a:r>
              <a:rPr sz="1900" spc="185" dirty="0">
                <a:latin typeface="Symbol"/>
                <a:cs typeface="Symbol"/>
              </a:rPr>
              <a:t>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Times New Roman"/>
                <a:cs typeface="Times New Roman"/>
              </a:rPr>
              <a:t>2</a:t>
            </a:r>
            <a:r>
              <a:rPr sz="3800" spc="-25" dirty="0">
                <a:latin typeface="Symbol"/>
                <a:cs typeface="Symbol"/>
              </a:rPr>
              <a:t></a:t>
            </a:r>
            <a:r>
              <a:rPr sz="3800" dirty="0">
                <a:latin typeface="Times New Roman"/>
                <a:cs typeface="Times New Roman"/>
              </a:rPr>
              <a:t>	</a:t>
            </a:r>
            <a:r>
              <a:rPr sz="1900" spc="135" dirty="0">
                <a:latin typeface="Symbol"/>
                <a:cs typeface="Symbol"/>
              </a:rPr>
              <a:t>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3800" spc="-585" dirty="0">
                <a:latin typeface="Symbol"/>
                <a:cs typeface="Symbol"/>
              </a:rPr>
              <a:t></a:t>
            </a:r>
            <a:endParaRPr sz="3800">
              <a:latin typeface="Symbol"/>
              <a:cs typeface="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90372" y="5981700"/>
            <a:ext cx="7501255" cy="500380"/>
          </a:xfrm>
          <a:custGeom>
            <a:avLst/>
            <a:gdLst/>
            <a:ahLst/>
            <a:cxnLst/>
            <a:rect l="l" t="t" r="r" b="b"/>
            <a:pathLst>
              <a:path w="7501255" h="500379">
                <a:moveTo>
                  <a:pt x="0" y="83312"/>
                </a:moveTo>
                <a:lnTo>
                  <a:pt x="6547" y="50883"/>
                </a:lnTo>
                <a:lnTo>
                  <a:pt x="24401" y="24401"/>
                </a:lnTo>
                <a:lnTo>
                  <a:pt x="50883" y="6547"/>
                </a:lnTo>
                <a:lnTo>
                  <a:pt x="83312" y="0"/>
                </a:lnTo>
                <a:lnTo>
                  <a:pt x="7417816" y="0"/>
                </a:lnTo>
                <a:lnTo>
                  <a:pt x="7450228" y="6547"/>
                </a:lnTo>
                <a:lnTo>
                  <a:pt x="7476712" y="24401"/>
                </a:lnTo>
                <a:lnTo>
                  <a:pt x="7494575" y="50883"/>
                </a:lnTo>
                <a:lnTo>
                  <a:pt x="7501128" y="83312"/>
                </a:lnTo>
                <a:lnTo>
                  <a:pt x="7501128" y="416559"/>
                </a:lnTo>
                <a:lnTo>
                  <a:pt x="7494575" y="448988"/>
                </a:lnTo>
                <a:lnTo>
                  <a:pt x="7476712" y="475470"/>
                </a:lnTo>
                <a:lnTo>
                  <a:pt x="7450228" y="493324"/>
                </a:lnTo>
                <a:lnTo>
                  <a:pt x="7417816" y="499872"/>
                </a:lnTo>
                <a:lnTo>
                  <a:pt x="83312" y="499872"/>
                </a:lnTo>
                <a:lnTo>
                  <a:pt x="50883" y="493324"/>
                </a:lnTo>
                <a:lnTo>
                  <a:pt x="24401" y="475470"/>
                </a:lnTo>
                <a:lnTo>
                  <a:pt x="6547" y="448988"/>
                </a:lnTo>
                <a:lnTo>
                  <a:pt x="0" y="416559"/>
                </a:lnTo>
                <a:lnTo>
                  <a:pt x="0" y="83312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93800" y="6046723"/>
            <a:ext cx="65519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D00"/>
                </a:solidFill>
                <a:latin typeface="Malgun Gothic"/>
                <a:cs typeface="Malgun Gothic"/>
              </a:rPr>
              <a:t>Quicksort는</a:t>
            </a:r>
            <a:r>
              <a:rPr sz="2000" spc="-4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Malgun Gothic"/>
                <a:cs typeface="Malgun Gothic"/>
              </a:rPr>
              <a:t>평균적으로</a:t>
            </a:r>
            <a:r>
              <a:rPr sz="2000" spc="-2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0B0F0"/>
                </a:solidFill>
                <a:latin typeface="Times New Roman"/>
                <a:cs typeface="Times New Roman"/>
              </a:rPr>
              <a:t>O(</a:t>
            </a:r>
            <a:r>
              <a:rPr sz="2000" i="1" dirty="0">
                <a:solidFill>
                  <a:srgbClr val="00B0F0"/>
                </a:solidFill>
                <a:latin typeface="Times New Roman"/>
                <a:cs typeface="Times New Roman"/>
              </a:rPr>
              <a:t>n</a:t>
            </a:r>
            <a:r>
              <a:rPr sz="2000" i="1" spc="1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B0F0"/>
                </a:solidFill>
                <a:latin typeface="Times New Roman"/>
                <a:cs typeface="Times New Roman"/>
              </a:rPr>
              <a:t>lg</a:t>
            </a:r>
            <a:r>
              <a:rPr sz="2000" spc="2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B0F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00B0F0"/>
                </a:solidFill>
                <a:latin typeface="Times New Roman"/>
                <a:cs typeface="Times New Roman"/>
              </a:rPr>
              <a:t>)</a:t>
            </a:r>
            <a:r>
              <a:rPr sz="2000" spc="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B0F0"/>
                </a:solidFill>
                <a:latin typeface="Malgun Gothic"/>
                <a:cs typeface="Malgun Gothic"/>
              </a:rPr>
              <a:t>시간의</a:t>
            </a:r>
            <a:r>
              <a:rPr sz="2000" spc="-2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0B0F0"/>
                </a:solidFill>
                <a:latin typeface="Malgun Gothic"/>
                <a:cs typeface="Malgun Gothic"/>
              </a:rPr>
              <a:t>우수한</a:t>
            </a:r>
            <a:r>
              <a:rPr sz="2000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spc="-20" dirty="0">
                <a:solidFill>
                  <a:srgbClr val="00B0F0"/>
                </a:solidFill>
                <a:latin typeface="Malgun Gothic"/>
                <a:cs typeface="Malgun Gothic"/>
              </a:rPr>
              <a:t>알고리즘</a:t>
            </a:r>
            <a:endParaRPr sz="2000" dirty="0">
              <a:solidFill>
                <a:srgbClr val="00B0F0"/>
              </a:solidFill>
              <a:latin typeface="Malgun Gothic"/>
              <a:cs typeface="Malgun Gothic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475219" y="3878579"/>
            <a:ext cx="1135380" cy="589915"/>
            <a:chOff x="7475219" y="3878579"/>
            <a:chExt cx="1135380" cy="589915"/>
          </a:xfrm>
        </p:grpSpPr>
        <p:sp>
          <p:nvSpPr>
            <p:cNvPr id="20" name="object 20"/>
            <p:cNvSpPr/>
            <p:nvPr/>
          </p:nvSpPr>
          <p:spPr>
            <a:xfrm>
              <a:off x="7475219" y="3878579"/>
              <a:ext cx="1135380" cy="589915"/>
            </a:xfrm>
            <a:custGeom>
              <a:avLst/>
              <a:gdLst/>
              <a:ahLst/>
              <a:cxnLst/>
              <a:rect l="l" t="t" r="r" b="b"/>
              <a:pathLst>
                <a:path w="1135379" h="589914">
                  <a:moveTo>
                    <a:pt x="1135379" y="0"/>
                  </a:moveTo>
                  <a:lnTo>
                    <a:pt x="0" y="0"/>
                  </a:lnTo>
                  <a:lnTo>
                    <a:pt x="0" y="589788"/>
                  </a:lnTo>
                  <a:lnTo>
                    <a:pt x="1135379" y="589788"/>
                  </a:lnTo>
                  <a:lnTo>
                    <a:pt x="1135379" y="0"/>
                  </a:lnTo>
                  <a:close/>
                </a:path>
              </a:pathLst>
            </a:custGeom>
            <a:solidFill>
              <a:srgbClr val="FF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23821" y="4181995"/>
              <a:ext cx="523240" cy="0"/>
            </a:xfrm>
            <a:custGeom>
              <a:avLst/>
              <a:gdLst/>
              <a:ahLst/>
              <a:cxnLst/>
              <a:rect l="l" t="t" r="r" b="b"/>
              <a:pathLst>
                <a:path w="523240">
                  <a:moveTo>
                    <a:pt x="0" y="0"/>
                  </a:moveTo>
                  <a:lnTo>
                    <a:pt x="522641" y="0"/>
                  </a:lnTo>
                </a:path>
              </a:pathLst>
            </a:custGeom>
            <a:ln w="9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064105" y="4176170"/>
            <a:ext cx="483870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800" i="1" spc="125" dirty="0">
                <a:latin typeface="Times New Roman"/>
                <a:cs typeface="Times New Roman"/>
              </a:rPr>
              <a:t>n</a:t>
            </a:r>
            <a:r>
              <a:rPr sz="1800" i="1" spc="-100" dirty="0">
                <a:latin typeface="Times New Roman"/>
                <a:cs typeface="Times New Roman"/>
              </a:rPr>
              <a:t> </a:t>
            </a:r>
            <a:r>
              <a:rPr sz="1800" spc="180" dirty="0">
                <a:latin typeface="Symbol"/>
                <a:cs typeface="Symbol"/>
              </a:rPr>
              <a:t></a:t>
            </a:r>
            <a:r>
              <a:rPr sz="1800" spc="18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89585" y="3855256"/>
            <a:ext cx="782955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2700" spc="202" baseline="-35493" dirty="0">
                <a:latin typeface="Symbol"/>
                <a:cs typeface="Symbol"/>
              </a:rPr>
              <a:t></a:t>
            </a:r>
            <a:r>
              <a:rPr sz="2700" spc="540" baseline="-35493" dirty="0">
                <a:latin typeface="Times New Roman"/>
                <a:cs typeface="Times New Roman"/>
              </a:rPr>
              <a:t> </a:t>
            </a:r>
            <a:r>
              <a:rPr sz="1800" i="1" spc="100" dirty="0">
                <a:latin typeface="Times New Roman"/>
                <a:cs typeface="Times New Roman"/>
              </a:rPr>
              <a:t>A</a:t>
            </a:r>
            <a:r>
              <a:rPr sz="1800" spc="100" dirty="0">
                <a:latin typeface="Times New Roman"/>
                <a:cs typeface="Times New Roman"/>
              </a:rPr>
              <a:t>(</a:t>
            </a:r>
            <a:r>
              <a:rPr sz="1800" i="1" spc="100" dirty="0">
                <a:latin typeface="Times New Roman"/>
                <a:cs typeface="Times New Roman"/>
              </a:rPr>
              <a:t>n</a:t>
            </a:r>
            <a:r>
              <a:rPr sz="1800" spc="10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14974" y="3998452"/>
            <a:ext cx="144145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800" i="1" spc="7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49079" y="4150395"/>
            <a:ext cx="89535" cy="184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latin typeface="Times New Roman"/>
                <a:cs typeface="Times New Roman"/>
              </a:rPr>
              <a:t>n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49423" y="2621660"/>
            <a:ext cx="346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217" baseline="-20061" dirty="0">
                <a:solidFill>
                  <a:srgbClr val="3E3D00"/>
                </a:solidFill>
                <a:latin typeface="Cambria Math"/>
                <a:cs typeface="Cambria Math"/>
              </a:rPr>
              <a:t>σ</a:t>
            </a:r>
            <a:r>
              <a:rPr sz="1300" spc="145" dirty="0">
                <a:solidFill>
                  <a:srgbClr val="3E3D00"/>
                </a:solidFill>
                <a:latin typeface="Cambria Math"/>
                <a:cs typeface="Cambria Math"/>
              </a:rPr>
              <a:t>𝑛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768726" y="2882138"/>
            <a:ext cx="97790" cy="15240"/>
          </a:xfrm>
          <a:custGeom>
            <a:avLst/>
            <a:gdLst/>
            <a:ahLst/>
            <a:cxnLst/>
            <a:rect l="l" t="t" r="r" b="b"/>
            <a:pathLst>
              <a:path w="97789" h="15239">
                <a:moveTo>
                  <a:pt x="97536" y="0"/>
                </a:moveTo>
                <a:lnTo>
                  <a:pt x="0" y="0"/>
                </a:lnTo>
                <a:lnTo>
                  <a:pt x="0" y="15239"/>
                </a:lnTo>
                <a:lnTo>
                  <a:pt x="97536" y="15239"/>
                </a:lnTo>
                <a:lnTo>
                  <a:pt x="97536" y="0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410967" y="2833497"/>
            <a:ext cx="47180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solidFill>
                  <a:srgbClr val="3E3D00"/>
                </a:solidFill>
                <a:latin typeface="Cambria Math"/>
                <a:cs typeface="Cambria Math"/>
              </a:rPr>
              <a:t>𝑖=1</a:t>
            </a:r>
            <a:r>
              <a:rPr sz="1300" spc="235" dirty="0">
                <a:solidFill>
                  <a:srgbClr val="3E3D00"/>
                </a:solidFill>
                <a:latin typeface="Cambria Math"/>
                <a:cs typeface="Cambria Math"/>
              </a:rPr>
              <a:t> </a:t>
            </a:r>
            <a:r>
              <a:rPr sz="1950" spc="-75" baseline="-19230" dirty="0">
                <a:solidFill>
                  <a:srgbClr val="3E3D00"/>
                </a:solidFill>
                <a:latin typeface="Cambria Math"/>
                <a:cs typeface="Cambria Math"/>
              </a:rPr>
              <a:t>𝑖</a:t>
            </a:r>
            <a:endParaRPr sz="1950" baseline="-1923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564254" y="2882138"/>
            <a:ext cx="97790" cy="15240"/>
          </a:xfrm>
          <a:custGeom>
            <a:avLst/>
            <a:gdLst/>
            <a:ahLst/>
            <a:cxnLst/>
            <a:rect l="l" t="t" r="r" b="b"/>
            <a:pathLst>
              <a:path w="97789" h="15239">
                <a:moveTo>
                  <a:pt x="97536" y="0"/>
                </a:moveTo>
                <a:lnTo>
                  <a:pt x="0" y="0"/>
                </a:lnTo>
                <a:lnTo>
                  <a:pt x="0" y="15239"/>
                </a:lnTo>
                <a:lnTo>
                  <a:pt x="97536" y="15239"/>
                </a:lnTo>
                <a:lnTo>
                  <a:pt x="97536" y="0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03978" y="2882138"/>
            <a:ext cx="111760" cy="15240"/>
          </a:xfrm>
          <a:custGeom>
            <a:avLst/>
            <a:gdLst/>
            <a:ahLst/>
            <a:cxnLst/>
            <a:rect l="l" t="t" r="r" b="b"/>
            <a:pathLst>
              <a:path w="111760" h="15239">
                <a:moveTo>
                  <a:pt x="111251" y="0"/>
                </a:moveTo>
                <a:lnTo>
                  <a:pt x="0" y="0"/>
                </a:lnTo>
                <a:lnTo>
                  <a:pt x="0" y="15239"/>
                </a:lnTo>
                <a:lnTo>
                  <a:pt x="111251" y="15239"/>
                </a:lnTo>
                <a:lnTo>
                  <a:pt x="111251" y="0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887595" y="2870073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50" dirty="0">
                <a:solidFill>
                  <a:srgbClr val="3E3D00"/>
                </a:solidFill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092827" y="2882138"/>
            <a:ext cx="104139" cy="15240"/>
          </a:xfrm>
          <a:custGeom>
            <a:avLst/>
            <a:gdLst/>
            <a:ahLst/>
            <a:cxnLst/>
            <a:rect l="l" t="t" r="r" b="b"/>
            <a:pathLst>
              <a:path w="104139" h="15239">
                <a:moveTo>
                  <a:pt x="103632" y="0"/>
                </a:moveTo>
                <a:lnTo>
                  <a:pt x="0" y="0"/>
                </a:lnTo>
                <a:lnTo>
                  <a:pt x="0" y="15239"/>
                </a:lnTo>
                <a:lnTo>
                  <a:pt x="103632" y="15239"/>
                </a:lnTo>
                <a:lnTo>
                  <a:pt x="103632" y="0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552190" y="2889885"/>
            <a:ext cx="1653539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852169" algn="l"/>
                <a:tab pos="1541145" algn="l"/>
              </a:tabLst>
            </a:pPr>
            <a:r>
              <a:rPr sz="1300" spc="-50" dirty="0">
                <a:solidFill>
                  <a:srgbClr val="3E3D00"/>
                </a:solidFill>
                <a:latin typeface="Cambria Math"/>
                <a:cs typeface="Cambria Math"/>
              </a:rPr>
              <a:t>2</a:t>
            </a:r>
            <a:r>
              <a:rPr sz="1300" dirty="0">
                <a:solidFill>
                  <a:srgbClr val="3E3D00"/>
                </a:solidFill>
                <a:latin typeface="Cambria Math"/>
                <a:cs typeface="Cambria Math"/>
              </a:rPr>
              <a:t>	</a:t>
            </a:r>
            <a:r>
              <a:rPr sz="1300" spc="55" dirty="0">
                <a:solidFill>
                  <a:srgbClr val="3E3D00"/>
                </a:solidFill>
                <a:latin typeface="Cambria Math"/>
                <a:cs typeface="Cambria Math"/>
              </a:rPr>
              <a:t>𝑛</a:t>
            </a:r>
            <a:r>
              <a:rPr sz="1300" dirty="0">
                <a:solidFill>
                  <a:srgbClr val="3E3D00"/>
                </a:solidFill>
                <a:latin typeface="Cambria Math"/>
                <a:cs typeface="Cambria Math"/>
              </a:rPr>
              <a:t>	</a:t>
            </a:r>
            <a:r>
              <a:rPr sz="1300" spc="35" dirty="0">
                <a:solidFill>
                  <a:srgbClr val="3E3D00"/>
                </a:solidFill>
                <a:latin typeface="Cambria Math"/>
                <a:cs typeface="Cambria Math"/>
              </a:rPr>
              <a:t>𝑥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470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  <p:sp>
        <p:nvSpPr>
          <p:cNvPr id="34" name="object 34"/>
          <p:cNvSpPr txBox="1"/>
          <p:nvPr/>
        </p:nvSpPr>
        <p:spPr>
          <a:xfrm>
            <a:off x="2731007" y="2726816"/>
            <a:ext cx="3460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950" baseline="49145" dirty="0">
                <a:solidFill>
                  <a:srgbClr val="3E3D00"/>
                </a:solidFill>
                <a:latin typeface="Cambria Math"/>
                <a:cs typeface="Cambria Math"/>
              </a:rPr>
              <a:t>1</a:t>
            </a:r>
            <a:r>
              <a:rPr sz="1950" spc="277" baseline="49145" dirty="0">
                <a:solidFill>
                  <a:srgbClr val="3E3D00"/>
                </a:solidFill>
                <a:latin typeface="Cambria Math"/>
                <a:cs typeface="Cambria Math"/>
              </a:rPr>
              <a:t> </a:t>
            </a:r>
            <a:r>
              <a:rPr sz="2700" baseline="3086" dirty="0">
                <a:solidFill>
                  <a:srgbClr val="3E3D00"/>
                </a:solidFill>
                <a:latin typeface="Cambria Math"/>
                <a:cs typeface="Cambria Math"/>
              </a:rPr>
              <a:t>=</a:t>
            </a:r>
            <a:r>
              <a:rPr sz="2700" spc="135" baseline="3086" dirty="0">
                <a:solidFill>
                  <a:srgbClr val="3E3D00"/>
                </a:solidFill>
                <a:latin typeface="Cambria Math"/>
                <a:cs typeface="Cambria Math"/>
              </a:rPr>
              <a:t> </a:t>
            </a:r>
            <a:r>
              <a:rPr sz="2700" baseline="3086" dirty="0">
                <a:solidFill>
                  <a:srgbClr val="3E3D00"/>
                </a:solidFill>
                <a:latin typeface="Cambria Math"/>
                <a:cs typeface="Cambria Math"/>
              </a:rPr>
              <a:t>1</a:t>
            </a:r>
            <a:r>
              <a:rPr sz="2700" spc="-22" baseline="3086" dirty="0">
                <a:solidFill>
                  <a:srgbClr val="3E3D00"/>
                </a:solidFill>
                <a:latin typeface="Cambria Math"/>
                <a:cs typeface="Cambria Math"/>
              </a:rPr>
              <a:t> </a:t>
            </a:r>
            <a:r>
              <a:rPr sz="2700" baseline="3086" dirty="0">
                <a:solidFill>
                  <a:srgbClr val="3E3D00"/>
                </a:solidFill>
                <a:latin typeface="Cambria Math"/>
                <a:cs typeface="Cambria Math"/>
              </a:rPr>
              <a:t>+ </a:t>
            </a:r>
            <a:r>
              <a:rPr sz="1950" baseline="49145" dirty="0">
                <a:solidFill>
                  <a:srgbClr val="3E3D00"/>
                </a:solidFill>
                <a:latin typeface="Cambria Math"/>
                <a:cs typeface="Cambria Math"/>
              </a:rPr>
              <a:t>1</a:t>
            </a:r>
            <a:r>
              <a:rPr sz="2700" baseline="3086" dirty="0">
                <a:solidFill>
                  <a:srgbClr val="3E3D00"/>
                </a:solidFill>
                <a:latin typeface="Malgun Gothic"/>
                <a:cs typeface="Malgun Gothic"/>
              </a:rPr>
              <a:t>+</a:t>
            </a:r>
            <a:r>
              <a:rPr sz="2700" spc="-75" baseline="3086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2700" spc="675" baseline="3086" dirty="0">
                <a:solidFill>
                  <a:srgbClr val="3E3D00"/>
                </a:solidFill>
                <a:latin typeface="Malgun Gothic"/>
                <a:cs typeface="Malgun Gothic"/>
              </a:rPr>
              <a:t>…</a:t>
            </a:r>
            <a:r>
              <a:rPr sz="2700" spc="-82" baseline="3086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2700" baseline="3086" dirty="0">
                <a:solidFill>
                  <a:srgbClr val="3E3D00"/>
                </a:solidFill>
                <a:latin typeface="Malgun Gothic"/>
                <a:cs typeface="Malgun Gothic"/>
              </a:rPr>
              <a:t>+</a:t>
            </a:r>
            <a:r>
              <a:rPr sz="2700" spc="-7" baseline="3086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950" baseline="49145" dirty="0">
                <a:solidFill>
                  <a:srgbClr val="3E3D00"/>
                </a:solidFill>
                <a:latin typeface="Cambria Math"/>
                <a:cs typeface="Cambria Math"/>
              </a:rPr>
              <a:t>1</a:t>
            </a:r>
            <a:r>
              <a:rPr sz="1950" spc="390" baseline="49145" dirty="0">
                <a:solidFill>
                  <a:srgbClr val="3E3D00"/>
                </a:solidFill>
                <a:latin typeface="Cambria Math"/>
                <a:cs typeface="Cambria Math"/>
              </a:rPr>
              <a:t> </a:t>
            </a:r>
            <a:r>
              <a:rPr sz="2700" baseline="3086" dirty="0">
                <a:solidFill>
                  <a:srgbClr val="3E3D00"/>
                </a:solidFill>
                <a:latin typeface="Cambria Math"/>
                <a:cs typeface="Cambria Math"/>
              </a:rPr>
              <a:t>≈</a:t>
            </a:r>
            <a:r>
              <a:rPr sz="2700" spc="135" baseline="3086" dirty="0">
                <a:solidFill>
                  <a:srgbClr val="3E3D00"/>
                </a:solidFill>
                <a:latin typeface="Cambria Math"/>
                <a:cs typeface="Cambria Math"/>
              </a:rPr>
              <a:t> </a:t>
            </a:r>
            <a:r>
              <a:rPr sz="1800" spc="-330" dirty="0">
                <a:solidFill>
                  <a:srgbClr val="3E3D00"/>
                </a:solidFill>
                <a:latin typeface="Cambria Math"/>
                <a:cs typeface="Cambria Math"/>
              </a:rPr>
              <a:t>׬</a:t>
            </a:r>
            <a:r>
              <a:rPr sz="1950" spc="-494" baseline="51282" dirty="0">
                <a:solidFill>
                  <a:srgbClr val="3E3D00"/>
                </a:solidFill>
                <a:latin typeface="Cambria Math"/>
                <a:cs typeface="Cambria Math"/>
              </a:rPr>
              <a:t>𝑛</a:t>
            </a:r>
            <a:r>
              <a:rPr sz="1950" spc="60" baseline="51282" dirty="0">
                <a:solidFill>
                  <a:srgbClr val="3E3D00"/>
                </a:solidFill>
                <a:latin typeface="Cambria Math"/>
                <a:cs typeface="Cambria Math"/>
              </a:rPr>
              <a:t> </a:t>
            </a:r>
            <a:r>
              <a:rPr sz="1950" baseline="49145" dirty="0">
                <a:solidFill>
                  <a:srgbClr val="3E3D00"/>
                </a:solidFill>
                <a:latin typeface="Cambria Math"/>
                <a:cs typeface="Cambria Math"/>
              </a:rPr>
              <a:t>1</a:t>
            </a:r>
            <a:r>
              <a:rPr sz="1950" spc="44" baseline="49145" dirty="0">
                <a:solidFill>
                  <a:srgbClr val="3E3D00"/>
                </a:solidFill>
                <a:latin typeface="Cambria Math"/>
                <a:cs typeface="Cambria Math"/>
              </a:rPr>
              <a:t> </a:t>
            </a:r>
            <a:r>
              <a:rPr sz="2700" baseline="3086" dirty="0">
                <a:solidFill>
                  <a:srgbClr val="3E3D00"/>
                </a:solidFill>
                <a:latin typeface="Cambria Math"/>
                <a:cs typeface="Cambria Math"/>
              </a:rPr>
              <a:t>𝑑𝑥</a:t>
            </a:r>
            <a:r>
              <a:rPr sz="2700" spc="209" baseline="3086" dirty="0">
                <a:solidFill>
                  <a:srgbClr val="3E3D00"/>
                </a:solidFill>
                <a:latin typeface="Cambria Math"/>
                <a:cs typeface="Cambria Math"/>
              </a:rPr>
              <a:t> </a:t>
            </a:r>
            <a:r>
              <a:rPr sz="2700" baseline="3086" dirty="0">
                <a:solidFill>
                  <a:srgbClr val="3E3D00"/>
                </a:solidFill>
                <a:latin typeface="Cambria Math"/>
                <a:cs typeface="Cambria Math"/>
              </a:rPr>
              <a:t>=</a:t>
            </a:r>
            <a:r>
              <a:rPr sz="2700" spc="135" baseline="3086" dirty="0">
                <a:solidFill>
                  <a:srgbClr val="3E3D00"/>
                </a:solidFill>
                <a:latin typeface="Cambria Math"/>
                <a:cs typeface="Cambria Math"/>
              </a:rPr>
              <a:t> </a:t>
            </a:r>
            <a:r>
              <a:rPr sz="2700" baseline="3086" dirty="0">
                <a:solidFill>
                  <a:srgbClr val="3E3D00"/>
                </a:solidFill>
                <a:latin typeface="Cambria Math"/>
                <a:cs typeface="Cambria Math"/>
              </a:rPr>
              <a:t>ln</a:t>
            </a:r>
            <a:r>
              <a:rPr sz="2700" spc="-165" baseline="3086" dirty="0">
                <a:solidFill>
                  <a:srgbClr val="3E3D00"/>
                </a:solidFill>
                <a:latin typeface="Cambria Math"/>
                <a:cs typeface="Cambria Math"/>
              </a:rPr>
              <a:t> </a:t>
            </a:r>
            <a:r>
              <a:rPr sz="2700" spc="-75" baseline="3086" dirty="0">
                <a:solidFill>
                  <a:srgbClr val="3E3D00"/>
                </a:solidFill>
                <a:latin typeface="Cambria Math"/>
                <a:cs typeface="Cambria Math"/>
              </a:rPr>
              <a:t>𝑛</a:t>
            </a:r>
            <a:endParaRPr sz="2700" baseline="3086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470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07669" rIns="0" bIns="0" rtlCol="0">
            <a:spAutoFit/>
          </a:bodyPr>
          <a:lstStyle/>
          <a:p>
            <a:pPr marL="1039494">
              <a:lnSpc>
                <a:spcPct val="100000"/>
              </a:lnSpc>
              <a:spcBef>
                <a:spcPts val="105"/>
              </a:spcBef>
            </a:pPr>
            <a:r>
              <a:rPr sz="2000" spc="90" dirty="0">
                <a:solidFill>
                  <a:srgbClr val="3E3D00"/>
                </a:solidFill>
              </a:rPr>
              <a:t>Best</a:t>
            </a:r>
            <a:r>
              <a:rPr sz="2000" spc="-60" dirty="0">
                <a:solidFill>
                  <a:srgbClr val="3E3D00"/>
                </a:solidFill>
              </a:rPr>
              <a:t> </a:t>
            </a:r>
            <a:r>
              <a:rPr sz="2000" spc="75" dirty="0">
                <a:solidFill>
                  <a:srgbClr val="3E3D00"/>
                </a:solidFill>
              </a:rPr>
              <a:t>경우:</a:t>
            </a:r>
            <a:r>
              <a:rPr sz="2000" spc="-55" dirty="0">
                <a:solidFill>
                  <a:srgbClr val="3E3D00"/>
                </a:solidFill>
              </a:rPr>
              <a:t> </a:t>
            </a:r>
            <a:r>
              <a:rPr sz="2000" dirty="0">
                <a:solidFill>
                  <a:srgbClr val="3E3D00"/>
                </a:solidFill>
              </a:rPr>
              <a:t>문제가</a:t>
            </a:r>
            <a:r>
              <a:rPr sz="2000" spc="-60" dirty="0">
                <a:solidFill>
                  <a:srgbClr val="3E3D00"/>
                </a:solidFill>
              </a:rPr>
              <a:t> </a:t>
            </a:r>
            <a:r>
              <a:rPr sz="2000" dirty="0">
                <a:solidFill>
                  <a:srgbClr val="3E3D00"/>
                </a:solidFill>
              </a:rPr>
              <a:t>매번</a:t>
            </a:r>
            <a:r>
              <a:rPr sz="2000" spc="-45" dirty="0">
                <a:solidFill>
                  <a:srgbClr val="3E3D00"/>
                </a:solidFill>
              </a:rPr>
              <a:t> </a:t>
            </a:r>
            <a:r>
              <a:rPr sz="2000" dirty="0">
                <a:solidFill>
                  <a:srgbClr val="3E3D00"/>
                </a:solidFill>
              </a:rPr>
              <a:t>반씩으로</a:t>
            </a:r>
            <a:r>
              <a:rPr sz="2000" spc="-70" dirty="0">
                <a:solidFill>
                  <a:srgbClr val="3E3D00"/>
                </a:solidFill>
              </a:rPr>
              <a:t> </a:t>
            </a:r>
            <a:r>
              <a:rPr sz="2000" dirty="0">
                <a:solidFill>
                  <a:srgbClr val="3E3D00"/>
                </a:solidFill>
              </a:rPr>
              <a:t>나누어질</a:t>
            </a:r>
            <a:r>
              <a:rPr sz="2000" spc="-60" dirty="0">
                <a:solidFill>
                  <a:srgbClr val="3E3D00"/>
                </a:solidFill>
              </a:rPr>
              <a:t> </a:t>
            </a:r>
            <a:r>
              <a:rPr sz="2000" spc="-50" dirty="0">
                <a:solidFill>
                  <a:srgbClr val="3E3D00"/>
                </a:solidFill>
              </a:rPr>
              <a:t>때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2490597" y="2086482"/>
            <a:ext cx="31788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T(</a:t>
            </a:r>
            <a:r>
              <a:rPr sz="20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sz="2000" spc="2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2T(</a:t>
            </a:r>
            <a:r>
              <a:rPr sz="20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/2)+</a:t>
            </a:r>
            <a:r>
              <a:rPr sz="20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sz="2000" dirty="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sz="20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D00"/>
                </a:solidFill>
                <a:latin typeface="Malgun Gothic"/>
                <a:cs typeface="Malgun Gothic"/>
              </a:rPr>
              <a:t>∈</a:t>
            </a:r>
            <a:r>
              <a:rPr sz="2000" spc="-18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Θ(</a:t>
            </a:r>
            <a:r>
              <a:rPr sz="20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lg</a:t>
            </a:r>
            <a:r>
              <a:rPr sz="20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1521" y="274065"/>
            <a:ext cx="6141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행렬</a:t>
            </a:r>
            <a:r>
              <a:rPr spc="-365" dirty="0"/>
              <a:t> </a:t>
            </a:r>
            <a:r>
              <a:rPr dirty="0"/>
              <a:t>곱셈</a:t>
            </a:r>
            <a:r>
              <a:rPr dirty="0">
                <a:latin typeface="Times New Roman"/>
                <a:cs typeface="Times New Roman"/>
              </a:rPr>
              <a:t>(matrix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multiplication)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614" y="1379016"/>
            <a:ext cx="154533" cy="1571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4040" y="1173707"/>
            <a:ext cx="4947285" cy="143446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2400" dirty="0">
                <a:solidFill>
                  <a:srgbClr val="3D010C"/>
                </a:solidFill>
                <a:latin typeface="Malgun Gothic"/>
                <a:cs typeface="Malgun Gothic"/>
              </a:rPr>
              <a:t>단순한</a:t>
            </a:r>
            <a:r>
              <a:rPr sz="2400" spc="-25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3D010C"/>
                </a:solidFill>
                <a:latin typeface="Malgun Gothic"/>
                <a:cs typeface="Malgun Gothic"/>
              </a:rPr>
              <a:t>행렬곱셈</a:t>
            </a:r>
            <a:r>
              <a:rPr sz="2400" spc="-24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400" spc="-20" dirty="0">
                <a:solidFill>
                  <a:srgbClr val="3D010C"/>
                </a:solidFill>
                <a:latin typeface="Malgun Gothic"/>
                <a:cs typeface="Malgun Gothic"/>
              </a:rPr>
              <a:t>알고리즘</a:t>
            </a:r>
            <a:endParaRPr sz="2400">
              <a:latin typeface="Malgun Gothic"/>
              <a:cs typeface="Malgun Gothic"/>
            </a:endParaRPr>
          </a:p>
          <a:p>
            <a:pPr marL="413384" indent="-286385">
              <a:lnSpc>
                <a:spcPct val="100000"/>
              </a:lnSpc>
              <a:spcBef>
                <a:spcPts val="24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sz="2000" b="1" dirty="0">
                <a:solidFill>
                  <a:srgbClr val="3D010C"/>
                </a:solidFill>
                <a:latin typeface="Malgun Gothic"/>
                <a:cs typeface="Malgun Gothic"/>
              </a:rPr>
              <a:t>문제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4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Symbol"/>
                <a:cs typeface="Symbol"/>
              </a:rPr>
              <a:t>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크기의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행렬의</a:t>
            </a:r>
            <a:r>
              <a:rPr sz="2000" spc="-229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곱을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구하시오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13384" indent="-286385">
              <a:lnSpc>
                <a:spcPct val="100000"/>
              </a:lnSpc>
              <a:spcBef>
                <a:spcPts val="24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sz="2000" b="1" dirty="0">
                <a:solidFill>
                  <a:srgbClr val="3D010C"/>
                </a:solidFill>
                <a:latin typeface="Malgun Gothic"/>
                <a:cs typeface="Malgun Gothic"/>
              </a:rPr>
              <a:t>입력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6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양수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Symbol"/>
                <a:cs typeface="Symbol"/>
              </a:rPr>
              <a:t>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크기의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행렬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와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D010C"/>
                </a:solidFill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  <a:p>
            <a:pPr marL="413384" indent="-286385">
              <a:lnSpc>
                <a:spcPct val="100000"/>
              </a:lnSpc>
              <a:spcBef>
                <a:spcPts val="24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sz="2000" b="1" dirty="0">
                <a:solidFill>
                  <a:srgbClr val="3D010C"/>
                </a:solidFill>
                <a:latin typeface="Malgun Gothic"/>
                <a:cs typeface="Malgun Gothic"/>
              </a:rPr>
              <a:t>출력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8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행렬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와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B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곱인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D010C"/>
                </a:solidFill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470"/>
              </a:lnSpc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571500" y="2857500"/>
            <a:ext cx="8288020" cy="307276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85090" rIns="0" bIns="0" rtlCol="0">
            <a:spAutoFit/>
          </a:bodyPr>
          <a:lstStyle/>
          <a:p>
            <a:pPr marL="415925">
              <a:lnSpc>
                <a:spcPct val="100000"/>
              </a:lnSpc>
              <a:spcBef>
                <a:spcPts val="670"/>
              </a:spcBef>
            </a:pP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void</a:t>
            </a:r>
            <a:r>
              <a:rPr sz="1600" b="1" spc="-5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matrixmult</a:t>
            </a:r>
            <a:r>
              <a:rPr sz="1600" spc="-4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int</a:t>
            </a:r>
            <a:r>
              <a:rPr sz="1600" b="1" spc="-5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n,</a:t>
            </a:r>
            <a:r>
              <a:rPr sz="1600" spc="-4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const</a:t>
            </a:r>
            <a:r>
              <a:rPr sz="1600" b="1" spc="-5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number</a:t>
            </a:r>
            <a:r>
              <a:rPr sz="1600" b="1" spc="-3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A[][],</a:t>
            </a:r>
            <a:r>
              <a:rPr sz="1600" spc="-3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const</a:t>
            </a:r>
            <a:r>
              <a:rPr sz="1600" b="1" spc="-5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number</a:t>
            </a:r>
            <a:r>
              <a:rPr sz="1600" b="1" spc="-4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3D010C"/>
                </a:solidFill>
                <a:latin typeface="Courier New"/>
                <a:cs typeface="Courier New"/>
              </a:rPr>
              <a:t>B[][],</a:t>
            </a:r>
            <a:endParaRPr sz="1600">
              <a:latin typeface="Courier New"/>
              <a:cs typeface="Courier New"/>
            </a:endParaRPr>
          </a:p>
          <a:p>
            <a:pPr marL="4039235">
              <a:lnSpc>
                <a:spcPct val="100000"/>
              </a:lnSpc>
              <a:spcBef>
                <a:spcPts val="195"/>
              </a:spcBef>
            </a:pP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number</a:t>
            </a:r>
            <a:r>
              <a:rPr sz="1600" b="1" spc="-7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C[][])</a:t>
            </a:r>
            <a:r>
              <a:rPr sz="1600" spc="-7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3D010C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830580">
              <a:lnSpc>
                <a:spcPct val="100000"/>
              </a:lnSpc>
              <a:spcBef>
                <a:spcPts val="195"/>
              </a:spcBef>
            </a:pP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index</a:t>
            </a:r>
            <a:r>
              <a:rPr sz="1600" b="1" spc="-2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i,</a:t>
            </a:r>
            <a:r>
              <a:rPr sz="1600" spc="-2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j,</a:t>
            </a:r>
            <a:r>
              <a:rPr sz="1600" spc="-25" dirty="0">
                <a:solidFill>
                  <a:srgbClr val="3D010C"/>
                </a:solidFill>
                <a:latin typeface="Courier New"/>
                <a:cs typeface="Courier New"/>
              </a:rPr>
              <a:t> k;</a:t>
            </a:r>
            <a:endParaRPr sz="1600">
              <a:latin typeface="Courier New"/>
              <a:cs typeface="Courier New"/>
            </a:endParaRPr>
          </a:p>
          <a:p>
            <a:pPr marL="903605">
              <a:lnSpc>
                <a:spcPct val="100000"/>
              </a:lnSpc>
              <a:spcBef>
                <a:spcPts val="190"/>
              </a:spcBef>
            </a:pP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for</a:t>
            </a:r>
            <a:r>
              <a:rPr sz="1600" b="1" spc="-1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(i</a:t>
            </a:r>
            <a:r>
              <a:rPr sz="16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sz="1600" spc="-1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1;</a:t>
            </a:r>
            <a:r>
              <a:rPr sz="1600" spc="-1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i</a:t>
            </a:r>
            <a:r>
              <a:rPr sz="1600" spc="-2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&lt;=</a:t>
            </a:r>
            <a:r>
              <a:rPr sz="16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n;</a:t>
            </a:r>
            <a:r>
              <a:rPr sz="1600" spc="-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3D010C"/>
                </a:solidFill>
                <a:latin typeface="Courier New"/>
                <a:cs typeface="Courier New"/>
              </a:rPr>
              <a:t>i++)</a:t>
            </a:r>
            <a:endParaRPr sz="1600">
              <a:latin typeface="Courier New"/>
              <a:cs typeface="Courier New"/>
            </a:endParaRPr>
          </a:p>
          <a:p>
            <a:pPr marL="1989455" marR="3539490" indent="-426084">
              <a:lnSpc>
                <a:spcPct val="110000"/>
              </a:lnSpc>
            </a:pP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for</a:t>
            </a:r>
            <a:r>
              <a:rPr sz="1600" b="1" spc="-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(j</a:t>
            </a:r>
            <a:r>
              <a:rPr sz="1600" spc="-2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sz="1600" spc="-2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1;</a:t>
            </a:r>
            <a:r>
              <a:rPr sz="1600" spc="-1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j</a:t>
            </a:r>
            <a:r>
              <a:rPr sz="1600" spc="-2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&lt;=</a:t>
            </a:r>
            <a:r>
              <a:rPr sz="1600" spc="-1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n;</a:t>
            </a:r>
            <a:r>
              <a:rPr sz="1600" spc="-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j++)</a:t>
            </a:r>
            <a:r>
              <a:rPr sz="1600" spc="-2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3D010C"/>
                </a:solidFill>
                <a:latin typeface="Courier New"/>
                <a:cs typeface="Courier New"/>
              </a:rPr>
              <a:t>{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C[i][j]</a:t>
            </a:r>
            <a:r>
              <a:rPr sz="1600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sz="1600" spc="-4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3D010C"/>
                </a:solidFill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  <a:p>
            <a:pPr marL="1989455">
              <a:lnSpc>
                <a:spcPct val="100000"/>
              </a:lnSpc>
              <a:spcBef>
                <a:spcPts val="190"/>
              </a:spcBef>
            </a:pP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for</a:t>
            </a:r>
            <a:r>
              <a:rPr sz="1600" b="1" spc="-1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(k</a:t>
            </a:r>
            <a:r>
              <a:rPr sz="1600" spc="-2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sz="1600" spc="-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1;</a:t>
            </a:r>
            <a:r>
              <a:rPr sz="1600" spc="-2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k</a:t>
            </a:r>
            <a:r>
              <a:rPr sz="16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&lt;=</a:t>
            </a:r>
            <a:r>
              <a:rPr sz="1600" spc="-2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n;</a:t>
            </a:r>
            <a:r>
              <a:rPr sz="1600" spc="-1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3D010C"/>
                </a:solidFill>
                <a:latin typeface="Courier New"/>
                <a:cs typeface="Courier New"/>
              </a:rPr>
              <a:t>k++)</a:t>
            </a:r>
            <a:endParaRPr sz="1600">
              <a:latin typeface="Courier New"/>
              <a:cs typeface="Courier New"/>
            </a:endParaRPr>
          </a:p>
          <a:p>
            <a:pPr marL="2356485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C[i][j]</a:t>
            </a:r>
            <a:r>
              <a:rPr sz="1600" spc="-3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sz="1600" spc="-3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C[i][j]</a:t>
            </a:r>
            <a:r>
              <a:rPr sz="1600" spc="-2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+</a:t>
            </a:r>
            <a:r>
              <a:rPr sz="1600" spc="-3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A[i][k]</a:t>
            </a:r>
            <a:r>
              <a:rPr sz="1600" spc="-3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*</a:t>
            </a:r>
            <a:r>
              <a:rPr sz="1600" spc="-2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3D010C"/>
                </a:solidFill>
                <a:latin typeface="Courier New"/>
                <a:cs typeface="Courier New"/>
              </a:rPr>
              <a:t>B[k][j];</a:t>
            </a:r>
            <a:endParaRPr sz="1600">
              <a:latin typeface="Courier New"/>
              <a:cs typeface="Courier New"/>
            </a:endParaRPr>
          </a:p>
          <a:p>
            <a:pPr marL="1685289">
              <a:lnSpc>
                <a:spcPct val="100000"/>
              </a:lnSpc>
              <a:spcBef>
                <a:spcPts val="195"/>
              </a:spcBef>
            </a:pPr>
            <a:r>
              <a:rPr sz="1600" spc="-50" dirty="0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415925">
              <a:lnSpc>
                <a:spcPct val="100000"/>
              </a:lnSpc>
              <a:spcBef>
                <a:spcPts val="190"/>
              </a:spcBef>
            </a:pPr>
            <a:r>
              <a:rPr sz="1600" spc="-50" dirty="0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494332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74040" y="1350645"/>
            <a:ext cx="208851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시간복잡도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분석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I: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640" y="1656054"/>
            <a:ext cx="5991225" cy="38741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38784" indent="-286385">
              <a:lnSpc>
                <a:spcPct val="100000"/>
              </a:lnSpc>
              <a:spcBef>
                <a:spcPts val="5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38784" algn="l"/>
              </a:tabLst>
            </a:pPr>
            <a:r>
              <a:rPr sz="2000" b="1" spc="-20" dirty="0">
                <a:solidFill>
                  <a:srgbClr val="3D010C"/>
                </a:solidFill>
                <a:latin typeface="Malgun Gothic"/>
                <a:cs typeface="Malgun Gothic"/>
              </a:rPr>
              <a:t>단위연산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7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가장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안쪽의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루프에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있는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곱셈하는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연산</a:t>
            </a:r>
            <a:endParaRPr sz="2000">
              <a:latin typeface="Malgun Gothic"/>
              <a:cs typeface="Malgun Gothic"/>
            </a:endParaRPr>
          </a:p>
          <a:p>
            <a:pPr marL="438784" indent="-286385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38784" algn="l"/>
              </a:tabLst>
            </a:pPr>
            <a:r>
              <a:rPr sz="2000" b="1" spc="-20" dirty="0">
                <a:solidFill>
                  <a:srgbClr val="3D010C"/>
                </a:solidFill>
                <a:latin typeface="Malgun Gothic"/>
                <a:cs typeface="Malgun Gothic"/>
              </a:rPr>
              <a:t>입력크기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7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행과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열의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spc="-50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438784" indent="-286385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38784" algn="l"/>
              </a:tabLst>
            </a:pPr>
            <a:r>
              <a:rPr sz="2000" b="1" spc="-15" dirty="0">
                <a:solidFill>
                  <a:srgbClr val="3D010C"/>
                </a:solidFill>
                <a:latin typeface="Malgun Gothic"/>
                <a:cs typeface="Malgun Gothic"/>
              </a:rPr>
              <a:t>모든</a:t>
            </a:r>
            <a:r>
              <a:rPr sz="2000" b="1" spc="-26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b="1" spc="-15" dirty="0">
                <a:solidFill>
                  <a:srgbClr val="3D010C"/>
                </a:solidFill>
                <a:latin typeface="Malgun Gothic"/>
                <a:cs typeface="Malgun Gothic"/>
              </a:rPr>
              <a:t>경우</a:t>
            </a:r>
            <a:r>
              <a:rPr sz="2000" b="1" spc="-27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시간복잡도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분석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총</a:t>
            </a:r>
            <a:r>
              <a:rPr sz="20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곱셈의</a:t>
            </a:r>
            <a:r>
              <a:rPr sz="2000" spc="-2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횟수</a:t>
            </a:r>
            <a:endParaRPr sz="2000">
              <a:latin typeface="Malgun Gothic"/>
              <a:cs typeface="Malgun Gothic"/>
            </a:endParaRPr>
          </a:p>
          <a:p>
            <a:pPr marL="144780" algn="ctr">
              <a:lnSpc>
                <a:spcPct val="100000"/>
              </a:lnSpc>
              <a:spcBef>
                <a:spcPts val="1345"/>
              </a:spcBef>
            </a:pP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i="1" spc="-2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Symbol"/>
                <a:cs typeface="Symbol"/>
              </a:rPr>
              <a:t>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-35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Symbol"/>
                <a:cs typeface="Symbol"/>
              </a:rPr>
              <a:t></a:t>
            </a:r>
            <a:r>
              <a:rPr sz="2400" spc="-28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-35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Symbol"/>
                <a:cs typeface="Symbol"/>
              </a:rPr>
              <a:t></a:t>
            </a:r>
            <a:r>
              <a:rPr sz="2400" spc="-28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Symbol"/>
                <a:cs typeface="Symbol"/>
              </a:rPr>
              <a:t>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i="1" spc="55" dirty="0">
                <a:latin typeface="Times New Roman"/>
                <a:cs typeface="Times New Roman"/>
              </a:rPr>
              <a:t>n</a:t>
            </a:r>
            <a:r>
              <a:rPr sz="2100" spc="82" baseline="43650" dirty="0">
                <a:latin typeface="Times New Roman"/>
                <a:cs typeface="Times New Roman"/>
              </a:rPr>
              <a:t>3</a:t>
            </a:r>
            <a:r>
              <a:rPr sz="2100" spc="225" baseline="4365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Symbol"/>
                <a:cs typeface="Symbol"/>
              </a:rPr>
              <a:t></a:t>
            </a:r>
            <a:r>
              <a:rPr sz="2400" spc="95" dirty="0">
                <a:latin typeface="Times New Roman"/>
                <a:cs typeface="Times New Roman"/>
              </a:rPr>
              <a:t>(</a:t>
            </a:r>
            <a:r>
              <a:rPr sz="2400" i="1" spc="95" dirty="0">
                <a:latin typeface="Times New Roman"/>
                <a:cs typeface="Times New Roman"/>
              </a:rPr>
              <a:t>n</a:t>
            </a:r>
            <a:r>
              <a:rPr sz="2100" spc="142" baseline="43650" dirty="0">
                <a:latin typeface="Times New Roman"/>
                <a:cs typeface="Times New Roman"/>
              </a:rPr>
              <a:t>3</a:t>
            </a:r>
            <a:r>
              <a:rPr sz="2100" spc="-202" baseline="4365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14"/>
              </a:spcBef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시간복잡도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분석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II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알고리즘을</a:t>
            </a:r>
            <a:r>
              <a:rPr sz="2000" spc="-24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약간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수정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438784" indent="-286385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38784" algn="l"/>
              </a:tabLst>
            </a:pPr>
            <a:r>
              <a:rPr sz="2000" b="1" spc="-20" dirty="0">
                <a:solidFill>
                  <a:srgbClr val="3D010C"/>
                </a:solidFill>
                <a:latin typeface="Malgun Gothic"/>
                <a:cs typeface="Malgun Gothic"/>
              </a:rPr>
              <a:t>단위연산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3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가장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안쪽의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루프에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있는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덧셈하는</a:t>
            </a:r>
            <a:r>
              <a:rPr sz="2000" spc="-2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연산</a:t>
            </a:r>
            <a:endParaRPr sz="2000">
              <a:latin typeface="Malgun Gothic"/>
              <a:cs typeface="Malgun Gothic"/>
            </a:endParaRPr>
          </a:p>
          <a:p>
            <a:pPr marL="438784" indent="-286385">
              <a:lnSpc>
                <a:spcPct val="100000"/>
              </a:lnSpc>
              <a:spcBef>
                <a:spcPts val="484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38784" algn="l"/>
              </a:tabLst>
            </a:pPr>
            <a:r>
              <a:rPr sz="2000" b="1" spc="-20" dirty="0">
                <a:solidFill>
                  <a:srgbClr val="3D010C"/>
                </a:solidFill>
                <a:latin typeface="Malgun Gothic"/>
                <a:cs typeface="Malgun Gothic"/>
              </a:rPr>
              <a:t>입력크기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7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행과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열의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spc="-50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438784" indent="-286385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38784" algn="l"/>
              </a:tabLst>
            </a:pPr>
            <a:r>
              <a:rPr sz="2000" b="1" spc="-20" dirty="0">
                <a:solidFill>
                  <a:srgbClr val="3D010C"/>
                </a:solidFill>
                <a:latin typeface="Malgun Gothic"/>
                <a:cs typeface="Malgun Gothic"/>
              </a:rPr>
              <a:t>모든</a:t>
            </a:r>
            <a:r>
              <a:rPr sz="2000" b="1" spc="-25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b="1" spc="-20" dirty="0">
                <a:solidFill>
                  <a:srgbClr val="3D010C"/>
                </a:solidFill>
                <a:latin typeface="Malgun Gothic"/>
                <a:cs typeface="Malgun Gothic"/>
              </a:rPr>
              <a:t>경우</a:t>
            </a:r>
            <a:r>
              <a:rPr sz="2000" b="1" spc="-27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시간복잡도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분석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총</a:t>
            </a:r>
            <a:r>
              <a:rPr sz="2000" spc="-19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덧셈의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횟수</a:t>
            </a:r>
            <a:endParaRPr sz="2000">
              <a:latin typeface="Malgun Gothic"/>
              <a:cs typeface="Malgun Gothic"/>
            </a:endParaRPr>
          </a:p>
          <a:p>
            <a:pPr marL="578485" algn="ctr">
              <a:lnSpc>
                <a:spcPct val="100000"/>
              </a:lnSpc>
              <a:spcBef>
                <a:spcPts val="1495"/>
              </a:spcBef>
            </a:pP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i="1" spc="-3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Symbol"/>
                <a:cs typeface="Symbol"/>
              </a:rPr>
              <a:t>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(</a:t>
            </a:r>
            <a:r>
              <a:rPr sz="2400" i="1" spc="50" dirty="0">
                <a:latin typeface="Times New Roman"/>
                <a:cs typeface="Times New Roman"/>
              </a:rPr>
              <a:t>n</a:t>
            </a:r>
            <a:r>
              <a:rPr sz="2400" i="1" spc="-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</a:t>
            </a:r>
            <a:r>
              <a:rPr sz="2400" dirty="0">
                <a:latin typeface="Times New Roman"/>
                <a:cs typeface="Times New Roman"/>
              </a:rPr>
              <a:t>1)</a:t>
            </a:r>
            <a:r>
              <a:rPr sz="2400" spc="-35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Symbol"/>
                <a:cs typeface="Symbol"/>
              </a:rPr>
              <a:t></a:t>
            </a:r>
            <a:r>
              <a:rPr sz="2400" spc="-28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-35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Symbol"/>
                <a:cs typeface="Symbol"/>
              </a:rPr>
              <a:t></a:t>
            </a:r>
            <a:r>
              <a:rPr sz="2400" spc="-28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Symbol"/>
                <a:cs typeface="Symbol"/>
              </a:rPr>
              <a:t>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i="1" spc="55" dirty="0">
                <a:latin typeface="Times New Roman"/>
                <a:cs typeface="Times New Roman"/>
              </a:rPr>
              <a:t>n</a:t>
            </a:r>
            <a:r>
              <a:rPr sz="2100" spc="82" baseline="43650" dirty="0">
                <a:latin typeface="Times New Roman"/>
                <a:cs typeface="Times New Roman"/>
              </a:rPr>
              <a:t>3</a:t>
            </a:r>
            <a:r>
              <a:rPr sz="2100" spc="405" baseline="4365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Symbol"/>
                <a:cs typeface="Symbol"/>
              </a:rPr>
              <a:t>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i="1" spc="75" dirty="0">
                <a:latin typeface="Times New Roman"/>
                <a:cs typeface="Times New Roman"/>
              </a:rPr>
              <a:t>n</a:t>
            </a:r>
            <a:r>
              <a:rPr sz="2100" spc="112" baseline="43650" dirty="0">
                <a:latin typeface="Times New Roman"/>
                <a:cs typeface="Times New Roman"/>
              </a:rPr>
              <a:t>2</a:t>
            </a:r>
            <a:r>
              <a:rPr sz="2100" spc="300" baseline="4365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Symbol"/>
                <a:cs typeface="Symbol"/>
              </a:rPr>
              <a:t></a:t>
            </a:r>
            <a:r>
              <a:rPr sz="2400" spc="95" dirty="0">
                <a:latin typeface="Times New Roman"/>
                <a:cs typeface="Times New Roman"/>
              </a:rPr>
              <a:t>(</a:t>
            </a:r>
            <a:r>
              <a:rPr sz="2400" i="1" spc="95" dirty="0">
                <a:latin typeface="Times New Roman"/>
                <a:cs typeface="Times New Roman"/>
              </a:rPr>
              <a:t>n</a:t>
            </a:r>
            <a:r>
              <a:rPr sz="2100" spc="142" baseline="43650" dirty="0">
                <a:latin typeface="Times New Roman"/>
                <a:cs typeface="Times New Roman"/>
              </a:rPr>
              <a:t>3</a:t>
            </a:r>
            <a:r>
              <a:rPr sz="2100" spc="-202" baseline="4365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3688892"/>
            <a:ext cx="121513" cy="13075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256276" y="289559"/>
            <a:ext cx="3749040" cy="1339850"/>
          </a:xfrm>
          <a:custGeom>
            <a:avLst/>
            <a:gdLst/>
            <a:ahLst/>
            <a:cxnLst/>
            <a:rect l="l" t="t" r="r" b="b"/>
            <a:pathLst>
              <a:path w="3749040" h="1339850">
                <a:moveTo>
                  <a:pt x="3749039" y="0"/>
                </a:moveTo>
                <a:lnTo>
                  <a:pt x="0" y="0"/>
                </a:lnTo>
                <a:lnTo>
                  <a:pt x="0" y="1339596"/>
                </a:lnTo>
                <a:lnTo>
                  <a:pt x="3749039" y="1339596"/>
                </a:lnTo>
                <a:lnTo>
                  <a:pt x="3749039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47970" y="297306"/>
            <a:ext cx="3594100" cy="1275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1140"/>
              </a:lnSpc>
              <a:spcBef>
                <a:spcPts val="95"/>
              </a:spcBef>
              <a:tabLst>
                <a:tab pos="2056764" algn="l"/>
              </a:tabLst>
            </a:pPr>
            <a:r>
              <a:rPr sz="1000" b="1" dirty="0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sz="1000" b="1" spc="-3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E3D00"/>
                </a:solidFill>
                <a:latin typeface="Courier New"/>
                <a:cs typeface="Courier New"/>
              </a:rPr>
              <a:t>matrixmult</a:t>
            </a:r>
            <a:r>
              <a:rPr sz="1000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E3D00"/>
                </a:solidFill>
                <a:latin typeface="Courier New"/>
                <a:cs typeface="Courier New"/>
              </a:rPr>
              <a:t>(.</a:t>
            </a:r>
            <a:r>
              <a:rPr sz="1000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E3D00"/>
                </a:solidFill>
                <a:latin typeface="Courier New"/>
                <a:cs typeface="Courier New"/>
              </a:rPr>
              <a:t>.</a:t>
            </a:r>
            <a:r>
              <a:rPr sz="1000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0" dirty="0">
                <a:solidFill>
                  <a:srgbClr val="3E3D00"/>
                </a:solidFill>
                <a:latin typeface="Courier New"/>
                <a:cs typeface="Courier New"/>
              </a:rPr>
              <a:t>.</a:t>
            </a:r>
            <a:r>
              <a:rPr sz="1000" dirty="0">
                <a:solidFill>
                  <a:srgbClr val="3E3D00"/>
                </a:solidFill>
                <a:latin typeface="Courier New"/>
                <a:cs typeface="Courier New"/>
              </a:rPr>
              <a:t>	)</a:t>
            </a:r>
            <a:r>
              <a:rPr sz="1000" spc="-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0" dirty="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ts val="1080"/>
              </a:lnSpc>
            </a:pPr>
            <a:r>
              <a:rPr sz="1000" b="1" dirty="0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sz="1000" b="1" spc="-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E3D00"/>
                </a:solidFill>
                <a:latin typeface="Courier New"/>
                <a:cs typeface="Courier New"/>
              </a:rPr>
              <a:t>i,</a:t>
            </a:r>
            <a:r>
              <a:rPr sz="1000" spc="-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E3D00"/>
                </a:solidFill>
                <a:latin typeface="Courier New"/>
                <a:cs typeface="Courier New"/>
              </a:rPr>
              <a:t>j,</a:t>
            </a:r>
            <a:r>
              <a:rPr sz="10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25" dirty="0">
                <a:solidFill>
                  <a:srgbClr val="3E3D00"/>
                </a:solidFill>
                <a:latin typeface="Courier New"/>
                <a:cs typeface="Courier New"/>
              </a:rPr>
              <a:t>k;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ts val="1080"/>
              </a:lnSpc>
            </a:pPr>
            <a:r>
              <a:rPr sz="1000" b="1" dirty="0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sz="1000" b="1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E3D00"/>
                </a:solidFill>
                <a:latin typeface="Courier New"/>
                <a:cs typeface="Courier New"/>
              </a:rPr>
              <a:t>(i</a:t>
            </a:r>
            <a:r>
              <a:rPr sz="1000" spc="-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sz="1000" spc="-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E3D00"/>
                </a:solidFill>
                <a:latin typeface="Courier New"/>
                <a:cs typeface="Courier New"/>
              </a:rPr>
              <a:t>1;</a:t>
            </a:r>
            <a:r>
              <a:rPr sz="1000" spc="-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E3D00"/>
                </a:solidFill>
                <a:latin typeface="Courier New"/>
                <a:cs typeface="Courier New"/>
              </a:rPr>
              <a:t>i</a:t>
            </a:r>
            <a:r>
              <a:rPr sz="10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E3D00"/>
                </a:solidFill>
                <a:latin typeface="Courier New"/>
                <a:cs typeface="Courier New"/>
              </a:rPr>
              <a:t>&lt;=</a:t>
            </a:r>
            <a:r>
              <a:rPr sz="1000" spc="-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E3D00"/>
                </a:solidFill>
                <a:latin typeface="Courier New"/>
                <a:cs typeface="Courier New"/>
              </a:rPr>
              <a:t>n;</a:t>
            </a:r>
            <a:r>
              <a:rPr sz="1000" spc="-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20" dirty="0">
                <a:solidFill>
                  <a:srgbClr val="3E3D00"/>
                </a:solidFill>
                <a:latin typeface="Courier New"/>
                <a:cs typeface="Courier New"/>
              </a:rPr>
              <a:t>i++)</a:t>
            </a:r>
            <a:endParaRPr sz="1000">
              <a:latin typeface="Courier New"/>
              <a:cs typeface="Courier New"/>
            </a:endParaRPr>
          </a:p>
          <a:p>
            <a:pPr marL="457200" marR="1376680" indent="-228600">
              <a:lnSpc>
                <a:spcPts val="1080"/>
              </a:lnSpc>
              <a:spcBef>
                <a:spcPts val="75"/>
              </a:spcBef>
            </a:pPr>
            <a:r>
              <a:rPr sz="1000" b="1" dirty="0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sz="1000" b="1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E3D00"/>
                </a:solidFill>
                <a:latin typeface="Courier New"/>
                <a:cs typeface="Courier New"/>
              </a:rPr>
              <a:t>(j</a:t>
            </a:r>
            <a:r>
              <a:rPr sz="10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sz="1000" spc="-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E3D00"/>
                </a:solidFill>
                <a:latin typeface="Courier New"/>
                <a:cs typeface="Courier New"/>
              </a:rPr>
              <a:t>1;</a:t>
            </a:r>
            <a:r>
              <a:rPr sz="10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E3D00"/>
                </a:solidFill>
                <a:latin typeface="Courier New"/>
                <a:cs typeface="Courier New"/>
              </a:rPr>
              <a:t>j</a:t>
            </a:r>
            <a:r>
              <a:rPr sz="1000" spc="-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E3D00"/>
                </a:solidFill>
                <a:latin typeface="Courier New"/>
                <a:cs typeface="Courier New"/>
              </a:rPr>
              <a:t>&lt;=</a:t>
            </a:r>
            <a:r>
              <a:rPr sz="10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E3D00"/>
                </a:solidFill>
                <a:latin typeface="Courier New"/>
                <a:cs typeface="Courier New"/>
              </a:rPr>
              <a:t>n;</a:t>
            </a:r>
            <a:r>
              <a:rPr sz="1000" spc="-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E3D00"/>
                </a:solidFill>
                <a:latin typeface="Courier New"/>
                <a:cs typeface="Courier New"/>
              </a:rPr>
              <a:t>j++)</a:t>
            </a:r>
            <a:r>
              <a:rPr sz="10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50" dirty="0">
                <a:solidFill>
                  <a:srgbClr val="3E3D00"/>
                </a:solidFill>
                <a:latin typeface="Courier New"/>
                <a:cs typeface="Courier New"/>
              </a:rPr>
              <a:t>{ </a:t>
            </a:r>
            <a:r>
              <a:rPr sz="1000" dirty="0">
                <a:solidFill>
                  <a:srgbClr val="3E3D00"/>
                </a:solidFill>
                <a:latin typeface="Courier New"/>
                <a:cs typeface="Courier New"/>
              </a:rPr>
              <a:t>C[i][j]</a:t>
            </a:r>
            <a:r>
              <a:rPr sz="1000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sz="1000" spc="-25" dirty="0">
                <a:solidFill>
                  <a:srgbClr val="3E3D00"/>
                </a:solidFill>
                <a:latin typeface="Courier New"/>
                <a:cs typeface="Courier New"/>
              </a:rPr>
              <a:t> 0;</a:t>
            </a:r>
            <a:endParaRPr sz="1000">
              <a:latin typeface="Courier New"/>
              <a:cs typeface="Courier New"/>
            </a:endParaRPr>
          </a:p>
          <a:p>
            <a:pPr marL="457200">
              <a:lnSpc>
                <a:spcPts val="1005"/>
              </a:lnSpc>
            </a:pPr>
            <a:r>
              <a:rPr sz="1000" b="1" dirty="0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sz="1000" b="1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E3D00"/>
                </a:solidFill>
                <a:latin typeface="Courier New"/>
                <a:cs typeface="Courier New"/>
              </a:rPr>
              <a:t>(k</a:t>
            </a:r>
            <a:r>
              <a:rPr sz="1000" spc="-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sz="1000" spc="-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E3D00"/>
                </a:solidFill>
                <a:latin typeface="Courier New"/>
                <a:cs typeface="Courier New"/>
              </a:rPr>
              <a:t>1;</a:t>
            </a:r>
            <a:r>
              <a:rPr sz="1000" spc="-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E3D00"/>
                </a:solidFill>
                <a:latin typeface="Courier New"/>
                <a:cs typeface="Courier New"/>
              </a:rPr>
              <a:t>k</a:t>
            </a:r>
            <a:r>
              <a:rPr sz="10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E3D00"/>
                </a:solidFill>
                <a:latin typeface="Courier New"/>
                <a:cs typeface="Courier New"/>
              </a:rPr>
              <a:t>&lt;=</a:t>
            </a:r>
            <a:r>
              <a:rPr sz="1000" spc="-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E3D00"/>
                </a:solidFill>
                <a:latin typeface="Courier New"/>
                <a:cs typeface="Courier New"/>
              </a:rPr>
              <a:t>n;</a:t>
            </a:r>
            <a:r>
              <a:rPr sz="1000" spc="-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20" dirty="0">
                <a:solidFill>
                  <a:srgbClr val="3E3D00"/>
                </a:solidFill>
                <a:latin typeface="Courier New"/>
                <a:cs typeface="Courier New"/>
              </a:rPr>
              <a:t>k++)</a:t>
            </a:r>
            <a:endParaRPr sz="1000">
              <a:latin typeface="Courier New"/>
              <a:cs typeface="Courier New"/>
            </a:endParaRPr>
          </a:p>
          <a:p>
            <a:pPr marL="685800">
              <a:lnSpc>
                <a:spcPts val="1080"/>
              </a:lnSpc>
            </a:pPr>
            <a:r>
              <a:rPr sz="1000" dirty="0">
                <a:solidFill>
                  <a:srgbClr val="3E3D00"/>
                </a:solidFill>
                <a:latin typeface="Courier New"/>
                <a:cs typeface="Courier New"/>
              </a:rPr>
              <a:t>C[i][j]</a:t>
            </a:r>
            <a:r>
              <a:rPr sz="1000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sz="1000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E3D00"/>
                </a:solidFill>
                <a:latin typeface="Courier New"/>
                <a:cs typeface="Courier New"/>
              </a:rPr>
              <a:t>C[i][j]</a:t>
            </a:r>
            <a:r>
              <a:rPr sz="1000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E3D00"/>
                </a:solidFill>
                <a:latin typeface="Courier New"/>
                <a:cs typeface="Courier New"/>
              </a:rPr>
              <a:t>+</a:t>
            </a:r>
            <a:r>
              <a:rPr sz="1000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E3D00"/>
                </a:solidFill>
                <a:latin typeface="Courier New"/>
                <a:cs typeface="Courier New"/>
              </a:rPr>
              <a:t>A[i][k]</a:t>
            </a:r>
            <a:r>
              <a:rPr sz="1000" spc="-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E3D00"/>
                </a:solidFill>
                <a:latin typeface="Courier New"/>
                <a:cs typeface="Courier New"/>
              </a:rPr>
              <a:t>*</a:t>
            </a:r>
            <a:r>
              <a:rPr sz="1000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3E3D00"/>
                </a:solidFill>
                <a:latin typeface="Courier New"/>
                <a:cs typeface="Courier New"/>
              </a:rPr>
              <a:t>B[k][j];</a:t>
            </a:r>
            <a:endParaRPr sz="1000">
              <a:latin typeface="Courier New"/>
              <a:cs typeface="Courier New"/>
            </a:endParaRPr>
          </a:p>
          <a:p>
            <a:pPr marL="381000">
              <a:lnSpc>
                <a:spcPts val="1080"/>
              </a:lnSpc>
            </a:pPr>
            <a:r>
              <a:rPr sz="1000" spc="-50" dirty="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ts val="1140"/>
              </a:lnSpc>
            </a:pPr>
            <a:r>
              <a:rPr sz="1000" spc="-50" dirty="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470"/>
              </a:lnSpc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8399" rIns="0" bIns="0" rtlCol="0">
            <a:spAutoFit/>
          </a:bodyPr>
          <a:lstStyle/>
          <a:p>
            <a:pPr marL="133159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2 </a:t>
            </a:r>
            <a:r>
              <a:rPr dirty="0">
                <a:latin typeface="Symbol"/>
                <a:cs typeface="Symbol"/>
              </a:rPr>
              <a:t>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2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0" dirty="0"/>
              <a:t>행렬곱셈</a:t>
            </a:r>
            <a:r>
              <a:rPr spc="-10" dirty="0">
                <a:latin typeface="Times New Roman"/>
                <a:cs typeface="Times New Roman"/>
              </a:rPr>
              <a:t>(</a:t>
            </a:r>
            <a:r>
              <a:rPr spc="-10" dirty="0"/>
              <a:t>단순한</a:t>
            </a:r>
            <a:r>
              <a:rPr spc="-360" dirty="0"/>
              <a:t> </a:t>
            </a:r>
            <a:r>
              <a:rPr spc="-20" dirty="0"/>
              <a:t>방법</a:t>
            </a:r>
            <a:r>
              <a:rPr spc="-20" dirty="0">
                <a:latin typeface="Times New Roman"/>
                <a:cs typeface="Times New Roman"/>
              </a:rPr>
              <a:t>):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180" y="1372793"/>
            <a:ext cx="109626" cy="1175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64591" y="1242771"/>
            <a:ext cx="41268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문제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18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두</a:t>
            </a:r>
            <a:r>
              <a:rPr sz="1800" spc="-18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sz="18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010C"/>
                </a:solidFill>
                <a:latin typeface="Symbol"/>
                <a:cs typeface="Symbol"/>
              </a:rPr>
              <a:t>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 2</a:t>
            </a:r>
            <a:r>
              <a:rPr sz="18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D010C"/>
                </a:solidFill>
                <a:latin typeface="Malgun Gothic"/>
                <a:cs typeface="Malgun Gothic"/>
              </a:rPr>
              <a:t>행렬</a:t>
            </a:r>
            <a:r>
              <a:rPr sz="1800" spc="-18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i="1" dirty="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와</a:t>
            </a:r>
            <a:r>
              <a:rPr sz="1800" spc="-19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i="1" dirty="0">
                <a:solidFill>
                  <a:srgbClr val="3D010C"/>
                </a:solidFill>
                <a:latin typeface="Times New Roman"/>
                <a:cs typeface="Times New Roman"/>
              </a:rPr>
              <a:t>B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sz="1800" spc="-19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곱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(product) </a:t>
            </a:r>
            <a:r>
              <a:rPr sz="1800" i="1" spc="-25" dirty="0">
                <a:solidFill>
                  <a:srgbClr val="3D010C"/>
                </a:solidFill>
                <a:latin typeface="Times New Roman"/>
                <a:cs typeface="Times New Roman"/>
              </a:rPr>
              <a:t>C</a:t>
            </a:r>
            <a:r>
              <a:rPr sz="1800" spc="-25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180" y="4335322"/>
            <a:ext cx="109626" cy="11755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64591" y="4206620"/>
            <a:ext cx="5005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시간복잡도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분석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1800" spc="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8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번의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곱셈과</a:t>
            </a:r>
            <a:r>
              <a:rPr sz="1800" spc="-18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번의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덧셈이</a:t>
            </a:r>
            <a:r>
              <a:rPr sz="1800" spc="-17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3D010C"/>
                </a:solidFill>
                <a:latin typeface="Malgun Gothic"/>
                <a:cs typeface="Malgun Gothic"/>
              </a:rPr>
              <a:t>필요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470"/>
              </a:lnSpc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6740297" y="3044611"/>
            <a:ext cx="11493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50" dirty="0">
                <a:latin typeface="Symbol"/>
                <a:cs typeface="Symbol"/>
              </a:rPr>
              <a:t>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25446" y="2314300"/>
            <a:ext cx="11493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50" dirty="0">
                <a:latin typeface="Symbol"/>
                <a:cs typeface="Symbol"/>
              </a:rPr>
              <a:t>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36673" y="2247994"/>
            <a:ext cx="15367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50" dirty="0">
                <a:latin typeface="Symbol"/>
                <a:cs typeface="Symbol"/>
              </a:rPr>
              <a:t>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17782" y="2094050"/>
            <a:ext cx="39624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4005" algn="l"/>
              </a:tabLst>
            </a:pPr>
            <a:r>
              <a:rPr sz="1800" spc="-50" dirty="0">
                <a:latin typeface="Symbol"/>
                <a:cs typeface="Symbol"/>
              </a:rPr>
              <a:t>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0" dirty="0">
                <a:latin typeface="Symbol"/>
                <a:cs typeface="Symbol"/>
              </a:rPr>
              <a:t>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1120" y="2247994"/>
            <a:ext cx="15367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50" dirty="0">
                <a:latin typeface="Symbol"/>
                <a:cs typeface="Symbol"/>
              </a:rPr>
              <a:t>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23361" y="2094050"/>
            <a:ext cx="44704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44170" algn="l"/>
              </a:tabLst>
            </a:pPr>
            <a:r>
              <a:rPr sz="1800" spc="-50" dirty="0">
                <a:latin typeface="Symbol"/>
                <a:cs typeface="Symbol"/>
              </a:rPr>
              <a:t>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0" dirty="0">
                <a:latin typeface="Symbol"/>
                <a:cs typeface="Symbol"/>
              </a:rPr>
              <a:t>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01938" y="3210612"/>
            <a:ext cx="3653154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40715" algn="l"/>
                <a:tab pos="1115695" algn="l"/>
                <a:tab pos="1557020" algn="l"/>
                <a:tab pos="2042795" algn="l"/>
                <a:tab pos="2459355" algn="l"/>
                <a:tab pos="2944495" algn="l"/>
                <a:tab pos="3385820" algn="l"/>
              </a:tabLst>
            </a:pPr>
            <a:r>
              <a:rPr sz="1800" dirty="0">
                <a:latin typeface="Symbol"/>
                <a:cs typeface="Symbol"/>
              </a:rPr>
              <a:t></a:t>
            </a:r>
            <a:r>
              <a:rPr sz="1800" spc="35" dirty="0">
                <a:latin typeface="Times New Roman"/>
                <a:cs typeface="Times New Roman"/>
              </a:rPr>
              <a:t>  </a:t>
            </a:r>
            <a:r>
              <a:rPr sz="1050" spc="-35" dirty="0">
                <a:latin typeface="Times New Roman"/>
                <a:cs typeface="Times New Roman"/>
              </a:rPr>
              <a:t>21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25" dirty="0">
                <a:latin typeface="Times New Roman"/>
                <a:cs typeface="Times New Roman"/>
              </a:rPr>
              <a:t>11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25" dirty="0">
                <a:latin typeface="Times New Roman"/>
                <a:cs typeface="Times New Roman"/>
              </a:rPr>
              <a:t>22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25" dirty="0">
                <a:latin typeface="Times New Roman"/>
                <a:cs typeface="Times New Roman"/>
              </a:rPr>
              <a:t>21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25" dirty="0">
                <a:latin typeface="Times New Roman"/>
                <a:cs typeface="Times New Roman"/>
              </a:rPr>
              <a:t>21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25" dirty="0">
                <a:latin typeface="Times New Roman"/>
                <a:cs typeface="Times New Roman"/>
              </a:rPr>
              <a:t>12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25" dirty="0">
                <a:latin typeface="Times New Roman"/>
                <a:cs typeface="Times New Roman"/>
              </a:rPr>
              <a:t>22</a:t>
            </a:r>
            <a:r>
              <a:rPr sz="1050" dirty="0">
                <a:latin typeface="Times New Roman"/>
                <a:cs typeface="Times New Roman"/>
              </a:rPr>
              <a:t>	22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Symbol"/>
                <a:cs typeface="Symbol"/>
              </a:rPr>
              <a:t>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45938" y="2230396"/>
            <a:ext cx="16383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Times New Roman"/>
                <a:cs typeface="Times New Roman"/>
              </a:rPr>
              <a:t>12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59830" y="2230396"/>
            <a:ext cx="16383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Times New Roman"/>
                <a:cs typeface="Times New Roman"/>
              </a:rPr>
              <a:t>11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97004" y="2480301"/>
            <a:ext cx="266065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73735" algn="l"/>
                <a:tab pos="1170305" algn="l"/>
                <a:tab pos="1868805" algn="l"/>
                <a:tab pos="2314575" algn="l"/>
              </a:tabLst>
            </a:pPr>
            <a:r>
              <a:rPr sz="1800" dirty="0">
                <a:latin typeface="Symbol"/>
                <a:cs typeface="Symbol"/>
              </a:rPr>
              <a:t>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Times New Roman"/>
                <a:cs typeface="Times New Roman"/>
              </a:rPr>
              <a:t>21</a:t>
            </a:r>
            <a:r>
              <a:rPr sz="1050" dirty="0">
                <a:latin typeface="Times New Roman"/>
                <a:cs typeface="Times New Roman"/>
              </a:rPr>
              <a:t>	22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Symbol"/>
                <a:cs typeface="Symbol"/>
              </a:rPr>
              <a:t>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Symbol"/>
                <a:cs typeface="Symbol"/>
              </a:rPr>
              <a:t></a:t>
            </a:r>
            <a:r>
              <a:rPr sz="1800" spc="40" dirty="0">
                <a:latin typeface="Times New Roman"/>
                <a:cs typeface="Times New Roman"/>
              </a:rPr>
              <a:t>  </a:t>
            </a:r>
            <a:r>
              <a:rPr sz="1050" spc="-25" dirty="0">
                <a:latin typeface="Times New Roman"/>
                <a:cs typeface="Times New Roman"/>
              </a:rPr>
              <a:t>21</a:t>
            </a:r>
            <a:r>
              <a:rPr sz="1050" dirty="0">
                <a:latin typeface="Times New Roman"/>
                <a:cs typeface="Times New Roman"/>
              </a:rPr>
              <a:t>	22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Symbol"/>
                <a:cs typeface="Symbol"/>
              </a:rPr>
              <a:t>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Symbol"/>
                <a:cs typeface="Symbol"/>
              </a:rPr>
              <a:t>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Times New Roman"/>
                <a:cs typeface="Times New Roman"/>
              </a:rPr>
              <a:t>21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51593" y="2230396"/>
            <a:ext cx="16383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Times New Roman"/>
                <a:cs typeface="Times New Roman"/>
              </a:rPr>
              <a:t>12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13854" y="3152187"/>
            <a:ext cx="149669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3530" algn="l"/>
                <a:tab pos="744220" algn="l"/>
                <a:tab pos="1214755" algn="l"/>
              </a:tabLst>
            </a:pPr>
            <a:r>
              <a:rPr sz="1800" i="1" spc="-50" dirty="0">
                <a:latin typeface="Times New Roman"/>
                <a:cs typeface="Times New Roman"/>
              </a:rPr>
              <a:t>a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Symbol"/>
                <a:cs typeface="Symbol"/>
              </a:rPr>
              <a:t></a:t>
            </a:r>
            <a:r>
              <a:rPr sz="1800" spc="-260" dirty="0">
                <a:latin typeface="Times New Roman"/>
                <a:cs typeface="Times New Roman"/>
              </a:rPr>
              <a:t> </a:t>
            </a:r>
            <a:r>
              <a:rPr sz="1800" i="1" spc="-50" dirty="0">
                <a:latin typeface="Times New Roman"/>
                <a:cs typeface="Times New Roman"/>
              </a:rPr>
              <a:t>b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Symbol"/>
                <a:cs typeface="Symbol"/>
              </a:rPr>
              <a:t>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i="1" spc="-50" dirty="0">
                <a:latin typeface="Times New Roman"/>
                <a:cs typeface="Times New Roman"/>
              </a:rPr>
              <a:t>a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Symbol"/>
                <a:cs typeface="Symbol"/>
              </a:rPr>
              <a:t></a:t>
            </a:r>
            <a:r>
              <a:rPr sz="1800" spc="-254" dirty="0">
                <a:latin typeface="Times New Roman"/>
                <a:cs typeface="Times New Roman"/>
              </a:rPr>
              <a:t> </a:t>
            </a:r>
            <a:r>
              <a:rPr sz="1800" i="1" spc="-50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86403" y="3152187"/>
            <a:ext cx="119507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42595" algn="l"/>
                <a:tab pos="913130" algn="l"/>
              </a:tabLst>
            </a:pPr>
            <a:r>
              <a:rPr sz="1800" dirty="0">
                <a:latin typeface="Symbol"/>
                <a:cs typeface="Symbol"/>
              </a:rPr>
              <a:t></a:t>
            </a:r>
            <a:r>
              <a:rPr sz="1800" spc="-260" dirty="0">
                <a:latin typeface="Times New Roman"/>
                <a:cs typeface="Times New Roman"/>
              </a:rPr>
              <a:t> </a:t>
            </a:r>
            <a:r>
              <a:rPr sz="1800" i="1" spc="-60" dirty="0">
                <a:latin typeface="Times New Roman"/>
                <a:cs typeface="Times New Roman"/>
              </a:rPr>
              <a:t>b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Symbol"/>
                <a:cs typeface="Symbol"/>
              </a:rPr>
              <a:t>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i="1" spc="-50" dirty="0">
                <a:latin typeface="Times New Roman"/>
                <a:cs typeface="Times New Roman"/>
              </a:rPr>
              <a:t>a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Symbol"/>
                <a:cs typeface="Symbol"/>
              </a:rPr>
              <a:t></a:t>
            </a:r>
            <a:r>
              <a:rPr sz="1800" spc="-260" dirty="0">
                <a:latin typeface="Times New Roman"/>
                <a:cs typeface="Times New Roman"/>
              </a:rPr>
              <a:t> </a:t>
            </a:r>
            <a:r>
              <a:rPr sz="1800" i="1" spc="-50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76538" y="3044611"/>
            <a:ext cx="28638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spc="-25" dirty="0">
                <a:latin typeface="Symbol"/>
                <a:cs typeface="Symbol"/>
              </a:rPr>
              <a:t></a:t>
            </a:r>
            <a:r>
              <a:rPr sz="2700" i="1" spc="-37" baseline="-26234" dirty="0">
                <a:latin typeface="Times New Roman"/>
                <a:cs typeface="Times New Roman"/>
              </a:rPr>
              <a:t>a</a:t>
            </a:r>
            <a:endParaRPr sz="2700" baseline="-26234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92075" y="2865171"/>
            <a:ext cx="192913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700" baseline="-27777" dirty="0">
                <a:latin typeface="Symbol"/>
                <a:cs typeface="Symbol"/>
              </a:rPr>
              <a:t></a:t>
            </a:r>
            <a:r>
              <a:rPr sz="2700" spc="-60" baseline="-27777" dirty="0">
                <a:latin typeface="Times New Roman"/>
                <a:cs typeface="Times New Roman"/>
              </a:rPr>
              <a:t> </a:t>
            </a:r>
            <a:r>
              <a:rPr sz="2700" baseline="9259" dirty="0">
                <a:latin typeface="Symbol"/>
                <a:cs typeface="Symbol"/>
              </a:rPr>
              <a:t></a:t>
            </a:r>
            <a:r>
              <a:rPr sz="2700" i="1" baseline="13888" dirty="0">
                <a:latin typeface="Times New Roman"/>
                <a:cs typeface="Times New Roman"/>
              </a:rPr>
              <a:t>a</a:t>
            </a:r>
            <a:r>
              <a:rPr sz="1050" dirty="0">
                <a:latin typeface="Times New Roman"/>
                <a:cs typeface="Times New Roman"/>
              </a:rPr>
              <a:t>11 </a:t>
            </a:r>
            <a:r>
              <a:rPr sz="2700" baseline="13888" dirty="0">
                <a:latin typeface="Symbol"/>
                <a:cs typeface="Symbol"/>
              </a:rPr>
              <a:t></a:t>
            </a:r>
            <a:r>
              <a:rPr sz="2700" spc="-397" baseline="13888" dirty="0">
                <a:latin typeface="Times New Roman"/>
                <a:cs typeface="Times New Roman"/>
              </a:rPr>
              <a:t> </a:t>
            </a:r>
            <a:r>
              <a:rPr sz="2700" i="1" spc="-30" baseline="13888" dirty="0">
                <a:latin typeface="Times New Roman"/>
                <a:cs typeface="Times New Roman"/>
              </a:rPr>
              <a:t>b</a:t>
            </a:r>
            <a:r>
              <a:rPr sz="1050" spc="-20" dirty="0">
                <a:latin typeface="Times New Roman"/>
                <a:cs typeface="Times New Roman"/>
              </a:rPr>
              <a:t>11</a:t>
            </a:r>
            <a:r>
              <a:rPr sz="1050" spc="110" dirty="0">
                <a:latin typeface="Times New Roman"/>
                <a:cs typeface="Times New Roman"/>
              </a:rPr>
              <a:t> </a:t>
            </a:r>
            <a:r>
              <a:rPr sz="2700" baseline="13888" dirty="0">
                <a:latin typeface="Symbol"/>
                <a:cs typeface="Symbol"/>
              </a:rPr>
              <a:t></a:t>
            </a:r>
            <a:r>
              <a:rPr sz="2700" spc="-179" baseline="13888" dirty="0">
                <a:latin typeface="Times New Roman"/>
                <a:cs typeface="Times New Roman"/>
              </a:rPr>
              <a:t> </a:t>
            </a:r>
            <a:r>
              <a:rPr sz="2700" i="1" baseline="13888" dirty="0">
                <a:latin typeface="Times New Roman"/>
                <a:cs typeface="Times New Roman"/>
              </a:rPr>
              <a:t>a</a:t>
            </a:r>
            <a:r>
              <a:rPr sz="1050" dirty="0">
                <a:latin typeface="Times New Roman"/>
                <a:cs typeface="Times New Roman"/>
              </a:rPr>
              <a:t>12</a:t>
            </a:r>
            <a:r>
              <a:rPr sz="1050" spc="80" dirty="0">
                <a:latin typeface="Times New Roman"/>
                <a:cs typeface="Times New Roman"/>
              </a:rPr>
              <a:t> </a:t>
            </a:r>
            <a:r>
              <a:rPr sz="2700" baseline="13888" dirty="0">
                <a:latin typeface="Symbol"/>
                <a:cs typeface="Symbol"/>
              </a:rPr>
              <a:t></a:t>
            </a:r>
            <a:r>
              <a:rPr sz="2700" spc="-397" baseline="13888" dirty="0">
                <a:latin typeface="Times New Roman"/>
                <a:cs typeface="Times New Roman"/>
              </a:rPr>
              <a:t> </a:t>
            </a:r>
            <a:r>
              <a:rPr sz="2700" i="1" spc="-37" baseline="13888" dirty="0">
                <a:latin typeface="Times New Roman"/>
                <a:cs typeface="Times New Roman"/>
              </a:rPr>
              <a:t>b</a:t>
            </a:r>
            <a:r>
              <a:rPr sz="1050" spc="-25" dirty="0">
                <a:latin typeface="Times New Roman"/>
                <a:cs typeface="Times New Roman"/>
              </a:rPr>
              <a:t>21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53476" y="2421888"/>
            <a:ext cx="14224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i="1" spc="-50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92382" y="2314300"/>
            <a:ext cx="56070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19405" algn="l"/>
              </a:tabLst>
            </a:pPr>
            <a:r>
              <a:rPr sz="1800" spc="-50" dirty="0">
                <a:latin typeface="Symbol"/>
                <a:cs typeface="Symbol"/>
              </a:rPr>
              <a:t>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Symbol"/>
                <a:cs typeface="Symbol"/>
              </a:rPr>
              <a:t></a:t>
            </a:r>
            <a:r>
              <a:rPr sz="2700" i="1" spc="-37" baseline="-26234" dirty="0">
                <a:latin typeface="Times New Roman"/>
                <a:cs typeface="Times New Roman"/>
              </a:rPr>
              <a:t>b</a:t>
            </a:r>
            <a:endParaRPr sz="2700" baseline="-26234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60455" y="2064892"/>
            <a:ext cx="2332990" cy="110172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5"/>
              </a:spcBef>
              <a:tabLst>
                <a:tab pos="413384" algn="l"/>
              </a:tabLst>
            </a:pPr>
            <a:r>
              <a:rPr sz="1050" spc="-25" dirty="0">
                <a:latin typeface="Times New Roman"/>
                <a:cs typeface="Times New Roman"/>
              </a:rPr>
              <a:t>11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2700" i="1" spc="-75" baseline="13888" dirty="0">
                <a:latin typeface="Times New Roman"/>
                <a:cs typeface="Times New Roman"/>
              </a:rPr>
              <a:t>b</a:t>
            </a:r>
            <a:r>
              <a:rPr sz="1050" spc="-50" dirty="0">
                <a:latin typeface="Times New Roman"/>
                <a:cs typeface="Times New Roman"/>
              </a:rPr>
              <a:t>12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2700" spc="-75" baseline="9259" dirty="0">
                <a:latin typeface="Symbol"/>
                <a:cs typeface="Symbol"/>
              </a:rPr>
              <a:t></a:t>
            </a:r>
            <a:endParaRPr sz="2700" baseline="9259">
              <a:latin typeface="Symbol"/>
              <a:cs typeface="Symbol"/>
            </a:endParaRPr>
          </a:p>
          <a:p>
            <a:pPr marL="513080">
              <a:lnSpc>
                <a:spcPct val="100000"/>
              </a:lnSpc>
              <a:spcBef>
                <a:spcPts val="560"/>
              </a:spcBef>
            </a:pPr>
            <a:r>
              <a:rPr sz="1050" dirty="0">
                <a:latin typeface="Times New Roman"/>
                <a:cs typeface="Times New Roman"/>
              </a:rPr>
              <a:t>22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Symbol"/>
                <a:cs typeface="Symbol"/>
              </a:rPr>
              <a:t></a:t>
            </a:r>
            <a:endParaRPr sz="1800">
              <a:latin typeface="Symbol"/>
              <a:cs typeface="Symbol"/>
            </a:endParaRPr>
          </a:p>
          <a:p>
            <a:pPr marL="581025">
              <a:lnSpc>
                <a:spcPct val="100000"/>
              </a:lnSpc>
              <a:spcBef>
                <a:spcPts val="869"/>
              </a:spcBef>
            </a:pPr>
            <a:r>
              <a:rPr sz="2700" i="1" spc="-15" baseline="13888" dirty="0">
                <a:latin typeface="Times New Roman"/>
                <a:cs typeface="Times New Roman"/>
              </a:rPr>
              <a:t>a</a:t>
            </a:r>
            <a:r>
              <a:rPr sz="1050" spc="-10" dirty="0">
                <a:latin typeface="Times New Roman"/>
                <a:cs typeface="Times New Roman"/>
              </a:rPr>
              <a:t>11</a:t>
            </a:r>
            <a:r>
              <a:rPr sz="1050" spc="-60" dirty="0">
                <a:latin typeface="Times New Roman"/>
                <a:cs typeface="Times New Roman"/>
              </a:rPr>
              <a:t> </a:t>
            </a:r>
            <a:r>
              <a:rPr sz="2700" baseline="13888" dirty="0">
                <a:latin typeface="Symbol"/>
                <a:cs typeface="Symbol"/>
              </a:rPr>
              <a:t></a:t>
            </a:r>
            <a:r>
              <a:rPr sz="2700" spc="-397" baseline="13888" dirty="0">
                <a:latin typeface="Times New Roman"/>
                <a:cs typeface="Times New Roman"/>
              </a:rPr>
              <a:t> </a:t>
            </a:r>
            <a:r>
              <a:rPr sz="2700" i="1" spc="-15" baseline="13888" dirty="0">
                <a:latin typeface="Times New Roman"/>
                <a:cs typeface="Times New Roman"/>
              </a:rPr>
              <a:t>b</a:t>
            </a:r>
            <a:r>
              <a:rPr sz="1050" spc="-10" dirty="0">
                <a:latin typeface="Times New Roman"/>
                <a:cs typeface="Times New Roman"/>
              </a:rPr>
              <a:t>12</a:t>
            </a:r>
            <a:r>
              <a:rPr sz="1050" spc="75" dirty="0">
                <a:latin typeface="Times New Roman"/>
                <a:cs typeface="Times New Roman"/>
              </a:rPr>
              <a:t> </a:t>
            </a:r>
            <a:r>
              <a:rPr sz="2700" baseline="13888" dirty="0">
                <a:latin typeface="Symbol"/>
                <a:cs typeface="Symbol"/>
              </a:rPr>
              <a:t></a:t>
            </a:r>
            <a:r>
              <a:rPr sz="2700" spc="-179" baseline="13888" dirty="0">
                <a:latin typeface="Times New Roman"/>
                <a:cs typeface="Times New Roman"/>
              </a:rPr>
              <a:t> </a:t>
            </a:r>
            <a:r>
              <a:rPr sz="2700" i="1" baseline="13888" dirty="0">
                <a:latin typeface="Times New Roman"/>
                <a:cs typeface="Times New Roman"/>
              </a:rPr>
              <a:t>a</a:t>
            </a:r>
            <a:r>
              <a:rPr sz="1050" dirty="0">
                <a:latin typeface="Times New Roman"/>
                <a:cs typeface="Times New Roman"/>
              </a:rPr>
              <a:t>12</a:t>
            </a:r>
            <a:r>
              <a:rPr sz="1050" spc="40" dirty="0">
                <a:latin typeface="Times New Roman"/>
                <a:cs typeface="Times New Roman"/>
              </a:rPr>
              <a:t> </a:t>
            </a:r>
            <a:r>
              <a:rPr sz="2700" baseline="13888" dirty="0">
                <a:latin typeface="Symbol"/>
                <a:cs typeface="Symbol"/>
              </a:rPr>
              <a:t></a:t>
            </a:r>
            <a:r>
              <a:rPr sz="2700" spc="-397" baseline="13888" dirty="0">
                <a:latin typeface="Times New Roman"/>
                <a:cs typeface="Times New Roman"/>
              </a:rPr>
              <a:t> </a:t>
            </a:r>
            <a:r>
              <a:rPr sz="2700" i="1" baseline="13888" dirty="0">
                <a:latin typeface="Times New Roman"/>
                <a:cs typeface="Times New Roman"/>
              </a:rPr>
              <a:t>b</a:t>
            </a:r>
            <a:r>
              <a:rPr sz="1050" dirty="0">
                <a:latin typeface="Times New Roman"/>
                <a:cs typeface="Times New Roman"/>
              </a:rPr>
              <a:t>22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2700" spc="-75" baseline="9259" dirty="0">
                <a:latin typeface="Symbol"/>
                <a:cs typeface="Symbol"/>
              </a:rPr>
              <a:t></a:t>
            </a:r>
            <a:endParaRPr sz="2700" baseline="9259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93278" y="2077355"/>
            <a:ext cx="129539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i="1" spc="-50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34883" y="2421888"/>
            <a:ext cx="14224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i="1" spc="-50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97961" y="2314300"/>
            <a:ext cx="61912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69570" algn="l"/>
              </a:tabLst>
            </a:pPr>
            <a:r>
              <a:rPr sz="1800" spc="-50" dirty="0">
                <a:latin typeface="Symbol"/>
                <a:cs typeface="Symbol"/>
              </a:rPr>
              <a:t>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Symbol"/>
                <a:cs typeface="Symbol"/>
              </a:rPr>
              <a:t></a:t>
            </a:r>
            <a:r>
              <a:rPr sz="2700" i="1" spc="-37" baseline="-26234" dirty="0">
                <a:latin typeface="Times New Roman"/>
                <a:cs typeface="Times New Roman"/>
              </a:rPr>
              <a:t>a</a:t>
            </a:r>
            <a:endParaRPr sz="2700" baseline="-26234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56285" y="2077355"/>
            <a:ext cx="61531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98475" algn="l"/>
              </a:tabLst>
            </a:pPr>
            <a:r>
              <a:rPr sz="1800" i="1" spc="-50" dirty="0">
                <a:latin typeface="Times New Roman"/>
                <a:cs typeface="Times New Roman"/>
              </a:rPr>
              <a:t>a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-50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54656" y="2421888"/>
            <a:ext cx="12890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i="1" spc="-50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71604" y="2314300"/>
            <a:ext cx="27051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spc="-25" dirty="0">
                <a:latin typeface="Symbol"/>
                <a:cs typeface="Symbol"/>
              </a:rPr>
              <a:t></a:t>
            </a:r>
            <a:r>
              <a:rPr sz="2700" i="1" spc="-37" baseline="-26234" dirty="0">
                <a:latin typeface="Times New Roman"/>
                <a:cs typeface="Times New Roman"/>
              </a:rPr>
              <a:t>c</a:t>
            </a:r>
            <a:endParaRPr sz="2700" baseline="-26234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62646" y="2077355"/>
            <a:ext cx="11620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i="1" spc="-50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71604" y="2134859"/>
            <a:ext cx="40132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700" spc="-30" baseline="9259" dirty="0">
                <a:latin typeface="Symbol"/>
                <a:cs typeface="Symbol"/>
              </a:rPr>
              <a:t></a:t>
            </a:r>
            <a:r>
              <a:rPr sz="2700" i="1" spc="-30" baseline="13888" dirty="0">
                <a:latin typeface="Times New Roman"/>
                <a:cs typeface="Times New Roman"/>
              </a:rPr>
              <a:t>c</a:t>
            </a:r>
            <a:r>
              <a:rPr sz="1050" spc="-20" dirty="0">
                <a:latin typeface="Times New Roman"/>
                <a:cs typeface="Times New Roman"/>
              </a:rPr>
              <a:t>11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769575"/>
            <a:ext cx="8298815" cy="1447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69900" marR="5080" indent="-457834">
              <a:lnSpc>
                <a:spcPct val="116700"/>
              </a:lnSpc>
              <a:spcBef>
                <a:spcPts val="90"/>
              </a:spcBef>
              <a:tabLst>
                <a:tab pos="469900" algn="l"/>
              </a:tabLst>
            </a:pPr>
            <a:r>
              <a:rPr sz="1700" spc="-25" dirty="0">
                <a:solidFill>
                  <a:srgbClr val="1B2804"/>
                </a:solidFill>
                <a:latin typeface="Times New Roman"/>
                <a:cs typeface="Times New Roman"/>
              </a:rPr>
              <a:t>1.</a:t>
            </a:r>
            <a:r>
              <a:rPr sz="1700" dirty="0">
                <a:solidFill>
                  <a:srgbClr val="1B2804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입력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파라미터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는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알고리즘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수행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중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변하지</a:t>
            </a:r>
            <a:r>
              <a:rPr sz="2000" spc="-2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않는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값이다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.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따라서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함수를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재귀호출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(recursive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call)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할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때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마다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이러한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변하지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않는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0" dirty="0">
                <a:solidFill>
                  <a:srgbClr val="3D010C"/>
                </a:solidFill>
                <a:latin typeface="Malgun Gothic"/>
                <a:cs typeface="Malgun Gothic"/>
              </a:rPr>
              <a:t>파라미터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가지고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다니는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것은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극심한</a:t>
            </a:r>
            <a:r>
              <a:rPr sz="2000" spc="28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낭비이다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따라서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전역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(global)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변수로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지정하고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재귀호출에는</a:t>
            </a:r>
            <a:r>
              <a:rPr sz="2000" spc="-23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인덱스만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넘겨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D010C"/>
                </a:solidFill>
                <a:latin typeface="Malgun Gothic"/>
                <a:cs typeface="Malgun Gothic"/>
              </a:rPr>
              <a:t>줌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23353" y="923353"/>
            <a:ext cx="1582420" cy="581025"/>
            <a:chOff x="923353" y="923353"/>
            <a:chExt cx="1582420" cy="581025"/>
          </a:xfrm>
        </p:grpSpPr>
        <p:sp>
          <p:nvSpPr>
            <p:cNvPr id="4" name="object 4"/>
            <p:cNvSpPr/>
            <p:nvPr/>
          </p:nvSpPr>
          <p:spPr>
            <a:xfrm>
              <a:off x="928116" y="928116"/>
              <a:ext cx="1572895" cy="571500"/>
            </a:xfrm>
            <a:custGeom>
              <a:avLst/>
              <a:gdLst/>
              <a:ahLst/>
              <a:cxnLst/>
              <a:rect l="l" t="t" r="r" b="b"/>
              <a:pathLst>
                <a:path w="1572895" h="571500">
                  <a:moveTo>
                    <a:pt x="1477517" y="0"/>
                  </a:moveTo>
                  <a:lnTo>
                    <a:pt x="95250" y="0"/>
                  </a:lnTo>
                  <a:lnTo>
                    <a:pt x="58175" y="7489"/>
                  </a:lnTo>
                  <a:lnTo>
                    <a:pt x="27898" y="27908"/>
                  </a:lnTo>
                  <a:lnTo>
                    <a:pt x="7485" y="58185"/>
                  </a:lnTo>
                  <a:lnTo>
                    <a:pt x="0" y="95250"/>
                  </a:lnTo>
                  <a:lnTo>
                    <a:pt x="0" y="476250"/>
                  </a:lnTo>
                  <a:lnTo>
                    <a:pt x="7485" y="513314"/>
                  </a:lnTo>
                  <a:lnTo>
                    <a:pt x="27898" y="543591"/>
                  </a:lnTo>
                  <a:lnTo>
                    <a:pt x="58175" y="564010"/>
                  </a:lnTo>
                  <a:lnTo>
                    <a:pt x="95250" y="571500"/>
                  </a:lnTo>
                  <a:lnTo>
                    <a:pt x="1477517" y="571500"/>
                  </a:lnTo>
                  <a:lnTo>
                    <a:pt x="1514582" y="564010"/>
                  </a:lnTo>
                  <a:lnTo>
                    <a:pt x="1544859" y="543591"/>
                  </a:lnTo>
                  <a:lnTo>
                    <a:pt x="1565278" y="513314"/>
                  </a:lnTo>
                  <a:lnTo>
                    <a:pt x="1572767" y="476250"/>
                  </a:lnTo>
                  <a:lnTo>
                    <a:pt x="1572767" y="95250"/>
                  </a:lnTo>
                  <a:lnTo>
                    <a:pt x="1565278" y="58185"/>
                  </a:lnTo>
                  <a:lnTo>
                    <a:pt x="1544859" y="27908"/>
                  </a:lnTo>
                  <a:lnTo>
                    <a:pt x="1514582" y="7489"/>
                  </a:lnTo>
                  <a:lnTo>
                    <a:pt x="1477517" y="0"/>
                  </a:lnTo>
                  <a:close/>
                </a:path>
              </a:pathLst>
            </a:custGeom>
            <a:solidFill>
              <a:srgbClr val="FFF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8116" y="928116"/>
              <a:ext cx="1572895" cy="571500"/>
            </a:xfrm>
            <a:custGeom>
              <a:avLst/>
              <a:gdLst/>
              <a:ahLst/>
              <a:cxnLst/>
              <a:rect l="l" t="t" r="r" b="b"/>
              <a:pathLst>
                <a:path w="1572895" h="571500">
                  <a:moveTo>
                    <a:pt x="0" y="95250"/>
                  </a:moveTo>
                  <a:lnTo>
                    <a:pt x="7485" y="58185"/>
                  </a:lnTo>
                  <a:lnTo>
                    <a:pt x="27898" y="27908"/>
                  </a:lnTo>
                  <a:lnTo>
                    <a:pt x="58175" y="7489"/>
                  </a:lnTo>
                  <a:lnTo>
                    <a:pt x="95250" y="0"/>
                  </a:lnTo>
                  <a:lnTo>
                    <a:pt x="1477517" y="0"/>
                  </a:lnTo>
                  <a:lnTo>
                    <a:pt x="1514582" y="7489"/>
                  </a:lnTo>
                  <a:lnTo>
                    <a:pt x="1544859" y="27908"/>
                  </a:lnTo>
                  <a:lnTo>
                    <a:pt x="1565278" y="58185"/>
                  </a:lnTo>
                  <a:lnTo>
                    <a:pt x="1572767" y="95250"/>
                  </a:lnTo>
                  <a:lnTo>
                    <a:pt x="1572767" y="476250"/>
                  </a:lnTo>
                  <a:lnTo>
                    <a:pt x="1565278" y="513314"/>
                  </a:lnTo>
                  <a:lnTo>
                    <a:pt x="1544859" y="543591"/>
                  </a:lnTo>
                  <a:lnTo>
                    <a:pt x="1514582" y="564010"/>
                  </a:lnTo>
                  <a:lnTo>
                    <a:pt x="1477517" y="571500"/>
                  </a:lnTo>
                  <a:lnTo>
                    <a:pt x="95250" y="571500"/>
                  </a:lnTo>
                  <a:lnTo>
                    <a:pt x="58175" y="564010"/>
                  </a:lnTo>
                  <a:lnTo>
                    <a:pt x="27898" y="543591"/>
                  </a:lnTo>
                  <a:lnTo>
                    <a:pt x="7485" y="513314"/>
                  </a:lnTo>
                  <a:lnTo>
                    <a:pt x="0" y="476250"/>
                  </a:lnTo>
                  <a:lnTo>
                    <a:pt x="0" y="95250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51356" y="1041602"/>
            <a:ext cx="13277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5" dirty="0">
                <a:solidFill>
                  <a:srgbClr val="3E3D00"/>
                </a:solidFill>
              </a:rPr>
              <a:t>Discussion</a:t>
            </a:r>
            <a:endParaRPr sz="20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0">
              <a:lnSpc>
                <a:spcPts val="147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7" name="object 7"/>
          <p:cNvSpPr txBox="1"/>
          <p:nvPr/>
        </p:nvSpPr>
        <p:spPr>
          <a:xfrm>
            <a:off x="2843783" y="3860291"/>
            <a:ext cx="2807335" cy="223266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sz="800" b="1" dirty="0">
                <a:solidFill>
                  <a:srgbClr val="3D010C"/>
                </a:solidFill>
                <a:latin typeface="Courier New"/>
                <a:cs typeface="Courier New"/>
              </a:rPr>
              <a:t>index</a:t>
            </a:r>
            <a:r>
              <a:rPr sz="800" b="1" spc="-4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location</a:t>
            </a:r>
            <a:r>
              <a:rPr sz="800" spc="-4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(</a:t>
            </a:r>
            <a:r>
              <a:rPr sz="800" b="1" dirty="0">
                <a:solidFill>
                  <a:srgbClr val="3D010C"/>
                </a:solidFill>
                <a:latin typeface="Courier New"/>
                <a:cs typeface="Courier New"/>
              </a:rPr>
              <a:t>index</a:t>
            </a:r>
            <a:r>
              <a:rPr sz="800" b="1" spc="-3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low,</a:t>
            </a:r>
            <a:r>
              <a:rPr sz="800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b="1" dirty="0">
                <a:solidFill>
                  <a:srgbClr val="3D010C"/>
                </a:solidFill>
                <a:latin typeface="Courier New"/>
                <a:cs typeface="Courier New"/>
              </a:rPr>
              <a:t>index</a:t>
            </a:r>
            <a:r>
              <a:rPr sz="800" b="1" spc="-3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high)</a:t>
            </a:r>
            <a:r>
              <a:rPr sz="800" spc="-4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spc="-50" dirty="0">
                <a:solidFill>
                  <a:srgbClr val="3D010C"/>
                </a:solidFill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434340">
              <a:lnSpc>
                <a:spcPct val="100000"/>
              </a:lnSpc>
              <a:spcBef>
                <a:spcPts val="195"/>
              </a:spcBef>
            </a:pPr>
            <a:r>
              <a:rPr sz="800" b="1" dirty="0">
                <a:solidFill>
                  <a:srgbClr val="3D010C"/>
                </a:solidFill>
                <a:latin typeface="Courier New"/>
                <a:cs typeface="Courier New"/>
              </a:rPr>
              <a:t>index</a:t>
            </a:r>
            <a:r>
              <a:rPr sz="800" b="1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spc="-20" dirty="0">
                <a:solidFill>
                  <a:srgbClr val="3D010C"/>
                </a:solidFill>
                <a:latin typeface="Courier New"/>
                <a:cs typeface="Courier New"/>
              </a:rPr>
              <a:t>mid;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800">
              <a:latin typeface="Courier New"/>
              <a:cs typeface="Courier New"/>
            </a:endParaRPr>
          </a:p>
          <a:p>
            <a:pPr marL="434340">
              <a:lnSpc>
                <a:spcPct val="100000"/>
              </a:lnSpc>
              <a:spcBef>
                <a:spcPts val="5"/>
              </a:spcBef>
            </a:pPr>
            <a:r>
              <a:rPr sz="800" b="1" dirty="0">
                <a:solidFill>
                  <a:srgbClr val="3D010C"/>
                </a:solidFill>
                <a:latin typeface="Courier New"/>
                <a:cs typeface="Courier New"/>
              </a:rPr>
              <a:t>if</a:t>
            </a:r>
            <a:r>
              <a:rPr sz="800" b="1" spc="-2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(low</a:t>
            </a:r>
            <a:r>
              <a:rPr sz="800" spc="-2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&gt;</a:t>
            </a:r>
            <a:r>
              <a:rPr sz="8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spc="-20" dirty="0">
                <a:solidFill>
                  <a:srgbClr val="3D010C"/>
                </a:solidFill>
                <a:latin typeface="Courier New"/>
                <a:cs typeface="Courier New"/>
              </a:rPr>
              <a:t>high)</a:t>
            </a:r>
            <a:endParaRPr sz="800">
              <a:latin typeface="Courier New"/>
              <a:cs typeface="Courier New"/>
            </a:endParaRPr>
          </a:p>
          <a:p>
            <a:pPr marL="676275">
              <a:lnSpc>
                <a:spcPct val="100000"/>
              </a:lnSpc>
              <a:spcBef>
                <a:spcPts val="190"/>
              </a:spcBef>
            </a:pPr>
            <a:r>
              <a:rPr sz="800" b="1" dirty="0">
                <a:solidFill>
                  <a:srgbClr val="3D010C"/>
                </a:solidFill>
                <a:latin typeface="Courier New"/>
                <a:cs typeface="Courier New"/>
              </a:rPr>
              <a:t>return</a:t>
            </a:r>
            <a:r>
              <a:rPr sz="800" b="1" spc="-4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spc="-25" dirty="0">
                <a:solidFill>
                  <a:srgbClr val="3D010C"/>
                </a:solidFill>
                <a:latin typeface="Courier New"/>
                <a:cs typeface="Courier New"/>
              </a:rPr>
              <a:t>0;</a:t>
            </a:r>
            <a:endParaRPr sz="800">
              <a:latin typeface="Courier New"/>
              <a:cs typeface="Courier New"/>
            </a:endParaRPr>
          </a:p>
          <a:p>
            <a:pPr marL="454025">
              <a:lnSpc>
                <a:spcPct val="100000"/>
              </a:lnSpc>
              <a:spcBef>
                <a:spcPts val="190"/>
              </a:spcBef>
            </a:pPr>
            <a:r>
              <a:rPr sz="800" b="1" dirty="0">
                <a:solidFill>
                  <a:srgbClr val="3D010C"/>
                </a:solidFill>
                <a:latin typeface="Courier New"/>
                <a:cs typeface="Courier New"/>
              </a:rPr>
              <a:t>else</a:t>
            </a:r>
            <a:r>
              <a:rPr sz="800" b="1" spc="-3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spc="-50" dirty="0">
                <a:solidFill>
                  <a:srgbClr val="3D010C"/>
                </a:solidFill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676275">
              <a:lnSpc>
                <a:spcPct val="100000"/>
              </a:lnSpc>
              <a:spcBef>
                <a:spcPts val="195"/>
              </a:spcBef>
            </a:pP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mid</a:t>
            </a:r>
            <a:r>
              <a:rPr sz="800" spc="-2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sz="8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(low</a:t>
            </a:r>
            <a:r>
              <a:rPr sz="8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+</a:t>
            </a:r>
            <a:r>
              <a:rPr sz="8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high)</a:t>
            </a:r>
            <a:r>
              <a:rPr sz="8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/</a:t>
            </a:r>
            <a:r>
              <a:rPr sz="800" spc="-2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spc="-50" dirty="0">
                <a:solidFill>
                  <a:srgbClr val="3D010C"/>
                </a:solidFill>
                <a:latin typeface="Courier New"/>
                <a:cs typeface="Courier New"/>
              </a:rPr>
              <a:t>2</a:t>
            </a:r>
            <a:endParaRPr sz="800">
              <a:latin typeface="Courier New"/>
              <a:cs typeface="Courier New"/>
            </a:endParaRPr>
          </a:p>
          <a:p>
            <a:pPr marL="676275">
              <a:lnSpc>
                <a:spcPct val="100000"/>
              </a:lnSpc>
              <a:spcBef>
                <a:spcPts val="190"/>
              </a:spcBef>
            </a:pPr>
            <a:r>
              <a:rPr sz="800" b="1" dirty="0">
                <a:solidFill>
                  <a:srgbClr val="3D010C"/>
                </a:solidFill>
                <a:latin typeface="Courier New"/>
                <a:cs typeface="Courier New"/>
              </a:rPr>
              <a:t>if</a:t>
            </a:r>
            <a:r>
              <a:rPr sz="800" b="1" spc="-1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(x</a:t>
            </a:r>
            <a:r>
              <a:rPr sz="8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==</a:t>
            </a:r>
            <a:r>
              <a:rPr sz="800" spc="-2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solidFill>
                  <a:srgbClr val="3D010C"/>
                </a:solidFill>
                <a:latin typeface="Courier New"/>
                <a:cs typeface="Courier New"/>
              </a:rPr>
              <a:t>S[mid])</a:t>
            </a:r>
            <a:endParaRPr sz="8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195"/>
              </a:spcBef>
            </a:pPr>
            <a:r>
              <a:rPr sz="800" b="1" dirty="0">
                <a:solidFill>
                  <a:srgbClr val="3D010C"/>
                </a:solidFill>
                <a:latin typeface="Courier New"/>
                <a:cs typeface="Courier New"/>
              </a:rPr>
              <a:t>return</a:t>
            </a:r>
            <a:r>
              <a:rPr sz="800" b="1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spc="-20" dirty="0">
                <a:solidFill>
                  <a:srgbClr val="3D010C"/>
                </a:solidFill>
                <a:latin typeface="Courier New"/>
                <a:cs typeface="Courier New"/>
              </a:rPr>
              <a:t>mid;</a:t>
            </a:r>
            <a:endParaRPr sz="800">
              <a:latin typeface="Courier New"/>
              <a:cs typeface="Courier New"/>
            </a:endParaRPr>
          </a:p>
          <a:p>
            <a:pPr marL="635000">
              <a:lnSpc>
                <a:spcPct val="100000"/>
              </a:lnSpc>
              <a:spcBef>
                <a:spcPts val="190"/>
              </a:spcBef>
            </a:pPr>
            <a:r>
              <a:rPr sz="800" b="1" dirty="0">
                <a:solidFill>
                  <a:srgbClr val="3D010C"/>
                </a:solidFill>
                <a:latin typeface="Courier New"/>
                <a:cs typeface="Courier New"/>
              </a:rPr>
              <a:t>else</a:t>
            </a:r>
            <a:r>
              <a:rPr sz="800" b="1" spc="-2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b="1" dirty="0">
                <a:solidFill>
                  <a:srgbClr val="3D010C"/>
                </a:solidFill>
                <a:latin typeface="Courier New"/>
                <a:cs typeface="Courier New"/>
              </a:rPr>
              <a:t>if</a:t>
            </a:r>
            <a:r>
              <a:rPr sz="800" b="1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(x</a:t>
            </a:r>
            <a:r>
              <a:rPr sz="800" spc="-2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&lt;</a:t>
            </a:r>
            <a:r>
              <a:rPr sz="8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solidFill>
                  <a:srgbClr val="3D010C"/>
                </a:solidFill>
                <a:latin typeface="Courier New"/>
                <a:cs typeface="Courier New"/>
              </a:rPr>
              <a:t>S[mid])</a:t>
            </a:r>
            <a:endParaRPr sz="8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219"/>
              </a:spcBef>
            </a:pPr>
            <a:r>
              <a:rPr sz="800" b="1" dirty="0">
                <a:solidFill>
                  <a:srgbClr val="3D010C"/>
                </a:solidFill>
                <a:latin typeface="Courier New"/>
                <a:cs typeface="Courier New"/>
              </a:rPr>
              <a:t>return</a:t>
            </a:r>
            <a:r>
              <a:rPr sz="800" b="1" spc="-4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location(low,</a:t>
            </a:r>
            <a:r>
              <a:rPr sz="800" spc="-5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solidFill>
                  <a:srgbClr val="3D010C"/>
                </a:solidFill>
                <a:latin typeface="Courier New"/>
                <a:cs typeface="Courier New"/>
              </a:rPr>
              <a:t>mid-</a:t>
            </a:r>
            <a:r>
              <a:rPr sz="800" spc="-25" dirty="0">
                <a:solidFill>
                  <a:srgbClr val="3D010C"/>
                </a:solidFill>
                <a:latin typeface="Courier New"/>
                <a:cs typeface="Courier New"/>
              </a:rPr>
              <a:t>1);</a:t>
            </a:r>
            <a:endParaRPr sz="800">
              <a:latin typeface="Courier New"/>
              <a:cs typeface="Courier New"/>
            </a:endParaRPr>
          </a:p>
          <a:p>
            <a:pPr marL="676275">
              <a:lnSpc>
                <a:spcPct val="100000"/>
              </a:lnSpc>
              <a:spcBef>
                <a:spcPts val="165"/>
              </a:spcBef>
            </a:pPr>
            <a:r>
              <a:rPr sz="800" b="1" spc="-20" dirty="0">
                <a:solidFill>
                  <a:srgbClr val="3D010C"/>
                </a:solidFill>
                <a:latin typeface="Courier New"/>
                <a:cs typeface="Courier New"/>
              </a:rPr>
              <a:t>else</a:t>
            </a:r>
            <a:endParaRPr sz="800">
              <a:latin typeface="Courier New"/>
              <a:cs typeface="Courier New"/>
            </a:endParaRPr>
          </a:p>
          <a:p>
            <a:pPr marL="965835">
              <a:lnSpc>
                <a:spcPct val="100000"/>
              </a:lnSpc>
              <a:spcBef>
                <a:spcPts val="219"/>
              </a:spcBef>
            </a:pPr>
            <a:r>
              <a:rPr sz="800" b="1" dirty="0">
                <a:solidFill>
                  <a:srgbClr val="3D010C"/>
                </a:solidFill>
                <a:latin typeface="Courier New"/>
                <a:cs typeface="Courier New"/>
              </a:rPr>
              <a:t>return</a:t>
            </a:r>
            <a:r>
              <a:rPr sz="800" b="1" spc="-5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location(mid+1,</a:t>
            </a:r>
            <a:r>
              <a:rPr sz="800" spc="-6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solidFill>
                  <a:srgbClr val="3D010C"/>
                </a:solidFill>
                <a:latin typeface="Courier New"/>
                <a:cs typeface="Courier New"/>
              </a:rPr>
              <a:t>high);</a:t>
            </a:r>
            <a:endParaRPr sz="800">
              <a:latin typeface="Courier New"/>
              <a:cs typeface="Courier New"/>
            </a:endParaRPr>
          </a:p>
          <a:p>
            <a:pPr marL="434340">
              <a:lnSpc>
                <a:spcPct val="100000"/>
              </a:lnSpc>
              <a:spcBef>
                <a:spcPts val="165"/>
              </a:spcBef>
            </a:pPr>
            <a:r>
              <a:rPr sz="800" spc="-50" dirty="0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195"/>
              </a:spcBef>
            </a:pPr>
            <a:r>
              <a:rPr sz="800" spc="-50" dirty="0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7676" y="197307"/>
            <a:ext cx="51701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쉬트라쎈</a:t>
            </a:r>
            <a:r>
              <a:rPr spc="-10" dirty="0">
                <a:latin typeface="Times New Roman"/>
                <a:cs typeface="Times New Roman"/>
              </a:rPr>
              <a:t>(Strassen)</a:t>
            </a:r>
            <a:r>
              <a:rPr spc="-10" dirty="0"/>
              <a:t>의</a:t>
            </a:r>
            <a:r>
              <a:rPr spc="-235" dirty="0"/>
              <a:t> </a:t>
            </a:r>
            <a:r>
              <a:rPr spc="-25" dirty="0"/>
              <a:t>방법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705" y="920292"/>
            <a:ext cx="109626" cy="1175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4040" y="790702"/>
            <a:ext cx="4126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문제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1800" spc="-3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두</a:t>
            </a:r>
            <a:r>
              <a:rPr sz="1800" spc="-18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sz="18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010C"/>
                </a:solidFill>
                <a:latin typeface="Symbol"/>
                <a:cs typeface="Symbol"/>
              </a:rPr>
              <a:t></a:t>
            </a:r>
            <a:r>
              <a:rPr sz="18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sz="18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행렬</a:t>
            </a:r>
            <a:r>
              <a:rPr sz="1800" spc="-18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3D010C"/>
                </a:solidFill>
                <a:latin typeface="Malgun Gothic"/>
                <a:cs typeface="Malgun Gothic"/>
              </a:rPr>
              <a:t>와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B</a:t>
            </a:r>
            <a:r>
              <a:rPr sz="1800" spc="-10" dirty="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곱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(product)</a:t>
            </a:r>
            <a:r>
              <a:rPr sz="18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3D010C"/>
                </a:solidFill>
                <a:latin typeface="Times New Roman"/>
                <a:cs typeface="Times New Roman"/>
              </a:rPr>
              <a:t>C</a:t>
            </a:r>
            <a:r>
              <a:rPr sz="1800" spc="-25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705" y="1907844"/>
            <a:ext cx="109626" cy="11755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74040" y="1777949"/>
            <a:ext cx="24339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D010C"/>
                </a:solidFill>
                <a:latin typeface="Malgun Gothic"/>
                <a:cs typeface="Malgun Gothic"/>
              </a:rPr>
              <a:t>쉬트라쎈</a:t>
            </a:r>
            <a:r>
              <a:rPr sz="1800" spc="-10" dirty="0">
                <a:solidFill>
                  <a:srgbClr val="3D010C"/>
                </a:solidFill>
                <a:latin typeface="Times New Roman"/>
                <a:cs typeface="Times New Roman"/>
              </a:rPr>
              <a:t>(Strassen)</a:t>
            </a:r>
            <a:r>
              <a:rPr sz="1800" spc="-10" dirty="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sz="1800" spc="-8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3D010C"/>
                </a:solidFill>
                <a:latin typeface="Malgun Gothic"/>
                <a:cs typeface="Malgun Gothic"/>
              </a:rPr>
              <a:t>해</a:t>
            </a:r>
            <a:r>
              <a:rPr sz="1800" spc="-25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4040" y="2766186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3D010C"/>
                </a:solidFill>
                <a:latin typeface="Malgun Gothic"/>
                <a:cs typeface="Malgun Gothic"/>
              </a:rPr>
              <a:t>여기서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705" y="5528868"/>
            <a:ext cx="109626" cy="11755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61340" y="2959070"/>
            <a:ext cx="7665720" cy="3399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054225" algn="just">
              <a:lnSpc>
                <a:spcPts val="2155"/>
              </a:lnSpc>
              <a:spcBef>
                <a:spcPts val="135"/>
              </a:spcBef>
            </a:pPr>
            <a:r>
              <a:rPr sz="1800" i="1" dirty="0">
                <a:latin typeface="Times New Roman"/>
                <a:cs typeface="Times New Roman"/>
              </a:rPr>
              <a:t>m</a:t>
            </a:r>
            <a:r>
              <a:rPr sz="1575" baseline="-23809" dirty="0">
                <a:latin typeface="Times New Roman"/>
                <a:cs typeface="Times New Roman"/>
              </a:rPr>
              <a:t>1</a:t>
            </a:r>
            <a:r>
              <a:rPr sz="1575" spc="480" baseline="-238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575" baseline="-23809" dirty="0">
                <a:latin typeface="Times New Roman"/>
                <a:cs typeface="Times New Roman"/>
              </a:rPr>
              <a:t>11</a:t>
            </a:r>
            <a:r>
              <a:rPr sz="1575" spc="262" baseline="-238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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575" baseline="-23809" dirty="0">
                <a:latin typeface="Times New Roman"/>
                <a:cs typeface="Times New Roman"/>
              </a:rPr>
              <a:t>22</a:t>
            </a:r>
            <a:r>
              <a:rPr sz="1575" spc="-97" baseline="-238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)</a:t>
            </a:r>
            <a:r>
              <a:rPr sz="1800" spc="-2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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b</a:t>
            </a:r>
            <a:r>
              <a:rPr sz="1575" baseline="-23809" dirty="0">
                <a:latin typeface="Times New Roman"/>
                <a:cs typeface="Times New Roman"/>
              </a:rPr>
              <a:t>11</a:t>
            </a:r>
            <a:r>
              <a:rPr sz="1575" spc="262" baseline="-238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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b</a:t>
            </a:r>
            <a:r>
              <a:rPr sz="1575" baseline="-23809" dirty="0">
                <a:latin typeface="Times New Roman"/>
                <a:cs typeface="Times New Roman"/>
              </a:rPr>
              <a:t>22</a:t>
            </a:r>
            <a:r>
              <a:rPr sz="1575" spc="-89" baseline="-23809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2037080" marR="3782060" indent="-10795" algn="just">
              <a:lnSpc>
                <a:spcPct val="96500"/>
              </a:lnSpc>
              <a:spcBef>
                <a:spcPts val="70"/>
              </a:spcBef>
            </a:pPr>
            <a:r>
              <a:rPr sz="1800" i="1" spc="20" dirty="0">
                <a:latin typeface="Times New Roman"/>
                <a:cs typeface="Times New Roman"/>
              </a:rPr>
              <a:t>m</a:t>
            </a:r>
            <a:r>
              <a:rPr sz="1575" spc="30" baseline="-23809" dirty="0">
                <a:latin typeface="Times New Roman"/>
                <a:cs typeface="Times New Roman"/>
              </a:rPr>
              <a:t>2</a:t>
            </a:r>
            <a:r>
              <a:rPr sz="1575" spc="494" baseline="-23809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Symbol"/>
                <a:cs typeface="Symbol"/>
              </a:rPr>
              <a:t>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(</a:t>
            </a:r>
            <a:r>
              <a:rPr sz="1800" i="1" spc="35" dirty="0">
                <a:latin typeface="Times New Roman"/>
                <a:cs typeface="Times New Roman"/>
              </a:rPr>
              <a:t>a</a:t>
            </a:r>
            <a:r>
              <a:rPr sz="1575" spc="52" baseline="-23809" dirty="0">
                <a:latin typeface="Times New Roman"/>
                <a:cs typeface="Times New Roman"/>
              </a:rPr>
              <a:t>21</a:t>
            </a:r>
            <a:r>
              <a:rPr sz="1575" spc="172" baseline="-23809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Symbol"/>
                <a:cs typeface="Symbol"/>
              </a:rPr>
              <a:t></a:t>
            </a:r>
            <a:r>
              <a:rPr sz="1800" spc="-140" dirty="0">
                <a:latin typeface="Times New Roman"/>
                <a:cs typeface="Times New Roman"/>
              </a:rPr>
              <a:t> </a:t>
            </a:r>
            <a:r>
              <a:rPr sz="1800" i="1" spc="30" dirty="0">
                <a:latin typeface="Times New Roman"/>
                <a:cs typeface="Times New Roman"/>
              </a:rPr>
              <a:t>a</a:t>
            </a:r>
            <a:r>
              <a:rPr sz="1575" spc="44" baseline="-23809" dirty="0">
                <a:latin typeface="Times New Roman"/>
                <a:cs typeface="Times New Roman"/>
              </a:rPr>
              <a:t>22</a:t>
            </a:r>
            <a:r>
              <a:rPr sz="1575" spc="-135" baseline="-23809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)</a:t>
            </a:r>
            <a:r>
              <a:rPr sz="1800" spc="-28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Symbol"/>
                <a:cs typeface="Symbol"/>
              </a:rPr>
              <a:t></a:t>
            </a:r>
            <a:r>
              <a:rPr sz="1800" spc="-285" dirty="0">
                <a:latin typeface="Times New Roman"/>
                <a:cs typeface="Times New Roman"/>
              </a:rPr>
              <a:t> </a:t>
            </a:r>
            <a:r>
              <a:rPr sz="1800" i="1" spc="-40" dirty="0">
                <a:latin typeface="Times New Roman"/>
                <a:cs typeface="Times New Roman"/>
              </a:rPr>
              <a:t>b</a:t>
            </a:r>
            <a:r>
              <a:rPr sz="1575" spc="-60" baseline="-23809" dirty="0">
                <a:latin typeface="Times New Roman"/>
                <a:cs typeface="Times New Roman"/>
              </a:rPr>
              <a:t>11</a:t>
            </a:r>
            <a:r>
              <a:rPr sz="1575" spc="15" baseline="-23809" dirty="0">
                <a:latin typeface="Times New Roman"/>
                <a:cs typeface="Times New Roman"/>
              </a:rPr>
              <a:t> </a:t>
            </a:r>
            <a:r>
              <a:rPr sz="1850" i="1" spc="-15" dirty="0">
                <a:latin typeface="Times New Roman"/>
                <a:cs typeface="Times New Roman"/>
              </a:rPr>
              <a:t>m</a:t>
            </a:r>
            <a:r>
              <a:rPr sz="1575" spc="-22" baseline="-23809" dirty="0">
                <a:latin typeface="Times New Roman"/>
                <a:cs typeface="Times New Roman"/>
              </a:rPr>
              <a:t>3</a:t>
            </a:r>
            <a:r>
              <a:rPr sz="1575" spc="457" baseline="-23809" dirty="0">
                <a:latin typeface="Times New Roman"/>
                <a:cs typeface="Times New Roman"/>
              </a:rPr>
              <a:t> </a:t>
            </a:r>
            <a:r>
              <a:rPr sz="1850" spc="20" dirty="0">
                <a:latin typeface="Symbol"/>
                <a:cs typeface="Symbol"/>
              </a:rPr>
              <a:t></a:t>
            </a:r>
            <a:r>
              <a:rPr sz="1850" spc="-55" dirty="0">
                <a:latin typeface="Times New Roman"/>
                <a:cs typeface="Times New Roman"/>
              </a:rPr>
              <a:t> </a:t>
            </a:r>
            <a:r>
              <a:rPr sz="1850" i="1" spc="-15" dirty="0">
                <a:latin typeface="Times New Roman"/>
                <a:cs typeface="Times New Roman"/>
              </a:rPr>
              <a:t>a</a:t>
            </a:r>
            <a:r>
              <a:rPr sz="1575" spc="-22" baseline="-23809" dirty="0">
                <a:latin typeface="Times New Roman"/>
                <a:cs typeface="Times New Roman"/>
              </a:rPr>
              <a:t>11</a:t>
            </a:r>
            <a:r>
              <a:rPr sz="1575" spc="15" baseline="-23809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Symbol"/>
                <a:cs typeface="Symbol"/>
              </a:rPr>
              <a:t></a:t>
            </a:r>
            <a:r>
              <a:rPr sz="1850" spc="15" dirty="0">
                <a:latin typeface="Times New Roman"/>
                <a:cs typeface="Times New Roman"/>
              </a:rPr>
              <a:t>(</a:t>
            </a:r>
            <a:r>
              <a:rPr sz="1850" i="1" spc="15" dirty="0">
                <a:latin typeface="Times New Roman"/>
                <a:cs typeface="Times New Roman"/>
              </a:rPr>
              <a:t>b</a:t>
            </a:r>
            <a:r>
              <a:rPr sz="1575" spc="22" baseline="-23809" dirty="0">
                <a:latin typeface="Times New Roman"/>
                <a:cs typeface="Times New Roman"/>
              </a:rPr>
              <a:t>12</a:t>
            </a:r>
            <a:r>
              <a:rPr sz="1575" spc="307" baseline="-23809" dirty="0">
                <a:latin typeface="Times New Roman"/>
                <a:cs typeface="Times New Roman"/>
              </a:rPr>
              <a:t> </a:t>
            </a:r>
            <a:r>
              <a:rPr sz="1850" spc="20" dirty="0">
                <a:latin typeface="Symbol"/>
                <a:cs typeface="Symbol"/>
              </a:rPr>
              <a:t></a:t>
            </a:r>
            <a:r>
              <a:rPr sz="1850" spc="-225" dirty="0">
                <a:latin typeface="Times New Roman"/>
                <a:cs typeface="Times New Roman"/>
              </a:rPr>
              <a:t> </a:t>
            </a:r>
            <a:r>
              <a:rPr sz="1850" i="1" spc="-5" dirty="0">
                <a:latin typeface="Times New Roman"/>
                <a:cs typeface="Times New Roman"/>
              </a:rPr>
              <a:t>b</a:t>
            </a:r>
            <a:r>
              <a:rPr sz="1575" spc="-7" baseline="-23809" dirty="0">
                <a:latin typeface="Times New Roman"/>
                <a:cs typeface="Times New Roman"/>
              </a:rPr>
              <a:t>22</a:t>
            </a:r>
            <a:r>
              <a:rPr sz="1575" spc="-120" baseline="-23809" dirty="0">
                <a:latin typeface="Times New Roman"/>
                <a:cs typeface="Times New Roman"/>
              </a:rPr>
              <a:t> </a:t>
            </a:r>
            <a:r>
              <a:rPr sz="1850" spc="10" dirty="0">
                <a:latin typeface="Times New Roman"/>
                <a:cs typeface="Times New Roman"/>
              </a:rPr>
              <a:t>)</a:t>
            </a:r>
            <a:r>
              <a:rPr sz="1850" spc="5" dirty="0">
                <a:latin typeface="Times New Roman"/>
                <a:cs typeface="Times New Roman"/>
              </a:rPr>
              <a:t> </a:t>
            </a:r>
            <a:r>
              <a:rPr sz="1800" i="1" spc="20" dirty="0">
                <a:latin typeface="Times New Roman"/>
                <a:cs typeface="Times New Roman"/>
              </a:rPr>
              <a:t>m</a:t>
            </a:r>
            <a:r>
              <a:rPr sz="1575" spc="30" baseline="-23809" dirty="0">
                <a:latin typeface="Times New Roman"/>
                <a:cs typeface="Times New Roman"/>
              </a:rPr>
              <a:t>4</a:t>
            </a:r>
            <a:r>
              <a:rPr sz="1575" spc="494" baseline="-23809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Symbol"/>
                <a:cs typeface="Symbol"/>
              </a:rPr>
              <a:t>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i="1" spc="30" dirty="0">
                <a:latin typeface="Times New Roman"/>
                <a:cs typeface="Times New Roman"/>
              </a:rPr>
              <a:t>a</a:t>
            </a:r>
            <a:r>
              <a:rPr sz="1575" spc="44" baseline="-23809" dirty="0">
                <a:latin typeface="Times New Roman"/>
                <a:cs typeface="Times New Roman"/>
              </a:rPr>
              <a:t>22</a:t>
            </a:r>
            <a:r>
              <a:rPr sz="1575" spc="120" baseline="-23809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Symbol"/>
                <a:cs typeface="Symbol"/>
              </a:rPr>
              <a:t></a:t>
            </a:r>
            <a:r>
              <a:rPr sz="1800" spc="50" dirty="0">
                <a:latin typeface="Times New Roman"/>
                <a:cs typeface="Times New Roman"/>
              </a:rPr>
              <a:t>(</a:t>
            </a:r>
            <a:r>
              <a:rPr sz="1800" i="1" spc="50" dirty="0">
                <a:latin typeface="Times New Roman"/>
                <a:cs typeface="Times New Roman"/>
              </a:rPr>
              <a:t>b</a:t>
            </a:r>
            <a:r>
              <a:rPr sz="1575" spc="75" baseline="-23809" dirty="0">
                <a:latin typeface="Times New Roman"/>
                <a:cs typeface="Times New Roman"/>
              </a:rPr>
              <a:t>21</a:t>
            </a:r>
            <a:r>
              <a:rPr sz="1575" spc="165" baseline="-23809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Symbol"/>
                <a:cs typeface="Symbol"/>
              </a:rPr>
              <a:t></a:t>
            </a:r>
            <a:r>
              <a:rPr sz="1800" spc="-2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b</a:t>
            </a:r>
            <a:r>
              <a:rPr sz="1575" baseline="-23809" dirty="0">
                <a:latin typeface="Times New Roman"/>
                <a:cs typeface="Times New Roman"/>
              </a:rPr>
              <a:t>11</a:t>
            </a:r>
            <a:r>
              <a:rPr sz="1800" dirty="0">
                <a:latin typeface="Times New Roman"/>
                <a:cs typeface="Times New Roman"/>
              </a:rPr>
              <a:t>)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50" i="1" spc="-20" dirty="0">
                <a:latin typeface="Times New Roman"/>
                <a:cs typeface="Times New Roman"/>
              </a:rPr>
              <a:t>m</a:t>
            </a:r>
            <a:r>
              <a:rPr sz="1575" spc="-30" baseline="-23809" dirty="0">
                <a:latin typeface="Times New Roman"/>
                <a:cs typeface="Times New Roman"/>
              </a:rPr>
              <a:t>5</a:t>
            </a:r>
            <a:r>
              <a:rPr sz="1575" spc="465" baseline="-23809" dirty="0">
                <a:latin typeface="Times New Roman"/>
                <a:cs typeface="Times New Roman"/>
              </a:rPr>
              <a:t> </a:t>
            </a:r>
            <a:r>
              <a:rPr sz="1850" spc="30" dirty="0">
                <a:latin typeface="Symbol"/>
                <a:cs typeface="Symbol"/>
              </a:rPr>
              <a:t></a:t>
            </a:r>
            <a:r>
              <a:rPr sz="1850" spc="-95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(</a:t>
            </a:r>
            <a:r>
              <a:rPr sz="1850" i="1" spc="-5" dirty="0">
                <a:latin typeface="Times New Roman"/>
                <a:cs typeface="Times New Roman"/>
              </a:rPr>
              <a:t>a</a:t>
            </a:r>
            <a:r>
              <a:rPr sz="1575" spc="-7" baseline="-23809" dirty="0">
                <a:latin typeface="Times New Roman"/>
                <a:cs typeface="Times New Roman"/>
              </a:rPr>
              <a:t>11</a:t>
            </a:r>
            <a:r>
              <a:rPr sz="1575" spc="165" baseline="-23809" dirty="0">
                <a:latin typeface="Times New Roman"/>
                <a:cs typeface="Times New Roman"/>
              </a:rPr>
              <a:t> </a:t>
            </a:r>
            <a:r>
              <a:rPr sz="1850" spc="30" dirty="0">
                <a:latin typeface="Symbol"/>
                <a:cs typeface="Symbol"/>
              </a:rPr>
              <a:t></a:t>
            </a:r>
            <a:r>
              <a:rPr sz="1850" spc="-155" dirty="0">
                <a:latin typeface="Times New Roman"/>
                <a:cs typeface="Times New Roman"/>
              </a:rPr>
              <a:t> </a:t>
            </a:r>
            <a:r>
              <a:rPr sz="1850" i="1" spc="-20" dirty="0">
                <a:latin typeface="Times New Roman"/>
                <a:cs typeface="Times New Roman"/>
              </a:rPr>
              <a:t>a</a:t>
            </a:r>
            <a:r>
              <a:rPr sz="1575" spc="-30" baseline="-23809" dirty="0">
                <a:latin typeface="Times New Roman"/>
                <a:cs typeface="Times New Roman"/>
              </a:rPr>
              <a:t>12</a:t>
            </a:r>
            <a:r>
              <a:rPr sz="1575" spc="-142" baseline="-23809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Times New Roman"/>
                <a:cs typeface="Times New Roman"/>
              </a:rPr>
              <a:t>)</a:t>
            </a:r>
            <a:r>
              <a:rPr sz="1850" spc="-290" dirty="0">
                <a:latin typeface="Times New Roman"/>
                <a:cs typeface="Times New Roman"/>
              </a:rPr>
              <a:t> </a:t>
            </a:r>
            <a:r>
              <a:rPr sz="1850" spc="30" dirty="0">
                <a:latin typeface="Symbol"/>
                <a:cs typeface="Symbol"/>
              </a:rPr>
              <a:t></a:t>
            </a:r>
            <a:r>
              <a:rPr sz="1850" spc="-295" dirty="0">
                <a:latin typeface="Times New Roman"/>
                <a:cs typeface="Times New Roman"/>
              </a:rPr>
              <a:t> </a:t>
            </a:r>
            <a:r>
              <a:rPr sz="1850" i="1" spc="-10" dirty="0">
                <a:latin typeface="Times New Roman"/>
                <a:cs typeface="Times New Roman"/>
              </a:rPr>
              <a:t>b</a:t>
            </a:r>
            <a:r>
              <a:rPr sz="1575" spc="-15" baseline="-23809" dirty="0">
                <a:latin typeface="Times New Roman"/>
                <a:cs typeface="Times New Roman"/>
              </a:rPr>
              <a:t>22</a:t>
            </a:r>
            <a:endParaRPr sz="1575" baseline="-23809">
              <a:latin typeface="Times New Roman"/>
              <a:cs typeface="Times New Roman"/>
            </a:endParaRPr>
          </a:p>
          <a:p>
            <a:pPr marL="2029460" algn="just">
              <a:lnSpc>
                <a:spcPts val="2045"/>
              </a:lnSpc>
            </a:pPr>
            <a:r>
              <a:rPr sz="1850" i="1" dirty="0">
                <a:latin typeface="Times New Roman"/>
                <a:cs typeface="Times New Roman"/>
              </a:rPr>
              <a:t>m</a:t>
            </a:r>
            <a:r>
              <a:rPr sz="1575" baseline="-23809" dirty="0">
                <a:latin typeface="Times New Roman"/>
                <a:cs typeface="Times New Roman"/>
              </a:rPr>
              <a:t>6</a:t>
            </a:r>
            <a:r>
              <a:rPr sz="1575" spc="607" baseline="-23809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</a:t>
            </a:r>
            <a:r>
              <a:rPr sz="1850" spc="-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(</a:t>
            </a:r>
            <a:r>
              <a:rPr sz="1850" i="1" dirty="0">
                <a:latin typeface="Times New Roman"/>
                <a:cs typeface="Times New Roman"/>
              </a:rPr>
              <a:t>a</a:t>
            </a:r>
            <a:r>
              <a:rPr sz="1575" baseline="-23809" dirty="0">
                <a:latin typeface="Times New Roman"/>
                <a:cs typeface="Times New Roman"/>
              </a:rPr>
              <a:t>21</a:t>
            </a:r>
            <a:r>
              <a:rPr sz="1575" spc="247" baseline="-23809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</a:t>
            </a:r>
            <a:r>
              <a:rPr sz="1850" spc="-140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a</a:t>
            </a:r>
            <a:r>
              <a:rPr sz="1575" baseline="-23809" dirty="0">
                <a:latin typeface="Times New Roman"/>
                <a:cs typeface="Times New Roman"/>
              </a:rPr>
              <a:t>11</a:t>
            </a:r>
            <a:r>
              <a:rPr sz="1850" dirty="0">
                <a:latin typeface="Times New Roman"/>
                <a:cs typeface="Times New Roman"/>
              </a:rPr>
              <a:t>)</a:t>
            </a:r>
            <a:r>
              <a:rPr sz="1850" spc="-26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</a:t>
            </a:r>
            <a:r>
              <a:rPr sz="1850" dirty="0">
                <a:latin typeface="Times New Roman"/>
                <a:cs typeface="Times New Roman"/>
              </a:rPr>
              <a:t>(</a:t>
            </a:r>
            <a:r>
              <a:rPr sz="1850" i="1" dirty="0">
                <a:latin typeface="Times New Roman"/>
                <a:cs typeface="Times New Roman"/>
              </a:rPr>
              <a:t>b</a:t>
            </a:r>
            <a:r>
              <a:rPr sz="1575" baseline="-23809" dirty="0">
                <a:latin typeface="Times New Roman"/>
                <a:cs typeface="Times New Roman"/>
              </a:rPr>
              <a:t>11</a:t>
            </a:r>
            <a:r>
              <a:rPr sz="1575" spc="247" baseline="-23809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</a:t>
            </a:r>
            <a:r>
              <a:rPr sz="1850" spc="-175" dirty="0">
                <a:latin typeface="Times New Roman"/>
                <a:cs typeface="Times New Roman"/>
              </a:rPr>
              <a:t> </a:t>
            </a:r>
            <a:r>
              <a:rPr sz="1850" i="1" spc="-50" dirty="0">
                <a:latin typeface="Times New Roman"/>
                <a:cs typeface="Times New Roman"/>
              </a:rPr>
              <a:t>b</a:t>
            </a:r>
            <a:r>
              <a:rPr sz="1575" spc="-75" baseline="-23809" dirty="0">
                <a:latin typeface="Times New Roman"/>
                <a:cs typeface="Times New Roman"/>
              </a:rPr>
              <a:t>12</a:t>
            </a:r>
            <a:r>
              <a:rPr sz="1575" spc="-104" baseline="-23809" dirty="0">
                <a:latin typeface="Times New Roman"/>
                <a:cs typeface="Times New Roman"/>
              </a:rPr>
              <a:t> </a:t>
            </a:r>
            <a:r>
              <a:rPr sz="1850" spc="-50" dirty="0">
                <a:latin typeface="Times New Roman"/>
                <a:cs typeface="Times New Roman"/>
              </a:rPr>
              <a:t>)</a:t>
            </a:r>
            <a:endParaRPr sz="1850">
              <a:latin typeface="Times New Roman"/>
              <a:cs typeface="Times New Roman"/>
            </a:endParaRPr>
          </a:p>
          <a:p>
            <a:pPr marL="2023745" algn="just">
              <a:lnSpc>
                <a:spcPts val="2140"/>
              </a:lnSpc>
            </a:pPr>
            <a:r>
              <a:rPr sz="1850" i="1" dirty="0">
                <a:latin typeface="Times New Roman"/>
                <a:cs typeface="Times New Roman"/>
              </a:rPr>
              <a:t>m</a:t>
            </a:r>
            <a:r>
              <a:rPr sz="1575" baseline="-23809" dirty="0">
                <a:latin typeface="Times New Roman"/>
                <a:cs typeface="Times New Roman"/>
              </a:rPr>
              <a:t>7</a:t>
            </a:r>
            <a:r>
              <a:rPr sz="1575" spc="630" baseline="-23809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</a:t>
            </a:r>
            <a:r>
              <a:rPr sz="1850" spc="-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(</a:t>
            </a:r>
            <a:r>
              <a:rPr sz="1850" i="1" dirty="0">
                <a:latin typeface="Times New Roman"/>
                <a:cs typeface="Times New Roman"/>
              </a:rPr>
              <a:t>a</a:t>
            </a:r>
            <a:r>
              <a:rPr sz="1575" baseline="-23809" dirty="0">
                <a:latin typeface="Times New Roman"/>
                <a:cs typeface="Times New Roman"/>
              </a:rPr>
              <a:t>12</a:t>
            </a:r>
            <a:r>
              <a:rPr sz="1575" spc="382" baseline="-23809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</a:t>
            </a:r>
            <a:r>
              <a:rPr sz="1850" spc="-140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a</a:t>
            </a:r>
            <a:r>
              <a:rPr sz="1575" baseline="-23809" dirty="0">
                <a:latin typeface="Times New Roman"/>
                <a:cs typeface="Times New Roman"/>
              </a:rPr>
              <a:t>22</a:t>
            </a:r>
            <a:r>
              <a:rPr sz="1575" spc="-97" baseline="-23809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)</a:t>
            </a:r>
            <a:r>
              <a:rPr sz="1850" spc="-26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</a:t>
            </a:r>
            <a:r>
              <a:rPr sz="1850" dirty="0">
                <a:latin typeface="Times New Roman"/>
                <a:cs typeface="Times New Roman"/>
              </a:rPr>
              <a:t>(</a:t>
            </a:r>
            <a:r>
              <a:rPr sz="1850" i="1" dirty="0">
                <a:latin typeface="Times New Roman"/>
                <a:cs typeface="Times New Roman"/>
              </a:rPr>
              <a:t>b</a:t>
            </a:r>
            <a:r>
              <a:rPr sz="1575" baseline="-23809" dirty="0">
                <a:latin typeface="Times New Roman"/>
                <a:cs typeface="Times New Roman"/>
              </a:rPr>
              <a:t>21</a:t>
            </a:r>
            <a:r>
              <a:rPr sz="1575" spc="247" baseline="-23809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</a:t>
            </a:r>
            <a:r>
              <a:rPr sz="1850" spc="-170" dirty="0">
                <a:latin typeface="Times New Roman"/>
                <a:cs typeface="Times New Roman"/>
              </a:rPr>
              <a:t> </a:t>
            </a:r>
            <a:r>
              <a:rPr sz="1850" i="1" spc="-10" dirty="0">
                <a:latin typeface="Times New Roman"/>
                <a:cs typeface="Times New Roman"/>
              </a:rPr>
              <a:t>b</a:t>
            </a:r>
            <a:r>
              <a:rPr sz="1575" spc="-15" baseline="-23809" dirty="0">
                <a:latin typeface="Times New Roman"/>
                <a:cs typeface="Times New Roman"/>
              </a:rPr>
              <a:t>22</a:t>
            </a:r>
            <a:r>
              <a:rPr sz="1575" spc="-97" baseline="-23809" dirty="0">
                <a:latin typeface="Times New Roman"/>
                <a:cs typeface="Times New Roman"/>
              </a:rPr>
              <a:t> </a:t>
            </a:r>
            <a:r>
              <a:rPr sz="1850" spc="-50" dirty="0">
                <a:latin typeface="Times New Roman"/>
                <a:cs typeface="Times New Roman"/>
              </a:rPr>
              <a:t>)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64"/>
              </a:spcBef>
            </a:pPr>
            <a:endParaRPr sz="1850">
              <a:latin typeface="Times New Roman"/>
              <a:cs typeface="Times New Roman"/>
            </a:endParaRPr>
          </a:p>
          <a:p>
            <a:pPr marL="25400" marR="17780">
              <a:lnSpc>
                <a:spcPct val="120000"/>
              </a:lnSpc>
            </a:pP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시간복잡도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분석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1800" spc="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쉬트라쎈의</a:t>
            </a:r>
            <a:r>
              <a:rPr sz="18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방법은</a:t>
            </a:r>
            <a:r>
              <a:rPr sz="1800" spc="-17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7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번의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곱셈과</a:t>
            </a:r>
            <a:r>
              <a:rPr sz="1800" spc="-18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18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번의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덧셈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/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뺄셈을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3D010C"/>
                </a:solidFill>
                <a:latin typeface="Malgun Gothic"/>
                <a:cs typeface="Malgun Gothic"/>
              </a:rPr>
              <a:t>필요</a:t>
            </a:r>
            <a:r>
              <a:rPr sz="1800" spc="-25" dirty="0">
                <a:solidFill>
                  <a:srgbClr val="3D010C"/>
                </a:solidFill>
                <a:latin typeface="Times New Roman"/>
                <a:cs typeface="Times New Roman"/>
              </a:rPr>
              <a:t>.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언뜻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봐서는</a:t>
            </a:r>
            <a:r>
              <a:rPr sz="1800" spc="-18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전혀</a:t>
            </a:r>
            <a:r>
              <a:rPr sz="1800" spc="-18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좋아지지</a:t>
            </a:r>
            <a:r>
              <a:rPr sz="1800" spc="-19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spc="-20" dirty="0">
                <a:solidFill>
                  <a:srgbClr val="3D010C"/>
                </a:solidFill>
                <a:latin typeface="Malgun Gothic"/>
                <a:cs typeface="Malgun Gothic"/>
              </a:rPr>
              <a:t>않았다</a:t>
            </a:r>
            <a:r>
              <a:rPr sz="1800" spc="-20" dirty="0">
                <a:solidFill>
                  <a:srgbClr val="3D010C"/>
                </a:solidFill>
                <a:latin typeface="Times New Roman"/>
                <a:cs typeface="Times New Roman"/>
              </a:rPr>
              <a:t>!</a:t>
            </a:r>
            <a:endParaRPr sz="18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solidFill>
                  <a:srgbClr val="3D010C"/>
                </a:solidFill>
                <a:latin typeface="Malgun Gothic"/>
                <a:cs typeface="Malgun Gothic"/>
              </a:rPr>
              <a:t>그러나</a:t>
            </a:r>
            <a:r>
              <a:rPr sz="1800" spc="-17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3D010C"/>
                </a:solidFill>
                <a:latin typeface="Malgun Gothic"/>
                <a:cs typeface="Malgun Gothic"/>
              </a:rPr>
              <a:t>행렬의</a:t>
            </a:r>
            <a:r>
              <a:rPr sz="1800" spc="-16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3D010C"/>
                </a:solidFill>
                <a:latin typeface="Malgun Gothic"/>
                <a:cs typeface="Malgun Gothic"/>
              </a:rPr>
              <a:t>크기가</a:t>
            </a:r>
            <a:r>
              <a:rPr sz="1800" spc="-15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3D010C"/>
                </a:solidFill>
                <a:latin typeface="Malgun Gothic"/>
                <a:cs typeface="Malgun Gothic"/>
              </a:rPr>
              <a:t>커지면</a:t>
            </a:r>
            <a:r>
              <a:rPr sz="1800" spc="-17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3D010C"/>
                </a:solidFill>
                <a:latin typeface="Malgun Gothic"/>
                <a:cs typeface="Malgun Gothic"/>
              </a:rPr>
              <a:t>쉬트라쎈의</a:t>
            </a:r>
            <a:r>
              <a:rPr sz="1800" spc="-16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3D010C"/>
                </a:solidFill>
                <a:latin typeface="Malgun Gothic"/>
                <a:cs typeface="Malgun Gothic"/>
              </a:rPr>
              <a:t>방법이</a:t>
            </a:r>
            <a:r>
              <a:rPr sz="1800" spc="-17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3D010C"/>
                </a:solidFill>
                <a:latin typeface="Malgun Gothic"/>
                <a:cs typeface="Malgun Gothic"/>
              </a:rPr>
              <a:t>효율적임</a:t>
            </a:r>
            <a:r>
              <a:rPr sz="1800" spc="-1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705" y="5858052"/>
            <a:ext cx="109626" cy="11755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705" y="6187236"/>
            <a:ext cx="109626" cy="11755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358436" y="1312006"/>
            <a:ext cx="11557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50" dirty="0">
                <a:latin typeface="Symbol"/>
                <a:cs typeface="Symbol"/>
              </a:rPr>
              <a:t>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470"/>
              </a:lnSpc>
            </a:pPr>
            <a:fld id="{81D60167-4931-47E6-BA6A-407CBD079E47}" type="slidenum">
              <a:rPr spc="-25" dirty="0"/>
              <a:t>50</a:t>
            </a:fld>
            <a:endParaRPr spc="-25" dirty="0"/>
          </a:p>
        </p:txBody>
      </p:sp>
      <p:sp>
        <p:nvSpPr>
          <p:cNvPr id="13" name="object 13"/>
          <p:cNvSpPr txBox="1"/>
          <p:nvPr/>
        </p:nvSpPr>
        <p:spPr>
          <a:xfrm>
            <a:off x="4371743" y="1245693"/>
            <a:ext cx="15430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50" dirty="0">
                <a:latin typeface="Symbol"/>
                <a:cs typeface="Symbol"/>
              </a:rPr>
              <a:t>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52679" y="1091859"/>
            <a:ext cx="39687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3370" algn="l"/>
              </a:tabLst>
            </a:pPr>
            <a:r>
              <a:rPr sz="1800" spc="-50" dirty="0">
                <a:latin typeface="Symbol"/>
                <a:cs typeface="Symbol"/>
              </a:rPr>
              <a:t>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0" dirty="0">
                <a:latin typeface="Symbol"/>
                <a:cs typeface="Symbol"/>
              </a:rPr>
              <a:t>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08220" y="1245693"/>
            <a:ext cx="15430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50" dirty="0">
                <a:latin typeface="Symbol"/>
                <a:cs typeface="Symbol"/>
              </a:rPr>
              <a:t>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60485" y="1091859"/>
            <a:ext cx="44704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43535" algn="l"/>
              </a:tabLst>
            </a:pPr>
            <a:r>
              <a:rPr sz="1800" spc="-50" dirty="0">
                <a:latin typeface="Symbol"/>
                <a:cs typeface="Symbol"/>
              </a:rPr>
              <a:t>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0" dirty="0">
                <a:latin typeface="Symbol"/>
                <a:cs typeface="Symbol"/>
              </a:rPr>
              <a:t>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81496" y="1228194"/>
            <a:ext cx="16383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Times New Roman"/>
                <a:cs typeface="Times New Roman"/>
              </a:rPr>
              <a:t>12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96407" y="1228194"/>
            <a:ext cx="16383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Times New Roman"/>
                <a:cs typeface="Times New Roman"/>
              </a:rPr>
              <a:t>11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35682" y="1478276"/>
            <a:ext cx="265620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73100" algn="l"/>
                <a:tab pos="1168400" algn="l"/>
                <a:tab pos="1864995" algn="l"/>
                <a:tab pos="2310130" algn="l"/>
              </a:tabLst>
            </a:pPr>
            <a:r>
              <a:rPr sz="1800" dirty="0">
                <a:latin typeface="Symbol"/>
                <a:cs typeface="Symbol"/>
              </a:rPr>
              <a:t>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050" spc="-35" dirty="0">
                <a:latin typeface="Times New Roman"/>
                <a:cs typeface="Times New Roman"/>
              </a:rPr>
              <a:t>21</a:t>
            </a:r>
            <a:r>
              <a:rPr sz="1050" dirty="0">
                <a:latin typeface="Times New Roman"/>
                <a:cs typeface="Times New Roman"/>
              </a:rPr>
              <a:t>	22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Symbol"/>
                <a:cs typeface="Symbol"/>
              </a:rPr>
              <a:t>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Symbol"/>
                <a:cs typeface="Symbol"/>
              </a:rPr>
              <a:t></a:t>
            </a:r>
            <a:r>
              <a:rPr sz="1800" spc="35" dirty="0">
                <a:latin typeface="Times New Roman"/>
                <a:cs typeface="Times New Roman"/>
              </a:rPr>
              <a:t>  </a:t>
            </a:r>
            <a:r>
              <a:rPr sz="1050" spc="-25" dirty="0">
                <a:latin typeface="Times New Roman"/>
                <a:cs typeface="Times New Roman"/>
              </a:rPr>
              <a:t>21</a:t>
            </a:r>
            <a:r>
              <a:rPr sz="1050" dirty="0">
                <a:latin typeface="Times New Roman"/>
                <a:cs typeface="Times New Roman"/>
              </a:rPr>
              <a:t>	22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Symbol"/>
                <a:cs typeface="Symbol"/>
              </a:rPr>
              <a:t>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Symbol"/>
                <a:cs typeface="Symbol"/>
              </a:rPr>
              <a:t></a:t>
            </a:r>
            <a:r>
              <a:rPr sz="1800" spc="380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Times New Roman"/>
                <a:cs typeface="Times New Roman"/>
              </a:rPr>
              <a:t>21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89225" y="1228194"/>
            <a:ext cx="16383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Times New Roman"/>
                <a:cs typeface="Times New Roman"/>
              </a:rPr>
              <a:t>12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86894" y="1419783"/>
            <a:ext cx="14287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i="1" spc="-50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27279" y="1312006"/>
            <a:ext cx="56134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18770" algn="l"/>
              </a:tabLst>
            </a:pPr>
            <a:r>
              <a:rPr sz="1800" spc="-50" dirty="0">
                <a:latin typeface="Symbol"/>
                <a:cs typeface="Symbol"/>
              </a:rPr>
              <a:t>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Symbol"/>
                <a:cs typeface="Symbol"/>
              </a:rPr>
              <a:t></a:t>
            </a:r>
            <a:r>
              <a:rPr sz="2700" i="1" spc="-37" baseline="-26234" dirty="0">
                <a:latin typeface="Times New Roman"/>
                <a:cs typeface="Times New Roman"/>
              </a:rPr>
              <a:t>b</a:t>
            </a:r>
            <a:endParaRPr sz="2700" baseline="-26234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94508" y="1062692"/>
            <a:ext cx="817880" cy="7162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R="43180" algn="r">
              <a:lnSpc>
                <a:spcPct val="100000"/>
              </a:lnSpc>
              <a:spcBef>
                <a:spcPts val="655"/>
              </a:spcBef>
              <a:tabLst>
                <a:tab pos="374650" algn="l"/>
              </a:tabLst>
            </a:pPr>
            <a:r>
              <a:rPr sz="1050" spc="-25" dirty="0">
                <a:latin typeface="Times New Roman"/>
                <a:cs typeface="Times New Roman"/>
              </a:rPr>
              <a:t>11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2700" i="1" spc="-75" baseline="13888" dirty="0">
                <a:latin typeface="Times New Roman"/>
                <a:cs typeface="Times New Roman"/>
              </a:rPr>
              <a:t>b</a:t>
            </a:r>
            <a:r>
              <a:rPr sz="1050" spc="-50" dirty="0">
                <a:latin typeface="Times New Roman"/>
                <a:cs typeface="Times New Roman"/>
              </a:rPr>
              <a:t>12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2700" spc="-75" baseline="9259" dirty="0">
                <a:latin typeface="Symbol"/>
                <a:cs typeface="Symbol"/>
              </a:rPr>
              <a:t></a:t>
            </a:r>
            <a:endParaRPr sz="2700" baseline="9259">
              <a:latin typeface="Symbol"/>
              <a:cs typeface="Symbol"/>
            </a:endParaRPr>
          </a:p>
          <a:p>
            <a:pPr marR="43180" algn="r">
              <a:lnSpc>
                <a:spcPct val="100000"/>
              </a:lnSpc>
              <a:spcBef>
                <a:spcPts val="560"/>
              </a:spcBef>
            </a:pPr>
            <a:r>
              <a:rPr sz="1050" dirty="0">
                <a:latin typeface="Times New Roman"/>
                <a:cs typeface="Times New Roman"/>
              </a:rPr>
              <a:t>22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Symbol"/>
                <a:cs typeface="Symbol"/>
              </a:rPr>
              <a:t>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27730" y="1075276"/>
            <a:ext cx="13017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i="1" spc="-50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70459" y="1419783"/>
            <a:ext cx="14287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i="1" spc="-50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35085" y="1312006"/>
            <a:ext cx="61912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68935" algn="l"/>
              </a:tabLst>
            </a:pPr>
            <a:r>
              <a:rPr sz="1800" spc="-50" dirty="0">
                <a:latin typeface="Symbol"/>
                <a:cs typeface="Symbol"/>
              </a:rPr>
              <a:t>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Symbol"/>
                <a:cs typeface="Symbol"/>
              </a:rPr>
              <a:t></a:t>
            </a:r>
            <a:r>
              <a:rPr sz="2700" i="1" spc="-37" baseline="-26234" dirty="0">
                <a:latin typeface="Times New Roman"/>
                <a:cs typeface="Times New Roman"/>
              </a:rPr>
              <a:t>a</a:t>
            </a:r>
            <a:endParaRPr sz="2700" baseline="-26234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92303" y="1419783"/>
            <a:ext cx="129539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i="1" spc="-50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10282" y="1312005"/>
            <a:ext cx="27051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spc="-25" dirty="0">
                <a:latin typeface="Symbol"/>
                <a:cs typeface="Symbol"/>
              </a:rPr>
              <a:t></a:t>
            </a:r>
            <a:r>
              <a:rPr sz="2700" i="1" spc="-37" baseline="-26234" dirty="0">
                <a:latin typeface="Times New Roman"/>
                <a:cs typeface="Times New Roman"/>
              </a:rPr>
              <a:t>c</a:t>
            </a:r>
            <a:endParaRPr sz="2700" baseline="-26234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00292" y="1075276"/>
            <a:ext cx="130810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04850" algn="l"/>
                <a:tab pos="1190625" algn="l"/>
              </a:tabLst>
            </a:pPr>
            <a:r>
              <a:rPr sz="1800" i="1" spc="-50" dirty="0">
                <a:latin typeface="Times New Roman"/>
                <a:cs typeface="Times New Roman"/>
              </a:rPr>
              <a:t>c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-50" dirty="0">
                <a:latin typeface="Times New Roman"/>
                <a:cs typeface="Times New Roman"/>
              </a:rPr>
              <a:t>a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-50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10282" y="1132846"/>
            <a:ext cx="40132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700" spc="-30" baseline="9259" dirty="0">
                <a:latin typeface="Symbol"/>
                <a:cs typeface="Symbol"/>
              </a:rPr>
              <a:t></a:t>
            </a:r>
            <a:r>
              <a:rPr sz="2700" i="1" spc="-30" baseline="13888" dirty="0">
                <a:latin typeface="Times New Roman"/>
                <a:cs typeface="Times New Roman"/>
              </a:rPr>
              <a:t>c</a:t>
            </a:r>
            <a:r>
              <a:rPr sz="1050" spc="-20" dirty="0">
                <a:latin typeface="Times New Roman"/>
                <a:cs typeface="Times New Roman"/>
              </a:rPr>
              <a:t>11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95477" y="2469798"/>
            <a:ext cx="21272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6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Symbol"/>
                <a:cs typeface="Symbol"/>
              </a:rPr>
              <a:t>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92471" y="2081538"/>
            <a:ext cx="11557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50" dirty="0">
                <a:latin typeface="Symbol"/>
                <a:cs typeface="Symbol"/>
              </a:rPr>
              <a:t>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48097" y="2301233"/>
            <a:ext cx="11557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50" dirty="0">
                <a:latin typeface="Symbol"/>
                <a:cs typeface="Symbol"/>
              </a:rPr>
              <a:t>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48098" y="2469798"/>
            <a:ext cx="11557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50" dirty="0">
                <a:latin typeface="Symbol"/>
                <a:cs typeface="Symbol"/>
              </a:rPr>
              <a:t>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48097" y="2081537"/>
            <a:ext cx="11557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50" dirty="0">
                <a:latin typeface="Symbol"/>
                <a:cs typeface="Symbol"/>
              </a:rPr>
              <a:t>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02374" y="2065406"/>
            <a:ext cx="76263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i="1" dirty="0">
                <a:latin typeface="Times New Roman"/>
                <a:cs typeface="Times New Roman"/>
              </a:rPr>
              <a:t>m</a:t>
            </a:r>
            <a:r>
              <a:rPr sz="1575" baseline="-23809" dirty="0">
                <a:latin typeface="Times New Roman"/>
                <a:cs typeface="Times New Roman"/>
              </a:rPr>
              <a:t>3</a:t>
            </a:r>
            <a:r>
              <a:rPr sz="1575" spc="254" baseline="-238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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i="1" spc="-25" dirty="0">
                <a:latin typeface="Times New Roman"/>
                <a:cs typeface="Times New Roman"/>
              </a:rPr>
              <a:t>m</a:t>
            </a:r>
            <a:r>
              <a:rPr sz="1575" spc="-37" baseline="-23809" dirty="0">
                <a:latin typeface="Times New Roman"/>
                <a:cs typeface="Times New Roman"/>
              </a:rPr>
              <a:t>5</a:t>
            </a:r>
            <a:endParaRPr sz="1575" baseline="-23809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316810" y="2065406"/>
            <a:ext cx="1666239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i="1" dirty="0">
                <a:latin typeface="Times New Roman"/>
                <a:cs typeface="Times New Roman"/>
              </a:rPr>
              <a:t>m</a:t>
            </a:r>
            <a:r>
              <a:rPr sz="1575" baseline="-23809" dirty="0">
                <a:latin typeface="Times New Roman"/>
                <a:cs typeface="Times New Roman"/>
              </a:rPr>
              <a:t>1</a:t>
            </a:r>
            <a:r>
              <a:rPr sz="1575" spc="112" baseline="-238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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m</a:t>
            </a:r>
            <a:r>
              <a:rPr sz="1575" baseline="-23809" dirty="0">
                <a:latin typeface="Times New Roman"/>
                <a:cs typeface="Times New Roman"/>
              </a:rPr>
              <a:t>4</a:t>
            </a:r>
            <a:r>
              <a:rPr sz="1575" spc="292" baseline="-238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m</a:t>
            </a:r>
            <a:r>
              <a:rPr sz="1575" baseline="-23809" dirty="0">
                <a:latin typeface="Times New Roman"/>
                <a:cs typeface="Times New Roman"/>
              </a:rPr>
              <a:t>5</a:t>
            </a:r>
            <a:r>
              <a:rPr sz="1575" spc="270" baseline="-238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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i="1" spc="-25" dirty="0">
                <a:latin typeface="Times New Roman"/>
                <a:cs typeface="Times New Roman"/>
              </a:rPr>
              <a:t>m</a:t>
            </a:r>
            <a:r>
              <a:rPr sz="1575" spc="-37" baseline="-23809" dirty="0">
                <a:latin typeface="Times New Roman"/>
                <a:cs typeface="Times New Roman"/>
              </a:rPr>
              <a:t>7</a:t>
            </a:r>
            <a:endParaRPr sz="1575" baseline="-23809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43863" y="2236293"/>
            <a:ext cx="37465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i="1" dirty="0">
                <a:latin typeface="Times New Roman"/>
                <a:cs typeface="Times New Roman"/>
              </a:rPr>
              <a:t>C</a:t>
            </a:r>
            <a:r>
              <a:rPr sz="1800" i="1" spc="7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Symbol"/>
                <a:cs typeface="Symbol"/>
              </a:rPr>
              <a:t>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326613" y="2562382"/>
            <a:ext cx="1001394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2280" algn="l"/>
                <a:tab pos="919480" algn="l"/>
              </a:tabLst>
            </a:pPr>
            <a:r>
              <a:rPr sz="1050" spc="-50" dirty="0">
                <a:latin typeface="Times New Roman"/>
                <a:cs typeface="Times New Roman"/>
              </a:rPr>
              <a:t>1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50" dirty="0">
                <a:latin typeface="Times New Roman"/>
                <a:cs typeface="Times New Roman"/>
              </a:rPr>
              <a:t>3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50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51167" y="2409462"/>
            <a:ext cx="319532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1437005" algn="l"/>
              </a:tabLst>
            </a:pPr>
            <a:r>
              <a:rPr sz="1800" i="1" dirty="0">
                <a:latin typeface="Times New Roman"/>
                <a:cs typeface="Times New Roman"/>
              </a:rPr>
              <a:t>m</a:t>
            </a:r>
            <a:r>
              <a:rPr sz="1575" baseline="-23809" dirty="0">
                <a:latin typeface="Times New Roman"/>
                <a:cs typeface="Times New Roman"/>
              </a:rPr>
              <a:t>2</a:t>
            </a:r>
            <a:r>
              <a:rPr sz="1575" spc="330" baseline="-238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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i="1" spc="-25" dirty="0">
                <a:latin typeface="Times New Roman"/>
                <a:cs typeface="Times New Roman"/>
              </a:rPr>
              <a:t>m</a:t>
            </a:r>
            <a:r>
              <a:rPr sz="1575" spc="-37" baseline="-23809" dirty="0">
                <a:latin typeface="Times New Roman"/>
                <a:cs typeface="Times New Roman"/>
              </a:rPr>
              <a:t>4</a:t>
            </a:r>
            <a:r>
              <a:rPr sz="1575" baseline="-23809" dirty="0">
                <a:latin typeface="Times New Roman"/>
                <a:cs typeface="Times New Roman"/>
              </a:rPr>
              <a:t>	</a:t>
            </a:r>
            <a:r>
              <a:rPr sz="1800" i="1" dirty="0">
                <a:latin typeface="Times New Roman"/>
                <a:cs typeface="Times New Roman"/>
              </a:rPr>
              <a:t>m</a:t>
            </a:r>
            <a:r>
              <a:rPr sz="1800" i="1" spc="3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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m</a:t>
            </a:r>
            <a:r>
              <a:rPr sz="1800" i="1" spc="2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spc="-14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m</a:t>
            </a:r>
            <a:r>
              <a:rPr sz="1800" i="1" spc="6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Symbol"/>
                <a:cs typeface="Symbol"/>
              </a:rPr>
              <a:t>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m</a:t>
            </a:r>
            <a:r>
              <a:rPr sz="1800" i="1" spc="290" dirty="0">
                <a:latin typeface="Times New Roman"/>
                <a:cs typeface="Times New Roman"/>
              </a:rPr>
              <a:t> </a:t>
            </a:r>
            <a:r>
              <a:rPr sz="2700" spc="-75" baseline="26234" dirty="0">
                <a:latin typeface="Symbol"/>
                <a:cs typeface="Symbol"/>
              </a:rPr>
              <a:t></a:t>
            </a:r>
            <a:endParaRPr sz="2700" baseline="26234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16268" y="3878579"/>
            <a:ext cx="725805" cy="820419"/>
          </a:xfrm>
          <a:custGeom>
            <a:avLst/>
            <a:gdLst/>
            <a:ahLst/>
            <a:cxnLst/>
            <a:rect l="l" t="t" r="r" b="b"/>
            <a:pathLst>
              <a:path w="725804" h="820420">
                <a:moveTo>
                  <a:pt x="604520" y="0"/>
                </a:moveTo>
                <a:lnTo>
                  <a:pt x="120903" y="0"/>
                </a:lnTo>
                <a:lnTo>
                  <a:pt x="73830" y="9497"/>
                </a:lnTo>
                <a:lnTo>
                  <a:pt x="35401" y="35401"/>
                </a:lnTo>
                <a:lnTo>
                  <a:pt x="9497" y="73830"/>
                </a:lnTo>
                <a:lnTo>
                  <a:pt x="0" y="120904"/>
                </a:lnTo>
                <a:lnTo>
                  <a:pt x="0" y="699008"/>
                </a:lnTo>
                <a:lnTo>
                  <a:pt x="9497" y="746081"/>
                </a:lnTo>
                <a:lnTo>
                  <a:pt x="35401" y="784510"/>
                </a:lnTo>
                <a:lnTo>
                  <a:pt x="73830" y="810414"/>
                </a:lnTo>
                <a:lnTo>
                  <a:pt x="120903" y="819912"/>
                </a:lnTo>
                <a:lnTo>
                  <a:pt x="604520" y="819912"/>
                </a:lnTo>
                <a:lnTo>
                  <a:pt x="651593" y="810414"/>
                </a:lnTo>
                <a:lnTo>
                  <a:pt x="690022" y="784510"/>
                </a:lnTo>
                <a:lnTo>
                  <a:pt x="715926" y="746081"/>
                </a:lnTo>
                <a:lnTo>
                  <a:pt x="725424" y="699008"/>
                </a:lnTo>
                <a:lnTo>
                  <a:pt x="725424" y="120904"/>
                </a:lnTo>
                <a:lnTo>
                  <a:pt x="715926" y="73830"/>
                </a:lnTo>
                <a:lnTo>
                  <a:pt x="690022" y="35401"/>
                </a:lnTo>
                <a:lnTo>
                  <a:pt x="651593" y="9497"/>
                </a:lnTo>
                <a:lnTo>
                  <a:pt x="604520" y="0"/>
                </a:lnTo>
                <a:close/>
              </a:path>
            </a:pathLst>
          </a:custGeom>
          <a:solidFill>
            <a:srgbClr val="FFF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1500" y="274065"/>
            <a:ext cx="6462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dirty="0">
                <a:latin typeface="Times New Roman"/>
                <a:cs typeface="Times New Roman"/>
              </a:rPr>
              <a:t>n</a:t>
            </a:r>
            <a:r>
              <a:rPr i="1"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Symbol"/>
                <a:cs typeface="Symbol"/>
              </a:rPr>
              <a:t>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n </a:t>
            </a:r>
            <a:r>
              <a:rPr dirty="0"/>
              <a:t>행렬곱셈</a:t>
            </a:r>
            <a:r>
              <a:rPr dirty="0">
                <a:latin typeface="Times New Roman"/>
                <a:cs typeface="Times New Roman"/>
              </a:rPr>
              <a:t>: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/>
              <a:t>쉬트라쎈의</a:t>
            </a:r>
            <a:r>
              <a:rPr spc="-365" dirty="0"/>
              <a:t> </a:t>
            </a:r>
            <a:r>
              <a:rPr spc="-35" dirty="0"/>
              <a:t>방법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237792"/>
            <a:ext cx="121513" cy="1307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74040" y="1093977"/>
            <a:ext cx="8328659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문제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: </a:t>
            </a:r>
            <a:r>
              <a:rPr sz="2000" i="1" dirty="0">
                <a:solidFill>
                  <a:srgbClr val="00B0F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00B0F0"/>
                </a:solidFill>
                <a:latin typeface="Malgun Gothic"/>
                <a:cs typeface="Malgun Gothic"/>
              </a:rPr>
              <a:t>이</a:t>
            </a:r>
            <a:r>
              <a:rPr sz="2000" spc="-204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0B0F0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00B0F0"/>
                </a:solidFill>
                <a:latin typeface="Malgun Gothic"/>
                <a:cs typeface="Malgun Gothic"/>
              </a:rPr>
              <a:t>의</a:t>
            </a:r>
            <a:r>
              <a:rPr sz="2000" spc="-20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0B0F0"/>
                </a:solidFill>
                <a:latin typeface="Malgun Gothic"/>
                <a:cs typeface="Malgun Gothic"/>
              </a:rPr>
              <a:t>거듭제곱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이고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각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행렬을</a:t>
            </a:r>
            <a:r>
              <a:rPr sz="2000" spc="-19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부분행렬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(submatrix)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로</a:t>
            </a:r>
            <a:r>
              <a:rPr sz="2000" spc="-229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나눈다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고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가정하자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sz="2000" spc="-3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두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 </a:t>
            </a:r>
            <a:r>
              <a:rPr sz="2000" dirty="0">
                <a:solidFill>
                  <a:srgbClr val="3D010C"/>
                </a:solidFill>
                <a:latin typeface="Symbol"/>
                <a:cs typeface="Symbol"/>
              </a:rPr>
              <a:t>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행렬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와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B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곱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spc="-25" dirty="0">
                <a:solidFill>
                  <a:srgbClr val="3D010C"/>
                </a:solidFill>
                <a:latin typeface="Times New Roman"/>
                <a:cs typeface="Times New Roman"/>
              </a:rPr>
              <a:t>C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2639872"/>
            <a:ext cx="121513" cy="130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74040" y="2496438"/>
            <a:ext cx="26987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쉬트라쎈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(Strassen)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sz="2000" spc="-13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해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4040" y="3593972"/>
            <a:ext cx="7893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여기서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65820" y="2026252"/>
            <a:ext cx="12128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50" dirty="0">
                <a:latin typeface="Symbol"/>
                <a:cs typeface="Symbol"/>
              </a:rPr>
              <a:t>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29146" y="1955760"/>
            <a:ext cx="16192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50" dirty="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2047" y="1792230"/>
            <a:ext cx="473709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65125" algn="l"/>
              </a:tabLst>
            </a:pPr>
            <a:r>
              <a:rPr sz="1900" spc="-50" dirty="0">
                <a:latin typeface="Symbol"/>
                <a:cs typeface="Symbol"/>
              </a:rPr>
              <a:t>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50" dirty="0">
                <a:latin typeface="Symbol"/>
                <a:cs typeface="Symbol"/>
              </a:rPr>
              <a:t>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85594" y="2203002"/>
            <a:ext cx="370141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73050" algn="l"/>
                <a:tab pos="824230" algn="l"/>
                <a:tab pos="1351280" algn="l"/>
                <a:tab pos="1604645" algn="l"/>
                <a:tab pos="2148205" algn="l"/>
                <a:tab pos="2621915" algn="l"/>
                <a:tab pos="2874645" algn="l"/>
                <a:tab pos="3418204" algn="l"/>
              </a:tabLst>
            </a:pPr>
            <a:r>
              <a:rPr sz="1900" spc="-50" dirty="0">
                <a:latin typeface="Symbol"/>
                <a:cs typeface="Symbol"/>
              </a:rPr>
              <a:t>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100" spc="-25" dirty="0">
                <a:latin typeface="Times New Roman"/>
                <a:cs typeface="Times New Roman"/>
              </a:rPr>
              <a:t>21</a:t>
            </a:r>
            <a:r>
              <a:rPr sz="1100" dirty="0">
                <a:latin typeface="Times New Roman"/>
                <a:cs typeface="Times New Roman"/>
              </a:rPr>
              <a:t>	22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900" spc="-50" dirty="0">
                <a:latin typeface="Symbol"/>
                <a:cs typeface="Symbol"/>
              </a:rPr>
              <a:t>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50" dirty="0">
                <a:latin typeface="Symbol"/>
                <a:cs typeface="Symbol"/>
              </a:rPr>
              <a:t>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100" spc="-25" dirty="0">
                <a:latin typeface="Times New Roman"/>
                <a:cs typeface="Times New Roman"/>
              </a:rPr>
              <a:t>21</a:t>
            </a:r>
            <a:r>
              <a:rPr sz="1100" dirty="0">
                <a:latin typeface="Times New Roman"/>
                <a:cs typeface="Times New Roman"/>
              </a:rPr>
              <a:t>	22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900" spc="-50" dirty="0">
                <a:latin typeface="Symbol"/>
                <a:cs typeface="Symbol"/>
              </a:rPr>
              <a:t>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50" dirty="0">
                <a:latin typeface="Symbol"/>
                <a:cs typeface="Symbol"/>
              </a:rPr>
              <a:t>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100" spc="-25" dirty="0">
                <a:latin typeface="Times New Roman"/>
                <a:cs typeface="Times New Roman"/>
              </a:rPr>
              <a:t>21</a:t>
            </a:r>
            <a:r>
              <a:rPr sz="1100" dirty="0">
                <a:latin typeface="Times New Roman"/>
                <a:cs typeface="Times New Roman"/>
              </a:rPr>
              <a:t>	22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900" spc="-50" dirty="0">
                <a:latin typeface="Symbol"/>
                <a:cs typeface="Symbol"/>
              </a:rPr>
              <a:t>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89017" y="1937158"/>
            <a:ext cx="17208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25" dirty="0">
                <a:latin typeface="Times New Roman"/>
                <a:cs typeface="Times New Roman"/>
              </a:rPr>
              <a:t>12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45638" y="2140823"/>
            <a:ext cx="17716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i="1" spc="-50" dirty="0">
                <a:latin typeface="Times New Roman"/>
                <a:cs typeface="Times New Roman"/>
              </a:rPr>
              <a:t>B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33947" y="2026252"/>
            <a:ext cx="198437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403225" algn="l"/>
                <a:tab pos="1065530" algn="l"/>
                <a:tab pos="1374140" algn="l"/>
                <a:tab pos="1673225" algn="l"/>
              </a:tabLst>
            </a:pPr>
            <a:r>
              <a:rPr sz="1900" spc="-50" dirty="0">
                <a:latin typeface="Symbol"/>
                <a:cs typeface="Symbol"/>
              </a:rPr>
              <a:t>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dirty="0">
                <a:latin typeface="Symbol"/>
                <a:cs typeface="Symbol"/>
              </a:rPr>
              <a:t></a:t>
            </a:r>
            <a:r>
              <a:rPr sz="1900" spc="-270" dirty="0">
                <a:latin typeface="Times New Roman"/>
                <a:cs typeface="Times New Roman"/>
              </a:rPr>
              <a:t> </a:t>
            </a:r>
            <a:r>
              <a:rPr sz="2850" i="1" spc="-75" baseline="-26315" dirty="0">
                <a:latin typeface="Times New Roman"/>
                <a:cs typeface="Times New Roman"/>
              </a:rPr>
              <a:t>A</a:t>
            </a:r>
            <a:r>
              <a:rPr sz="2850" i="1" baseline="-26315" dirty="0">
                <a:latin typeface="Times New Roman"/>
                <a:cs typeface="Times New Roman"/>
              </a:rPr>
              <a:t>	</a:t>
            </a:r>
            <a:r>
              <a:rPr sz="2850" i="1" spc="-75" baseline="-26315" dirty="0">
                <a:latin typeface="Times New Roman"/>
                <a:cs typeface="Times New Roman"/>
              </a:rPr>
              <a:t>A</a:t>
            </a:r>
            <a:r>
              <a:rPr sz="2850" i="1" baseline="-26315" dirty="0">
                <a:latin typeface="Times New Roman"/>
                <a:cs typeface="Times New Roman"/>
              </a:rPr>
              <a:t>	</a:t>
            </a:r>
            <a:r>
              <a:rPr sz="1900" spc="-50" dirty="0">
                <a:latin typeface="Symbol"/>
                <a:cs typeface="Symbol"/>
              </a:rPr>
              <a:t>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45" dirty="0">
                <a:latin typeface="Symbol"/>
                <a:cs typeface="Symbol"/>
              </a:rPr>
              <a:t></a:t>
            </a:r>
            <a:r>
              <a:rPr sz="2850" i="1" spc="67" baseline="-26315" dirty="0">
                <a:latin typeface="Times New Roman"/>
                <a:cs typeface="Times New Roman"/>
              </a:rPr>
              <a:t>B</a:t>
            </a:r>
            <a:endParaRPr sz="2850" baseline="-2631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45099" y="1835801"/>
            <a:ext cx="219265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462280" algn="l"/>
                <a:tab pos="1720850" algn="l"/>
              </a:tabLst>
            </a:pPr>
            <a:r>
              <a:rPr sz="1100" spc="-25" dirty="0">
                <a:latin typeface="Times New Roman"/>
                <a:cs typeface="Times New Roman"/>
              </a:rPr>
              <a:t>11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2850" i="1" spc="-97" baseline="14619" dirty="0">
                <a:latin typeface="Times New Roman"/>
                <a:cs typeface="Times New Roman"/>
              </a:rPr>
              <a:t>A</a:t>
            </a:r>
            <a:r>
              <a:rPr sz="1100" spc="-65" dirty="0">
                <a:latin typeface="Times New Roman"/>
                <a:cs typeface="Times New Roman"/>
              </a:rPr>
              <a:t>12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2850" baseline="10233" dirty="0">
                <a:latin typeface="Symbol"/>
                <a:cs typeface="Symbol"/>
              </a:rPr>
              <a:t></a:t>
            </a:r>
            <a:r>
              <a:rPr sz="2850" spc="-330" baseline="10233" dirty="0">
                <a:latin typeface="Times New Roman"/>
                <a:cs typeface="Times New Roman"/>
              </a:rPr>
              <a:t> </a:t>
            </a:r>
            <a:r>
              <a:rPr sz="2850" baseline="-27777" dirty="0">
                <a:latin typeface="Symbol"/>
                <a:cs typeface="Symbol"/>
              </a:rPr>
              <a:t></a:t>
            </a:r>
            <a:r>
              <a:rPr sz="2850" spc="-262" baseline="-27777" dirty="0">
                <a:latin typeface="Times New Roman"/>
                <a:cs typeface="Times New Roman"/>
              </a:rPr>
              <a:t> </a:t>
            </a:r>
            <a:r>
              <a:rPr sz="2850" spc="-30" baseline="10233" dirty="0">
                <a:latin typeface="Symbol"/>
                <a:cs typeface="Symbol"/>
              </a:rPr>
              <a:t></a:t>
            </a:r>
            <a:r>
              <a:rPr sz="2850" i="1" spc="-30" baseline="14619" dirty="0">
                <a:latin typeface="Times New Roman"/>
                <a:cs typeface="Times New Roman"/>
              </a:rPr>
              <a:t>B</a:t>
            </a:r>
            <a:r>
              <a:rPr sz="1100" spc="-20" dirty="0">
                <a:latin typeface="Times New Roman"/>
                <a:cs typeface="Times New Roman"/>
              </a:rPr>
              <a:t>11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2850" i="1" spc="-30" baseline="14619" dirty="0">
                <a:latin typeface="Times New Roman"/>
                <a:cs typeface="Times New Roman"/>
              </a:rPr>
              <a:t>B</a:t>
            </a:r>
            <a:r>
              <a:rPr sz="1100" spc="-20" dirty="0">
                <a:latin typeface="Times New Roman"/>
                <a:cs typeface="Times New Roman"/>
              </a:rPr>
              <a:t>12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2850" spc="-75" baseline="10233" dirty="0">
                <a:latin typeface="Symbol"/>
                <a:cs typeface="Symbol"/>
              </a:rPr>
              <a:t></a:t>
            </a:r>
            <a:endParaRPr sz="2850" baseline="10233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28926" y="2140822"/>
            <a:ext cx="19113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i="1" spc="-50" dirty="0">
                <a:latin typeface="Times New Roman"/>
                <a:cs typeface="Times New Roman"/>
              </a:rPr>
              <a:t>C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60194" y="2026252"/>
            <a:ext cx="33464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900" spc="-25" dirty="0">
                <a:latin typeface="Symbol"/>
                <a:cs typeface="Symbol"/>
              </a:rPr>
              <a:t></a:t>
            </a:r>
            <a:r>
              <a:rPr sz="2850" i="1" spc="-37" baseline="-26315" dirty="0">
                <a:latin typeface="Times New Roman"/>
                <a:cs typeface="Times New Roman"/>
              </a:rPr>
              <a:t>C</a:t>
            </a:r>
            <a:endParaRPr sz="2850" baseline="-2631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36417" y="1774602"/>
            <a:ext cx="98044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828040" algn="l"/>
              </a:tabLst>
            </a:pPr>
            <a:r>
              <a:rPr sz="1900" i="1" spc="-50" dirty="0">
                <a:latin typeface="Times New Roman"/>
                <a:cs typeface="Times New Roman"/>
              </a:rPr>
              <a:t>C</a:t>
            </a:r>
            <a:r>
              <a:rPr sz="1900" i="1" dirty="0">
                <a:latin typeface="Times New Roman"/>
                <a:cs typeface="Times New Roman"/>
              </a:rPr>
              <a:t>	</a:t>
            </a:r>
            <a:r>
              <a:rPr sz="1900" i="1" spc="-50" dirty="0"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60194" y="1835801"/>
            <a:ext cx="47625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850" spc="-30" baseline="10233" dirty="0">
                <a:latin typeface="Symbol"/>
                <a:cs typeface="Symbol"/>
              </a:rPr>
              <a:t></a:t>
            </a:r>
            <a:r>
              <a:rPr sz="2850" i="1" spc="-30" baseline="14619" dirty="0">
                <a:latin typeface="Times New Roman"/>
                <a:cs typeface="Times New Roman"/>
              </a:rPr>
              <a:t>C</a:t>
            </a:r>
            <a:r>
              <a:rPr sz="1100" spc="-20" dirty="0">
                <a:latin typeface="Times New Roman"/>
                <a:cs typeface="Times New Roman"/>
              </a:rPr>
              <a:t>11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14135" y="3258590"/>
            <a:ext cx="224154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Times New Roman"/>
                <a:cs typeface="Times New Roman"/>
              </a:rPr>
              <a:t>6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900" spc="-50" dirty="0">
                <a:latin typeface="Symbol"/>
                <a:cs typeface="Symbol"/>
              </a:rPr>
              <a:t>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17230" y="2845859"/>
            <a:ext cx="12128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50" dirty="0">
                <a:latin typeface="Symbol"/>
                <a:cs typeface="Symbol"/>
              </a:rPr>
              <a:t>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47672" y="3079401"/>
            <a:ext cx="12128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50" dirty="0">
                <a:latin typeface="Symbol"/>
                <a:cs typeface="Symbol"/>
              </a:rPr>
              <a:t>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47672" y="3258590"/>
            <a:ext cx="12128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50" dirty="0">
                <a:latin typeface="Symbol"/>
                <a:cs typeface="Symbol"/>
              </a:rPr>
              <a:t>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47672" y="2845859"/>
            <a:ext cx="12128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50" dirty="0">
                <a:latin typeface="Symbol"/>
                <a:cs typeface="Symbol"/>
              </a:rPr>
              <a:t>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69726" y="2828711"/>
            <a:ext cx="92710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900" i="1" dirty="0">
                <a:latin typeface="Times New Roman"/>
                <a:cs typeface="Times New Roman"/>
              </a:rPr>
              <a:t>M</a:t>
            </a:r>
            <a:r>
              <a:rPr sz="1900" i="1" spc="-285" dirty="0">
                <a:latin typeface="Times New Roman"/>
                <a:cs typeface="Times New Roman"/>
              </a:rPr>
              <a:t> </a:t>
            </a:r>
            <a:r>
              <a:rPr sz="1650" baseline="-25252" dirty="0">
                <a:latin typeface="Times New Roman"/>
                <a:cs typeface="Times New Roman"/>
              </a:rPr>
              <a:t>3</a:t>
            </a:r>
            <a:r>
              <a:rPr sz="1650" spc="367" baseline="-25252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</a:t>
            </a:r>
            <a:r>
              <a:rPr sz="1900" spc="-65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M</a:t>
            </a:r>
            <a:r>
              <a:rPr sz="1900" i="1" spc="-280" dirty="0">
                <a:latin typeface="Times New Roman"/>
                <a:cs typeface="Times New Roman"/>
              </a:rPr>
              <a:t> </a:t>
            </a:r>
            <a:r>
              <a:rPr sz="1650" spc="-75" baseline="-25252" dirty="0">
                <a:latin typeface="Times New Roman"/>
                <a:cs typeface="Times New Roman"/>
              </a:rPr>
              <a:t>5</a:t>
            </a:r>
            <a:endParaRPr sz="1650" baseline="-25252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13096" y="2828711"/>
            <a:ext cx="203962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</a:pPr>
            <a:r>
              <a:rPr sz="1900" i="1" spc="65" dirty="0">
                <a:latin typeface="Times New Roman"/>
                <a:cs typeface="Times New Roman"/>
              </a:rPr>
              <a:t>M</a:t>
            </a:r>
            <a:r>
              <a:rPr sz="1650" spc="97" baseline="-25252" dirty="0">
                <a:latin typeface="Times New Roman"/>
                <a:cs typeface="Times New Roman"/>
              </a:rPr>
              <a:t>1</a:t>
            </a:r>
            <a:r>
              <a:rPr sz="1650" spc="262" baseline="-25252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</a:t>
            </a:r>
            <a:r>
              <a:rPr sz="1900" spc="-70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M</a:t>
            </a:r>
            <a:r>
              <a:rPr sz="1900" i="1" spc="-250" dirty="0">
                <a:latin typeface="Times New Roman"/>
                <a:cs typeface="Times New Roman"/>
              </a:rPr>
              <a:t> </a:t>
            </a:r>
            <a:r>
              <a:rPr sz="1650" baseline="-25252" dirty="0">
                <a:latin typeface="Times New Roman"/>
                <a:cs typeface="Times New Roman"/>
              </a:rPr>
              <a:t>4</a:t>
            </a:r>
            <a:r>
              <a:rPr sz="1650" spc="405" baseline="-25252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</a:t>
            </a:r>
            <a:r>
              <a:rPr sz="1900" spc="-100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M</a:t>
            </a:r>
            <a:r>
              <a:rPr sz="1900" i="1" spc="-290" dirty="0">
                <a:latin typeface="Times New Roman"/>
                <a:cs typeface="Times New Roman"/>
              </a:rPr>
              <a:t> </a:t>
            </a:r>
            <a:r>
              <a:rPr sz="1650" baseline="-25252" dirty="0">
                <a:latin typeface="Times New Roman"/>
                <a:cs typeface="Times New Roman"/>
              </a:rPr>
              <a:t>5</a:t>
            </a:r>
            <a:r>
              <a:rPr sz="1650" spc="382" baseline="-25252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</a:t>
            </a:r>
            <a:r>
              <a:rPr sz="1900" spc="-70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M</a:t>
            </a:r>
            <a:r>
              <a:rPr sz="1900" i="1" spc="-270" dirty="0">
                <a:latin typeface="Times New Roman"/>
                <a:cs typeface="Times New Roman"/>
              </a:rPr>
              <a:t> </a:t>
            </a:r>
            <a:r>
              <a:rPr sz="1650" spc="-75" baseline="-25252" dirty="0">
                <a:latin typeface="Times New Roman"/>
                <a:cs typeface="Times New Roman"/>
              </a:rPr>
              <a:t>7</a:t>
            </a:r>
            <a:endParaRPr sz="1650" baseline="-25252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17009" y="3010368"/>
            <a:ext cx="39687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i="1" dirty="0">
                <a:latin typeface="Times New Roman"/>
                <a:cs typeface="Times New Roman"/>
              </a:rPr>
              <a:t>C</a:t>
            </a:r>
            <a:r>
              <a:rPr sz="1900" i="1" spc="95" dirty="0">
                <a:latin typeface="Times New Roman"/>
                <a:cs typeface="Times New Roman"/>
              </a:rPr>
              <a:t> </a:t>
            </a:r>
            <a:r>
              <a:rPr sz="1900" spc="-50" dirty="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60073" y="3357009"/>
            <a:ext cx="9842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50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23493" y="3357009"/>
            <a:ext cx="65532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8960" algn="l"/>
              </a:tabLst>
            </a:pPr>
            <a:r>
              <a:rPr sz="1100" spc="-50" dirty="0">
                <a:latin typeface="Times New Roman"/>
                <a:cs typeface="Times New Roman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50" dirty="0">
                <a:latin typeface="Times New Roman"/>
                <a:cs typeface="Times New Roman"/>
              </a:rPr>
              <a:t>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51295" y="3194451"/>
            <a:ext cx="382524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422275" algn="l"/>
                <a:tab pos="1713230" algn="l"/>
                <a:tab pos="3159125" algn="l"/>
                <a:tab pos="3678554" algn="l"/>
              </a:tabLst>
            </a:pPr>
            <a:r>
              <a:rPr sz="1900" i="1" spc="-50" dirty="0">
                <a:latin typeface="Times New Roman"/>
                <a:cs typeface="Times New Roman"/>
              </a:rPr>
              <a:t>M</a:t>
            </a:r>
            <a:r>
              <a:rPr sz="1900" i="1" dirty="0">
                <a:latin typeface="Times New Roman"/>
                <a:cs typeface="Times New Roman"/>
              </a:rPr>
              <a:t>	</a:t>
            </a:r>
            <a:r>
              <a:rPr sz="1900" dirty="0">
                <a:latin typeface="Symbol"/>
                <a:cs typeface="Symbol"/>
              </a:rPr>
              <a:t></a:t>
            </a:r>
            <a:r>
              <a:rPr sz="1900" spc="-70" dirty="0">
                <a:latin typeface="Times New Roman"/>
                <a:cs typeface="Times New Roman"/>
              </a:rPr>
              <a:t> </a:t>
            </a:r>
            <a:r>
              <a:rPr sz="1900" i="1" spc="-50" dirty="0">
                <a:latin typeface="Times New Roman"/>
                <a:cs typeface="Times New Roman"/>
              </a:rPr>
              <a:t>M</a:t>
            </a:r>
            <a:r>
              <a:rPr sz="1900" i="1" dirty="0">
                <a:latin typeface="Times New Roman"/>
                <a:cs typeface="Times New Roman"/>
              </a:rPr>
              <a:t>	</a:t>
            </a:r>
            <a:r>
              <a:rPr sz="1900" i="1" spc="65" dirty="0">
                <a:latin typeface="Times New Roman"/>
                <a:cs typeface="Times New Roman"/>
              </a:rPr>
              <a:t>M</a:t>
            </a:r>
            <a:r>
              <a:rPr sz="1650" spc="97" baseline="-25252" dirty="0">
                <a:latin typeface="Times New Roman"/>
                <a:cs typeface="Times New Roman"/>
              </a:rPr>
              <a:t>1</a:t>
            </a:r>
            <a:r>
              <a:rPr sz="1650" spc="254" baseline="-25252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</a:t>
            </a:r>
            <a:r>
              <a:rPr sz="1900" spc="-70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M</a:t>
            </a:r>
            <a:r>
              <a:rPr sz="1900" i="1" spc="-290" dirty="0">
                <a:latin typeface="Times New Roman"/>
                <a:cs typeface="Times New Roman"/>
              </a:rPr>
              <a:t> </a:t>
            </a:r>
            <a:r>
              <a:rPr sz="1650" baseline="-25252" dirty="0">
                <a:latin typeface="Times New Roman"/>
                <a:cs typeface="Times New Roman"/>
              </a:rPr>
              <a:t>3</a:t>
            </a:r>
            <a:r>
              <a:rPr sz="1650" spc="352" baseline="-25252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</a:t>
            </a:r>
            <a:r>
              <a:rPr sz="1900" spc="-110" dirty="0">
                <a:latin typeface="Times New Roman"/>
                <a:cs typeface="Times New Roman"/>
              </a:rPr>
              <a:t> </a:t>
            </a:r>
            <a:r>
              <a:rPr sz="1900" i="1" spc="-50" dirty="0">
                <a:latin typeface="Times New Roman"/>
                <a:cs typeface="Times New Roman"/>
              </a:rPr>
              <a:t>M</a:t>
            </a:r>
            <a:r>
              <a:rPr sz="1900" i="1" dirty="0">
                <a:latin typeface="Times New Roman"/>
                <a:cs typeface="Times New Roman"/>
              </a:rPr>
              <a:t>	</a:t>
            </a:r>
            <a:r>
              <a:rPr sz="1900" dirty="0">
                <a:latin typeface="Symbol"/>
                <a:cs typeface="Symbol"/>
              </a:rPr>
              <a:t></a:t>
            </a:r>
            <a:r>
              <a:rPr sz="1900" spc="-75" dirty="0">
                <a:latin typeface="Times New Roman"/>
                <a:cs typeface="Times New Roman"/>
              </a:rPr>
              <a:t> </a:t>
            </a:r>
            <a:r>
              <a:rPr sz="1900" i="1" spc="-50" dirty="0">
                <a:latin typeface="Times New Roman"/>
                <a:cs typeface="Times New Roman"/>
              </a:rPr>
              <a:t>M</a:t>
            </a:r>
            <a:r>
              <a:rPr sz="1900" i="1" dirty="0">
                <a:latin typeface="Times New Roman"/>
                <a:cs typeface="Times New Roman"/>
              </a:rPr>
              <a:t>	</a:t>
            </a:r>
            <a:r>
              <a:rPr sz="2850" spc="-75" baseline="26315" dirty="0">
                <a:latin typeface="Symbol"/>
                <a:cs typeface="Symbol"/>
              </a:rPr>
              <a:t></a:t>
            </a:r>
            <a:endParaRPr sz="2850" baseline="26315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14849" y="3873468"/>
            <a:ext cx="298386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00" i="1" spc="80" dirty="0">
                <a:latin typeface="Times New Roman"/>
                <a:cs typeface="Times New Roman"/>
              </a:rPr>
              <a:t>M</a:t>
            </a:r>
            <a:r>
              <a:rPr sz="1725" spc="120" baseline="-24154" dirty="0">
                <a:latin typeface="Times New Roman"/>
                <a:cs typeface="Times New Roman"/>
              </a:rPr>
              <a:t>1</a:t>
            </a:r>
            <a:r>
              <a:rPr sz="1725" spc="442" baseline="-241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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-295" dirty="0">
                <a:latin typeface="Times New Roman"/>
                <a:cs typeface="Times New Roman"/>
              </a:rPr>
              <a:t> </a:t>
            </a:r>
            <a:r>
              <a:rPr sz="2000" i="1" spc="-20" dirty="0">
                <a:latin typeface="Times New Roman"/>
                <a:cs typeface="Times New Roman"/>
              </a:rPr>
              <a:t>A</a:t>
            </a:r>
            <a:r>
              <a:rPr sz="1725" spc="-30" baseline="-24154" dirty="0">
                <a:latin typeface="Times New Roman"/>
                <a:cs typeface="Times New Roman"/>
              </a:rPr>
              <a:t>11</a:t>
            </a:r>
            <a:r>
              <a:rPr sz="1725" spc="225" baseline="-241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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i="1" spc="-30" dirty="0">
                <a:latin typeface="Times New Roman"/>
                <a:cs typeface="Times New Roman"/>
              </a:rPr>
              <a:t>A</a:t>
            </a:r>
            <a:r>
              <a:rPr sz="1725" spc="-44" baseline="-24154" dirty="0">
                <a:latin typeface="Times New Roman"/>
                <a:cs typeface="Times New Roman"/>
              </a:rPr>
              <a:t>22</a:t>
            </a:r>
            <a:r>
              <a:rPr sz="1725" spc="-120" baseline="-241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295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Symbol"/>
                <a:cs typeface="Symbol"/>
              </a:rPr>
              <a:t></a:t>
            </a:r>
            <a:r>
              <a:rPr sz="2000" spc="55" dirty="0">
                <a:latin typeface="Times New Roman"/>
                <a:cs typeface="Times New Roman"/>
              </a:rPr>
              <a:t>(</a:t>
            </a:r>
            <a:r>
              <a:rPr sz="2000" i="1" spc="55" dirty="0">
                <a:latin typeface="Times New Roman"/>
                <a:cs typeface="Times New Roman"/>
              </a:rPr>
              <a:t>B</a:t>
            </a:r>
            <a:r>
              <a:rPr sz="1725" spc="82" baseline="-24154" dirty="0">
                <a:latin typeface="Times New Roman"/>
                <a:cs typeface="Times New Roman"/>
              </a:rPr>
              <a:t>11</a:t>
            </a:r>
            <a:r>
              <a:rPr sz="1725" spc="217" baseline="-241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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B</a:t>
            </a:r>
            <a:r>
              <a:rPr sz="1725" baseline="-24154" dirty="0">
                <a:latin typeface="Times New Roman"/>
                <a:cs typeface="Times New Roman"/>
              </a:rPr>
              <a:t>22</a:t>
            </a:r>
            <a:r>
              <a:rPr sz="1725" spc="-120" baseline="-24154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60455" y="4366181"/>
            <a:ext cx="201739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41350" algn="l"/>
                <a:tab pos="1214755" algn="l"/>
                <a:tab pos="1845945" algn="l"/>
              </a:tabLst>
            </a:pPr>
            <a:r>
              <a:rPr sz="1200" spc="-50" dirty="0">
                <a:latin typeface="Times New Roman"/>
                <a:cs typeface="Times New Roman"/>
              </a:rPr>
              <a:t>2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21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22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11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07754" y="4190465"/>
            <a:ext cx="2138045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29895" algn="l"/>
                <a:tab pos="1107440" algn="l"/>
                <a:tab pos="1651635" algn="l"/>
              </a:tabLst>
            </a:pPr>
            <a:r>
              <a:rPr sz="2050" i="1" spc="15" dirty="0">
                <a:latin typeface="Times New Roman"/>
                <a:cs typeface="Times New Roman"/>
              </a:rPr>
              <a:t>M</a:t>
            </a:r>
            <a:r>
              <a:rPr sz="2050" i="1" dirty="0">
                <a:latin typeface="Times New Roman"/>
                <a:cs typeface="Times New Roman"/>
              </a:rPr>
              <a:t>	</a:t>
            </a:r>
            <a:r>
              <a:rPr sz="2050" dirty="0">
                <a:latin typeface="Symbol"/>
                <a:cs typeface="Symbol"/>
              </a:rPr>
              <a:t>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(</a:t>
            </a:r>
            <a:r>
              <a:rPr sz="2050" spc="-285" dirty="0">
                <a:latin typeface="Times New Roman"/>
                <a:cs typeface="Times New Roman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A	</a:t>
            </a:r>
            <a:r>
              <a:rPr sz="2050" dirty="0">
                <a:latin typeface="Symbol"/>
                <a:cs typeface="Symbol"/>
              </a:rPr>
              <a:t></a:t>
            </a:r>
            <a:r>
              <a:rPr sz="2050" spc="50" dirty="0">
                <a:latin typeface="Times New Roman"/>
                <a:cs typeface="Times New Roman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A	</a:t>
            </a:r>
            <a:r>
              <a:rPr sz="2050" dirty="0">
                <a:latin typeface="Times New Roman"/>
                <a:cs typeface="Times New Roman"/>
              </a:rPr>
              <a:t>)</a:t>
            </a:r>
            <a:r>
              <a:rPr sz="2050" spc="-29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</a:t>
            </a:r>
            <a:r>
              <a:rPr sz="2050" spc="-140" dirty="0">
                <a:latin typeface="Times New Roman"/>
                <a:cs typeface="Times New Roman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B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66904" y="4669001"/>
            <a:ext cx="136207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45465" algn="l"/>
                <a:tab pos="1184910" algn="l"/>
              </a:tabLst>
            </a:pPr>
            <a:r>
              <a:rPr sz="1250" spc="-50" dirty="0">
                <a:latin typeface="Times New Roman"/>
                <a:cs typeface="Times New Roman"/>
              </a:rPr>
              <a:t>3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1250" spc="-25" dirty="0">
                <a:latin typeface="Times New Roman"/>
                <a:cs typeface="Times New Roman"/>
              </a:rPr>
              <a:t>11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1250" spc="-25" dirty="0">
                <a:latin typeface="Times New Roman"/>
                <a:cs typeface="Times New Roman"/>
              </a:rPr>
              <a:t>12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185359" y="4486109"/>
            <a:ext cx="239014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459105" algn="l"/>
                <a:tab pos="1030605" algn="l"/>
                <a:tab pos="1699260" algn="l"/>
              </a:tabLst>
            </a:pPr>
            <a:r>
              <a:rPr sz="2150" i="1" spc="-50" dirty="0">
                <a:latin typeface="Times New Roman"/>
                <a:cs typeface="Times New Roman"/>
              </a:rPr>
              <a:t>M</a:t>
            </a:r>
            <a:r>
              <a:rPr sz="2150" i="1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Symbol"/>
                <a:cs typeface="Symbol"/>
              </a:rPr>
              <a:t></a:t>
            </a:r>
            <a:r>
              <a:rPr sz="2150" spc="135" dirty="0">
                <a:latin typeface="Times New Roman"/>
                <a:cs typeface="Times New Roman"/>
              </a:rPr>
              <a:t> </a:t>
            </a:r>
            <a:r>
              <a:rPr sz="2150" i="1" spc="-50" dirty="0">
                <a:latin typeface="Times New Roman"/>
                <a:cs typeface="Times New Roman"/>
              </a:rPr>
              <a:t>A</a:t>
            </a:r>
            <a:r>
              <a:rPr sz="2150" i="1" dirty="0">
                <a:latin typeface="Times New Roman"/>
                <a:cs typeface="Times New Roman"/>
              </a:rPr>
              <a:t>	</a:t>
            </a:r>
            <a:r>
              <a:rPr sz="2150" spc="114" dirty="0">
                <a:latin typeface="Symbol"/>
                <a:cs typeface="Symbol"/>
              </a:rPr>
              <a:t></a:t>
            </a:r>
            <a:r>
              <a:rPr sz="2150" spc="114" dirty="0">
                <a:latin typeface="Times New Roman"/>
                <a:cs typeface="Times New Roman"/>
              </a:rPr>
              <a:t>(</a:t>
            </a:r>
            <a:r>
              <a:rPr sz="2150" i="1" spc="114" dirty="0">
                <a:latin typeface="Times New Roman"/>
                <a:cs typeface="Times New Roman"/>
              </a:rPr>
              <a:t>B</a:t>
            </a:r>
            <a:r>
              <a:rPr sz="2150" i="1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Symbol"/>
                <a:cs typeface="Symbol"/>
              </a:rPr>
              <a:t></a:t>
            </a:r>
            <a:r>
              <a:rPr sz="2150" spc="-100" dirty="0">
                <a:latin typeface="Times New Roman"/>
                <a:cs typeface="Times New Roman"/>
              </a:rPr>
              <a:t> </a:t>
            </a:r>
            <a:r>
              <a:rPr sz="2150" i="1" spc="-10" dirty="0">
                <a:latin typeface="Times New Roman"/>
                <a:cs typeface="Times New Roman"/>
              </a:rPr>
              <a:t>B</a:t>
            </a:r>
            <a:r>
              <a:rPr sz="1875" spc="-15" baseline="-24444" dirty="0">
                <a:latin typeface="Times New Roman"/>
                <a:cs typeface="Times New Roman"/>
              </a:rPr>
              <a:t>22</a:t>
            </a:r>
            <a:r>
              <a:rPr sz="1875" spc="-127" baseline="-24444" dirty="0">
                <a:latin typeface="Times New Roman"/>
                <a:cs typeface="Times New Roman"/>
              </a:rPr>
              <a:t> </a:t>
            </a:r>
            <a:r>
              <a:rPr sz="2150" spc="-5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458929" y="4940817"/>
            <a:ext cx="1047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82127" y="4766534"/>
            <a:ext cx="2321560" cy="339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453390" algn="l"/>
              </a:tabLst>
            </a:pPr>
            <a:r>
              <a:rPr sz="2050" i="1" dirty="0">
                <a:latin typeface="Times New Roman"/>
                <a:cs typeface="Times New Roman"/>
              </a:rPr>
              <a:t>M	</a:t>
            </a:r>
            <a:r>
              <a:rPr sz="2050" dirty="0">
                <a:latin typeface="Symbol"/>
                <a:cs typeface="Symbol"/>
              </a:rPr>
              <a:t></a:t>
            </a:r>
            <a:r>
              <a:rPr sz="2050" spc="105" dirty="0">
                <a:latin typeface="Times New Roman"/>
                <a:cs typeface="Times New Roman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A</a:t>
            </a:r>
            <a:r>
              <a:rPr sz="1800" baseline="-23148" dirty="0">
                <a:latin typeface="Times New Roman"/>
                <a:cs typeface="Times New Roman"/>
              </a:rPr>
              <a:t>22</a:t>
            </a:r>
            <a:r>
              <a:rPr sz="1800" spc="150" baseline="-23148" dirty="0">
                <a:latin typeface="Times New Roman"/>
                <a:cs typeface="Times New Roman"/>
              </a:rPr>
              <a:t> </a:t>
            </a:r>
            <a:r>
              <a:rPr sz="2050" spc="75" dirty="0">
                <a:latin typeface="Symbol"/>
                <a:cs typeface="Symbol"/>
              </a:rPr>
              <a:t></a:t>
            </a:r>
            <a:r>
              <a:rPr sz="2050" spc="75" dirty="0">
                <a:latin typeface="Times New Roman"/>
                <a:cs typeface="Times New Roman"/>
              </a:rPr>
              <a:t>(</a:t>
            </a:r>
            <a:r>
              <a:rPr sz="2050" i="1" spc="75" dirty="0">
                <a:latin typeface="Times New Roman"/>
                <a:cs typeface="Times New Roman"/>
              </a:rPr>
              <a:t>B</a:t>
            </a:r>
            <a:r>
              <a:rPr sz="1800" spc="112" baseline="-23148" dirty="0">
                <a:latin typeface="Times New Roman"/>
                <a:cs typeface="Times New Roman"/>
              </a:rPr>
              <a:t>21</a:t>
            </a:r>
            <a:r>
              <a:rPr sz="1800" spc="202" baseline="-23148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</a:t>
            </a:r>
            <a:r>
              <a:rPr sz="2050" spc="-125" dirty="0">
                <a:latin typeface="Times New Roman"/>
                <a:cs typeface="Times New Roman"/>
              </a:rPr>
              <a:t> </a:t>
            </a:r>
            <a:r>
              <a:rPr sz="2050" i="1" spc="-50" dirty="0">
                <a:latin typeface="Times New Roman"/>
                <a:cs typeface="Times New Roman"/>
              </a:rPr>
              <a:t>B</a:t>
            </a:r>
            <a:r>
              <a:rPr sz="1800" spc="-75" baseline="-23148" dirty="0">
                <a:latin typeface="Times New Roman"/>
                <a:cs typeface="Times New Roman"/>
              </a:rPr>
              <a:t>11</a:t>
            </a:r>
            <a:r>
              <a:rPr sz="1800" spc="-284" baseline="-23148" dirty="0">
                <a:latin typeface="Times New Roman"/>
                <a:cs typeface="Times New Roman"/>
              </a:rPr>
              <a:t> </a:t>
            </a:r>
            <a:r>
              <a:rPr sz="2050" spc="-50" dirty="0">
                <a:latin typeface="Times New Roman"/>
                <a:cs typeface="Times New Roman"/>
              </a:rPr>
              <a:t>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90307" y="5063711"/>
            <a:ext cx="223710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000" i="1" spc="130" dirty="0">
                <a:latin typeface="Times New Roman"/>
                <a:cs typeface="Times New Roman"/>
              </a:rPr>
              <a:t>M</a:t>
            </a:r>
            <a:r>
              <a:rPr sz="1725" spc="195" baseline="-24154" dirty="0">
                <a:latin typeface="Times New Roman"/>
                <a:cs typeface="Times New Roman"/>
              </a:rPr>
              <a:t>5</a:t>
            </a:r>
            <a:r>
              <a:rPr sz="1725" spc="540" baseline="-241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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-305" dirty="0">
                <a:latin typeface="Times New Roman"/>
                <a:cs typeface="Times New Roman"/>
              </a:rPr>
              <a:t> </a:t>
            </a:r>
            <a:r>
              <a:rPr sz="2000" i="1" spc="-25" dirty="0">
                <a:latin typeface="Times New Roman"/>
                <a:cs typeface="Times New Roman"/>
              </a:rPr>
              <a:t>A</a:t>
            </a:r>
            <a:r>
              <a:rPr sz="1725" spc="-37" baseline="-24154" dirty="0">
                <a:latin typeface="Times New Roman"/>
                <a:cs typeface="Times New Roman"/>
              </a:rPr>
              <a:t>11</a:t>
            </a:r>
            <a:r>
              <a:rPr sz="1725" spc="209" baseline="-241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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i="1" spc="-75" dirty="0">
                <a:latin typeface="Times New Roman"/>
                <a:cs typeface="Times New Roman"/>
              </a:rPr>
              <a:t>A</a:t>
            </a:r>
            <a:r>
              <a:rPr sz="1725" spc="-112" baseline="-24154" dirty="0">
                <a:latin typeface="Times New Roman"/>
                <a:cs typeface="Times New Roman"/>
              </a:rPr>
              <a:t>12</a:t>
            </a:r>
            <a:r>
              <a:rPr sz="1725" spc="-127" baseline="-241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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i="1" spc="-25" dirty="0">
                <a:latin typeface="Times New Roman"/>
                <a:cs typeface="Times New Roman"/>
              </a:rPr>
              <a:t>B</a:t>
            </a:r>
            <a:r>
              <a:rPr sz="1725" spc="-37" baseline="-24154" dirty="0">
                <a:latin typeface="Times New Roman"/>
                <a:cs typeface="Times New Roman"/>
              </a:rPr>
              <a:t>22</a:t>
            </a:r>
            <a:endParaRPr sz="1725" baseline="-24154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447142" y="5543946"/>
            <a:ext cx="2539365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618490" algn="l"/>
                <a:tab pos="1151255" algn="l"/>
                <a:tab pos="1835785" algn="l"/>
                <a:tab pos="2372995" algn="l"/>
              </a:tabLst>
            </a:pPr>
            <a:r>
              <a:rPr sz="1150" spc="-50" dirty="0">
                <a:latin typeface="Times New Roman"/>
                <a:cs typeface="Times New Roman"/>
              </a:rPr>
              <a:t>6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-25" dirty="0">
                <a:latin typeface="Times New Roman"/>
                <a:cs typeface="Times New Roman"/>
              </a:rPr>
              <a:t>21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-25" dirty="0">
                <a:latin typeface="Times New Roman"/>
                <a:cs typeface="Times New Roman"/>
              </a:rPr>
              <a:t>11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-25" dirty="0">
                <a:latin typeface="Times New Roman"/>
                <a:cs typeface="Times New Roman"/>
              </a:rPr>
              <a:t>11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-25" dirty="0">
                <a:latin typeface="Times New Roman"/>
                <a:cs typeface="Times New Roman"/>
              </a:rPr>
              <a:t>12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206238" y="5374601"/>
            <a:ext cx="28924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115" algn="l"/>
                <a:tab pos="1065530" algn="l"/>
                <a:tab pos="1558925" algn="l"/>
                <a:tab pos="2283460" algn="l"/>
                <a:tab pos="2791460" algn="l"/>
              </a:tabLst>
            </a:pPr>
            <a:r>
              <a:rPr sz="2000" i="1" spc="-50" dirty="0">
                <a:latin typeface="Times New Roman"/>
                <a:cs typeface="Times New Roman"/>
              </a:rPr>
              <a:t>M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Symbol"/>
                <a:cs typeface="Symbol"/>
              </a:rPr>
              <a:t>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-295" dirty="0">
                <a:latin typeface="Times New Roman"/>
                <a:cs typeface="Times New Roman"/>
              </a:rPr>
              <a:t> </a:t>
            </a:r>
            <a:r>
              <a:rPr sz="2000" i="1" spc="-50" dirty="0">
                <a:latin typeface="Times New Roman"/>
                <a:cs typeface="Times New Roman"/>
              </a:rPr>
              <a:t>A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Symbol"/>
                <a:cs typeface="Symbol"/>
              </a:rPr>
              <a:t>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spc="-50" dirty="0">
                <a:latin typeface="Times New Roman"/>
                <a:cs typeface="Times New Roman"/>
              </a:rPr>
              <a:t>A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295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Symbol"/>
                <a:cs typeface="Symbol"/>
              </a:rPr>
              <a:t></a:t>
            </a:r>
            <a:r>
              <a:rPr sz="2000" spc="100" dirty="0">
                <a:latin typeface="Times New Roman"/>
                <a:cs typeface="Times New Roman"/>
              </a:rPr>
              <a:t>(</a:t>
            </a:r>
            <a:r>
              <a:rPr sz="2000" i="1" spc="100" dirty="0">
                <a:latin typeface="Times New Roman"/>
                <a:cs typeface="Times New Roman"/>
              </a:rPr>
              <a:t>B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Symbol"/>
                <a:cs typeface="Symbol"/>
              </a:rPr>
              <a:t>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i="1" spc="-50" dirty="0">
                <a:latin typeface="Times New Roman"/>
                <a:cs typeface="Times New Roman"/>
              </a:rPr>
              <a:t>B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70155" y="5700743"/>
            <a:ext cx="30029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Times New Roman"/>
                <a:cs typeface="Times New Roman"/>
              </a:rPr>
              <a:t>M</a:t>
            </a:r>
            <a:r>
              <a:rPr sz="2000" i="1" spc="-325" dirty="0">
                <a:latin typeface="Times New Roman"/>
                <a:cs typeface="Times New Roman"/>
              </a:rPr>
              <a:t> </a:t>
            </a:r>
            <a:r>
              <a:rPr sz="1725" baseline="-24154" dirty="0">
                <a:latin typeface="Times New Roman"/>
                <a:cs typeface="Times New Roman"/>
              </a:rPr>
              <a:t>7</a:t>
            </a:r>
            <a:r>
              <a:rPr sz="1725" spc="585" baseline="-241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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-310" dirty="0">
                <a:latin typeface="Times New Roman"/>
                <a:cs typeface="Times New Roman"/>
              </a:rPr>
              <a:t> </a:t>
            </a:r>
            <a:r>
              <a:rPr sz="2000" i="1" spc="-25" dirty="0">
                <a:latin typeface="Times New Roman"/>
                <a:cs typeface="Times New Roman"/>
              </a:rPr>
              <a:t>A</a:t>
            </a:r>
            <a:r>
              <a:rPr sz="1725" spc="-37" baseline="-24154" dirty="0">
                <a:latin typeface="Times New Roman"/>
                <a:cs typeface="Times New Roman"/>
              </a:rPr>
              <a:t>12</a:t>
            </a:r>
            <a:r>
              <a:rPr sz="1725" spc="345" baseline="-241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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i="1" spc="-35" dirty="0">
                <a:latin typeface="Times New Roman"/>
                <a:cs typeface="Times New Roman"/>
              </a:rPr>
              <a:t>A</a:t>
            </a:r>
            <a:r>
              <a:rPr sz="1725" spc="-52" baseline="-24154" dirty="0">
                <a:latin typeface="Times New Roman"/>
                <a:cs typeface="Times New Roman"/>
              </a:rPr>
              <a:t>22</a:t>
            </a:r>
            <a:r>
              <a:rPr sz="1725" spc="-135" baseline="-241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31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Symbol"/>
                <a:cs typeface="Symbol"/>
              </a:rPr>
              <a:t></a:t>
            </a:r>
            <a:r>
              <a:rPr sz="2000" spc="70" dirty="0">
                <a:latin typeface="Times New Roman"/>
                <a:cs typeface="Times New Roman"/>
              </a:rPr>
              <a:t>(</a:t>
            </a:r>
            <a:r>
              <a:rPr sz="2000" i="1" spc="70" dirty="0">
                <a:latin typeface="Times New Roman"/>
                <a:cs typeface="Times New Roman"/>
              </a:rPr>
              <a:t>B</a:t>
            </a:r>
            <a:r>
              <a:rPr sz="1725" spc="104" baseline="-24154" dirty="0">
                <a:latin typeface="Times New Roman"/>
                <a:cs typeface="Times New Roman"/>
              </a:rPr>
              <a:t>21</a:t>
            </a:r>
            <a:r>
              <a:rPr sz="1725" spc="195" baseline="-241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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B</a:t>
            </a:r>
            <a:r>
              <a:rPr sz="1725" baseline="-24154" dirty="0">
                <a:latin typeface="Times New Roman"/>
                <a:cs typeface="Times New Roman"/>
              </a:rPr>
              <a:t>22</a:t>
            </a:r>
            <a:r>
              <a:rPr sz="1725" spc="-135" baseline="-24154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173033" y="1852993"/>
            <a:ext cx="938530" cy="581025"/>
            <a:chOff x="2173033" y="1852993"/>
            <a:chExt cx="938530" cy="581025"/>
          </a:xfrm>
        </p:grpSpPr>
        <p:sp>
          <p:nvSpPr>
            <p:cNvPr id="44" name="object 44"/>
            <p:cNvSpPr/>
            <p:nvPr/>
          </p:nvSpPr>
          <p:spPr>
            <a:xfrm>
              <a:off x="2177795" y="2171699"/>
              <a:ext cx="929005" cy="1905"/>
            </a:xfrm>
            <a:custGeom>
              <a:avLst/>
              <a:gdLst/>
              <a:ahLst/>
              <a:cxnLst/>
              <a:rect l="l" t="t" r="r" b="b"/>
              <a:pathLst>
                <a:path w="929005" h="1905">
                  <a:moveTo>
                    <a:pt x="0" y="0"/>
                  </a:moveTo>
                  <a:lnTo>
                    <a:pt x="928751" y="1650"/>
                  </a:lnTo>
                </a:path>
              </a:pathLst>
            </a:custGeom>
            <a:ln w="9525">
              <a:solidFill>
                <a:srgbClr val="3E3D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642615" y="1857755"/>
              <a:ext cx="1905" cy="571500"/>
            </a:xfrm>
            <a:custGeom>
              <a:avLst/>
              <a:gdLst/>
              <a:ahLst/>
              <a:cxnLst/>
              <a:rect l="l" t="t" r="r" b="b"/>
              <a:pathLst>
                <a:path w="1905" h="571500">
                  <a:moveTo>
                    <a:pt x="1523" y="0"/>
                  </a:moveTo>
                  <a:lnTo>
                    <a:pt x="0" y="571500"/>
                  </a:lnTo>
                </a:path>
              </a:pathLst>
            </a:custGeom>
            <a:ln w="9524">
              <a:solidFill>
                <a:srgbClr val="3E3D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3495865" y="1863661"/>
            <a:ext cx="938530" cy="581025"/>
            <a:chOff x="3495865" y="1863661"/>
            <a:chExt cx="938530" cy="581025"/>
          </a:xfrm>
        </p:grpSpPr>
        <p:sp>
          <p:nvSpPr>
            <p:cNvPr id="47" name="object 47"/>
            <p:cNvSpPr/>
            <p:nvPr/>
          </p:nvSpPr>
          <p:spPr>
            <a:xfrm>
              <a:off x="3500628" y="2142743"/>
              <a:ext cx="929005" cy="1905"/>
            </a:xfrm>
            <a:custGeom>
              <a:avLst/>
              <a:gdLst/>
              <a:ahLst/>
              <a:cxnLst/>
              <a:rect l="l" t="t" r="r" b="b"/>
              <a:pathLst>
                <a:path w="929004" h="1905">
                  <a:moveTo>
                    <a:pt x="0" y="0"/>
                  </a:moveTo>
                  <a:lnTo>
                    <a:pt x="928624" y="1650"/>
                  </a:lnTo>
                </a:path>
              </a:pathLst>
            </a:custGeom>
            <a:ln w="9525">
              <a:solidFill>
                <a:srgbClr val="3E3D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965448" y="1868423"/>
              <a:ext cx="1905" cy="571500"/>
            </a:xfrm>
            <a:custGeom>
              <a:avLst/>
              <a:gdLst/>
              <a:ahLst/>
              <a:cxnLst/>
              <a:rect l="l" t="t" r="r" b="b"/>
              <a:pathLst>
                <a:path w="1904" h="571500">
                  <a:moveTo>
                    <a:pt x="1650" y="0"/>
                  </a:moveTo>
                  <a:lnTo>
                    <a:pt x="0" y="571500"/>
                  </a:lnTo>
                </a:path>
              </a:pathLst>
            </a:custGeom>
            <a:ln w="9525">
              <a:solidFill>
                <a:srgbClr val="3E3D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4782121" y="1852993"/>
            <a:ext cx="938530" cy="581025"/>
            <a:chOff x="4782121" y="1852993"/>
            <a:chExt cx="938530" cy="581025"/>
          </a:xfrm>
        </p:grpSpPr>
        <p:sp>
          <p:nvSpPr>
            <p:cNvPr id="50" name="object 50"/>
            <p:cNvSpPr/>
            <p:nvPr/>
          </p:nvSpPr>
          <p:spPr>
            <a:xfrm>
              <a:off x="4786884" y="2142743"/>
              <a:ext cx="929005" cy="1905"/>
            </a:xfrm>
            <a:custGeom>
              <a:avLst/>
              <a:gdLst/>
              <a:ahLst/>
              <a:cxnLst/>
              <a:rect l="l" t="t" r="r" b="b"/>
              <a:pathLst>
                <a:path w="929004" h="1905">
                  <a:moveTo>
                    <a:pt x="0" y="0"/>
                  </a:moveTo>
                  <a:lnTo>
                    <a:pt x="928624" y="1650"/>
                  </a:lnTo>
                </a:path>
              </a:pathLst>
            </a:custGeom>
            <a:ln w="9525">
              <a:solidFill>
                <a:srgbClr val="3E3D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215128" y="1857755"/>
              <a:ext cx="1905" cy="571500"/>
            </a:xfrm>
            <a:custGeom>
              <a:avLst/>
              <a:gdLst/>
              <a:ahLst/>
              <a:cxnLst/>
              <a:rect l="l" t="t" r="r" b="b"/>
              <a:pathLst>
                <a:path w="1904" h="571500">
                  <a:moveTo>
                    <a:pt x="1524" y="0"/>
                  </a:moveTo>
                  <a:lnTo>
                    <a:pt x="0" y="571500"/>
                  </a:lnTo>
                </a:path>
              </a:pathLst>
            </a:custGeom>
            <a:ln w="9524">
              <a:solidFill>
                <a:srgbClr val="3E3D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8304295" y="5060927"/>
            <a:ext cx="1428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Symbol"/>
                <a:cs typeface="Symbol"/>
              </a:rPr>
              <a:t>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304295" y="4623726"/>
            <a:ext cx="1428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Symbol"/>
                <a:cs typeface="Symbol"/>
              </a:rPr>
              <a:t>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304295" y="4035354"/>
            <a:ext cx="142875" cy="68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00"/>
              </a:lnSpc>
              <a:spcBef>
                <a:spcPts val="100"/>
              </a:spcBef>
            </a:pPr>
            <a:r>
              <a:rPr sz="2400" spc="-50" dirty="0">
                <a:latin typeface="Symbol"/>
                <a:cs typeface="Symbol"/>
              </a:rPr>
              <a:t>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ts val="2600"/>
              </a:lnSpc>
            </a:pPr>
            <a:r>
              <a:rPr sz="2400" spc="-50" dirty="0">
                <a:latin typeface="Symbol"/>
                <a:cs typeface="Symbol"/>
              </a:rPr>
              <a:t>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304295" y="5256393"/>
            <a:ext cx="1428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641389" y="4623726"/>
            <a:ext cx="1428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Symbol"/>
                <a:cs typeface="Symbol"/>
              </a:rPr>
              <a:t>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641389" y="4329560"/>
            <a:ext cx="1428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Symbol"/>
                <a:cs typeface="Symbol"/>
              </a:rPr>
              <a:t>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641389" y="5256393"/>
            <a:ext cx="1428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Symbol"/>
                <a:cs typeface="Symbol"/>
              </a:rPr>
              <a:t>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137534" y="5186938"/>
            <a:ext cx="1612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615989" y="5060927"/>
            <a:ext cx="3784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Symbol"/>
                <a:cs typeface="Symbol"/>
              </a:rPr>
              <a:t>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3600" i="1" spc="-75" baseline="-23148" dirty="0">
                <a:latin typeface="Times New Roman"/>
                <a:cs typeface="Times New Roman"/>
              </a:rPr>
              <a:t>x</a:t>
            </a:r>
            <a:endParaRPr sz="3600" baseline="-23148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603289" y="4637783"/>
            <a:ext cx="1894839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0" marR="55880" indent="-610235">
              <a:lnSpc>
                <a:spcPct val="125099"/>
              </a:lnSpc>
              <a:spcBef>
                <a:spcPts val="100"/>
              </a:spcBef>
              <a:tabLst>
                <a:tab pos="660400" algn="l"/>
                <a:tab pos="1103630" algn="l"/>
                <a:tab pos="1546860" algn="l"/>
              </a:tabLst>
            </a:pPr>
            <a:r>
              <a:rPr sz="3600" spc="-15" baseline="-34722" dirty="0">
                <a:latin typeface="Symbol"/>
                <a:cs typeface="Symbol"/>
              </a:rPr>
              <a:t></a:t>
            </a:r>
            <a:r>
              <a:rPr sz="3600" spc="-315" baseline="-34722" dirty="0">
                <a:latin typeface="Times New Roman"/>
                <a:cs typeface="Times New Roman"/>
              </a:rPr>
              <a:t> </a:t>
            </a:r>
            <a:r>
              <a:rPr sz="2400" i="1" spc="-50" dirty="0">
                <a:latin typeface="Times New Roman"/>
                <a:cs typeface="Times New Roman"/>
              </a:rPr>
              <a:t>x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i="1" spc="-50" dirty="0">
                <a:latin typeface="Times New Roman"/>
                <a:cs typeface="Times New Roman"/>
              </a:rPr>
              <a:t>x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i="1" spc="-50" dirty="0">
                <a:latin typeface="Times New Roman"/>
                <a:cs typeface="Times New Roman"/>
              </a:rPr>
              <a:t>x</a:t>
            </a:r>
            <a:r>
              <a:rPr sz="2400" i="1" dirty="0">
                <a:latin typeface="Times New Roman"/>
                <a:cs typeface="Times New Roman"/>
              </a:rPr>
              <a:t>	x</a:t>
            </a:r>
            <a:r>
              <a:rPr sz="2400" i="1" spc="-365" dirty="0">
                <a:latin typeface="Times New Roman"/>
                <a:cs typeface="Times New Roman"/>
              </a:rPr>
              <a:t> </a:t>
            </a:r>
            <a:r>
              <a:rPr sz="3600" spc="-75" baseline="-34722" dirty="0">
                <a:latin typeface="Symbol"/>
                <a:cs typeface="Symbol"/>
              </a:rPr>
              <a:t></a:t>
            </a:r>
            <a:r>
              <a:rPr sz="3600" spc="-75" baseline="-34722" dirty="0">
                <a:latin typeface="Times New Roman"/>
                <a:cs typeface="Times New Roman"/>
              </a:rPr>
              <a:t> </a:t>
            </a:r>
            <a:r>
              <a:rPr sz="2400" i="1" spc="-50" dirty="0">
                <a:latin typeface="Times New Roman"/>
                <a:cs typeface="Times New Roman"/>
              </a:rPr>
              <a:t>x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i="1" spc="-5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641389" y="3814026"/>
            <a:ext cx="1805939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10"/>
              </a:lnSpc>
              <a:spcBef>
                <a:spcPts val="100"/>
              </a:spcBef>
              <a:tabLst>
                <a:tab pos="622300" algn="l"/>
                <a:tab pos="1065530" algn="l"/>
                <a:tab pos="1508760" algn="l"/>
              </a:tabLst>
            </a:pPr>
            <a:r>
              <a:rPr sz="3600" spc="-15" baseline="-4629" dirty="0">
                <a:latin typeface="Symbol"/>
                <a:cs typeface="Symbol"/>
              </a:rPr>
              <a:t></a:t>
            </a:r>
            <a:r>
              <a:rPr sz="3600" spc="-315" baseline="-4629" dirty="0">
                <a:latin typeface="Times New Roman"/>
                <a:cs typeface="Times New Roman"/>
              </a:rPr>
              <a:t> </a:t>
            </a:r>
            <a:r>
              <a:rPr sz="2400" i="1" spc="-50" dirty="0">
                <a:latin typeface="Times New Roman"/>
                <a:cs typeface="Times New Roman"/>
              </a:rPr>
              <a:t>x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i="1" spc="-50" dirty="0">
                <a:latin typeface="Times New Roman"/>
                <a:cs typeface="Times New Roman"/>
              </a:rPr>
              <a:t>x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i="1" spc="-50" dirty="0">
                <a:latin typeface="Times New Roman"/>
                <a:cs typeface="Times New Roman"/>
              </a:rPr>
              <a:t>x</a:t>
            </a:r>
            <a:r>
              <a:rPr sz="2400" i="1" dirty="0">
                <a:latin typeface="Times New Roman"/>
                <a:cs typeface="Times New Roman"/>
              </a:rPr>
              <a:t>	x</a:t>
            </a:r>
            <a:r>
              <a:rPr sz="2400" i="1" spc="-355" dirty="0">
                <a:latin typeface="Times New Roman"/>
                <a:cs typeface="Times New Roman"/>
              </a:rPr>
              <a:t> </a:t>
            </a:r>
            <a:r>
              <a:rPr sz="3600" spc="-75" baseline="-4629" dirty="0">
                <a:latin typeface="Symbol"/>
                <a:cs typeface="Symbol"/>
              </a:rPr>
              <a:t></a:t>
            </a:r>
            <a:endParaRPr sz="3600" baseline="-4629">
              <a:latin typeface="Symbol"/>
              <a:cs typeface="Symbol"/>
            </a:endParaRPr>
          </a:p>
          <a:p>
            <a:pPr marL="12700">
              <a:lnSpc>
                <a:spcPts val="1800"/>
              </a:lnSpc>
            </a:pPr>
            <a:r>
              <a:rPr sz="2400" spc="-50" dirty="0">
                <a:latin typeface="Symbol"/>
                <a:cs typeface="Symbol"/>
              </a:rPr>
              <a:t></a:t>
            </a:r>
            <a:endParaRPr sz="2400">
              <a:latin typeface="Symbol"/>
              <a:cs typeface="Symbol"/>
            </a:endParaRPr>
          </a:p>
          <a:p>
            <a:pPr marL="179070">
              <a:lnSpc>
                <a:spcPts val="2370"/>
              </a:lnSpc>
              <a:tabLst>
                <a:tab pos="622300" algn="l"/>
                <a:tab pos="1065530" algn="l"/>
                <a:tab pos="1508760" algn="l"/>
              </a:tabLst>
            </a:pPr>
            <a:r>
              <a:rPr sz="2400" i="1" spc="-50" dirty="0">
                <a:latin typeface="Times New Roman"/>
                <a:cs typeface="Times New Roman"/>
              </a:rPr>
              <a:t>x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i="1" spc="-50" dirty="0">
                <a:latin typeface="Times New Roman"/>
                <a:cs typeface="Times New Roman"/>
              </a:rPr>
              <a:t>x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i="1" spc="-50" dirty="0">
                <a:latin typeface="Times New Roman"/>
                <a:cs typeface="Times New Roman"/>
              </a:rPr>
              <a:t>x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i="1" spc="-5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6437185" y="3683825"/>
            <a:ext cx="2329815" cy="2110740"/>
            <a:chOff x="6437185" y="3683825"/>
            <a:chExt cx="2329815" cy="2110740"/>
          </a:xfrm>
        </p:grpSpPr>
        <p:sp>
          <p:nvSpPr>
            <p:cNvPr id="64" name="object 64"/>
            <p:cNvSpPr/>
            <p:nvPr/>
          </p:nvSpPr>
          <p:spPr>
            <a:xfrm>
              <a:off x="6441947" y="4774691"/>
              <a:ext cx="2232660" cy="0"/>
            </a:xfrm>
            <a:custGeom>
              <a:avLst/>
              <a:gdLst/>
              <a:ahLst/>
              <a:cxnLst/>
              <a:rect l="l" t="t" r="r" b="b"/>
              <a:pathLst>
                <a:path w="2232659">
                  <a:moveTo>
                    <a:pt x="0" y="0"/>
                  </a:moveTo>
                  <a:lnTo>
                    <a:pt x="2232279" y="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523481" y="3694938"/>
              <a:ext cx="2232660" cy="2088514"/>
            </a:xfrm>
            <a:custGeom>
              <a:avLst/>
              <a:gdLst/>
              <a:ahLst/>
              <a:cxnLst/>
              <a:rect l="l" t="t" r="r" b="b"/>
              <a:pathLst>
                <a:path w="2232659" h="2088514">
                  <a:moveTo>
                    <a:pt x="999744" y="0"/>
                  </a:moveTo>
                  <a:lnTo>
                    <a:pt x="999744" y="2088235"/>
                  </a:lnTo>
                </a:path>
                <a:path w="2232659" h="2088514">
                  <a:moveTo>
                    <a:pt x="0" y="1080516"/>
                  </a:moveTo>
                  <a:lnTo>
                    <a:pt x="2232279" y="1080516"/>
                  </a:lnTo>
                </a:path>
              </a:pathLst>
            </a:custGeom>
            <a:ln w="22225">
              <a:solidFill>
                <a:srgbClr val="FF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8564626" y="4072890"/>
            <a:ext cx="209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749030" y="4220717"/>
            <a:ext cx="19621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-25" dirty="0">
                <a:solidFill>
                  <a:srgbClr val="3E3D00"/>
                </a:solidFill>
                <a:latin typeface="Times New Roman"/>
                <a:cs typeface="Times New Roman"/>
              </a:rPr>
              <a:t>12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145657" y="5198821"/>
            <a:ext cx="43243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spc="-37" baseline="13888" dirty="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sz="1300" spc="-25" dirty="0">
                <a:solidFill>
                  <a:srgbClr val="3E3D00"/>
                </a:solidFill>
                <a:latin typeface="Times New Roman"/>
                <a:cs typeface="Times New Roman"/>
              </a:rPr>
              <a:t>21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564626" y="5136337"/>
            <a:ext cx="2095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749030" y="5284470"/>
            <a:ext cx="19621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-25" dirty="0">
                <a:solidFill>
                  <a:srgbClr val="3E3D00"/>
                </a:solidFill>
                <a:latin typeface="Times New Roman"/>
                <a:cs typeface="Times New Roman"/>
              </a:rPr>
              <a:t>22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978142" y="3386404"/>
            <a:ext cx="350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-37" baseline="13888" dirty="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sz="1050" spc="-25" dirty="0">
                <a:solidFill>
                  <a:srgbClr val="3E3D00"/>
                </a:solidFill>
                <a:latin typeface="Times New Roman"/>
                <a:cs typeface="Times New Roman"/>
              </a:rPr>
              <a:t>11</a:t>
            </a:r>
            <a:endParaRPr sz="1050">
              <a:latin typeface="Times New Roman"/>
              <a:cs typeface="Times New Roman"/>
            </a:endParaRPr>
          </a:p>
        </p:txBody>
      </p:sp>
      <p:pic>
        <p:nvPicPr>
          <p:cNvPr id="72" name="object 7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39482" y="3643376"/>
            <a:ext cx="96012" cy="235457"/>
          </a:xfrm>
          <a:prstGeom prst="rect">
            <a:avLst/>
          </a:prstGeom>
        </p:spPr>
      </p:pic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470"/>
              </a:lnSpc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6511" y="2034527"/>
            <a:ext cx="8501380" cy="3037840"/>
            <a:chOff x="286511" y="2034527"/>
            <a:chExt cx="8501380" cy="3037840"/>
          </a:xfrm>
        </p:grpSpPr>
        <p:sp>
          <p:nvSpPr>
            <p:cNvPr id="3" name="object 3"/>
            <p:cNvSpPr/>
            <p:nvPr/>
          </p:nvSpPr>
          <p:spPr>
            <a:xfrm>
              <a:off x="286511" y="2071116"/>
              <a:ext cx="8501380" cy="3001010"/>
            </a:xfrm>
            <a:custGeom>
              <a:avLst/>
              <a:gdLst/>
              <a:ahLst/>
              <a:cxnLst/>
              <a:rect l="l" t="t" r="r" b="b"/>
              <a:pathLst>
                <a:path w="8501380" h="3001010">
                  <a:moveTo>
                    <a:pt x="8500872" y="0"/>
                  </a:moveTo>
                  <a:lnTo>
                    <a:pt x="0" y="0"/>
                  </a:lnTo>
                  <a:lnTo>
                    <a:pt x="0" y="3000755"/>
                  </a:lnTo>
                  <a:lnTo>
                    <a:pt x="8500872" y="3000755"/>
                  </a:lnTo>
                  <a:lnTo>
                    <a:pt x="8500872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89164" y="2034527"/>
              <a:ext cx="396989" cy="4579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45257" y="235965"/>
            <a:ext cx="4255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쉬트라쎈의</a:t>
            </a:r>
            <a:r>
              <a:rPr spc="-365" dirty="0"/>
              <a:t> </a:t>
            </a:r>
            <a:r>
              <a:rPr spc="-20" dirty="0"/>
              <a:t>알고리즘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534" y="1085392"/>
            <a:ext cx="121513" cy="130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74040" y="881227"/>
            <a:ext cx="7791450" cy="1136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 b="1" spc="55" dirty="0">
                <a:solidFill>
                  <a:srgbClr val="3D010C"/>
                </a:solidFill>
                <a:latin typeface="Malgun Gothic"/>
                <a:cs typeface="Malgun Gothic"/>
              </a:rPr>
              <a:t>문제</a:t>
            </a:r>
            <a:r>
              <a:rPr sz="2000" spc="55" dirty="0">
                <a:solidFill>
                  <a:srgbClr val="3D010C"/>
                </a:solidFill>
                <a:latin typeface="Malgun Gothic"/>
                <a:cs typeface="Malgun Gothic"/>
              </a:rPr>
              <a:t>:</a:t>
            </a:r>
            <a:r>
              <a:rPr sz="2000" spc="-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sz="2000" spc="-4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2의</a:t>
            </a:r>
            <a:r>
              <a:rPr sz="2000" spc="-5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거듭제곱일</a:t>
            </a:r>
            <a:r>
              <a:rPr sz="2000" spc="-5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110" dirty="0">
                <a:solidFill>
                  <a:srgbClr val="3D010C"/>
                </a:solidFill>
                <a:latin typeface="Malgun Gothic"/>
                <a:cs typeface="Malgun Gothic"/>
              </a:rPr>
              <a:t>때,</a:t>
            </a:r>
            <a:r>
              <a:rPr sz="2000" spc="-5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i="1" spc="17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Symbol"/>
                <a:cs typeface="Symbol"/>
              </a:rPr>
              <a:t></a:t>
            </a:r>
            <a:r>
              <a:rPr sz="2000" spc="15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i="1" spc="17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크기의</a:t>
            </a:r>
            <a:r>
              <a:rPr sz="2000" spc="-5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두</a:t>
            </a:r>
            <a:r>
              <a:rPr sz="2000" spc="-4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행렬의</a:t>
            </a:r>
            <a:r>
              <a:rPr sz="2000" spc="-5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곱을</a:t>
            </a:r>
            <a:r>
              <a:rPr sz="2000" spc="-4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구하시오. </a:t>
            </a:r>
            <a:r>
              <a:rPr sz="2000" b="1" spc="55" dirty="0">
                <a:solidFill>
                  <a:srgbClr val="3D010C"/>
                </a:solidFill>
                <a:latin typeface="Malgun Gothic"/>
                <a:cs typeface="Malgun Gothic"/>
              </a:rPr>
              <a:t>입력</a:t>
            </a:r>
            <a:r>
              <a:rPr sz="2000" spc="55" dirty="0">
                <a:solidFill>
                  <a:srgbClr val="3D010C"/>
                </a:solidFill>
                <a:latin typeface="Malgun Gothic"/>
                <a:cs typeface="Malgun Gothic"/>
              </a:rPr>
              <a:t>:</a:t>
            </a:r>
            <a:r>
              <a:rPr sz="2000" spc="-9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정수</a:t>
            </a:r>
            <a:r>
              <a:rPr sz="2000" spc="-4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spc="114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spc="114" dirty="0">
                <a:solidFill>
                  <a:srgbClr val="3D010C"/>
                </a:solidFill>
                <a:latin typeface="Malgun Gothic"/>
                <a:cs typeface="Malgun Gothic"/>
              </a:rPr>
              <a:t>,</a:t>
            </a:r>
            <a:r>
              <a:rPr sz="2000" spc="-6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i="1" spc="15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Symbol"/>
                <a:cs typeface="Symbol"/>
              </a:rPr>
              <a:t></a:t>
            </a:r>
            <a:r>
              <a:rPr sz="2000" spc="16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i="1" spc="16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크기의</a:t>
            </a:r>
            <a:r>
              <a:rPr sz="2000" spc="-6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행렬</a:t>
            </a:r>
            <a:r>
              <a:rPr sz="2000" spc="-4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A와</a:t>
            </a:r>
            <a:r>
              <a:rPr sz="2000" spc="-6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135" dirty="0">
                <a:solidFill>
                  <a:srgbClr val="3D010C"/>
                </a:solidFill>
                <a:latin typeface="Malgun Gothic"/>
                <a:cs typeface="Malgun Gothic"/>
              </a:rPr>
              <a:t>B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000" b="1" spc="55" dirty="0">
                <a:solidFill>
                  <a:srgbClr val="3D010C"/>
                </a:solidFill>
                <a:latin typeface="Malgun Gothic"/>
                <a:cs typeface="Malgun Gothic"/>
              </a:rPr>
              <a:t>출력</a:t>
            </a:r>
            <a:r>
              <a:rPr sz="2000" spc="55" dirty="0">
                <a:solidFill>
                  <a:srgbClr val="3D010C"/>
                </a:solidFill>
                <a:latin typeface="Malgun Gothic"/>
                <a:cs typeface="Malgun Gothic"/>
              </a:rPr>
              <a:t>:</a:t>
            </a:r>
            <a:r>
              <a:rPr sz="2000" spc="-9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행렬</a:t>
            </a:r>
            <a:r>
              <a:rPr sz="2000" spc="-5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A와</a:t>
            </a:r>
            <a:r>
              <a:rPr sz="2000" spc="-6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90" dirty="0">
                <a:solidFill>
                  <a:srgbClr val="3D010C"/>
                </a:solidFill>
                <a:latin typeface="Malgun Gothic"/>
                <a:cs typeface="Malgun Gothic"/>
              </a:rPr>
              <a:t>B의</a:t>
            </a:r>
            <a:r>
              <a:rPr sz="2000" spc="-5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곱인</a:t>
            </a:r>
            <a:r>
              <a:rPr sz="2000" spc="-6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100" dirty="0">
                <a:solidFill>
                  <a:srgbClr val="3D010C"/>
                </a:solidFill>
                <a:latin typeface="Malgun Gothic"/>
                <a:cs typeface="Malgun Gothic"/>
              </a:rPr>
              <a:t>C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534" y="1451152"/>
            <a:ext cx="121513" cy="13075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534" y="1830628"/>
            <a:ext cx="121513" cy="13075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86511" y="2071116"/>
            <a:ext cx="8501380" cy="30010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60"/>
              </a:spcBef>
            </a:pP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void</a:t>
            </a:r>
            <a:r>
              <a:rPr sz="1600" b="1" spc="-5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strassen</a:t>
            </a:r>
            <a:r>
              <a:rPr sz="1600" spc="-4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int</a:t>
            </a:r>
            <a:r>
              <a:rPr sz="1600" b="1" spc="-3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n,</a:t>
            </a:r>
            <a:r>
              <a:rPr sz="1600" spc="-5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n*n_matrix</a:t>
            </a:r>
            <a:r>
              <a:rPr sz="1600" b="1" spc="-4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A,</a:t>
            </a:r>
            <a:r>
              <a:rPr sz="1600" spc="-4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n*n_matrix</a:t>
            </a:r>
            <a:r>
              <a:rPr sz="1600" b="1" spc="-4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B,</a:t>
            </a:r>
            <a:r>
              <a:rPr sz="1600" spc="-5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D010C"/>
                </a:solidFill>
                <a:latin typeface="Courier New"/>
                <a:cs typeface="Courier New"/>
              </a:rPr>
              <a:t>n*n_matrix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&amp;</a:t>
            </a:r>
            <a:r>
              <a:rPr sz="1600" spc="-5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C)</a:t>
            </a:r>
            <a:r>
              <a:rPr sz="1600" spc="-4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3D010C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871855">
              <a:lnSpc>
                <a:spcPct val="100000"/>
              </a:lnSpc>
              <a:spcBef>
                <a:spcPts val="565"/>
              </a:spcBef>
            </a:pP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if</a:t>
            </a:r>
            <a:r>
              <a:rPr sz="16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(n</a:t>
            </a:r>
            <a:r>
              <a:rPr sz="1600" spc="-2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&lt;=</a:t>
            </a:r>
            <a:r>
              <a:rPr sz="1600" spc="-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3D010C"/>
                </a:solidFill>
                <a:latin typeface="Malgun Gothic"/>
                <a:cs typeface="Malgun Gothic"/>
              </a:rPr>
              <a:t>임계점</a:t>
            </a:r>
            <a:r>
              <a:rPr sz="1600" spc="-20" dirty="0">
                <a:solidFill>
                  <a:srgbClr val="3D010C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871855" marR="2251075" indent="610870">
              <a:lnSpc>
                <a:spcPct val="117500"/>
              </a:lnSpc>
              <a:spcBef>
                <a:spcPts val="45"/>
              </a:spcBef>
            </a:pP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단순한</a:t>
            </a:r>
            <a:r>
              <a:rPr sz="1600" spc="37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알고리즘을</a:t>
            </a:r>
            <a:r>
              <a:rPr sz="1600" spc="38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사용하여</a:t>
            </a:r>
            <a:r>
              <a:rPr sz="1600" spc="3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C</a:t>
            </a:r>
            <a:r>
              <a:rPr sz="1600" spc="-3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sz="1600" spc="-2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A</a:t>
            </a:r>
            <a:r>
              <a:rPr sz="1600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*</a:t>
            </a:r>
            <a:r>
              <a:rPr sz="1600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B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sz="1600" spc="37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spc="-25" dirty="0">
                <a:solidFill>
                  <a:srgbClr val="3D010C"/>
                </a:solidFill>
                <a:latin typeface="Malgun Gothic"/>
                <a:cs typeface="Malgun Gothic"/>
              </a:rPr>
              <a:t>계산</a:t>
            </a:r>
            <a:r>
              <a:rPr sz="1600" spc="-25" dirty="0">
                <a:solidFill>
                  <a:srgbClr val="3D010C"/>
                </a:solidFill>
                <a:latin typeface="Courier New"/>
                <a:cs typeface="Courier New"/>
              </a:rPr>
              <a:t>;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else</a:t>
            </a:r>
            <a:r>
              <a:rPr sz="1600" spc="-4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3D010C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604645" marR="2129155" algn="just">
              <a:lnSpc>
                <a:spcPct val="120100"/>
              </a:lnSpc>
              <a:spcBef>
                <a:spcPts val="50"/>
              </a:spcBef>
            </a:pP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A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sz="1600" spc="36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4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sz="1600" spc="37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부분행렬</a:t>
            </a:r>
            <a:r>
              <a:rPr sz="1600" spc="38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A</a:t>
            </a:r>
            <a:r>
              <a:rPr sz="1575" baseline="-21164" dirty="0">
                <a:solidFill>
                  <a:srgbClr val="3D010C"/>
                </a:solidFill>
                <a:latin typeface="Courier New"/>
                <a:cs typeface="Courier New"/>
              </a:rPr>
              <a:t>11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,</a:t>
            </a:r>
            <a:r>
              <a:rPr sz="16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A</a:t>
            </a:r>
            <a:r>
              <a:rPr sz="1575" baseline="-21164" dirty="0">
                <a:solidFill>
                  <a:srgbClr val="3D010C"/>
                </a:solidFill>
                <a:latin typeface="Courier New"/>
                <a:cs typeface="Courier New"/>
              </a:rPr>
              <a:t>12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,</a:t>
            </a:r>
            <a:r>
              <a:rPr sz="1600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A</a:t>
            </a:r>
            <a:r>
              <a:rPr sz="1575" baseline="-21164" dirty="0">
                <a:solidFill>
                  <a:srgbClr val="3D010C"/>
                </a:solidFill>
                <a:latin typeface="Courier New"/>
                <a:cs typeface="Courier New"/>
              </a:rPr>
              <a:t>21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,</a:t>
            </a:r>
            <a:r>
              <a:rPr sz="1600" spc="-2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A</a:t>
            </a:r>
            <a:r>
              <a:rPr sz="1575" baseline="-21164" dirty="0">
                <a:solidFill>
                  <a:srgbClr val="3D010C"/>
                </a:solidFill>
                <a:latin typeface="Courier New"/>
                <a:cs typeface="Courier New"/>
              </a:rPr>
              <a:t>22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로</a:t>
            </a:r>
            <a:r>
              <a:rPr sz="1600" spc="37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spc="-25" dirty="0">
                <a:solidFill>
                  <a:srgbClr val="3D010C"/>
                </a:solidFill>
                <a:latin typeface="Malgun Gothic"/>
                <a:cs typeface="Malgun Gothic"/>
              </a:rPr>
              <a:t>분할</a:t>
            </a:r>
            <a:r>
              <a:rPr sz="1600" spc="-25" dirty="0">
                <a:solidFill>
                  <a:srgbClr val="3D010C"/>
                </a:solidFill>
                <a:latin typeface="Courier New"/>
                <a:cs typeface="Courier New"/>
              </a:rPr>
              <a:t>;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B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sz="1600" spc="38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4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sz="1600" spc="38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부분행렬</a:t>
            </a:r>
            <a:r>
              <a:rPr sz="1600" spc="3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B</a:t>
            </a:r>
            <a:r>
              <a:rPr sz="1575" baseline="-21164" dirty="0">
                <a:solidFill>
                  <a:srgbClr val="3D010C"/>
                </a:solidFill>
                <a:latin typeface="Courier New"/>
                <a:cs typeface="Courier New"/>
              </a:rPr>
              <a:t>11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,</a:t>
            </a:r>
            <a:r>
              <a:rPr sz="1600" spc="-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B</a:t>
            </a:r>
            <a:r>
              <a:rPr sz="1575" baseline="-21164" dirty="0">
                <a:solidFill>
                  <a:srgbClr val="3D010C"/>
                </a:solidFill>
                <a:latin typeface="Courier New"/>
                <a:cs typeface="Courier New"/>
              </a:rPr>
              <a:t>12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,</a:t>
            </a:r>
            <a:r>
              <a:rPr sz="1600" spc="-2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B</a:t>
            </a:r>
            <a:r>
              <a:rPr sz="1575" baseline="-21164" dirty="0">
                <a:solidFill>
                  <a:srgbClr val="3D010C"/>
                </a:solidFill>
                <a:latin typeface="Courier New"/>
                <a:cs typeface="Courier New"/>
              </a:rPr>
              <a:t>21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,</a:t>
            </a:r>
            <a:r>
              <a:rPr sz="1600" spc="-1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B</a:t>
            </a:r>
            <a:r>
              <a:rPr sz="1575" baseline="-21164" dirty="0">
                <a:solidFill>
                  <a:srgbClr val="3D010C"/>
                </a:solidFill>
                <a:latin typeface="Courier New"/>
                <a:cs typeface="Courier New"/>
              </a:rPr>
              <a:t>22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로</a:t>
            </a:r>
            <a:r>
              <a:rPr sz="1600" spc="3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spc="-25" dirty="0">
                <a:solidFill>
                  <a:srgbClr val="3D010C"/>
                </a:solidFill>
                <a:latin typeface="Malgun Gothic"/>
                <a:cs typeface="Malgun Gothic"/>
              </a:rPr>
              <a:t>분할</a:t>
            </a:r>
            <a:r>
              <a:rPr sz="1600" spc="-25" dirty="0">
                <a:solidFill>
                  <a:srgbClr val="3D010C"/>
                </a:solidFill>
                <a:latin typeface="Courier New"/>
                <a:cs typeface="Courier New"/>
              </a:rPr>
              <a:t>; 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쉬트라쎈의</a:t>
            </a:r>
            <a:r>
              <a:rPr sz="1600" spc="38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방법을</a:t>
            </a:r>
            <a:r>
              <a:rPr sz="1600" spc="37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사용하여</a:t>
            </a:r>
            <a:r>
              <a:rPr sz="1600" spc="3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C</a:t>
            </a:r>
            <a:r>
              <a:rPr sz="1600" spc="-3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sz="1600" spc="-2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A</a:t>
            </a:r>
            <a:r>
              <a:rPr sz="1600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*</a:t>
            </a:r>
            <a:r>
              <a:rPr sz="1600" spc="-2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B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sz="1600" spc="36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spc="-25" dirty="0">
                <a:solidFill>
                  <a:srgbClr val="3D010C"/>
                </a:solidFill>
                <a:latin typeface="Malgun Gothic"/>
                <a:cs typeface="Malgun Gothic"/>
              </a:rPr>
              <a:t>계산</a:t>
            </a:r>
            <a:r>
              <a:rPr sz="1600" spc="-25" dirty="0">
                <a:solidFill>
                  <a:srgbClr val="3D010C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604645" algn="just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//</a:t>
            </a:r>
            <a:r>
              <a:rPr sz="1600" spc="-4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되부르는</a:t>
            </a:r>
            <a:r>
              <a:rPr sz="1600" spc="36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호출의</a:t>
            </a:r>
            <a:r>
              <a:rPr sz="1600" spc="36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D010C"/>
                </a:solidFill>
                <a:latin typeface="Malgun Gothic"/>
                <a:cs typeface="Malgun Gothic"/>
              </a:rPr>
              <a:t>예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:</a:t>
            </a:r>
            <a:r>
              <a:rPr sz="1600" spc="-5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strassen(n/2,</a:t>
            </a:r>
            <a:r>
              <a:rPr sz="16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A</a:t>
            </a:r>
            <a:r>
              <a:rPr sz="1575" baseline="-21164" dirty="0">
                <a:solidFill>
                  <a:srgbClr val="3D010C"/>
                </a:solidFill>
                <a:latin typeface="Courier New"/>
                <a:cs typeface="Courier New"/>
              </a:rPr>
              <a:t>11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+A</a:t>
            </a:r>
            <a:r>
              <a:rPr sz="1575" baseline="-21164" dirty="0">
                <a:solidFill>
                  <a:srgbClr val="3D010C"/>
                </a:solidFill>
                <a:latin typeface="Courier New"/>
                <a:cs typeface="Courier New"/>
              </a:rPr>
              <a:t>22</a:t>
            </a:r>
            <a:r>
              <a:rPr sz="1600" dirty="0">
                <a:solidFill>
                  <a:srgbClr val="3D010C"/>
                </a:solidFill>
                <a:latin typeface="Courier New"/>
                <a:cs typeface="Courier New"/>
              </a:rPr>
              <a:t>,</a:t>
            </a:r>
            <a:r>
              <a:rPr sz="1600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3D010C"/>
                </a:solidFill>
                <a:latin typeface="Courier New"/>
                <a:cs typeface="Courier New"/>
              </a:rPr>
              <a:t>B</a:t>
            </a:r>
            <a:r>
              <a:rPr sz="1575" spc="-15" baseline="-21164" dirty="0">
                <a:solidFill>
                  <a:srgbClr val="3D010C"/>
                </a:solidFill>
                <a:latin typeface="Courier New"/>
                <a:cs typeface="Courier New"/>
              </a:rPr>
              <a:t>11</a:t>
            </a:r>
            <a:r>
              <a:rPr sz="1600" spc="-10" dirty="0">
                <a:solidFill>
                  <a:srgbClr val="3D010C"/>
                </a:solidFill>
                <a:latin typeface="Courier New"/>
                <a:cs typeface="Courier New"/>
              </a:rPr>
              <a:t>+B</a:t>
            </a:r>
            <a:r>
              <a:rPr sz="1575" spc="-15" baseline="-21164" dirty="0">
                <a:solidFill>
                  <a:srgbClr val="3D010C"/>
                </a:solidFill>
                <a:latin typeface="Courier New"/>
                <a:cs typeface="Courier New"/>
              </a:rPr>
              <a:t>22</a:t>
            </a:r>
            <a:r>
              <a:rPr sz="1600" spc="-10" dirty="0">
                <a:solidFill>
                  <a:srgbClr val="3D010C"/>
                </a:solidFill>
                <a:latin typeface="Courier New"/>
                <a:cs typeface="Courier New"/>
              </a:rPr>
              <a:t>,M</a:t>
            </a:r>
            <a:r>
              <a:rPr sz="1575" spc="-15" baseline="-21164" dirty="0">
                <a:solidFill>
                  <a:srgbClr val="3D010C"/>
                </a:solidFill>
                <a:latin typeface="Courier New"/>
                <a:cs typeface="Courier New"/>
              </a:rPr>
              <a:t>1</a:t>
            </a:r>
            <a:r>
              <a:rPr sz="1600" spc="-10" dirty="0">
                <a:solidFill>
                  <a:srgbClr val="3D010C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871855">
              <a:lnSpc>
                <a:spcPct val="100000"/>
              </a:lnSpc>
              <a:spcBef>
                <a:spcPts val="340"/>
              </a:spcBef>
            </a:pPr>
            <a:r>
              <a:rPr sz="1600" spc="-50" dirty="0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299720">
              <a:lnSpc>
                <a:spcPct val="100000"/>
              </a:lnSpc>
              <a:spcBef>
                <a:spcPts val="380"/>
              </a:spcBef>
            </a:pPr>
            <a:r>
              <a:rPr sz="1600" spc="-50" dirty="0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534" y="5561380"/>
            <a:ext cx="121513" cy="13075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74040" y="5418531"/>
            <a:ext cx="81394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3D010C"/>
                </a:solidFill>
                <a:latin typeface="Malgun Gothic"/>
                <a:cs typeface="Malgun Gothic"/>
              </a:rPr>
              <a:t>용어:</a:t>
            </a:r>
            <a:r>
              <a:rPr sz="2000" spc="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임계점(threshold)이란? 두</a:t>
            </a:r>
            <a:r>
              <a:rPr sz="2000" spc="4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알고리즘의</a:t>
            </a:r>
            <a:r>
              <a:rPr sz="2000" spc="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효율성이</a:t>
            </a:r>
            <a:r>
              <a:rPr sz="2000" spc="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교차하는</a:t>
            </a:r>
            <a:r>
              <a:rPr sz="2000" spc="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문제의 </a:t>
            </a:r>
            <a:r>
              <a:rPr sz="2000" spc="50" dirty="0">
                <a:solidFill>
                  <a:srgbClr val="3D010C"/>
                </a:solidFill>
                <a:latin typeface="Malgun Gothic"/>
                <a:cs typeface="Malgun Gothic"/>
              </a:rPr>
              <a:t>크기.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79520" y="4658867"/>
            <a:ext cx="2994660" cy="36322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190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5"/>
              </a:spcBef>
            </a:pPr>
            <a:r>
              <a:rPr sz="2000" i="1" spc="75" dirty="0">
                <a:latin typeface="Times New Roman"/>
                <a:cs typeface="Times New Roman"/>
              </a:rPr>
              <a:t>M</a:t>
            </a:r>
            <a:r>
              <a:rPr sz="1725" spc="112" baseline="-24154" dirty="0">
                <a:latin typeface="Times New Roman"/>
                <a:cs typeface="Times New Roman"/>
              </a:rPr>
              <a:t>1</a:t>
            </a:r>
            <a:r>
              <a:rPr sz="1725" spc="405" baseline="-241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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-290" dirty="0">
                <a:latin typeface="Times New Roman"/>
                <a:cs typeface="Times New Roman"/>
              </a:rPr>
              <a:t> </a:t>
            </a:r>
            <a:r>
              <a:rPr sz="2000" i="1" spc="-30" dirty="0">
                <a:latin typeface="Times New Roman"/>
                <a:cs typeface="Times New Roman"/>
              </a:rPr>
              <a:t>A</a:t>
            </a:r>
            <a:r>
              <a:rPr sz="1725" spc="-44" baseline="-24154" dirty="0">
                <a:latin typeface="Times New Roman"/>
                <a:cs typeface="Times New Roman"/>
              </a:rPr>
              <a:t>11</a:t>
            </a:r>
            <a:r>
              <a:rPr sz="1725" spc="232" baseline="-241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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i="1" spc="-35" dirty="0">
                <a:latin typeface="Times New Roman"/>
                <a:cs typeface="Times New Roman"/>
              </a:rPr>
              <a:t>A</a:t>
            </a:r>
            <a:r>
              <a:rPr sz="1725" spc="-52" baseline="-24154" dirty="0">
                <a:latin typeface="Times New Roman"/>
                <a:cs typeface="Times New Roman"/>
              </a:rPr>
              <a:t>22</a:t>
            </a:r>
            <a:r>
              <a:rPr sz="1725" spc="-97" baseline="-241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290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Symbol"/>
                <a:cs typeface="Symbol"/>
              </a:rPr>
              <a:t></a:t>
            </a:r>
            <a:r>
              <a:rPr sz="2000" spc="50" dirty="0">
                <a:latin typeface="Times New Roman"/>
                <a:cs typeface="Times New Roman"/>
              </a:rPr>
              <a:t>(</a:t>
            </a:r>
            <a:r>
              <a:rPr sz="2000" i="1" spc="50" dirty="0">
                <a:latin typeface="Times New Roman"/>
                <a:cs typeface="Times New Roman"/>
              </a:rPr>
              <a:t>B</a:t>
            </a:r>
            <a:r>
              <a:rPr sz="1725" spc="75" baseline="-24154" dirty="0">
                <a:latin typeface="Times New Roman"/>
                <a:cs typeface="Times New Roman"/>
              </a:rPr>
              <a:t>11</a:t>
            </a:r>
            <a:r>
              <a:rPr sz="1725" spc="232" baseline="-241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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B</a:t>
            </a:r>
            <a:r>
              <a:rPr sz="1725" baseline="-24154" dirty="0">
                <a:latin typeface="Times New Roman"/>
                <a:cs typeface="Times New Roman"/>
              </a:rPr>
              <a:t>22</a:t>
            </a:r>
            <a:r>
              <a:rPr sz="1725" spc="-97" baseline="-24154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25821" y="4483608"/>
            <a:ext cx="81152" cy="161544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470"/>
              </a:lnSpc>
            </a:pPr>
            <a:fld id="{81D60167-4931-47E6-BA6A-407CBD079E47}" type="slidenum">
              <a:rPr spc="-25" dirty="0"/>
              <a:t>52</a:t>
            </a:fld>
            <a:endParaRPr spc="-25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1846" y="121107"/>
            <a:ext cx="9404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분석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856792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4040" y="652627"/>
            <a:ext cx="8121015" cy="21596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u="sng" dirty="0">
                <a:solidFill>
                  <a:srgbClr val="3D010C"/>
                </a:solidFill>
                <a:uFill>
                  <a:solidFill>
                    <a:srgbClr val="3D010C"/>
                  </a:solidFill>
                </a:uFill>
                <a:latin typeface="Malgun Gothic"/>
                <a:cs typeface="Malgun Gothic"/>
              </a:rPr>
              <a:t>단순한</a:t>
            </a:r>
            <a:r>
              <a:rPr sz="2000" u="sng" spc="-210" dirty="0">
                <a:solidFill>
                  <a:srgbClr val="3D010C"/>
                </a:solidFill>
                <a:uFill>
                  <a:solidFill>
                    <a:srgbClr val="3D010C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u="sng" dirty="0">
                <a:solidFill>
                  <a:srgbClr val="3D010C"/>
                </a:solidFill>
                <a:uFill>
                  <a:solidFill>
                    <a:srgbClr val="3D010C"/>
                  </a:solidFill>
                </a:uFill>
                <a:latin typeface="Malgun Gothic"/>
                <a:cs typeface="Malgun Gothic"/>
              </a:rPr>
              <a:t>방법의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시간복잡도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  <a:p>
            <a:pPr marL="413384" indent="-286385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):</a:t>
            </a:r>
            <a:r>
              <a:rPr sz="2000" spc="-4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i="1" spc="15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Symbol"/>
                <a:cs typeface="Symbol"/>
              </a:rPr>
              <a:t></a:t>
            </a:r>
            <a:r>
              <a:rPr sz="2000" spc="15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i="1" spc="16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크기의</a:t>
            </a:r>
            <a:r>
              <a:rPr sz="2000" spc="-5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행렬</a:t>
            </a:r>
            <a:r>
              <a:rPr sz="2000" spc="-5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A와</a:t>
            </a:r>
            <a:r>
              <a:rPr sz="2000" spc="-6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90" dirty="0">
                <a:solidFill>
                  <a:srgbClr val="3D010C"/>
                </a:solidFill>
                <a:latin typeface="Malgun Gothic"/>
                <a:cs typeface="Malgun Gothic"/>
              </a:rPr>
              <a:t>B를</a:t>
            </a:r>
            <a:r>
              <a:rPr sz="2000" spc="-6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곱하는데</a:t>
            </a:r>
            <a:r>
              <a:rPr sz="2000" spc="-6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걸리는</a:t>
            </a:r>
            <a:r>
              <a:rPr sz="2000" spc="-6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시간</a:t>
            </a:r>
            <a:endParaRPr sz="2000">
              <a:latin typeface="Malgun Gothic"/>
              <a:cs typeface="Malgun Gothic"/>
            </a:endParaRPr>
          </a:p>
          <a:p>
            <a:pPr marL="413384" indent="-286385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sz="2000" b="1" spc="-20" dirty="0">
                <a:solidFill>
                  <a:srgbClr val="3D010C"/>
                </a:solidFill>
                <a:latin typeface="Malgun Gothic"/>
                <a:cs typeface="Malgun Gothic"/>
              </a:rPr>
              <a:t>단위연산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7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곱셈하는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연산</a:t>
            </a:r>
            <a:endParaRPr sz="2000">
              <a:latin typeface="Malgun Gothic"/>
              <a:cs typeface="Malgun Gothic"/>
            </a:endParaRPr>
          </a:p>
          <a:p>
            <a:pPr marL="413384" indent="-286385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sz="2000" b="1" spc="-20" dirty="0">
                <a:solidFill>
                  <a:srgbClr val="3D010C"/>
                </a:solidFill>
                <a:latin typeface="Malgun Gothic"/>
                <a:cs typeface="Malgun Gothic"/>
              </a:rPr>
              <a:t>입력크기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6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행과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열의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spc="-50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413384" marR="5080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sz="2000" b="1" spc="-20" dirty="0">
                <a:solidFill>
                  <a:srgbClr val="3D010C"/>
                </a:solidFill>
                <a:latin typeface="Malgun Gothic"/>
                <a:cs typeface="Malgun Gothic"/>
              </a:rPr>
              <a:t>모든</a:t>
            </a:r>
            <a:r>
              <a:rPr sz="2000" b="1" spc="-26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b="1" spc="-20" dirty="0">
                <a:solidFill>
                  <a:srgbClr val="3D010C"/>
                </a:solidFill>
                <a:latin typeface="Malgun Gothic"/>
                <a:cs typeface="Malgun Gothic"/>
              </a:rPr>
              <a:t>경우</a:t>
            </a:r>
            <a:r>
              <a:rPr sz="2000" b="1" spc="-27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시간복잡도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분석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임계값을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이라고</a:t>
            </a:r>
            <a:r>
              <a:rPr sz="2000" spc="-2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하자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임계값은</a:t>
            </a:r>
            <a:r>
              <a:rPr sz="2000" spc="-2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차수에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전혀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영향을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미치지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않는다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.)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5156" y="2846958"/>
            <a:ext cx="1043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3D010C"/>
                </a:solidFill>
                <a:latin typeface="Malgun Gothic"/>
                <a:cs typeface="Malgun Gothic"/>
              </a:rPr>
              <a:t>재현식은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8235" y="2963765"/>
            <a:ext cx="95885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spc="-50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0151" y="2796548"/>
            <a:ext cx="3747135" cy="3098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1850" i="1" dirty="0">
                <a:latin typeface="Times New Roman"/>
                <a:cs typeface="Times New Roman"/>
              </a:rPr>
              <a:t>T</a:t>
            </a:r>
            <a:r>
              <a:rPr sz="1850" i="1" spc="-22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(</a:t>
            </a:r>
            <a:r>
              <a:rPr sz="1850" i="1" dirty="0">
                <a:latin typeface="Times New Roman"/>
                <a:cs typeface="Times New Roman"/>
              </a:rPr>
              <a:t>n</a:t>
            </a:r>
            <a:r>
              <a:rPr sz="1850" dirty="0">
                <a:latin typeface="Times New Roman"/>
                <a:cs typeface="Times New Roman"/>
              </a:rPr>
              <a:t>)</a:t>
            </a:r>
            <a:r>
              <a:rPr sz="1850" spc="-1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</a:t>
            </a:r>
            <a:r>
              <a:rPr sz="1850" spc="-110" dirty="0">
                <a:latin typeface="Times New Roman"/>
                <a:cs typeface="Times New Roman"/>
              </a:rPr>
              <a:t> </a:t>
            </a:r>
            <a:r>
              <a:rPr sz="1850" spc="-55" dirty="0">
                <a:latin typeface="Times New Roman"/>
                <a:cs typeface="Times New Roman"/>
              </a:rPr>
              <a:t>8</a:t>
            </a:r>
            <a:r>
              <a:rPr sz="1850" i="1" spc="-55" dirty="0">
                <a:latin typeface="Times New Roman"/>
                <a:cs typeface="Times New Roman"/>
              </a:rPr>
              <a:t>T</a:t>
            </a:r>
            <a:r>
              <a:rPr sz="1850" i="1" spc="-215" dirty="0">
                <a:latin typeface="Times New Roman"/>
                <a:cs typeface="Times New Roman"/>
              </a:rPr>
              <a:t> </a:t>
            </a:r>
            <a:r>
              <a:rPr sz="1850" spc="80" dirty="0">
                <a:latin typeface="Times New Roman"/>
                <a:cs typeface="Times New Roman"/>
              </a:rPr>
              <a:t>(</a:t>
            </a:r>
            <a:r>
              <a:rPr sz="1575" i="1" u="sng" spc="-179" baseline="3439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75" i="1" u="sng" baseline="3439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575" i="1" spc="-75" baseline="34391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)</a:t>
            </a:r>
            <a:r>
              <a:rPr sz="1850" spc="-26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,</a:t>
            </a:r>
            <a:r>
              <a:rPr sz="1850" spc="35" dirty="0">
                <a:latin typeface="Times New Roman"/>
                <a:cs typeface="Times New Roman"/>
              </a:rPr>
              <a:t>  </a:t>
            </a:r>
            <a:r>
              <a:rPr sz="1850" i="1" dirty="0">
                <a:latin typeface="Times New Roman"/>
                <a:cs typeface="Times New Roman"/>
              </a:rPr>
              <a:t>n </a:t>
            </a:r>
            <a:r>
              <a:rPr sz="1850" dirty="0">
                <a:latin typeface="Symbol"/>
                <a:cs typeface="Symbol"/>
              </a:rPr>
              <a:t></a:t>
            </a:r>
            <a:r>
              <a:rPr sz="1850" spc="-2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1</a:t>
            </a:r>
            <a:r>
              <a:rPr sz="1850" dirty="0">
                <a:latin typeface="Malgun Gothic"/>
                <a:cs typeface="Malgun Gothic"/>
              </a:rPr>
              <a:t>이고</a:t>
            </a:r>
            <a:r>
              <a:rPr sz="1850" dirty="0">
                <a:latin typeface="Times New Roman"/>
                <a:cs typeface="Times New Roman"/>
              </a:rPr>
              <a:t>,</a:t>
            </a:r>
            <a:r>
              <a:rPr sz="1850" spc="160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n</a:t>
            </a:r>
            <a:r>
              <a:rPr sz="1850" i="1" spc="-1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</a:t>
            </a:r>
            <a:r>
              <a:rPr sz="1850" spc="-1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2</a:t>
            </a:r>
            <a:r>
              <a:rPr sz="1575" i="1" baseline="44973" dirty="0">
                <a:latin typeface="Times New Roman"/>
                <a:cs typeface="Times New Roman"/>
              </a:rPr>
              <a:t>k</a:t>
            </a:r>
            <a:r>
              <a:rPr sz="1575" i="1" spc="89" baseline="44973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(</a:t>
            </a:r>
            <a:r>
              <a:rPr sz="1850" i="1" dirty="0">
                <a:latin typeface="Times New Roman"/>
                <a:cs typeface="Times New Roman"/>
              </a:rPr>
              <a:t>k</a:t>
            </a:r>
            <a:r>
              <a:rPr sz="1850" i="1" spc="11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</a:t>
            </a:r>
            <a:r>
              <a:rPr sz="1850" spc="-235" dirty="0">
                <a:latin typeface="Times New Roman"/>
                <a:cs typeface="Times New Roman"/>
              </a:rPr>
              <a:t> </a:t>
            </a:r>
            <a:r>
              <a:rPr sz="1850" spc="-25" dirty="0">
                <a:latin typeface="Times New Roman"/>
                <a:cs typeface="Times New Roman"/>
              </a:rPr>
              <a:t>1)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34181" y="4437015"/>
            <a:ext cx="471170" cy="290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700" spc="175" dirty="0">
                <a:latin typeface="Symbol"/>
                <a:cs typeface="Symbol"/>
              </a:rPr>
              <a:t>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120" dirty="0">
                <a:latin typeface="Times New Roman"/>
                <a:cs typeface="Times New Roman"/>
              </a:rPr>
              <a:t>8</a:t>
            </a:r>
            <a:r>
              <a:rPr sz="1500" i="1" spc="179" baseline="44444" dirty="0">
                <a:latin typeface="Times New Roman"/>
                <a:cs typeface="Times New Roman"/>
              </a:rPr>
              <a:t>k</a:t>
            </a:r>
            <a:endParaRPr sz="1500" baseline="44444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09901" y="4077955"/>
            <a:ext cx="563245" cy="290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135" dirty="0">
                <a:latin typeface="Times New Roman"/>
                <a:cs typeface="Times New Roman"/>
              </a:rPr>
              <a:t>(</a:t>
            </a:r>
            <a:r>
              <a:rPr sz="1700" i="1" spc="135" dirty="0">
                <a:latin typeface="Times New Roman"/>
                <a:cs typeface="Times New Roman"/>
              </a:rPr>
              <a:t>k</a:t>
            </a:r>
            <a:r>
              <a:rPr sz="1700" spc="135" dirty="0">
                <a:latin typeface="Malgun Gothic"/>
                <a:cs typeface="Malgun Gothic"/>
              </a:rPr>
              <a:t>번</a:t>
            </a:r>
            <a:r>
              <a:rPr sz="1700" spc="135" dirty="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84468" y="4789340"/>
            <a:ext cx="250825" cy="1803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00" dirty="0">
                <a:latin typeface="Times New Roman"/>
                <a:cs typeface="Times New Roman"/>
              </a:rPr>
              <a:t>lg</a:t>
            </a:r>
            <a:r>
              <a:rPr sz="1000" spc="140" dirty="0">
                <a:latin typeface="Times New Roman"/>
                <a:cs typeface="Times New Roman"/>
              </a:rPr>
              <a:t> </a:t>
            </a:r>
            <a:r>
              <a:rPr sz="1000" i="1" spc="45" dirty="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05610" y="5056487"/>
            <a:ext cx="908050" cy="1108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35"/>
              </a:spcBef>
            </a:pPr>
            <a:r>
              <a:rPr sz="2550" spc="262" baseline="-26143" dirty="0">
                <a:latin typeface="Symbol"/>
                <a:cs typeface="Symbol"/>
              </a:rPr>
              <a:t></a:t>
            </a:r>
            <a:r>
              <a:rPr sz="2550" spc="97" baseline="-26143" dirty="0">
                <a:latin typeface="Times New Roman"/>
                <a:cs typeface="Times New Roman"/>
              </a:rPr>
              <a:t> </a:t>
            </a:r>
            <a:r>
              <a:rPr sz="2550" i="1" spc="165" baseline="-26143" dirty="0">
                <a:latin typeface="Times New Roman"/>
                <a:cs typeface="Times New Roman"/>
              </a:rPr>
              <a:t>n</a:t>
            </a:r>
            <a:r>
              <a:rPr sz="1000" spc="110" dirty="0">
                <a:latin typeface="Times New Roman"/>
                <a:cs typeface="Times New Roman"/>
              </a:rPr>
              <a:t>lg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45" dirty="0">
                <a:latin typeface="Times New Roman"/>
                <a:cs typeface="Times New Roman"/>
              </a:rPr>
              <a:t>8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000">
              <a:latin typeface="Times New Roman"/>
              <a:cs typeface="Times New Roman"/>
            </a:endParaRPr>
          </a:p>
          <a:p>
            <a:pPr marL="66040">
              <a:lnSpc>
                <a:spcPct val="100000"/>
              </a:lnSpc>
            </a:pPr>
            <a:r>
              <a:rPr sz="1700" spc="175" dirty="0">
                <a:latin typeface="Symbol"/>
                <a:cs typeface="Symbol"/>
              </a:rPr>
              <a:t>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i="1" spc="145" dirty="0">
                <a:latin typeface="Times New Roman"/>
                <a:cs typeface="Times New Roman"/>
              </a:rPr>
              <a:t>n</a:t>
            </a:r>
            <a:r>
              <a:rPr sz="1500" spc="217" baseline="44444" dirty="0">
                <a:latin typeface="Times New Roman"/>
                <a:cs typeface="Times New Roman"/>
              </a:rPr>
              <a:t>3</a:t>
            </a:r>
            <a:endParaRPr sz="1500" baseline="44444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90"/>
              </a:spcBef>
            </a:pPr>
            <a:r>
              <a:rPr sz="1700" spc="250" dirty="0">
                <a:latin typeface="Symbol"/>
                <a:cs typeface="Symbol"/>
              </a:rPr>
              <a:t></a:t>
            </a:r>
            <a:r>
              <a:rPr sz="1700" spc="250" dirty="0">
                <a:latin typeface="Times New Roman"/>
                <a:cs typeface="Times New Roman"/>
              </a:rPr>
              <a:t>(</a:t>
            </a:r>
            <a:r>
              <a:rPr sz="1700" i="1" spc="250" dirty="0">
                <a:latin typeface="Times New Roman"/>
                <a:cs typeface="Times New Roman"/>
              </a:rPr>
              <a:t>n</a:t>
            </a:r>
            <a:r>
              <a:rPr sz="1500" spc="375" baseline="44444" dirty="0">
                <a:latin typeface="Times New Roman"/>
                <a:cs typeface="Times New Roman"/>
              </a:rPr>
              <a:t>3</a:t>
            </a:r>
            <a:r>
              <a:rPr sz="1500" spc="-89" baseline="44444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59581" y="4796093"/>
            <a:ext cx="346710" cy="290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175" dirty="0">
                <a:latin typeface="Symbol"/>
                <a:cs typeface="Symbol"/>
              </a:rPr>
              <a:t>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120" dirty="0">
                <a:latin typeface="Times New Roman"/>
                <a:cs typeface="Times New Roman"/>
              </a:rPr>
              <a:t>8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86076" y="4136603"/>
            <a:ext cx="259715" cy="220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4"/>
              </a:lnSpc>
            </a:pPr>
            <a:r>
              <a:rPr sz="1700" spc="290" dirty="0">
                <a:latin typeface="Microsoft Sans Serif"/>
                <a:cs typeface="Microsoft Sans Serif"/>
              </a:rPr>
              <a:t>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76444" y="4604003"/>
            <a:ext cx="3649979" cy="1039494"/>
          </a:xfrm>
          <a:custGeom>
            <a:avLst/>
            <a:gdLst/>
            <a:ahLst/>
            <a:cxnLst/>
            <a:rect l="l" t="t" r="r" b="b"/>
            <a:pathLst>
              <a:path w="3649979" h="1039495">
                <a:moveTo>
                  <a:pt x="3649979" y="0"/>
                </a:moveTo>
                <a:lnTo>
                  <a:pt x="0" y="0"/>
                </a:lnTo>
                <a:lnTo>
                  <a:pt x="0" y="1039368"/>
                </a:lnTo>
                <a:lnTo>
                  <a:pt x="3649979" y="1039368"/>
                </a:lnTo>
                <a:lnTo>
                  <a:pt x="3649979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624761" y="5297798"/>
            <a:ext cx="76835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spc="-50" dirty="0">
                <a:latin typeface="Symbol"/>
                <a:cs typeface="Symbol"/>
              </a:rPr>
              <a:t>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14855" y="4774608"/>
            <a:ext cx="76835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spc="-50" dirty="0">
                <a:latin typeface="Symbol"/>
                <a:cs typeface="Symbol"/>
              </a:rPr>
              <a:t>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44809" y="4727107"/>
            <a:ext cx="104775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spc="-50" dirty="0">
                <a:latin typeface="Symbol"/>
                <a:cs typeface="Symbol"/>
              </a:rPr>
              <a:t>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74097" y="4727107"/>
            <a:ext cx="104775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spc="-50" dirty="0">
                <a:latin typeface="Symbol"/>
                <a:cs typeface="Symbol"/>
              </a:rPr>
              <a:t>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94307" y="5416720"/>
            <a:ext cx="2807335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499109" algn="l"/>
                <a:tab pos="857250" algn="l"/>
                <a:tab pos="1204595" algn="l"/>
                <a:tab pos="1570990" algn="l"/>
                <a:tab pos="1899920" algn="l"/>
                <a:tab pos="2265045" algn="l"/>
                <a:tab pos="2612390" algn="l"/>
              </a:tabLst>
            </a:pPr>
            <a:r>
              <a:rPr sz="1300" dirty="0">
                <a:latin typeface="Symbol"/>
                <a:cs typeface="Symbol"/>
              </a:rPr>
              <a:t></a:t>
            </a:r>
            <a:r>
              <a:rPr sz="1300" spc="90" dirty="0">
                <a:latin typeface="Times New Roman"/>
                <a:cs typeface="Times New Roman"/>
              </a:rPr>
              <a:t>  </a:t>
            </a:r>
            <a:r>
              <a:rPr sz="750" spc="-25" dirty="0">
                <a:latin typeface="Times New Roman"/>
                <a:cs typeface="Times New Roman"/>
              </a:rPr>
              <a:t>21</a:t>
            </a:r>
            <a:r>
              <a:rPr sz="750" dirty="0">
                <a:latin typeface="Times New Roman"/>
                <a:cs typeface="Times New Roman"/>
              </a:rPr>
              <a:t>	</a:t>
            </a:r>
            <a:r>
              <a:rPr sz="750" spc="-25" dirty="0">
                <a:latin typeface="Times New Roman"/>
                <a:cs typeface="Times New Roman"/>
              </a:rPr>
              <a:t>11</a:t>
            </a:r>
            <a:r>
              <a:rPr sz="750" dirty="0">
                <a:latin typeface="Times New Roman"/>
                <a:cs typeface="Times New Roman"/>
              </a:rPr>
              <a:t>	</a:t>
            </a:r>
            <a:r>
              <a:rPr sz="750" spc="-25" dirty="0">
                <a:latin typeface="Times New Roman"/>
                <a:cs typeface="Times New Roman"/>
              </a:rPr>
              <a:t>22</a:t>
            </a:r>
            <a:r>
              <a:rPr sz="750" dirty="0">
                <a:latin typeface="Times New Roman"/>
                <a:cs typeface="Times New Roman"/>
              </a:rPr>
              <a:t>	</a:t>
            </a:r>
            <a:r>
              <a:rPr sz="750" spc="-25" dirty="0">
                <a:latin typeface="Times New Roman"/>
                <a:cs typeface="Times New Roman"/>
              </a:rPr>
              <a:t>21</a:t>
            </a:r>
            <a:r>
              <a:rPr sz="750" dirty="0">
                <a:latin typeface="Times New Roman"/>
                <a:cs typeface="Times New Roman"/>
              </a:rPr>
              <a:t>	</a:t>
            </a:r>
            <a:r>
              <a:rPr sz="750" spc="-25" dirty="0">
                <a:latin typeface="Times New Roman"/>
                <a:cs typeface="Times New Roman"/>
              </a:rPr>
              <a:t>21</a:t>
            </a:r>
            <a:r>
              <a:rPr sz="750" dirty="0">
                <a:latin typeface="Times New Roman"/>
                <a:cs typeface="Times New Roman"/>
              </a:rPr>
              <a:t>	</a:t>
            </a:r>
            <a:r>
              <a:rPr sz="750" spc="-25" dirty="0">
                <a:latin typeface="Times New Roman"/>
                <a:cs typeface="Times New Roman"/>
              </a:rPr>
              <a:t>12</a:t>
            </a:r>
            <a:r>
              <a:rPr sz="750" dirty="0">
                <a:latin typeface="Times New Roman"/>
                <a:cs typeface="Times New Roman"/>
              </a:rPr>
              <a:t>	</a:t>
            </a:r>
            <a:r>
              <a:rPr sz="750" spc="-25" dirty="0">
                <a:latin typeface="Times New Roman"/>
                <a:cs typeface="Times New Roman"/>
              </a:rPr>
              <a:t>22</a:t>
            </a:r>
            <a:r>
              <a:rPr sz="750" dirty="0">
                <a:latin typeface="Times New Roman"/>
                <a:cs typeface="Times New Roman"/>
              </a:rPr>
              <a:t>	22</a:t>
            </a:r>
            <a:r>
              <a:rPr sz="750" spc="-30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Symbol"/>
                <a:cs typeface="Symbol"/>
              </a:rPr>
              <a:t>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36383" y="4714500"/>
            <a:ext cx="11176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750" spc="-25" dirty="0">
                <a:latin typeface="Times New Roman"/>
                <a:cs typeface="Times New Roman"/>
              </a:rPr>
              <a:t>12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70855" y="4714500"/>
            <a:ext cx="11176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750" spc="-25" dirty="0">
                <a:latin typeface="Times New Roman"/>
                <a:cs typeface="Times New Roman"/>
              </a:rPr>
              <a:t>11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04065" y="4893531"/>
            <a:ext cx="2039620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546100" algn="l"/>
                <a:tab pos="901065" algn="l"/>
                <a:tab pos="1437640" algn="l"/>
                <a:tab pos="1756410" algn="l"/>
              </a:tabLst>
            </a:pPr>
            <a:r>
              <a:rPr sz="1300" dirty="0">
                <a:latin typeface="Symbol"/>
                <a:cs typeface="Symbol"/>
              </a:rPr>
              <a:t></a:t>
            </a:r>
            <a:r>
              <a:rPr sz="1300" spc="110" dirty="0">
                <a:latin typeface="Times New Roman"/>
                <a:cs typeface="Times New Roman"/>
              </a:rPr>
              <a:t>  </a:t>
            </a:r>
            <a:r>
              <a:rPr sz="750" spc="-25" dirty="0">
                <a:latin typeface="Times New Roman"/>
                <a:cs typeface="Times New Roman"/>
              </a:rPr>
              <a:t>21</a:t>
            </a:r>
            <a:r>
              <a:rPr sz="750" dirty="0">
                <a:latin typeface="Times New Roman"/>
                <a:cs typeface="Times New Roman"/>
              </a:rPr>
              <a:t>	22</a:t>
            </a:r>
            <a:r>
              <a:rPr sz="750" spc="-20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Symbol"/>
                <a:cs typeface="Symbol"/>
              </a:rPr>
              <a:t>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1300" dirty="0">
                <a:latin typeface="Symbol"/>
                <a:cs typeface="Symbol"/>
              </a:rPr>
              <a:t></a:t>
            </a:r>
            <a:r>
              <a:rPr sz="1300" spc="90" dirty="0">
                <a:latin typeface="Times New Roman"/>
                <a:cs typeface="Times New Roman"/>
              </a:rPr>
              <a:t>  </a:t>
            </a:r>
            <a:r>
              <a:rPr sz="750" spc="-25" dirty="0">
                <a:latin typeface="Times New Roman"/>
                <a:cs typeface="Times New Roman"/>
              </a:rPr>
              <a:t>21</a:t>
            </a:r>
            <a:r>
              <a:rPr sz="750" dirty="0">
                <a:latin typeface="Times New Roman"/>
                <a:cs typeface="Times New Roman"/>
              </a:rPr>
              <a:t>	22</a:t>
            </a:r>
            <a:r>
              <a:rPr sz="750" spc="-30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Symbol"/>
                <a:cs typeface="Symbol"/>
              </a:rPr>
              <a:t>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1300" dirty="0">
                <a:latin typeface="Symbol"/>
                <a:cs typeface="Symbol"/>
              </a:rPr>
              <a:t></a:t>
            </a:r>
            <a:r>
              <a:rPr sz="1300" spc="90" dirty="0">
                <a:latin typeface="Times New Roman"/>
                <a:cs typeface="Times New Roman"/>
              </a:rPr>
              <a:t>  </a:t>
            </a:r>
            <a:r>
              <a:rPr sz="750" spc="-25" dirty="0">
                <a:latin typeface="Times New Roman"/>
                <a:cs typeface="Times New Roman"/>
              </a:rPr>
              <a:t>21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45035" y="4714500"/>
            <a:ext cx="11176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750" spc="-25" dirty="0">
                <a:latin typeface="Times New Roman"/>
                <a:cs typeface="Times New Roman"/>
              </a:rPr>
              <a:t>12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74759" y="5374864"/>
            <a:ext cx="1149350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i="1" dirty="0">
                <a:latin typeface="Times New Roman"/>
                <a:cs typeface="Times New Roman"/>
              </a:rPr>
              <a:t>A</a:t>
            </a:r>
            <a:r>
              <a:rPr sz="1300" i="1" spc="114" dirty="0">
                <a:latin typeface="Times New Roman"/>
                <a:cs typeface="Times New Roman"/>
              </a:rPr>
              <a:t>  </a:t>
            </a:r>
            <a:r>
              <a:rPr sz="1300" dirty="0">
                <a:latin typeface="Symbol"/>
                <a:cs typeface="Symbol"/>
              </a:rPr>
              <a:t></a:t>
            </a:r>
            <a:r>
              <a:rPr sz="1300" spc="-11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B</a:t>
            </a:r>
            <a:r>
              <a:rPr sz="1300" i="1" spc="170" dirty="0">
                <a:latin typeface="Times New Roman"/>
                <a:cs typeface="Times New Roman"/>
              </a:rPr>
              <a:t>  </a:t>
            </a:r>
            <a:r>
              <a:rPr sz="1300" dirty="0">
                <a:latin typeface="Symbol"/>
                <a:cs typeface="Symbol"/>
              </a:rPr>
              <a:t>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A</a:t>
            </a:r>
            <a:r>
              <a:rPr sz="1300" i="1" spc="145" dirty="0">
                <a:latin typeface="Times New Roman"/>
                <a:cs typeface="Times New Roman"/>
              </a:rPr>
              <a:t>  </a:t>
            </a:r>
            <a:r>
              <a:rPr sz="1300" dirty="0">
                <a:latin typeface="Symbol"/>
                <a:cs typeface="Symbol"/>
              </a:rPr>
              <a:t></a:t>
            </a:r>
            <a:r>
              <a:rPr sz="1300" spc="-105" dirty="0">
                <a:latin typeface="Times New Roman"/>
                <a:cs typeface="Times New Roman"/>
              </a:rPr>
              <a:t> </a:t>
            </a:r>
            <a:r>
              <a:rPr sz="1300" i="1" spc="-50" dirty="0">
                <a:latin typeface="Times New Roman"/>
                <a:cs typeface="Times New Roman"/>
              </a:rPr>
              <a:t>B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87697" y="5374864"/>
            <a:ext cx="928369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latin typeface="Symbol"/>
                <a:cs typeface="Symbol"/>
              </a:rPr>
              <a:t></a:t>
            </a:r>
            <a:r>
              <a:rPr sz="1300" spc="-11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B</a:t>
            </a:r>
            <a:r>
              <a:rPr sz="1300" i="1" spc="145" dirty="0">
                <a:latin typeface="Times New Roman"/>
                <a:cs typeface="Times New Roman"/>
              </a:rPr>
              <a:t>  </a:t>
            </a:r>
            <a:r>
              <a:rPr sz="1300" dirty="0">
                <a:latin typeface="Symbol"/>
                <a:cs typeface="Symbol"/>
              </a:rPr>
              <a:t>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A</a:t>
            </a:r>
            <a:r>
              <a:rPr sz="1300" i="1" spc="145" dirty="0">
                <a:latin typeface="Times New Roman"/>
                <a:cs typeface="Times New Roman"/>
              </a:rPr>
              <a:t>  </a:t>
            </a:r>
            <a:r>
              <a:rPr sz="1300" dirty="0">
                <a:latin typeface="Symbol"/>
                <a:cs typeface="Symbol"/>
              </a:rPr>
              <a:t></a:t>
            </a:r>
            <a:r>
              <a:rPr sz="1300" spc="-110" dirty="0">
                <a:latin typeface="Times New Roman"/>
                <a:cs typeface="Times New Roman"/>
              </a:rPr>
              <a:t> </a:t>
            </a:r>
            <a:r>
              <a:rPr sz="1300" i="1" spc="-50" dirty="0">
                <a:latin typeface="Times New Roman"/>
                <a:cs typeface="Times New Roman"/>
              </a:rPr>
              <a:t>B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68907" y="5297798"/>
            <a:ext cx="245745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latin typeface="Symbol"/>
                <a:cs typeface="Symbol"/>
              </a:rPr>
              <a:t></a:t>
            </a:r>
            <a:r>
              <a:rPr sz="1300" spc="-200" dirty="0">
                <a:latin typeface="Times New Roman"/>
                <a:cs typeface="Times New Roman"/>
              </a:rPr>
              <a:t> </a:t>
            </a:r>
            <a:r>
              <a:rPr sz="1950" i="1" spc="-75" baseline="-25641" dirty="0">
                <a:latin typeface="Times New Roman"/>
                <a:cs typeface="Times New Roman"/>
              </a:rPr>
              <a:t>A</a:t>
            </a:r>
            <a:endParaRPr sz="1950" baseline="-25641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37197" y="5169248"/>
            <a:ext cx="1489075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950" baseline="-27777" dirty="0">
                <a:latin typeface="Symbol"/>
                <a:cs typeface="Symbol"/>
              </a:rPr>
              <a:t></a:t>
            </a:r>
            <a:r>
              <a:rPr sz="1950" spc="-112" baseline="-27777" dirty="0">
                <a:latin typeface="Times New Roman"/>
                <a:cs typeface="Times New Roman"/>
              </a:rPr>
              <a:t> </a:t>
            </a:r>
            <a:r>
              <a:rPr sz="1950" baseline="10683" dirty="0">
                <a:latin typeface="Symbol"/>
                <a:cs typeface="Symbol"/>
              </a:rPr>
              <a:t></a:t>
            </a:r>
            <a:r>
              <a:rPr sz="1950" spc="-179" baseline="10683" dirty="0">
                <a:latin typeface="Times New Roman"/>
                <a:cs typeface="Times New Roman"/>
              </a:rPr>
              <a:t> </a:t>
            </a:r>
            <a:r>
              <a:rPr sz="1950" i="1" spc="-89" baseline="12820" dirty="0">
                <a:latin typeface="Times New Roman"/>
                <a:cs typeface="Times New Roman"/>
              </a:rPr>
              <a:t>A</a:t>
            </a:r>
            <a:r>
              <a:rPr sz="750" spc="-60" dirty="0">
                <a:latin typeface="Times New Roman"/>
                <a:cs typeface="Times New Roman"/>
              </a:rPr>
              <a:t>11</a:t>
            </a:r>
            <a:r>
              <a:rPr sz="750" spc="5" dirty="0">
                <a:latin typeface="Times New Roman"/>
                <a:cs typeface="Times New Roman"/>
              </a:rPr>
              <a:t> </a:t>
            </a:r>
            <a:r>
              <a:rPr sz="1950" baseline="12820" dirty="0">
                <a:latin typeface="Symbol"/>
                <a:cs typeface="Symbol"/>
              </a:rPr>
              <a:t></a:t>
            </a:r>
            <a:r>
              <a:rPr sz="1950" spc="-165" baseline="12820" dirty="0">
                <a:latin typeface="Times New Roman"/>
                <a:cs typeface="Times New Roman"/>
              </a:rPr>
              <a:t> </a:t>
            </a:r>
            <a:r>
              <a:rPr sz="1950" i="1" baseline="12820" dirty="0">
                <a:latin typeface="Times New Roman"/>
                <a:cs typeface="Times New Roman"/>
              </a:rPr>
              <a:t>B</a:t>
            </a:r>
            <a:r>
              <a:rPr sz="750" dirty="0">
                <a:latin typeface="Times New Roman"/>
                <a:cs typeface="Times New Roman"/>
              </a:rPr>
              <a:t>11</a:t>
            </a:r>
            <a:r>
              <a:rPr sz="750" spc="75" dirty="0">
                <a:latin typeface="Times New Roman"/>
                <a:cs typeface="Times New Roman"/>
              </a:rPr>
              <a:t> </a:t>
            </a:r>
            <a:r>
              <a:rPr sz="1950" baseline="12820" dirty="0">
                <a:latin typeface="Symbol"/>
                <a:cs typeface="Symbol"/>
              </a:rPr>
              <a:t></a:t>
            </a:r>
            <a:r>
              <a:rPr sz="1950" spc="-7" baseline="12820" dirty="0">
                <a:latin typeface="Times New Roman"/>
                <a:cs typeface="Times New Roman"/>
              </a:rPr>
              <a:t> </a:t>
            </a:r>
            <a:r>
              <a:rPr sz="1950" i="1" spc="-44" baseline="12820" dirty="0">
                <a:latin typeface="Times New Roman"/>
                <a:cs typeface="Times New Roman"/>
              </a:rPr>
              <a:t>A</a:t>
            </a:r>
            <a:r>
              <a:rPr sz="750" spc="-30" dirty="0">
                <a:latin typeface="Times New Roman"/>
                <a:cs typeface="Times New Roman"/>
              </a:rPr>
              <a:t>12</a:t>
            </a:r>
            <a:r>
              <a:rPr sz="750" spc="50" dirty="0">
                <a:latin typeface="Times New Roman"/>
                <a:cs typeface="Times New Roman"/>
              </a:rPr>
              <a:t> </a:t>
            </a:r>
            <a:r>
              <a:rPr sz="1950" baseline="12820" dirty="0">
                <a:latin typeface="Symbol"/>
                <a:cs typeface="Symbol"/>
              </a:rPr>
              <a:t></a:t>
            </a:r>
            <a:r>
              <a:rPr sz="1950" spc="-172" baseline="12820" dirty="0">
                <a:latin typeface="Times New Roman"/>
                <a:cs typeface="Times New Roman"/>
              </a:rPr>
              <a:t> </a:t>
            </a:r>
            <a:r>
              <a:rPr sz="1950" i="1" spc="-37" baseline="12820" dirty="0">
                <a:latin typeface="Times New Roman"/>
                <a:cs typeface="Times New Roman"/>
              </a:rPr>
              <a:t>B</a:t>
            </a:r>
            <a:r>
              <a:rPr sz="750" spc="-25" dirty="0">
                <a:latin typeface="Times New Roman"/>
                <a:cs typeface="Times New Roman"/>
              </a:rPr>
              <a:t>21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99280" y="4851684"/>
            <a:ext cx="114935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i="1" spc="-50" dirty="0">
                <a:latin typeface="Times New Roman"/>
                <a:cs typeface="Times New Roman"/>
              </a:rPr>
              <a:t>B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34169" y="4774608"/>
            <a:ext cx="439420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226695" algn="l"/>
              </a:tabLst>
            </a:pPr>
            <a:r>
              <a:rPr sz="1300" spc="-50" dirty="0">
                <a:latin typeface="Symbol"/>
                <a:cs typeface="Symbol"/>
              </a:rPr>
              <a:t>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1300" spc="-25" dirty="0">
                <a:latin typeface="Symbol"/>
                <a:cs typeface="Symbol"/>
              </a:rPr>
              <a:t></a:t>
            </a:r>
            <a:r>
              <a:rPr sz="1950" i="1" spc="-37" baseline="-25641" dirty="0">
                <a:latin typeface="Times New Roman"/>
                <a:cs typeface="Times New Roman"/>
              </a:rPr>
              <a:t>B</a:t>
            </a:r>
            <a:endParaRPr sz="1950" baseline="-25641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00700" y="4595935"/>
            <a:ext cx="1739264" cy="79629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89"/>
              </a:spcBef>
              <a:tabLst>
                <a:tab pos="303530" algn="l"/>
              </a:tabLst>
            </a:pPr>
            <a:r>
              <a:rPr sz="750" spc="-25" dirty="0">
                <a:latin typeface="Times New Roman"/>
                <a:cs typeface="Times New Roman"/>
              </a:rPr>
              <a:t>11</a:t>
            </a:r>
            <a:r>
              <a:rPr sz="750" dirty="0">
                <a:latin typeface="Times New Roman"/>
                <a:cs typeface="Times New Roman"/>
              </a:rPr>
              <a:t>	</a:t>
            </a:r>
            <a:r>
              <a:rPr sz="1950" i="1" spc="-44" baseline="12820" dirty="0">
                <a:latin typeface="Times New Roman"/>
                <a:cs typeface="Times New Roman"/>
              </a:rPr>
              <a:t>B</a:t>
            </a:r>
            <a:r>
              <a:rPr sz="750" spc="-30" dirty="0">
                <a:latin typeface="Times New Roman"/>
                <a:cs typeface="Times New Roman"/>
              </a:rPr>
              <a:t>12</a:t>
            </a:r>
            <a:r>
              <a:rPr sz="750" dirty="0">
                <a:latin typeface="Times New Roman"/>
                <a:cs typeface="Times New Roman"/>
              </a:rPr>
              <a:t> </a:t>
            </a:r>
            <a:r>
              <a:rPr sz="1950" spc="-75" baseline="10683" dirty="0">
                <a:latin typeface="Symbol"/>
                <a:cs typeface="Symbol"/>
              </a:rPr>
              <a:t></a:t>
            </a:r>
            <a:endParaRPr sz="1950" baseline="10683">
              <a:latin typeface="Symbol"/>
              <a:cs typeface="Symbol"/>
            </a:endParaRPr>
          </a:p>
          <a:p>
            <a:pPr marL="396240">
              <a:lnSpc>
                <a:spcPct val="100000"/>
              </a:lnSpc>
              <a:spcBef>
                <a:spcPts val="385"/>
              </a:spcBef>
            </a:pPr>
            <a:r>
              <a:rPr sz="750" dirty="0">
                <a:latin typeface="Times New Roman"/>
                <a:cs typeface="Times New Roman"/>
              </a:rPr>
              <a:t>22</a:t>
            </a:r>
            <a:r>
              <a:rPr sz="750" spc="-20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Symbol"/>
                <a:cs typeface="Symbol"/>
              </a:rPr>
              <a:t></a:t>
            </a:r>
            <a:endParaRPr sz="1300">
              <a:latin typeface="Symbol"/>
              <a:cs typeface="Symbol"/>
            </a:endParaRPr>
          </a:p>
          <a:p>
            <a:pPr marL="384175">
              <a:lnSpc>
                <a:spcPct val="100000"/>
              </a:lnSpc>
              <a:spcBef>
                <a:spcPts val="615"/>
              </a:spcBef>
            </a:pPr>
            <a:r>
              <a:rPr sz="1950" i="1" spc="-89" baseline="12820" dirty="0">
                <a:latin typeface="Times New Roman"/>
                <a:cs typeface="Times New Roman"/>
              </a:rPr>
              <a:t>A</a:t>
            </a:r>
            <a:r>
              <a:rPr sz="750" spc="-60" dirty="0">
                <a:latin typeface="Times New Roman"/>
                <a:cs typeface="Times New Roman"/>
              </a:rPr>
              <a:t>11</a:t>
            </a:r>
            <a:r>
              <a:rPr sz="750" spc="5" dirty="0">
                <a:latin typeface="Times New Roman"/>
                <a:cs typeface="Times New Roman"/>
              </a:rPr>
              <a:t> </a:t>
            </a:r>
            <a:r>
              <a:rPr sz="1950" baseline="12820" dirty="0">
                <a:latin typeface="Symbol"/>
                <a:cs typeface="Symbol"/>
              </a:rPr>
              <a:t></a:t>
            </a:r>
            <a:r>
              <a:rPr sz="1950" spc="-165" baseline="12820" dirty="0">
                <a:latin typeface="Times New Roman"/>
                <a:cs typeface="Times New Roman"/>
              </a:rPr>
              <a:t> </a:t>
            </a:r>
            <a:r>
              <a:rPr sz="1950" i="1" baseline="12820" dirty="0">
                <a:latin typeface="Times New Roman"/>
                <a:cs typeface="Times New Roman"/>
              </a:rPr>
              <a:t>B</a:t>
            </a:r>
            <a:r>
              <a:rPr sz="750" dirty="0">
                <a:latin typeface="Times New Roman"/>
                <a:cs typeface="Times New Roman"/>
              </a:rPr>
              <a:t>12</a:t>
            </a:r>
            <a:r>
              <a:rPr sz="750" spc="70" dirty="0">
                <a:latin typeface="Times New Roman"/>
                <a:cs typeface="Times New Roman"/>
              </a:rPr>
              <a:t> </a:t>
            </a:r>
            <a:r>
              <a:rPr sz="1950" baseline="12820" dirty="0">
                <a:latin typeface="Symbol"/>
                <a:cs typeface="Symbol"/>
              </a:rPr>
              <a:t></a:t>
            </a:r>
            <a:r>
              <a:rPr sz="1950" spc="-22" baseline="12820" dirty="0">
                <a:latin typeface="Times New Roman"/>
                <a:cs typeface="Times New Roman"/>
              </a:rPr>
              <a:t> </a:t>
            </a:r>
            <a:r>
              <a:rPr sz="1950" i="1" spc="-44" baseline="12820" dirty="0">
                <a:latin typeface="Times New Roman"/>
                <a:cs typeface="Times New Roman"/>
              </a:rPr>
              <a:t>A</a:t>
            </a:r>
            <a:r>
              <a:rPr sz="750" spc="-30" dirty="0">
                <a:latin typeface="Times New Roman"/>
                <a:cs typeface="Times New Roman"/>
              </a:rPr>
              <a:t>12</a:t>
            </a:r>
            <a:r>
              <a:rPr sz="750" spc="45" dirty="0">
                <a:latin typeface="Times New Roman"/>
                <a:cs typeface="Times New Roman"/>
              </a:rPr>
              <a:t> </a:t>
            </a:r>
            <a:r>
              <a:rPr sz="1950" baseline="12820" dirty="0">
                <a:latin typeface="Symbol"/>
                <a:cs typeface="Symbol"/>
              </a:rPr>
              <a:t></a:t>
            </a:r>
            <a:r>
              <a:rPr sz="1950" spc="-165" baseline="12820" dirty="0">
                <a:latin typeface="Times New Roman"/>
                <a:cs typeface="Times New Roman"/>
              </a:rPr>
              <a:t> </a:t>
            </a:r>
            <a:r>
              <a:rPr sz="1950" i="1" baseline="12820" dirty="0">
                <a:latin typeface="Times New Roman"/>
                <a:cs typeface="Times New Roman"/>
              </a:rPr>
              <a:t>B</a:t>
            </a:r>
            <a:r>
              <a:rPr sz="750" dirty="0">
                <a:latin typeface="Times New Roman"/>
                <a:cs typeface="Times New Roman"/>
              </a:rPr>
              <a:t>22</a:t>
            </a:r>
            <a:r>
              <a:rPr sz="750" spc="30" dirty="0">
                <a:latin typeface="Times New Roman"/>
                <a:cs typeface="Times New Roman"/>
              </a:rPr>
              <a:t> </a:t>
            </a:r>
            <a:r>
              <a:rPr sz="1950" spc="-75" baseline="10683" dirty="0">
                <a:latin typeface="Symbol"/>
                <a:cs typeface="Symbol"/>
              </a:rPr>
              <a:t></a:t>
            </a:r>
            <a:endParaRPr sz="1950" baseline="10683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659569" y="4616823"/>
            <a:ext cx="381635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01295" algn="l"/>
              </a:tabLst>
            </a:pPr>
            <a:r>
              <a:rPr sz="1300" spc="-50" dirty="0">
                <a:latin typeface="Symbol"/>
                <a:cs typeface="Symbol"/>
              </a:rPr>
              <a:t>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1300" spc="-25" dirty="0">
                <a:latin typeface="Symbol"/>
                <a:cs typeface="Symbol"/>
              </a:rPr>
              <a:t></a:t>
            </a:r>
            <a:r>
              <a:rPr sz="1950" i="1" spc="-37" baseline="4273" dirty="0">
                <a:latin typeface="Times New Roman"/>
                <a:cs typeface="Times New Roman"/>
              </a:rPr>
              <a:t>B</a:t>
            </a:r>
            <a:endParaRPr sz="1950" baseline="4273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51831" y="4851684"/>
            <a:ext cx="114935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i="1" spc="-5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42587" y="4774608"/>
            <a:ext cx="483234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262890" algn="l"/>
              </a:tabLst>
            </a:pPr>
            <a:r>
              <a:rPr sz="1300" spc="-50" dirty="0">
                <a:latin typeface="Symbol"/>
                <a:cs typeface="Symbol"/>
              </a:rPr>
              <a:t>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1300" dirty="0">
                <a:latin typeface="Symbol"/>
                <a:cs typeface="Symbol"/>
              </a:rPr>
              <a:t></a:t>
            </a:r>
            <a:r>
              <a:rPr sz="1300" spc="-204" dirty="0">
                <a:latin typeface="Times New Roman"/>
                <a:cs typeface="Times New Roman"/>
              </a:rPr>
              <a:t> </a:t>
            </a:r>
            <a:r>
              <a:rPr sz="1950" i="1" spc="-75" baseline="-25641" dirty="0">
                <a:latin typeface="Times New Roman"/>
                <a:cs typeface="Times New Roman"/>
              </a:rPr>
              <a:t>A</a:t>
            </a:r>
            <a:endParaRPr sz="1950" baseline="-25641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456780" y="4604863"/>
            <a:ext cx="102235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i="1" spc="-5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67987" y="4616823"/>
            <a:ext cx="425450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37490" algn="l"/>
              </a:tabLst>
            </a:pPr>
            <a:r>
              <a:rPr sz="1300" spc="-50" dirty="0">
                <a:latin typeface="Symbol"/>
                <a:cs typeface="Symbol"/>
              </a:rPr>
              <a:t>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1300" dirty="0">
                <a:latin typeface="Symbol"/>
                <a:cs typeface="Symbol"/>
              </a:rPr>
              <a:t></a:t>
            </a:r>
            <a:r>
              <a:rPr sz="1300" spc="-160" dirty="0">
                <a:latin typeface="Times New Roman"/>
                <a:cs typeface="Times New Roman"/>
              </a:rPr>
              <a:t> </a:t>
            </a:r>
            <a:r>
              <a:rPr sz="1950" i="1" spc="-75" baseline="4273" dirty="0">
                <a:latin typeface="Times New Roman"/>
                <a:cs typeface="Times New Roman"/>
              </a:rPr>
              <a:t>A</a:t>
            </a:r>
            <a:endParaRPr sz="1950" baseline="4273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36918" y="4851684"/>
            <a:ext cx="124460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i="1" spc="-50" dirty="0">
                <a:latin typeface="Times New Roman"/>
                <a:cs typeface="Times New Roman"/>
              </a:rPr>
              <a:t>C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78665" y="4774608"/>
            <a:ext cx="236854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300" spc="-25" dirty="0">
                <a:latin typeface="Symbol"/>
                <a:cs typeface="Symbol"/>
              </a:rPr>
              <a:t></a:t>
            </a:r>
            <a:r>
              <a:rPr sz="1950" i="1" spc="-37" baseline="-25641" dirty="0">
                <a:latin typeface="Times New Roman"/>
                <a:cs typeface="Times New Roman"/>
              </a:rPr>
              <a:t>C</a:t>
            </a:r>
            <a:endParaRPr sz="1950" baseline="-25641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542307" y="4604863"/>
            <a:ext cx="124460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i="1" spc="-50" dirty="0">
                <a:latin typeface="Times New Roman"/>
                <a:cs typeface="Times New Roman"/>
              </a:rPr>
              <a:t>C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078665" y="4646059"/>
            <a:ext cx="333375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950" spc="-30" baseline="10683" dirty="0">
                <a:latin typeface="Symbol"/>
                <a:cs typeface="Symbol"/>
              </a:rPr>
              <a:t></a:t>
            </a:r>
            <a:r>
              <a:rPr sz="1950" i="1" spc="-30" baseline="12820" dirty="0">
                <a:latin typeface="Times New Roman"/>
                <a:cs typeface="Times New Roman"/>
              </a:rPr>
              <a:t>C</a:t>
            </a:r>
            <a:r>
              <a:rPr sz="750" spc="-20" dirty="0">
                <a:latin typeface="Times New Roman"/>
                <a:cs typeface="Times New Roman"/>
              </a:rPr>
              <a:t>11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584447" y="4076700"/>
            <a:ext cx="288290" cy="373380"/>
          </a:xfrm>
          <a:custGeom>
            <a:avLst/>
            <a:gdLst/>
            <a:ahLst/>
            <a:cxnLst/>
            <a:rect l="l" t="t" r="r" b="b"/>
            <a:pathLst>
              <a:path w="288289" h="373379">
                <a:moveTo>
                  <a:pt x="288036" y="0"/>
                </a:moveTo>
                <a:lnTo>
                  <a:pt x="0" y="0"/>
                </a:lnTo>
                <a:lnTo>
                  <a:pt x="0" y="373380"/>
                </a:lnTo>
                <a:lnTo>
                  <a:pt x="288036" y="373380"/>
                </a:lnTo>
                <a:lnTo>
                  <a:pt x="2880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49756" y="3043940"/>
            <a:ext cx="3239770" cy="132461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608455">
              <a:lnSpc>
                <a:spcPct val="100000"/>
              </a:lnSpc>
              <a:spcBef>
                <a:spcPts val="1065"/>
              </a:spcBef>
            </a:pPr>
            <a:r>
              <a:rPr sz="1850" i="1" dirty="0">
                <a:latin typeface="Times New Roman"/>
                <a:cs typeface="Times New Roman"/>
              </a:rPr>
              <a:t>T</a:t>
            </a:r>
            <a:r>
              <a:rPr sz="1850" i="1" spc="-220" dirty="0">
                <a:latin typeface="Times New Roman"/>
                <a:cs typeface="Times New Roman"/>
              </a:rPr>
              <a:t> </a:t>
            </a:r>
            <a:r>
              <a:rPr sz="1850" spc="-100" dirty="0">
                <a:latin typeface="Times New Roman"/>
                <a:cs typeface="Times New Roman"/>
              </a:rPr>
              <a:t>(1)</a:t>
            </a:r>
            <a:r>
              <a:rPr sz="1850" spc="-2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</a:t>
            </a:r>
            <a:r>
              <a:rPr sz="1850" spc="-235" dirty="0">
                <a:latin typeface="Times New Roman"/>
                <a:cs typeface="Times New Roman"/>
              </a:rPr>
              <a:t> </a:t>
            </a:r>
            <a:r>
              <a:rPr sz="1850" spc="-50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30"/>
              </a:spcBef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식을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전개해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보면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  <a:p>
            <a:pPr marL="1269365">
              <a:lnSpc>
                <a:spcPct val="100000"/>
              </a:lnSpc>
              <a:spcBef>
                <a:spcPts val="1565"/>
              </a:spcBef>
            </a:pPr>
            <a:r>
              <a:rPr sz="1700" i="1" spc="180" dirty="0">
                <a:latin typeface="Times New Roman"/>
                <a:cs typeface="Times New Roman"/>
              </a:rPr>
              <a:t>T</a:t>
            </a:r>
            <a:r>
              <a:rPr sz="1700" i="1" spc="-155" dirty="0">
                <a:latin typeface="Times New Roman"/>
                <a:cs typeface="Times New Roman"/>
              </a:rPr>
              <a:t> </a:t>
            </a:r>
            <a:r>
              <a:rPr sz="1700" spc="160" dirty="0">
                <a:latin typeface="Times New Roman"/>
                <a:cs typeface="Times New Roman"/>
              </a:rPr>
              <a:t>(</a:t>
            </a:r>
            <a:r>
              <a:rPr sz="1700" i="1" spc="160" dirty="0">
                <a:latin typeface="Times New Roman"/>
                <a:cs typeface="Times New Roman"/>
              </a:rPr>
              <a:t>n</a:t>
            </a:r>
            <a:r>
              <a:rPr sz="1700" spc="160" dirty="0">
                <a:latin typeface="Times New Roman"/>
                <a:cs typeface="Times New Roman"/>
              </a:rPr>
              <a:t>)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175" dirty="0">
                <a:latin typeface="Symbol"/>
                <a:cs typeface="Symbol"/>
              </a:rPr>
              <a:t>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250" dirty="0">
                <a:latin typeface="Times New Roman"/>
                <a:cs typeface="Times New Roman"/>
              </a:rPr>
              <a:t>8</a:t>
            </a:r>
            <a:r>
              <a:rPr sz="1700" spc="250" dirty="0">
                <a:latin typeface="Symbol"/>
                <a:cs typeface="Symbol"/>
              </a:rPr>
              <a:t></a:t>
            </a:r>
            <a:r>
              <a:rPr sz="1700" spc="-235" dirty="0">
                <a:latin typeface="Times New Roman"/>
                <a:cs typeface="Times New Roman"/>
              </a:rPr>
              <a:t> </a:t>
            </a:r>
            <a:r>
              <a:rPr sz="1700" spc="225" dirty="0">
                <a:latin typeface="Times New Roman"/>
                <a:cs typeface="Times New Roman"/>
              </a:rPr>
              <a:t>8</a:t>
            </a:r>
            <a:r>
              <a:rPr sz="1700" spc="225" dirty="0">
                <a:latin typeface="Symbol"/>
                <a:cs typeface="Symbol"/>
              </a:rPr>
              <a:t></a:t>
            </a:r>
            <a:r>
              <a:rPr sz="2400" spc="337" baseline="13888" dirty="0">
                <a:solidFill>
                  <a:srgbClr val="3E3D00"/>
                </a:solidFill>
                <a:latin typeface="Malgun Gothic"/>
                <a:cs typeface="Malgun Gothic"/>
              </a:rPr>
              <a:t>...</a:t>
            </a:r>
            <a:r>
              <a:rPr sz="2400" spc="-30" baseline="13888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700" spc="175" dirty="0">
                <a:latin typeface="Symbol"/>
                <a:cs typeface="Symbol"/>
              </a:rPr>
              <a:t></a:t>
            </a:r>
            <a:r>
              <a:rPr sz="1700" spc="-235" dirty="0">
                <a:latin typeface="Times New Roman"/>
                <a:cs typeface="Times New Roman"/>
              </a:rPr>
              <a:t> </a:t>
            </a:r>
            <a:r>
              <a:rPr sz="1700" spc="120" dirty="0">
                <a:latin typeface="Times New Roman"/>
                <a:cs typeface="Times New Roman"/>
              </a:rPr>
              <a:t>8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470"/>
              </a:lnSpc>
            </a:pPr>
            <a:fld id="{81D60167-4931-47E6-BA6A-407CBD079E47}" type="slidenum">
              <a:rPr spc="-25" dirty="0"/>
              <a:t>53</a:t>
            </a:fld>
            <a:endParaRPr spc="-25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8372" y="6289040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5" dirty="0">
                <a:solidFill>
                  <a:srgbClr val="3E3D00"/>
                </a:solidFill>
                <a:latin typeface="Malgun Gothic"/>
                <a:cs typeface="Malgun Gothic"/>
              </a:rPr>
              <a:t>54</a:t>
            </a:r>
            <a:endParaRPr sz="130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384" y="599617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7042" y="455802"/>
            <a:ext cx="39211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sng" dirty="0">
                <a:solidFill>
                  <a:srgbClr val="3D010C"/>
                </a:solidFill>
                <a:uFill>
                  <a:solidFill>
                    <a:srgbClr val="3D010C"/>
                  </a:solidFill>
                </a:uFill>
              </a:rPr>
              <a:t>쉬트라센</a:t>
            </a:r>
            <a:r>
              <a:rPr sz="2000" u="sng" spc="-225" dirty="0">
                <a:solidFill>
                  <a:srgbClr val="3D010C"/>
                </a:solidFill>
                <a:uFill>
                  <a:solidFill>
                    <a:srgbClr val="3D010C"/>
                  </a:solidFill>
                </a:uFill>
              </a:rPr>
              <a:t> </a:t>
            </a:r>
            <a:r>
              <a:rPr sz="2000" u="sng" dirty="0">
                <a:solidFill>
                  <a:srgbClr val="3D010C"/>
                </a:solidFill>
                <a:uFill>
                  <a:solidFill>
                    <a:srgbClr val="3D010C"/>
                  </a:solidFill>
                </a:uFill>
              </a:rPr>
              <a:t>방법의</a:t>
            </a:r>
            <a:r>
              <a:rPr sz="2000" spc="-220" dirty="0">
                <a:solidFill>
                  <a:srgbClr val="3D010C"/>
                </a:solidFill>
              </a:rPr>
              <a:t> </a:t>
            </a:r>
            <a:r>
              <a:rPr sz="2000" dirty="0">
                <a:solidFill>
                  <a:srgbClr val="3D010C"/>
                </a:solidFill>
              </a:rPr>
              <a:t>시간복잡도</a:t>
            </a:r>
            <a:r>
              <a:rPr sz="2000" spc="-225" dirty="0">
                <a:solidFill>
                  <a:srgbClr val="3D010C"/>
                </a:solidFill>
              </a:rPr>
              <a:t> </a:t>
            </a:r>
            <a:r>
              <a:rPr sz="2000" dirty="0">
                <a:solidFill>
                  <a:srgbClr val="3D010C"/>
                </a:solidFill>
              </a:rPr>
              <a:t>분석</a:t>
            </a:r>
            <a:r>
              <a:rPr sz="2000" spc="-215" dirty="0">
                <a:solidFill>
                  <a:srgbClr val="3D010C"/>
                </a:solidFill>
              </a:rPr>
              <a:t> </a:t>
            </a:r>
            <a:r>
              <a:rPr sz="2000" spc="-50" dirty="0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1342" y="1126718"/>
            <a:ext cx="8006715" cy="17938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5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299085" algn="l"/>
              </a:tabLst>
            </a:pPr>
            <a:r>
              <a:rPr sz="2000" b="1" spc="-20" dirty="0">
                <a:solidFill>
                  <a:srgbClr val="3D010C"/>
                </a:solidFill>
                <a:latin typeface="Malgun Gothic"/>
                <a:cs typeface="Malgun Gothic"/>
              </a:rPr>
              <a:t>단위연산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7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곱셈하는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연산</a:t>
            </a:r>
            <a:endParaRPr sz="2000">
              <a:latin typeface="Malgun Gothic"/>
              <a:cs typeface="Malgun Gothic"/>
            </a:endParaRPr>
          </a:p>
          <a:p>
            <a:pPr marL="299085" indent="-286385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299085" algn="l"/>
              </a:tabLst>
            </a:pPr>
            <a:r>
              <a:rPr sz="2000" b="1" spc="-20" dirty="0">
                <a:solidFill>
                  <a:srgbClr val="3D010C"/>
                </a:solidFill>
                <a:latin typeface="Malgun Gothic"/>
                <a:cs typeface="Malgun Gothic"/>
              </a:rPr>
              <a:t>입력크기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6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행과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열의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spc="-50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299085" algn="l"/>
              </a:tabLst>
            </a:pPr>
            <a:r>
              <a:rPr sz="2000" b="1" spc="-20" dirty="0">
                <a:solidFill>
                  <a:srgbClr val="3D010C"/>
                </a:solidFill>
                <a:latin typeface="Malgun Gothic"/>
                <a:cs typeface="Malgun Gothic"/>
              </a:rPr>
              <a:t>모든</a:t>
            </a:r>
            <a:r>
              <a:rPr sz="2000" b="1" spc="-26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b="1" spc="-20" dirty="0">
                <a:solidFill>
                  <a:srgbClr val="3D010C"/>
                </a:solidFill>
                <a:latin typeface="Malgun Gothic"/>
                <a:cs typeface="Malgun Gothic"/>
              </a:rPr>
              <a:t>경우</a:t>
            </a:r>
            <a:r>
              <a:rPr sz="2000" b="1" spc="-27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시간복잡도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분석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임계값을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이라고</a:t>
            </a:r>
            <a:r>
              <a:rPr sz="2000" spc="-2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하자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임계값은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차수에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전혀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영향을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미치지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않는다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.)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480"/>
              </a:spcBef>
            </a:pPr>
            <a:r>
              <a:rPr sz="2000" spc="-20" dirty="0">
                <a:solidFill>
                  <a:srgbClr val="3D010C"/>
                </a:solidFill>
                <a:latin typeface="Malgun Gothic"/>
                <a:cs typeface="Malgun Gothic"/>
              </a:rPr>
              <a:t>재현식은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854" y="3687317"/>
            <a:ext cx="2313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식을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전개해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보면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7420" y="3038256"/>
            <a:ext cx="761365" cy="3098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850" i="1" dirty="0">
                <a:latin typeface="Times New Roman"/>
                <a:cs typeface="Times New Roman"/>
              </a:rPr>
              <a:t>T</a:t>
            </a:r>
            <a:r>
              <a:rPr sz="1850" i="1" spc="-215" dirty="0">
                <a:latin typeface="Times New Roman"/>
                <a:cs typeface="Times New Roman"/>
              </a:rPr>
              <a:t> </a:t>
            </a:r>
            <a:r>
              <a:rPr sz="1850" spc="-100" dirty="0">
                <a:latin typeface="Times New Roman"/>
                <a:cs typeface="Times New Roman"/>
              </a:rPr>
              <a:t>(1)</a:t>
            </a:r>
            <a:r>
              <a:rPr sz="1850" spc="-2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</a:t>
            </a:r>
            <a:r>
              <a:rPr sz="1850" spc="-229" dirty="0">
                <a:latin typeface="Times New Roman"/>
                <a:cs typeface="Times New Roman"/>
              </a:rPr>
              <a:t> </a:t>
            </a:r>
            <a:r>
              <a:rPr sz="1850" spc="-50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15972" y="2837274"/>
            <a:ext cx="95885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spc="-50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22020" y="2670056"/>
            <a:ext cx="3823335" cy="3098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1850" i="1" dirty="0">
                <a:latin typeface="Times New Roman"/>
                <a:cs typeface="Times New Roman"/>
              </a:rPr>
              <a:t>T</a:t>
            </a:r>
            <a:r>
              <a:rPr sz="1850" i="1" spc="-22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(</a:t>
            </a:r>
            <a:r>
              <a:rPr sz="1850" i="1" dirty="0">
                <a:latin typeface="Times New Roman"/>
                <a:cs typeface="Times New Roman"/>
              </a:rPr>
              <a:t>n</a:t>
            </a:r>
            <a:r>
              <a:rPr sz="1850" dirty="0">
                <a:latin typeface="Times New Roman"/>
                <a:cs typeface="Times New Roman"/>
              </a:rPr>
              <a:t>)</a:t>
            </a:r>
            <a:r>
              <a:rPr sz="1850" spc="-1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</a:t>
            </a:r>
            <a:r>
              <a:rPr sz="1850" spc="-55" dirty="0">
                <a:latin typeface="Times New Roman"/>
                <a:cs typeface="Times New Roman"/>
              </a:rPr>
              <a:t> </a:t>
            </a:r>
            <a:r>
              <a:rPr sz="1850" spc="-25" dirty="0">
                <a:latin typeface="Times New Roman"/>
                <a:cs typeface="Times New Roman"/>
              </a:rPr>
              <a:t>7</a:t>
            </a:r>
            <a:r>
              <a:rPr sz="1850" i="1" spc="-25" dirty="0">
                <a:latin typeface="Times New Roman"/>
                <a:cs typeface="Times New Roman"/>
              </a:rPr>
              <a:t>T</a:t>
            </a:r>
            <a:r>
              <a:rPr sz="1850" i="1" spc="-215" dirty="0">
                <a:latin typeface="Times New Roman"/>
                <a:cs typeface="Times New Roman"/>
              </a:rPr>
              <a:t> </a:t>
            </a:r>
            <a:r>
              <a:rPr sz="1850" spc="80" dirty="0">
                <a:latin typeface="Times New Roman"/>
                <a:cs typeface="Times New Roman"/>
              </a:rPr>
              <a:t>(</a:t>
            </a:r>
            <a:r>
              <a:rPr sz="1575" i="1" u="sng" spc="-179" baseline="3439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75" i="1" u="sng" baseline="3439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575" i="1" spc="-82" baseline="34391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)</a:t>
            </a:r>
            <a:r>
              <a:rPr sz="1850" spc="-26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,</a:t>
            </a:r>
            <a:r>
              <a:rPr sz="1850" spc="30" dirty="0">
                <a:latin typeface="Times New Roman"/>
                <a:cs typeface="Times New Roman"/>
              </a:rPr>
              <a:t>  </a:t>
            </a:r>
            <a:r>
              <a:rPr sz="1850" i="1" dirty="0">
                <a:latin typeface="Times New Roman"/>
                <a:cs typeface="Times New Roman"/>
              </a:rPr>
              <a:t>n</a:t>
            </a:r>
            <a:r>
              <a:rPr sz="1850" i="1" spc="-1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</a:t>
            </a:r>
            <a:r>
              <a:rPr sz="1850" spc="-2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1</a:t>
            </a:r>
            <a:r>
              <a:rPr sz="1850" spc="2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Malgun Gothic"/>
                <a:cs typeface="Malgun Gothic"/>
              </a:rPr>
              <a:t>이고</a:t>
            </a:r>
            <a:r>
              <a:rPr sz="1850" dirty="0">
                <a:latin typeface="Times New Roman"/>
                <a:cs typeface="Times New Roman"/>
              </a:rPr>
              <a:t>,</a:t>
            </a:r>
            <a:r>
              <a:rPr sz="1850" spc="150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n</a:t>
            </a:r>
            <a:r>
              <a:rPr sz="1850" i="1" spc="-1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</a:t>
            </a:r>
            <a:r>
              <a:rPr sz="1850" spc="-20" dirty="0">
                <a:latin typeface="Times New Roman"/>
                <a:cs typeface="Times New Roman"/>
              </a:rPr>
              <a:t> </a:t>
            </a:r>
            <a:r>
              <a:rPr sz="1850" spc="50" dirty="0">
                <a:latin typeface="Times New Roman"/>
                <a:cs typeface="Times New Roman"/>
              </a:rPr>
              <a:t>2</a:t>
            </a:r>
            <a:r>
              <a:rPr sz="1575" i="1" spc="75" baseline="44973" dirty="0">
                <a:latin typeface="Times New Roman"/>
                <a:cs typeface="Times New Roman"/>
              </a:rPr>
              <a:t>k</a:t>
            </a:r>
            <a:r>
              <a:rPr sz="1575" i="1" spc="82" baseline="44973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(</a:t>
            </a:r>
            <a:r>
              <a:rPr sz="1850" i="1" dirty="0">
                <a:latin typeface="Times New Roman"/>
                <a:cs typeface="Times New Roman"/>
              </a:rPr>
              <a:t>k</a:t>
            </a:r>
            <a:r>
              <a:rPr sz="1850" i="1" spc="9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</a:t>
            </a:r>
            <a:r>
              <a:rPr sz="1850" spc="-229" dirty="0">
                <a:latin typeface="Times New Roman"/>
                <a:cs typeface="Times New Roman"/>
              </a:rPr>
              <a:t> </a:t>
            </a:r>
            <a:r>
              <a:rPr sz="1850" spc="-25" dirty="0">
                <a:latin typeface="Times New Roman"/>
                <a:cs typeface="Times New Roman"/>
              </a:rPr>
              <a:t>1)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96773" y="4127175"/>
            <a:ext cx="2632627" cy="152734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30"/>
              </a:spcBef>
            </a:pPr>
            <a:r>
              <a:rPr sz="1500" spc="155" dirty="0">
                <a:latin typeface="Symbol"/>
                <a:cs typeface="Symbol"/>
              </a:rPr>
              <a:t>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Times New Roman"/>
                <a:cs typeface="Times New Roman"/>
              </a:rPr>
              <a:t>7</a:t>
            </a:r>
            <a:r>
              <a:rPr sz="1350" i="1" spc="187" baseline="43209" dirty="0">
                <a:latin typeface="Times New Roman"/>
                <a:cs typeface="Times New Roman"/>
              </a:rPr>
              <a:t>k</a:t>
            </a:r>
            <a:endParaRPr sz="1350" baseline="43209" dirty="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  <a:spcBef>
                <a:spcPts val="5"/>
              </a:spcBef>
            </a:pPr>
            <a:r>
              <a:rPr sz="2250" spc="232" baseline="-25925" dirty="0">
                <a:latin typeface="Symbol"/>
                <a:cs typeface="Symbol"/>
              </a:rPr>
              <a:t></a:t>
            </a:r>
            <a:r>
              <a:rPr sz="2250" spc="37" baseline="-25925" dirty="0">
                <a:latin typeface="Times New Roman"/>
                <a:cs typeface="Times New Roman"/>
              </a:rPr>
              <a:t> </a:t>
            </a:r>
            <a:r>
              <a:rPr sz="2250" spc="127" baseline="-25925" dirty="0">
                <a:latin typeface="Times New Roman"/>
                <a:cs typeface="Times New Roman"/>
              </a:rPr>
              <a:t>7</a:t>
            </a:r>
            <a:r>
              <a:rPr sz="900" spc="85" dirty="0">
                <a:latin typeface="Times New Roman"/>
                <a:cs typeface="Times New Roman"/>
              </a:rPr>
              <a:t>lg</a:t>
            </a:r>
            <a:r>
              <a:rPr sz="900" spc="65" dirty="0">
                <a:latin typeface="Times New Roman"/>
                <a:cs typeface="Times New Roman"/>
              </a:rPr>
              <a:t> </a:t>
            </a:r>
            <a:r>
              <a:rPr sz="900" i="1" spc="20" dirty="0">
                <a:latin typeface="Times New Roman"/>
                <a:cs typeface="Times New Roman"/>
              </a:rPr>
              <a:t>n</a:t>
            </a:r>
            <a:endParaRPr sz="900" dirty="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  <a:spcBef>
                <a:spcPts val="685"/>
              </a:spcBef>
            </a:pPr>
            <a:r>
              <a:rPr sz="2250" spc="232" baseline="-25925" dirty="0">
                <a:latin typeface="Symbol"/>
                <a:cs typeface="Symbol"/>
              </a:rPr>
              <a:t></a:t>
            </a:r>
            <a:r>
              <a:rPr sz="2250" spc="89" baseline="-25925" dirty="0">
                <a:latin typeface="Times New Roman"/>
                <a:cs typeface="Times New Roman"/>
              </a:rPr>
              <a:t> </a:t>
            </a:r>
            <a:r>
              <a:rPr sz="2250" i="1" spc="127" baseline="-25925" dirty="0">
                <a:latin typeface="Times New Roman"/>
                <a:cs typeface="Times New Roman"/>
              </a:rPr>
              <a:t>n</a:t>
            </a:r>
            <a:r>
              <a:rPr sz="900" spc="85" dirty="0">
                <a:latin typeface="Times New Roman"/>
                <a:cs typeface="Times New Roman"/>
              </a:rPr>
              <a:t>lg</a:t>
            </a:r>
            <a:r>
              <a:rPr sz="900" spc="4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7</a:t>
            </a:r>
            <a:endParaRPr sz="900" dirty="0">
              <a:latin typeface="Times New Roman"/>
              <a:cs typeface="Times New Roman"/>
            </a:endParaRPr>
          </a:p>
          <a:p>
            <a:pPr marL="75565">
              <a:lnSpc>
                <a:spcPct val="100000"/>
              </a:lnSpc>
              <a:spcBef>
                <a:spcPts val="695"/>
              </a:spcBef>
            </a:pPr>
            <a:r>
              <a:rPr sz="2250" spc="232" baseline="-25925" dirty="0">
                <a:latin typeface="Symbol"/>
                <a:cs typeface="Symbol"/>
              </a:rPr>
              <a:t></a:t>
            </a:r>
            <a:r>
              <a:rPr sz="2250" spc="75" baseline="-25925" dirty="0">
                <a:latin typeface="Times New Roman"/>
                <a:cs typeface="Times New Roman"/>
              </a:rPr>
              <a:t> </a:t>
            </a:r>
            <a:r>
              <a:rPr sz="2250" i="1" spc="150" baseline="-25925" dirty="0">
                <a:latin typeface="Times New Roman"/>
                <a:cs typeface="Times New Roman"/>
              </a:rPr>
              <a:t>n</a:t>
            </a:r>
            <a:r>
              <a:rPr sz="900" spc="100" dirty="0">
                <a:latin typeface="Times New Roman"/>
                <a:cs typeface="Times New Roman"/>
              </a:rPr>
              <a:t>2.81</a:t>
            </a:r>
            <a:endParaRPr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1500" spc="155" dirty="0">
                <a:latin typeface="Symbol"/>
                <a:cs typeface="Symbol"/>
              </a:rPr>
              <a:t></a:t>
            </a:r>
            <a:r>
              <a:rPr sz="1500" spc="155" dirty="0">
                <a:latin typeface="Times New Roman"/>
                <a:cs typeface="Times New Roman"/>
              </a:rPr>
              <a:t>(</a:t>
            </a:r>
            <a:r>
              <a:rPr sz="1500" i="1" spc="155" dirty="0">
                <a:latin typeface="Times New Roman"/>
                <a:cs typeface="Times New Roman"/>
              </a:rPr>
              <a:t>n</a:t>
            </a:r>
            <a:r>
              <a:rPr sz="1350" spc="232" baseline="43209" dirty="0">
                <a:solidFill>
                  <a:srgbClr val="00B0F0"/>
                </a:solidFill>
                <a:latin typeface="Times New Roman"/>
                <a:cs typeface="Times New Roman"/>
              </a:rPr>
              <a:t>2.81</a:t>
            </a:r>
            <a:r>
              <a:rPr sz="1500" spc="155" dirty="0">
                <a:latin typeface="Times New Roman"/>
                <a:cs typeface="Times New Roman"/>
              </a:rPr>
              <a:t>)</a:t>
            </a:r>
            <a:r>
              <a:rPr lang="en-US" sz="1500" spc="155" dirty="0">
                <a:latin typeface="Times New Roman"/>
                <a:cs typeface="Times New Roman"/>
              </a:rPr>
              <a:t> -&gt; </a:t>
            </a:r>
            <a:r>
              <a:rPr lang="ko-KR" altLang="en-US" sz="1500" spc="155" dirty="0" err="1">
                <a:latin typeface="Times New Roman"/>
                <a:cs typeface="Times New Roman"/>
              </a:rPr>
              <a:t>조금더</a:t>
            </a:r>
            <a:r>
              <a:rPr lang="ko-KR" altLang="en-US" sz="1500" spc="155" dirty="0">
                <a:latin typeface="Times New Roman"/>
                <a:cs typeface="Times New Roman"/>
              </a:rPr>
              <a:t> </a:t>
            </a:r>
            <a:r>
              <a:rPr lang="ko-KR" altLang="en-US" sz="1500" spc="155" dirty="0" err="1">
                <a:latin typeface="Times New Roman"/>
                <a:cs typeface="Times New Roman"/>
              </a:rPr>
              <a:t>빨라짐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69756" y="3811111"/>
            <a:ext cx="499745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110" dirty="0">
                <a:latin typeface="Times New Roman"/>
                <a:cs typeface="Times New Roman"/>
              </a:rPr>
              <a:t>(</a:t>
            </a:r>
            <a:r>
              <a:rPr sz="1500" i="1" spc="110" dirty="0">
                <a:latin typeface="Times New Roman"/>
                <a:cs typeface="Times New Roman"/>
              </a:rPr>
              <a:t>k</a:t>
            </a:r>
            <a:r>
              <a:rPr sz="1500" spc="110" dirty="0">
                <a:latin typeface="Malgun Gothic"/>
                <a:cs typeface="Malgun Gothic"/>
              </a:rPr>
              <a:t>번</a:t>
            </a:r>
            <a:r>
              <a:rPr sz="1500" spc="110" dirty="0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19057" y="3864257"/>
            <a:ext cx="22860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10"/>
              </a:lnSpc>
            </a:pPr>
            <a:r>
              <a:rPr sz="1500" spc="235" dirty="0">
                <a:latin typeface="Microsoft Sans Serif"/>
                <a:cs typeface="Microsoft Sans Serif"/>
              </a:rPr>
              <a:t>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71372" y="5850635"/>
            <a:ext cx="7001509" cy="713740"/>
          </a:xfrm>
          <a:custGeom>
            <a:avLst/>
            <a:gdLst/>
            <a:ahLst/>
            <a:cxnLst/>
            <a:rect l="l" t="t" r="r" b="b"/>
            <a:pathLst>
              <a:path w="7001509" h="713740">
                <a:moveTo>
                  <a:pt x="6882383" y="0"/>
                </a:moveTo>
                <a:lnTo>
                  <a:pt x="118872" y="0"/>
                </a:lnTo>
                <a:lnTo>
                  <a:pt x="72603" y="9342"/>
                </a:lnTo>
                <a:lnTo>
                  <a:pt x="34818" y="34818"/>
                </a:lnTo>
                <a:lnTo>
                  <a:pt x="9342" y="72603"/>
                </a:lnTo>
                <a:lnTo>
                  <a:pt x="0" y="118872"/>
                </a:lnTo>
                <a:lnTo>
                  <a:pt x="0" y="594359"/>
                </a:lnTo>
                <a:lnTo>
                  <a:pt x="9342" y="640628"/>
                </a:lnTo>
                <a:lnTo>
                  <a:pt x="34818" y="678413"/>
                </a:lnTo>
                <a:lnTo>
                  <a:pt x="72603" y="703889"/>
                </a:lnTo>
                <a:lnTo>
                  <a:pt x="118872" y="713232"/>
                </a:lnTo>
                <a:lnTo>
                  <a:pt x="6882383" y="713232"/>
                </a:lnTo>
                <a:lnTo>
                  <a:pt x="6928657" y="703889"/>
                </a:lnTo>
                <a:lnTo>
                  <a:pt x="6966442" y="678413"/>
                </a:lnTo>
                <a:lnTo>
                  <a:pt x="6991915" y="640628"/>
                </a:lnTo>
                <a:lnTo>
                  <a:pt x="7001256" y="594359"/>
                </a:lnTo>
                <a:lnTo>
                  <a:pt x="7001256" y="118872"/>
                </a:lnTo>
                <a:lnTo>
                  <a:pt x="6991915" y="72603"/>
                </a:lnTo>
                <a:lnTo>
                  <a:pt x="6966442" y="34818"/>
                </a:lnTo>
                <a:lnTo>
                  <a:pt x="6928657" y="9342"/>
                </a:lnTo>
                <a:lnTo>
                  <a:pt x="6882383" y="0"/>
                </a:lnTo>
                <a:close/>
              </a:path>
            </a:pathLst>
          </a:custGeom>
          <a:solidFill>
            <a:srgbClr val="FFFD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85468" y="5958027"/>
            <a:ext cx="6633209" cy="4883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</a:pPr>
            <a:r>
              <a:rPr sz="1600" dirty="0">
                <a:solidFill>
                  <a:srgbClr val="00B0F0"/>
                </a:solidFill>
                <a:latin typeface="Malgun Gothic"/>
                <a:cs typeface="Malgun Gothic"/>
              </a:rPr>
              <a:t>행렬의</a:t>
            </a:r>
            <a:r>
              <a:rPr sz="1600" spc="-5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00B0F0"/>
                </a:solidFill>
                <a:latin typeface="Malgun Gothic"/>
                <a:cs typeface="Malgun Gothic"/>
              </a:rPr>
              <a:t>크기가</a:t>
            </a:r>
            <a:r>
              <a:rPr sz="1600" spc="-4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00B0F0"/>
                </a:solidFill>
                <a:latin typeface="Malgun Gothic"/>
                <a:cs typeface="Malgun Gothic"/>
              </a:rPr>
              <a:t>2의</a:t>
            </a:r>
            <a:r>
              <a:rPr sz="1600" spc="-5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00B0F0"/>
                </a:solidFill>
                <a:latin typeface="Malgun Gothic"/>
                <a:cs typeface="Malgun Gothic"/>
              </a:rPr>
              <a:t>지수가</a:t>
            </a:r>
            <a:r>
              <a:rPr sz="1600" spc="-5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00B0F0"/>
                </a:solidFill>
                <a:latin typeface="Malgun Gothic"/>
                <a:cs typeface="Malgun Gothic"/>
              </a:rPr>
              <a:t>아닌</a:t>
            </a:r>
            <a:r>
              <a:rPr sz="1600" spc="-6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00B0F0"/>
                </a:solidFill>
                <a:latin typeface="Malgun Gothic"/>
                <a:cs typeface="Malgun Gothic"/>
              </a:rPr>
              <a:t>경우에는</a:t>
            </a:r>
            <a:r>
              <a:rPr sz="1600" spc="-5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00B0F0"/>
                </a:solidFill>
                <a:latin typeface="Malgun Gothic"/>
                <a:cs typeface="Malgun Gothic"/>
              </a:rPr>
              <a:t>크기를</a:t>
            </a:r>
            <a:r>
              <a:rPr sz="1600" spc="-5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00B0F0"/>
                </a:solidFill>
                <a:latin typeface="Malgun Gothic"/>
                <a:cs typeface="Malgun Gothic"/>
              </a:rPr>
              <a:t>2의</a:t>
            </a:r>
            <a:r>
              <a:rPr sz="1600" spc="-4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00B0F0"/>
                </a:solidFill>
                <a:latin typeface="Malgun Gothic"/>
                <a:cs typeface="Malgun Gothic"/>
              </a:rPr>
              <a:t>지수로</a:t>
            </a:r>
            <a:r>
              <a:rPr sz="1600" spc="-5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00B0F0"/>
                </a:solidFill>
                <a:latin typeface="Malgun Gothic"/>
                <a:cs typeface="Malgun Gothic"/>
              </a:rPr>
              <a:t>만들기</a:t>
            </a:r>
            <a:r>
              <a:rPr sz="1600" spc="-5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600" spc="-25" dirty="0">
                <a:solidFill>
                  <a:srgbClr val="00B0F0"/>
                </a:solidFill>
                <a:latin typeface="Malgun Gothic"/>
                <a:cs typeface="Malgun Gothic"/>
              </a:rPr>
              <a:t>위해 </a:t>
            </a:r>
            <a:r>
              <a:rPr sz="1600" dirty="0">
                <a:solidFill>
                  <a:srgbClr val="00B0F0"/>
                </a:solidFill>
                <a:latin typeface="Malgun Gothic"/>
                <a:cs typeface="Malgun Gothic"/>
              </a:rPr>
              <a:t>필요한</a:t>
            </a:r>
            <a:r>
              <a:rPr sz="1600" spc="-5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00B0F0"/>
                </a:solidFill>
                <a:latin typeface="Malgun Gothic"/>
                <a:cs typeface="Malgun Gothic"/>
              </a:rPr>
              <a:t>만큼의</a:t>
            </a:r>
            <a:r>
              <a:rPr sz="1600" spc="-4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00B0F0"/>
                </a:solidFill>
                <a:latin typeface="Malgun Gothic"/>
                <a:cs typeface="Malgun Gothic"/>
              </a:rPr>
              <a:t>0</a:t>
            </a:r>
            <a:r>
              <a:rPr sz="1600" spc="-6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00B0F0"/>
                </a:solidFill>
                <a:latin typeface="Malgun Gothic"/>
                <a:cs typeface="Malgun Gothic"/>
              </a:rPr>
              <a:t>데이터를</a:t>
            </a:r>
            <a:r>
              <a:rPr sz="1600" spc="-3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600" spc="-20" dirty="0">
                <a:solidFill>
                  <a:srgbClr val="00B0F0"/>
                </a:solidFill>
                <a:latin typeface="Malgun Gothic"/>
                <a:cs typeface="Malgun Gothic"/>
              </a:rPr>
              <a:t>넣는다.</a:t>
            </a:r>
            <a:endParaRPr sz="1600" dirty="0">
              <a:solidFill>
                <a:srgbClr val="00B0F0"/>
              </a:solidFill>
              <a:latin typeface="Malgun Gothic"/>
              <a:cs typeface="Malgun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97552" y="3823715"/>
            <a:ext cx="288290" cy="372110"/>
          </a:xfrm>
          <a:custGeom>
            <a:avLst/>
            <a:gdLst/>
            <a:ahLst/>
            <a:cxnLst/>
            <a:rect l="l" t="t" r="r" b="b"/>
            <a:pathLst>
              <a:path w="288289" h="372110">
                <a:moveTo>
                  <a:pt x="288036" y="0"/>
                </a:moveTo>
                <a:lnTo>
                  <a:pt x="0" y="0"/>
                </a:lnTo>
                <a:lnTo>
                  <a:pt x="0" y="371855"/>
                </a:lnTo>
                <a:lnTo>
                  <a:pt x="288036" y="371855"/>
                </a:lnTo>
                <a:lnTo>
                  <a:pt x="2880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72445" y="3802762"/>
            <a:ext cx="17646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i="1" spc="155" dirty="0">
                <a:latin typeface="Times New Roman"/>
                <a:cs typeface="Times New Roman"/>
              </a:rPr>
              <a:t>T</a:t>
            </a:r>
            <a:r>
              <a:rPr sz="1500" i="1" spc="-135" dirty="0">
                <a:latin typeface="Times New Roman"/>
                <a:cs typeface="Times New Roman"/>
              </a:rPr>
              <a:t> </a:t>
            </a:r>
            <a:r>
              <a:rPr sz="1500" spc="135" dirty="0">
                <a:latin typeface="Times New Roman"/>
                <a:cs typeface="Times New Roman"/>
              </a:rPr>
              <a:t>(</a:t>
            </a:r>
            <a:r>
              <a:rPr sz="1500" i="1" spc="135" dirty="0">
                <a:latin typeface="Times New Roman"/>
                <a:cs typeface="Times New Roman"/>
              </a:rPr>
              <a:t>n</a:t>
            </a:r>
            <a:r>
              <a:rPr sz="1500" spc="135" dirty="0">
                <a:latin typeface="Times New Roman"/>
                <a:cs typeface="Times New Roman"/>
              </a:rPr>
              <a:t>)</a:t>
            </a:r>
            <a:r>
              <a:rPr sz="1500" spc="45" dirty="0">
                <a:latin typeface="Times New Roman"/>
                <a:cs typeface="Times New Roman"/>
              </a:rPr>
              <a:t> </a:t>
            </a:r>
            <a:r>
              <a:rPr sz="1500" spc="155" dirty="0">
                <a:latin typeface="Symbol"/>
                <a:cs typeface="Symbol"/>
              </a:rPr>
              <a:t>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spc="140" dirty="0">
                <a:latin typeface="Times New Roman"/>
                <a:cs typeface="Times New Roman"/>
              </a:rPr>
              <a:t>7</a:t>
            </a:r>
            <a:r>
              <a:rPr sz="1500" spc="-175" dirty="0">
                <a:latin typeface="Times New Roman"/>
                <a:cs typeface="Times New Roman"/>
              </a:rPr>
              <a:t> </a:t>
            </a:r>
            <a:r>
              <a:rPr sz="1500" spc="155" dirty="0">
                <a:latin typeface="Symbol"/>
                <a:cs typeface="Symbol"/>
              </a:rPr>
              <a:t></a:t>
            </a:r>
            <a:r>
              <a:rPr sz="1500" spc="-145" dirty="0">
                <a:latin typeface="Times New Roman"/>
                <a:cs typeface="Times New Roman"/>
              </a:rPr>
              <a:t> </a:t>
            </a:r>
            <a:r>
              <a:rPr sz="1500" spc="140" dirty="0">
                <a:latin typeface="Times New Roman"/>
                <a:cs typeface="Times New Roman"/>
              </a:rPr>
              <a:t>7</a:t>
            </a:r>
            <a:r>
              <a:rPr sz="1500" spc="-175" dirty="0">
                <a:latin typeface="Times New Roman"/>
                <a:cs typeface="Times New Roman"/>
              </a:rPr>
              <a:t> </a:t>
            </a:r>
            <a:r>
              <a:rPr sz="1500" spc="150" dirty="0">
                <a:latin typeface="Symbol"/>
                <a:cs typeface="Symbol"/>
              </a:rPr>
              <a:t></a:t>
            </a:r>
            <a:r>
              <a:rPr sz="2400" spc="225" baseline="1736" dirty="0">
                <a:solidFill>
                  <a:srgbClr val="3E3D00"/>
                </a:solidFill>
                <a:latin typeface="Malgun Gothic"/>
                <a:cs typeface="Malgun Gothic"/>
              </a:rPr>
              <a:t>...</a:t>
            </a:r>
            <a:r>
              <a:rPr sz="2400" spc="-179" baseline="1736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500" spc="155" dirty="0">
                <a:latin typeface="Symbol"/>
                <a:cs typeface="Symbol"/>
              </a:rPr>
              <a:t></a:t>
            </a:r>
            <a:r>
              <a:rPr sz="1500" spc="-15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7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8372" y="6289040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5" dirty="0">
                <a:solidFill>
                  <a:srgbClr val="3E3D00"/>
                </a:solidFill>
                <a:latin typeface="Malgun Gothic"/>
                <a:cs typeface="Malgun Gothic"/>
              </a:rPr>
              <a:t>55</a:t>
            </a:r>
            <a:endParaRPr sz="130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134" y="885367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1640" y="741121"/>
            <a:ext cx="39427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sng" spc="-10" dirty="0">
                <a:solidFill>
                  <a:srgbClr val="3D010C"/>
                </a:solidFill>
                <a:uFill>
                  <a:solidFill>
                    <a:srgbClr val="3D010C"/>
                  </a:solidFill>
                </a:uFill>
                <a:latin typeface="Malgun Gothic"/>
                <a:cs typeface="Malgun Gothic"/>
              </a:rPr>
              <a:t>쉬트라센방법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시간복잡도</a:t>
            </a:r>
            <a:r>
              <a:rPr sz="2000" spc="-19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분석</a:t>
            </a:r>
            <a:r>
              <a:rPr sz="2000" spc="-18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II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412849"/>
            <a:ext cx="360934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5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299085" algn="l"/>
              </a:tabLst>
            </a:pPr>
            <a:r>
              <a:rPr sz="2000" b="1" spc="-20" dirty="0">
                <a:solidFill>
                  <a:srgbClr val="3D010C"/>
                </a:solidFill>
                <a:latin typeface="Malgun Gothic"/>
                <a:cs typeface="Malgun Gothic"/>
              </a:rPr>
              <a:t>단위연산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7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덧셈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/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뺄셈하는</a:t>
            </a:r>
            <a:r>
              <a:rPr sz="2000" spc="-24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연산</a:t>
            </a:r>
            <a:endParaRPr sz="2000">
              <a:latin typeface="Malgun Gothic"/>
              <a:cs typeface="Malgun Gothic"/>
            </a:endParaRPr>
          </a:p>
          <a:p>
            <a:pPr marL="299085" indent="-286385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299085" algn="l"/>
              </a:tabLst>
            </a:pPr>
            <a:r>
              <a:rPr sz="2000" b="1" spc="-20" dirty="0">
                <a:solidFill>
                  <a:srgbClr val="3D010C"/>
                </a:solidFill>
                <a:latin typeface="Malgun Gothic"/>
                <a:cs typeface="Malgun Gothic"/>
              </a:rPr>
              <a:t>입력크기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7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행과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열의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spc="-50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204974"/>
            <a:ext cx="811212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299085" algn="l"/>
              </a:tabLst>
            </a:pPr>
            <a:r>
              <a:rPr sz="2000" b="1" spc="-20" dirty="0">
                <a:solidFill>
                  <a:srgbClr val="3D010C"/>
                </a:solidFill>
                <a:latin typeface="Malgun Gothic"/>
                <a:cs typeface="Malgun Gothic"/>
              </a:rPr>
              <a:t>모든</a:t>
            </a:r>
            <a:r>
              <a:rPr sz="2000" b="1" spc="-26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b="1" spc="-20" dirty="0">
                <a:solidFill>
                  <a:srgbClr val="3D010C"/>
                </a:solidFill>
                <a:latin typeface="Malgun Gothic"/>
                <a:cs typeface="Malgun Gothic"/>
              </a:rPr>
              <a:t>경우</a:t>
            </a:r>
            <a:r>
              <a:rPr sz="2000" b="1" spc="-27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시간복잡도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분석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위에서와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마찬가지로</a:t>
            </a:r>
            <a:r>
              <a:rPr sz="2000" spc="-2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임계값을</a:t>
            </a:r>
            <a:r>
              <a:rPr sz="2000" spc="-2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이라고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D010C"/>
                </a:solidFill>
                <a:latin typeface="Malgun Gothic"/>
                <a:cs typeface="Malgun Gothic"/>
              </a:rPr>
              <a:t>하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자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D010C"/>
                </a:solidFill>
                <a:latin typeface="Malgun Gothic"/>
                <a:cs typeface="Malgun Gothic"/>
              </a:rPr>
              <a:t>재현식은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606749"/>
            <a:ext cx="752220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도사정리의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가지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중에서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번을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이용하면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간단히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해를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구할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sz="2000" spc="-18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있다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8597" y="3045648"/>
            <a:ext cx="882650" cy="347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i="1" dirty="0">
                <a:latin typeface="Times New Roman"/>
                <a:cs typeface="Times New Roman"/>
              </a:rPr>
              <a:t>T</a:t>
            </a:r>
            <a:r>
              <a:rPr sz="2100" i="1" spc="-254" dirty="0">
                <a:latin typeface="Times New Roman"/>
                <a:cs typeface="Times New Roman"/>
              </a:rPr>
              <a:t> </a:t>
            </a:r>
            <a:r>
              <a:rPr sz="2100" spc="-120" dirty="0">
                <a:latin typeface="Times New Roman"/>
                <a:cs typeface="Times New Roman"/>
              </a:rPr>
              <a:t>(1)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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13202" y="2818358"/>
            <a:ext cx="10477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-5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17485" y="2818358"/>
            <a:ext cx="10477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-5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70497" y="2629253"/>
            <a:ext cx="5277485" cy="347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2620645" algn="l"/>
              </a:tabLst>
            </a:pPr>
            <a:r>
              <a:rPr sz="2100" i="1" dirty="0">
                <a:latin typeface="Times New Roman"/>
                <a:cs typeface="Times New Roman"/>
              </a:rPr>
              <a:t>T</a:t>
            </a:r>
            <a:r>
              <a:rPr sz="2100" i="1" spc="-2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(</a:t>
            </a:r>
            <a:r>
              <a:rPr sz="2100" i="1" dirty="0">
                <a:latin typeface="Times New Roman"/>
                <a:cs typeface="Times New Roman"/>
              </a:rPr>
              <a:t>n</a:t>
            </a:r>
            <a:r>
              <a:rPr sz="2100" dirty="0">
                <a:latin typeface="Times New Roman"/>
                <a:cs typeface="Times New Roman"/>
              </a:rPr>
              <a:t>)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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30" dirty="0">
                <a:latin typeface="Times New Roman"/>
                <a:cs typeface="Times New Roman"/>
              </a:rPr>
              <a:t>7</a:t>
            </a:r>
            <a:r>
              <a:rPr sz="2100" i="1" spc="-30" dirty="0">
                <a:latin typeface="Times New Roman"/>
                <a:cs typeface="Times New Roman"/>
              </a:rPr>
              <a:t>T</a:t>
            </a:r>
            <a:r>
              <a:rPr sz="2100" i="1" spc="-240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Times New Roman"/>
                <a:cs typeface="Times New Roman"/>
              </a:rPr>
              <a:t>(</a:t>
            </a:r>
            <a:r>
              <a:rPr sz="1800" i="1" u="sng" spc="-209" baseline="347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i="1" u="sng" baseline="347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800" i="1" spc="-82" baseline="34722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)</a:t>
            </a:r>
            <a:r>
              <a:rPr sz="2100" spc="-155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Symbol"/>
                <a:cs typeface="Symbol"/>
              </a:rPr>
              <a:t></a:t>
            </a:r>
            <a:r>
              <a:rPr sz="2100" spc="50" dirty="0">
                <a:latin typeface="Times New Roman"/>
                <a:cs typeface="Times New Roman"/>
              </a:rPr>
              <a:t>18(</a:t>
            </a:r>
            <a:r>
              <a:rPr sz="1800" i="1" u="sng" spc="-209" baseline="347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i="1" u="sng" baseline="347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800" i="1" spc="-89" baseline="34722" dirty="0">
                <a:latin typeface="Times New Roman"/>
                <a:cs typeface="Times New Roman"/>
              </a:rPr>
              <a:t> </a:t>
            </a:r>
            <a:r>
              <a:rPr sz="2100" spc="60" dirty="0">
                <a:latin typeface="Times New Roman"/>
                <a:cs typeface="Times New Roman"/>
              </a:rPr>
              <a:t>)</a:t>
            </a:r>
            <a:r>
              <a:rPr sz="1800" spc="89" baseline="43981" dirty="0">
                <a:latin typeface="Times New Roman"/>
                <a:cs typeface="Times New Roman"/>
              </a:rPr>
              <a:t>2</a:t>
            </a:r>
            <a:r>
              <a:rPr sz="1800" spc="-135" baseline="43981" dirty="0"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Times New Roman"/>
                <a:cs typeface="Times New Roman"/>
              </a:rPr>
              <a:t>,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i="1" dirty="0">
                <a:latin typeface="Times New Roman"/>
                <a:cs typeface="Times New Roman"/>
              </a:rPr>
              <a:t>n</a:t>
            </a:r>
            <a:r>
              <a:rPr sz="2100" i="1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</a:t>
            </a:r>
            <a:r>
              <a:rPr sz="2100" spc="-2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Malgun Gothic"/>
                <a:cs typeface="Malgun Gothic"/>
              </a:rPr>
              <a:t>이고</a:t>
            </a:r>
            <a:r>
              <a:rPr sz="2100" dirty="0">
                <a:latin typeface="Times New Roman"/>
                <a:cs typeface="Times New Roman"/>
              </a:rPr>
              <a:t>,</a:t>
            </a:r>
            <a:r>
              <a:rPr sz="2100" spc="16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n</a:t>
            </a:r>
            <a:r>
              <a:rPr sz="2100" i="1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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</a:t>
            </a:r>
            <a:r>
              <a:rPr sz="1800" i="1" baseline="43981" dirty="0">
                <a:latin typeface="Times New Roman"/>
                <a:cs typeface="Times New Roman"/>
              </a:rPr>
              <a:t>k</a:t>
            </a:r>
            <a:r>
              <a:rPr sz="1800" i="1" spc="75" baseline="43981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(</a:t>
            </a:r>
            <a:r>
              <a:rPr sz="2100" i="1" dirty="0">
                <a:latin typeface="Times New Roman"/>
                <a:cs typeface="Times New Roman"/>
              </a:rPr>
              <a:t>k</a:t>
            </a:r>
            <a:r>
              <a:rPr sz="2100" i="1" spc="10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</a:t>
            </a:r>
            <a:r>
              <a:rPr sz="2100" spc="-260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1)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85014" y="4519464"/>
            <a:ext cx="1548765" cy="9372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045"/>
              </a:spcBef>
            </a:pPr>
            <a:r>
              <a:rPr sz="2200" dirty="0">
                <a:latin typeface="Symbol"/>
                <a:cs typeface="Symbol"/>
              </a:rPr>
              <a:t>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6</a:t>
            </a:r>
            <a:r>
              <a:rPr sz="2200" i="1" dirty="0">
                <a:latin typeface="Times New Roman"/>
                <a:cs typeface="Times New Roman"/>
              </a:rPr>
              <a:t>n</a:t>
            </a:r>
            <a:r>
              <a:rPr sz="1875" baseline="44444" dirty="0">
                <a:latin typeface="Times New Roman"/>
                <a:cs typeface="Times New Roman"/>
              </a:rPr>
              <a:t>2.81</a:t>
            </a:r>
            <a:r>
              <a:rPr sz="1875" spc="345" baseline="4444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</a:t>
            </a:r>
            <a:r>
              <a:rPr sz="2200" spc="-165" dirty="0">
                <a:latin typeface="Times New Roman"/>
                <a:cs typeface="Times New Roman"/>
              </a:rPr>
              <a:t> </a:t>
            </a:r>
            <a:r>
              <a:rPr sz="2200" spc="25" dirty="0">
                <a:latin typeface="Times New Roman"/>
                <a:cs typeface="Times New Roman"/>
              </a:rPr>
              <a:t>6</a:t>
            </a:r>
            <a:r>
              <a:rPr sz="2200" i="1" spc="25" dirty="0">
                <a:latin typeface="Times New Roman"/>
                <a:cs typeface="Times New Roman"/>
              </a:rPr>
              <a:t>n</a:t>
            </a:r>
            <a:r>
              <a:rPr sz="1875" spc="37" baseline="44444" dirty="0">
                <a:latin typeface="Times New Roman"/>
                <a:cs typeface="Times New Roman"/>
              </a:rPr>
              <a:t>2</a:t>
            </a:r>
            <a:endParaRPr sz="1875" baseline="44444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950"/>
              </a:spcBef>
            </a:pPr>
            <a:r>
              <a:rPr sz="2200" spc="60" dirty="0">
                <a:latin typeface="Symbol"/>
                <a:cs typeface="Symbol"/>
              </a:rPr>
              <a:t></a:t>
            </a:r>
            <a:r>
              <a:rPr sz="2200" spc="60" dirty="0">
                <a:latin typeface="Times New Roman"/>
                <a:cs typeface="Times New Roman"/>
              </a:rPr>
              <a:t>Θ(</a:t>
            </a:r>
            <a:r>
              <a:rPr sz="2200" i="1" spc="60" dirty="0">
                <a:latin typeface="Times New Roman"/>
                <a:cs typeface="Times New Roman"/>
              </a:rPr>
              <a:t>n</a:t>
            </a:r>
            <a:r>
              <a:rPr sz="1875" spc="89" baseline="44444" dirty="0">
                <a:latin typeface="Times New Roman"/>
                <a:cs typeface="Times New Roman"/>
              </a:rPr>
              <a:t>2.81</a:t>
            </a:r>
            <a:r>
              <a:rPr sz="1875" spc="-240" baseline="44444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38162" y="4183694"/>
            <a:ext cx="216344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00" i="1" dirty="0">
                <a:latin typeface="Times New Roman"/>
                <a:cs typeface="Times New Roman"/>
              </a:rPr>
              <a:t>T</a:t>
            </a:r>
            <a:r>
              <a:rPr sz="2200" i="1" spc="-25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i="1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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6</a:t>
            </a:r>
            <a:r>
              <a:rPr sz="2200" i="1" dirty="0">
                <a:latin typeface="Times New Roman"/>
                <a:cs typeface="Times New Roman"/>
              </a:rPr>
              <a:t>n</a:t>
            </a:r>
            <a:r>
              <a:rPr sz="1875" baseline="44444" dirty="0">
                <a:latin typeface="Times New Roman"/>
                <a:cs typeface="Times New Roman"/>
              </a:rPr>
              <a:t>lg</a:t>
            </a:r>
            <a:r>
              <a:rPr sz="1875" spc="-225" baseline="44444" dirty="0">
                <a:latin typeface="Times New Roman"/>
                <a:cs typeface="Times New Roman"/>
              </a:rPr>
              <a:t> </a:t>
            </a:r>
            <a:r>
              <a:rPr sz="1350" baseline="43209" dirty="0">
                <a:latin typeface="Times New Roman"/>
                <a:cs typeface="Times New Roman"/>
              </a:rPr>
              <a:t>2</a:t>
            </a:r>
            <a:r>
              <a:rPr sz="1350" spc="75" baseline="43209" dirty="0">
                <a:latin typeface="Times New Roman"/>
                <a:cs typeface="Times New Roman"/>
              </a:rPr>
              <a:t> </a:t>
            </a:r>
            <a:r>
              <a:rPr sz="1875" baseline="44444" dirty="0">
                <a:latin typeface="Times New Roman"/>
                <a:cs typeface="Times New Roman"/>
              </a:rPr>
              <a:t>7</a:t>
            </a:r>
            <a:r>
              <a:rPr sz="1875" spc="494" baseline="4444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</a:t>
            </a:r>
            <a:r>
              <a:rPr sz="2200" spc="-200" dirty="0">
                <a:latin typeface="Times New Roman"/>
                <a:cs typeface="Times New Roman"/>
              </a:rPr>
              <a:t> </a:t>
            </a:r>
            <a:r>
              <a:rPr sz="2200" spc="25" dirty="0">
                <a:latin typeface="Times New Roman"/>
                <a:cs typeface="Times New Roman"/>
              </a:rPr>
              <a:t>6</a:t>
            </a:r>
            <a:r>
              <a:rPr sz="2200" i="1" spc="25" dirty="0">
                <a:latin typeface="Times New Roman"/>
                <a:cs typeface="Times New Roman"/>
              </a:rPr>
              <a:t>n</a:t>
            </a:r>
            <a:r>
              <a:rPr sz="1875" spc="37" baseline="44444" dirty="0">
                <a:latin typeface="Times New Roman"/>
                <a:cs typeface="Times New Roman"/>
              </a:rPr>
              <a:t>2</a:t>
            </a:r>
            <a:endParaRPr sz="1875" baseline="44444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13476" y="4099559"/>
            <a:ext cx="2598420" cy="535305"/>
          </a:xfrm>
          <a:custGeom>
            <a:avLst/>
            <a:gdLst/>
            <a:ahLst/>
            <a:cxnLst/>
            <a:rect l="l" t="t" r="r" b="b"/>
            <a:pathLst>
              <a:path w="2598420" h="535304">
                <a:moveTo>
                  <a:pt x="2598420" y="0"/>
                </a:moveTo>
                <a:lnTo>
                  <a:pt x="0" y="0"/>
                </a:lnTo>
                <a:lnTo>
                  <a:pt x="0" y="534924"/>
                </a:lnTo>
                <a:lnTo>
                  <a:pt x="2598420" y="534924"/>
                </a:lnTo>
                <a:lnTo>
                  <a:pt x="2598420" y="0"/>
                </a:lnTo>
                <a:close/>
              </a:path>
            </a:pathLst>
          </a:custGeom>
          <a:solidFill>
            <a:srgbClr val="FFFF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234772" y="4108596"/>
            <a:ext cx="64135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50" spc="-65" dirty="0">
                <a:latin typeface="Symbol"/>
                <a:cs typeface="Symbol"/>
              </a:rPr>
              <a:t>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54997" y="4276482"/>
            <a:ext cx="64135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50" spc="-65" dirty="0">
                <a:latin typeface="Symbol"/>
                <a:cs typeface="Symbol"/>
              </a:rPr>
              <a:t>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54997" y="4398511"/>
            <a:ext cx="64135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50" spc="-65" dirty="0">
                <a:latin typeface="Symbol"/>
                <a:cs typeface="Symbol"/>
              </a:rPr>
              <a:t>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54997" y="4108596"/>
            <a:ext cx="64135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50" spc="-65" dirty="0">
                <a:latin typeface="Symbol"/>
                <a:cs typeface="Symbol"/>
              </a:rPr>
              <a:t>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03951" y="4398511"/>
            <a:ext cx="995044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290830" algn="l"/>
                <a:tab pos="584835" algn="l"/>
                <a:tab pos="881380" algn="l"/>
              </a:tabLst>
            </a:pPr>
            <a:r>
              <a:rPr sz="650" spc="-50" dirty="0">
                <a:latin typeface="Times New Roman"/>
                <a:cs typeface="Times New Roman"/>
              </a:rPr>
              <a:t>1</a:t>
            </a:r>
            <a:r>
              <a:rPr sz="650" dirty="0">
                <a:latin typeface="Times New Roman"/>
                <a:cs typeface="Times New Roman"/>
              </a:rPr>
              <a:t>	</a:t>
            </a:r>
            <a:r>
              <a:rPr sz="650" spc="-50" dirty="0">
                <a:latin typeface="Times New Roman"/>
                <a:cs typeface="Times New Roman"/>
              </a:rPr>
              <a:t>3</a:t>
            </a:r>
            <a:r>
              <a:rPr sz="650" dirty="0">
                <a:latin typeface="Times New Roman"/>
                <a:cs typeface="Times New Roman"/>
              </a:rPr>
              <a:t>	</a:t>
            </a:r>
            <a:r>
              <a:rPr sz="650" spc="-50" dirty="0">
                <a:latin typeface="Times New Roman"/>
                <a:cs typeface="Times New Roman"/>
              </a:rPr>
              <a:t>2</a:t>
            </a:r>
            <a:r>
              <a:rPr sz="650" dirty="0">
                <a:latin typeface="Times New Roman"/>
                <a:cs typeface="Times New Roman"/>
              </a:rPr>
              <a:t>	</a:t>
            </a:r>
            <a:r>
              <a:rPr sz="650" spc="-70" dirty="0">
                <a:latin typeface="Times New Roman"/>
                <a:cs typeface="Times New Roman"/>
              </a:rPr>
              <a:t>6</a:t>
            </a:r>
            <a:r>
              <a:rPr sz="650" spc="-45" dirty="0">
                <a:latin typeface="Times New Roman"/>
                <a:cs typeface="Times New Roman"/>
              </a:rPr>
              <a:t> </a:t>
            </a:r>
            <a:r>
              <a:rPr sz="1350" spc="-50" dirty="0">
                <a:latin typeface="Symbol"/>
                <a:cs typeface="Symbol"/>
              </a:rPr>
              <a:t>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25594" y="4485568"/>
            <a:ext cx="344170" cy="130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297815" algn="l"/>
              </a:tabLst>
            </a:pPr>
            <a:r>
              <a:rPr sz="650" spc="-50" dirty="0">
                <a:latin typeface="Times New Roman"/>
                <a:cs typeface="Times New Roman"/>
              </a:rPr>
              <a:t>2</a:t>
            </a:r>
            <a:r>
              <a:rPr sz="650" dirty="0">
                <a:latin typeface="Times New Roman"/>
                <a:cs typeface="Times New Roman"/>
              </a:rPr>
              <a:t>	</a:t>
            </a:r>
            <a:r>
              <a:rPr sz="650" spc="-50" dirty="0">
                <a:latin typeface="Times New Roman"/>
                <a:cs typeface="Times New Roman"/>
              </a:rPr>
              <a:t>4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75131" y="4354971"/>
            <a:ext cx="2061845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  <a:tabLst>
                <a:tab pos="910590" algn="l"/>
              </a:tabLst>
            </a:pPr>
            <a:r>
              <a:rPr sz="1350" i="1" spc="-260" dirty="0">
                <a:latin typeface="Times New Roman"/>
                <a:cs typeface="Times New Roman"/>
              </a:rPr>
              <a:t>M</a:t>
            </a:r>
            <a:r>
              <a:rPr sz="1350" i="1" spc="325" dirty="0">
                <a:latin typeface="Times New Roman"/>
                <a:cs typeface="Times New Roman"/>
              </a:rPr>
              <a:t> </a:t>
            </a:r>
            <a:r>
              <a:rPr sz="1350" spc="-175" dirty="0">
                <a:latin typeface="Symbol"/>
                <a:cs typeface="Symbol"/>
              </a:rPr>
              <a:t></a:t>
            </a:r>
            <a:r>
              <a:rPr sz="1350" spc="-100" dirty="0">
                <a:latin typeface="Times New Roman"/>
                <a:cs typeface="Times New Roman"/>
              </a:rPr>
              <a:t> </a:t>
            </a:r>
            <a:r>
              <a:rPr sz="1350" i="1" spc="-320" dirty="0">
                <a:latin typeface="Times New Roman"/>
                <a:cs typeface="Times New Roman"/>
              </a:rPr>
              <a:t>M</a:t>
            </a:r>
            <a:r>
              <a:rPr sz="1350" i="1" dirty="0">
                <a:latin typeface="Times New Roman"/>
                <a:cs typeface="Times New Roman"/>
              </a:rPr>
              <a:t>	</a:t>
            </a:r>
            <a:r>
              <a:rPr sz="1350" i="1" spc="-260" dirty="0">
                <a:latin typeface="Times New Roman"/>
                <a:cs typeface="Times New Roman"/>
              </a:rPr>
              <a:t>M</a:t>
            </a:r>
            <a:r>
              <a:rPr sz="1350" i="1" spc="229" dirty="0">
                <a:latin typeface="Times New Roman"/>
                <a:cs typeface="Times New Roman"/>
              </a:rPr>
              <a:t> </a:t>
            </a:r>
            <a:r>
              <a:rPr sz="1350" spc="-175" dirty="0">
                <a:latin typeface="Symbol"/>
                <a:cs typeface="Symbol"/>
              </a:rPr>
              <a:t></a:t>
            </a:r>
            <a:r>
              <a:rPr sz="1350" spc="-100" dirty="0">
                <a:latin typeface="Times New Roman"/>
                <a:cs typeface="Times New Roman"/>
              </a:rPr>
              <a:t> </a:t>
            </a:r>
            <a:r>
              <a:rPr sz="1350" i="1" spc="-260" dirty="0">
                <a:latin typeface="Times New Roman"/>
                <a:cs typeface="Times New Roman"/>
              </a:rPr>
              <a:t>M</a:t>
            </a:r>
            <a:r>
              <a:rPr sz="1350" i="1" spc="300" dirty="0">
                <a:latin typeface="Times New Roman"/>
                <a:cs typeface="Times New Roman"/>
              </a:rPr>
              <a:t> </a:t>
            </a:r>
            <a:r>
              <a:rPr sz="1350" spc="-175" dirty="0">
                <a:latin typeface="Symbol"/>
                <a:cs typeface="Symbol"/>
              </a:rPr>
              <a:t></a:t>
            </a:r>
            <a:r>
              <a:rPr sz="1350" spc="-125" dirty="0">
                <a:latin typeface="Times New Roman"/>
                <a:cs typeface="Times New Roman"/>
              </a:rPr>
              <a:t> </a:t>
            </a:r>
            <a:r>
              <a:rPr sz="1350" i="1" spc="-260" dirty="0">
                <a:latin typeface="Times New Roman"/>
                <a:cs typeface="Times New Roman"/>
              </a:rPr>
              <a:t>M</a:t>
            </a:r>
            <a:r>
              <a:rPr sz="1350" i="1" spc="330" dirty="0">
                <a:latin typeface="Times New Roman"/>
                <a:cs typeface="Times New Roman"/>
              </a:rPr>
              <a:t> </a:t>
            </a:r>
            <a:r>
              <a:rPr sz="1350" spc="-175" dirty="0">
                <a:latin typeface="Symbol"/>
                <a:cs typeface="Symbol"/>
              </a:rPr>
              <a:t></a:t>
            </a:r>
            <a:r>
              <a:rPr sz="1350" spc="-105" dirty="0">
                <a:latin typeface="Times New Roman"/>
                <a:cs typeface="Times New Roman"/>
              </a:rPr>
              <a:t> </a:t>
            </a:r>
            <a:r>
              <a:rPr sz="1350" i="1" spc="-260" dirty="0">
                <a:latin typeface="Times New Roman"/>
                <a:cs typeface="Times New Roman"/>
              </a:rPr>
              <a:t>M</a:t>
            </a:r>
            <a:r>
              <a:rPr sz="1350" i="1" spc="155" dirty="0">
                <a:latin typeface="Times New Roman"/>
                <a:cs typeface="Times New Roman"/>
              </a:rPr>
              <a:t> </a:t>
            </a:r>
            <a:r>
              <a:rPr sz="2025" spc="-75" baseline="24691" dirty="0">
                <a:latin typeface="Symbol"/>
                <a:cs typeface="Symbol"/>
              </a:rPr>
              <a:t></a:t>
            </a:r>
            <a:endParaRPr sz="2025" baseline="24691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72902" y="4093831"/>
            <a:ext cx="2019300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1504950" algn="l"/>
              </a:tabLst>
            </a:pPr>
            <a:r>
              <a:rPr sz="1350" i="1" spc="-135" dirty="0">
                <a:latin typeface="Times New Roman"/>
                <a:cs typeface="Times New Roman"/>
              </a:rPr>
              <a:t>M</a:t>
            </a:r>
            <a:r>
              <a:rPr sz="975" spc="-202" baseline="-29914" dirty="0">
                <a:latin typeface="Times New Roman"/>
                <a:cs typeface="Times New Roman"/>
              </a:rPr>
              <a:t>1</a:t>
            </a:r>
            <a:r>
              <a:rPr sz="975" spc="127" baseline="-29914" dirty="0">
                <a:latin typeface="Times New Roman"/>
                <a:cs typeface="Times New Roman"/>
              </a:rPr>
              <a:t> </a:t>
            </a:r>
            <a:r>
              <a:rPr sz="1350" spc="-175" dirty="0">
                <a:latin typeface="Symbol"/>
                <a:cs typeface="Symbol"/>
              </a:rPr>
              <a:t></a:t>
            </a:r>
            <a:r>
              <a:rPr sz="1350" spc="-105" dirty="0">
                <a:latin typeface="Times New Roman"/>
                <a:cs typeface="Times New Roman"/>
              </a:rPr>
              <a:t> </a:t>
            </a:r>
            <a:r>
              <a:rPr sz="1350" i="1" spc="-65" dirty="0">
                <a:latin typeface="Times New Roman"/>
                <a:cs typeface="Times New Roman"/>
              </a:rPr>
              <a:t>M</a:t>
            </a:r>
            <a:r>
              <a:rPr sz="975" spc="-97" baseline="-29914" dirty="0">
                <a:latin typeface="Times New Roman"/>
                <a:cs typeface="Times New Roman"/>
              </a:rPr>
              <a:t>4</a:t>
            </a:r>
            <a:r>
              <a:rPr sz="975" spc="30" baseline="-29914" dirty="0">
                <a:latin typeface="Times New Roman"/>
                <a:cs typeface="Times New Roman"/>
              </a:rPr>
              <a:t> </a:t>
            </a:r>
            <a:r>
              <a:rPr sz="1350" spc="-175" dirty="0">
                <a:latin typeface="Symbol"/>
                <a:cs typeface="Symbol"/>
              </a:rPr>
              <a:t></a:t>
            </a:r>
            <a:r>
              <a:rPr sz="1350" spc="-125" dirty="0">
                <a:latin typeface="Times New Roman"/>
                <a:cs typeface="Times New Roman"/>
              </a:rPr>
              <a:t> </a:t>
            </a:r>
            <a:r>
              <a:rPr sz="1350" i="1" spc="-70" dirty="0">
                <a:latin typeface="Times New Roman"/>
                <a:cs typeface="Times New Roman"/>
              </a:rPr>
              <a:t>M</a:t>
            </a:r>
            <a:r>
              <a:rPr sz="975" spc="-104" baseline="-29914" dirty="0">
                <a:latin typeface="Times New Roman"/>
                <a:cs typeface="Times New Roman"/>
              </a:rPr>
              <a:t>5</a:t>
            </a:r>
            <a:r>
              <a:rPr sz="975" spc="97" baseline="-29914" dirty="0">
                <a:latin typeface="Times New Roman"/>
                <a:cs typeface="Times New Roman"/>
              </a:rPr>
              <a:t> </a:t>
            </a:r>
            <a:r>
              <a:rPr sz="1350" spc="-175" dirty="0">
                <a:latin typeface="Symbol"/>
                <a:cs typeface="Symbol"/>
              </a:rPr>
              <a:t></a:t>
            </a:r>
            <a:r>
              <a:rPr sz="1350" spc="-105" dirty="0">
                <a:latin typeface="Times New Roman"/>
                <a:cs typeface="Times New Roman"/>
              </a:rPr>
              <a:t> </a:t>
            </a:r>
            <a:r>
              <a:rPr sz="1350" i="1" spc="-25" dirty="0">
                <a:latin typeface="Times New Roman"/>
                <a:cs typeface="Times New Roman"/>
              </a:rPr>
              <a:t>M</a:t>
            </a:r>
            <a:r>
              <a:rPr sz="975" spc="-37" baseline="-29914" dirty="0">
                <a:latin typeface="Times New Roman"/>
                <a:cs typeface="Times New Roman"/>
              </a:rPr>
              <a:t>7</a:t>
            </a:r>
            <a:r>
              <a:rPr sz="975" baseline="-29914" dirty="0">
                <a:latin typeface="Times New Roman"/>
                <a:cs typeface="Times New Roman"/>
              </a:rPr>
              <a:t>	</a:t>
            </a:r>
            <a:r>
              <a:rPr sz="1350" i="1" spc="-85" dirty="0">
                <a:latin typeface="Times New Roman"/>
                <a:cs typeface="Times New Roman"/>
              </a:rPr>
              <a:t>M</a:t>
            </a:r>
            <a:r>
              <a:rPr sz="975" spc="-127" baseline="-29914" dirty="0">
                <a:latin typeface="Times New Roman"/>
                <a:cs typeface="Times New Roman"/>
              </a:rPr>
              <a:t>3</a:t>
            </a:r>
            <a:r>
              <a:rPr sz="975" spc="82" baseline="-29914" dirty="0">
                <a:latin typeface="Times New Roman"/>
                <a:cs typeface="Times New Roman"/>
              </a:rPr>
              <a:t> </a:t>
            </a:r>
            <a:r>
              <a:rPr sz="1350" spc="-175" dirty="0">
                <a:latin typeface="Symbol"/>
                <a:cs typeface="Symbol"/>
              </a:rPr>
              <a:t></a:t>
            </a:r>
            <a:r>
              <a:rPr sz="1350" spc="-105" dirty="0">
                <a:latin typeface="Times New Roman"/>
                <a:cs typeface="Times New Roman"/>
              </a:rPr>
              <a:t> </a:t>
            </a:r>
            <a:r>
              <a:rPr sz="1350" i="1" spc="-25" dirty="0">
                <a:latin typeface="Times New Roman"/>
                <a:cs typeface="Times New Roman"/>
              </a:rPr>
              <a:t>M</a:t>
            </a:r>
            <a:r>
              <a:rPr sz="975" spc="-37" baseline="-29914" dirty="0">
                <a:latin typeface="Times New Roman"/>
                <a:cs typeface="Times New Roman"/>
              </a:rPr>
              <a:t>5</a:t>
            </a:r>
            <a:endParaRPr sz="975" baseline="-29914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26215" y="4223621"/>
            <a:ext cx="210820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50" i="1" spc="-215" dirty="0">
                <a:latin typeface="Times New Roman"/>
                <a:cs typeface="Times New Roman"/>
              </a:rPr>
              <a:t>C</a:t>
            </a:r>
            <a:r>
              <a:rPr sz="1350" i="1" spc="-50" dirty="0">
                <a:latin typeface="Times New Roman"/>
                <a:cs typeface="Times New Roman"/>
              </a:rPr>
              <a:t> </a:t>
            </a:r>
            <a:r>
              <a:rPr sz="1350" spc="-110" dirty="0">
                <a:latin typeface="Symbol"/>
                <a:cs typeface="Symbol"/>
              </a:rPr>
              <a:t>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18047" y="4744211"/>
            <a:ext cx="2400300" cy="266700"/>
          </a:xfrm>
          <a:prstGeom prst="rect">
            <a:avLst/>
          </a:prstGeom>
          <a:solidFill>
            <a:srgbClr val="FFFF8D"/>
          </a:solidFill>
        </p:spPr>
        <p:txBody>
          <a:bodyPr vert="horz" wrap="square" lIns="0" tIns="381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30"/>
              </a:spcBef>
            </a:pPr>
            <a:r>
              <a:rPr sz="1450" i="1" spc="135" dirty="0">
                <a:latin typeface="Times New Roman"/>
                <a:cs typeface="Times New Roman"/>
              </a:rPr>
              <a:t>M</a:t>
            </a:r>
            <a:r>
              <a:rPr sz="1275" spc="202" baseline="-22875" dirty="0">
                <a:latin typeface="Times New Roman"/>
                <a:cs typeface="Times New Roman"/>
              </a:rPr>
              <a:t>1</a:t>
            </a:r>
            <a:r>
              <a:rPr sz="1275" spc="397" baseline="-22875" dirty="0">
                <a:latin typeface="Times New Roman"/>
                <a:cs typeface="Times New Roman"/>
              </a:rPr>
              <a:t> </a:t>
            </a:r>
            <a:r>
              <a:rPr sz="1450" spc="110" dirty="0">
                <a:latin typeface="Symbol"/>
                <a:cs typeface="Symbol"/>
              </a:rPr>
              <a:t></a:t>
            </a:r>
            <a:r>
              <a:rPr sz="1450" spc="-20" dirty="0">
                <a:latin typeface="Times New Roman"/>
                <a:cs typeface="Times New Roman"/>
              </a:rPr>
              <a:t> </a:t>
            </a:r>
            <a:r>
              <a:rPr sz="1450" spc="65" dirty="0">
                <a:latin typeface="Times New Roman"/>
                <a:cs typeface="Times New Roman"/>
              </a:rPr>
              <a:t>(</a:t>
            </a:r>
            <a:r>
              <a:rPr sz="1450" spc="-200" dirty="0">
                <a:latin typeface="Times New Roman"/>
                <a:cs typeface="Times New Roman"/>
              </a:rPr>
              <a:t> </a:t>
            </a:r>
            <a:r>
              <a:rPr sz="1450" i="1" dirty="0">
                <a:latin typeface="Times New Roman"/>
                <a:cs typeface="Times New Roman"/>
              </a:rPr>
              <a:t>A</a:t>
            </a:r>
            <a:r>
              <a:rPr sz="1275" baseline="-22875" dirty="0">
                <a:latin typeface="Times New Roman"/>
                <a:cs typeface="Times New Roman"/>
              </a:rPr>
              <a:t>11</a:t>
            </a:r>
            <a:r>
              <a:rPr sz="1275" spc="217" baseline="-22875" dirty="0">
                <a:latin typeface="Times New Roman"/>
                <a:cs typeface="Times New Roman"/>
              </a:rPr>
              <a:t> </a:t>
            </a:r>
            <a:r>
              <a:rPr sz="1450" spc="110" dirty="0">
                <a:latin typeface="Symbol"/>
                <a:cs typeface="Symbol"/>
              </a:rPr>
              <a:t></a:t>
            </a:r>
            <a:r>
              <a:rPr sz="1450" spc="60" dirty="0">
                <a:latin typeface="Times New Roman"/>
                <a:cs typeface="Times New Roman"/>
              </a:rPr>
              <a:t> </a:t>
            </a:r>
            <a:r>
              <a:rPr sz="1450" i="1" dirty="0">
                <a:latin typeface="Times New Roman"/>
                <a:cs typeface="Times New Roman"/>
              </a:rPr>
              <a:t>A</a:t>
            </a:r>
            <a:r>
              <a:rPr sz="1275" baseline="-22875" dirty="0">
                <a:latin typeface="Times New Roman"/>
                <a:cs typeface="Times New Roman"/>
              </a:rPr>
              <a:t>22</a:t>
            </a:r>
            <a:r>
              <a:rPr sz="1275" spc="-67" baseline="-22875" dirty="0">
                <a:latin typeface="Times New Roman"/>
                <a:cs typeface="Times New Roman"/>
              </a:rPr>
              <a:t> </a:t>
            </a:r>
            <a:r>
              <a:rPr sz="1450" spc="65" dirty="0">
                <a:latin typeface="Times New Roman"/>
                <a:cs typeface="Times New Roman"/>
              </a:rPr>
              <a:t>)</a:t>
            </a:r>
            <a:r>
              <a:rPr sz="1450" spc="-200" dirty="0">
                <a:latin typeface="Times New Roman"/>
                <a:cs typeface="Times New Roman"/>
              </a:rPr>
              <a:t> </a:t>
            </a:r>
            <a:r>
              <a:rPr sz="1450" spc="105" dirty="0">
                <a:latin typeface="Symbol"/>
                <a:cs typeface="Symbol"/>
              </a:rPr>
              <a:t></a:t>
            </a:r>
            <a:r>
              <a:rPr sz="1450" spc="105" dirty="0">
                <a:latin typeface="Times New Roman"/>
                <a:cs typeface="Times New Roman"/>
              </a:rPr>
              <a:t>(</a:t>
            </a:r>
            <a:r>
              <a:rPr sz="1450" i="1" spc="105" dirty="0">
                <a:latin typeface="Times New Roman"/>
                <a:cs typeface="Times New Roman"/>
              </a:rPr>
              <a:t>B</a:t>
            </a:r>
            <a:r>
              <a:rPr sz="1275" spc="157" baseline="-22875" dirty="0">
                <a:latin typeface="Times New Roman"/>
                <a:cs typeface="Times New Roman"/>
              </a:rPr>
              <a:t>11</a:t>
            </a:r>
            <a:r>
              <a:rPr sz="1275" spc="202" baseline="-22875" dirty="0">
                <a:latin typeface="Times New Roman"/>
                <a:cs typeface="Times New Roman"/>
              </a:rPr>
              <a:t> </a:t>
            </a:r>
            <a:r>
              <a:rPr sz="1450" spc="110" dirty="0">
                <a:latin typeface="Symbol"/>
                <a:cs typeface="Symbol"/>
              </a:rPr>
              <a:t></a:t>
            </a:r>
            <a:r>
              <a:rPr sz="1450" spc="-15" dirty="0">
                <a:latin typeface="Times New Roman"/>
                <a:cs typeface="Times New Roman"/>
              </a:rPr>
              <a:t> </a:t>
            </a:r>
            <a:r>
              <a:rPr sz="1450" i="1" spc="65" dirty="0">
                <a:latin typeface="Times New Roman"/>
                <a:cs typeface="Times New Roman"/>
              </a:rPr>
              <a:t>B</a:t>
            </a:r>
            <a:r>
              <a:rPr sz="1275" spc="97" baseline="-22875" dirty="0">
                <a:latin typeface="Times New Roman"/>
                <a:cs typeface="Times New Roman"/>
              </a:rPr>
              <a:t>22</a:t>
            </a:r>
            <a:r>
              <a:rPr sz="1275" spc="-67" baseline="-22875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05855" y="5020055"/>
            <a:ext cx="1858010" cy="220979"/>
          </a:xfrm>
          <a:prstGeom prst="rect">
            <a:avLst/>
          </a:prstGeom>
          <a:solidFill>
            <a:srgbClr val="FFFF8D"/>
          </a:solidFill>
        </p:spPr>
        <p:txBody>
          <a:bodyPr vert="horz" wrap="square" lIns="0" tIns="317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25"/>
              </a:spcBef>
            </a:pPr>
            <a:r>
              <a:rPr sz="1200" i="1" spc="420" dirty="0">
                <a:latin typeface="Times New Roman"/>
                <a:cs typeface="Times New Roman"/>
              </a:rPr>
              <a:t>M</a:t>
            </a:r>
            <a:r>
              <a:rPr sz="1200" i="1" spc="-135" dirty="0">
                <a:latin typeface="Times New Roman"/>
                <a:cs typeface="Times New Roman"/>
              </a:rPr>
              <a:t> </a:t>
            </a:r>
            <a:r>
              <a:rPr sz="1050" spc="217" baseline="-23809" dirty="0">
                <a:latin typeface="Times New Roman"/>
                <a:cs typeface="Times New Roman"/>
              </a:rPr>
              <a:t>2</a:t>
            </a:r>
            <a:r>
              <a:rPr sz="1050" spc="555" baseline="-23809" dirty="0">
                <a:latin typeface="Times New Roman"/>
                <a:cs typeface="Times New Roman"/>
              </a:rPr>
              <a:t> </a:t>
            </a:r>
            <a:r>
              <a:rPr sz="1200" spc="270" dirty="0">
                <a:latin typeface="Symbol"/>
                <a:cs typeface="Symbol"/>
              </a:rPr>
              <a:t>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65" dirty="0">
                <a:latin typeface="Times New Roman"/>
                <a:cs typeface="Times New Roman"/>
              </a:rPr>
              <a:t>(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i="1" spc="150" dirty="0">
                <a:latin typeface="Times New Roman"/>
                <a:cs typeface="Times New Roman"/>
              </a:rPr>
              <a:t>A</a:t>
            </a:r>
            <a:r>
              <a:rPr sz="1050" spc="225" baseline="-23809" dirty="0">
                <a:latin typeface="Times New Roman"/>
                <a:cs typeface="Times New Roman"/>
              </a:rPr>
              <a:t>21</a:t>
            </a:r>
            <a:r>
              <a:rPr sz="1050" spc="270" baseline="-23809" dirty="0">
                <a:latin typeface="Times New Roman"/>
                <a:cs typeface="Times New Roman"/>
              </a:rPr>
              <a:t> </a:t>
            </a:r>
            <a:r>
              <a:rPr sz="1200" spc="270" dirty="0">
                <a:latin typeface="Symbol"/>
                <a:cs typeface="Symbol"/>
              </a:rPr>
              <a:t>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i="1" spc="150" dirty="0">
                <a:latin typeface="Times New Roman"/>
                <a:cs typeface="Times New Roman"/>
              </a:rPr>
              <a:t>A</a:t>
            </a:r>
            <a:r>
              <a:rPr sz="1050" spc="225" baseline="-23809" dirty="0">
                <a:latin typeface="Times New Roman"/>
                <a:cs typeface="Times New Roman"/>
              </a:rPr>
              <a:t>22</a:t>
            </a:r>
            <a:r>
              <a:rPr sz="1050" spc="-22" baseline="-23809" dirty="0">
                <a:latin typeface="Times New Roman"/>
                <a:cs typeface="Times New Roman"/>
              </a:rPr>
              <a:t> </a:t>
            </a:r>
            <a:r>
              <a:rPr sz="1200" spc="165" dirty="0">
                <a:latin typeface="Times New Roman"/>
                <a:cs typeface="Times New Roman"/>
              </a:rPr>
              <a:t>)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spc="270" dirty="0">
                <a:latin typeface="Symbol"/>
                <a:cs typeface="Symbol"/>
              </a:rPr>
              <a:t>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i="1" spc="114" dirty="0">
                <a:latin typeface="Times New Roman"/>
                <a:cs typeface="Times New Roman"/>
              </a:rPr>
              <a:t>B</a:t>
            </a:r>
            <a:r>
              <a:rPr sz="1050" spc="172" baseline="-23809" dirty="0">
                <a:latin typeface="Times New Roman"/>
                <a:cs typeface="Times New Roman"/>
              </a:rPr>
              <a:t>11</a:t>
            </a:r>
            <a:endParaRPr sz="1050" baseline="-23809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716523" y="5245608"/>
            <a:ext cx="1920239" cy="304800"/>
          </a:xfrm>
          <a:custGeom>
            <a:avLst/>
            <a:gdLst/>
            <a:ahLst/>
            <a:cxnLst/>
            <a:rect l="l" t="t" r="r" b="b"/>
            <a:pathLst>
              <a:path w="1920240" h="304800">
                <a:moveTo>
                  <a:pt x="1920239" y="0"/>
                </a:moveTo>
                <a:lnTo>
                  <a:pt x="0" y="0"/>
                </a:lnTo>
                <a:lnTo>
                  <a:pt x="0" y="304799"/>
                </a:lnTo>
                <a:lnTo>
                  <a:pt x="1920239" y="304799"/>
                </a:lnTo>
                <a:lnTo>
                  <a:pt x="1920239" y="0"/>
                </a:lnTo>
                <a:close/>
              </a:path>
            </a:pathLst>
          </a:custGeom>
          <a:solidFill>
            <a:srgbClr val="FFFF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680455" y="5232882"/>
            <a:ext cx="19818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00"/>
              </a:spcBef>
            </a:pPr>
            <a:r>
              <a:rPr sz="1600" i="1" spc="165" dirty="0">
                <a:latin typeface="Times New Roman"/>
                <a:cs typeface="Times New Roman"/>
              </a:rPr>
              <a:t>M</a:t>
            </a:r>
            <a:r>
              <a:rPr sz="1350" spc="247" baseline="-24691" dirty="0">
                <a:latin typeface="Times New Roman"/>
                <a:cs typeface="Times New Roman"/>
              </a:rPr>
              <a:t>3</a:t>
            </a:r>
            <a:r>
              <a:rPr sz="1350" spc="450" baseline="-24691" dirty="0">
                <a:latin typeface="Times New Roman"/>
                <a:cs typeface="Times New Roman"/>
              </a:rPr>
              <a:t> </a:t>
            </a:r>
            <a:r>
              <a:rPr sz="1600" spc="95" dirty="0">
                <a:latin typeface="Symbol"/>
                <a:cs typeface="Symbol"/>
              </a:rPr>
              <a:t>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A</a:t>
            </a:r>
            <a:r>
              <a:rPr sz="1350" baseline="-24691" dirty="0">
                <a:latin typeface="Times New Roman"/>
                <a:cs typeface="Times New Roman"/>
              </a:rPr>
              <a:t>11</a:t>
            </a:r>
            <a:r>
              <a:rPr sz="1350" spc="37" baseline="-24691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Symbol"/>
                <a:cs typeface="Symbol"/>
              </a:rPr>
              <a:t></a:t>
            </a:r>
            <a:r>
              <a:rPr sz="1600" spc="90" dirty="0">
                <a:latin typeface="Times New Roman"/>
                <a:cs typeface="Times New Roman"/>
              </a:rPr>
              <a:t>(</a:t>
            </a:r>
            <a:r>
              <a:rPr sz="1600" i="1" spc="90" dirty="0">
                <a:latin typeface="Times New Roman"/>
                <a:cs typeface="Times New Roman"/>
              </a:rPr>
              <a:t>B</a:t>
            </a:r>
            <a:r>
              <a:rPr sz="1350" spc="135" baseline="-24691" dirty="0">
                <a:latin typeface="Times New Roman"/>
                <a:cs typeface="Times New Roman"/>
              </a:rPr>
              <a:t>12</a:t>
            </a:r>
            <a:r>
              <a:rPr sz="1350" spc="322" baseline="-24691" dirty="0">
                <a:latin typeface="Times New Roman"/>
                <a:cs typeface="Times New Roman"/>
              </a:rPr>
              <a:t> </a:t>
            </a:r>
            <a:r>
              <a:rPr sz="1600" spc="95" dirty="0">
                <a:latin typeface="Symbol"/>
                <a:cs typeface="Symbol"/>
              </a:rPr>
              <a:t>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i="1" spc="50" dirty="0">
                <a:latin typeface="Times New Roman"/>
                <a:cs typeface="Times New Roman"/>
              </a:rPr>
              <a:t>B</a:t>
            </a:r>
            <a:r>
              <a:rPr sz="1350" spc="75" baseline="-24691" dirty="0">
                <a:latin typeface="Times New Roman"/>
                <a:cs typeface="Times New Roman"/>
              </a:rPr>
              <a:t>22</a:t>
            </a:r>
            <a:r>
              <a:rPr sz="1350" spc="-89" baseline="-24691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05855" y="5550408"/>
            <a:ext cx="1845310" cy="234950"/>
          </a:xfrm>
          <a:prstGeom prst="rect">
            <a:avLst/>
          </a:prstGeom>
          <a:solidFill>
            <a:srgbClr val="FFFF8D"/>
          </a:solidFill>
        </p:spPr>
        <p:txBody>
          <a:bodyPr vert="horz" wrap="square" lIns="0" tIns="0" rIns="0" bIns="0" rtlCol="0">
            <a:spAutoFit/>
          </a:bodyPr>
          <a:lstStyle/>
          <a:p>
            <a:pPr marL="34925">
              <a:lnSpc>
                <a:spcPts val="1515"/>
              </a:lnSpc>
            </a:pPr>
            <a:r>
              <a:rPr sz="1500" i="1" spc="160" dirty="0">
                <a:latin typeface="Times New Roman"/>
                <a:cs typeface="Times New Roman"/>
              </a:rPr>
              <a:t>M</a:t>
            </a:r>
            <a:r>
              <a:rPr sz="1500" i="1" spc="-200" dirty="0">
                <a:latin typeface="Times New Roman"/>
                <a:cs typeface="Times New Roman"/>
              </a:rPr>
              <a:t> </a:t>
            </a:r>
            <a:r>
              <a:rPr sz="1275" spc="97" baseline="-26143" dirty="0">
                <a:latin typeface="Times New Roman"/>
                <a:cs typeface="Times New Roman"/>
              </a:rPr>
              <a:t>4</a:t>
            </a:r>
            <a:r>
              <a:rPr sz="1275" spc="562" baseline="-26143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Symbol"/>
                <a:cs typeface="Symbol"/>
              </a:rPr>
              <a:t></a:t>
            </a:r>
            <a:r>
              <a:rPr sz="1500" spc="160" dirty="0">
                <a:latin typeface="Times New Roman"/>
                <a:cs typeface="Times New Roman"/>
              </a:rPr>
              <a:t> </a:t>
            </a:r>
            <a:r>
              <a:rPr sz="1500" i="1" spc="10" dirty="0">
                <a:latin typeface="Times New Roman"/>
                <a:cs typeface="Times New Roman"/>
              </a:rPr>
              <a:t>A</a:t>
            </a:r>
            <a:r>
              <a:rPr sz="1275" spc="15" baseline="-26143" dirty="0">
                <a:latin typeface="Times New Roman"/>
                <a:cs typeface="Times New Roman"/>
              </a:rPr>
              <a:t>22</a:t>
            </a:r>
            <a:r>
              <a:rPr sz="1275" spc="195" baseline="-26143" dirty="0">
                <a:latin typeface="Times New Roman"/>
                <a:cs typeface="Times New Roman"/>
              </a:rPr>
              <a:t> </a:t>
            </a:r>
            <a:r>
              <a:rPr sz="1500" spc="125" dirty="0">
                <a:latin typeface="Symbol"/>
                <a:cs typeface="Symbol"/>
              </a:rPr>
              <a:t></a:t>
            </a:r>
            <a:r>
              <a:rPr sz="1500" spc="125" dirty="0">
                <a:latin typeface="Times New Roman"/>
                <a:cs typeface="Times New Roman"/>
              </a:rPr>
              <a:t>(</a:t>
            </a:r>
            <a:r>
              <a:rPr sz="1500" i="1" spc="125" dirty="0">
                <a:latin typeface="Times New Roman"/>
                <a:cs typeface="Times New Roman"/>
              </a:rPr>
              <a:t>B</a:t>
            </a:r>
            <a:r>
              <a:rPr sz="1275" spc="187" baseline="-26143" dirty="0">
                <a:latin typeface="Times New Roman"/>
                <a:cs typeface="Times New Roman"/>
              </a:rPr>
              <a:t>21</a:t>
            </a:r>
            <a:r>
              <a:rPr sz="1275" spc="247" baseline="-26143" dirty="0">
                <a:latin typeface="Times New Roman"/>
                <a:cs typeface="Times New Roman"/>
              </a:rPr>
              <a:t> </a:t>
            </a:r>
            <a:r>
              <a:rPr sz="1500" spc="105" dirty="0">
                <a:latin typeface="Symbol"/>
                <a:cs typeface="Symbol"/>
              </a:rPr>
              <a:t>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i="1" spc="10" dirty="0">
                <a:latin typeface="Times New Roman"/>
                <a:cs typeface="Times New Roman"/>
              </a:rPr>
              <a:t>B</a:t>
            </a:r>
            <a:r>
              <a:rPr sz="1275" spc="15" baseline="-26143" dirty="0">
                <a:latin typeface="Times New Roman"/>
                <a:cs typeface="Times New Roman"/>
              </a:rPr>
              <a:t>11</a:t>
            </a:r>
            <a:r>
              <a:rPr sz="1275" spc="-179" baseline="-26143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05855" y="5785103"/>
            <a:ext cx="1845310" cy="268605"/>
          </a:xfrm>
          <a:prstGeom prst="rect">
            <a:avLst/>
          </a:prstGeom>
          <a:solidFill>
            <a:srgbClr val="FFFF8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760"/>
              </a:lnSpc>
            </a:pPr>
            <a:r>
              <a:rPr sz="1500" i="1" spc="160" dirty="0">
                <a:latin typeface="Times New Roman"/>
                <a:cs typeface="Times New Roman"/>
              </a:rPr>
              <a:t>M</a:t>
            </a:r>
            <a:r>
              <a:rPr sz="1275" spc="240" baseline="-22875" dirty="0">
                <a:latin typeface="Times New Roman"/>
                <a:cs typeface="Times New Roman"/>
              </a:rPr>
              <a:t>5</a:t>
            </a:r>
            <a:r>
              <a:rPr sz="1275" spc="442" baseline="-2287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Symbol"/>
                <a:cs typeface="Symbol"/>
              </a:rPr>
              <a:t>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(</a:t>
            </a:r>
            <a:r>
              <a:rPr sz="1500" spc="-215" dirty="0">
                <a:latin typeface="Times New Roman"/>
                <a:cs typeface="Times New Roman"/>
              </a:rPr>
              <a:t> </a:t>
            </a:r>
            <a:r>
              <a:rPr sz="1500" i="1" dirty="0">
                <a:latin typeface="Times New Roman"/>
                <a:cs typeface="Times New Roman"/>
              </a:rPr>
              <a:t>A</a:t>
            </a:r>
            <a:r>
              <a:rPr sz="1275" baseline="-22875" dirty="0">
                <a:latin typeface="Times New Roman"/>
                <a:cs typeface="Times New Roman"/>
              </a:rPr>
              <a:t>11</a:t>
            </a:r>
            <a:r>
              <a:rPr sz="1275" spc="187" baseline="-2287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Symbol"/>
                <a:cs typeface="Symbol"/>
              </a:rPr>
              <a:t>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i="1" spc="-10" dirty="0">
                <a:latin typeface="Times New Roman"/>
                <a:cs typeface="Times New Roman"/>
              </a:rPr>
              <a:t>A</a:t>
            </a:r>
            <a:r>
              <a:rPr sz="1275" spc="-15" baseline="-22875" dirty="0">
                <a:latin typeface="Times New Roman"/>
                <a:cs typeface="Times New Roman"/>
              </a:rPr>
              <a:t>12</a:t>
            </a:r>
            <a:r>
              <a:rPr sz="1275" spc="-82" baseline="-22875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Times New Roman"/>
                <a:cs typeface="Times New Roman"/>
              </a:rPr>
              <a:t>)</a:t>
            </a:r>
            <a:r>
              <a:rPr sz="1500" spc="-22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Symbol"/>
                <a:cs typeface="Symbol"/>
              </a:rPr>
              <a:t></a:t>
            </a:r>
            <a:r>
              <a:rPr sz="1500" spc="-125" dirty="0">
                <a:latin typeface="Times New Roman"/>
                <a:cs typeface="Times New Roman"/>
              </a:rPr>
              <a:t> </a:t>
            </a:r>
            <a:r>
              <a:rPr sz="1500" i="1" spc="25" dirty="0">
                <a:latin typeface="Times New Roman"/>
                <a:cs typeface="Times New Roman"/>
              </a:rPr>
              <a:t>B</a:t>
            </a:r>
            <a:r>
              <a:rPr sz="1275" spc="37" baseline="-22875" dirty="0">
                <a:latin typeface="Times New Roman"/>
                <a:cs typeface="Times New Roman"/>
              </a:rPr>
              <a:t>22</a:t>
            </a:r>
            <a:endParaRPr sz="1275" baseline="-22875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05855" y="6053328"/>
            <a:ext cx="2409825" cy="280670"/>
          </a:xfrm>
          <a:prstGeom prst="rect">
            <a:avLst/>
          </a:prstGeom>
          <a:solidFill>
            <a:srgbClr val="FFFF8D"/>
          </a:solidFill>
        </p:spPr>
        <p:txBody>
          <a:bodyPr vert="horz" wrap="square" lIns="0" tIns="254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20"/>
              </a:spcBef>
            </a:pPr>
            <a:r>
              <a:rPr sz="1450" i="1" spc="155" dirty="0">
                <a:latin typeface="Times New Roman"/>
                <a:cs typeface="Times New Roman"/>
              </a:rPr>
              <a:t>M</a:t>
            </a:r>
            <a:r>
              <a:rPr sz="1450" i="1" spc="-210" dirty="0">
                <a:latin typeface="Times New Roman"/>
                <a:cs typeface="Times New Roman"/>
              </a:rPr>
              <a:t> </a:t>
            </a:r>
            <a:r>
              <a:rPr sz="1275" spc="82" baseline="-22875" dirty="0">
                <a:latin typeface="Times New Roman"/>
                <a:cs typeface="Times New Roman"/>
              </a:rPr>
              <a:t>6</a:t>
            </a:r>
            <a:r>
              <a:rPr sz="1275" spc="540" baseline="-22875" dirty="0">
                <a:latin typeface="Times New Roman"/>
                <a:cs typeface="Times New Roman"/>
              </a:rPr>
              <a:t> </a:t>
            </a:r>
            <a:r>
              <a:rPr sz="1450" spc="100" dirty="0">
                <a:latin typeface="Symbol"/>
                <a:cs typeface="Symbol"/>
              </a:rPr>
              <a:t>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spc="55" dirty="0">
                <a:latin typeface="Times New Roman"/>
                <a:cs typeface="Times New Roman"/>
              </a:rPr>
              <a:t>(</a:t>
            </a:r>
            <a:r>
              <a:rPr sz="1450" spc="-190" dirty="0">
                <a:latin typeface="Times New Roman"/>
                <a:cs typeface="Times New Roman"/>
              </a:rPr>
              <a:t> </a:t>
            </a:r>
            <a:r>
              <a:rPr sz="1450" i="1" dirty="0">
                <a:latin typeface="Times New Roman"/>
                <a:cs typeface="Times New Roman"/>
              </a:rPr>
              <a:t>A</a:t>
            </a:r>
            <a:r>
              <a:rPr sz="1275" baseline="-22875" dirty="0">
                <a:latin typeface="Times New Roman"/>
                <a:cs typeface="Times New Roman"/>
              </a:rPr>
              <a:t>21</a:t>
            </a:r>
            <a:r>
              <a:rPr sz="1275" spc="232" baseline="-22875" dirty="0">
                <a:latin typeface="Times New Roman"/>
                <a:cs typeface="Times New Roman"/>
              </a:rPr>
              <a:t> </a:t>
            </a:r>
            <a:r>
              <a:rPr sz="1450" spc="100" dirty="0">
                <a:latin typeface="Symbol"/>
                <a:cs typeface="Symbol"/>
              </a:rPr>
              <a:t></a:t>
            </a:r>
            <a:r>
              <a:rPr sz="1450" spc="55" dirty="0">
                <a:latin typeface="Times New Roman"/>
                <a:cs typeface="Times New Roman"/>
              </a:rPr>
              <a:t> </a:t>
            </a:r>
            <a:r>
              <a:rPr sz="1450" i="1" dirty="0">
                <a:latin typeface="Times New Roman"/>
                <a:cs typeface="Times New Roman"/>
              </a:rPr>
              <a:t>A</a:t>
            </a:r>
            <a:r>
              <a:rPr sz="1275" baseline="-22875" dirty="0">
                <a:latin typeface="Times New Roman"/>
                <a:cs typeface="Times New Roman"/>
              </a:rPr>
              <a:t>11</a:t>
            </a:r>
            <a:r>
              <a:rPr sz="1450" dirty="0">
                <a:latin typeface="Times New Roman"/>
                <a:cs typeface="Times New Roman"/>
              </a:rPr>
              <a:t>)</a:t>
            </a:r>
            <a:r>
              <a:rPr sz="1450" spc="-190" dirty="0">
                <a:latin typeface="Times New Roman"/>
                <a:cs typeface="Times New Roman"/>
              </a:rPr>
              <a:t> </a:t>
            </a:r>
            <a:r>
              <a:rPr sz="1450" spc="90" dirty="0">
                <a:latin typeface="Symbol"/>
                <a:cs typeface="Symbol"/>
              </a:rPr>
              <a:t></a:t>
            </a:r>
            <a:r>
              <a:rPr sz="1450" spc="90" dirty="0">
                <a:latin typeface="Times New Roman"/>
                <a:cs typeface="Times New Roman"/>
              </a:rPr>
              <a:t>(</a:t>
            </a:r>
            <a:r>
              <a:rPr sz="1450" i="1" spc="90" dirty="0">
                <a:latin typeface="Times New Roman"/>
                <a:cs typeface="Times New Roman"/>
              </a:rPr>
              <a:t>B</a:t>
            </a:r>
            <a:r>
              <a:rPr sz="1275" spc="135" baseline="-22875" dirty="0">
                <a:latin typeface="Times New Roman"/>
                <a:cs typeface="Times New Roman"/>
              </a:rPr>
              <a:t>11</a:t>
            </a:r>
            <a:r>
              <a:rPr sz="1275" spc="240" baseline="-22875" dirty="0">
                <a:latin typeface="Times New Roman"/>
                <a:cs typeface="Times New Roman"/>
              </a:rPr>
              <a:t> </a:t>
            </a:r>
            <a:r>
              <a:rPr sz="1450" spc="100" dirty="0">
                <a:latin typeface="Symbol"/>
                <a:cs typeface="Symbol"/>
              </a:rPr>
              <a:t>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i="1" dirty="0">
                <a:latin typeface="Times New Roman"/>
                <a:cs typeface="Times New Roman"/>
              </a:rPr>
              <a:t>B</a:t>
            </a:r>
            <a:r>
              <a:rPr sz="1275" baseline="-22875" dirty="0">
                <a:latin typeface="Times New Roman"/>
                <a:cs typeface="Times New Roman"/>
              </a:rPr>
              <a:t>12</a:t>
            </a:r>
            <a:r>
              <a:rPr sz="1275" spc="-52" baseline="-22875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05855" y="6333744"/>
            <a:ext cx="2409825" cy="254635"/>
          </a:xfrm>
          <a:prstGeom prst="rect">
            <a:avLst/>
          </a:prstGeom>
          <a:solidFill>
            <a:srgbClr val="FFFF8D"/>
          </a:solidFill>
        </p:spPr>
        <p:txBody>
          <a:bodyPr vert="horz" wrap="square" lIns="0" tIns="0" rIns="0" bIns="0" rtlCol="0">
            <a:spAutoFit/>
          </a:bodyPr>
          <a:lstStyle/>
          <a:p>
            <a:pPr marL="33655">
              <a:lnSpc>
                <a:spcPts val="1555"/>
              </a:lnSpc>
            </a:pPr>
            <a:r>
              <a:rPr sz="1450" i="1" spc="155" dirty="0">
                <a:latin typeface="Times New Roman"/>
                <a:cs typeface="Times New Roman"/>
              </a:rPr>
              <a:t>M</a:t>
            </a:r>
            <a:r>
              <a:rPr sz="1450" i="1" spc="-220" dirty="0">
                <a:latin typeface="Times New Roman"/>
                <a:cs typeface="Times New Roman"/>
              </a:rPr>
              <a:t> </a:t>
            </a:r>
            <a:r>
              <a:rPr sz="1275" spc="82" baseline="-22875" dirty="0">
                <a:latin typeface="Times New Roman"/>
                <a:cs typeface="Times New Roman"/>
              </a:rPr>
              <a:t>7</a:t>
            </a:r>
            <a:r>
              <a:rPr sz="1275" spc="517" baseline="-22875" dirty="0">
                <a:latin typeface="Times New Roman"/>
                <a:cs typeface="Times New Roman"/>
              </a:rPr>
              <a:t> </a:t>
            </a:r>
            <a:r>
              <a:rPr sz="1450" spc="100" dirty="0">
                <a:latin typeface="Symbol"/>
                <a:cs typeface="Symbol"/>
              </a:rPr>
              <a:t></a:t>
            </a:r>
            <a:r>
              <a:rPr sz="1450" spc="-30" dirty="0">
                <a:latin typeface="Times New Roman"/>
                <a:cs typeface="Times New Roman"/>
              </a:rPr>
              <a:t> </a:t>
            </a:r>
            <a:r>
              <a:rPr sz="1450" spc="55" dirty="0">
                <a:latin typeface="Times New Roman"/>
                <a:cs typeface="Times New Roman"/>
              </a:rPr>
              <a:t>(</a:t>
            </a:r>
            <a:r>
              <a:rPr sz="1450" spc="-204" dirty="0">
                <a:latin typeface="Times New Roman"/>
                <a:cs typeface="Times New Roman"/>
              </a:rPr>
              <a:t> </a:t>
            </a:r>
            <a:r>
              <a:rPr sz="1450" i="1" dirty="0">
                <a:latin typeface="Times New Roman"/>
                <a:cs typeface="Times New Roman"/>
              </a:rPr>
              <a:t>A</a:t>
            </a:r>
            <a:r>
              <a:rPr sz="1275" baseline="-22875" dirty="0">
                <a:latin typeface="Times New Roman"/>
                <a:cs typeface="Times New Roman"/>
              </a:rPr>
              <a:t>12</a:t>
            </a:r>
            <a:r>
              <a:rPr sz="1275" spc="322" baseline="-22875" dirty="0">
                <a:latin typeface="Times New Roman"/>
                <a:cs typeface="Times New Roman"/>
              </a:rPr>
              <a:t> </a:t>
            </a:r>
            <a:r>
              <a:rPr sz="1450" spc="100" dirty="0">
                <a:latin typeface="Symbol"/>
                <a:cs typeface="Symbol"/>
              </a:rPr>
              <a:t>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i="1" dirty="0">
                <a:latin typeface="Times New Roman"/>
                <a:cs typeface="Times New Roman"/>
              </a:rPr>
              <a:t>A</a:t>
            </a:r>
            <a:r>
              <a:rPr sz="1275" baseline="-22875" dirty="0">
                <a:latin typeface="Times New Roman"/>
                <a:cs typeface="Times New Roman"/>
              </a:rPr>
              <a:t>22</a:t>
            </a:r>
            <a:r>
              <a:rPr sz="1275" spc="-67" baseline="-22875" dirty="0">
                <a:latin typeface="Times New Roman"/>
                <a:cs typeface="Times New Roman"/>
              </a:rPr>
              <a:t> </a:t>
            </a:r>
            <a:r>
              <a:rPr sz="1450" spc="55" dirty="0">
                <a:latin typeface="Times New Roman"/>
                <a:cs typeface="Times New Roman"/>
              </a:rPr>
              <a:t>)</a:t>
            </a:r>
            <a:r>
              <a:rPr sz="1450" spc="-204" dirty="0">
                <a:latin typeface="Times New Roman"/>
                <a:cs typeface="Times New Roman"/>
              </a:rPr>
              <a:t> </a:t>
            </a:r>
            <a:r>
              <a:rPr sz="1450" spc="114" dirty="0">
                <a:latin typeface="Symbol"/>
                <a:cs typeface="Symbol"/>
              </a:rPr>
              <a:t></a:t>
            </a:r>
            <a:r>
              <a:rPr sz="1450" spc="114" dirty="0">
                <a:latin typeface="Times New Roman"/>
                <a:cs typeface="Times New Roman"/>
              </a:rPr>
              <a:t>(</a:t>
            </a:r>
            <a:r>
              <a:rPr sz="1450" i="1" spc="114" dirty="0">
                <a:latin typeface="Times New Roman"/>
                <a:cs typeface="Times New Roman"/>
              </a:rPr>
              <a:t>B</a:t>
            </a:r>
            <a:r>
              <a:rPr sz="1275" spc="172" baseline="-22875" dirty="0">
                <a:latin typeface="Times New Roman"/>
                <a:cs typeface="Times New Roman"/>
              </a:rPr>
              <a:t>21</a:t>
            </a:r>
            <a:r>
              <a:rPr sz="1275" spc="187" baseline="-22875" dirty="0">
                <a:latin typeface="Times New Roman"/>
                <a:cs typeface="Times New Roman"/>
              </a:rPr>
              <a:t> </a:t>
            </a:r>
            <a:r>
              <a:rPr sz="1450" spc="100" dirty="0">
                <a:latin typeface="Symbol"/>
                <a:cs typeface="Symbol"/>
              </a:rPr>
              <a:t></a:t>
            </a:r>
            <a:r>
              <a:rPr sz="1450" spc="-20" dirty="0">
                <a:latin typeface="Times New Roman"/>
                <a:cs typeface="Times New Roman"/>
              </a:rPr>
              <a:t> </a:t>
            </a:r>
            <a:r>
              <a:rPr sz="1450" i="1" spc="55" dirty="0">
                <a:latin typeface="Times New Roman"/>
                <a:cs typeface="Times New Roman"/>
              </a:rPr>
              <a:t>B</a:t>
            </a:r>
            <a:r>
              <a:rPr sz="1275" spc="82" baseline="-22875" dirty="0">
                <a:latin typeface="Times New Roman"/>
                <a:cs typeface="Times New Roman"/>
              </a:rPr>
              <a:t>22</a:t>
            </a:r>
            <a:r>
              <a:rPr sz="1275" spc="-82" baseline="-22875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282950" y="1286255"/>
            <a:ext cx="2235835" cy="1383665"/>
          </a:xfrm>
          <a:custGeom>
            <a:avLst/>
            <a:gdLst/>
            <a:ahLst/>
            <a:cxnLst/>
            <a:rect l="l" t="t" r="r" b="b"/>
            <a:pathLst>
              <a:path w="2235835" h="1383664">
                <a:moveTo>
                  <a:pt x="1605152" y="521208"/>
                </a:moveTo>
                <a:lnTo>
                  <a:pt x="1335024" y="521208"/>
                </a:lnTo>
                <a:lnTo>
                  <a:pt x="0" y="1383411"/>
                </a:lnTo>
                <a:lnTo>
                  <a:pt x="1605152" y="521208"/>
                </a:lnTo>
                <a:close/>
              </a:path>
              <a:path w="2235835" h="1383664">
                <a:moveTo>
                  <a:pt x="2148586" y="0"/>
                </a:moveTo>
                <a:lnTo>
                  <a:pt x="1241805" y="0"/>
                </a:lnTo>
                <a:lnTo>
                  <a:pt x="1207980" y="6822"/>
                </a:lnTo>
                <a:lnTo>
                  <a:pt x="1180369" y="25431"/>
                </a:lnTo>
                <a:lnTo>
                  <a:pt x="1161760" y="53042"/>
                </a:lnTo>
                <a:lnTo>
                  <a:pt x="1154938" y="86868"/>
                </a:lnTo>
                <a:lnTo>
                  <a:pt x="1154938" y="434340"/>
                </a:lnTo>
                <a:lnTo>
                  <a:pt x="1161760" y="468165"/>
                </a:lnTo>
                <a:lnTo>
                  <a:pt x="1180369" y="495776"/>
                </a:lnTo>
                <a:lnTo>
                  <a:pt x="1207980" y="514385"/>
                </a:lnTo>
                <a:lnTo>
                  <a:pt x="1241805" y="521208"/>
                </a:lnTo>
                <a:lnTo>
                  <a:pt x="2148586" y="521208"/>
                </a:lnTo>
                <a:lnTo>
                  <a:pt x="2182411" y="514385"/>
                </a:lnTo>
                <a:lnTo>
                  <a:pt x="2210022" y="495776"/>
                </a:lnTo>
                <a:lnTo>
                  <a:pt x="2228631" y="468165"/>
                </a:lnTo>
                <a:lnTo>
                  <a:pt x="2235454" y="434340"/>
                </a:lnTo>
                <a:lnTo>
                  <a:pt x="2235454" y="86868"/>
                </a:lnTo>
                <a:lnTo>
                  <a:pt x="2228631" y="53042"/>
                </a:lnTo>
                <a:lnTo>
                  <a:pt x="2210022" y="25431"/>
                </a:lnTo>
                <a:lnTo>
                  <a:pt x="2182411" y="6822"/>
                </a:lnTo>
                <a:lnTo>
                  <a:pt x="2148586" y="0"/>
                </a:lnTo>
                <a:close/>
              </a:path>
            </a:pathLst>
          </a:custGeom>
          <a:solidFill>
            <a:srgbClr val="F5D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543425" y="1331214"/>
            <a:ext cx="774065" cy="3733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260"/>
              </a:spcBef>
            </a:pPr>
            <a:r>
              <a:rPr sz="1200" dirty="0">
                <a:solidFill>
                  <a:srgbClr val="3E3D00"/>
                </a:solidFill>
                <a:latin typeface="Malgun Gothic"/>
                <a:cs typeface="Malgun Gothic"/>
              </a:rPr>
              <a:t>7회의 </a:t>
            </a:r>
            <a:r>
              <a:rPr sz="1200" spc="-25" dirty="0">
                <a:solidFill>
                  <a:srgbClr val="3E3D00"/>
                </a:solidFill>
                <a:latin typeface="Malgun Gothic"/>
                <a:cs typeface="Malgun Gothic"/>
              </a:rPr>
              <a:t>곱셈 문제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194683" y="2946907"/>
            <a:ext cx="1170305" cy="578485"/>
          </a:xfrm>
          <a:custGeom>
            <a:avLst/>
            <a:gdLst/>
            <a:ahLst/>
            <a:cxnLst/>
            <a:rect l="l" t="t" r="r" b="b"/>
            <a:pathLst>
              <a:path w="1170304" h="578485">
                <a:moveTo>
                  <a:pt x="1112646" y="235203"/>
                </a:moveTo>
                <a:lnTo>
                  <a:pt x="146430" y="235203"/>
                </a:lnTo>
                <a:lnTo>
                  <a:pt x="124160" y="239686"/>
                </a:lnTo>
                <a:lnTo>
                  <a:pt x="105997" y="251920"/>
                </a:lnTo>
                <a:lnTo>
                  <a:pt x="93763" y="270083"/>
                </a:lnTo>
                <a:lnTo>
                  <a:pt x="89280" y="292353"/>
                </a:lnTo>
                <a:lnTo>
                  <a:pt x="89280" y="520953"/>
                </a:lnTo>
                <a:lnTo>
                  <a:pt x="93763" y="543224"/>
                </a:lnTo>
                <a:lnTo>
                  <a:pt x="105997" y="561387"/>
                </a:lnTo>
                <a:lnTo>
                  <a:pt x="124160" y="573621"/>
                </a:lnTo>
                <a:lnTo>
                  <a:pt x="146430" y="578103"/>
                </a:lnTo>
                <a:lnTo>
                  <a:pt x="1112646" y="578103"/>
                </a:lnTo>
                <a:lnTo>
                  <a:pt x="1134917" y="573621"/>
                </a:lnTo>
                <a:lnTo>
                  <a:pt x="1153080" y="561387"/>
                </a:lnTo>
                <a:lnTo>
                  <a:pt x="1165314" y="543224"/>
                </a:lnTo>
                <a:lnTo>
                  <a:pt x="1169796" y="520953"/>
                </a:lnTo>
                <a:lnTo>
                  <a:pt x="1169796" y="292353"/>
                </a:lnTo>
                <a:lnTo>
                  <a:pt x="1165314" y="270083"/>
                </a:lnTo>
                <a:lnTo>
                  <a:pt x="1153080" y="251920"/>
                </a:lnTo>
                <a:lnTo>
                  <a:pt x="1134917" y="239686"/>
                </a:lnTo>
                <a:lnTo>
                  <a:pt x="1112646" y="235203"/>
                </a:lnTo>
                <a:close/>
              </a:path>
              <a:path w="1170304" h="578485">
                <a:moveTo>
                  <a:pt x="0" y="0"/>
                </a:moveTo>
                <a:lnTo>
                  <a:pt x="269366" y="235203"/>
                </a:lnTo>
                <a:lnTo>
                  <a:pt x="539495" y="235203"/>
                </a:lnTo>
                <a:lnTo>
                  <a:pt x="0" y="0"/>
                </a:lnTo>
                <a:close/>
              </a:path>
            </a:pathLst>
          </a:custGeom>
          <a:solidFill>
            <a:srgbClr val="F5D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380357" y="3219069"/>
            <a:ext cx="861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E3D00"/>
                </a:solidFill>
                <a:latin typeface="Malgun Gothic"/>
                <a:cs typeface="Malgun Gothic"/>
              </a:rPr>
              <a:t>18회의</a:t>
            </a:r>
            <a:r>
              <a:rPr sz="1200" spc="1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3E3D00"/>
                </a:solidFill>
                <a:latin typeface="Malgun Gothic"/>
                <a:cs typeface="Malgun Gothic"/>
              </a:rPr>
              <a:t>덧셈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1470"/>
              </a:lnSpc>
            </a:pPr>
            <a:fld id="{81D60167-4931-47E6-BA6A-407CBD079E47}" type="slidenum">
              <a:rPr spc="-25" dirty="0"/>
              <a:t>56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51025" y="2192273"/>
          <a:ext cx="5762624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8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8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D010C"/>
                      </a:solidFill>
                      <a:prstDash val="solid"/>
                    </a:lnL>
                    <a:lnR w="12700">
                      <a:solidFill>
                        <a:srgbClr val="3D010C"/>
                      </a:solidFill>
                      <a:prstDash val="solid"/>
                    </a:lnR>
                    <a:lnT w="12700">
                      <a:solidFill>
                        <a:srgbClr val="3D010C"/>
                      </a:solidFill>
                      <a:prstDash val="solid"/>
                    </a:lnT>
                    <a:lnB w="12700">
                      <a:solidFill>
                        <a:srgbClr val="3D010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609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0" dirty="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표준알고리즘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D010C"/>
                      </a:solidFill>
                      <a:prstDash val="solid"/>
                    </a:lnL>
                    <a:lnR w="12700">
                      <a:solidFill>
                        <a:srgbClr val="3D010C"/>
                      </a:solidFill>
                      <a:prstDash val="solid"/>
                    </a:lnR>
                    <a:lnT w="12700">
                      <a:solidFill>
                        <a:srgbClr val="3D010C"/>
                      </a:solidFill>
                      <a:prstDash val="solid"/>
                    </a:lnT>
                    <a:lnB w="12700">
                      <a:solidFill>
                        <a:srgbClr val="3D010C"/>
                      </a:solidFill>
                      <a:prstDash val="solid"/>
                    </a:lnB>
                    <a:solidFill>
                      <a:srgbClr val="CFDBF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30" dirty="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쉬트라센</a:t>
                      </a:r>
                      <a:r>
                        <a:rPr sz="1800" b="1" spc="-229" dirty="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알고리즘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3D010C"/>
                      </a:solidFill>
                      <a:prstDash val="solid"/>
                    </a:lnL>
                    <a:lnR w="12700">
                      <a:solidFill>
                        <a:srgbClr val="3D010C"/>
                      </a:solidFill>
                      <a:prstDash val="solid"/>
                    </a:lnR>
                    <a:lnT w="12700">
                      <a:solidFill>
                        <a:srgbClr val="3D010C"/>
                      </a:solidFill>
                      <a:prstDash val="solid"/>
                    </a:lnT>
                    <a:lnB w="12700">
                      <a:solidFill>
                        <a:srgbClr val="3D010C"/>
                      </a:solidFill>
                      <a:prstDash val="solid"/>
                    </a:lnB>
                    <a:solidFill>
                      <a:srgbClr val="CFD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25" dirty="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곱셈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3D010C"/>
                      </a:solidFill>
                      <a:prstDash val="solid"/>
                    </a:lnL>
                    <a:lnR w="12700">
                      <a:solidFill>
                        <a:srgbClr val="3D010C"/>
                      </a:solidFill>
                      <a:prstDash val="solid"/>
                    </a:lnR>
                    <a:lnT w="12700">
                      <a:solidFill>
                        <a:srgbClr val="3D010C"/>
                      </a:solidFill>
                      <a:prstDash val="solid"/>
                    </a:lnT>
                    <a:lnB w="12700">
                      <a:solidFill>
                        <a:srgbClr val="3D010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4780" algn="ctr">
                        <a:lnSpc>
                          <a:spcPts val="2045"/>
                        </a:lnSpc>
                      </a:pPr>
                      <a:r>
                        <a:rPr sz="3375" i="1" spc="472" baseline="-2592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300" spc="315" dirty="0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D010C"/>
                      </a:solidFill>
                      <a:prstDash val="solid"/>
                    </a:lnL>
                    <a:lnR w="12700">
                      <a:solidFill>
                        <a:srgbClr val="3D010C"/>
                      </a:solidFill>
                      <a:prstDash val="solid"/>
                    </a:lnR>
                    <a:lnT w="12700">
                      <a:solidFill>
                        <a:srgbClr val="3D010C"/>
                      </a:solidFill>
                      <a:prstDash val="solid"/>
                    </a:lnT>
                    <a:lnB w="12700">
                      <a:solidFill>
                        <a:srgbClr val="3D010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2790">
                        <a:lnSpc>
                          <a:spcPts val="2039"/>
                        </a:lnSpc>
                      </a:pPr>
                      <a:r>
                        <a:rPr sz="3375" i="1" spc="397" baseline="-2592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300" spc="265" dirty="0">
                          <a:latin typeface="Times New Roman"/>
                          <a:cs typeface="Times New Roman"/>
                        </a:rPr>
                        <a:t>2.81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D010C"/>
                      </a:solidFill>
                      <a:prstDash val="solid"/>
                    </a:lnL>
                    <a:lnR w="12700">
                      <a:solidFill>
                        <a:srgbClr val="3D010C"/>
                      </a:solidFill>
                      <a:prstDash val="solid"/>
                    </a:lnR>
                    <a:lnT w="12700">
                      <a:solidFill>
                        <a:srgbClr val="3D010C"/>
                      </a:solidFill>
                      <a:prstDash val="solid"/>
                    </a:lnT>
                    <a:lnB w="12700">
                      <a:solidFill>
                        <a:srgbClr val="3D010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덧셈</a:t>
                      </a:r>
                      <a:r>
                        <a:rPr sz="1800" spc="-10" dirty="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800" spc="-10" dirty="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뺄셈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3D010C"/>
                      </a:solidFill>
                      <a:prstDash val="solid"/>
                    </a:lnL>
                    <a:lnR w="12700">
                      <a:solidFill>
                        <a:srgbClr val="3D010C"/>
                      </a:solidFill>
                      <a:prstDash val="solid"/>
                    </a:lnR>
                    <a:lnT w="12700">
                      <a:solidFill>
                        <a:srgbClr val="3D010C"/>
                      </a:solidFill>
                      <a:prstDash val="solid"/>
                    </a:lnT>
                    <a:lnB w="12700">
                      <a:solidFill>
                        <a:srgbClr val="3D010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1655" algn="r">
                        <a:lnSpc>
                          <a:spcPts val="2570"/>
                        </a:lnSpc>
                        <a:spcBef>
                          <a:spcPts val="250"/>
                        </a:spcBef>
                      </a:pPr>
                      <a:r>
                        <a:rPr sz="2250" i="1" spc="35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950" spc="532" baseline="44871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950" spc="637" baseline="4487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50" spc="43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25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50" i="1" spc="35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950" spc="525" baseline="44871" dirty="0">
                          <a:latin typeface="Times New Roman"/>
                          <a:cs typeface="Times New Roman"/>
                        </a:rPr>
                        <a:t>2</a:t>
                      </a:r>
                      <a:endParaRPr sz="1950" baseline="44871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3D010C"/>
                      </a:solidFill>
                      <a:prstDash val="solid"/>
                    </a:lnL>
                    <a:lnR w="12700">
                      <a:solidFill>
                        <a:srgbClr val="3D010C"/>
                      </a:solidFill>
                      <a:prstDash val="solid"/>
                    </a:lnR>
                    <a:lnT w="12700">
                      <a:solidFill>
                        <a:srgbClr val="3D010C"/>
                      </a:solidFill>
                      <a:prstDash val="solid"/>
                    </a:lnT>
                    <a:lnB w="12700">
                      <a:solidFill>
                        <a:srgbClr val="3D010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ts val="1925"/>
                        </a:lnSpc>
                      </a:pPr>
                      <a:r>
                        <a:rPr sz="3375" spc="450" baseline="-25925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3375" i="1" spc="450" baseline="-2592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300" spc="300" dirty="0">
                          <a:latin typeface="Times New Roman"/>
                          <a:cs typeface="Times New Roman"/>
                        </a:rPr>
                        <a:t>2.81</a:t>
                      </a:r>
                      <a:r>
                        <a:rPr sz="1300" spc="3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75" spc="644" baseline="-25925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3375" spc="-172" baseline="-259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75" spc="569" baseline="-25925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3375" i="1" spc="569" baseline="-2592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300" spc="38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D010C"/>
                      </a:solidFill>
                      <a:prstDash val="solid"/>
                    </a:lnL>
                    <a:lnR w="12700">
                      <a:solidFill>
                        <a:srgbClr val="3D010C"/>
                      </a:solidFill>
                      <a:prstDash val="solid"/>
                    </a:lnR>
                    <a:lnT w="12700">
                      <a:solidFill>
                        <a:srgbClr val="3D010C"/>
                      </a:solidFill>
                      <a:prstDash val="solid"/>
                    </a:lnT>
                    <a:lnB w="12700">
                      <a:solidFill>
                        <a:srgbClr val="3D010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347722" y="3692779"/>
            <a:ext cx="4606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solidFill>
                  <a:srgbClr val="3E3D00"/>
                </a:solidFill>
                <a:latin typeface="Malgun Gothic"/>
                <a:cs typeface="Malgun Gothic"/>
              </a:rPr>
              <a:t>표2.3</a:t>
            </a:r>
            <a:r>
              <a:rPr sz="1800" spc="-2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8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sz="18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800" i="1" spc="14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D00"/>
                </a:solidFill>
                <a:latin typeface="Malgun Gothic"/>
                <a:cs typeface="Malgun Gothic"/>
              </a:rPr>
              <a:t>행렬을</a:t>
            </a:r>
            <a:r>
              <a:rPr sz="1800" spc="-3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Malgun Gothic"/>
                <a:cs typeface="Malgun Gothic"/>
              </a:rPr>
              <a:t>곱하는</a:t>
            </a:r>
            <a:r>
              <a:rPr sz="1800" spc="-3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Malgun Gothic"/>
                <a:cs typeface="Malgun Gothic"/>
              </a:rPr>
              <a:t>두</a:t>
            </a:r>
            <a:r>
              <a:rPr sz="1800" spc="-3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Malgun Gothic"/>
                <a:cs typeface="Malgun Gothic"/>
              </a:rPr>
              <a:t>알고리즘의</a:t>
            </a:r>
            <a:r>
              <a:rPr sz="1800" spc="-3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3E3D00"/>
                </a:solidFill>
                <a:latin typeface="Malgun Gothic"/>
                <a:cs typeface="Malgun Gothic"/>
              </a:rPr>
              <a:t>비교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2171242"/>
            <a:ext cx="121513" cy="130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3207562"/>
            <a:ext cx="121513" cy="1307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3939082"/>
            <a:ext cx="121513" cy="1307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4591" y="4100829"/>
            <a:ext cx="280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3D010C"/>
                </a:solidFill>
                <a:latin typeface="Malgun Gothic"/>
                <a:cs typeface="Malgun Gothic"/>
              </a:rPr>
              <a:t>안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4975402"/>
            <a:ext cx="121513" cy="130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86791" y="4753336"/>
            <a:ext cx="7938770" cy="114173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725"/>
              </a:spcBef>
            </a:pP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Coppersmith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와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Winograd(1987):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곱셈을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단위연산으로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한</a:t>
            </a:r>
            <a:r>
              <a:rPr sz="20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시간복잡도가</a:t>
            </a:r>
            <a:endParaRPr sz="2000">
              <a:latin typeface="Malgun Gothic"/>
              <a:cs typeface="Malgun Gothic"/>
            </a:endParaRPr>
          </a:p>
          <a:p>
            <a:pPr marR="1069975" algn="ctr">
              <a:lnSpc>
                <a:spcPts val="2690"/>
              </a:lnSpc>
              <a:spcBef>
                <a:spcPts val="685"/>
              </a:spcBef>
            </a:pPr>
            <a:r>
              <a:rPr sz="2250" i="1" dirty="0">
                <a:latin typeface="Times New Roman"/>
                <a:cs typeface="Times New Roman"/>
              </a:rPr>
              <a:t>T</a:t>
            </a:r>
            <a:r>
              <a:rPr sz="2250" i="1" spc="-30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(</a:t>
            </a:r>
            <a:r>
              <a:rPr sz="2250" i="1" dirty="0">
                <a:latin typeface="Times New Roman"/>
                <a:cs typeface="Times New Roman"/>
              </a:rPr>
              <a:t>n</a:t>
            </a:r>
            <a:r>
              <a:rPr sz="2250" dirty="0">
                <a:latin typeface="Times New Roman"/>
                <a:cs typeface="Times New Roman"/>
              </a:rPr>
              <a:t>)</a:t>
            </a:r>
            <a:r>
              <a:rPr sz="2250" spc="-7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</a:t>
            </a:r>
            <a:r>
              <a:rPr sz="2250" spc="-140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Times New Roman"/>
                <a:cs typeface="Times New Roman"/>
              </a:rPr>
              <a:t>5</a:t>
            </a:r>
            <a:r>
              <a:rPr sz="2250" i="1" spc="-10" dirty="0">
                <a:latin typeface="Times New Roman"/>
                <a:cs typeface="Times New Roman"/>
              </a:rPr>
              <a:t>n</a:t>
            </a:r>
            <a:r>
              <a:rPr sz="1950" spc="-15" baseline="42735" dirty="0">
                <a:latin typeface="Times New Roman"/>
                <a:cs typeface="Times New Roman"/>
              </a:rPr>
              <a:t>2.38</a:t>
            </a:r>
            <a:endParaRPr sz="1950" baseline="42735">
              <a:latin typeface="Times New Roman"/>
              <a:cs typeface="Times New Roman"/>
            </a:endParaRPr>
          </a:p>
          <a:p>
            <a:pPr marL="38100">
              <a:lnSpc>
                <a:spcPts val="2390"/>
              </a:lnSpc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인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알고리즘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제안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D010C"/>
                </a:solidFill>
                <a:latin typeface="Malgun Gothic"/>
                <a:cs typeface="Malgun Gothic"/>
              </a:rPr>
              <a:t>비효율적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23353" y="923353"/>
            <a:ext cx="1582420" cy="581025"/>
            <a:chOff x="923353" y="923353"/>
            <a:chExt cx="1582420" cy="581025"/>
          </a:xfrm>
        </p:grpSpPr>
        <p:sp>
          <p:nvSpPr>
            <p:cNvPr id="9" name="object 9"/>
            <p:cNvSpPr/>
            <p:nvPr/>
          </p:nvSpPr>
          <p:spPr>
            <a:xfrm>
              <a:off x="928116" y="928116"/>
              <a:ext cx="1572895" cy="571500"/>
            </a:xfrm>
            <a:custGeom>
              <a:avLst/>
              <a:gdLst/>
              <a:ahLst/>
              <a:cxnLst/>
              <a:rect l="l" t="t" r="r" b="b"/>
              <a:pathLst>
                <a:path w="1572895" h="571500">
                  <a:moveTo>
                    <a:pt x="1477517" y="0"/>
                  </a:moveTo>
                  <a:lnTo>
                    <a:pt x="95250" y="0"/>
                  </a:lnTo>
                  <a:lnTo>
                    <a:pt x="58175" y="7489"/>
                  </a:lnTo>
                  <a:lnTo>
                    <a:pt x="27898" y="27908"/>
                  </a:lnTo>
                  <a:lnTo>
                    <a:pt x="7485" y="58185"/>
                  </a:lnTo>
                  <a:lnTo>
                    <a:pt x="0" y="95250"/>
                  </a:lnTo>
                  <a:lnTo>
                    <a:pt x="0" y="476250"/>
                  </a:lnTo>
                  <a:lnTo>
                    <a:pt x="7485" y="513314"/>
                  </a:lnTo>
                  <a:lnTo>
                    <a:pt x="27898" y="543591"/>
                  </a:lnTo>
                  <a:lnTo>
                    <a:pt x="58175" y="564010"/>
                  </a:lnTo>
                  <a:lnTo>
                    <a:pt x="95250" y="571500"/>
                  </a:lnTo>
                  <a:lnTo>
                    <a:pt x="1477517" y="571500"/>
                  </a:lnTo>
                  <a:lnTo>
                    <a:pt x="1514582" y="564010"/>
                  </a:lnTo>
                  <a:lnTo>
                    <a:pt x="1544859" y="543591"/>
                  </a:lnTo>
                  <a:lnTo>
                    <a:pt x="1565278" y="513314"/>
                  </a:lnTo>
                  <a:lnTo>
                    <a:pt x="1572767" y="476250"/>
                  </a:lnTo>
                  <a:lnTo>
                    <a:pt x="1572767" y="95250"/>
                  </a:lnTo>
                  <a:lnTo>
                    <a:pt x="1565278" y="58185"/>
                  </a:lnTo>
                  <a:lnTo>
                    <a:pt x="1544859" y="27908"/>
                  </a:lnTo>
                  <a:lnTo>
                    <a:pt x="1514582" y="7489"/>
                  </a:lnTo>
                  <a:lnTo>
                    <a:pt x="1477517" y="0"/>
                  </a:lnTo>
                  <a:close/>
                </a:path>
              </a:pathLst>
            </a:custGeom>
            <a:solidFill>
              <a:srgbClr val="FFF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8116" y="928116"/>
              <a:ext cx="1572895" cy="571500"/>
            </a:xfrm>
            <a:custGeom>
              <a:avLst/>
              <a:gdLst/>
              <a:ahLst/>
              <a:cxnLst/>
              <a:rect l="l" t="t" r="r" b="b"/>
              <a:pathLst>
                <a:path w="1572895" h="571500">
                  <a:moveTo>
                    <a:pt x="0" y="95250"/>
                  </a:moveTo>
                  <a:lnTo>
                    <a:pt x="7485" y="58185"/>
                  </a:lnTo>
                  <a:lnTo>
                    <a:pt x="27898" y="27908"/>
                  </a:lnTo>
                  <a:lnTo>
                    <a:pt x="58175" y="7489"/>
                  </a:lnTo>
                  <a:lnTo>
                    <a:pt x="95250" y="0"/>
                  </a:lnTo>
                  <a:lnTo>
                    <a:pt x="1477517" y="0"/>
                  </a:lnTo>
                  <a:lnTo>
                    <a:pt x="1514582" y="7489"/>
                  </a:lnTo>
                  <a:lnTo>
                    <a:pt x="1544859" y="27908"/>
                  </a:lnTo>
                  <a:lnTo>
                    <a:pt x="1565278" y="58185"/>
                  </a:lnTo>
                  <a:lnTo>
                    <a:pt x="1572767" y="95250"/>
                  </a:lnTo>
                  <a:lnTo>
                    <a:pt x="1572767" y="476250"/>
                  </a:lnTo>
                  <a:lnTo>
                    <a:pt x="1565278" y="513314"/>
                  </a:lnTo>
                  <a:lnTo>
                    <a:pt x="1544859" y="543591"/>
                  </a:lnTo>
                  <a:lnTo>
                    <a:pt x="1514582" y="564010"/>
                  </a:lnTo>
                  <a:lnTo>
                    <a:pt x="1477517" y="571500"/>
                  </a:lnTo>
                  <a:lnTo>
                    <a:pt x="95250" y="571500"/>
                  </a:lnTo>
                  <a:lnTo>
                    <a:pt x="58175" y="564010"/>
                  </a:lnTo>
                  <a:lnTo>
                    <a:pt x="27898" y="543591"/>
                  </a:lnTo>
                  <a:lnTo>
                    <a:pt x="7485" y="513314"/>
                  </a:lnTo>
                  <a:lnTo>
                    <a:pt x="0" y="476250"/>
                  </a:lnTo>
                  <a:lnTo>
                    <a:pt x="0" y="95250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01091" y="1041602"/>
            <a:ext cx="8383905" cy="308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2610">
              <a:lnSpc>
                <a:spcPct val="100000"/>
              </a:lnSpc>
              <a:spcBef>
                <a:spcPts val="105"/>
              </a:spcBef>
            </a:pPr>
            <a:r>
              <a:rPr sz="2000" spc="55" dirty="0">
                <a:solidFill>
                  <a:srgbClr val="3E3D00"/>
                </a:solidFill>
                <a:latin typeface="Malgun Gothic"/>
                <a:cs typeface="Malgun Gothic"/>
              </a:rPr>
              <a:t>Discussion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735"/>
              </a:spcBef>
            </a:pPr>
            <a:endParaRPr sz="20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두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행렬을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곱하기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위한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문제에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대해서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시간복잡도가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Symbol"/>
                <a:cs typeface="Symbol"/>
              </a:rPr>
              <a:t>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1950" baseline="42735" dirty="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sz="2000" spc="-25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되는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D010C"/>
                </a:solidFill>
                <a:latin typeface="Malgun Gothic"/>
                <a:cs typeface="Malgun Gothic"/>
              </a:rPr>
              <a:t>알</a:t>
            </a:r>
            <a:endParaRPr sz="20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</a:pP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고리즘을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만들어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낸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사람은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아무도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없다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60"/>
              </a:spcBef>
            </a:pP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게다가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그러한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알고리즘을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만들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없다고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증명한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사람도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아무도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없다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60"/>
              </a:spcBef>
            </a:pP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Shumel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Winograd:</a:t>
            </a:r>
            <a:r>
              <a:rPr sz="2000" spc="-3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덧셈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/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뺄셈</a:t>
            </a:r>
            <a:r>
              <a:rPr sz="2000" spc="-2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15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회만</a:t>
            </a:r>
            <a:r>
              <a:rPr sz="2000" spc="-2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수행하는</a:t>
            </a:r>
            <a:r>
              <a:rPr sz="2000" spc="-2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변형된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쉬트라센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알고리즘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D010C"/>
                </a:solidFill>
                <a:latin typeface="Malgun Gothic"/>
                <a:cs typeface="Malgun Gothic"/>
              </a:rPr>
              <a:t>고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1470"/>
              </a:lnSpc>
            </a:pPr>
            <a:fld id="{81D60167-4931-47E6-BA6A-407CBD079E47}" type="slidenum">
              <a:rPr spc="-25" dirty="0"/>
              <a:t>57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2701107" y="4297557"/>
            <a:ext cx="2094864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00" i="1" dirty="0">
                <a:latin typeface="Times New Roman"/>
                <a:cs typeface="Times New Roman"/>
              </a:rPr>
              <a:t>T</a:t>
            </a:r>
            <a:r>
              <a:rPr sz="2200" i="1" spc="-2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i="1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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5</a:t>
            </a:r>
            <a:r>
              <a:rPr sz="2200" i="1" dirty="0">
                <a:latin typeface="Times New Roman"/>
                <a:cs typeface="Times New Roman"/>
              </a:rPr>
              <a:t>n</a:t>
            </a:r>
            <a:r>
              <a:rPr sz="1875" baseline="44444" dirty="0">
                <a:latin typeface="Times New Roman"/>
                <a:cs typeface="Times New Roman"/>
              </a:rPr>
              <a:t>2.81</a:t>
            </a:r>
            <a:r>
              <a:rPr sz="1875" spc="337" baseline="4444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</a:t>
            </a:r>
            <a:r>
              <a:rPr sz="2200" spc="-229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5</a:t>
            </a:r>
            <a:r>
              <a:rPr sz="2200" i="1" spc="-25" dirty="0">
                <a:latin typeface="Times New Roman"/>
                <a:cs typeface="Times New Roman"/>
              </a:rPr>
              <a:t>n</a:t>
            </a:r>
            <a:r>
              <a:rPr sz="1875" spc="-37" baseline="44444" dirty="0">
                <a:latin typeface="Times New Roman"/>
                <a:cs typeface="Times New Roman"/>
              </a:rPr>
              <a:t>2</a:t>
            </a:r>
            <a:endParaRPr sz="1875" baseline="44444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145" y="274065"/>
            <a:ext cx="2997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큰</a:t>
            </a:r>
            <a:r>
              <a:rPr spc="-370" dirty="0"/>
              <a:t> </a:t>
            </a:r>
            <a:r>
              <a:rPr dirty="0"/>
              <a:t>정수</a:t>
            </a:r>
            <a:r>
              <a:rPr spc="-365" dirty="0"/>
              <a:t> </a:t>
            </a:r>
            <a:r>
              <a:rPr spc="-25" dirty="0"/>
              <a:t>계산법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614" y="1088567"/>
            <a:ext cx="154533" cy="157175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69290" y="1691285"/>
          <a:ext cx="6684645" cy="613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7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6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6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6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67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5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6705">
                <a:tc>
                  <a:txBody>
                    <a:bodyPr/>
                    <a:lstStyle/>
                    <a:p>
                      <a:pPr marL="318135" indent="-286385">
                        <a:lnSpc>
                          <a:spcPts val="2185"/>
                        </a:lnSpc>
                        <a:buClr>
                          <a:srgbClr val="FF9933"/>
                        </a:buClr>
                        <a:buSzPct val="80000"/>
                        <a:buFont typeface="Wingdings"/>
                        <a:buChar char=""/>
                        <a:tabLst>
                          <a:tab pos="318135" algn="l"/>
                        </a:tabLst>
                      </a:pPr>
                      <a:r>
                        <a:rPr sz="2000" dirty="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000" dirty="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예</a:t>
                      </a:r>
                      <a:r>
                        <a:rPr sz="2000" dirty="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2000" spc="-20" dirty="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543,127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9915" algn="ctr">
                        <a:lnSpc>
                          <a:spcPts val="2185"/>
                        </a:lnSpc>
                      </a:pPr>
                      <a:r>
                        <a:rPr sz="2000" spc="-50" dirty="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2185"/>
                        </a:lnSpc>
                      </a:pPr>
                      <a:r>
                        <a:rPr sz="2000" spc="-50" dirty="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85"/>
                        </a:lnSpc>
                      </a:pPr>
                      <a:r>
                        <a:rPr sz="2000" spc="-50" dirty="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185"/>
                        </a:lnSpc>
                      </a:pPr>
                      <a:r>
                        <a:rPr sz="2000" spc="-50" dirty="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2185"/>
                        </a:lnSpc>
                      </a:pPr>
                      <a:r>
                        <a:rPr sz="2000" spc="-50" dirty="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2185"/>
                        </a:lnSpc>
                      </a:pPr>
                      <a:r>
                        <a:rPr sz="2000" spc="-50" dirty="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9920" algn="ctr">
                        <a:lnSpc>
                          <a:spcPts val="2320"/>
                        </a:lnSpc>
                      </a:pPr>
                      <a:r>
                        <a:rPr sz="2000" spc="-20" dirty="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S[6]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sz="2000" spc="-20" dirty="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S[5]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20"/>
                        </a:lnSpc>
                      </a:pPr>
                      <a:r>
                        <a:rPr sz="2000" spc="-20" dirty="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S[4]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sz="2000" spc="-20" dirty="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S[3]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2320"/>
                        </a:lnSpc>
                      </a:pPr>
                      <a:r>
                        <a:rPr sz="2000" spc="-20" dirty="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S[2]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320"/>
                        </a:lnSpc>
                      </a:pPr>
                      <a:r>
                        <a:rPr sz="2000" spc="-20" dirty="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S[1]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1340" y="882850"/>
            <a:ext cx="7458709" cy="27743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85"/>
              </a:spcBef>
            </a:pPr>
            <a:r>
              <a:rPr sz="2400" dirty="0">
                <a:solidFill>
                  <a:srgbClr val="3D010C"/>
                </a:solidFill>
                <a:latin typeface="Malgun Gothic"/>
                <a:cs typeface="Malgun Gothic"/>
              </a:rPr>
              <a:t>하드웨어의</a:t>
            </a:r>
            <a:r>
              <a:rPr sz="2400" spc="-25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3D010C"/>
                </a:solidFill>
                <a:latin typeface="Malgun Gothic"/>
                <a:cs typeface="Malgun Gothic"/>
              </a:rPr>
              <a:t>용량을</a:t>
            </a:r>
            <a:r>
              <a:rPr sz="2400" spc="-24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3D010C"/>
                </a:solidFill>
                <a:latin typeface="Malgun Gothic"/>
                <a:cs typeface="Malgun Gothic"/>
              </a:rPr>
              <a:t>초과하는</a:t>
            </a:r>
            <a:r>
              <a:rPr sz="2400" spc="-24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3D010C"/>
                </a:solidFill>
                <a:latin typeface="Malgun Gothic"/>
                <a:cs typeface="Malgun Gothic"/>
              </a:rPr>
              <a:t>정수연산</a:t>
            </a:r>
            <a:r>
              <a:rPr sz="2400" spc="-24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3D010C"/>
                </a:solidFill>
                <a:latin typeface="Times New Roman"/>
                <a:cs typeface="Times New Roman"/>
              </a:rPr>
              <a:t>– </a:t>
            </a:r>
            <a:r>
              <a:rPr sz="2400" spc="-25" dirty="0">
                <a:solidFill>
                  <a:srgbClr val="3D010C"/>
                </a:solidFill>
                <a:latin typeface="Malgun Gothic"/>
                <a:cs typeface="Malgun Gothic"/>
              </a:rPr>
              <a:t>천문학</a:t>
            </a:r>
            <a:endParaRPr sz="2400">
              <a:latin typeface="Malgun Gothic"/>
              <a:cs typeface="Malgun Gothic"/>
            </a:endParaRPr>
          </a:p>
          <a:p>
            <a:pPr marL="426084" indent="-286385">
              <a:lnSpc>
                <a:spcPct val="100000"/>
              </a:lnSpc>
              <a:spcBef>
                <a:spcPts val="24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26084" algn="l"/>
              </a:tabLst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정수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배열을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이용한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큰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정수의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표현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895"/>
              </a:spcBef>
              <a:buClr>
                <a:srgbClr val="FF9933"/>
              </a:buClr>
              <a:buFont typeface="Wingdings"/>
              <a:buChar char=""/>
            </a:pPr>
            <a:endParaRPr sz="2000">
              <a:latin typeface="Malgun Gothic"/>
              <a:cs typeface="Malgun Gothic"/>
            </a:endParaRPr>
          </a:p>
          <a:p>
            <a:pPr marL="426084" indent="-286385">
              <a:lnSpc>
                <a:spcPct val="100000"/>
              </a:lnSpc>
              <a:buClr>
                <a:srgbClr val="FF9933"/>
              </a:buClr>
              <a:buSzPct val="80000"/>
              <a:buFont typeface="Wingdings"/>
              <a:buChar char=""/>
              <a:tabLst>
                <a:tab pos="426084" algn="l"/>
              </a:tabLst>
            </a:pP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큰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정수의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숫자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(digit)</a:t>
            </a:r>
            <a:r>
              <a:rPr sz="2000" spc="-4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개수</a:t>
            </a:r>
            <a:endParaRPr sz="2000">
              <a:latin typeface="Malgun Gothic"/>
              <a:cs typeface="Malgun Gothic"/>
            </a:endParaRPr>
          </a:p>
          <a:p>
            <a:pPr marL="794385" lvl="1" indent="-147320">
              <a:lnSpc>
                <a:spcPct val="100000"/>
              </a:lnSpc>
              <a:spcBef>
                <a:spcPts val="240"/>
              </a:spcBef>
              <a:buFont typeface="Times New Roman"/>
              <a:buChar char="-"/>
              <a:tabLst>
                <a:tab pos="794385" algn="l"/>
              </a:tabLst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단순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곱셈은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i="1" spc="-16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950" baseline="25641" dirty="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시간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걸림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덧셈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/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뺄셈은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차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시간에</a:t>
            </a:r>
            <a:r>
              <a:rPr sz="2000" spc="-2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수행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가능</a:t>
            </a:r>
            <a:endParaRPr sz="2000">
              <a:latin typeface="Malgun Gothic"/>
              <a:cs typeface="Malgun Gothic"/>
            </a:endParaRPr>
          </a:p>
          <a:p>
            <a:pPr marL="794385" lvl="1" indent="-147320">
              <a:lnSpc>
                <a:spcPct val="100000"/>
              </a:lnSpc>
              <a:spcBef>
                <a:spcPts val="240"/>
              </a:spcBef>
              <a:buChar char="-"/>
              <a:tabLst>
                <a:tab pos="794385" algn="l"/>
              </a:tabLst>
            </a:pP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차시간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가능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u</a:t>
            </a:r>
            <a:r>
              <a:rPr sz="2000" i="1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Symbol"/>
                <a:cs typeface="Symbol"/>
              </a:rPr>
              <a:t>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 10</a:t>
            </a:r>
            <a:r>
              <a:rPr sz="1950" i="1" baseline="25641" dirty="0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 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u</a:t>
            </a:r>
            <a:r>
              <a:rPr sz="2000" i="1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divide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10</a:t>
            </a:r>
            <a:r>
              <a:rPr sz="1950" i="1" baseline="25641" dirty="0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sz="1950" i="1" spc="-7" baseline="25641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u</a:t>
            </a:r>
            <a:r>
              <a:rPr sz="2000" i="1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mod</a:t>
            </a:r>
            <a:r>
              <a:rPr sz="2000" spc="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10</a:t>
            </a:r>
            <a:r>
              <a:rPr sz="1950" i="1" spc="-37" baseline="25641" dirty="0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endParaRPr sz="1950" baseline="25641">
              <a:latin typeface="Times New Roman"/>
              <a:cs typeface="Times New Roman"/>
            </a:endParaRPr>
          </a:p>
          <a:p>
            <a:pPr marL="426084" indent="-286385">
              <a:lnSpc>
                <a:spcPct val="100000"/>
              </a:lnSpc>
              <a:spcBef>
                <a:spcPts val="229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26084" algn="l"/>
              </a:tabLst>
            </a:pP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567,832</a:t>
            </a:r>
            <a:r>
              <a:rPr sz="2000" spc="459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567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Symbol"/>
                <a:cs typeface="Symbol"/>
              </a:rPr>
              <a:t>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10</a:t>
            </a:r>
            <a:r>
              <a:rPr sz="1950" baseline="25641" dirty="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sz="1950" spc="225" baseline="25641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+</a:t>
            </a:r>
            <a:r>
              <a:rPr sz="2000" spc="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832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2940" y="3661664"/>
            <a:ext cx="33508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indent="-286385">
              <a:lnSpc>
                <a:spcPct val="100000"/>
              </a:lnSpc>
              <a:spcBef>
                <a:spcPts val="10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324485" algn="l"/>
              </a:tabLst>
            </a:pP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9,423,723</a:t>
            </a:r>
            <a:r>
              <a:rPr sz="2000" spc="-3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sz="2000" spc="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9423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Symbol"/>
                <a:cs typeface="Symbol"/>
              </a:rPr>
              <a:t>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10</a:t>
            </a:r>
            <a:r>
              <a:rPr sz="1950" baseline="25641" dirty="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sz="1950" spc="225" baseline="25641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+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723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2940" y="4973116"/>
            <a:ext cx="4051935" cy="10318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340"/>
              </a:spcBef>
            </a:pP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u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sz="2000" i="1" spc="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Symbol"/>
                <a:cs typeface="Symbol"/>
              </a:rPr>
              <a:t>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10</a:t>
            </a:r>
            <a:r>
              <a:rPr sz="1950" i="1" baseline="25641" dirty="0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sz="1950" i="1" spc="-7" baseline="25641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+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y, v</a:t>
            </a:r>
            <a:r>
              <a:rPr sz="2000" i="1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sz="2000" spc="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sz="2000" i="1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Symbol"/>
                <a:cs typeface="Symbol"/>
              </a:rPr>
              <a:t>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10</a:t>
            </a:r>
            <a:r>
              <a:rPr sz="1950" i="1" baseline="25641" dirty="0">
                <a:solidFill>
                  <a:srgbClr val="3D010C"/>
                </a:solidFill>
                <a:latin typeface="Times New Roman"/>
                <a:cs typeface="Times New Roman"/>
              </a:rPr>
              <a:t>m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+ </a:t>
            </a:r>
            <a:r>
              <a:rPr sz="2000" i="1" spc="-50" dirty="0">
                <a:solidFill>
                  <a:srgbClr val="3D010C"/>
                </a:solidFill>
                <a:latin typeface="Times New Roman"/>
                <a:cs typeface="Times New Roman"/>
              </a:rPr>
              <a:t>z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40"/>
              </a:spcBef>
            </a:pP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u</a:t>
            </a:r>
            <a:r>
              <a:rPr sz="2000" i="1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Symbol"/>
                <a:cs typeface="Symbol"/>
              </a:rPr>
              <a:t>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v =</a:t>
            </a:r>
            <a:r>
              <a:rPr sz="2000" i="1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Symbol"/>
                <a:cs typeface="Symbol"/>
              </a:rPr>
              <a:t>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10</a:t>
            </a:r>
            <a:r>
              <a:rPr sz="1950" i="1" baseline="25641" dirty="0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sz="1950" i="1" spc="-7" baseline="25641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+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Symbol"/>
                <a:cs typeface="Symbol"/>
              </a:rPr>
              <a:t>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sz="2000" i="1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Symbol"/>
                <a:cs typeface="Symbol"/>
              </a:rPr>
              <a:t>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10</a:t>
            </a:r>
            <a:r>
              <a:rPr sz="1950" i="1" baseline="25641" dirty="0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sz="1950" i="1" spc="-7" baseline="25641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+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spc="-25" dirty="0">
                <a:solidFill>
                  <a:srgbClr val="3D010C"/>
                </a:solidFill>
                <a:latin typeface="Times New Roman"/>
                <a:cs typeface="Times New Roman"/>
              </a:rPr>
              <a:t>z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60960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xw </a:t>
            </a:r>
            <a:r>
              <a:rPr sz="2000" dirty="0">
                <a:solidFill>
                  <a:srgbClr val="3D010C"/>
                </a:solidFill>
                <a:latin typeface="Symbol"/>
                <a:cs typeface="Symbol"/>
              </a:rPr>
              <a:t></a:t>
            </a:r>
            <a:r>
              <a:rPr sz="2000" spc="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10</a:t>
            </a:r>
            <a:r>
              <a:rPr sz="1950" baseline="25641" dirty="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sz="1950" i="1" baseline="25641" dirty="0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sz="1950" i="1" spc="-22" baseline="25641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+ (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xz+wy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Symbol"/>
                <a:cs typeface="Symbol"/>
              </a:rPr>
              <a:t>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 10</a:t>
            </a:r>
            <a:r>
              <a:rPr sz="1950" i="1" baseline="25641" dirty="0">
                <a:solidFill>
                  <a:srgbClr val="3D010C"/>
                </a:solidFill>
                <a:latin typeface="Times New Roman"/>
                <a:cs typeface="Times New Roman"/>
              </a:rPr>
              <a:t>m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+</a:t>
            </a:r>
            <a:r>
              <a:rPr sz="2000" spc="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spc="-25" dirty="0">
                <a:solidFill>
                  <a:srgbClr val="3D010C"/>
                </a:solidFill>
                <a:latin typeface="Times New Roman"/>
                <a:cs typeface="Times New Roman"/>
              </a:rPr>
              <a:t>yz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3000" y="4267453"/>
            <a:ext cx="726440" cy="541020"/>
          </a:xfrm>
          <a:custGeom>
            <a:avLst/>
            <a:gdLst/>
            <a:ahLst/>
            <a:cxnLst/>
            <a:rect l="l" t="t" r="r" b="b"/>
            <a:pathLst>
              <a:path w="726439" h="541020">
                <a:moveTo>
                  <a:pt x="667257" y="255778"/>
                </a:moveTo>
                <a:lnTo>
                  <a:pt x="47497" y="255778"/>
                </a:lnTo>
                <a:lnTo>
                  <a:pt x="29007" y="259502"/>
                </a:lnTo>
                <a:lnTo>
                  <a:pt x="13909" y="269668"/>
                </a:lnTo>
                <a:lnTo>
                  <a:pt x="3731" y="284763"/>
                </a:lnTo>
                <a:lnTo>
                  <a:pt x="0" y="303276"/>
                </a:lnTo>
                <a:lnTo>
                  <a:pt x="0" y="493268"/>
                </a:lnTo>
                <a:lnTo>
                  <a:pt x="3731" y="511780"/>
                </a:lnTo>
                <a:lnTo>
                  <a:pt x="13909" y="526875"/>
                </a:lnTo>
                <a:lnTo>
                  <a:pt x="29007" y="537041"/>
                </a:lnTo>
                <a:lnTo>
                  <a:pt x="47497" y="540766"/>
                </a:lnTo>
                <a:lnTo>
                  <a:pt x="667257" y="540766"/>
                </a:lnTo>
                <a:lnTo>
                  <a:pt x="685770" y="537041"/>
                </a:lnTo>
                <a:lnTo>
                  <a:pt x="700865" y="526875"/>
                </a:lnTo>
                <a:lnTo>
                  <a:pt x="711031" y="511780"/>
                </a:lnTo>
                <a:lnTo>
                  <a:pt x="714756" y="493268"/>
                </a:lnTo>
                <a:lnTo>
                  <a:pt x="714756" y="303276"/>
                </a:lnTo>
                <a:lnTo>
                  <a:pt x="711031" y="284763"/>
                </a:lnTo>
                <a:lnTo>
                  <a:pt x="700865" y="269668"/>
                </a:lnTo>
                <a:lnTo>
                  <a:pt x="685770" y="259502"/>
                </a:lnTo>
                <a:lnTo>
                  <a:pt x="667257" y="255778"/>
                </a:lnTo>
                <a:close/>
              </a:path>
              <a:path w="726439" h="541020">
                <a:moveTo>
                  <a:pt x="726313" y="0"/>
                </a:moveTo>
                <a:lnTo>
                  <a:pt x="416941" y="255778"/>
                </a:lnTo>
                <a:lnTo>
                  <a:pt x="595630" y="255778"/>
                </a:lnTo>
                <a:lnTo>
                  <a:pt x="726313" y="0"/>
                </a:lnTo>
                <a:close/>
              </a:path>
            </a:pathLst>
          </a:custGeom>
          <a:solidFill>
            <a:srgbClr val="CFDB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60475" y="4547996"/>
            <a:ext cx="4781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solidFill>
                  <a:srgbClr val="3E3D00"/>
                </a:solidFill>
                <a:latin typeface="Times New Roman"/>
                <a:cs typeface="Times New Roman"/>
              </a:rPr>
              <a:t>n </a:t>
            </a:r>
            <a:r>
              <a:rPr sz="1200" spc="-10" dirty="0">
                <a:solidFill>
                  <a:srgbClr val="3E3D00"/>
                </a:solidFill>
                <a:latin typeface="Times New Roman"/>
                <a:cs typeface="Times New Roman"/>
              </a:rPr>
              <a:t>digits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57627" y="4319651"/>
            <a:ext cx="928369" cy="417195"/>
          </a:xfrm>
          <a:custGeom>
            <a:avLst/>
            <a:gdLst/>
            <a:ahLst/>
            <a:cxnLst/>
            <a:rect l="l" t="t" r="r" b="b"/>
            <a:pathLst>
              <a:path w="928370" h="417195">
                <a:moveTo>
                  <a:pt x="880618" y="131953"/>
                </a:moveTo>
                <a:lnTo>
                  <a:pt x="47498" y="131953"/>
                </a:lnTo>
                <a:lnTo>
                  <a:pt x="28985" y="135677"/>
                </a:lnTo>
                <a:lnTo>
                  <a:pt x="13890" y="145843"/>
                </a:lnTo>
                <a:lnTo>
                  <a:pt x="3724" y="160938"/>
                </a:lnTo>
                <a:lnTo>
                  <a:pt x="0" y="179450"/>
                </a:lnTo>
                <a:lnTo>
                  <a:pt x="0" y="369443"/>
                </a:lnTo>
                <a:lnTo>
                  <a:pt x="3724" y="387955"/>
                </a:lnTo>
                <a:lnTo>
                  <a:pt x="13890" y="403050"/>
                </a:lnTo>
                <a:lnTo>
                  <a:pt x="28985" y="413216"/>
                </a:lnTo>
                <a:lnTo>
                  <a:pt x="47498" y="416941"/>
                </a:lnTo>
                <a:lnTo>
                  <a:pt x="880618" y="416941"/>
                </a:lnTo>
                <a:lnTo>
                  <a:pt x="899130" y="413216"/>
                </a:lnTo>
                <a:lnTo>
                  <a:pt x="914225" y="403050"/>
                </a:lnTo>
                <a:lnTo>
                  <a:pt x="924391" y="387955"/>
                </a:lnTo>
                <a:lnTo>
                  <a:pt x="928116" y="369443"/>
                </a:lnTo>
                <a:lnTo>
                  <a:pt x="928116" y="179450"/>
                </a:lnTo>
                <a:lnTo>
                  <a:pt x="924391" y="160938"/>
                </a:lnTo>
                <a:lnTo>
                  <a:pt x="914225" y="145843"/>
                </a:lnTo>
                <a:lnTo>
                  <a:pt x="899130" y="135677"/>
                </a:lnTo>
                <a:lnTo>
                  <a:pt x="880618" y="131953"/>
                </a:lnTo>
                <a:close/>
              </a:path>
              <a:path w="928370" h="417195">
                <a:moveTo>
                  <a:pt x="208407" y="0"/>
                </a:moveTo>
                <a:lnTo>
                  <a:pt x="154686" y="131953"/>
                </a:lnTo>
                <a:lnTo>
                  <a:pt x="386715" y="131953"/>
                </a:lnTo>
                <a:lnTo>
                  <a:pt x="208407" y="0"/>
                </a:lnTo>
                <a:close/>
              </a:path>
            </a:pathLst>
          </a:custGeom>
          <a:solidFill>
            <a:srgbClr val="CFDB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15511" y="4319651"/>
            <a:ext cx="928369" cy="417195"/>
          </a:xfrm>
          <a:custGeom>
            <a:avLst/>
            <a:gdLst/>
            <a:ahLst/>
            <a:cxnLst/>
            <a:rect l="l" t="t" r="r" b="b"/>
            <a:pathLst>
              <a:path w="928370" h="417195">
                <a:moveTo>
                  <a:pt x="880617" y="131953"/>
                </a:moveTo>
                <a:lnTo>
                  <a:pt x="47498" y="131953"/>
                </a:lnTo>
                <a:lnTo>
                  <a:pt x="28985" y="135677"/>
                </a:lnTo>
                <a:lnTo>
                  <a:pt x="13890" y="145843"/>
                </a:lnTo>
                <a:lnTo>
                  <a:pt x="3724" y="160938"/>
                </a:lnTo>
                <a:lnTo>
                  <a:pt x="0" y="179450"/>
                </a:lnTo>
                <a:lnTo>
                  <a:pt x="0" y="369443"/>
                </a:lnTo>
                <a:lnTo>
                  <a:pt x="3724" y="387955"/>
                </a:lnTo>
                <a:lnTo>
                  <a:pt x="13890" y="403050"/>
                </a:lnTo>
                <a:lnTo>
                  <a:pt x="28985" y="413216"/>
                </a:lnTo>
                <a:lnTo>
                  <a:pt x="47498" y="416941"/>
                </a:lnTo>
                <a:lnTo>
                  <a:pt x="880617" y="416941"/>
                </a:lnTo>
                <a:lnTo>
                  <a:pt x="899130" y="413216"/>
                </a:lnTo>
                <a:lnTo>
                  <a:pt x="914225" y="403050"/>
                </a:lnTo>
                <a:lnTo>
                  <a:pt x="924391" y="387955"/>
                </a:lnTo>
                <a:lnTo>
                  <a:pt x="928115" y="369443"/>
                </a:lnTo>
                <a:lnTo>
                  <a:pt x="928115" y="179450"/>
                </a:lnTo>
                <a:lnTo>
                  <a:pt x="924391" y="160938"/>
                </a:lnTo>
                <a:lnTo>
                  <a:pt x="914225" y="145843"/>
                </a:lnTo>
                <a:lnTo>
                  <a:pt x="899130" y="135677"/>
                </a:lnTo>
                <a:lnTo>
                  <a:pt x="880617" y="131953"/>
                </a:lnTo>
                <a:close/>
              </a:path>
              <a:path w="928370" h="417195">
                <a:moveTo>
                  <a:pt x="208407" y="0"/>
                </a:moveTo>
                <a:lnTo>
                  <a:pt x="154686" y="131953"/>
                </a:lnTo>
                <a:lnTo>
                  <a:pt x="386714" y="131953"/>
                </a:lnTo>
                <a:lnTo>
                  <a:pt x="208407" y="0"/>
                </a:lnTo>
                <a:close/>
              </a:path>
            </a:pathLst>
          </a:custGeom>
          <a:solidFill>
            <a:srgbClr val="CFDB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19985" y="3996944"/>
            <a:ext cx="2631440" cy="694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574675" algn="l"/>
                <a:tab pos="1585595" algn="l"/>
                <a:tab pos="1981835" algn="l"/>
              </a:tabLst>
            </a:pP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u</a:t>
            </a:r>
            <a:r>
              <a:rPr sz="2000" i="1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sz="2000" i="1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Symbol"/>
                <a:cs typeface="Symbol"/>
              </a:rPr>
              <a:t>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10</a:t>
            </a:r>
            <a:r>
              <a:rPr sz="1950" i="1" spc="-37" baseline="25641" dirty="0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sz="1950" i="1" baseline="25641" dirty="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sz="2000" spc="-50" dirty="0">
                <a:solidFill>
                  <a:srgbClr val="3D010C"/>
                </a:solidFill>
                <a:latin typeface="Times New Roman"/>
                <a:cs typeface="Times New Roman"/>
              </a:rPr>
              <a:t>+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sz="2000" i="1" spc="-50" dirty="0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  <a:p>
            <a:pPr marL="497840">
              <a:lnSpc>
                <a:spcPct val="100000"/>
              </a:lnSpc>
              <a:spcBef>
                <a:spcPts val="1125"/>
              </a:spcBef>
              <a:tabLst>
                <a:tab pos="1845310" algn="l"/>
              </a:tabLst>
            </a:pPr>
            <a:r>
              <a:rPr sz="2175" spc="-135" baseline="-15325" dirty="0">
                <a:latin typeface="Symbol"/>
                <a:cs typeface="Symbol"/>
              </a:rPr>
              <a:t></a:t>
            </a:r>
            <a:r>
              <a:rPr sz="1800" i="1" spc="-135" baseline="-9259" dirty="0">
                <a:latin typeface="Times New Roman"/>
                <a:cs typeface="Times New Roman"/>
              </a:rPr>
              <a:t>n</a:t>
            </a:r>
            <a:r>
              <a:rPr sz="1800" i="1" spc="-179" baseline="-9259" dirty="0">
                <a:latin typeface="Times New Roman"/>
                <a:cs typeface="Times New Roman"/>
              </a:rPr>
              <a:t> </a:t>
            </a:r>
            <a:r>
              <a:rPr sz="1800" baseline="-9259" dirty="0">
                <a:latin typeface="Times New Roman"/>
                <a:cs typeface="Times New Roman"/>
              </a:rPr>
              <a:t>/</a:t>
            </a:r>
            <a:r>
              <a:rPr sz="1800" spc="-135" baseline="-9259" dirty="0">
                <a:latin typeface="Times New Roman"/>
                <a:cs typeface="Times New Roman"/>
              </a:rPr>
              <a:t> </a:t>
            </a:r>
            <a:r>
              <a:rPr sz="1800" spc="-82" baseline="-9259" dirty="0">
                <a:latin typeface="Times New Roman"/>
                <a:cs typeface="Times New Roman"/>
              </a:rPr>
              <a:t>2</a:t>
            </a:r>
            <a:r>
              <a:rPr sz="2175" spc="-82" baseline="-15325" dirty="0">
                <a:latin typeface="Symbol"/>
                <a:cs typeface="Symbol"/>
              </a:rPr>
              <a:t></a:t>
            </a:r>
            <a:r>
              <a:rPr sz="2175" spc="-172" baseline="-15325" dirty="0"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E3D00"/>
                </a:solidFill>
                <a:latin typeface="Times New Roman"/>
                <a:cs typeface="Times New Roman"/>
              </a:rPr>
              <a:t>digits</a:t>
            </a:r>
            <a:r>
              <a:rPr sz="1200" dirty="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sz="2175" spc="-127" baseline="-7662" dirty="0">
                <a:latin typeface="Symbol"/>
                <a:cs typeface="Symbol"/>
              </a:rPr>
              <a:t></a:t>
            </a:r>
            <a:r>
              <a:rPr sz="1200" i="1" spc="-85" dirty="0">
                <a:latin typeface="Times New Roman"/>
                <a:cs typeface="Times New Roman"/>
              </a:rPr>
              <a:t>n</a:t>
            </a:r>
            <a:r>
              <a:rPr sz="1200" i="1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/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2</a:t>
            </a:r>
            <a:r>
              <a:rPr sz="2175" spc="-67" baseline="-7662" dirty="0">
                <a:latin typeface="Symbol"/>
                <a:cs typeface="Symbol"/>
              </a:rPr>
              <a:t></a:t>
            </a:r>
            <a:r>
              <a:rPr sz="2175" spc="-82" baseline="-7662" dirty="0"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E3D00"/>
                </a:solidFill>
                <a:latin typeface="Times New Roman"/>
                <a:cs typeface="Times New Roman"/>
              </a:rPr>
              <a:t>digits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1470"/>
              </a:lnSpc>
            </a:pPr>
            <a:fld id="{81D60167-4931-47E6-BA6A-407CBD079E47}" type="slidenum">
              <a:rPr spc="-25" dirty="0"/>
              <a:t>58</a:t>
            </a:fld>
            <a:endParaRPr spc="-25" dirty="0"/>
          </a:p>
        </p:txBody>
      </p:sp>
      <p:sp>
        <p:nvSpPr>
          <p:cNvPr id="13" name="object 13"/>
          <p:cNvSpPr txBox="1"/>
          <p:nvPr/>
        </p:nvSpPr>
        <p:spPr>
          <a:xfrm>
            <a:off x="5397907" y="4220603"/>
            <a:ext cx="304165" cy="2260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1300" spc="-275" dirty="0">
                <a:latin typeface="Symbol"/>
                <a:cs typeface="Symbol"/>
              </a:rPr>
              <a:t></a:t>
            </a:r>
            <a:r>
              <a:rPr sz="1950" spc="-412" baseline="-27777" dirty="0">
                <a:latin typeface="Symbol"/>
                <a:cs typeface="Symbol"/>
              </a:rPr>
              <a:t></a:t>
            </a:r>
            <a:r>
              <a:rPr sz="1950" spc="-270" baseline="-27777" dirty="0">
                <a:latin typeface="Times New Roman"/>
                <a:cs typeface="Times New Roman"/>
              </a:rPr>
              <a:t> </a:t>
            </a:r>
            <a:r>
              <a:rPr sz="1950" spc="-89" baseline="-21367" dirty="0">
                <a:latin typeface="Times New Roman"/>
                <a:cs typeface="Times New Roman"/>
              </a:rPr>
              <a:t>2</a:t>
            </a:r>
            <a:r>
              <a:rPr sz="1950" spc="-284" baseline="-21367" dirty="0">
                <a:latin typeface="Times New Roman"/>
                <a:cs typeface="Times New Roman"/>
              </a:rPr>
              <a:t> </a:t>
            </a:r>
            <a:r>
              <a:rPr sz="1300" spc="-300" dirty="0">
                <a:latin typeface="Symbol"/>
                <a:cs typeface="Symbol"/>
              </a:rPr>
              <a:t></a:t>
            </a:r>
            <a:r>
              <a:rPr sz="1950" spc="-450" baseline="-27777" dirty="0">
                <a:latin typeface="Symbol"/>
                <a:cs typeface="Symbol"/>
              </a:rPr>
              <a:t></a:t>
            </a:r>
            <a:endParaRPr sz="1950" baseline="-27777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30153" y="4060780"/>
            <a:ext cx="572135" cy="2260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1950" i="1" spc="-120" baseline="-32051" dirty="0">
                <a:latin typeface="Times New Roman"/>
                <a:cs typeface="Times New Roman"/>
              </a:rPr>
              <a:t>m</a:t>
            </a:r>
            <a:r>
              <a:rPr sz="1950" i="1" spc="-60" baseline="-32051" dirty="0">
                <a:latin typeface="Times New Roman"/>
                <a:cs typeface="Times New Roman"/>
              </a:rPr>
              <a:t> </a:t>
            </a:r>
            <a:r>
              <a:rPr sz="1950" spc="-89" baseline="-32051" dirty="0">
                <a:latin typeface="Symbol"/>
                <a:cs typeface="Symbol"/>
              </a:rPr>
              <a:t></a:t>
            </a:r>
            <a:r>
              <a:rPr sz="1950" spc="-30" baseline="-32051" dirty="0">
                <a:latin typeface="Times New Roman"/>
                <a:cs typeface="Times New Roman"/>
              </a:rPr>
              <a:t> </a:t>
            </a:r>
            <a:r>
              <a:rPr sz="1300" spc="-45" dirty="0">
                <a:latin typeface="Symbol"/>
                <a:cs typeface="Symbol"/>
              </a:rPr>
              <a:t></a:t>
            </a:r>
            <a:r>
              <a:rPr sz="1300" spc="-195" dirty="0">
                <a:latin typeface="Times New Roman"/>
                <a:cs typeface="Times New Roman"/>
              </a:rPr>
              <a:t> </a:t>
            </a:r>
            <a:r>
              <a:rPr sz="1950" i="1" u="sng" spc="-89" baseline="427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950" i="1" spc="-270" baseline="4273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Symbol"/>
                <a:cs typeface="Symbol"/>
              </a:rPr>
              <a:t>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49895" y="3829811"/>
            <a:ext cx="981710" cy="1385570"/>
          </a:xfrm>
          <a:prstGeom prst="rect">
            <a:avLst/>
          </a:prstGeom>
          <a:solidFill>
            <a:srgbClr val="FFFF57"/>
          </a:solidFill>
        </p:spPr>
        <p:txBody>
          <a:bodyPr vert="horz" wrap="square" lIns="0" tIns="41275" rIns="0" bIns="0" rtlCol="0">
            <a:spAutoFit/>
          </a:bodyPr>
          <a:lstStyle/>
          <a:p>
            <a:pPr marL="54610" algn="ctr">
              <a:lnSpc>
                <a:spcPct val="100000"/>
              </a:lnSpc>
              <a:spcBef>
                <a:spcPts val="325"/>
              </a:spcBef>
            </a:pPr>
            <a:r>
              <a:rPr sz="1400" spc="-20" dirty="0">
                <a:solidFill>
                  <a:srgbClr val="3E3D00"/>
                </a:solidFill>
                <a:latin typeface="Times New Roman"/>
                <a:cs typeface="Times New Roman"/>
              </a:rPr>
              <a:t>aaaa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359410" algn="l"/>
                <a:tab pos="980440" algn="l"/>
              </a:tabLst>
            </a:pPr>
            <a:r>
              <a:rPr sz="1400" u="sng" spc="380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-50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x</a:t>
            </a:r>
            <a:r>
              <a:rPr sz="1400" u="sng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400" u="sng" spc="-20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bbbb</a:t>
            </a:r>
            <a:r>
              <a:rPr sz="1400" u="sng" dirty="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3E3D00"/>
                </a:solidFill>
                <a:latin typeface="Times New Roman"/>
                <a:cs typeface="Times New Roman"/>
              </a:rPr>
              <a:t>cccc</a:t>
            </a:r>
            <a:endParaRPr sz="1400">
              <a:latin typeface="Times New Roman"/>
              <a:cs typeface="Times New Roman"/>
            </a:endParaRPr>
          </a:p>
          <a:p>
            <a:pPr marL="136525" marR="385445" indent="133985">
              <a:lnSpc>
                <a:spcPct val="100000"/>
              </a:lnSpc>
            </a:pPr>
            <a:r>
              <a:rPr sz="1400" spc="-20" dirty="0">
                <a:solidFill>
                  <a:srgbClr val="3E3D00"/>
                </a:solidFill>
                <a:latin typeface="Times New Roman"/>
                <a:cs typeface="Times New Roman"/>
              </a:rPr>
              <a:t>cccc cccc cccc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4755" y="2001011"/>
            <a:ext cx="7714615" cy="4285615"/>
          </a:xfrm>
          <a:custGeom>
            <a:avLst/>
            <a:gdLst/>
            <a:ahLst/>
            <a:cxnLst/>
            <a:rect l="l" t="t" r="r" b="b"/>
            <a:pathLst>
              <a:path w="7714615" h="4285615">
                <a:moveTo>
                  <a:pt x="7714488" y="0"/>
                </a:moveTo>
                <a:lnTo>
                  <a:pt x="0" y="0"/>
                </a:lnTo>
                <a:lnTo>
                  <a:pt x="0" y="4285488"/>
                </a:lnTo>
                <a:lnTo>
                  <a:pt x="7714488" y="4285488"/>
                </a:lnTo>
                <a:lnTo>
                  <a:pt x="7714488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" y="635762"/>
            <a:ext cx="178307" cy="18135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4040" y="490473"/>
            <a:ext cx="1626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D010C"/>
                </a:solidFill>
              </a:rPr>
              <a:t>큰</a:t>
            </a:r>
            <a:r>
              <a:rPr sz="2400" spc="-245" dirty="0">
                <a:solidFill>
                  <a:srgbClr val="3D010C"/>
                </a:solidFill>
              </a:rPr>
              <a:t> </a:t>
            </a:r>
            <a:r>
              <a:rPr sz="2400" spc="-20" dirty="0">
                <a:solidFill>
                  <a:srgbClr val="3D010C"/>
                </a:solidFill>
              </a:rPr>
              <a:t>정수곱셈</a:t>
            </a:r>
            <a:endParaRPr sz="24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1470"/>
              </a:lnSpc>
            </a:pPr>
            <a:fld id="{81D60167-4931-47E6-BA6A-407CBD079E47}" type="slidenum">
              <a:rPr spc="-25" dirty="0"/>
              <a:t>59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688340" y="856182"/>
            <a:ext cx="6748780" cy="3551554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34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299085" algn="l"/>
              </a:tabLst>
            </a:pPr>
            <a:r>
              <a:rPr sz="2000" b="1" dirty="0">
                <a:solidFill>
                  <a:srgbClr val="3D010C"/>
                </a:solidFill>
                <a:latin typeface="Malgun Gothic"/>
                <a:cs typeface="Malgun Gothic"/>
              </a:rPr>
              <a:t>문제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6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sz="2000" spc="-229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큰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정수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와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곱하라</a:t>
            </a:r>
            <a:endParaRPr sz="2000">
              <a:latin typeface="Malgun Gothic"/>
              <a:cs typeface="Malgun Gothic"/>
            </a:endParaRPr>
          </a:p>
          <a:p>
            <a:pPr marL="299085" indent="-286385">
              <a:lnSpc>
                <a:spcPct val="100000"/>
              </a:lnSpc>
              <a:spcBef>
                <a:spcPts val="24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299085" algn="l"/>
              </a:tabLst>
            </a:pPr>
            <a:r>
              <a:rPr sz="2000" b="1" dirty="0">
                <a:solidFill>
                  <a:srgbClr val="3D010C"/>
                </a:solidFill>
                <a:latin typeface="Malgun Gothic"/>
                <a:cs typeface="Malgun Gothic"/>
              </a:rPr>
              <a:t>입력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7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큰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정수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와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v,</a:t>
            </a:r>
            <a:r>
              <a:rPr sz="2000" i="1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크기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spc="-50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24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299085" algn="l"/>
              </a:tabLst>
            </a:pPr>
            <a:r>
              <a:rPr sz="2000" b="1" dirty="0">
                <a:solidFill>
                  <a:srgbClr val="3D010C"/>
                </a:solidFill>
                <a:latin typeface="Malgun Gothic"/>
                <a:cs typeface="Malgun Gothic"/>
              </a:rPr>
              <a:t>출력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7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prod(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와</a:t>
            </a:r>
            <a:r>
              <a:rPr sz="2000" spc="-23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곱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260350">
              <a:lnSpc>
                <a:spcPct val="100000"/>
              </a:lnSpc>
              <a:spcBef>
                <a:spcPts val="1020"/>
              </a:spcBef>
            </a:pPr>
            <a:r>
              <a:rPr sz="1600" b="1" dirty="0">
                <a:solidFill>
                  <a:srgbClr val="3E3D00"/>
                </a:solidFill>
                <a:latin typeface="Courier New"/>
                <a:cs typeface="Courier New"/>
              </a:rPr>
              <a:t>large_integer</a:t>
            </a:r>
            <a:r>
              <a:rPr sz="1600" b="1" spc="-10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prod(</a:t>
            </a:r>
            <a:r>
              <a:rPr sz="1600" b="1" dirty="0">
                <a:solidFill>
                  <a:srgbClr val="3E3D00"/>
                </a:solidFill>
                <a:latin typeface="Courier New"/>
                <a:cs typeface="Courier New"/>
              </a:rPr>
              <a:t>large_integer</a:t>
            </a:r>
            <a:r>
              <a:rPr sz="1600" b="1" spc="-9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u,</a:t>
            </a:r>
            <a:r>
              <a:rPr sz="1600" spc="-10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E3D00"/>
                </a:solidFill>
                <a:latin typeface="Courier New"/>
                <a:cs typeface="Courier New"/>
              </a:rPr>
              <a:t>large_integer</a:t>
            </a:r>
            <a:r>
              <a:rPr sz="1600" b="1" spc="-9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3E3D00"/>
                </a:solidFill>
                <a:latin typeface="Courier New"/>
                <a:cs typeface="Courier New"/>
              </a:rPr>
              <a:t>v){</a:t>
            </a:r>
            <a:endParaRPr sz="1600">
              <a:latin typeface="Courier New"/>
              <a:cs typeface="Courier New"/>
            </a:endParaRPr>
          </a:p>
          <a:p>
            <a:pPr marL="1115695">
              <a:lnSpc>
                <a:spcPct val="100000"/>
              </a:lnSpc>
              <a:spcBef>
                <a:spcPts val="190"/>
              </a:spcBef>
            </a:pPr>
            <a:r>
              <a:rPr sz="1600" b="1" dirty="0">
                <a:solidFill>
                  <a:srgbClr val="3E3D00"/>
                </a:solidFill>
                <a:latin typeface="Courier New"/>
                <a:cs typeface="Courier New"/>
              </a:rPr>
              <a:t>large_integer</a:t>
            </a:r>
            <a:r>
              <a:rPr sz="1600" b="1" spc="-3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x,</a:t>
            </a:r>
            <a:r>
              <a:rPr sz="1600" spc="-4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y,</a:t>
            </a:r>
            <a:r>
              <a:rPr sz="1600" spc="-5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w,</a:t>
            </a:r>
            <a:r>
              <a:rPr sz="1600" spc="-5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3E3D00"/>
                </a:solidFill>
                <a:latin typeface="Courier New"/>
                <a:cs typeface="Courier New"/>
              </a:rPr>
              <a:t>z;</a:t>
            </a:r>
            <a:endParaRPr sz="1600">
              <a:latin typeface="Courier New"/>
              <a:cs typeface="Courier New"/>
            </a:endParaRPr>
          </a:p>
          <a:p>
            <a:pPr marL="1115695">
              <a:lnSpc>
                <a:spcPct val="100000"/>
              </a:lnSpc>
              <a:spcBef>
                <a:spcPts val="190"/>
              </a:spcBef>
            </a:pPr>
            <a:r>
              <a:rPr sz="1600" b="1" dirty="0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sz="1600" b="1" spc="-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n,</a:t>
            </a:r>
            <a:r>
              <a:rPr sz="1600" spc="-25" dirty="0">
                <a:solidFill>
                  <a:srgbClr val="3E3D00"/>
                </a:solidFill>
                <a:latin typeface="Courier New"/>
                <a:cs typeface="Courier New"/>
              </a:rPr>
              <a:t> m;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1600">
              <a:latin typeface="Courier New"/>
              <a:cs typeface="Courier New"/>
            </a:endParaRPr>
          </a:p>
          <a:p>
            <a:pPr marL="1115695" marR="1555115">
              <a:lnSpc>
                <a:spcPct val="109400"/>
              </a:lnSpc>
            </a:pP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n</a:t>
            </a:r>
            <a:r>
              <a:rPr sz="1600" spc="-3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sz="1600" spc="-4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maximum(u</a:t>
            </a:r>
            <a:r>
              <a:rPr sz="1600" dirty="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sz="1600" spc="39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E3D00"/>
                </a:solidFill>
                <a:latin typeface="Malgun Gothic"/>
                <a:cs typeface="Malgun Gothic"/>
              </a:rPr>
              <a:t>자리수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,</a:t>
            </a:r>
            <a:r>
              <a:rPr sz="1600" spc="-3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v</a:t>
            </a:r>
            <a:r>
              <a:rPr sz="1600" dirty="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sz="1600" spc="36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600" spc="-10" dirty="0">
                <a:solidFill>
                  <a:srgbClr val="3E3D00"/>
                </a:solidFill>
                <a:latin typeface="Malgun Gothic"/>
                <a:cs typeface="Malgun Gothic"/>
              </a:rPr>
              <a:t>자리수</a:t>
            </a:r>
            <a:r>
              <a:rPr sz="1600" spc="-10" dirty="0">
                <a:solidFill>
                  <a:srgbClr val="3E3D00"/>
                </a:solidFill>
                <a:latin typeface="Courier New"/>
                <a:cs typeface="Courier New"/>
              </a:rPr>
              <a:t>); </a:t>
            </a:r>
            <a:r>
              <a:rPr sz="1600" b="1" dirty="0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(u</a:t>
            </a:r>
            <a:r>
              <a:rPr sz="1600" spc="-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==</a:t>
            </a:r>
            <a:r>
              <a:rPr sz="1600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0</a:t>
            </a:r>
            <a:r>
              <a:rPr sz="1600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||</a:t>
            </a:r>
            <a:r>
              <a:rPr sz="16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v</a:t>
            </a:r>
            <a:r>
              <a:rPr sz="1600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==</a:t>
            </a:r>
            <a:r>
              <a:rPr sz="16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0)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E3D00"/>
                </a:solidFill>
                <a:latin typeface="Courier New"/>
                <a:cs typeface="Courier New"/>
              </a:rPr>
              <a:t>return</a:t>
            </a:r>
            <a:r>
              <a:rPr sz="1600" b="1" spc="-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3E3D00"/>
                </a:solidFill>
                <a:latin typeface="Courier New"/>
                <a:cs typeface="Courier New"/>
              </a:rPr>
              <a:t>0; </a:t>
            </a:r>
            <a:r>
              <a:rPr sz="1600" b="1" dirty="0">
                <a:solidFill>
                  <a:srgbClr val="3E3D00"/>
                </a:solidFill>
                <a:latin typeface="Courier New"/>
                <a:cs typeface="Courier New"/>
              </a:rPr>
              <a:t>else</a:t>
            </a:r>
            <a:r>
              <a:rPr sz="1600" b="1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(</a:t>
            </a:r>
            <a:r>
              <a:rPr sz="1600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n</a:t>
            </a:r>
            <a:r>
              <a:rPr sz="1600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&lt;=</a:t>
            </a:r>
            <a:r>
              <a:rPr sz="1600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3E3D00"/>
                </a:solidFill>
                <a:latin typeface="Courier New"/>
                <a:cs typeface="Courier New"/>
              </a:rPr>
              <a:t>threshold)</a:t>
            </a:r>
            <a:endParaRPr sz="1600">
              <a:latin typeface="Courier New"/>
              <a:cs typeface="Courier New"/>
            </a:endParaRPr>
          </a:p>
          <a:p>
            <a:pPr marL="1604645">
              <a:lnSpc>
                <a:spcPct val="100000"/>
              </a:lnSpc>
              <a:spcBef>
                <a:spcPts val="215"/>
              </a:spcBef>
            </a:pPr>
            <a:r>
              <a:rPr sz="1600" b="1" dirty="0">
                <a:solidFill>
                  <a:srgbClr val="3E3D00"/>
                </a:solidFill>
                <a:latin typeface="Courier New"/>
                <a:cs typeface="Courier New"/>
              </a:rPr>
              <a:t>return</a:t>
            </a:r>
            <a:r>
              <a:rPr sz="1600" b="1" spc="-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Malgun Gothic"/>
                <a:cs typeface="Malgun Gothic"/>
              </a:rPr>
              <a:t>일반적인</a:t>
            </a:r>
            <a:r>
              <a:rPr sz="1600" spc="36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E3D00"/>
                </a:solidFill>
                <a:latin typeface="Malgun Gothic"/>
                <a:cs typeface="Malgun Gothic"/>
              </a:rPr>
              <a:t>방법으로</a:t>
            </a:r>
            <a:r>
              <a:rPr sz="1600" spc="38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E3D00"/>
                </a:solidFill>
                <a:latin typeface="Malgun Gothic"/>
                <a:cs typeface="Malgun Gothic"/>
              </a:rPr>
              <a:t>구한</a:t>
            </a:r>
            <a:r>
              <a:rPr sz="1600" spc="36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u</a:t>
            </a:r>
            <a:r>
              <a:rPr sz="1600" spc="-3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200" dirty="0">
                <a:solidFill>
                  <a:srgbClr val="3E3D00"/>
                </a:solidFill>
                <a:latin typeface="Malgun Gothic"/>
                <a:cs typeface="Malgun Gothic"/>
              </a:rPr>
              <a:t>×</a:t>
            </a:r>
            <a:r>
              <a:rPr sz="1600" spc="36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v</a:t>
            </a:r>
            <a:r>
              <a:rPr sz="1600" spc="-3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3E3D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115695">
              <a:lnSpc>
                <a:spcPct val="100000"/>
              </a:lnSpc>
              <a:spcBef>
                <a:spcPts val="170"/>
              </a:spcBef>
            </a:pPr>
            <a:r>
              <a:rPr sz="1600" b="1" spc="-10" dirty="0">
                <a:solidFill>
                  <a:srgbClr val="3E3D00"/>
                </a:solidFill>
                <a:latin typeface="Courier New"/>
                <a:cs typeface="Courier New"/>
              </a:rPr>
              <a:t>else</a:t>
            </a:r>
            <a:r>
              <a:rPr sz="1600" spc="-10" dirty="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16251" y="4456848"/>
          <a:ext cx="3891914" cy="762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0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1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R="19050" algn="ctr">
                        <a:lnSpc>
                          <a:spcPts val="1650"/>
                        </a:lnSpc>
                      </a:pPr>
                      <a:r>
                        <a:rPr sz="1600" spc="-50" dirty="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50"/>
                        </a:lnSpc>
                      </a:pPr>
                      <a:r>
                        <a:rPr sz="1600" spc="-50" dirty="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650"/>
                        </a:lnSpc>
                      </a:pPr>
                      <a:r>
                        <a:rPr sz="1600" spc="-10" dirty="0">
                          <a:solidFill>
                            <a:srgbClr val="3E3D00"/>
                          </a:solidFill>
                          <a:latin typeface="Cambria Math"/>
                          <a:cs typeface="Cambria Math"/>
                        </a:rPr>
                        <a:t>⎣</a:t>
                      </a:r>
                      <a:r>
                        <a:rPr sz="1600" spc="-10" dirty="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n/2</a:t>
                      </a:r>
                      <a:r>
                        <a:rPr sz="1600" spc="-10" dirty="0">
                          <a:solidFill>
                            <a:srgbClr val="3E3D00"/>
                          </a:solidFill>
                          <a:latin typeface="Cambria Math"/>
                          <a:cs typeface="Cambria Math"/>
                        </a:rPr>
                        <a:t>⎦</a:t>
                      </a:r>
                      <a:r>
                        <a:rPr sz="1600" spc="-10" dirty="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R="22225" algn="ctr">
                        <a:lnSpc>
                          <a:spcPts val="1810"/>
                        </a:lnSpc>
                      </a:pPr>
                      <a:r>
                        <a:rPr sz="1600" spc="-50" dirty="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0"/>
                        </a:lnSpc>
                      </a:pPr>
                      <a:r>
                        <a:rPr sz="1600" spc="-50" dirty="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810"/>
                        </a:lnSpc>
                      </a:pPr>
                      <a:r>
                        <a:rPr sz="1600" dirty="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600" spc="-30" dirty="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divide</a:t>
                      </a:r>
                      <a:r>
                        <a:rPr sz="1600" spc="-25" dirty="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20" dirty="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1575" spc="-30" baseline="26455" dirty="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-20" dirty="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1810"/>
                        </a:lnSpc>
                      </a:pPr>
                      <a:r>
                        <a:rPr sz="1600" dirty="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600" spc="-20" dirty="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15" dirty="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600" spc="-5" dirty="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mod</a:t>
                      </a:r>
                      <a:r>
                        <a:rPr sz="1600" spc="-5" dirty="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20" dirty="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1575" spc="-30" baseline="26455" dirty="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-20" dirty="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R="22225"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820"/>
                        </a:lnSpc>
                      </a:pPr>
                      <a:r>
                        <a:rPr sz="1600" dirty="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v</a:t>
                      </a:r>
                      <a:r>
                        <a:rPr sz="1600" spc="-30" dirty="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divide</a:t>
                      </a:r>
                      <a:r>
                        <a:rPr sz="1600" spc="-25" dirty="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20" dirty="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1575" spc="-30" baseline="26455" dirty="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-20" dirty="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1820"/>
                        </a:lnSpc>
                      </a:pPr>
                      <a:r>
                        <a:rPr sz="1600" dirty="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z</a:t>
                      </a:r>
                      <a:r>
                        <a:rPr sz="1600" spc="-15" dirty="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15" dirty="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v mod </a:t>
                      </a:r>
                      <a:r>
                        <a:rPr sz="1600" spc="-20" dirty="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1575" spc="-30" baseline="26455" dirty="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-20" dirty="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503420" y="5153914"/>
            <a:ext cx="4819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-30" baseline="-17361" dirty="0">
                <a:solidFill>
                  <a:srgbClr val="3E3D00"/>
                </a:solidFill>
                <a:latin typeface="Courier New"/>
                <a:cs typeface="Courier New"/>
              </a:rPr>
              <a:t>10</a:t>
            </a:r>
            <a:r>
              <a:rPr sz="1050" spc="-20" dirty="0">
                <a:solidFill>
                  <a:srgbClr val="3E3D00"/>
                </a:solidFill>
                <a:latin typeface="Courier New"/>
                <a:cs typeface="Courier New"/>
              </a:rPr>
              <a:t>2m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36826" y="5214873"/>
            <a:ext cx="31680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33395" algn="l"/>
              </a:tabLst>
            </a:pPr>
            <a:r>
              <a:rPr sz="1600" b="1" dirty="0">
                <a:solidFill>
                  <a:srgbClr val="3E3D00"/>
                </a:solidFill>
                <a:latin typeface="Courier New"/>
                <a:cs typeface="Courier New"/>
              </a:rPr>
              <a:t>return</a:t>
            </a:r>
            <a:r>
              <a:rPr sz="1600" b="1" spc="-4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prod(x,</a:t>
            </a:r>
            <a:r>
              <a:rPr sz="1600" spc="-3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w)</a:t>
            </a:r>
            <a:r>
              <a:rPr sz="1600" spc="-3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150" dirty="0">
                <a:solidFill>
                  <a:srgbClr val="3E3D00"/>
                </a:solidFill>
                <a:latin typeface="Malgun Gothic"/>
                <a:cs typeface="Malgun Gothic"/>
              </a:rPr>
              <a:t>×</a:t>
            </a:r>
            <a:r>
              <a:rPr sz="1600" dirty="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sz="1600" spc="-50" dirty="0">
                <a:solidFill>
                  <a:srgbClr val="3E3D00"/>
                </a:solidFill>
                <a:latin typeface="Courier New"/>
                <a:cs typeface="Courier New"/>
              </a:rPr>
              <a:t>+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3442" y="5461507"/>
            <a:ext cx="7185659" cy="8242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858645">
              <a:lnSpc>
                <a:spcPct val="100000"/>
              </a:lnSpc>
              <a:spcBef>
                <a:spcPts val="265"/>
              </a:spcBef>
            </a:pP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(prod(x,</a:t>
            </a:r>
            <a:r>
              <a:rPr sz="1600" spc="-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z)+prod(w,</a:t>
            </a:r>
            <a:r>
              <a:rPr sz="1600" spc="-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y))</a:t>
            </a:r>
            <a:r>
              <a:rPr sz="1600" spc="-3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200" dirty="0">
                <a:solidFill>
                  <a:srgbClr val="3E3D00"/>
                </a:solidFill>
                <a:latin typeface="Malgun Gothic"/>
                <a:cs typeface="Malgun Gothic"/>
              </a:rPr>
              <a:t>×</a:t>
            </a:r>
            <a:r>
              <a:rPr sz="1600" spc="36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10</a:t>
            </a:r>
            <a:r>
              <a:rPr sz="1575" baseline="26455" dirty="0">
                <a:solidFill>
                  <a:srgbClr val="3E3D00"/>
                </a:solidFill>
                <a:latin typeface="Courier New"/>
                <a:cs typeface="Courier New"/>
              </a:rPr>
              <a:t>m</a:t>
            </a:r>
            <a:r>
              <a:rPr sz="1575" spc="434" baseline="2645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+</a:t>
            </a:r>
            <a:r>
              <a:rPr sz="1600" spc="-3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prod(y,</a:t>
            </a:r>
            <a:r>
              <a:rPr sz="1600" spc="-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3E3D00"/>
                </a:solidFill>
                <a:latin typeface="Courier New"/>
                <a:cs typeface="Courier New"/>
              </a:rPr>
              <a:t>z);</a:t>
            </a:r>
            <a:endParaRPr sz="1600">
              <a:latin typeface="Courier New"/>
              <a:cs typeface="Courier New"/>
            </a:endParaRPr>
          </a:p>
          <a:p>
            <a:pPr marL="1123950">
              <a:lnSpc>
                <a:spcPct val="100000"/>
              </a:lnSpc>
              <a:spcBef>
                <a:spcPts val="170"/>
              </a:spcBef>
            </a:pPr>
            <a:r>
              <a:rPr sz="1600" spc="-50" dirty="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25400">
              <a:lnSpc>
                <a:spcPct val="100000"/>
              </a:lnSpc>
              <a:spcBef>
                <a:spcPts val="190"/>
              </a:spcBef>
            </a:pPr>
            <a:r>
              <a:rPr sz="1600" spc="-50" dirty="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0">
              <a:lnSpc>
                <a:spcPts val="147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69900" marR="5080" indent="-457834">
              <a:lnSpc>
                <a:spcPct val="116799"/>
              </a:lnSpc>
              <a:spcBef>
                <a:spcPts val="90"/>
              </a:spcBef>
              <a:tabLst>
                <a:tab pos="469900" algn="l"/>
              </a:tabLst>
            </a:pPr>
            <a:r>
              <a:rPr sz="1700" spc="-25" dirty="0">
                <a:solidFill>
                  <a:srgbClr val="3E3D00"/>
                </a:solidFill>
                <a:latin typeface="Times New Roman"/>
                <a:cs typeface="Times New Roman"/>
              </a:rPr>
              <a:t>2.</a:t>
            </a:r>
            <a:r>
              <a:rPr sz="1700" dirty="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D010C"/>
                </a:solidFill>
              </a:rPr>
              <a:t>재귀</a:t>
            </a:r>
            <a:r>
              <a:rPr sz="2000" spc="-204" dirty="0">
                <a:solidFill>
                  <a:srgbClr val="3D010C"/>
                </a:solidFill>
              </a:rPr>
              <a:t> </a:t>
            </a:r>
            <a:r>
              <a:rPr sz="2000" dirty="0">
                <a:solidFill>
                  <a:srgbClr val="3D010C"/>
                </a:solidFill>
              </a:rPr>
              <a:t>알고리즘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(recursive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algorithm)</a:t>
            </a:r>
            <a:r>
              <a:rPr sz="2000" spc="-10" dirty="0">
                <a:solidFill>
                  <a:srgbClr val="3D010C"/>
                </a:solidFill>
              </a:rPr>
              <a:t>에서</a:t>
            </a:r>
            <a:r>
              <a:rPr sz="2000" spc="-240" dirty="0">
                <a:solidFill>
                  <a:srgbClr val="3D010C"/>
                </a:solidFill>
              </a:rPr>
              <a:t> </a:t>
            </a:r>
            <a:r>
              <a:rPr sz="2000" dirty="0">
                <a:solidFill>
                  <a:srgbClr val="3D010C"/>
                </a:solidFill>
              </a:rPr>
              <a:t>모든</a:t>
            </a:r>
            <a:r>
              <a:rPr sz="2000" spc="-200" dirty="0">
                <a:solidFill>
                  <a:srgbClr val="3D010C"/>
                </a:solidFill>
              </a:rPr>
              <a:t> </a:t>
            </a:r>
            <a:r>
              <a:rPr sz="2000" dirty="0">
                <a:solidFill>
                  <a:srgbClr val="3D010C"/>
                </a:solidFill>
              </a:rPr>
              <a:t>재귀호출이</a:t>
            </a:r>
            <a:r>
              <a:rPr sz="2000" spc="-210" dirty="0">
                <a:solidFill>
                  <a:srgbClr val="3D010C"/>
                </a:solidFill>
              </a:rPr>
              <a:t> </a:t>
            </a:r>
            <a:r>
              <a:rPr sz="2000" dirty="0">
                <a:solidFill>
                  <a:srgbClr val="3D010C"/>
                </a:solidFill>
              </a:rPr>
              <a:t>알고리즘의</a:t>
            </a:r>
            <a:r>
              <a:rPr sz="2000" spc="-210" dirty="0">
                <a:solidFill>
                  <a:srgbClr val="3D010C"/>
                </a:solidFill>
              </a:rPr>
              <a:t> </a:t>
            </a:r>
            <a:r>
              <a:rPr sz="2000" spc="-50" dirty="0">
                <a:solidFill>
                  <a:srgbClr val="3D010C"/>
                </a:solidFill>
              </a:rPr>
              <a:t>마 </a:t>
            </a:r>
            <a:r>
              <a:rPr sz="2000" dirty="0">
                <a:solidFill>
                  <a:srgbClr val="3D010C"/>
                </a:solidFill>
              </a:rPr>
              <a:t>지막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000" dirty="0">
                <a:solidFill>
                  <a:srgbClr val="3D010C"/>
                </a:solidFill>
              </a:rPr>
              <a:t>꼬리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sz="2000" spc="-4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</a:rPr>
              <a:t>부분에서</a:t>
            </a:r>
            <a:r>
              <a:rPr sz="2000" spc="-225" dirty="0">
                <a:solidFill>
                  <a:srgbClr val="3D010C"/>
                </a:solidFill>
              </a:rPr>
              <a:t> </a:t>
            </a:r>
            <a:r>
              <a:rPr sz="2000" dirty="0">
                <a:solidFill>
                  <a:srgbClr val="3D010C"/>
                </a:solidFill>
              </a:rPr>
              <a:t>이루어</a:t>
            </a:r>
            <a:r>
              <a:rPr sz="2000" spc="-215" dirty="0">
                <a:solidFill>
                  <a:srgbClr val="3D010C"/>
                </a:solidFill>
              </a:rPr>
              <a:t> </a:t>
            </a:r>
            <a:r>
              <a:rPr sz="2000" dirty="0">
                <a:solidFill>
                  <a:srgbClr val="3D010C"/>
                </a:solidFill>
              </a:rPr>
              <a:t>질</a:t>
            </a:r>
            <a:r>
              <a:rPr sz="2000" spc="-210" dirty="0">
                <a:solidFill>
                  <a:srgbClr val="3D010C"/>
                </a:solidFill>
              </a:rPr>
              <a:t> </a:t>
            </a:r>
            <a:r>
              <a:rPr sz="2000" dirty="0">
                <a:solidFill>
                  <a:srgbClr val="3D010C"/>
                </a:solidFill>
              </a:rPr>
              <a:t>때</a:t>
            </a:r>
            <a:r>
              <a:rPr sz="2000" spc="-215" dirty="0">
                <a:solidFill>
                  <a:srgbClr val="3D010C"/>
                </a:solidFill>
              </a:rPr>
              <a:t> </a:t>
            </a:r>
            <a:r>
              <a:rPr sz="2000" dirty="0">
                <a:solidFill>
                  <a:srgbClr val="3D010C"/>
                </a:solidFill>
              </a:rPr>
              <a:t>꼬리</a:t>
            </a:r>
            <a:r>
              <a:rPr sz="2000" spc="-215" dirty="0">
                <a:solidFill>
                  <a:srgbClr val="3D010C"/>
                </a:solidFill>
              </a:rPr>
              <a:t> </a:t>
            </a:r>
            <a:r>
              <a:rPr sz="2000" dirty="0">
                <a:solidFill>
                  <a:srgbClr val="3D010C"/>
                </a:solidFill>
              </a:rPr>
              <a:t>재귀호출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(tail</a:t>
            </a:r>
            <a:r>
              <a:rPr sz="2000" spc="-4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recursion)</a:t>
            </a:r>
            <a:r>
              <a:rPr sz="2000" spc="-10" dirty="0">
                <a:solidFill>
                  <a:srgbClr val="3D010C"/>
                </a:solidFill>
              </a:rPr>
              <a:t>이라고 </a:t>
            </a:r>
            <a:r>
              <a:rPr sz="2000" spc="-50" dirty="0">
                <a:solidFill>
                  <a:srgbClr val="3D010C"/>
                </a:solidFill>
              </a:rPr>
              <a:t>함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4351" y="1238683"/>
            <a:ext cx="7978140" cy="251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>
              <a:lnSpc>
                <a:spcPct val="116700"/>
              </a:lnSpc>
              <a:spcBef>
                <a:spcPts val="100"/>
              </a:spcBef>
              <a:buClr>
                <a:srgbClr val="3E3D00"/>
              </a:buClr>
              <a:buSzPct val="80000"/>
              <a:buFont typeface="Arial MT"/>
              <a:buChar char="•"/>
              <a:tabLst>
                <a:tab pos="469900" algn="l"/>
              </a:tabLst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그</a:t>
            </a:r>
            <a:r>
              <a:rPr sz="2000" spc="-19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알고리즘은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반복</a:t>
            </a:r>
            <a:r>
              <a:rPr sz="20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알고리즘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(iterative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algorithm)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으로</a:t>
            </a:r>
            <a:r>
              <a:rPr sz="2000" spc="-2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변환하기가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D010C"/>
                </a:solidFill>
                <a:latin typeface="Malgun Gothic"/>
                <a:cs typeface="Malgun Gothic"/>
              </a:rPr>
              <a:t>수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월하다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일반적으로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재귀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알고리즘은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재귀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호출할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때마다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그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당시의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상태를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활성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레코드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(activation</a:t>
            </a:r>
            <a:r>
              <a:rPr sz="2000" spc="-6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records)</a:t>
            </a:r>
            <a:r>
              <a:rPr sz="2000" spc="-4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스택에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저장해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210" dirty="0">
                <a:solidFill>
                  <a:srgbClr val="3D010C"/>
                </a:solidFill>
                <a:latin typeface="Malgun Gothic"/>
                <a:cs typeface="Malgun Gothic"/>
              </a:rPr>
              <a:t>놓아🅓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하는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반면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반복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알고리즘은</a:t>
            </a:r>
            <a:r>
              <a:rPr sz="2000" spc="-229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그럴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필요가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없기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때문에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일반적으로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더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효율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적이다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빠르다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).</a:t>
            </a:r>
            <a:r>
              <a:rPr sz="2000" spc="-3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그렇다고</a:t>
            </a:r>
            <a:r>
              <a:rPr sz="2000" spc="-2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반복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알고리즘의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계산복잡도가</a:t>
            </a:r>
            <a:r>
              <a:rPr sz="2000" spc="-2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재귀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알고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리즘보다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좋다는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의미는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아니다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반복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알고리즘이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상수적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(constant factor)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으로만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좋다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빠르다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는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0" dirty="0">
                <a:solidFill>
                  <a:srgbClr val="3D010C"/>
                </a:solidFill>
                <a:latin typeface="Malgun Gothic"/>
                <a:cs typeface="Malgun Gothic"/>
              </a:rPr>
              <a:t>말이다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8667" y="4149852"/>
            <a:ext cx="2809240" cy="223266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800" b="1" dirty="0">
                <a:solidFill>
                  <a:srgbClr val="3D010C"/>
                </a:solidFill>
                <a:latin typeface="Courier New"/>
                <a:cs typeface="Courier New"/>
              </a:rPr>
              <a:t>index</a:t>
            </a:r>
            <a:r>
              <a:rPr sz="800" b="1" spc="-3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location</a:t>
            </a:r>
            <a:r>
              <a:rPr sz="800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(</a:t>
            </a:r>
            <a:r>
              <a:rPr sz="800" b="1" dirty="0">
                <a:solidFill>
                  <a:srgbClr val="3D010C"/>
                </a:solidFill>
                <a:latin typeface="Courier New"/>
                <a:cs typeface="Courier New"/>
              </a:rPr>
              <a:t>index</a:t>
            </a:r>
            <a:r>
              <a:rPr sz="800" b="1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low,</a:t>
            </a:r>
            <a:r>
              <a:rPr sz="800" spc="-2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b="1" dirty="0">
                <a:solidFill>
                  <a:srgbClr val="3D010C"/>
                </a:solidFill>
                <a:latin typeface="Courier New"/>
                <a:cs typeface="Courier New"/>
              </a:rPr>
              <a:t>index</a:t>
            </a:r>
            <a:r>
              <a:rPr sz="800" b="1" spc="-3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high)</a:t>
            </a:r>
            <a:r>
              <a:rPr sz="800" spc="-2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spc="-50" dirty="0">
                <a:solidFill>
                  <a:srgbClr val="3D010C"/>
                </a:solidFill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434975">
              <a:lnSpc>
                <a:spcPct val="100000"/>
              </a:lnSpc>
              <a:spcBef>
                <a:spcPts val="190"/>
              </a:spcBef>
            </a:pPr>
            <a:r>
              <a:rPr sz="800" b="1" dirty="0">
                <a:solidFill>
                  <a:srgbClr val="3D010C"/>
                </a:solidFill>
                <a:latin typeface="Courier New"/>
                <a:cs typeface="Courier New"/>
              </a:rPr>
              <a:t>index</a:t>
            </a:r>
            <a:r>
              <a:rPr sz="800" b="1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spc="-20" dirty="0">
                <a:solidFill>
                  <a:srgbClr val="3D010C"/>
                </a:solidFill>
                <a:latin typeface="Courier New"/>
                <a:cs typeface="Courier New"/>
              </a:rPr>
              <a:t>mid;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800">
              <a:latin typeface="Courier New"/>
              <a:cs typeface="Courier New"/>
            </a:endParaRPr>
          </a:p>
          <a:p>
            <a:pPr marL="434975">
              <a:lnSpc>
                <a:spcPct val="100000"/>
              </a:lnSpc>
              <a:spcBef>
                <a:spcPts val="5"/>
              </a:spcBef>
            </a:pPr>
            <a:r>
              <a:rPr sz="800" b="1" dirty="0">
                <a:solidFill>
                  <a:srgbClr val="3D010C"/>
                </a:solidFill>
                <a:latin typeface="Courier New"/>
                <a:cs typeface="Courier New"/>
              </a:rPr>
              <a:t>if</a:t>
            </a:r>
            <a:r>
              <a:rPr sz="800" b="1" spc="-2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(low</a:t>
            </a:r>
            <a:r>
              <a:rPr sz="800" spc="-2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&gt;</a:t>
            </a:r>
            <a:r>
              <a:rPr sz="8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spc="-20" dirty="0">
                <a:solidFill>
                  <a:srgbClr val="3D010C"/>
                </a:solidFill>
                <a:latin typeface="Courier New"/>
                <a:cs typeface="Courier New"/>
              </a:rPr>
              <a:t>high)</a:t>
            </a:r>
            <a:endParaRPr sz="800">
              <a:latin typeface="Courier New"/>
              <a:cs typeface="Courier New"/>
            </a:endParaRPr>
          </a:p>
          <a:p>
            <a:pPr marL="677545">
              <a:lnSpc>
                <a:spcPct val="100000"/>
              </a:lnSpc>
              <a:spcBef>
                <a:spcPts val="190"/>
              </a:spcBef>
            </a:pPr>
            <a:r>
              <a:rPr sz="800" b="1" dirty="0">
                <a:solidFill>
                  <a:srgbClr val="3D010C"/>
                </a:solidFill>
                <a:latin typeface="Courier New"/>
                <a:cs typeface="Courier New"/>
              </a:rPr>
              <a:t>return</a:t>
            </a:r>
            <a:r>
              <a:rPr sz="800" b="1" spc="-4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spc="-25" dirty="0">
                <a:solidFill>
                  <a:srgbClr val="3D010C"/>
                </a:solidFill>
                <a:latin typeface="Courier New"/>
                <a:cs typeface="Courier New"/>
              </a:rPr>
              <a:t>0;</a:t>
            </a:r>
            <a:endParaRPr sz="800">
              <a:latin typeface="Courier New"/>
              <a:cs typeface="Courier New"/>
            </a:endParaRPr>
          </a:p>
          <a:p>
            <a:pPr marL="455295">
              <a:lnSpc>
                <a:spcPct val="100000"/>
              </a:lnSpc>
              <a:spcBef>
                <a:spcPts val="190"/>
              </a:spcBef>
            </a:pPr>
            <a:r>
              <a:rPr sz="800" b="1" dirty="0">
                <a:solidFill>
                  <a:srgbClr val="3D010C"/>
                </a:solidFill>
                <a:latin typeface="Courier New"/>
                <a:cs typeface="Courier New"/>
              </a:rPr>
              <a:t>else</a:t>
            </a:r>
            <a:r>
              <a:rPr sz="800" b="1" spc="-3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spc="-50" dirty="0">
                <a:solidFill>
                  <a:srgbClr val="3D010C"/>
                </a:solidFill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677545">
              <a:lnSpc>
                <a:spcPct val="100000"/>
              </a:lnSpc>
              <a:spcBef>
                <a:spcPts val="195"/>
              </a:spcBef>
            </a:pP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mid</a:t>
            </a:r>
            <a:r>
              <a:rPr sz="800" spc="-2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sz="8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(low</a:t>
            </a:r>
            <a:r>
              <a:rPr sz="8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+</a:t>
            </a:r>
            <a:r>
              <a:rPr sz="8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high)</a:t>
            </a:r>
            <a:r>
              <a:rPr sz="8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/</a:t>
            </a:r>
            <a:r>
              <a:rPr sz="800" spc="-2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spc="-50" dirty="0">
                <a:solidFill>
                  <a:srgbClr val="3D010C"/>
                </a:solidFill>
                <a:latin typeface="Courier New"/>
                <a:cs typeface="Courier New"/>
              </a:rPr>
              <a:t>2</a:t>
            </a:r>
            <a:endParaRPr sz="800">
              <a:latin typeface="Courier New"/>
              <a:cs typeface="Courier New"/>
            </a:endParaRPr>
          </a:p>
          <a:p>
            <a:pPr marL="677545">
              <a:lnSpc>
                <a:spcPct val="100000"/>
              </a:lnSpc>
              <a:spcBef>
                <a:spcPts val="190"/>
              </a:spcBef>
            </a:pPr>
            <a:r>
              <a:rPr sz="800" b="1" dirty="0">
                <a:solidFill>
                  <a:srgbClr val="3D010C"/>
                </a:solidFill>
                <a:latin typeface="Courier New"/>
                <a:cs typeface="Courier New"/>
              </a:rPr>
              <a:t>if</a:t>
            </a:r>
            <a:r>
              <a:rPr sz="800" b="1" spc="-1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(x</a:t>
            </a:r>
            <a:r>
              <a:rPr sz="8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==</a:t>
            </a:r>
            <a:r>
              <a:rPr sz="800" spc="-2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solidFill>
                  <a:srgbClr val="3D010C"/>
                </a:solidFill>
                <a:latin typeface="Courier New"/>
                <a:cs typeface="Courier New"/>
              </a:rPr>
              <a:t>S[mid])</a:t>
            </a:r>
            <a:endParaRPr sz="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195"/>
              </a:spcBef>
            </a:pPr>
            <a:r>
              <a:rPr sz="800" b="1" dirty="0">
                <a:solidFill>
                  <a:srgbClr val="3D010C"/>
                </a:solidFill>
                <a:latin typeface="Courier New"/>
                <a:cs typeface="Courier New"/>
              </a:rPr>
              <a:t>return</a:t>
            </a:r>
            <a:r>
              <a:rPr sz="800" b="1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spc="-20" dirty="0">
                <a:solidFill>
                  <a:srgbClr val="3D010C"/>
                </a:solidFill>
                <a:latin typeface="Courier New"/>
                <a:cs typeface="Courier New"/>
              </a:rPr>
              <a:t>mid;</a:t>
            </a:r>
            <a:endParaRPr sz="800">
              <a:latin typeface="Courier New"/>
              <a:cs typeface="Courier New"/>
            </a:endParaRPr>
          </a:p>
          <a:p>
            <a:pPr marL="636270">
              <a:lnSpc>
                <a:spcPct val="100000"/>
              </a:lnSpc>
              <a:spcBef>
                <a:spcPts val="195"/>
              </a:spcBef>
            </a:pPr>
            <a:r>
              <a:rPr sz="800" b="1" dirty="0">
                <a:solidFill>
                  <a:srgbClr val="3D010C"/>
                </a:solidFill>
                <a:latin typeface="Courier New"/>
                <a:cs typeface="Courier New"/>
              </a:rPr>
              <a:t>else</a:t>
            </a:r>
            <a:r>
              <a:rPr sz="800" b="1" spc="-2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b="1" dirty="0">
                <a:solidFill>
                  <a:srgbClr val="3D010C"/>
                </a:solidFill>
                <a:latin typeface="Courier New"/>
                <a:cs typeface="Courier New"/>
              </a:rPr>
              <a:t>if</a:t>
            </a:r>
            <a:r>
              <a:rPr sz="800" b="1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(x</a:t>
            </a:r>
            <a:r>
              <a:rPr sz="800" spc="-2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&lt;</a:t>
            </a:r>
            <a:r>
              <a:rPr sz="8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solidFill>
                  <a:srgbClr val="3D010C"/>
                </a:solidFill>
                <a:latin typeface="Courier New"/>
                <a:cs typeface="Courier New"/>
              </a:rPr>
              <a:t>S[mid])</a:t>
            </a:r>
            <a:endParaRPr sz="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215"/>
              </a:spcBef>
            </a:pPr>
            <a:r>
              <a:rPr sz="800" b="1" dirty="0">
                <a:solidFill>
                  <a:srgbClr val="3D010C"/>
                </a:solidFill>
                <a:latin typeface="Courier New"/>
                <a:cs typeface="Courier New"/>
              </a:rPr>
              <a:t>return</a:t>
            </a:r>
            <a:r>
              <a:rPr sz="800" b="1" spc="-4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location(low,</a:t>
            </a:r>
            <a:r>
              <a:rPr sz="800" spc="-5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solidFill>
                  <a:srgbClr val="3D010C"/>
                </a:solidFill>
                <a:latin typeface="Courier New"/>
                <a:cs typeface="Courier New"/>
              </a:rPr>
              <a:t>mid-</a:t>
            </a:r>
            <a:r>
              <a:rPr sz="800" spc="-25" dirty="0">
                <a:solidFill>
                  <a:srgbClr val="3D010C"/>
                </a:solidFill>
                <a:latin typeface="Courier New"/>
                <a:cs typeface="Courier New"/>
              </a:rPr>
              <a:t>1);</a:t>
            </a:r>
            <a:endParaRPr sz="800">
              <a:latin typeface="Courier New"/>
              <a:cs typeface="Courier New"/>
            </a:endParaRPr>
          </a:p>
          <a:p>
            <a:pPr marL="677545">
              <a:lnSpc>
                <a:spcPct val="100000"/>
              </a:lnSpc>
              <a:spcBef>
                <a:spcPts val="165"/>
              </a:spcBef>
            </a:pPr>
            <a:r>
              <a:rPr sz="800" b="1" spc="-20" dirty="0">
                <a:solidFill>
                  <a:srgbClr val="3D010C"/>
                </a:solidFill>
                <a:latin typeface="Courier New"/>
                <a:cs typeface="Courier New"/>
              </a:rPr>
              <a:t>else</a:t>
            </a:r>
            <a:endParaRPr sz="800">
              <a:latin typeface="Courier New"/>
              <a:cs typeface="Courier New"/>
            </a:endParaRPr>
          </a:p>
          <a:p>
            <a:pPr marL="967105">
              <a:lnSpc>
                <a:spcPct val="100000"/>
              </a:lnSpc>
              <a:spcBef>
                <a:spcPts val="219"/>
              </a:spcBef>
            </a:pPr>
            <a:r>
              <a:rPr sz="800" b="1" dirty="0">
                <a:solidFill>
                  <a:srgbClr val="3D010C"/>
                </a:solidFill>
                <a:latin typeface="Courier New"/>
                <a:cs typeface="Courier New"/>
              </a:rPr>
              <a:t>return</a:t>
            </a:r>
            <a:r>
              <a:rPr sz="800" b="1" spc="-5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location(mid+1,</a:t>
            </a:r>
            <a:r>
              <a:rPr sz="800" spc="-6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solidFill>
                  <a:srgbClr val="3D010C"/>
                </a:solidFill>
                <a:latin typeface="Courier New"/>
                <a:cs typeface="Courier New"/>
              </a:rPr>
              <a:t>high);</a:t>
            </a:r>
            <a:endParaRPr sz="800">
              <a:latin typeface="Courier New"/>
              <a:cs typeface="Courier New"/>
            </a:endParaRPr>
          </a:p>
          <a:p>
            <a:pPr marL="434975">
              <a:lnSpc>
                <a:spcPct val="100000"/>
              </a:lnSpc>
              <a:spcBef>
                <a:spcPts val="165"/>
              </a:spcBef>
            </a:pPr>
            <a:r>
              <a:rPr sz="800" spc="-50" dirty="0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195"/>
              </a:spcBef>
            </a:pPr>
            <a:r>
              <a:rPr sz="800" spc="-50" dirty="0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6F8C65-E4AF-D81A-B586-356BDA1F5657}"/>
              </a:ext>
            </a:extLst>
          </p:cNvPr>
          <p:cNvSpPr txBox="1"/>
          <p:nvPr/>
        </p:nvSpPr>
        <p:spPr>
          <a:xfrm>
            <a:off x="3470158" y="6477000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재귀를 지원하지 않는 프로그래밍 </a:t>
            </a:r>
            <a:r>
              <a:rPr lang="ko-KR" altLang="en-US">
                <a:solidFill>
                  <a:srgbClr val="00B0F0"/>
                </a:solidFill>
              </a:rPr>
              <a:t>언어도 있음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959" y="887018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4390" y="698093"/>
            <a:ext cx="8354059" cy="212915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59"/>
              </a:spcBef>
            </a:pP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prod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최악의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경우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시간복잡도</a:t>
            </a:r>
            <a:r>
              <a:rPr sz="2000" spc="-229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분석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451484" indent="-286385">
              <a:lnSpc>
                <a:spcPct val="100000"/>
              </a:lnSpc>
              <a:spcBef>
                <a:spcPts val="359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51484" algn="l"/>
              </a:tabLst>
            </a:pPr>
            <a:r>
              <a:rPr sz="2000" b="1" spc="-20" dirty="0">
                <a:solidFill>
                  <a:srgbClr val="3D010C"/>
                </a:solidFill>
                <a:latin typeface="Malgun Gothic"/>
                <a:cs typeface="Malgun Gothic"/>
              </a:rPr>
              <a:t>단위연산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5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덧셈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3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뺄셈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divide</a:t>
            </a:r>
            <a:r>
              <a:rPr sz="2000" spc="-4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Courier New"/>
                <a:cs typeface="Courier New"/>
              </a:rPr>
              <a:t>10</a:t>
            </a:r>
            <a:r>
              <a:rPr sz="1950" baseline="25641" dirty="0">
                <a:solidFill>
                  <a:srgbClr val="3D010C"/>
                </a:solidFill>
                <a:latin typeface="Courier New"/>
                <a:cs typeface="Courier New"/>
              </a:rPr>
              <a:t>m</a:t>
            </a:r>
            <a:r>
              <a:rPr sz="2000" dirty="0">
                <a:solidFill>
                  <a:srgbClr val="3D010C"/>
                </a:solidFill>
                <a:latin typeface="Courier New"/>
                <a:cs typeface="Courier New"/>
              </a:rPr>
              <a:t>,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mod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Courier New"/>
                <a:cs typeface="Courier New"/>
              </a:rPr>
              <a:t>10</a:t>
            </a:r>
            <a:r>
              <a:rPr sz="1950" spc="-15" baseline="25641" dirty="0">
                <a:solidFill>
                  <a:srgbClr val="3D010C"/>
                </a:solidFill>
                <a:latin typeface="Courier New"/>
                <a:cs typeface="Courier New"/>
              </a:rPr>
              <a:t>m</a:t>
            </a:r>
            <a:r>
              <a:rPr sz="2000" spc="-10" dirty="0">
                <a:solidFill>
                  <a:srgbClr val="3D010C"/>
                </a:solidFill>
                <a:latin typeface="Courier New"/>
                <a:cs typeface="Courier New"/>
              </a:rPr>
              <a:t>,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×</a:t>
            </a:r>
            <a:r>
              <a:rPr sz="2000" spc="-10" dirty="0">
                <a:solidFill>
                  <a:srgbClr val="3D010C"/>
                </a:solidFill>
                <a:latin typeface="Courier New"/>
                <a:cs typeface="Courier New"/>
              </a:rPr>
              <a:t>10</a:t>
            </a:r>
            <a:r>
              <a:rPr sz="1950" spc="-15" baseline="25641" dirty="0">
                <a:solidFill>
                  <a:srgbClr val="3D010C"/>
                </a:solidFill>
                <a:latin typeface="Courier New"/>
                <a:cs typeface="Courier New"/>
              </a:rPr>
              <a:t>m</a:t>
            </a:r>
            <a:endParaRPr sz="1950" baseline="25641">
              <a:latin typeface="Courier New"/>
              <a:cs typeface="Courier New"/>
            </a:endParaRPr>
          </a:p>
          <a:p>
            <a:pPr marL="451484" indent="-286385">
              <a:lnSpc>
                <a:spcPct val="100000"/>
              </a:lnSpc>
              <a:spcBef>
                <a:spcPts val="60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51484" algn="l"/>
              </a:tabLst>
            </a:pPr>
            <a:r>
              <a:rPr sz="2000" b="1" spc="-20" dirty="0">
                <a:solidFill>
                  <a:srgbClr val="3D010C"/>
                </a:solidFill>
                <a:latin typeface="Malgun Gothic"/>
                <a:cs typeface="Malgun Gothic"/>
              </a:rPr>
              <a:t>입력크기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6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정수의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자리수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spc="-50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451484" indent="-286385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51484" algn="l"/>
              </a:tabLst>
            </a:pP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거듭제곱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형태라고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가정</a:t>
            </a:r>
            <a:endParaRPr sz="2000">
              <a:latin typeface="Malgun Gothic"/>
              <a:cs typeface="Malgun Gothic"/>
            </a:endParaRPr>
          </a:p>
          <a:p>
            <a:pPr marL="451484" indent="-286385">
              <a:lnSpc>
                <a:spcPct val="100000"/>
              </a:lnSpc>
              <a:spcBef>
                <a:spcPts val="360"/>
              </a:spcBef>
              <a:buClr>
                <a:srgbClr val="FF9933"/>
              </a:buClr>
              <a:buSzPct val="80555"/>
              <a:buFont typeface="Wingdings"/>
              <a:buChar char=""/>
              <a:tabLst>
                <a:tab pos="451484" algn="l"/>
                <a:tab pos="4757420" algn="l"/>
                <a:tab pos="5164455" algn="l"/>
                <a:tab pos="5824855" algn="l"/>
                <a:tab pos="6891655" algn="l"/>
                <a:tab pos="7806055" algn="l"/>
              </a:tabLst>
            </a:pP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덧셈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18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뺄셈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divide</a:t>
            </a:r>
            <a:r>
              <a:rPr sz="2000" spc="-3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Courier New"/>
                <a:cs typeface="Courier New"/>
              </a:rPr>
              <a:t>10</a:t>
            </a:r>
            <a:r>
              <a:rPr sz="1950" baseline="25641" dirty="0">
                <a:solidFill>
                  <a:srgbClr val="3D010C"/>
                </a:solidFill>
                <a:latin typeface="Courier New"/>
                <a:cs typeface="Courier New"/>
              </a:rPr>
              <a:t>m</a:t>
            </a:r>
            <a:r>
              <a:rPr sz="2000" dirty="0">
                <a:solidFill>
                  <a:srgbClr val="3D010C"/>
                </a:solidFill>
                <a:latin typeface="Courier New"/>
                <a:cs typeface="Courier New"/>
              </a:rPr>
              <a:t>,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mod </a:t>
            </a:r>
            <a:r>
              <a:rPr sz="2000" spc="-10" dirty="0">
                <a:solidFill>
                  <a:srgbClr val="3D010C"/>
                </a:solidFill>
                <a:latin typeface="Courier New"/>
                <a:cs typeface="Courier New"/>
              </a:rPr>
              <a:t>10</a:t>
            </a:r>
            <a:r>
              <a:rPr sz="1950" spc="-15" baseline="25641" dirty="0">
                <a:solidFill>
                  <a:srgbClr val="3D010C"/>
                </a:solidFill>
                <a:latin typeface="Courier New"/>
                <a:cs typeface="Courier New"/>
              </a:rPr>
              <a:t>m</a:t>
            </a:r>
            <a:r>
              <a:rPr sz="2000" spc="-10" dirty="0">
                <a:solidFill>
                  <a:srgbClr val="3D010C"/>
                </a:solidFill>
                <a:latin typeface="Courier New"/>
                <a:cs typeface="Courier New"/>
              </a:rPr>
              <a:t>,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×</a:t>
            </a:r>
            <a:r>
              <a:rPr sz="2000" spc="-10" dirty="0">
                <a:solidFill>
                  <a:srgbClr val="3D010C"/>
                </a:solidFill>
                <a:latin typeface="Courier New"/>
                <a:cs typeface="Courier New"/>
              </a:rPr>
              <a:t>10</a:t>
            </a:r>
            <a:r>
              <a:rPr sz="1950" spc="-15" baseline="25641" dirty="0">
                <a:solidFill>
                  <a:srgbClr val="3D010C"/>
                </a:solidFill>
                <a:latin typeface="Courier New"/>
                <a:cs typeface="Courier New"/>
              </a:rPr>
              <a:t>m</a:t>
            </a:r>
            <a:r>
              <a:rPr sz="1950" baseline="25641" dirty="0">
                <a:solidFill>
                  <a:srgbClr val="3D010C"/>
                </a:solidFill>
                <a:latin typeface="Courier New"/>
                <a:cs typeface="Courier New"/>
              </a:rPr>
              <a:t>	</a:t>
            </a:r>
            <a:r>
              <a:rPr sz="2000" spc="-50" dirty="0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	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있는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	</a:t>
            </a:r>
            <a:r>
              <a:rPr sz="2000" spc="-20" dirty="0">
                <a:solidFill>
                  <a:srgbClr val="3D010C"/>
                </a:solidFill>
                <a:latin typeface="Courier New"/>
                <a:cs typeface="Courier New"/>
              </a:rPr>
              <a:t>1</a:t>
            </a:r>
            <a:r>
              <a:rPr sz="2000" spc="-20" dirty="0">
                <a:solidFill>
                  <a:srgbClr val="3D010C"/>
                </a:solidFill>
                <a:latin typeface="Malgun Gothic"/>
                <a:cs typeface="Malgun Gothic"/>
              </a:rPr>
              <a:t>차시간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	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연산은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	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모두</a:t>
            </a:r>
            <a:endParaRPr sz="2000">
              <a:latin typeface="Malgun Gothic"/>
              <a:cs typeface="Malgun Gothic"/>
            </a:endParaRPr>
          </a:p>
          <a:p>
            <a:pPr marL="451484">
              <a:lnSpc>
                <a:spcPct val="100000"/>
              </a:lnSpc>
              <a:tabLst>
                <a:tab pos="1352550" algn="l"/>
              </a:tabLst>
            </a:pPr>
            <a:r>
              <a:rPr sz="2000" i="1" spc="-20" dirty="0">
                <a:solidFill>
                  <a:srgbClr val="3D010C"/>
                </a:solidFill>
                <a:latin typeface="Times New Roman"/>
                <a:cs typeface="Times New Roman"/>
              </a:rPr>
              <a:t>cn</a:t>
            </a:r>
            <a:r>
              <a:rPr sz="2000" spc="-20" dirty="0">
                <a:solidFill>
                  <a:srgbClr val="3D010C"/>
                </a:solidFill>
                <a:latin typeface="Malgun Gothic"/>
                <a:cs typeface="Malgun Gothic"/>
              </a:rPr>
              <a:t>으로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	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표시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2321" y="3290918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0934" y="0"/>
                </a:lnTo>
              </a:path>
            </a:pathLst>
          </a:custGeom>
          <a:ln w="111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5356" y="3633998"/>
            <a:ext cx="102171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i="1" dirty="0">
                <a:latin typeface="Times New Roman"/>
                <a:cs typeface="Times New Roman"/>
              </a:rPr>
              <a:t>W</a:t>
            </a:r>
            <a:r>
              <a:rPr sz="2150" i="1" spc="-210" dirty="0">
                <a:latin typeface="Times New Roman"/>
                <a:cs typeface="Times New Roman"/>
              </a:rPr>
              <a:t> </a:t>
            </a:r>
            <a:r>
              <a:rPr sz="2150" spc="55" dirty="0">
                <a:latin typeface="Times New Roman"/>
                <a:cs typeface="Times New Roman"/>
              </a:rPr>
              <a:t>(</a:t>
            </a:r>
            <a:r>
              <a:rPr sz="2150" i="1" spc="55" dirty="0">
                <a:latin typeface="Times New Roman"/>
                <a:cs typeface="Times New Roman"/>
              </a:rPr>
              <a:t>s</a:t>
            </a:r>
            <a:r>
              <a:rPr sz="2150" spc="55" dirty="0">
                <a:latin typeface="Times New Roman"/>
                <a:cs typeface="Times New Roman"/>
              </a:rPr>
              <a:t>)</a:t>
            </a:r>
            <a:r>
              <a:rPr sz="2150" spc="-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</a:t>
            </a:r>
            <a:r>
              <a:rPr sz="2150" spc="-55" dirty="0">
                <a:latin typeface="Times New Roman"/>
                <a:cs typeface="Times New Roman"/>
              </a:rPr>
              <a:t> </a:t>
            </a:r>
            <a:r>
              <a:rPr sz="2150" spc="-50" dirty="0">
                <a:latin typeface="Times New Roman"/>
                <a:cs typeface="Times New Roman"/>
              </a:rPr>
              <a:t>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3657" y="3072396"/>
            <a:ext cx="437959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i="1" dirty="0">
                <a:latin typeface="Times New Roman"/>
                <a:cs typeface="Times New Roman"/>
              </a:rPr>
              <a:t>n</a:t>
            </a:r>
            <a:r>
              <a:rPr sz="2150" i="1" spc="-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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s</a:t>
            </a:r>
            <a:r>
              <a:rPr sz="2150" i="1" spc="26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Malgun Gothic"/>
                <a:cs typeface="Malgun Gothic"/>
              </a:rPr>
              <a:t>이고</a:t>
            </a:r>
            <a:r>
              <a:rPr sz="2150" spc="-10" dirty="0">
                <a:latin typeface="Times New Roman"/>
                <a:cs typeface="Times New Roman"/>
              </a:rPr>
              <a:t>,</a:t>
            </a:r>
            <a:r>
              <a:rPr sz="2150" spc="-12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n</a:t>
            </a:r>
            <a:r>
              <a:rPr sz="2150" dirty="0">
                <a:latin typeface="Malgun Gothic"/>
                <a:cs typeface="Malgun Gothic"/>
              </a:rPr>
              <a:t>이</a:t>
            </a:r>
            <a:r>
              <a:rPr sz="2150" spc="-105" dirty="0">
                <a:latin typeface="Malgun Gothic"/>
                <a:cs typeface="Malgun Gothic"/>
              </a:rPr>
              <a:t> </a:t>
            </a:r>
            <a:r>
              <a:rPr sz="2150" spc="-45" dirty="0">
                <a:latin typeface="Times New Roman"/>
                <a:cs typeface="Times New Roman"/>
              </a:rPr>
              <a:t>2</a:t>
            </a:r>
            <a:r>
              <a:rPr sz="2150" spc="-45" dirty="0">
                <a:latin typeface="Malgun Gothic"/>
                <a:cs typeface="Malgun Gothic"/>
              </a:rPr>
              <a:t>의</a:t>
            </a:r>
            <a:r>
              <a:rPr sz="2150" spc="-210" dirty="0">
                <a:latin typeface="Malgun Gothic"/>
                <a:cs typeface="Malgun Gothic"/>
              </a:rPr>
              <a:t> </a:t>
            </a:r>
            <a:r>
              <a:rPr sz="2150" spc="60" dirty="0">
                <a:latin typeface="Malgun Gothic"/>
                <a:cs typeface="Malgun Gothic"/>
              </a:rPr>
              <a:t>거듭제곱인</a:t>
            </a:r>
            <a:r>
              <a:rPr sz="2150" spc="175" dirty="0">
                <a:latin typeface="Malgun Gothic"/>
                <a:cs typeface="Malgun Gothic"/>
              </a:rPr>
              <a:t> </a:t>
            </a:r>
            <a:r>
              <a:rPr sz="2150" spc="45" dirty="0">
                <a:latin typeface="Malgun Gothic"/>
                <a:cs typeface="Malgun Gothic"/>
              </a:rPr>
              <a:t>경우</a:t>
            </a:r>
            <a:endParaRPr sz="215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70437" y="3286551"/>
            <a:ext cx="16383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-50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8188" y="2899514"/>
            <a:ext cx="16383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i="1" spc="-50" dirty="0">
                <a:latin typeface="Times New Roman"/>
                <a:cs typeface="Times New Roman"/>
              </a:rPr>
              <a:t>n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5356" y="3072396"/>
            <a:ext cx="229489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570355" algn="l"/>
              </a:tabLst>
            </a:pPr>
            <a:r>
              <a:rPr sz="2150" i="1" dirty="0">
                <a:latin typeface="Times New Roman"/>
                <a:cs typeface="Times New Roman"/>
              </a:rPr>
              <a:t>W</a:t>
            </a:r>
            <a:r>
              <a:rPr sz="2150" i="1" spc="-1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(</a:t>
            </a:r>
            <a:r>
              <a:rPr sz="2150" i="1" dirty="0">
                <a:latin typeface="Times New Roman"/>
                <a:cs typeface="Times New Roman"/>
              </a:rPr>
              <a:t>n</a:t>
            </a:r>
            <a:r>
              <a:rPr sz="2150" dirty="0">
                <a:latin typeface="Times New Roman"/>
                <a:cs typeface="Times New Roman"/>
              </a:rPr>
              <a:t>)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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spc="-80" dirty="0">
                <a:latin typeface="Times New Roman"/>
                <a:cs typeface="Times New Roman"/>
              </a:rPr>
              <a:t>4</a:t>
            </a:r>
            <a:r>
              <a:rPr sz="2150" i="1" spc="-80" dirty="0">
                <a:latin typeface="Times New Roman"/>
                <a:cs typeface="Times New Roman"/>
              </a:rPr>
              <a:t>W</a:t>
            </a:r>
            <a:r>
              <a:rPr sz="2150" i="1" spc="-195" dirty="0">
                <a:latin typeface="Times New Roman"/>
                <a:cs typeface="Times New Roman"/>
              </a:rPr>
              <a:t> </a:t>
            </a:r>
            <a:r>
              <a:rPr sz="2150" spc="-50" dirty="0">
                <a:latin typeface="Times New Roman"/>
                <a:cs typeface="Times New Roman"/>
              </a:rPr>
              <a:t>(</a:t>
            </a:r>
            <a:r>
              <a:rPr sz="2150" dirty="0">
                <a:latin typeface="Times New Roman"/>
                <a:cs typeface="Times New Roman"/>
              </a:rPr>
              <a:t>	)</a:t>
            </a:r>
            <a:r>
              <a:rPr sz="2150" spc="-1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</a:t>
            </a:r>
            <a:r>
              <a:rPr sz="2150" spc="-165" dirty="0">
                <a:latin typeface="Times New Roman"/>
                <a:cs typeface="Times New Roman"/>
              </a:rPr>
              <a:t> </a:t>
            </a:r>
            <a:r>
              <a:rPr sz="2150" i="1" spc="-10" dirty="0">
                <a:latin typeface="Times New Roman"/>
                <a:cs typeface="Times New Roman"/>
              </a:rPr>
              <a:t>cn</a:t>
            </a:r>
            <a:r>
              <a:rPr sz="2150" i="1" spc="-150" dirty="0">
                <a:latin typeface="Times New Roman"/>
                <a:cs typeface="Times New Roman"/>
              </a:rPr>
              <a:t> </a:t>
            </a:r>
            <a:r>
              <a:rPr sz="2150" spc="-50" dirty="0">
                <a:latin typeface="Times New Roman"/>
                <a:cs typeface="Times New Roman"/>
              </a:rPr>
              <a:t>,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41194" y="4881626"/>
            <a:ext cx="2698115" cy="810895"/>
          </a:xfrm>
          <a:custGeom>
            <a:avLst/>
            <a:gdLst/>
            <a:ahLst/>
            <a:cxnLst/>
            <a:rect l="l" t="t" r="r" b="b"/>
            <a:pathLst>
              <a:path w="2698115" h="810895">
                <a:moveTo>
                  <a:pt x="259333" y="315213"/>
                </a:moveTo>
                <a:lnTo>
                  <a:pt x="267114" y="276643"/>
                </a:lnTo>
                <a:lnTo>
                  <a:pt x="288337" y="245157"/>
                </a:lnTo>
                <a:lnTo>
                  <a:pt x="319823" y="223934"/>
                </a:lnTo>
                <a:lnTo>
                  <a:pt x="358394" y="216154"/>
                </a:lnTo>
                <a:lnTo>
                  <a:pt x="665733" y="216154"/>
                </a:lnTo>
                <a:lnTo>
                  <a:pt x="0" y="0"/>
                </a:lnTo>
                <a:lnTo>
                  <a:pt x="1275333" y="216154"/>
                </a:lnTo>
                <a:lnTo>
                  <a:pt x="2598673" y="216154"/>
                </a:lnTo>
                <a:lnTo>
                  <a:pt x="2637244" y="223934"/>
                </a:lnTo>
                <a:lnTo>
                  <a:pt x="2668730" y="245157"/>
                </a:lnTo>
                <a:lnTo>
                  <a:pt x="2689953" y="276643"/>
                </a:lnTo>
                <a:lnTo>
                  <a:pt x="2697734" y="315213"/>
                </a:lnTo>
                <a:lnTo>
                  <a:pt x="2697734" y="463804"/>
                </a:lnTo>
                <a:lnTo>
                  <a:pt x="2697734" y="711454"/>
                </a:lnTo>
                <a:lnTo>
                  <a:pt x="2689953" y="750013"/>
                </a:lnTo>
                <a:lnTo>
                  <a:pt x="2668730" y="781500"/>
                </a:lnTo>
                <a:lnTo>
                  <a:pt x="2637244" y="802729"/>
                </a:lnTo>
                <a:lnTo>
                  <a:pt x="2598673" y="810514"/>
                </a:lnTo>
                <a:lnTo>
                  <a:pt x="1275333" y="810514"/>
                </a:lnTo>
                <a:lnTo>
                  <a:pt x="665733" y="810514"/>
                </a:lnTo>
                <a:lnTo>
                  <a:pt x="358394" y="810514"/>
                </a:lnTo>
                <a:lnTo>
                  <a:pt x="319823" y="802729"/>
                </a:lnTo>
                <a:lnTo>
                  <a:pt x="288337" y="781500"/>
                </a:lnTo>
                <a:lnTo>
                  <a:pt x="267114" y="750013"/>
                </a:lnTo>
                <a:lnTo>
                  <a:pt x="259333" y="711454"/>
                </a:lnTo>
                <a:lnTo>
                  <a:pt x="259333" y="463804"/>
                </a:lnTo>
                <a:lnTo>
                  <a:pt x="259333" y="315213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37256" y="4492271"/>
            <a:ext cx="3830954" cy="1175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</a:pPr>
            <a:r>
              <a:rPr sz="2150" i="1" dirty="0">
                <a:latin typeface="Times New Roman"/>
                <a:cs typeface="Times New Roman"/>
              </a:rPr>
              <a:t>W</a:t>
            </a:r>
            <a:r>
              <a:rPr sz="2150" i="1" spc="-1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(</a:t>
            </a:r>
            <a:r>
              <a:rPr sz="2150" i="1" dirty="0">
                <a:latin typeface="Times New Roman"/>
                <a:cs typeface="Times New Roman"/>
              </a:rPr>
              <a:t>n</a:t>
            </a:r>
            <a:r>
              <a:rPr sz="2150" dirty="0">
                <a:latin typeface="Times New Roman"/>
                <a:cs typeface="Times New Roman"/>
              </a:rPr>
              <a:t>)</a:t>
            </a:r>
            <a:r>
              <a:rPr sz="2150" spc="-260" dirty="0">
                <a:latin typeface="Times New Roman"/>
                <a:cs typeface="Times New Roman"/>
              </a:rPr>
              <a:t> </a:t>
            </a:r>
            <a:r>
              <a:rPr sz="2150" spc="60" dirty="0">
                <a:latin typeface="Symbol"/>
                <a:cs typeface="Symbol"/>
              </a:rPr>
              <a:t></a:t>
            </a:r>
            <a:r>
              <a:rPr sz="2150" spc="60" dirty="0">
                <a:latin typeface="Times New Roman"/>
                <a:cs typeface="Times New Roman"/>
              </a:rPr>
              <a:t>Θ(</a:t>
            </a:r>
            <a:r>
              <a:rPr sz="2150" i="1" spc="60" dirty="0">
                <a:latin typeface="Times New Roman"/>
                <a:cs typeface="Times New Roman"/>
              </a:rPr>
              <a:t>n</a:t>
            </a:r>
            <a:r>
              <a:rPr sz="1875" spc="89" baseline="42222" dirty="0">
                <a:latin typeface="Times New Roman"/>
                <a:cs typeface="Times New Roman"/>
              </a:rPr>
              <a:t>lg</a:t>
            </a:r>
            <a:r>
              <a:rPr sz="1875" spc="-112" baseline="42222" dirty="0">
                <a:latin typeface="Times New Roman"/>
                <a:cs typeface="Times New Roman"/>
              </a:rPr>
              <a:t> </a:t>
            </a:r>
            <a:r>
              <a:rPr sz="1875" baseline="42222" dirty="0">
                <a:latin typeface="Times New Roman"/>
                <a:cs typeface="Times New Roman"/>
              </a:rPr>
              <a:t>4</a:t>
            </a:r>
            <a:r>
              <a:rPr sz="1875" spc="-82" baseline="42222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)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</a:t>
            </a:r>
            <a:r>
              <a:rPr sz="2150" spc="-30" dirty="0">
                <a:latin typeface="Times New Roman"/>
                <a:cs typeface="Times New Roman"/>
              </a:rPr>
              <a:t> </a:t>
            </a:r>
            <a:r>
              <a:rPr sz="2150" spc="50" dirty="0">
                <a:latin typeface="Times New Roman"/>
                <a:cs typeface="Times New Roman"/>
              </a:rPr>
              <a:t>Θ(</a:t>
            </a:r>
            <a:r>
              <a:rPr sz="2150" i="1" spc="50" dirty="0">
                <a:latin typeface="Times New Roman"/>
                <a:cs typeface="Times New Roman"/>
              </a:rPr>
              <a:t>n</a:t>
            </a:r>
            <a:r>
              <a:rPr sz="1875" spc="75" baseline="42222" dirty="0">
                <a:latin typeface="Times New Roman"/>
                <a:cs typeface="Times New Roman"/>
              </a:rPr>
              <a:t>2</a:t>
            </a:r>
            <a:r>
              <a:rPr sz="1875" spc="-82" baseline="42222" dirty="0">
                <a:latin typeface="Times New Roman"/>
                <a:cs typeface="Times New Roman"/>
              </a:rPr>
              <a:t> </a:t>
            </a:r>
            <a:r>
              <a:rPr sz="2150" spc="-5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  <a:p>
            <a:pPr marL="1883410" marR="17780">
              <a:lnSpc>
                <a:spcPct val="110000"/>
              </a:lnSpc>
              <a:spcBef>
                <a:spcPts val="2235"/>
              </a:spcBef>
            </a:pP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Appendix</a:t>
            </a:r>
            <a:r>
              <a:rPr sz="1600" spc="-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Theorem</a:t>
            </a:r>
            <a:r>
              <a:rPr sz="1600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006FC0"/>
                </a:solidFill>
                <a:latin typeface="Times New Roman"/>
                <a:cs typeface="Times New Roman"/>
              </a:rPr>
              <a:t>B.5 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The</a:t>
            </a:r>
            <a:r>
              <a:rPr sz="1600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Master</a:t>
            </a:r>
            <a:r>
              <a:rPr sz="1600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Times New Roman"/>
                <a:cs typeface="Times New Roman"/>
              </a:rPr>
              <a:t>Theorem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1470"/>
              </a:lnSpc>
            </a:pPr>
            <a:fld id="{81D60167-4931-47E6-BA6A-407CBD079E47}" type="slidenum">
              <a:rPr spc="-25" dirty="0"/>
              <a:t>60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2410967" y="3660647"/>
            <a:ext cx="5547360" cy="307975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514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solidFill>
                  <a:srgbClr val="3E3D00"/>
                </a:solidFill>
                <a:latin typeface="Malgun Gothic"/>
                <a:cs typeface="Malgun Gothic"/>
              </a:rPr>
              <a:t>s=threshold보다</a:t>
            </a:r>
            <a:r>
              <a:rPr sz="1400" spc="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Malgun Gothic"/>
                <a:cs typeface="Malgun Gothic"/>
              </a:rPr>
              <a:t>작거나</a:t>
            </a:r>
            <a:r>
              <a:rPr sz="1400" spc="2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Malgun Gothic"/>
                <a:cs typeface="Malgun Gothic"/>
              </a:rPr>
              <a:t>같은</a:t>
            </a:r>
            <a:r>
              <a:rPr sz="1400" spc="2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Malgun Gothic"/>
                <a:cs typeface="Malgun Gothic"/>
              </a:rPr>
              <a:t>문제크기.</a:t>
            </a:r>
            <a:r>
              <a:rPr sz="1400" spc="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Malgun Gothic"/>
                <a:cs typeface="Malgun Gothic"/>
              </a:rPr>
              <a:t>W(s)의</a:t>
            </a:r>
            <a:r>
              <a:rPr sz="1400" spc="1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Malgun Gothic"/>
                <a:cs typeface="Malgun Gothic"/>
              </a:rPr>
              <a:t>단위연산</a:t>
            </a:r>
            <a:r>
              <a:rPr sz="1400" spc="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Malgun Gothic"/>
                <a:cs typeface="Malgun Gothic"/>
              </a:rPr>
              <a:t>횟수는</a:t>
            </a:r>
            <a:r>
              <a:rPr sz="1400" spc="2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400" spc="-50" dirty="0">
                <a:solidFill>
                  <a:srgbClr val="3E3D00"/>
                </a:solidFill>
                <a:latin typeface="Malgun Gothic"/>
                <a:cs typeface="Malgun Gothic"/>
              </a:rPr>
              <a:t>0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871" y="1066342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7568" y="922096"/>
            <a:ext cx="14319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3D010C"/>
                </a:solidFill>
              </a:rPr>
              <a:t>개선된</a:t>
            </a:r>
            <a:r>
              <a:rPr sz="2000" spc="-195" dirty="0">
                <a:solidFill>
                  <a:srgbClr val="3D010C"/>
                </a:solidFill>
              </a:rPr>
              <a:t> </a:t>
            </a:r>
            <a:r>
              <a:rPr sz="2000" spc="-25" dirty="0">
                <a:solidFill>
                  <a:srgbClr val="3D010C"/>
                </a:solidFill>
              </a:rPr>
              <a:t>방법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1868" y="1228191"/>
            <a:ext cx="6697980" cy="11214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5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299085" algn="l"/>
                <a:tab pos="5476875" algn="l"/>
              </a:tabLst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이전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방법에서는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xw,</a:t>
            </a:r>
            <a:r>
              <a:rPr sz="2000" i="1" spc="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xz+yw, 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yz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계산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필요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D010C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	4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회의</a:t>
            </a:r>
            <a:r>
              <a:rPr sz="2000" spc="-2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곱셈</a:t>
            </a:r>
            <a:endParaRPr sz="2000">
              <a:latin typeface="Malgun Gothic"/>
              <a:cs typeface="Malgun Gothic"/>
            </a:endParaRPr>
          </a:p>
          <a:p>
            <a:pPr marL="299085" indent="-286385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299085" algn="l"/>
              </a:tabLst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개선방법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r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계산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추가</a:t>
            </a:r>
            <a:endParaRPr sz="2000">
              <a:latin typeface="Malgun Gothic"/>
              <a:cs typeface="Malgun Gothic"/>
            </a:endParaRPr>
          </a:p>
          <a:p>
            <a:pPr marL="965200">
              <a:lnSpc>
                <a:spcPct val="100000"/>
              </a:lnSpc>
              <a:spcBef>
                <a:spcPts val="465"/>
              </a:spcBef>
            </a:pP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r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sz="2000" i="1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x+y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Symbol"/>
                <a:cs typeface="Symbol"/>
              </a:rPr>
              <a:t>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w+z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=xw+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xz+yw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+yz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4367" y="2748788"/>
            <a:ext cx="20910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xz+yw</a:t>
            </a:r>
            <a:r>
              <a:rPr sz="2000" i="1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= r</a:t>
            </a:r>
            <a:r>
              <a:rPr sz="2000" i="1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–</a:t>
            </a:r>
            <a:r>
              <a:rPr sz="2000" i="1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xw</a:t>
            </a:r>
            <a:r>
              <a:rPr sz="2000" i="1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–</a:t>
            </a:r>
            <a:r>
              <a:rPr sz="2000" i="1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spc="-25" dirty="0">
                <a:solidFill>
                  <a:srgbClr val="3D010C"/>
                </a:solidFill>
                <a:latin typeface="Times New Roman"/>
                <a:cs typeface="Times New Roman"/>
              </a:rPr>
              <a:t>yz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6375" y="3420336"/>
            <a:ext cx="7945120" cy="216217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644525" indent="-357505">
              <a:lnSpc>
                <a:spcPct val="100000"/>
              </a:lnSpc>
              <a:spcBef>
                <a:spcPts val="585"/>
              </a:spcBef>
              <a:buFont typeface="Times New Roman"/>
              <a:buAutoNum type="arabicParenBoth"/>
              <a:tabLst>
                <a:tab pos="644525" algn="l"/>
              </a:tabLst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①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계산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수행</a:t>
            </a:r>
            <a:endParaRPr sz="2000">
              <a:latin typeface="Malgun Gothic"/>
              <a:cs typeface="Malgun Gothic"/>
            </a:endParaRPr>
          </a:p>
          <a:p>
            <a:pPr marL="669925" indent="-382905">
              <a:lnSpc>
                <a:spcPct val="100000"/>
              </a:lnSpc>
              <a:spcBef>
                <a:spcPts val="495"/>
              </a:spcBef>
              <a:buAutoNum type="arabicParenBoth"/>
              <a:tabLst>
                <a:tab pos="669925" algn="l"/>
                <a:tab pos="2123440" algn="l"/>
              </a:tabLst>
            </a:pPr>
            <a:r>
              <a:rPr sz="2000" spc="110" dirty="0">
                <a:solidFill>
                  <a:srgbClr val="3D010C"/>
                </a:solidFill>
                <a:latin typeface="Malgun Gothic"/>
                <a:cs typeface="Malgun Gothic"/>
              </a:rPr>
              <a:t>②,</a:t>
            </a:r>
            <a:r>
              <a:rPr sz="2000" spc="-5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③</a:t>
            </a:r>
            <a:r>
              <a:rPr sz="2000" spc="-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계산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	: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xw, yz</a:t>
            </a:r>
            <a:r>
              <a:rPr sz="2000" i="1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구함</a:t>
            </a:r>
            <a:endParaRPr sz="2000">
              <a:latin typeface="Malgun Gothic"/>
              <a:cs typeface="Malgun Gothic"/>
            </a:endParaRPr>
          </a:p>
          <a:p>
            <a:pPr marL="669290" indent="-382270">
              <a:lnSpc>
                <a:spcPct val="100000"/>
              </a:lnSpc>
              <a:spcBef>
                <a:spcPts val="480"/>
              </a:spcBef>
              <a:buFont typeface="Malgun Gothic"/>
              <a:buAutoNum type="arabicParenBoth"/>
              <a:tabLst>
                <a:tab pos="669290" algn="l"/>
              </a:tabLst>
            </a:pP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값에서</a:t>
            </a:r>
            <a:r>
              <a:rPr sz="2000" spc="-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110" dirty="0">
                <a:solidFill>
                  <a:srgbClr val="3D010C"/>
                </a:solidFill>
                <a:latin typeface="Malgun Gothic"/>
                <a:cs typeface="Malgun Gothic"/>
              </a:rPr>
              <a:t>②,</a:t>
            </a:r>
            <a:r>
              <a:rPr sz="2000" spc="-5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③의</a:t>
            </a:r>
            <a:r>
              <a:rPr sz="2000" spc="-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계산</a:t>
            </a:r>
            <a:r>
              <a:rPr sz="2000" spc="-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결과를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빼줌</a:t>
            </a:r>
            <a:r>
              <a:rPr sz="2000" spc="-6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225" dirty="0">
                <a:solidFill>
                  <a:srgbClr val="3D010C"/>
                </a:solidFill>
                <a:latin typeface="Malgun Gothic"/>
                <a:cs typeface="Malgun Gothic"/>
              </a:rPr>
              <a:t>:</a:t>
            </a:r>
            <a:r>
              <a:rPr sz="2000" spc="-4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xz+yw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구함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60"/>
              </a:spcBef>
            </a:pP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sz="2000" i="1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결과적으로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xw,</a:t>
            </a:r>
            <a:r>
              <a:rPr sz="2000" i="1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xz+yw, 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yz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을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계산하는데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덧셈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/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뺄셈의</a:t>
            </a:r>
            <a:r>
              <a:rPr sz="2000" spc="-24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회수는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증가지만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</a:pP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곱셈은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회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필요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79954" y="1963673"/>
            <a:ext cx="193675" cy="607060"/>
          </a:xfrm>
          <a:custGeom>
            <a:avLst/>
            <a:gdLst/>
            <a:ahLst/>
            <a:cxnLst/>
            <a:rect l="l" t="t" r="r" b="b"/>
            <a:pathLst>
              <a:path w="193675" h="607060">
                <a:moveTo>
                  <a:pt x="0" y="303275"/>
                </a:moveTo>
                <a:lnTo>
                  <a:pt x="2554" y="233731"/>
                </a:lnTo>
                <a:lnTo>
                  <a:pt x="9832" y="169894"/>
                </a:lnTo>
                <a:lnTo>
                  <a:pt x="21253" y="113584"/>
                </a:lnTo>
                <a:lnTo>
                  <a:pt x="36238" y="66620"/>
                </a:lnTo>
                <a:lnTo>
                  <a:pt x="54206" y="30822"/>
                </a:lnTo>
                <a:lnTo>
                  <a:pt x="96773" y="0"/>
                </a:lnTo>
                <a:lnTo>
                  <a:pt x="118969" y="8008"/>
                </a:lnTo>
                <a:lnTo>
                  <a:pt x="157309" y="66620"/>
                </a:lnTo>
                <a:lnTo>
                  <a:pt x="172294" y="113584"/>
                </a:lnTo>
                <a:lnTo>
                  <a:pt x="183715" y="169894"/>
                </a:lnTo>
                <a:lnTo>
                  <a:pt x="190993" y="233731"/>
                </a:lnTo>
                <a:lnTo>
                  <a:pt x="193547" y="303275"/>
                </a:lnTo>
                <a:lnTo>
                  <a:pt x="190993" y="372820"/>
                </a:lnTo>
                <a:lnTo>
                  <a:pt x="183715" y="436657"/>
                </a:lnTo>
                <a:lnTo>
                  <a:pt x="172294" y="492967"/>
                </a:lnTo>
                <a:lnTo>
                  <a:pt x="157309" y="539931"/>
                </a:lnTo>
                <a:lnTo>
                  <a:pt x="139341" y="575729"/>
                </a:lnTo>
                <a:lnTo>
                  <a:pt x="96773" y="606551"/>
                </a:lnTo>
                <a:lnTo>
                  <a:pt x="74578" y="598543"/>
                </a:lnTo>
                <a:lnTo>
                  <a:pt x="36238" y="539931"/>
                </a:lnTo>
                <a:lnTo>
                  <a:pt x="21253" y="492967"/>
                </a:lnTo>
                <a:lnTo>
                  <a:pt x="9832" y="436657"/>
                </a:lnTo>
                <a:lnTo>
                  <a:pt x="2554" y="372820"/>
                </a:lnTo>
                <a:lnTo>
                  <a:pt x="0" y="303275"/>
                </a:lnTo>
                <a:close/>
              </a:path>
            </a:pathLst>
          </a:custGeom>
          <a:ln w="19049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48177" y="2708910"/>
            <a:ext cx="429895" cy="512445"/>
          </a:xfrm>
          <a:custGeom>
            <a:avLst/>
            <a:gdLst/>
            <a:ahLst/>
            <a:cxnLst/>
            <a:rect l="l" t="t" r="r" b="b"/>
            <a:pathLst>
              <a:path w="429895" h="512444">
                <a:moveTo>
                  <a:pt x="0" y="256031"/>
                </a:moveTo>
                <a:lnTo>
                  <a:pt x="4368" y="204447"/>
                </a:lnTo>
                <a:lnTo>
                  <a:pt x="16894" y="156394"/>
                </a:lnTo>
                <a:lnTo>
                  <a:pt x="36714" y="112904"/>
                </a:lnTo>
                <a:lnTo>
                  <a:pt x="62960" y="75009"/>
                </a:lnTo>
                <a:lnTo>
                  <a:pt x="94766" y="43739"/>
                </a:lnTo>
                <a:lnTo>
                  <a:pt x="131266" y="20127"/>
                </a:lnTo>
                <a:lnTo>
                  <a:pt x="171594" y="5203"/>
                </a:lnTo>
                <a:lnTo>
                  <a:pt x="214884" y="0"/>
                </a:lnTo>
                <a:lnTo>
                  <a:pt x="258173" y="5203"/>
                </a:lnTo>
                <a:lnTo>
                  <a:pt x="298501" y="20127"/>
                </a:lnTo>
                <a:lnTo>
                  <a:pt x="335001" y="43739"/>
                </a:lnTo>
                <a:lnTo>
                  <a:pt x="366807" y="75009"/>
                </a:lnTo>
                <a:lnTo>
                  <a:pt x="393053" y="112904"/>
                </a:lnTo>
                <a:lnTo>
                  <a:pt x="412873" y="156394"/>
                </a:lnTo>
                <a:lnTo>
                  <a:pt x="425399" y="204447"/>
                </a:lnTo>
                <a:lnTo>
                  <a:pt x="429768" y="256031"/>
                </a:lnTo>
                <a:lnTo>
                  <a:pt x="425399" y="307616"/>
                </a:lnTo>
                <a:lnTo>
                  <a:pt x="412873" y="355669"/>
                </a:lnTo>
                <a:lnTo>
                  <a:pt x="393053" y="399159"/>
                </a:lnTo>
                <a:lnTo>
                  <a:pt x="366807" y="437054"/>
                </a:lnTo>
                <a:lnTo>
                  <a:pt x="335001" y="468324"/>
                </a:lnTo>
                <a:lnTo>
                  <a:pt x="298501" y="491936"/>
                </a:lnTo>
                <a:lnTo>
                  <a:pt x="258173" y="506860"/>
                </a:lnTo>
                <a:lnTo>
                  <a:pt x="214884" y="512063"/>
                </a:lnTo>
                <a:lnTo>
                  <a:pt x="171594" y="506860"/>
                </a:lnTo>
                <a:lnTo>
                  <a:pt x="131266" y="491936"/>
                </a:lnTo>
                <a:lnTo>
                  <a:pt x="94766" y="468324"/>
                </a:lnTo>
                <a:lnTo>
                  <a:pt x="62960" y="437054"/>
                </a:lnTo>
                <a:lnTo>
                  <a:pt x="36714" y="399159"/>
                </a:lnTo>
                <a:lnTo>
                  <a:pt x="16894" y="355669"/>
                </a:lnTo>
                <a:lnTo>
                  <a:pt x="4368" y="307616"/>
                </a:lnTo>
                <a:lnTo>
                  <a:pt x="0" y="256031"/>
                </a:lnTo>
                <a:close/>
              </a:path>
            </a:pathLst>
          </a:custGeom>
          <a:ln w="19049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19678" y="2708910"/>
            <a:ext cx="358140" cy="500380"/>
          </a:xfrm>
          <a:custGeom>
            <a:avLst/>
            <a:gdLst/>
            <a:ahLst/>
            <a:cxnLst/>
            <a:rect l="l" t="t" r="r" b="b"/>
            <a:pathLst>
              <a:path w="358139" h="500380">
                <a:moveTo>
                  <a:pt x="0" y="249936"/>
                </a:moveTo>
                <a:lnTo>
                  <a:pt x="4727" y="192623"/>
                </a:lnTo>
                <a:lnTo>
                  <a:pt x="18194" y="140014"/>
                </a:lnTo>
                <a:lnTo>
                  <a:pt x="39328" y="93608"/>
                </a:lnTo>
                <a:lnTo>
                  <a:pt x="67056" y="54903"/>
                </a:lnTo>
                <a:lnTo>
                  <a:pt x="100304" y="25401"/>
                </a:lnTo>
                <a:lnTo>
                  <a:pt x="137999" y="6600"/>
                </a:lnTo>
                <a:lnTo>
                  <a:pt x="179070" y="0"/>
                </a:lnTo>
                <a:lnTo>
                  <a:pt x="220140" y="6600"/>
                </a:lnTo>
                <a:lnTo>
                  <a:pt x="257835" y="25401"/>
                </a:lnTo>
                <a:lnTo>
                  <a:pt x="291083" y="54903"/>
                </a:lnTo>
                <a:lnTo>
                  <a:pt x="318811" y="93608"/>
                </a:lnTo>
                <a:lnTo>
                  <a:pt x="339945" y="140014"/>
                </a:lnTo>
                <a:lnTo>
                  <a:pt x="353412" y="192623"/>
                </a:lnTo>
                <a:lnTo>
                  <a:pt x="358139" y="249936"/>
                </a:lnTo>
                <a:lnTo>
                  <a:pt x="353412" y="307248"/>
                </a:lnTo>
                <a:lnTo>
                  <a:pt x="339945" y="359857"/>
                </a:lnTo>
                <a:lnTo>
                  <a:pt x="318811" y="406263"/>
                </a:lnTo>
                <a:lnTo>
                  <a:pt x="291083" y="444968"/>
                </a:lnTo>
                <a:lnTo>
                  <a:pt x="257835" y="474470"/>
                </a:lnTo>
                <a:lnTo>
                  <a:pt x="220140" y="493271"/>
                </a:lnTo>
                <a:lnTo>
                  <a:pt x="179070" y="499872"/>
                </a:lnTo>
                <a:lnTo>
                  <a:pt x="137999" y="493271"/>
                </a:lnTo>
                <a:lnTo>
                  <a:pt x="100304" y="474470"/>
                </a:lnTo>
                <a:lnTo>
                  <a:pt x="67055" y="444968"/>
                </a:lnTo>
                <a:lnTo>
                  <a:pt x="39328" y="406263"/>
                </a:lnTo>
                <a:lnTo>
                  <a:pt x="18194" y="359857"/>
                </a:lnTo>
                <a:lnTo>
                  <a:pt x="4727" y="307248"/>
                </a:lnTo>
                <a:lnTo>
                  <a:pt x="0" y="249936"/>
                </a:lnTo>
                <a:close/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93847" y="2433955"/>
            <a:ext cx="2038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3E3D00"/>
                </a:solidFill>
                <a:latin typeface="Malgun Gothic"/>
                <a:cs typeface="Malgun Gothic"/>
              </a:rPr>
              <a:t>②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60498" y="2379980"/>
            <a:ext cx="2038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3E3D00"/>
                </a:solidFill>
                <a:latin typeface="Malgun Gothic"/>
                <a:cs typeface="Malgun Gothic"/>
              </a:rPr>
              <a:t>①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24198" y="2448306"/>
            <a:ext cx="2038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3E3D00"/>
                </a:solidFill>
                <a:latin typeface="Malgun Gothic"/>
                <a:cs typeface="Malgun Gothic"/>
              </a:rPr>
              <a:t>③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58740" y="2939795"/>
            <a:ext cx="3456940" cy="536575"/>
          </a:xfrm>
          <a:custGeom>
            <a:avLst/>
            <a:gdLst/>
            <a:ahLst/>
            <a:cxnLst/>
            <a:rect l="l" t="t" r="r" b="b"/>
            <a:pathLst>
              <a:path w="3456940" h="536575">
                <a:moveTo>
                  <a:pt x="3456432" y="0"/>
                </a:moveTo>
                <a:lnTo>
                  <a:pt x="0" y="0"/>
                </a:lnTo>
                <a:lnTo>
                  <a:pt x="0" y="536448"/>
                </a:lnTo>
                <a:lnTo>
                  <a:pt x="3456432" y="536448"/>
                </a:lnTo>
                <a:lnTo>
                  <a:pt x="3456432" y="0"/>
                </a:lnTo>
                <a:close/>
              </a:path>
            </a:pathLst>
          </a:custGeom>
          <a:solidFill>
            <a:srgbClr val="FFFC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13603" y="2943224"/>
            <a:ext cx="3255645" cy="488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73050" algn="ctr">
              <a:lnSpc>
                <a:spcPts val="1825"/>
              </a:lnSpc>
              <a:spcBef>
                <a:spcPts val="95"/>
              </a:spcBef>
            </a:pPr>
            <a:r>
              <a:rPr sz="1600" i="1" dirty="0">
                <a:solidFill>
                  <a:srgbClr val="3E3D00"/>
                </a:solidFill>
                <a:latin typeface="Times New Roman"/>
                <a:cs typeface="Times New Roman"/>
              </a:rPr>
              <a:t>u</a:t>
            </a:r>
            <a:r>
              <a:rPr sz="16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sz="16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3E3D00"/>
                </a:solidFill>
                <a:latin typeface="Times New Roman"/>
                <a:cs typeface="Times New Roman"/>
              </a:rPr>
              <a:t>v =</a:t>
            </a:r>
            <a:r>
              <a:rPr sz="1600" i="1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1600" i="1" dirty="0">
                <a:solidFill>
                  <a:srgbClr val="3E3D00"/>
                </a:solidFill>
                <a:latin typeface="Times New Roman"/>
                <a:cs typeface="Times New Roman"/>
              </a:rPr>
              <a:t>x </a:t>
            </a:r>
            <a:r>
              <a:rPr sz="1600" dirty="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sz="16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D00"/>
                </a:solidFill>
                <a:latin typeface="Times New Roman"/>
                <a:cs typeface="Times New Roman"/>
              </a:rPr>
              <a:t>10</a:t>
            </a:r>
            <a:r>
              <a:rPr sz="1575" i="1" baseline="26455" dirty="0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sz="1575" i="1" spc="-22" baseline="2645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sz="16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3E3D00"/>
                </a:solidFill>
                <a:latin typeface="Times New Roman"/>
                <a:cs typeface="Times New Roman"/>
              </a:rPr>
              <a:t>y</a:t>
            </a:r>
            <a:r>
              <a:rPr sz="16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16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sz="16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1600" i="1" dirty="0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sz="1600" i="1" spc="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sz="16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D00"/>
                </a:solidFill>
                <a:latin typeface="Times New Roman"/>
                <a:cs typeface="Times New Roman"/>
              </a:rPr>
              <a:t>10</a:t>
            </a:r>
            <a:r>
              <a:rPr sz="1575" i="1" baseline="26455" dirty="0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sz="1575" i="1" spc="-15" baseline="2645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sz="16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600" i="1" spc="-25" dirty="0">
                <a:solidFill>
                  <a:srgbClr val="3E3D00"/>
                </a:solidFill>
                <a:latin typeface="Times New Roman"/>
                <a:cs typeface="Times New Roman"/>
              </a:rPr>
              <a:t>z</a:t>
            </a:r>
            <a:r>
              <a:rPr sz="1600" spc="-25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456565" algn="ctr">
              <a:lnSpc>
                <a:spcPts val="1825"/>
              </a:lnSpc>
            </a:pPr>
            <a:r>
              <a:rPr sz="1600" dirty="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sz="16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3E3D00"/>
                </a:solidFill>
                <a:latin typeface="Times New Roman"/>
                <a:cs typeface="Times New Roman"/>
              </a:rPr>
              <a:t>xw </a:t>
            </a:r>
            <a:r>
              <a:rPr sz="1600" dirty="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sz="16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D00"/>
                </a:solidFill>
                <a:latin typeface="Times New Roman"/>
                <a:cs typeface="Times New Roman"/>
              </a:rPr>
              <a:t>10</a:t>
            </a:r>
            <a:r>
              <a:rPr sz="1575" baseline="26455" dirty="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sz="1575" i="1" baseline="26455" dirty="0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sz="1575" i="1" spc="-30" baseline="2645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sz="1600" spc="-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sz="1600" i="1" dirty="0">
                <a:solidFill>
                  <a:srgbClr val="3E3D00"/>
                </a:solidFill>
                <a:latin typeface="Times New Roman"/>
                <a:cs typeface="Times New Roman"/>
              </a:rPr>
              <a:t>xz+wy</a:t>
            </a:r>
            <a:r>
              <a:rPr sz="1600" dirty="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sz="1600" spc="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sz="1600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D00"/>
                </a:solidFill>
                <a:latin typeface="Times New Roman"/>
                <a:cs typeface="Times New Roman"/>
              </a:rPr>
              <a:t>10</a:t>
            </a:r>
            <a:r>
              <a:rPr sz="1575" i="1" baseline="26455" dirty="0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sz="1575" i="1" spc="-15" baseline="2645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sz="1600" spc="-15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600" i="1" spc="-25" dirty="0">
                <a:solidFill>
                  <a:srgbClr val="3E3D00"/>
                </a:solidFill>
                <a:latin typeface="Times New Roman"/>
                <a:cs typeface="Times New Roman"/>
              </a:rPr>
              <a:t>yz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25823" y="3418966"/>
            <a:ext cx="3747770" cy="830580"/>
          </a:xfrm>
          <a:custGeom>
            <a:avLst/>
            <a:gdLst/>
            <a:ahLst/>
            <a:cxnLst/>
            <a:rect l="l" t="t" r="r" b="b"/>
            <a:pathLst>
              <a:path w="3747770" h="830579">
                <a:moveTo>
                  <a:pt x="70231" y="503301"/>
                </a:moveTo>
                <a:lnTo>
                  <a:pt x="62992" y="482346"/>
                </a:lnTo>
                <a:lnTo>
                  <a:pt x="0" y="504317"/>
                </a:lnTo>
                <a:lnTo>
                  <a:pt x="7366" y="525399"/>
                </a:lnTo>
                <a:lnTo>
                  <a:pt x="70231" y="503301"/>
                </a:lnTo>
                <a:close/>
              </a:path>
              <a:path w="3747770" h="830579">
                <a:moveTo>
                  <a:pt x="142875" y="588518"/>
                </a:moveTo>
                <a:lnTo>
                  <a:pt x="139573" y="566547"/>
                </a:lnTo>
                <a:lnTo>
                  <a:pt x="73660" y="576453"/>
                </a:lnTo>
                <a:lnTo>
                  <a:pt x="76962" y="598424"/>
                </a:lnTo>
                <a:lnTo>
                  <a:pt x="142875" y="588518"/>
                </a:lnTo>
                <a:close/>
              </a:path>
              <a:path w="3747770" h="830579">
                <a:moveTo>
                  <a:pt x="154178" y="473964"/>
                </a:moveTo>
                <a:lnTo>
                  <a:pt x="146812" y="452882"/>
                </a:lnTo>
                <a:lnTo>
                  <a:pt x="83947" y="474980"/>
                </a:lnTo>
                <a:lnTo>
                  <a:pt x="91313" y="495935"/>
                </a:lnTo>
                <a:lnTo>
                  <a:pt x="154178" y="473964"/>
                </a:lnTo>
                <a:close/>
              </a:path>
              <a:path w="3747770" h="830579">
                <a:moveTo>
                  <a:pt x="230759" y="575310"/>
                </a:moveTo>
                <a:lnTo>
                  <a:pt x="227457" y="553339"/>
                </a:lnTo>
                <a:lnTo>
                  <a:pt x="161544" y="563245"/>
                </a:lnTo>
                <a:lnTo>
                  <a:pt x="164846" y="585216"/>
                </a:lnTo>
                <a:lnTo>
                  <a:pt x="230759" y="575310"/>
                </a:lnTo>
                <a:close/>
              </a:path>
              <a:path w="3747770" h="830579">
                <a:moveTo>
                  <a:pt x="238125" y="444500"/>
                </a:moveTo>
                <a:lnTo>
                  <a:pt x="230759" y="423545"/>
                </a:lnTo>
                <a:lnTo>
                  <a:pt x="167767" y="445643"/>
                </a:lnTo>
                <a:lnTo>
                  <a:pt x="175133" y="466598"/>
                </a:lnTo>
                <a:lnTo>
                  <a:pt x="238125" y="444500"/>
                </a:lnTo>
                <a:close/>
              </a:path>
              <a:path w="3747770" h="830579">
                <a:moveTo>
                  <a:pt x="318770" y="562102"/>
                </a:moveTo>
                <a:lnTo>
                  <a:pt x="315468" y="540131"/>
                </a:lnTo>
                <a:lnTo>
                  <a:pt x="249428" y="550037"/>
                </a:lnTo>
                <a:lnTo>
                  <a:pt x="252730" y="572008"/>
                </a:lnTo>
                <a:lnTo>
                  <a:pt x="318770" y="562102"/>
                </a:lnTo>
                <a:close/>
              </a:path>
              <a:path w="3747770" h="830579">
                <a:moveTo>
                  <a:pt x="321945" y="415163"/>
                </a:moveTo>
                <a:lnTo>
                  <a:pt x="314706" y="394208"/>
                </a:lnTo>
                <a:lnTo>
                  <a:pt x="251714" y="416179"/>
                </a:lnTo>
                <a:lnTo>
                  <a:pt x="259080" y="437134"/>
                </a:lnTo>
                <a:lnTo>
                  <a:pt x="321945" y="415163"/>
                </a:lnTo>
                <a:close/>
              </a:path>
              <a:path w="3747770" h="830579">
                <a:moveTo>
                  <a:pt x="405892" y="385826"/>
                </a:moveTo>
                <a:lnTo>
                  <a:pt x="398526" y="364744"/>
                </a:lnTo>
                <a:lnTo>
                  <a:pt x="335661" y="386842"/>
                </a:lnTo>
                <a:lnTo>
                  <a:pt x="343027" y="407797"/>
                </a:lnTo>
                <a:lnTo>
                  <a:pt x="405892" y="385826"/>
                </a:lnTo>
                <a:close/>
              </a:path>
              <a:path w="3747770" h="830579">
                <a:moveTo>
                  <a:pt x="406654" y="548894"/>
                </a:moveTo>
                <a:lnTo>
                  <a:pt x="403352" y="526923"/>
                </a:lnTo>
                <a:lnTo>
                  <a:pt x="337439" y="536829"/>
                </a:lnTo>
                <a:lnTo>
                  <a:pt x="340741" y="558800"/>
                </a:lnTo>
                <a:lnTo>
                  <a:pt x="406654" y="548894"/>
                </a:lnTo>
                <a:close/>
              </a:path>
              <a:path w="3747770" h="830579">
                <a:moveTo>
                  <a:pt x="489839" y="356362"/>
                </a:moveTo>
                <a:lnTo>
                  <a:pt x="482473" y="335407"/>
                </a:lnTo>
                <a:lnTo>
                  <a:pt x="419481" y="357505"/>
                </a:lnTo>
                <a:lnTo>
                  <a:pt x="426847" y="378460"/>
                </a:lnTo>
                <a:lnTo>
                  <a:pt x="489839" y="356362"/>
                </a:lnTo>
                <a:close/>
              </a:path>
              <a:path w="3747770" h="830579">
                <a:moveTo>
                  <a:pt x="494538" y="535686"/>
                </a:moveTo>
                <a:lnTo>
                  <a:pt x="491236" y="513588"/>
                </a:lnTo>
                <a:lnTo>
                  <a:pt x="425323" y="523621"/>
                </a:lnTo>
                <a:lnTo>
                  <a:pt x="428625" y="545592"/>
                </a:lnTo>
                <a:lnTo>
                  <a:pt x="494538" y="535686"/>
                </a:lnTo>
                <a:close/>
              </a:path>
              <a:path w="3747770" h="830579">
                <a:moveTo>
                  <a:pt x="573659" y="327025"/>
                </a:moveTo>
                <a:lnTo>
                  <a:pt x="566420" y="306070"/>
                </a:lnTo>
                <a:lnTo>
                  <a:pt x="503428" y="328041"/>
                </a:lnTo>
                <a:lnTo>
                  <a:pt x="510794" y="348996"/>
                </a:lnTo>
                <a:lnTo>
                  <a:pt x="573659" y="327025"/>
                </a:lnTo>
                <a:close/>
              </a:path>
              <a:path w="3747770" h="830579">
                <a:moveTo>
                  <a:pt x="582422" y="522351"/>
                </a:moveTo>
                <a:lnTo>
                  <a:pt x="579120" y="500380"/>
                </a:lnTo>
                <a:lnTo>
                  <a:pt x="513207" y="510286"/>
                </a:lnTo>
                <a:lnTo>
                  <a:pt x="516509" y="532257"/>
                </a:lnTo>
                <a:lnTo>
                  <a:pt x="582422" y="522351"/>
                </a:lnTo>
                <a:close/>
              </a:path>
              <a:path w="3747770" h="830579">
                <a:moveTo>
                  <a:pt x="657606" y="297688"/>
                </a:moveTo>
                <a:lnTo>
                  <a:pt x="650240" y="276606"/>
                </a:lnTo>
                <a:lnTo>
                  <a:pt x="587375" y="298704"/>
                </a:lnTo>
                <a:lnTo>
                  <a:pt x="594741" y="319659"/>
                </a:lnTo>
                <a:lnTo>
                  <a:pt x="657606" y="297688"/>
                </a:lnTo>
                <a:close/>
              </a:path>
              <a:path w="3747770" h="830579">
                <a:moveTo>
                  <a:pt x="670306" y="509143"/>
                </a:moveTo>
                <a:lnTo>
                  <a:pt x="667004" y="487172"/>
                </a:lnTo>
                <a:lnTo>
                  <a:pt x="601091" y="497078"/>
                </a:lnTo>
                <a:lnTo>
                  <a:pt x="604393" y="519049"/>
                </a:lnTo>
                <a:lnTo>
                  <a:pt x="670306" y="509143"/>
                </a:lnTo>
                <a:close/>
              </a:path>
              <a:path w="3747770" h="830579">
                <a:moveTo>
                  <a:pt x="741553" y="268224"/>
                </a:moveTo>
                <a:lnTo>
                  <a:pt x="734187" y="247269"/>
                </a:lnTo>
                <a:lnTo>
                  <a:pt x="671195" y="269367"/>
                </a:lnTo>
                <a:lnTo>
                  <a:pt x="678561" y="290322"/>
                </a:lnTo>
                <a:lnTo>
                  <a:pt x="741553" y="268224"/>
                </a:lnTo>
                <a:close/>
              </a:path>
              <a:path w="3747770" h="830579">
                <a:moveTo>
                  <a:pt x="758317" y="495935"/>
                </a:moveTo>
                <a:lnTo>
                  <a:pt x="755015" y="473964"/>
                </a:lnTo>
                <a:lnTo>
                  <a:pt x="688975" y="483870"/>
                </a:lnTo>
                <a:lnTo>
                  <a:pt x="692404" y="505841"/>
                </a:lnTo>
                <a:lnTo>
                  <a:pt x="758317" y="495935"/>
                </a:lnTo>
                <a:close/>
              </a:path>
              <a:path w="3747770" h="830579">
                <a:moveTo>
                  <a:pt x="825373" y="238887"/>
                </a:moveTo>
                <a:lnTo>
                  <a:pt x="818134" y="217932"/>
                </a:lnTo>
                <a:lnTo>
                  <a:pt x="755142" y="239903"/>
                </a:lnTo>
                <a:lnTo>
                  <a:pt x="762508" y="260858"/>
                </a:lnTo>
                <a:lnTo>
                  <a:pt x="825373" y="238887"/>
                </a:lnTo>
                <a:close/>
              </a:path>
              <a:path w="3747770" h="830579">
                <a:moveTo>
                  <a:pt x="846201" y="482727"/>
                </a:moveTo>
                <a:lnTo>
                  <a:pt x="842899" y="460756"/>
                </a:lnTo>
                <a:lnTo>
                  <a:pt x="776986" y="470662"/>
                </a:lnTo>
                <a:lnTo>
                  <a:pt x="780288" y="492633"/>
                </a:lnTo>
                <a:lnTo>
                  <a:pt x="846201" y="482727"/>
                </a:lnTo>
                <a:close/>
              </a:path>
              <a:path w="3747770" h="830579">
                <a:moveTo>
                  <a:pt x="909320" y="209423"/>
                </a:moveTo>
                <a:lnTo>
                  <a:pt x="901954" y="188468"/>
                </a:lnTo>
                <a:lnTo>
                  <a:pt x="839089" y="210566"/>
                </a:lnTo>
                <a:lnTo>
                  <a:pt x="846455" y="231521"/>
                </a:lnTo>
                <a:lnTo>
                  <a:pt x="909320" y="209423"/>
                </a:lnTo>
                <a:close/>
              </a:path>
              <a:path w="3747770" h="830579">
                <a:moveTo>
                  <a:pt x="934085" y="469519"/>
                </a:moveTo>
                <a:lnTo>
                  <a:pt x="930783" y="447548"/>
                </a:lnTo>
                <a:lnTo>
                  <a:pt x="864870" y="457454"/>
                </a:lnTo>
                <a:lnTo>
                  <a:pt x="868172" y="479425"/>
                </a:lnTo>
                <a:lnTo>
                  <a:pt x="934085" y="469519"/>
                </a:lnTo>
                <a:close/>
              </a:path>
              <a:path w="3747770" h="830579">
                <a:moveTo>
                  <a:pt x="993267" y="180086"/>
                </a:moveTo>
                <a:lnTo>
                  <a:pt x="985901" y="159131"/>
                </a:lnTo>
                <a:lnTo>
                  <a:pt x="922909" y="181114"/>
                </a:lnTo>
                <a:lnTo>
                  <a:pt x="930275" y="202184"/>
                </a:lnTo>
                <a:lnTo>
                  <a:pt x="993267" y="180086"/>
                </a:lnTo>
                <a:close/>
              </a:path>
              <a:path w="3747770" h="830579">
                <a:moveTo>
                  <a:pt x="1021969" y="456311"/>
                </a:moveTo>
                <a:lnTo>
                  <a:pt x="1018667" y="434340"/>
                </a:lnTo>
                <a:lnTo>
                  <a:pt x="952754" y="444246"/>
                </a:lnTo>
                <a:lnTo>
                  <a:pt x="956056" y="466217"/>
                </a:lnTo>
                <a:lnTo>
                  <a:pt x="1021969" y="456311"/>
                </a:lnTo>
                <a:close/>
              </a:path>
              <a:path w="3747770" h="830579">
                <a:moveTo>
                  <a:pt x="1077087" y="150749"/>
                </a:moveTo>
                <a:lnTo>
                  <a:pt x="1069848" y="129794"/>
                </a:lnTo>
                <a:lnTo>
                  <a:pt x="1006856" y="151777"/>
                </a:lnTo>
                <a:lnTo>
                  <a:pt x="1014222" y="172720"/>
                </a:lnTo>
                <a:lnTo>
                  <a:pt x="1077087" y="150749"/>
                </a:lnTo>
                <a:close/>
              </a:path>
              <a:path w="3747770" h="830579">
                <a:moveTo>
                  <a:pt x="1109980" y="443103"/>
                </a:moveTo>
                <a:lnTo>
                  <a:pt x="1106678" y="421132"/>
                </a:lnTo>
                <a:lnTo>
                  <a:pt x="1040638" y="431038"/>
                </a:lnTo>
                <a:lnTo>
                  <a:pt x="1043940" y="453009"/>
                </a:lnTo>
                <a:lnTo>
                  <a:pt x="1109980" y="443103"/>
                </a:lnTo>
                <a:close/>
              </a:path>
              <a:path w="3747770" h="830579">
                <a:moveTo>
                  <a:pt x="1161034" y="121285"/>
                </a:moveTo>
                <a:lnTo>
                  <a:pt x="1153668" y="100330"/>
                </a:lnTo>
                <a:lnTo>
                  <a:pt x="1090803" y="122440"/>
                </a:lnTo>
                <a:lnTo>
                  <a:pt x="1098169" y="143383"/>
                </a:lnTo>
                <a:lnTo>
                  <a:pt x="1161034" y="121285"/>
                </a:lnTo>
                <a:close/>
              </a:path>
              <a:path w="3747770" h="830579">
                <a:moveTo>
                  <a:pt x="1197864" y="429895"/>
                </a:moveTo>
                <a:lnTo>
                  <a:pt x="1194562" y="407924"/>
                </a:lnTo>
                <a:lnTo>
                  <a:pt x="1128649" y="417830"/>
                </a:lnTo>
                <a:lnTo>
                  <a:pt x="1131951" y="439801"/>
                </a:lnTo>
                <a:lnTo>
                  <a:pt x="1197864" y="429895"/>
                </a:lnTo>
                <a:close/>
              </a:path>
              <a:path w="3747770" h="830579">
                <a:moveTo>
                  <a:pt x="1244981" y="91948"/>
                </a:moveTo>
                <a:lnTo>
                  <a:pt x="1237615" y="70993"/>
                </a:lnTo>
                <a:lnTo>
                  <a:pt x="1174623" y="92964"/>
                </a:lnTo>
                <a:lnTo>
                  <a:pt x="1181989" y="114046"/>
                </a:lnTo>
                <a:lnTo>
                  <a:pt x="1244981" y="91948"/>
                </a:lnTo>
                <a:close/>
              </a:path>
              <a:path w="3747770" h="830579">
                <a:moveTo>
                  <a:pt x="1285748" y="416687"/>
                </a:moveTo>
                <a:lnTo>
                  <a:pt x="1282446" y="394716"/>
                </a:lnTo>
                <a:lnTo>
                  <a:pt x="1216533" y="404622"/>
                </a:lnTo>
                <a:lnTo>
                  <a:pt x="1219835" y="426593"/>
                </a:lnTo>
                <a:lnTo>
                  <a:pt x="1285748" y="416687"/>
                </a:lnTo>
                <a:close/>
              </a:path>
              <a:path w="3747770" h="830579">
                <a:moveTo>
                  <a:pt x="1328801" y="62611"/>
                </a:moveTo>
                <a:lnTo>
                  <a:pt x="1321562" y="41656"/>
                </a:lnTo>
                <a:lnTo>
                  <a:pt x="1258570" y="63627"/>
                </a:lnTo>
                <a:lnTo>
                  <a:pt x="1265936" y="84582"/>
                </a:lnTo>
                <a:lnTo>
                  <a:pt x="1328801" y="62611"/>
                </a:lnTo>
                <a:close/>
              </a:path>
              <a:path w="3747770" h="830579">
                <a:moveTo>
                  <a:pt x="1373632" y="403479"/>
                </a:moveTo>
                <a:lnTo>
                  <a:pt x="1370330" y="381508"/>
                </a:lnTo>
                <a:lnTo>
                  <a:pt x="1304417" y="391414"/>
                </a:lnTo>
                <a:lnTo>
                  <a:pt x="1307719" y="413385"/>
                </a:lnTo>
                <a:lnTo>
                  <a:pt x="1373632" y="403479"/>
                </a:lnTo>
                <a:close/>
              </a:path>
              <a:path w="3747770" h="830579">
                <a:moveTo>
                  <a:pt x="1443101" y="10795"/>
                </a:moveTo>
                <a:lnTo>
                  <a:pt x="1358646" y="0"/>
                </a:lnTo>
                <a:lnTo>
                  <a:pt x="1367561" y="25514"/>
                </a:lnTo>
                <a:lnTo>
                  <a:pt x="1342517" y="34290"/>
                </a:lnTo>
                <a:lnTo>
                  <a:pt x="1349883" y="55245"/>
                </a:lnTo>
                <a:lnTo>
                  <a:pt x="1374902" y="46482"/>
                </a:lnTo>
                <a:lnTo>
                  <a:pt x="1383792" y="71882"/>
                </a:lnTo>
                <a:lnTo>
                  <a:pt x="1432864" y="21336"/>
                </a:lnTo>
                <a:lnTo>
                  <a:pt x="1443101" y="10795"/>
                </a:lnTo>
                <a:close/>
              </a:path>
              <a:path w="3747770" h="830579">
                <a:moveTo>
                  <a:pt x="1461516" y="390144"/>
                </a:moveTo>
                <a:lnTo>
                  <a:pt x="1458214" y="368173"/>
                </a:lnTo>
                <a:lnTo>
                  <a:pt x="1392301" y="378206"/>
                </a:lnTo>
                <a:lnTo>
                  <a:pt x="1395603" y="400177"/>
                </a:lnTo>
                <a:lnTo>
                  <a:pt x="1461516" y="390144"/>
                </a:lnTo>
                <a:close/>
              </a:path>
              <a:path w="3747770" h="830579">
                <a:moveTo>
                  <a:pt x="1549527" y="376936"/>
                </a:moveTo>
                <a:lnTo>
                  <a:pt x="1546225" y="354965"/>
                </a:lnTo>
                <a:lnTo>
                  <a:pt x="1480185" y="364871"/>
                </a:lnTo>
                <a:lnTo>
                  <a:pt x="1483487" y="386842"/>
                </a:lnTo>
                <a:lnTo>
                  <a:pt x="1549527" y="376936"/>
                </a:lnTo>
                <a:close/>
              </a:path>
              <a:path w="3747770" h="830579">
                <a:moveTo>
                  <a:pt x="1637411" y="363728"/>
                </a:moveTo>
                <a:lnTo>
                  <a:pt x="1634109" y="341757"/>
                </a:lnTo>
                <a:lnTo>
                  <a:pt x="1568196" y="351663"/>
                </a:lnTo>
                <a:lnTo>
                  <a:pt x="1571498" y="373634"/>
                </a:lnTo>
                <a:lnTo>
                  <a:pt x="1637411" y="363728"/>
                </a:lnTo>
                <a:close/>
              </a:path>
              <a:path w="3747770" h="830579">
                <a:moveTo>
                  <a:pt x="1725295" y="350520"/>
                </a:moveTo>
                <a:lnTo>
                  <a:pt x="1721993" y="328549"/>
                </a:lnTo>
                <a:lnTo>
                  <a:pt x="1656080" y="338455"/>
                </a:lnTo>
                <a:lnTo>
                  <a:pt x="1659382" y="360426"/>
                </a:lnTo>
                <a:lnTo>
                  <a:pt x="1725295" y="350520"/>
                </a:lnTo>
                <a:close/>
              </a:path>
              <a:path w="3747770" h="830579">
                <a:moveTo>
                  <a:pt x="1813179" y="337312"/>
                </a:moveTo>
                <a:lnTo>
                  <a:pt x="1809877" y="315341"/>
                </a:lnTo>
                <a:lnTo>
                  <a:pt x="1743964" y="325247"/>
                </a:lnTo>
                <a:lnTo>
                  <a:pt x="1747266" y="347218"/>
                </a:lnTo>
                <a:lnTo>
                  <a:pt x="1813179" y="337312"/>
                </a:lnTo>
                <a:close/>
              </a:path>
              <a:path w="3747770" h="830579">
                <a:moveTo>
                  <a:pt x="1901063" y="324104"/>
                </a:moveTo>
                <a:lnTo>
                  <a:pt x="1897761" y="302133"/>
                </a:lnTo>
                <a:lnTo>
                  <a:pt x="1831848" y="312039"/>
                </a:lnTo>
                <a:lnTo>
                  <a:pt x="1835150" y="334010"/>
                </a:lnTo>
                <a:lnTo>
                  <a:pt x="1901063" y="324104"/>
                </a:lnTo>
                <a:close/>
              </a:path>
              <a:path w="3747770" h="830579">
                <a:moveTo>
                  <a:pt x="1989074" y="310896"/>
                </a:moveTo>
                <a:lnTo>
                  <a:pt x="1985772" y="288925"/>
                </a:lnTo>
                <a:lnTo>
                  <a:pt x="1919859" y="298831"/>
                </a:lnTo>
                <a:lnTo>
                  <a:pt x="1923161" y="320802"/>
                </a:lnTo>
                <a:lnTo>
                  <a:pt x="1989074" y="310896"/>
                </a:lnTo>
                <a:close/>
              </a:path>
              <a:path w="3747770" h="830579">
                <a:moveTo>
                  <a:pt x="2076958" y="297688"/>
                </a:moveTo>
                <a:lnTo>
                  <a:pt x="2073656" y="275717"/>
                </a:lnTo>
                <a:lnTo>
                  <a:pt x="2007743" y="285623"/>
                </a:lnTo>
                <a:lnTo>
                  <a:pt x="2011045" y="307594"/>
                </a:lnTo>
                <a:lnTo>
                  <a:pt x="2076958" y="297688"/>
                </a:lnTo>
                <a:close/>
              </a:path>
              <a:path w="3747770" h="830579">
                <a:moveTo>
                  <a:pt x="2164842" y="284480"/>
                </a:moveTo>
                <a:lnTo>
                  <a:pt x="2161540" y="262509"/>
                </a:lnTo>
                <a:lnTo>
                  <a:pt x="2095627" y="272415"/>
                </a:lnTo>
                <a:lnTo>
                  <a:pt x="2098929" y="294386"/>
                </a:lnTo>
                <a:lnTo>
                  <a:pt x="2164842" y="284480"/>
                </a:lnTo>
                <a:close/>
              </a:path>
              <a:path w="3747770" h="830579">
                <a:moveTo>
                  <a:pt x="2244852" y="773938"/>
                </a:moveTo>
                <a:lnTo>
                  <a:pt x="2226056" y="762127"/>
                </a:lnTo>
                <a:lnTo>
                  <a:pt x="2190369" y="818388"/>
                </a:lnTo>
                <a:lnTo>
                  <a:pt x="2209165" y="830326"/>
                </a:lnTo>
                <a:lnTo>
                  <a:pt x="2244852" y="773938"/>
                </a:lnTo>
                <a:close/>
              </a:path>
              <a:path w="3747770" h="830579">
                <a:moveTo>
                  <a:pt x="2252726" y="271272"/>
                </a:moveTo>
                <a:lnTo>
                  <a:pt x="2249424" y="249301"/>
                </a:lnTo>
                <a:lnTo>
                  <a:pt x="2183498" y="259207"/>
                </a:lnTo>
                <a:lnTo>
                  <a:pt x="2186800" y="281178"/>
                </a:lnTo>
                <a:lnTo>
                  <a:pt x="2252726" y="271272"/>
                </a:lnTo>
                <a:close/>
              </a:path>
              <a:path w="3747770" h="830579">
                <a:moveTo>
                  <a:pt x="2292350" y="698754"/>
                </a:moveTo>
                <a:lnTo>
                  <a:pt x="2273554" y="686943"/>
                </a:lnTo>
                <a:lnTo>
                  <a:pt x="2237867" y="743331"/>
                </a:lnTo>
                <a:lnTo>
                  <a:pt x="2256663" y="755142"/>
                </a:lnTo>
                <a:lnTo>
                  <a:pt x="2292350" y="698754"/>
                </a:lnTo>
                <a:close/>
              </a:path>
              <a:path w="3747770" h="830579">
                <a:moveTo>
                  <a:pt x="2339848" y="623697"/>
                </a:moveTo>
                <a:lnTo>
                  <a:pt x="2321052" y="611759"/>
                </a:lnTo>
                <a:lnTo>
                  <a:pt x="2285365" y="668147"/>
                </a:lnTo>
                <a:lnTo>
                  <a:pt x="2304161" y="679958"/>
                </a:lnTo>
                <a:lnTo>
                  <a:pt x="2339848" y="623697"/>
                </a:lnTo>
                <a:close/>
              </a:path>
              <a:path w="3747770" h="830579">
                <a:moveTo>
                  <a:pt x="2340737" y="258064"/>
                </a:moveTo>
                <a:lnTo>
                  <a:pt x="2337435" y="236093"/>
                </a:lnTo>
                <a:lnTo>
                  <a:pt x="2271395" y="245999"/>
                </a:lnTo>
                <a:lnTo>
                  <a:pt x="2274697" y="267970"/>
                </a:lnTo>
                <a:lnTo>
                  <a:pt x="2340737" y="258064"/>
                </a:lnTo>
                <a:close/>
              </a:path>
              <a:path w="3747770" h="830579">
                <a:moveTo>
                  <a:pt x="2387346" y="548513"/>
                </a:moveTo>
                <a:lnTo>
                  <a:pt x="2368550" y="536702"/>
                </a:lnTo>
                <a:lnTo>
                  <a:pt x="2332863" y="592963"/>
                </a:lnTo>
                <a:lnTo>
                  <a:pt x="2351659" y="604901"/>
                </a:lnTo>
                <a:lnTo>
                  <a:pt x="2387346" y="548513"/>
                </a:lnTo>
                <a:close/>
              </a:path>
              <a:path w="3747770" h="830579">
                <a:moveTo>
                  <a:pt x="2428621" y="244729"/>
                </a:moveTo>
                <a:lnTo>
                  <a:pt x="2425319" y="222758"/>
                </a:lnTo>
                <a:lnTo>
                  <a:pt x="2359406" y="232664"/>
                </a:lnTo>
                <a:lnTo>
                  <a:pt x="2362708" y="254762"/>
                </a:lnTo>
                <a:lnTo>
                  <a:pt x="2428621" y="244729"/>
                </a:lnTo>
                <a:close/>
              </a:path>
              <a:path w="3747770" h="830579">
                <a:moveTo>
                  <a:pt x="2434844" y="473329"/>
                </a:moveTo>
                <a:lnTo>
                  <a:pt x="2416048" y="461518"/>
                </a:lnTo>
                <a:lnTo>
                  <a:pt x="2380361" y="517906"/>
                </a:lnTo>
                <a:lnTo>
                  <a:pt x="2399157" y="529717"/>
                </a:lnTo>
                <a:lnTo>
                  <a:pt x="2434844" y="473329"/>
                </a:lnTo>
                <a:close/>
              </a:path>
              <a:path w="3747770" h="830579">
                <a:moveTo>
                  <a:pt x="2482342" y="398272"/>
                </a:moveTo>
                <a:lnTo>
                  <a:pt x="2463546" y="386334"/>
                </a:lnTo>
                <a:lnTo>
                  <a:pt x="2427986" y="442722"/>
                </a:lnTo>
                <a:lnTo>
                  <a:pt x="2446782" y="454660"/>
                </a:lnTo>
                <a:lnTo>
                  <a:pt x="2482342" y="398272"/>
                </a:lnTo>
                <a:close/>
              </a:path>
              <a:path w="3747770" h="830579">
                <a:moveTo>
                  <a:pt x="2516505" y="231521"/>
                </a:moveTo>
                <a:lnTo>
                  <a:pt x="2513203" y="209550"/>
                </a:lnTo>
                <a:lnTo>
                  <a:pt x="2447290" y="219456"/>
                </a:lnTo>
                <a:lnTo>
                  <a:pt x="2450592" y="241427"/>
                </a:lnTo>
                <a:lnTo>
                  <a:pt x="2516505" y="231521"/>
                </a:lnTo>
                <a:close/>
              </a:path>
              <a:path w="3747770" h="830579">
                <a:moveTo>
                  <a:pt x="2529840" y="323088"/>
                </a:moveTo>
                <a:lnTo>
                  <a:pt x="2511044" y="311277"/>
                </a:lnTo>
                <a:lnTo>
                  <a:pt x="2475484" y="367538"/>
                </a:lnTo>
                <a:lnTo>
                  <a:pt x="2494280" y="379476"/>
                </a:lnTo>
                <a:lnTo>
                  <a:pt x="2529840" y="323088"/>
                </a:lnTo>
                <a:close/>
              </a:path>
              <a:path w="3747770" h="830579">
                <a:moveTo>
                  <a:pt x="2577338" y="248031"/>
                </a:moveTo>
                <a:lnTo>
                  <a:pt x="2558542" y="236093"/>
                </a:lnTo>
                <a:lnTo>
                  <a:pt x="2522982" y="292481"/>
                </a:lnTo>
                <a:lnTo>
                  <a:pt x="2541778" y="304292"/>
                </a:lnTo>
                <a:lnTo>
                  <a:pt x="2577338" y="248031"/>
                </a:lnTo>
                <a:close/>
              </a:path>
              <a:path w="3747770" h="830579">
                <a:moveTo>
                  <a:pt x="2624836" y="172847"/>
                </a:moveTo>
                <a:lnTo>
                  <a:pt x="2606167" y="160909"/>
                </a:lnTo>
                <a:lnTo>
                  <a:pt x="2581910" y="199224"/>
                </a:lnTo>
                <a:lnTo>
                  <a:pt x="2535174" y="206248"/>
                </a:lnTo>
                <a:lnTo>
                  <a:pt x="2538476" y="228219"/>
                </a:lnTo>
                <a:lnTo>
                  <a:pt x="2578252" y="222250"/>
                </a:lnTo>
                <a:lnTo>
                  <a:pt x="2589276" y="229235"/>
                </a:lnTo>
                <a:lnTo>
                  <a:pt x="2595295" y="219684"/>
                </a:lnTo>
                <a:lnTo>
                  <a:pt x="2604389" y="218313"/>
                </a:lnTo>
                <a:lnTo>
                  <a:pt x="2602801" y="207784"/>
                </a:lnTo>
                <a:lnTo>
                  <a:pt x="2624836" y="172847"/>
                </a:lnTo>
                <a:close/>
              </a:path>
              <a:path w="3747770" h="830579">
                <a:moveTo>
                  <a:pt x="2677541" y="68707"/>
                </a:moveTo>
                <a:lnTo>
                  <a:pt x="2604643" y="112776"/>
                </a:lnTo>
                <a:lnTo>
                  <a:pt x="2627465" y="127190"/>
                </a:lnTo>
                <a:lnTo>
                  <a:pt x="2617978" y="142252"/>
                </a:lnTo>
                <a:lnTo>
                  <a:pt x="2636774" y="154051"/>
                </a:lnTo>
                <a:lnTo>
                  <a:pt x="2646235" y="139039"/>
                </a:lnTo>
                <a:lnTo>
                  <a:pt x="2669032" y="153428"/>
                </a:lnTo>
                <a:lnTo>
                  <a:pt x="2672740" y="116459"/>
                </a:lnTo>
                <a:lnTo>
                  <a:pt x="2677541" y="68707"/>
                </a:lnTo>
                <a:close/>
              </a:path>
              <a:path w="3747770" h="830579">
                <a:moveTo>
                  <a:pt x="2692273" y="205105"/>
                </a:moveTo>
                <a:lnTo>
                  <a:pt x="2688971" y="183134"/>
                </a:lnTo>
                <a:lnTo>
                  <a:pt x="2623058" y="193040"/>
                </a:lnTo>
                <a:lnTo>
                  <a:pt x="2626360" y="215011"/>
                </a:lnTo>
                <a:lnTo>
                  <a:pt x="2692273" y="205105"/>
                </a:lnTo>
                <a:close/>
              </a:path>
              <a:path w="3747770" h="830579">
                <a:moveTo>
                  <a:pt x="2780284" y="191897"/>
                </a:moveTo>
                <a:lnTo>
                  <a:pt x="2776982" y="169926"/>
                </a:lnTo>
                <a:lnTo>
                  <a:pt x="2710942" y="179832"/>
                </a:lnTo>
                <a:lnTo>
                  <a:pt x="2714244" y="201803"/>
                </a:lnTo>
                <a:lnTo>
                  <a:pt x="2780284" y="191897"/>
                </a:lnTo>
                <a:close/>
              </a:path>
              <a:path w="3747770" h="830579">
                <a:moveTo>
                  <a:pt x="2868168" y="178689"/>
                </a:moveTo>
                <a:lnTo>
                  <a:pt x="2864866" y="156718"/>
                </a:lnTo>
                <a:lnTo>
                  <a:pt x="2798953" y="166624"/>
                </a:lnTo>
                <a:lnTo>
                  <a:pt x="2802255" y="188595"/>
                </a:lnTo>
                <a:lnTo>
                  <a:pt x="2868168" y="178689"/>
                </a:lnTo>
                <a:close/>
              </a:path>
              <a:path w="3747770" h="830579">
                <a:moveTo>
                  <a:pt x="2956052" y="165481"/>
                </a:moveTo>
                <a:lnTo>
                  <a:pt x="2952750" y="143510"/>
                </a:lnTo>
                <a:lnTo>
                  <a:pt x="2886837" y="153428"/>
                </a:lnTo>
                <a:lnTo>
                  <a:pt x="2890139" y="175387"/>
                </a:lnTo>
                <a:lnTo>
                  <a:pt x="2956052" y="165481"/>
                </a:lnTo>
                <a:close/>
              </a:path>
              <a:path w="3747770" h="830579">
                <a:moveTo>
                  <a:pt x="3043936" y="152273"/>
                </a:moveTo>
                <a:lnTo>
                  <a:pt x="3040634" y="130314"/>
                </a:lnTo>
                <a:lnTo>
                  <a:pt x="2974721" y="140208"/>
                </a:lnTo>
                <a:lnTo>
                  <a:pt x="2978023" y="162191"/>
                </a:lnTo>
                <a:lnTo>
                  <a:pt x="3043936" y="152273"/>
                </a:lnTo>
                <a:close/>
              </a:path>
              <a:path w="3747770" h="830579">
                <a:moveTo>
                  <a:pt x="3131947" y="139077"/>
                </a:moveTo>
                <a:lnTo>
                  <a:pt x="3128518" y="117094"/>
                </a:lnTo>
                <a:lnTo>
                  <a:pt x="3062605" y="127000"/>
                </a:lnTo>
                <a:lnTo>
                  <a:pt x="3065907" y="148971"/>
                </a:lnTo>
                <a:lnTo>
                  <a:pt x="3131947" y="139077"/>
                </a:lnTo>
                <a:close/>
              </a:path>
              <a:path w="3747770" h="830579">
                <a:moveTo>
                  <a:pt x="3219831" y="125857"/>
                </a:moveTo>
                <a:lnTo>
                  <a:pt x="3216529" y="103886"/>
                </a:lnTo>
                <a:lnTo>
                  <a:pt x="3150616" y="113804"/>
                </a:lnTo>
                <a:lnTo>
                  <a:pt x="3153918" y="135763"/>
                </a:lnTo>
                <a:lnTo>
                  <a:pt x="3219831" y="125857"/>
                </a:lnTo>
                <a:close/>
              </a:path>
              <a:path w="3747770" h="830579">
                <a:moveTo>
                  <a:pt x="3307715" y="112649"/>
                </a:moveTo>
                <a:lnTo>
                  <a:pt x="3304413" y="90551"/>
                </a:lnTo>
                <a:lnTo>
                  <a:pt x="3238500" y="100584"/>
                </a:lnTo>
                <a:lnTo>
                  <a:pt x="3241802" y="122555"/>
                </a:lnTo>
                <a:lnTo>
                  <a:pt x="3307715" y="112649"/>
                </a:lnTo>
                <a:close/>
              </a:path>
              <a:path w="3747770" h="830579">
                <a:moveTo>
                  <a:pt x="3395599" y="99314"/>
                </a:moveTo>
                <a:lnTo>
                  <a:pt x="3392297" y="77343"/>
                </a:lnTo>
                <a:lnTo>
                  <a:pt x="3326384" y="87249"/>
                </a:lnTo>
                <a:lnTo>
                  <a:pt x="3329686" y="109347"/>
                </a:lnTo>
                <a:lnTo>
                  <a:pt x="3395599" y="99314"/>
                </a:lnTo>
                <a:close/>
              </a:path>
              <a:path w="3747770" h="830579">
                <a:moveTo>
                  <a:pt x="3483483" y="86106"/>
                </a:moveTo>
                <a:lnTo>
                  <a:pt x="3480181" y="64135"/>
                </a:lnTo>
                <a:lnTo>
                  <a:pt x="3414268" y="74041"/>
                </a:lnTo>
                <a:lnTo>
                  <a:pt x="3417570" y="96012"/>
                </a:lnTo>
                <a:lnTo>
                  <a:pt x="3483483" y="86106"/>
                </a:lnTo>
                <a:close/>
              </a:path>
              <a:path w="3747770" h="830579">
                <a:moveTo>
                  <a:pt x="3571494" y="72898"/>
                </a:moveTo>
                <a:lnTo>
                  <a:pt x="3568192" y="50927"/>
                </a:lnTo>
                <a:lnTo>
                  <a:pt x="3502152" y="60833"/>
                </a:lnTo>
                <a:lnTo>
                  <a:pt x="3505454" y="82804"/>
                </a:lnTo>
                <a:lnTo>
                  <a:pt x="3571494" y="72898"/>
                </a:lnTo>
                <a:close/>
              </a:path>
              <a:path w="3747770" h="830579">
                <a:moveTo>
                  <a:pt x="3659378" y="59690"/>
                </a:moveTo>
                <a:lnTo>
                  <a:pt x="3656076" y="37719"/>
                </a:lnTo>
                <a:lnTo>
                  <a:pt x="3590163" y="47625"/>
                </a:lnTo>
                <a:lnTo>
                  <a:pt x="3593465" y="69596"/>
                </a:lnTo>
                <a:lnTo>
                  <a:pt x="3659378" y="59690"/>
                </a:lnTo>
                <a:close/>
              </a:path>
              <a:path w="3747770" h="830579">
                <a:moveTo>
                  <a:pt x="3747770" y="35179"/>
                </a:moveTo>
                <a:lnTo>
                  <a:pt x="3743071" y="33655"/>
                </a:lnTo>
                <a:lnTo>
                  <a:pt x="3666744" y="8890"/>
                </a:lnTo>
                <a:lnTo>
                  <a:pt x="3678047" y="84201"/>
                </a:lnTo>
                <a:lnTo>
                  <a:pt x="3717594" y="56388"/>
                </a:lnTo>
                <a:lnTo>
                  <a:pt x="3747770" y="351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1470"/>
              </a:lnSpc>
            </a:pPr>
            <a:fld id="{81D60167-4931-47E6-BA6A-407CBD079E47}" type="slidenum">
              <a:rPr spc="-25" dirty="0"/>
              <a:t>61</a:t>
            </a:fld>
            <a:endParaRPr spc="-25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8961" y="6272885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5" dirty="0">
                <a:solidFill>
                  <a:srgbClr val="3E3D00"/>
                </a:solidFill>
                <a:latin typeface="Malgun Gothic"/>
                <a:cs typeface="Malgun Gothic"/>
              </a:rPr>
              <a:t>62</a:t>
            </a:r>
            <a:endParaRPr sz="130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614" y="659942"/>
            <a:ext cx="154533" cy="1571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4040" y="490473"/>
            <a:ext cx="1778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D010C"/>
                </a:solidFill>
              </a:rPr>
              <a:t>큰</a:t>
            </a:r>
            <a:r>
              <a:rPr sz="2400" spc="-245" dirty="0">
                <a:solidFill>
                  <a:srgbClr val="3D010C"/>
                </a:solidFill>
              </a:rPr>
              <a:t> </a:t>
            </a:r>
            <a:r>
              <a:rPr sz="2400" spc="-10" dirty="0">
                <a:solidFill>
                  <a:srgbClr val="3D010C"/>
                </a:solidFill>
              </a:rPr>
              <a:t>정수곱셈</a:t>
            </a:r>
            <a:r>
              <a:rPr sz="2400" spc="-10" dirty="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8011" y="2001011"/>
            <a:ext cx="7499984" cy="4648200"/>
          </a:xfrm>
          <a:custGeom>
            <a:avLst/>
            <a:gdLst/>
            <a:ahLst/>
            <a:cxnLst/>
            <a:rect l="l" t="t" r="r" b="b"/>
            <a:pathLst>
              <a:path w="7499984" h="4648200">
                <a:moveTo>
                  <a:pt x="7499604" y="0"/>
                </a:moveTo>
                <a:lnTo>
                  <a:pt x="0" y="0"/>
                </a:lnTo>
                <a:lnTo>
                  <a:pt x="0" y="4648200"/>
                </a:lnTo>
                <a:lnTo>
                  <a:pt x="7499604" y="4648200"/>
                </a:lnTo>
                <a:lnTo>
                  <a:pt x="7499604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5640" y="856182"/>
            <a:ext cx="6896100" cy="542988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11785" indent="-286385">
              <a:lnSpc>
                <a:spcPct val="100000"/>
              </a:lnSpc>
              <a:spcBef>
                <a:spcPts val="34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311785" algn="l"/>
              </a:tabLst>
            </a:pPr>
            <a:r>
              <a:rPr sz="2000" b="1" dirty="0">
                <a:solidFill>
                  <a:srgbClr val="3D010C"/>
                </a:solidFill>
                <a:latin typeface="Malgun Gothic"/>
                <a:cs typeface="Malgun Gothic"/>
              </a:rPr>
              <a:t>문제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6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sz="2000" spc="-229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큰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정수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와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곱하라</a:t>
            </a:r>
            <a:endParaRPr sz="2000">
              <a:latin typeface="Malgun Gothic"/>
              <a:cs typeface="Malgun Gothic"/>
            </a:endParaRPr>
          </a:p>
          <a:p>
            <a:pPr marL="311785" indent="-286385">
              <a:lnSpc>
                <a:spcPct val="100000"/>
              </a:lnSpc>
              <a:spcBef>
                <a:spcPts val="24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311785" algn="l"/>
              </a:tabLst>
            </a:pPr>
            <a:r>
              <a:rPr sz="2000" b="1" dirty="0">
                <a:solidFill>
                  <a:srgbClr val="3D010C"/>
                </a:solidFill>
                <a:latin typeface="Malgun Gothic"/>
                <a:cs typeface="Malgun Gothic"/>
              </a:rPr>
              <a:t>입력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7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큰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정수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와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v,</a:t>
            </a:r>
            <a:r>
              <a:rPr sz="2000" i="1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크기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spc="-50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311785" indent="-286385">
              <a:lnSpc>
                <a:spcPct val="100000"/>
              </a:lnSpc>
              <a:spcBef>
                <a:spcPts val="24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311785" algn="l"/>
              </a:tabLst>
            </a:pPr>
            <a:r>
              <a:rPr sz="2000" b="1" dirty="0">
                <a:solidFill>
                  <a:srgbClr val="3D010C"/>
                </a:solidFill>
                <a:latin typeface="Malgun Gothic"/>
                <a:cs typeface="Malgun Gothic"/>
              </a:rPr>
              <a:t>출력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6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prod2(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와</a:t>
            </a:r>
            <a:r>
              <a:rPr sz="2000" spc="-24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곱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273050">
              <a:lnSpc>
                <a:spcPct val="100000"/>
              </a:lnSpc>
              <a:spcBef>
                <a:spcPts val="1020"/>
              </a:spcBef>
            </a:pPr>
            <a:r>
              <a:rPr sz="1600" b="1" dirty="0">
                <a:solidFill>
                  <a:srgbClr val="3E3D00"/>
                </a:solidFill>
                <a:latin typeface="Courier New"/>
                <a:cs typeface="Courier New"/>
              </a:rPr>
              <a:t>large_integer</a:t>
            </a:r>
            <a:r>
              <a:rPr sz="1600" b="1" spc="-9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prod2(</a:t>
            </a:r>
            <a:r>
              <a:rPr sz="1600" b="1" dirty="0">
                <a:solidFill>
                  <a:srgbClr val="3E3D00"/>
                </a:solidFill>
                <a:latin typeface="Courier New"/>
                <a:cs typeface="Courier New"/>
              </a:rPr>
              <a:t>large_integer</a:t>
            </a:r>
            <a:r>
              <a:rPr sz="1600" b="1" spc="-114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u,</a:t>
            </a:r>
            <a:r>
              <a:rPr sz="1600" spc="-9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E3D00"/>
                </a:solidFill>
                <a:latin typeface="Courier New"/>
                <a:cs typeface="Courier New"/>
              </a:rPr>
              <a:t>large_integer</a:t>
            </a:r>
            <a:r>
              <a:rPr sz="1600" b="1" spc="-9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3E3D00"/>
                </a:solidFill>
                <a:latin typeface="Courier New"/>
                <a:cs typeface="Courier New"/>
              </a:rPr>
              <a:t>v){</a:t>
            </a:r>
            <a:endParaRPr sz="1600">
              <a:latin typeface="Courier New"/>
              <a:cs typeface="Courier New"/>
            </a:endParaRPr>
          </a:p>
          <a:p>
            <a:pPr marL="1128395">
              <a:lnSpc>
                <a:spcPct val="100000"/>
              </a:lnSpc>
              <a:spcBef>
                <a:spcPts val="190"/>
              </a:spcBef>
            </a:pPr>
            <a:r>
              <a:rPr sz="1600" b="1" dirty="0">
                <a:solidFill>
                  <a:srgbClr val="3E3D00"/>
                </a:solidFill>
                <a:latin typeface="Courier New"/>
                <a:cs typeface="Courier New"/>
              </a:rPr>
              <a:t>large_integer</a:t>
            </a:r>
            <a:r>
              <a:rPr sz="1600" b="1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x,</a:t>
            </a:r>
            <a:r>
              <a:rPr sz="1600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y,</a:t>
            </a:r>
            <a:r>
              <a:rPr sz="1600" spc="-3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w,</a:t>
            </a:r>
            <a:r>
              <a:rPr sz="1600" spc="-4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z,</a:t>
            </a:r>
            <a:r>
              <a:rPr sz="1600" spc="-3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r,</a:t>
            </a:r>
            <a:r>
              <a:rPr sz="1600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p,</a:t>
            </a:r>
            <a:r>
              <a:rPr sz="1600" spc="-4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3E3D00"/>
                </a:solidFill>
                <a:latin typeface="Courier New"/>
                <a:cs typeface="Courier New"/>
              </a:rPr>
              <a:t>q;</a:t>
            </a:r>
            <a:endParaRPr sz="1600">
              <a:latin typeface="Courier New"/>
              <a:cs typeface="Courier New"/>
            </a:endParaRPr>
          </a:p>
          <a:p>
            <a:pPr marL="1128395">
              <a:lnSpc>
                <a:spcPct val="100000"/>
              </a:lnSpc>
              <a:spcBef>
                <a:spcPts val="190"/>
              </a:spcBef>
            </a:pPr>
            <a:r>
              <a:rPr sz="1600" b="1" dirty="0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sz="1600" b="1" spc="-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n,</a:t>
            </a:r>
            <a:r>
              <a:rPr sz="1600" spc="-25" dirty="0">
                <a:solidFill>
                  <a:srgbClr val="3E3D00"/>
                </a:solidFill>
                <a:latin typeface="Courier New"/>
                <a:cs typeface="Courier New"/>
              </a:rPr>
              <a:t> m;</a:t>
            </a:r>
            <a:endParaRPr sz="1600">
              <a:latin typeface="Courier New"/>
              <a:cs typeface="Courier New"/>
            </a:endParaRPr>
          </a:p>
          <a:p>
            <a:pPr marL="1128395" marR="1689735">
              <a:lnSpc>
                <a:spcPct val="109400"/>
              </a:lnSpc>
              <a:spcBef>
                <a:spcPts val="40"/>
              </a:spcBef>
            </a:pP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n</a:t>
            </a:r>
            <a:r>
              <a:rPr sz="1600" spc="-3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sz="1600" spc="-4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maximum(u</a:t>
            </a:r>
            <a:r>
              <a:rPr sz="1600" dirty="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sz="1600" spc="39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E3D00"/>
                </a:solidFill>
                <a:latin typeface="Malgun Gothic"/>
                <a:cs typeface="Malgun Gothic"/>
              </a:rPr>
              <a:t>자리수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,</a:t>
            </a:r>
            <a:r>
              <a:rPr sz="1600" spc="-3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v</a:t>
            </a:r>
            <a:r>
              <a:rPr sz="1600" dirty="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sz="1600" spc="36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600" spc="-10" dirty="0">
                <a:solidFill>
                  <a:srgbClr val="3E3D00"/>
                </a:solidFill>
                <a:latin typeface="Malgun Gothic"/>
                <a:cs typeface="Malgun Gothic"/>
              </a:rPr>
              <a:t>자리수</a:t>
            </a:r>
            <a:r>
              <a:rPr sz="1600" spc="-10" dirty="0">
                <a:solidFill>
                  <a:srgbClr val="3E3D00"/>
                </a:solidFill>
                <a:latin typeface="Courier New"/>
                <a:cs typeface="Courier New"/>
              </a:rPr>
              <a:t>); </a:t>
            </a:r>
            <a:r>
              <a:rPr sz="1600" b="1" dirty="0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(u</a:t>
            </a:r>
            <a:r>
              <a:rPr sz="1600" spc="-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==</a:t>
            </a:r>
            <a:r>
              <a:rPr sz="1600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0</a:t>
            </a:r>
            <a:r>
              <a:rPr sz="1600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||</a:t>
            </a:r>
            <a:r>
              <a:rPr sz="16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v</a:t>
            </a:r>
            <a:r>
              <a:rPr sz="1600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==</a:t>
            </a:r>
            <a:r>
              <a:rPr sz="16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0)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E3D00"/>
                </a:solidFill>
                <a:latin typeface="Courier New"/>
                <a:cs typeface="Courier New"/>
              </a:rPr>
              <a:t>return</a:t>
            </a:r>
            <a:r>
              <a:rPr sz="1600" b="1" spc="-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3E3D00"/>
                </a:solidFill>
                <a:latin typeface="Courier New"/>
                <a:cs typeface="Courier New"/>
              </a:rPr>
              <a:t>0; </a:t>
            </a:r>
            <a:r>
              <a:rPr sz="1600" b="1" dirty="0">
                <a:solidFill>
                  <a:srgbClr val="3E3D00"/>
                </a:solidFill>
                <a:latin typeface="Courier New"/>
                <a:cs typeface="Courier New"/>
              </a:rPr>
              <a:t>else</a:t>
            </a:r>
            <a:r>
              <a:rPr sz="1600" b="1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(</a:t>
            </a:r>
            <a:r>
              <a:rPr sz="1600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n</a:t>
            </a:r>
            <a:r>
              <a:rPr sz="1600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&lt;=</a:t>
            </a:r>
            <a:r>
              <a:rPr sz="1600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3E3D00"/>
                </a:solidFill>
                <a:latin typeface="Courier New"/>
                <a:cs typeface="Courier New"/>
              </a:rPr>
              <a:t>threshold)</a:t>
            </a:r>
            <a:endParaRPr sz="1600">
              <a:latin typeface="Courier New"/>
              <a:cs typeface="Courier New"/>
            </a:endParaRPr>
          </a:p>
          <a:p>
            <a:pPr marL="1617345">
              <a:lnSpc>
                <a:spcPct val="100000"/>
              </a:lnSpc>
              <a:spcBef>
                <a:spcPts val="215"/>
              </a:spcBef>
            </a:pPr>
            <a:r>
              <a:rPr sz="1600" b="1" dirty="0">
                <a:solidFill>
                  <a:srgbClr val="3E3D00"/>
                </a:solidFill>
                <a:latin typeface="Courier New"/>
                <a:cs typeface="Courier New"/>
              </a:rPr>
              <a:t>return</a:t>
            </a:r>
            <a:r>
              <a:rPr sz="1600" b="1" spc="-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Malgun Gothic"/>
                <a:cs typeface="Malgun Gothic"/>
              </a:rPr>
              <a:t>일반적인</a:t>
            </a:r>
            <a:r>
              <a:rPr sz="1600" spc="37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E3D00"/>
                </a:solidFill>
                <a:latin typeface="Malgun Gothic"/>
                <a:cs typeface="Malgun Gothic"/>
              </a:rPr>
              <a:t>방법으로</a:t>
            </a:r>
            <a:r>
              <a:rPr sz="1600" spc="38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E3D00"/>
                </a:solidFill>
                <a:latin typeface="Malgun Gothic"/>
                <a:cs typeface="Malgun Gothic"/>
              </a:rPr>
              <a:t>구한</a:t>
            </a:r>
            <a:r>
              <a:rPr sz="1600" spc="37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u</a:t>
            </a:r>
            <a:r>
              <a:rPr sz="1600" spc="-3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200" dirty="0">
                <a:solidFill>
                  <a:srgbClr val="3E3D00"/>
                </a:solidFill>
                <a:latin typeface="Malgun Gothic"/>
                <a:cs typeface="Malgun Gothic"/>
              </a:rPr>
              <a:t>×</a:t>
            </a:r>
            <a:r>
              <a:rPr sz="1600" spc="37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v</a:t>
            </a:r>
            <a:r>
              <a:rPr sz="1600" spc="-3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3E3D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128395">
              <a:lnSpc>
                <a:spcPct val="100000"/>
              </a:lnSpc>
              <a:spcBef>
                <a:spcPts val="170"/>
              </a:spcBef>
            </a:pPr>
            <a:r>
              <a:rPr sz="1600" b="1" spc="-10" dirty="0">
                <a:solidFill>
                  <a:srgbClr val="3E3D00"/>
                </a:solidFill>
                <a:latin typeface="Courier New"/>
                <a:cs typeface="Courier New"/>
              </a:rPr>
              <a:t>else</a:t>
            </a:r>
            <a:r>
              <a:rPr sz="1600" spc="-10" dirty="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373505" algn="just">
              <a:lnSpc>
                <a:spcPct val="100000"/>
              </a:lnSpc>
              <a:spcBef>
                <a:spcPts val="215"/>
              </a:spcBef>
            </a:pP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m</a:t>
            </a:r>
            <a:r>
              <a:rPr sz="1600" spc="-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= </a:t>
            </a:r>
            <a:r>
              <a:rPr sz="1600" spc="-10" dirty="0">
                <a:solidFill>
                  <a:srgbClr val="3E3D00"/>
                </a:solidFill>
                <a:latin typeface="Cambria Math"/>
                <a:cs typeface="Cambria Math"/>
              </a:rPr>
              <a:t>⎣</a:t>
            </a:r>
            <a:r>
              <a:rPr sz="1600" spc="-10" dirty="0">
                <a:solidFill>
                  <a:srgbClr val="3E3D00"/>
                </a:solidFill>
                <a:latin typeface="Courier New"/>
                <a:cs typeface="Courier New"/>
              </a:rPr>
              <a:t>n/2</a:t>
            </a:r>
            <a:r>
              <a:rPr sz="1600" spc="-10" dirty="0">
                <a:solidFill>
                  <a:srgbClr val="3E3D00"/>
                </a:solidFill>
                <a:latin typeface="Cambria Math"/>
                <a:cs typeface="Cambria Math"/>
              </a:rPr>
              <a:t>⎦</a:t>
            </a:r>
            <a:r>
              <a:rPr sz="1600" spc="-10" dirty="0">
                <a:solidFill>
                  <a:srgbClr val="3E3D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372235" marR="1687195" algn="just">
              <a:lnSpc>
                <a:spcPts val="2110"/>
              </a:lnSpc>
              <a:spcBef>
                <a:spcPts val="80"/>
              </a:spcBef>
            </a:pP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x</a:t>
            </a:r>
            <a:r>
              <a:rPr sz="1600" spc="-2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u</a:t>
            </a:r>
            <a:r>
              <a:rPr sz="16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divide</a:t>
            </a:r>
            <a:r>
              <a:rPr sz="1600" spc="-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10</a:t>
            </a:r>
            <a:r>
              <a:rPr sz="1575" baseline="26455" dirty="0">
                <a:solidFill>
                  <a:srgbClr val="3E3D00"/>
                </a:solidFill>
                <a:latin typeface="Courier New"/>
                <a:cs typeface="Courier New"/>
              </a:rPr>
              <a:t>m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;</a:t>
            </a:r>
            <a:r>
              <a:rPr sz="16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y</a:t>
            </a:r>
            <a:r>
              <a:rPr sz="16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sz="16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u</a:t>
            </a:r>
            <a:r>
              <a:rPr sz="1600" spc="-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mod</a:t>
            </a:r>
            <a:r>
              <a:rPr sz="1600" spc="-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3E3D00"/>
                </a:solidFill>
                <a:latin typeface="Courier New"/>
                <a:cs typeface="Courier New"/>
              </a:rPr>
              <a:t>10</a:t>
            </a:r>
            <a:r>
              <a:rPr sz="1575" spc="-30" baseline="26455" dirty="0">
                <a:solidFill>
                  <a:srgbClr val="3E3D00"/>
                </a:solidFill>
                <a:latin typeface="Courier New"/>
                <a:cs typeface="Courier New"/>
              </a:rPr>
              <a:t>m</a:t>
            </a:r>
            <a:r>
              <a:rPr sz="1600" spc="-20" dirty="0">
                <a:solidFill>
                  <a:srgbClr val="3E3D00"/>
                </a:solidFill>
                <a:latin typeface="Courier New"/>
                <a:cs typeface="Courier New"/>
              </a:rPr>
              <a:t>;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w</a:t>
            </a:r>
            <a:r>
              <a:rPr sz="16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sz="1600" spc="-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v</a:t>
            </a:r>
            <a:r>
              <a:rPr sz="16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divide</a:t>
            </a:r>
            <a:r>
              <a:rPr sz="1600" spc="-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10</a:t>
            </a:r>
            <a:r>
              <a:rPr sz="1575" baseline="26455" dirty="0">
                <a:solidFill>
                  <a:srgbClr val="3E3D00"/>
                </a:solidFill>
                <a:latin typeface="Courier New"/>
                <a:cs typeface="Courier New"/>
              </a:rPr>
              <a:t>m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;</a:t>
            </a:r>
            <a:r>
              <a:rPr sz="16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z</a:t>
            </a:r>
            <a:r>
              <a:rPr sz="16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sz="1600" spc="-1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v mod </a:t>
            </a:r>
            <a:r>
              <a:rPr sz="1600" spc="-20" dirty="0">
                <a:solidFill>
                  <a:srgbClr val="3E3D00"/>
                </a:solidFill>
                <a:latin typeface="Courier New"/>
                <a:cs typeface="Courier New"/>
              </a:rPr>
              <a:t>10</a:t>
            </a:r>
            <a:r>
              <a:rPr sz="1575" spc="-30" baseline="26455" dirty="0">
                <a:solidFill>
                  <a:srgbClr val="3E3D00"/>
                </a:solidFill>
                <a:latin typeface="Courier New"/>
                <a:cs typeface="Courier New"/>
              </a:rPr>
              <a:t>m</a:t>
            </a:r>
            <a:r>
              <a:rPr sz="1600" spc="-20" dirty="0">
                <a:solidFill>
                  <a:srgbClr val="3E3D00"/>
                </a:solidFill>
                <a:latin typeface="Courier New"/>
                <a:cs typeface="Courier New"/>
              </a:rPr>
              <a:t>;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r</a:t>
            </a:r>
            <a:r>
              <a:rPr sz="1600" spc="-1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= </a:t>
            </a:r>
            <a:r>
              <a:rPr sz="1600" spc="-10" dirty="0">
                <a:solidFill>
                  <a:srgbClr val="3E3D00"/>
                </a:solidFill>
                <a:latin typeface="Courier New"/>
                <a:cs typeface="Courier New"/>
              </a:rPr>
              <a:t>prod2(x+y,w+z);</a:t>
            </a:r>
            <a:endParaRPr sz="1600">
              <a:latin typeface="Courier New"/>
              <a:cs typeface="Courier New"/>
            </a:endParaRPr>
          </a:p>
          <a:p>
            <a:pPr marL="137223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p</a:t>
            </a:r>
            <a:r>
              <a:rPr sz="1600" spc="-3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sz="1600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prod2(x,</a:t>
            </a:r>
            <a:r>
              <a:rPr sz="1600" spc="-3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3E3D00"/>
                </a:solidFill>
                <a:latin typeface="Courier New"/>
                <a:cs typeface="Courier New"/>
              </a:rPr>
              <a:t>w);</a:t>
            </a:r>
            <a:endParaRPr sz="1600">
              <a:latin typeface="Courier New"/>
              <a:cs typeface="Courier New"/>
            </a:endParaRPr>
          </a:p>
          <a:p>
            <a:pPr marL="1372235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q</a:t>
            </a:r>
            <a:r>
              <a:rPr sz="1600" spc="-3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sz="1600" spc="-2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prod2(y,</a:t>
            </a:r>
            <a:r>
              <a:rPr sz="1600" spc="-3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3E3D00"/>
                </a:solidFill>
                <a:latin typeface="Courier New"/>
                <a:cs typeface="Courier New"/>
              </a:rPr>
              <a:t>z);</a:t>
            </a:r>
            <a:endParaRPr sz="1600">
              <a:latin typeface="Courier New"/>
              <a:cs typeface="Courier New"/>
            </a:endParaRPr>
          </a:p>
          <a:p>
            <a:pPr marL="1373505">
              <a:lnSpc>
                <a:spcPct val="100000"/>
              </a:lnSpc>
              <a:spcBef>
                <a:spcPts val="215"/>
              </a:spcBef>
            </a:pPr>
            <a:r>
              <a:rPr sz="1600" b="1" dirty="0">
                <a:solidFill>
                  <a:srgbClr val="3E3D00"/>
                </a:solidFill>
                <a:latin typeface="Courier New"/>
                <a:cs typeface="Courier New"/>
              </a:rPr>
              <a:t>return</a:t>
            </a:r>
            <a:r>
              <a:rPr sz="1600" b="1" spc="6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p</a:t>
            </a:r>
            <a:r>
              <a:rPr sz="1600" dirty="0">
                <a:solidFill>
                  <a:srgbClr val="3E3D00"/>
                </a:solidFill>
                <a:latin typeface="Malgun Gothic"/>
                <a:cs typeface="Malgun Gothic"/>
              </a:rPr>
              <a:t>×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10</a:t>
            </a:r>
            <a:r>
              <a:rPr sz="1575" baseline="26455" dirty="0">
                <a:solidFill>
                  <a:srgbClr val="3E3D00"/>
                </a:solidFill>
                <a:latin typeface="Courier New"/>
                <a:cs typeface="Courier New"/>
              </a:rPr>
              <a:t>2m</a:t>
            </a:r>
            <a:r>
              <a:rPr sz="1575" spc="600" baseline="2645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+</a:t>
            </a:r>
            <a:r>
              <a:rPr sz="1600" spc="6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3E3D00"/>
                </a:solidFill>
                <a:latin typeface="Courier New"/>
                <a:cs typeface="Courier New"/>
              </a:rPr>
              <a:t>(r–p-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q)</a:t>
            </a:r>
            <a:r>
              <a:rPr sz="1600" dirty="0">
                <a:solidFill>
                  <a:srgbClr val="3E3D00"/>
                </a:solidFill>
                <a:latin typeface="Malgun Gothic"/>
                <a:cs typeface="Malgun Gothic"/>
              </a:rPr>
              <a:t>×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10</a:t>
            </a:r>
            <a:r>
              <a:rPr sz="1575" baseline="26455" dirty="0">
                <a:solidFill>
                  <a:srgbClr val="3E3D00"/>
                </a:solidFill>
                <a:latin typeface="Courier New"/>
                <a:cs typeface="Courier New"/>
              </a:rPr>
              <a:t>m</a:t>
            </a:r>
            <a:r>
              <a:rPr sz="1575" spc="622" baseline="26455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E3D00"/>
                </a:solidFill>
                <a:latin typeface="Courier New"/>
                <a:cs typeface="Courier New"/>
              </a:rPr>
              <a:t>+</a:t>
            </a:r>
            <a:r>
              <a:rPr sz="1600" spc="60" dirty="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3E3D00"/>
                </a:solidFill>
                <a:latin typeface="Courier New"/>
                <a:cs typeface="Courier New"/>
              </a:rPr>
              <a:t>q;</a:t>
            </a:r>
            <a:endParaRPr sz="1600">
              <a:latin typeface="Courier New"/>
              <a:cs typeface="Courier New"/>
            </a:endParaRPr>
          </a:p>
          <a:p>
            <a:pPr marL="1372235">
              <a:lnSpc>
                <a:spcPct val="100000"/>
              </a:lnSpc>
              <a:spcBef>
                <a:spcPts val="170"/>
              </a:spcBef>
            </a:pPr>
            <a:r>
              <a:rPr sz="1600" spc="-50" dirty="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6142" y="6285077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446" y="1099743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6219" y="955928"/>
            <a:ext cx="3992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prod2</a:t>
            </a:r>
            <a:r>
              <a:rPr sz="2000" spc="-4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</a:rPr>
              <a:t>최악의</a:t>
            </a:r>
            <a:r>
              <a:rPr sz="2000" spc="-210" dirty="0">
                <a:solidFill>
                  <a:srgbClr val="3D010C"/>
                </a:solidFill>
              </a:rPr>
              <a:t> </a:t>
            </a:r>
            <a:r>
              <a:rPr sz="2000" dirty="0">
                <a:solidFill>
                  <a:srgbClr val="3D010C"/>
                </a:solidFill>
              </a:rPr>
              <a:t>경우</a:t>
            </a:r>
            <a:r>
              <a:rPr sz="2000" spc="-210" dirty="0">
                <a:solidFill>
                  <a:srgbClr val="3D010C"/>
                </a:solidFill>
              </a:rPr>
              <a:t> </a:t>
            </a:r>
            <a:r>
              <a:rPr sz="2000" dirty="0">
                <a:solidFill>
                  <a:srgbClr val="3D010C"/>
                </a:solidFill>
              </a:rPr>
              <a:t>시간복잡도</a:t>
            </a:r>
            <a:r>
              <a:rPr sz="2000" spc="-220" dirty="0">
                <a:solidFill>
                  <a:srgbClr val="3D010C"/>
                </a:solidFill>
              </a:rPr>
              <a:t> </a:t>
            </a:r>
            <a:r>
              <a:rPr sz="2000" spc="-25" dirty="0">
                <a:solidFill>
                  <a:srgbClr val="3D010C"/>
                </a:solidFill>
              </a:rPr>
              <a:t>분석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0519" y="1629765"/>
            <a:ext cx="2037080" cy="111760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55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299085" algn="l"/>
              </a:tabLst>
            </a:pP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prod2(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x+y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4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spc="-20" dirty="0">
                <a:solidFill>
                  <a:srgbClr val="3D010C"/>
                </a:solidFill>
                <a:latin typeface="Times New Roman"/>
                <a:cs typeface="Times New Roman"/>
              </a:rPr>
              <a:t>w+z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459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299085" algn="l"/>
              </a:tabLst>
            </a:pP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prod2(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x,</a:t>
            </a:r>
            <a:r>
              <a:rPr sz="2000" i="1" spc="-3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spc="-25" dirty="0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299085" algn="l"/>
              </a:tabLst>
            </a:pP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prod2(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y,z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5488" y="1629765"/>
            <a:ext cx="2571750" cy="111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4845" marR="5080" indent="-652780">
              <a:lnSpc>
                <a:spcPct val="119100"/>
              </a:lnSpc>
              <a:spcBef>
                <a:spcPts val="100"/>
              </a:spcBef>
            </a:pP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/2</a:t>
            </a:r>
            <a:r>
              <a:rPr sz="2000" spc="-3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≤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입력크기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≤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/2+1 </a:t>
            </a:r>
            <a:r>
              <a:rPr sz="2000" i="1" spc="-25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/2</a:t>
            </a:r>
            <a:endParaRPr sz="2000">
              <a:latin typeface="Times New Roman"/>
              <a:cs typeface="Times New Roman"/>
            </a:endParaRPr>
          </a:p>
          <a:p>
            <a:pPr marL="657225">
              <a:lnSpc>
                <a:spcPct val="100000"/>
              </a:lnSpc>
              <a:spcBef>
                <a:spcPts val="480"/>
              </a:spcBef>
            </a:pPr>
            <a:r>
              <a:rPr sz="2000" i="1" spc="-25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/2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38226" y="3587141"/>
            <a:ext cx="140970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421" y="0"/>
                </a:lnTo>
              </a:path>
            </a:pathLst>
          </a:custGeom>
          <a:ln w="9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19889" y="3587141"/>
            <a:ext cx="140970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459" y="0"/>
                </a:lnTo>
              </a:path>
            </a:pathLst>
          </a:custGeom>
          <a:ln w="9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9005" y="4570374"/>
            <a:ext cx="2366645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750" i="1" dirty="0">
                <a:latin typeface="Times New Roman"/>
                <a:cs typeface="Times New Roman"/>
              </a:rPr>
              <a:t>W</a:t>
            </a:r>
            <a:r>
              <a:rPr sz="1750" i="1" spc="-12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(</a:t>
            </a:r>
            <a:r>
              <a:rPr sz="1750" i="1" dirty="0">
                <a:latin typeface="Times New Roman"/>
                <a:cs typeface="Times New Roman"/>
              </a:rPr>
              <a:t>n</a:t>
            </a:r>
            <a:r>
              <a:rPr sz="1750" dirty="0">
                <a:latin typeface="Times New Roman"/>
                <a:cs typeface="Times New Roman"/>
              </a:rPr>
              <a:t>)</a:t>
            </a:r>
            <a:r>
              <a:rPr sz="1750" spc="-16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Symbol"/>
                <a:cs typeface="Symbol"/>
              </a:rPr>
              <a:t></a:t>
            </a:r>
            <a:r>
              <a:rPr sz="1750" spc="-17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Symbol"/>
                <a:cs typeface="Symbol"/>
              </a:rPr>
              <a:t></a:t>
            </a:r>
            <a:r>
              <a:rPr sz="1750" dirty="0">
                <a:latin typeface="Times New Roman"/>
                <a:cs typeface="Times New Roman"/>
              </a:rPr>
              <a:t>(</a:t>
            </a:r>
            <a:r>
              <a:rPr sz="1750" i="1" dirty="0">
                <a:latin typeface="Times New Roman"/>
                <a:cs typeface="Times New Roman"/>
              </a:rPr>
              <a:t>n</a:t>
            </a:r>
            <a:r>
              <a:rPr sz="1500" baseline="44444" dirty="0">
                <a:latin typeface="Times New Roman"/>
                <a:cs typeface="Times New Roman"/>
              </a:rPr>
              <a:t>lg 3</a:t>
            </a:r>
            <a:r>
              <a:rPr sz="1500" spc="-112" baseline="44444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)</a:t>
            </a:r>
            <a:r>
              <a:rPr sz="1750" spc="7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Symbol"/>
                <a:cs typeface="Symbol"/>
              </a:rPr>
              <a:t></a:t>
            </a:r>
            <a:r>
              <a:rPr sz="1750" spc="5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Symbol"/>
                <a:cs typeface="Symbol"/>
              </a:rPr>
              <a:t></a:t>
            </a:r>
            <a:r>
              <a:rPr sz="1750" dirty="0">
                <a:latin typeface="Times New Roman"/>
                <a:cs typeface="Times New Roman"/>
              </a:rPr>
              <a:t>(</a:t>
            </a:r>
            <a:r>
              <a:rPr sz="1750" i="1" dirty="0">
                <a:latin typeface="Times New Roman"/>
                <a:cs typeface="Times New Roman"/>
              </a:rPr>
              <a:t>n</a:t>
            </a:r>
            <a:r>
              <a:rPr sz="1500" baseline="44444" dirty="0">
                <a:latin typeface="Times New Roman"/>
                <a:cs typeface="Times New Roman"/>
              </a:rPr>
              <a:t>1.58</a:t>
            </a:r>
            <a:r>
              <a:rPr sz="1500" spc="-104" baseline="44444" dirty="0">
                <a:latin typeface="Times New Roman"/>
                <a:cs typeface="Times New Roman"/>
              </a:rPr>
              <a:t> </a:t>
            </a:r>
            <a:r>
              <a:rPr sz="1750" spc="-50" dirty="0">
                <a:latin typeface="Times New Roman"/>
                <a:cs typeface="Times New Roman"/>
              </a:rPr>
              <a:t>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1470"/>
              </a:lnSpc>
            </a:pPr>
            <a:fld id="{81D60167-4931-47E6-BA6A-407CBD079E47}" type="slidenum">
              <a:rPr spc="-25" dirty="0"/>
              <a:t>63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4199867" y="3405130"/>
            <a:ext cx="3529329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i="1" dirty="0">
                <a:latin typeface="Times New Roman"/>
                <a:cs typeface="Times New Roman"/>
              </a:rPr>
              <a:t>n</a:t>
            </a:r>
            <a:r>
              <a:rPr sz="1750" i="1" spc="1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Symbol"/>
                <a:cs typeface="Symbol"/>
              </a:rPr>
              <a:t></a:t>
            </a:r>
            <a:r>
              <a:rPr sz="1750" spc="45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s</a:t>
            </a:r>
            <a:r>
              <a:rPr sz="1750" dirty="0">
                <a:latin typeface="Malgun Gothic"/>
                <a:cs typeface="Malgun Gothic"/>
              </a:rPr>
              <a:t>이고</a:t>
            </a:r>
            <a:r>
              <a:rPr sz="1750" dirty="0">
                <a:latin typeface="Times New Roman"/>
                <a:cs typeface="Times New Roman"/>
              </a:rPr>
              <a:t>,</a:t>
            </a:r>
            <a:r>
              <a:rPr sz="1750" spc="-85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n</a:t>
            </a:r>
            <a:r>
              <a:rPr sz="1750" dirty="0">
                <a:latin typeface="Malgun Gothic"/>
                <a:cs typeface="Malgun Gothic"/>
              </a:rPr>
              <a:t>이</a:t>
            </a:r>
            <a:r>
              <a:rPr sz="1750" spc="-60" dirty="0">
                <a:latin typeface="Malgun Gothic"/>
                <a:cs typeface="Malgun Gothic"/>
              </a:rPr>
              <a:t> </a:t>
            </a:r>
            <a:r>
              <a:rPr sz="1750" spc="-25" dirty="0">
                <a:latin typeface="Times New Roman"/>
                <a:cs typeface="Times New Roman"/>
              </a:rPr>
              <a:t>2</a:t>
            </a:r>
            <a:r>
              <a:rPr sz="1750" spc="-25" dirty="0">
                <a:latin typeface="Malgun Gothic"/>
                <a:cs typeface="Malgun Gothic"/>
              </a:rPr>
              <a:t>의</a:t>
            </a:r>
            <a:r>
              <a:rPr sz="1750" spc="-150" dirty="0">
                <a:latin typeface="Malgun Gothic"/>
                <a:cs typeface="Malgun Gothic"/>
              </a:rPr>
              <a:t> </a:t>
            </a:r>
            <a:r>
              <a:rPr sz="1750" spc="70" dirty="0">
                <a:latin typeface="Malgun Gothic"/>
                <a:cs typeface="Malgun Gothic"/>
              </a:rPr>
              <a:t>거듭제곱인</a:t>
            </a:r>
            <a:r>
              <a:rPr sz="1750" spc="160" dirty="0">
                <a:latin typeface="Malgun Gothic"/>
                <a:cs typeface="Malgun Gothic"/>
              </a:rPr>
              <a:t> </a:t>
            </a:r>
            <a:r>
              <a:rPr sz="1750" spc="55" dirty="0">
                <a:latin typeface="Malgun Gothic"/>
                <a:cs typeface="Malgun Gothic"/>
              </a:rPr>
              <a:t>경우</a:t>
            </a:r>
            <a:endParaRPr sz="17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24346" y="3579010"/>
            <a:ext cx="139065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-50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22461" y="3265220"/>
            <a:ext cx="139065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i="1" spc="-50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0760" y="3265220"/>
            <a:ext cx="139065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i="1" spc="-50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4405" y="3564100"/>
            <a:ext cx="849630" cy="59753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46050" algn="ctr">
              <a:lnSpc>
                <a:spcPct val="100000"/>
              </a:lnSpc>
              <a:spcBef>
                <a:spcPts val="244"/>
              </a:spcBef>
            </a:pPr>
            <a:r>
              <a:rPr sz="1750" spc="-50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0"/>
              </a:spcBef>
            </a:pPr>
            <a:r>
              <a:rPr sz="1750" i="1" dirty="0">
                <a:latin typeface="Times New Roman"/>
                <a:cs typeface="Times New Roman"/>
              </a:rPr>
              <a:t>W</a:t>
            </a:r>
            <a:r>
              <a:rPr sz="1750" i="1" spc="-170" dirty="0">
                <a:latin typeface="Times New Roman"/>
                <a:cs typeface="Times New Roman"/>
              </a:rPr>
              <a:t> </a:t>
            </a:r>
            <a:r>
              <a:rPr sz="1750" spc="50" dirty="0">
                <a:latin typeface="Times New Roman"/>
                <a:cs typeface="Times New Roman"/>
              </a:rPr>
              <a:t>(</a:t>
            </a:r>
            <a:r>
              <a:rPr sz="1750" i="1" spc="50" dirty="0">
                <a:latin typeface="Times New Roman"/>
                <a:cs typeface="Times New Roman"/>
              </a:rPr>
              <a:t>s</a:t>
            </a:r>
            <a:r>
              <a:rPr sz="1750" spc="50" dirty="0">
                <a:latin typeface="Times New Roman"/>
                <a:cs typeface="Times New Roman"/>
              </a:rPr>
              <a:t>)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Symbol"/>
                <a:cs typeface="Symbol"/>
              </a:rPr>
              <a:t>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-50" dirty="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8724" y="3405130"/>
            <a:ext cx="3441065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60070" algn="l"/>
                <a:tab pos="2584450" algn="l"/>
              </a:tabLst>
            </a:pPr>
            <a:r>
              <a:rPr sz="1750" spc="-90" dirty="0">
                <a:latin typeface="Times New Roman"/>
                <a:cs typeface="Times New Roman"/>
              </a:rPr>
              <a:t>3</a:t>
            </a:r>
            <a:r>
              <a:rPr sz="1750" i="1" spc="-90" dirty="0">
                <a:latin typeface="Times New Roman"/>
                <a:cs typeface="Times New Roman"/>
              </a:rPr>
              <a:t>W</a:t>
            </a:r>
            <a:r>
              <a:rPr sz="1750" i="1" spc="-165" dirty="0">
                <a:latin typeface="Times New Roman"/>
                <a:cs typeface="Times New Roman"/>
              </a:rPr>
              <a:t> </a:t>
            </a:r>
            <a:r>
              <a:rPr sz="1750" spc="-50" dirty="0">
                <a:latin typeface="Times New Roman"/>
                <a:cs typeface="Times New Roman"/>
              </a:rPr>
              <a:t>(</a:t>
            </a:r>
            <a:r>
              <a:rPr sz="1750" dirty="0">
                <a:latin typeface="Times New Roman"/>
                <a:cs typeface="Times New Roman"/>
              </a:rPr>
              <a:t>	)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Symbol"/>
                <a:cs typeface="Symbol"/>
              </a:rPr>
              <a:t>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cn</a:t>
            </a:r>
            <a:r>
              <a:rPr sz="1750" i="1" spc="1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Symbol"/>
                <a:cs typeface="Symbol"/>
              </a:rPr>
              <a:t></a:t>
            </a:r>
            <a:r>
              <a:rPr sz="1750" spc="-165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W</a:t>
            </a:r>
            <a:r>
              <a:rPr sz="1750" i="1" spc="-15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(</a:t>
            </a:r>
            <a:r>
              <a:rPr sz="1750" i="1" dirty="0">
                <a:latin typeface="Times New Roman"/>
                <a:cs typeface="Times New Roman"/>
              </a:rPr>
              <a:t>n</a:t>
            </a:r>
            <a:r>
              <a:rPr sz="1750" dirty="0">
                <a:latin typeface="Times New Roman"/>
                <a:cs typeface="Times New Roman"/>
              </a:rPr>
              <a:t>)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Symbol"/>
                <a:cs typeface="Symbol"/>
              </a:rPr>
              <a:t>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spc="-90" dirty="0">
                <a:latin typeface="Times New Roman"/>
                <a:cs typeface="Times New Roman"/>
              </a:rPr>
              <a:t>3</a:t>
            </a:r>
            <a:r>
              <a:rPr sz="1750" i="1" spc="-90" dirty="0">
                <a:latin typeface="Times New Roman"/>
                <a:cs typeface="Times New Roman"/>
              </a:rPr>
              <a:t>W</a:t>
            </a:r>
            <a:r>
              <a:rPr sz="1750" i="1" spc="-155" dirty="0">
                <a:latin typeface="Times New Roman"/>
                <a:cs typeface="Times New Roman"/>
              </a:rPr>
              <a:t> </a:t>
            </a:r>
            <a:r>
              <a:rPr sz="1750" spc="-50" dirty="0">
                <a:latin typeface="Times New Roman"/>
                <a:cs typeface="Times New Roman"/>
              </a:rPr>
              <a:t>(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1750" dirty="0">
                <a:latin typeface="Symbol"/>
                <a:cs typeface="Symbol"/>
              </a:rPr>
              <a:t></a:t>
            </a:r>
            <a:r>
              <a:rPr sz="1750" spc="-245" dirty="0">
                <a:latin typeface="Times New Roman"/>
                <a:cs typeface="Times New Roman"/>
              </a:rPr>
              <a:t> </a:t>
            </a:r>
            <a:r>
              <a:rPr sz="1750" spc="-70" dirty="0">
                <a:latin typeface="Times New Roman"/>
                <a:cs typeface="Times New Roman"/>
              </a:rPr>
              <a:t>1)</a:t>
            </a:r>
            <a:r>
              <a:rPr sz="1750" spc="-6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Symbol"/>
                <a:cs typeface="Symbol"/>
              </a:rPr>
              <a:t></a:t>
            </a:r>
            <a:r>
              <a:rPr sz="1750" spc="-70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cn</a:t>
            </a:r>
            <a:r>
              <a:rPr sz="1750" i="1" spc="-110" dirty="0">
                <a:latin typeface="Times New Roman"/>
                <a:cs typeface="Times New Roman"/>
              </a:rPr>
              <a:t> </a:t>
            </a:r>
            <a:r>
              <a:rPr sz="1750" spc="-50" dirty="0">
                <a:latin typeface="Times New Roman"/>
                <a:cs typeface="Times New Roman"/>
              </a:rPr>
              <a:t>,</a:t>
            </a:r>
            <a:endParaRPr sz="1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6046" y="274065"/>
            <a:ext cx="2311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임계값결정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25449"/>
            <a:ext cx="8300720" cy="216027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99085" marR="163195" indent="-287020">
              <a:lnSpc>
                <a:spcPts val="2160"/>
              </a:lnSpc>
              <a:spcBef>
                <a:spcPts val="37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299085" algn="l"/>
              </a:tabLst>
            </a:pP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divide-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and-conquer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방법에서</a:t>
            </a:r>
            <a:r>
              <a:rPr sz="2000" spc="-24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큰</a:t>
            </a:r>
            <a:r>
              <a:rPr sz="20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문제를</a:t>
            </a:r>
            <a:r>
              <a:rPr sz="2000" spc="-2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어느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크기의</a:t>
            </a:r>
            <a:r>
              <a:rPr sz="2000" spc="-19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문제가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될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때까지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D010C"/>
                </a:solidFill>
                <a:latin typeface="Malgun Gothic"/>
                <a:cs typeface="Malgun Gothic"/>
              </a:rPr>
              <a:t>분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할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할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것인가</a:t>
            </a:r>
            <a:endParaRPr sz="2000">
              <a:latin typeface="Malgun Gothic"/>
              <a:cs typeface="Malgun Gothic"/>
            </a:endParaRPr>
          </a:p>
          <a:p>
            <a:pPr marL="299085" indent="-286385">
              <a:lnSpc>
                <a:spcPct val="100000"/>
              </a:lnSpc>
              <a:spcBef>
                <a:spcPts val="209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299085" algn="l"/>
              </a:tabLst>
            </a:pP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optimal</a:t>
            </a:r>
            <a:r>
              <a:rPr sz="2000" spc="-3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threshold</a:t>
            </a:r>
            <a:r>
              <a:rPr sz="2000" spc="-4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value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결정하는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방법</a:t>
            </a:r>
            <a:endParaRPr sz="2000">
              <a:latin typeface="Malgun Gothic"/>
              <a:cs typeface="Malgun Gothic"/>
            </a:endParaRPr>
          </a:p>
          <a:p>
            <a:pPr marL="299085" indent="-286385">
              <a:lnSpc>
                <a:spcPts val="2280"/>
              </a:lnSpc>
              <a:spcBef>
                <a:spcPts val="23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299085" algn="l"/>
              </a:tabLst>
            </a:pP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문제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크기가</a:t>
            </a:r>
            <a:r>
              <a:rPr sz="2000" spc="-19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줄어들면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재귀호출을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계속</a:t>
            </a:r>
            <a:r>
              <a:rPr sz="2000" spc="-19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수행하는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것</a:t>
            </a:r>
            <a:r>
              <a:rPr sz="2000" spc="-18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보다는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다른</a:t>
            </a:r>
            <a:r>
              <a:rPr sz="2000" spc="-19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알고리</a:t>
            </a:r>
            <a:endParaRPr sz="2000">
              <a:latin typeface="Malgun Gothic"/>
              <a:cs typeface="Malgun Gothic"/>
            </a:endParaRPr>
          </a:p>
          <a:p>
            <a:pPr marL="299085">
              <a:lnSpc>
                <a:spcPts val="2280"/>
              </a:lnSpc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즘을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활용하는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것이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효과적</a:t>
            </a:r>
            <a:endParaRPr sz="2000">
              <a:latin typeface="Malgun Gothic"/>
              <a:cs typeface="Malgun Gothic"/>
            </a:endParaRPr>
          </a:p>
          <a:p>
            <a:pPr marL="299085" marR="5080" indent="-287020">
              <a:lnSpc>
                <a:spcPts val="2160"/>
              </a:lnSpc>
              <a:spcBef>
                <a:spcPts val="51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299085" algn="l"/>
              </a:tabLst>
            </a:pP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mergesort2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sz="2000" spc="-24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분할하고</a:t>
            </a:r>
            <a:r>
              <a:rPr sz="2000" spc="-19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재합병하는데</a:t>
            </a:r>
            <a:r>
              <a:rPr sz="2000" spc="-2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걸리는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시간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(running</a:t>
            </a:r>
            <a:r>
              <a:rPr sz="2000" spc="-3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time): 32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 </a:t>
            </a:r>
            <a:r>
              <a:rPr sz="2000" i="1" spc="-25" dirty="0">
                <a:solidFill>
                  <a:srgbClr val="3D010C"/>
                </a:solidFill>
                <a:latin typeface="Times New Roman"/>
                <a:cs typeface="Times New Roman"/>
              </a:rPr>
              <a:t>μs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로 가정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705726"/>
            <a:ext cx="6812280" cy="172720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53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299085" algn="l"/>
              </a:tabLst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단순화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시키면</a:t>
            </a:r>
            <a:endParaRPr sz="2000">
              <a:latin typeface="Malgun Gothic"/>
              <a:cs typeface="Malgun Gothic"/>
            </a:endParaRPr>
          </a:p>
          <a:p>
            <a:pPr marL="763270">
              <a:lnSpc>
                <a:spcPct val="100000"/>
              </a:lnSpc>
              <a:spcBef>
                <a:spcPts val="415"/>
              </a:spcBef>
            </a:pPr>
            <a:r>
              <a:rPr sz="1800" i="1" dirty="0">
                <a:latin typeface="Times New Roman"/>
                <a:cs typeface="Times New Roman"/>
              </a:rPr>
              <a:t>W</a:t>
            </a:r>
            <a:r>
              <a:rPr sz="1800" i="1" spc="-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)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2</a:t>
            </a:r>
            <a:r>
              <a:rPr sz="1800" i="1" spc="-70" dirty="0">
                <a:latin typeface="Times New Roman"/>
                <a:cs typeface="Times New Roman"/>
              </a:rPr>
              <a:t>W</a:t>
            </a:r>
            <a:r>
              <a:rPr sz="1800" i="1" spc="-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i="1" spc="-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/</a:t>
            </a:r>
            <a:r>
              <a:rPr sz="1800" spc="-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2)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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32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900" spc="-50" dirty="0">
                <a:latin typeface="Symbol"/>
                <a:cs typeface="Symbol"/>
              </a:rPr>
              <a:t></a:t>
            </a:r>
            <a:r>
              <a:rPr sz="1800" i="1" spc="-50" dirty="0">
                <a:latin typeface="Times New Roman"/>
                <a:cs typeface="Times New Roman"/>
              </a:rPr>
              <a:t>s</a:t>
            </a:r>
            <a:r>
              <a:rPr sz="1800" i="1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i="1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</a:t>
            </a:r>
            <a:r>
              <a:rPr sz="1800" spc="-2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1</a:t>
            </a:r>
            <a:r>
              <a:rPr sz="1800" spc="-10" dirty="0">
                <a:latin typeface="Malgun Gothic"/>
                <a:cs typeface="Malgun Gothic"/>
              </a:rPr>
              <a:t>이고</a:t>
            </a:r>
            <a:r>
              <a:rPr sz="1800" spc="-10" dirty="0">
                <a:latin typeface="Times New Roman"/>
                <a:cs typeface="Times New Roman"/>
              </a:rPr>
              <a:t>,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Malgun Gothic"/>
                <a:cs typeface="Malgun Gothic"/>
              </a:rPr>
              <a:t>이</a:t>
            </a:r>
            <a:r>
              <a:rPr sz="1800" spc="-60" dirty="0">
                <a:latin typeface="Malgun Gothic"/>
                <a:cs typeface="Malgun Gothic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2</a:t>
            </a:r>
            <a:r>
              <a:rPr sz="1800" spc="-40" dirty="0">
                <a:latin typeface="Malgun Gothic"/>
                <a:cs typeface="Malgun Gothic"/>
              </a:rPr>
              <a:t>의</a:t>
            </a:r>
            <a:r>
              <a:rPr sz="1800" spc="-16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거듭제곱인</a:t>
            </a:r>
            <a:r>
              <a:rPr sz="1800" spc="-325" dirty="0">
                <a:latin typeface="Malgun Gothic"/>
                <a:cs typeface="Malgun Gothic"/>
              </a:rPr>
              <a:t> </a:t>
            </a:r>
            <a:r>
              <a:rPr sz="1800" spc="25" dirty="0">
                <a:latin typeface="Malgun Gothic"/>
                <a:cs typeface="Malgun Gothic"/>
              </a:rPr>
              <a:t>경우</a:t>
            </a:r>
            <a:endParaRPr sz="1800">
              <a:latin typeface="Malgun Gothic"/>
              <a:cs typeface="Malgun Gothic"/>
            </a:endParaRPr>
          </a:p>
          <a:p>
            <a:pPr marL="763270">
              <a:lnSpc>
                <a:spcPct val="100000"/>
              </a:lnSpc>
              <a:spcBef>
                <a:spcPts val="420"/>
              </a:spcBef>
            </a:pPr>
            <a:r>
              <a:rPr sz="1800" i="1" dirty="0">
                <a:latin typeface="Times New Roman"/>
                <a:cs typeface="Times New Roman"/>
              </a:rPr>
              <a:t>W</a:t>
            </a:r>
            <a:r>
              <a:rPr sz="1800" i="1" spc="-185" dirty="0">
                <a:latin typeface="Times New Roman"/>
                <a:cs typeface="Times New Roman"/>
              </a:rPr>
              <a:t> </a:t>
            </a:r>
            <a:r>
              <a:rPr sz="1800" spc="-95" dirty="0">
                <a:latin typeface="Times New Roman"/>
                <a:cs typeface="Times New Roman"/>
              </a:rPr>
              <a:t>(1)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Symbol"/>
                <a:cs typeface="Symbol"/>
              </a:rPr>
              <a:t></a:t>
            </a:r>
            <a:r>
              <a:rPr sz="1800" i="1" spc="-2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1565910">
              <a:lnSpc>
                <a:spcPct val="100000"/>
              </a:lnSpc>
              <a:spcBef>
                <a:spcPts val="425"/>
              </a:spcBef>
            </a:pPr>
            <a:r>
              <a:rPr sz="1800" i="1" dirty="0">
                <a:latin typeface="Times New Roman"/>
                <a:cs typeface="Times New Roman"/>
              </a:rPr>
              <a:t>W</a:t>
            </a:r>
            <a:r>
              <a:rPr sz="1800" i="1" spc="-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)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32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i="1" spc="-26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lg</a:t>
            </a:r>
            <a:r>
              <a:rPr sz="1800" spc="-17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Symbol"/>
                <a:cs typeface="Symbol"/>
              </a:rPr>
              <a:t></a:t>
            </a:r>
            <a:r>
              <a:rPr sz="1800" i="1" spc="-2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6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299085" algn="l"/>
              </a:tabLst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교환정렬을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0" dirty="0">
                <a:solidFill>
                  <a:srgbClr val="3D010C"/>
                </a:solidFill>
                <a:latin typeface="Malgun Gothic"/>
                <a:cs typeface="Malgun Gothic"/>
              </a:rPr>
              <a:t>이용하면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32764" y="3484480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230" y="0"/>
                </a:lnTo>
              </a:path>
            </a:pathLst>
          </a:custGeom>
          <a:ln w="47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76867" y="3484480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191" y="0"/>
                </a:lnTo>
              </a:path>
            </a:pathLst>
          </a:custGeom>
          <a:ln w="47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44024" y="3226911"/>
            <a:ext cx="112649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856615" algn="l"/>
              </a:tabLst>
            </a:pPr>
            <a:r>
              <a:rPr sz="2500" spc="-250" dirty="0">
                <a:latin typeface="Symbol"/>
                <a:cs typeface="Symbol"/>
              </a:rPr>
              <a:t></a:t>
            </a:r>
            <a:r>
              <a:rPr sz="2500" spc="45" dirty="0">
                <a:latin typeface="Times New Roman"/>
                <a:cs typeface="Times New Roman"/>
              </a:rPr>
              <a:t> </a:t>
            </a:r>
            <a:r>
              <a:rPr sz="2500" spc="-50" dirty="0">
                <a:latin typeface="Symbol"/>
                <a:cs typeface="Symbol"/>
              </a:rPr>
              <a:t>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250" dirty="0">
                <a:latin typeface="Symbol"/>
                <a:cs typeface="Symbol"/>
              </a:rPr>
              <a:t></a:t>
            </a:r>
            <a:r>
              <a:rPr sz="2500" spc="45" dirty="0">
                <a:latin typeface="Times New Roman"/>
                <a:cs typeface="Times New Roman"/>
              </a:rPr>
              <a:t> </a:t>
            </a:r>
            <a:r>
              <a:rPr sz="2500" spc="-440" dirty="0">
                <a:latin typeface="Symbol"/>
                <a:cs typeface="Symbol"/>
              </a:rPr>
              <a:t>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1470"/>
              </a:lnSpc>
            </a:pPr>
            <a:fld id="{81D60167-4931-47E6-BA6A-407CBD079E47}" type="slidenum">
              <a:rPr spc="-25" dirty="0"/>
              <a:t>64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5358882" y="3268433"/>
            <a:ext cx="1125220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i="1" spc="60" dirty="0">
                <a:latin typeface="Times New Roman"/>
                <a:cs typeface="Times New Roman"/>
              </a:rPr>
              <a:t>W</a:t>
            </a:r>
            <a:r>
              <a:rPr sz="1850" i="1" spc="-210" dirty="0">
                <a:latin typeface="Times New Roman"/>
                <a:cs typeface="Times New Roman"/>
              </a:rPr>
              <a:t> </a:t>
            </a:r>
            <a:r>
              <a:rPr sz="1850" spc="-95" dirty="0">
                <a:latin typeface="Times New Roman"/>
                <a:cs typeface="Times New Roman"/>
              </a:rPr>
              <a:t>(1)</a:t>
            </a:r>
            <a:r>
              <a:rPr sz="1850" spc="-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</a:t>
            </a:r>
            <a:r>
              <a:rPr sz="1850" spc="-6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0 </a:t>
            </a:r>
            <a:r>
              <a:rPr sz="1850" i="1" spc="-25" dirty="0">
                <a:latin typeface="Times New Roman"/>
                <a:cs typeface="Times New Roman"/>
              </a:rPr>
              <a:t>μs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73458" y="3312316"/>
            <a:ext cx="9715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i="1" spc="-50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29275" y="3312316"/>
            <a:ext cx="9715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i="1" spc="-50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30244" y="3457608"/>
            <a:ext cx="94170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56615" algn="l"/>
              </a:tabLst>
            </a:pPr>
            <a:r>
              <a:rPr sz="1100" spc="-50" dirty="0">
                <a:latin typeface="Times New Roman"/>
                <a:cs typeface="Times New Roman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50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83939" y="3268433"/>
            <a:ext cx="316547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323975" algn="l"/>
                <a:tab pos="2167890" algn="l"/>
              </a:tabLst>
            </a:pPr>
            <a:r>
              <a:rPr sz="1850" i="1" spc="60" dirty="0">
                <a:latin typeface="Times New Roman"/>
                <a:cs typeface="Times New Roman"/>
              </a:rPr>
              <a:t>W</a:t>
            </a:r>
            <a:r>
              <a:rPr sz="1850" i="1" spc="-20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(</a:t>
            </a:r>
            <a:r>
              <a:rPr sz="1850" i="1" dirty="0">
                <a:latin typeface="Times New Roman"/>
                <a:cs typeface="Times New Roman"/>
              </a:rPr>
              <a:t>n</a:t>
            </a:r>
            <a:r>
              <a:rPr sz="1850" dirty="0">
                <a:latin typeface="Times New Roman"/>
                <a:cs typeface="Times New Roman"/>
              </a:rPr>
              <a:t>) </a:t>
            </a:r>
            <a:r>
              <a:rPr sz="1850" dirty="0">
                <a:latin typeface="Symbol"/>
                <a:cs typeface="Symbol"/>
              </a:rPr>
              <a:t></a:t>
            </a:r>
            <a:r>
              <a:rPr sz="1850" spc="-200" dirty="0">
                <a:latin typeface="Times New Roman"/>
                <a:cs typeface="Times New Roman"/>
              </a:rPr>
              <a:t> </a:t>
            </a:r>
            <a:r>
              <a:rPr sz="1850" i="1" spc="60" dirty="0">
                <a:latin typeface="Times New Roman"/>
                <a:cs typeface="Times New Roman"/>
              </a:rPr>
              <a:t>W</a:t>
            </a:r>
            <a:r>
              <a:rPr sz="1850" i="1" spc="-200" dirty="0">
                <a:latin typeface="Times New Roman"/>
                <a:cs typeface="Times New Roman"/>
              </a:rPr>
              <a:t> </a:t>
            </a:r>
            <a:r>
              <a:rPr sz="1850" spc="-50" dirty="0">
                <a:latin typeface="Times New Roman"/>
                <a:cs typeface="Times New Roman"/>
              </a:rPr>
              <a:t>(</a:t>
            </a:r>
            <a:r>
              <a:rPr sz="1850" dirty="0">
                <a:latin typeface="Times New Roman"/>
                <a:cs typeface="Times New Roman"/>
              </a:rPr>
              <a:t>	)</a:t>
            </a:r>
            <a:r>
              <a:rPr sz="1850" spc="-160" dirty="0">
                <a:latin typeface="Times New Roman"/>
                <a:cs typeface="Times New Roman"/>
              </a:rPr>
              <a:t> </a:t>
            </a:r>
            <a:r>
              <a:rPr sz="1850" spc="120" dirty="0">
                <a:latin typeface="Symbol"/>
                <a:cs typeface="Symbol"/>
              </a:rPr>
              <a:t></a:t>
            </a:r>
            <a:r>
              <a:rPr sz="1850" i="1" spc="120" dirty="0">
                <a:latin typeface="Times New Roman"/>
                <a:cs typeface="Times New Roman"/>
              </a:rPr>
              <a:t>W</a:t>
            </a:r>
            <a:r>
              <a:rPr sz="1850" i="1" spc="-215" dirty="0">
                <a:latin typeface="Times New Roman"/>
                <a:cs typeface="Times New Roman"/>
              </a:rPr>
              <a:t> </a:t>
            </a:r>
            <a:r>
              <a:rPr sz="1850" spc="-50" dirty="0">
                <a:latin typeface="Times New Roman"/>
                <a:cs typeface="Times New Roman"/>
              </a:rPr>
              <a:t>(</a:t>
            </a:r>
            <a:r>
              <a:rPr sz="1850" dirty="0">
                <a:latin typeface="Times New Roman"/>
                <a:cs typeface="Times New Roman"/>
              </a:rPr>
              <a:t>	)</a:t>
            </a:r>
            <a:r>
              <a:rPr sz="1850" spc="-13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</a:t>
            </a:r>
            <a:r>
              <a:rPr sz="1850" spc="-17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32</a:t>
            </a:r>
            <a:r>
              <a:rPr sz="1850" i="1" dirty="0">
                <a:latin typeface="Times New Roman"/>
                <a:cs typeface="Times New Roman"/>
              </a:rPr>
              <a:t>n</a:t>
            </a:r>
            <a:r>
              <a:rPr sz="1850" i="1" spc="70" dirty="0">
                <a:latin typeface="Times New Roman"/>
                <a:cs typeface="Times New Roman"/>
              </a:rPr>
              <a:t> </a:t>
            </a:r>
            <a:r>
              <a:rPr sz="1850" i="1" spc="-25" dirty="0">
                <a:latin typeface="Times New Roman"/>
                <a:cs typeface="Times New Roman"/>
              </a:rPr>
              <a:t>μs</a:t>
            </a:r>
            <a:r>
              <a:rPr sz="1850" spc="-25" dirty="0">
                <a:latin typeface="Times New Roman"/>
                <a:cs typeface="Times New Roman"/>
              </a:rPr>
              <a:t>,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91308" y="5965937"/>
            <a:ext cx="133985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50" dirty="0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89701" y="5816271"/>
            <a:ext cx="1678939" cy="2984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1700" i="1" dirty="0">
                <a:latin typeface="Times New Roman"/>
                <a:cs typeface="Times New Roman"/>
              </a:rPr>
              <a:t>W</a:t>
            </a:r>
            <a:r>
              <a:rPr sz="1700" i="1" spc="-1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i="1" dirty="0">
                <a:latin typeface="Times New Roman"/>
                <a:cs typeface="Times New Roman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Symbol"/>
                <a:cs typeface="Symbol"/>
              </a:rPr>
              <a:t></a:t>
            </a:r>
            <a:r>
              <a:rPr sz="1700" spc="145" dirty="0">
                <a:latin typeface="Times New Roman"/>
                <a:cs typeface="Times New Roman"/>
              </a:rPr>
              <a:t> </a:t>
            </a:r>
            <a:r>
              <a:rPr sz="2550" i="1" u="sng" baseline="3267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550" u="sng" baseline="3267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2550" i="1" u="sng" baseline="3267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550" i="1" u="sng" spc="-172" baseline="3267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50" u="sng" baseline="32679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550" u="sng" baseline="3267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1)</a:t>
            </a:r>
            <a:r>
              <a:rPr sz="2550" spc="7" baseline="32679" dirty="0">
                <a:latin typeface="Times New Roman"/>
                <a:cs typeface="Times New Roman"/>
              </a:rPr>
              <a:t> </a:t>
            </a:r>
            <a:r>
              <a:rPr sz="1750" spc="-25" dirty="0">
                <a:latin typeface="Symbol"/>
                <a:cs typeface="Symbol"/>
              </a:rPr>
              <a:t></a:t>
            </a:r>
            <a:r>
              <a:rPr sz="1700" i="1" spc="-25" dirty="0">
                <a:latin typeface="Times New Roman"/>
                <a:cs typeface="Times New Roman"/>
              </a:rPr>
              <a:t>s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5" dirty="0">
                <a:solidFill>
                  <a:srgbClr val="3E3D00"/>
                </a:solidFill>
                <a:latin typeface="Malgun Gothic"/>
                <a:cs typeface="Malgun Gothic"/>
              </a:rPr>
              <a:t>65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191" y="784097"/>
            <a:ext cx="48679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E3D00"/>
                </a:solidFill>
                <a:latin typeface="Malgun Gothic"/>
                <a:cs typeface="Malgun Gothic"/>
              </a:rPr>
              <a:t>교환정렬을</a:t>
            </a:r>
            <a:r>
              <a:rPr sz="2000" spc="-2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Malgun Gothic"/>
                <a:cs typeface="Malgun Gothic"/>
              </a:rPr>
              <a:t>호출해야하는</a:t>
            </a:r>
            <a:r>
              <a:rPr sz="2000" spc="-3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Malgun Gothic"/>
                <a:cs typeface="Malgun Gothic"/>
              </a:rPr>
              <a:t>최적의</a:t>
            </a:r>
            <a:r>
              <a:rPr sz="2000" spc="-20" dirty="0">
                <a:solidFill>
                  <a:srgbClr val="3E3D00"/>
                </a:solidFill>
                <a:latin typeface="Malgun Gothic"/>
                <a:cs typeface="Malgun Gothic"/>
              </a:rPr>
              <a:t> 임계점은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7675" y="1315800"/>
            <a:ext cx="2085339" cy="2984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550" i="1" u="sng" baseline="310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550" u="sng" baseline="310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2550" i="1" u="sng" baseline="310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550" i="1" u="sng" spc="-112" baseline="310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50" u="sng" spc="-15" baseline="3104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550" spc="-397" baseline="31045" dirty="0">
                <a:latin typeface="Times New Roman"/>
                <a:cs typeface="Times New Roman"/>
              </a:rPr>
              <a:t> </a:t>
            </a:r>
            <a:r>
              <a:rPr sz="2550" u="sng" spc="-112" baseline="310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1)</a:t>
            </a:r>
            <a:r>
              <a:rPr sz="2550" spc="-75" baseline="31045" dirty="0">
                <a:latin typeface="Times New Roman"/>
                <a:cs typeface="Times New Roman"/>
              </a:rPr>
              <a:t> </a:t>
            </a:r>
            <a:r>
              <a:rPr sz="1750" spc="-35" dirty="0">
                <a:latin typeface="Symbol"/>
                <a:cs typeface="Symbol"/>
              </a:rPr>
              <a:t></a:t>
            </a:r>
            <a:r>
              <a:rPr sz="1700" i="1" spc="-35" dirty="0">
                <a:latin typeface="Times New Roman"/>
                <a:cs typeface="Times New Roman"/>
              </a:rPr>
              <a:t>s</a:t>
            </a:r>
            <a:r>
              <a:rPr sz="1700" i="1" spc="-7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Symbol"/>
                <a:cs typeface="Symbol"/>
              </a:rPr>
              <a:t>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32</a:t>
            </a:r>
            <a:r>
              <a:rPr sz="1700" i="1" dirty="0">
                <a:latin typeface="Times New Roman"/>
                <a:cs typeface="Times New Roman"/>
              </a:rPr>
              <a:t>n</a:t>
            </a:r>
            <a:r>
              <a:rPr sz="1700" i="1" spc="-240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Times New Roman"/>
                <a:cs typeface="Times New Roman"/>
              </a:rPr>
              <a:t>lg</a:t>
            </a:r>
            <a:r>
              <a:rPr sz="1700" spc="-180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n</a:t>
            </a:r>
            <a:r>
              <a:rPr sz="1700" i="1" spc="-40" dirty="0">
                <a:latin typeface="Times New Roman"/>
                <a:cs typeface="Times New Roman"/>
              </a:rPr>
              <a:t> </a:t>
            </a:r>
            <a:r>
              <a:rPr sz="1750" spc="-25" dirty="0">
                <a:latin typeface="Symbol"/>
                <a:cs typeface="Symbol"/>
              </a:rPr>
              <a:t></a:t>
            </a:r>
            <a:r>
              <a:rPr sz="1700" i="1" spc="-25" dirty="0">
                <a:latin typeface="Times New Roman"/>
                <a:cs typeface="Times New Roman"/>
              </a:rPr>
              <a:t>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142" y="1363048"/>
            <a:ext cx="2813050" cy="125285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R="767715" algn="r">
              <a:lnSpc>
                <a:spcPct val="100000"/>
              </a:lnSpc>
              <a:spcBef>
                <a:spcPts val="870"/>
              </a:spcBef>
            </a:pPr>
            <a:r>
              <a:rPr sz="1700" spc="-50" dirty="0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2000" dirty="0">
                <a:solidFill>
                  <a:srgbClr val="3E3D00"/>
                </a:solidFill>
                <a:latin typeface="Malgun Gothic"/>
                <a:cs typeface="Malgun Gothic"/>
              </a:rPr>
              <a:t>이를</a:t>
            </a:r>
            <a:r>
              <a:rPr sz="2000" spc="-3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Malgun Gothic"/>
                <a:cs typeface="Malgun Gothic"/>
              </a:rPr>
              <a:t>풀면</a:t>
            </a:r>
            <a:r>
              <a:rPr sz="2000" spc="-3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2100" dirty="0">
                <a:solidFill>
                  <a:srgbClr val="3E3D00"/>
                </a:solidFill>
                <a:latin typeface="Malgun Gothic"/>
                <a:cs typeface="Malgun Gothic"/>
              </a:rPr>
              <a:t>n</a:t>
            </a:r>
            <a:r>
              <a:rPr sz="2100" spc="-5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E3D00"/>
                </a:solidFill>
                <a:latin typeface="Malgun Gothic"/>
                <a:cs typeface="Malgun Gothic"/>
              </a:rPr>
              <a:t>&lt;591</a:t>
            </a:r>
            <a:r>
              <a:rPr sz="2100" spc="-10" dirty="0">
                <a:solidFill>
                  <a:srgbClr val="3E3D00"/>
                </a:solidFill>
                <a:latin typeface="Malgun Gothic"/>
                <a:cs typeface="Malgun Gothic"/>
              </a:rPr>
              <a:t>.</a:t>
            </a:r>
            <a:endParaRPr sz="2100">
              <a:latin typeface="Malgun Gothic"/>
              <a:cs typeface="Malgun Gothic"/>
            </a:endParaRPr>
          </a:p>
          <a:p>
            <a:pPr marL="83820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solidFill>
                  <a:srgbClr val="3E3D00"/>
                </a:solidFill>
                <a:latin typeface="Malgun Gothic"/>
                <a:cs typeface="Malgun Gothic"/>
              </a:rPr>
              <a:t>-</a:t>
            </a:r>
            <a:r>
              <a:rPr sz="2000" spc="-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Malgun Gothic"/>
                <a:cs typeface="Malgun Gothic"/>
              </a:rPr>
              <a:t>그러나</a:t>
            </a:r>
            <a:r>
              <a:rPr sz="2000" spc="-2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Malgun Gothic"/>
                <a:cs typeface="Malgun Gothic"/>
              </a:rPr>
              <a:t>잘못된</a:t>
            </a:r>
            <a:r>
              <a:rPr sz="2000" spc="-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2000" spc="-20" dirty="0">
                <a:solidFill>
                  <a:srgbClr val="3E3D00"/>
                </a:solidFill>
                <a:latin typeface="Malgun Gothic"/>
                <a:cs typeface="Malgun Gothic"/>
              </a:rPr>
              <a:t>분석임.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78502" y="1273507"/>
            <a:ext cx="167703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dirty="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sz="2000" spc="-1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Malgun Gothic"/>
                <a:cs typeface="Malgun Gothic"/>
              </a:rPr>
              <a:t>만족하는</a:t>
            </a:r>
            <a:r>
              <a:rPr sz="2000" spc="-2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2100" spc="-25" dirty="0">
                <a:solidFill>
                  <a:srgbClr val="3E3D00"/>
                </a:solidFill>
                <a:latin typeface="Malgun Gothic"/>
                <a:cs typeface="Malgun Gothic"/>
              </a:rPr>
              <a:t>n</a:t>
            </a:r>
            <a:r>
              <a:rPr sz="2000" spc="-25" dirty="0">
                <a:solidFill>
                  <a:srgbClr val="3E3D00"/>
                </a:solidFill>
                <a:latin typeface="Malgun Gothic"/>
                <a:cs typeface="Malgun Gothic"/>
              </a:rPr>
              <a:t>.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5965" y="2629026"/>
            <a:ext cx="8423910" cy="1182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0880">
              <a:lnSpc>
                <a:spcPct val="100000"/>
              </a:lnSpc>
              <a:spcBef>
                <a:spcPts val="105"/>
              </a:spcBef>
            </a:pPr>
            <a:r>
              <a:rPr sz="2700" i="1" baseline="1543" dirty="0">
                <a:latin typeface="Times New Roman"/>
                <a:cs typeface="Times New Roman"/>
              </a:rPr>
              <a:t>W</a:t>
            </a:r>
            <a:r>
              <a:rPr sz="2700" i="1" spc="-307" baseline="1543" dirty="0">
                <a:latin typeface="Times New Roman"/>
                <a:cs typeface="Times New Roman"/>
              </a:rPr>
              <a:t> </a:t>
            </a:r>
            <a:r>
              <a:rPr sz="2700" baseline="1543" dirty="0">
                <a:latin typeface="Times New Roman"/>
                <a:cs typeface="Times New Roman"/>
              </a:rPr>
              <a:t>(</a:t>
            </a:r>
            <a:r>
              <a:rPr sz="2700" i="1" baseline="1543" dirty="0">
                <a:latin typeface="Times New Roman"/>
                <a:cs typeface="Times New Roman"/>
              </a:rPr>
              <a:t>n</a:t>
            </a:r>
            <a:r>
              <a:rPr sz="2700" baseline="1543" dirty="0">
                <a:latin typeface="Times New Roman"/>
                <a:cs typeface="Times New Roman"/>
              </a:rPr>
              <a:t>)</a:t>
            </a:r>
            <a:r>
              <a:rPr sz="2700" spc="-67" baseline="1543" dirty="0">
                <a:latin typeface="Times New Roman"/>
                <a:cs typeface="Times New Roman"/>
              </a:rPr>
              <a:t> </a:t>
            </a:r>
            <a:r>
              <a:rPr sz="2700" baseline="1543" dirty="0">
                <a:latin typeface="Symbol"/>
                <a:cs typeface="Symbol"/>
              </a:rPr>
              <a:t></a:t>
            </a:r>
            <a:r>
              <a:rPr sz="2700" spc="-150" baseline="1543" dirty="0">
                <a:latin typeface="Times New Roman"/>
                <a:cs typeface="Times New Roman"/>
              </a:rPr>
              <a:t> </a:t>
            </a:r>
            <a:r>
              <a:rPr sz="2700" baseline="1543" dirty="0">
                <a:latin typeface="Times New Roman"/>
                <a:cs typeface="Times New Roman"/>
              </a:rPr>
              <a:t>32</a:t>
            </a:r>
            <a:r>
              <a:rPr sz="2700" i="1" baseline="1543" dirty="0">
                <a:latin typeface="Times New Roman"/>
                <a:cs typeface="Times New Roman"/>
              </a:rPr>
              <a:t>n</a:t>
            </a:r>
            <a:r>
              <a:rPr sz="2700" i="1" spc="-352" baseline="1543" dirty="0">
                <a:latin typeface="Times New Roman"/>
                <a:cs typeface="Times New Roman"/>
              </a:rPr>
              <a:t> </a:t>
            </a:r>
            <a:r>
              <a:rPr sz="2700" spc="-30" baseline="1543" dirty="0">
                <a:latin typeface="Times New Roman"/>
                <a:cs typeface="Times New Roman"/>
              </a:rPr>
              <a:t>lg</a:t>
            </a:r>
            <a:r>
              <a:rPr sz="2700" spc="-254" baseline="1543" dirty="0">
                <a:latin typeface="Times New Roman"/>
                <a:cs typeface="Times New Roman"/>
              </a:rPr>
              <a:t> </a:t>
            </a:r>
            <a:r>
              <a:rPr sz="2700" i="1" baseline="1543" dirty="0">
                <a:latin typeface="Times New Roman"/>
                <a:cs typeface="Times New Roman"/>
              </a:rPr>
              <a:t>n</a:t>
            </a:r>
            <a:r>
              <a:rPr sz="2700" i="1" spc="-104" baseline="1543" dirty="0">
                <a:latin typeface="Times New Roman"/>
                <a:cs typeface="Times New Roman"/>
              </a:rPr>
              <a:t> </a:t>
            </a:r>
            <a:r>
              <a:rPr sz="2850" baseline="1461" dirty="0">
                <a:latin typeface="Symbol"/>
                <a:cs typeface="Symbol"/>
              </a:rPr>
              <a:t></a:t>
            </a:r>
            <a:r>
              <a:rPr sz="2700" i="1" baseline="1543" dirty="0"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E3D00"/>
                </a:solidFill>
                <a:latin typeface="Malgun Gothic"/>
                <a:cs typeface="Malgun Gothic"/>
              </a:rPr>
              <a:t>은 문제 크기가</a:t>
            </a:r>
            <a:r>
              <a:rPr sz="2000" spc="-2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Malgun Gothic"/>
                <a:cs typeface="Malgun Gothic"/>
              </a:rPr>
              <a:t>1 이 될 때까지</a:t>
            </a:r>
            <a:r>
              <a:rPr sz="2000" spc="-2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Malgun Gothic"/>
                <a:cs typeface="Malgun Gothic"/>
              </a:rPr>
              <a:t>분할할 경우의</a:t>
            </a:r>
            <a:r>
              <a:rPr sz="2000" spc="-1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E3D00"/>
                </a:solidFill>
                <a:latin typeface="Malgun Gothic"/>
                <a:cs typeface="Malgun Gothic"/>
              </a:rPr>
              <a:t>복잡도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E3D00"/>
                </a:solidFill>
                <a:latin typeface="Malgun Gothic"/>
                <a:cs typeface="Malgun Gothic"/>
              </a:rPr>
              <a:t>[예</a:t>
            </a:r>
            <a:r>
              <a:rPr sz="2000" spc="-1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Malgun Gothic"/>
                <a:cs typeface="Malgun Gothic"/>
              </a:rPr>
              <a:t>2.7]정확한</a:t>
            </a:r>
            <a:r>
              <a:rPr sz="2000" spc="-4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Malgun Gothic"/>
                <a:cs typeface="Malgun Gothic"/>
              </a:rPr>
              <a:t>분석은</a:t>
            </a:r>
            <a:r>
              <a:rPr sz="2000" spc="-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Malgun Gothic"/>
                <a:cs typeface="Malgun Gothic"/>
              </a:rPr>
              <a:t>다음의</a:t>
            </a:r>
            <a:r>
              <a:rPr sz="2000" spc="-2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Malgun Gothic"/>
                <a:cs typeface="Malgun Gothic"/>
              </a:rPr>
              <a:t>두</a:t>
            </a:r>
            <a:r>
              <a:rPr sz="2000" spc="-1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Malgun Gothic"/>
                <a:cs typeface="Malgun Gothic"/>
              </a:rPr>
              <a:t>식이</a:t>
            </a:r>
            <a:r>
              <a:rPr sz="2000" spc="-1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Malgun Gothic"/>
                <a:cs typeface="Malgun Gothic"/>
              </a:rPr>
              <a:t>같은</a:t>
            </a:r>
            <a:r>
              <a:rPr sz="2000" spc="-2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Malgun Gothic"/>
                <a:cs typeface="Malgun Gothic"/>
              </a:rPr>
              <a:t>값을</a:t>
            </a:r>
            <a:r>
              <a:rPr sz="2000" spc="-1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Malgun Gothic"/>
                <a:cs typeface="Malgun Gothic"/>
              </a:rPr>
              <a:t>갖는</a:t>
            </a:r>
            <a:r>
              <a:rPr sz="2000" spc="-1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2100" dirty="0">
                <a:solidFill>
                  <a:srgbClr val="3E3D00"/>
                </a:solidFill>
                <a:latin typeface="Malgun Gothic"/>
                <a:cs typeface="Malgun Gothic"/>
              </a:rPr>
              <a:t>t</a:t>
            </a:r>
            <a:r>
              <a:rPr sz="2000" dirty="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sz="2000" spc="-2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E3D00"/>
                </a:solidFill>
                <a:latin typeface="Malgun Gothic"/>
                <a:cs typeface="Malgun Gothic"/>
              </a:rPr>
              <a:t>찾아야</a:t>
            </a:r>
            <a:r>
              <a:rPr sz="2000" spc="-25" dirty="0">
                <a:solidFill>
                  <a:srgbClr val="3E3D00"/>
                </a:solidFill>
                <a:latin typeface="Malgun Gothic"/>
                <a:cs typeface="Malgun Gothic"/>
              </a:rPr>
              <a:t> 함.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17061" y="4187706"/>
            <a:ext cx="589280" cy="0"/>
          </a:xfrm>
          <a:custGeom>
            <a:avLst/>
            <a:gdLst/>
            <a:ahLst/>
            <a:cxnLst/>
            <a:rect l="l" t="t" r="r" b="b"/>
            <a:pathLst>
              <a:path w="589279">
                <a:moveTo>
                  <a:pt x="0" y="0"/>
                </a:moveTo>
                <a:lnTo>
                  <a:pt x="589079" y="0"/>
                </a:lnTo>
              </a:path>
            </a:pathLst>
          </a:custGeom>
          <a:ln w="7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14902" y="4520755"/>
            <a:ext cx="69215" cy="0"/>
          </a:xfrm>
          <a:custGeom>
            <a:avLst/>
            <a:gdLst/>
            <a:ahLst/>
            <a:cxnLst/>
            <a:rect l="l" t="t" r="r" b="b"/>
            <a:pathLst>
              <a:path w="69214">
                <a:moveTo>
                  <a:pt x="0" y="0"/>
                </a:moveTo>
                <a:lnTo>
                  <a:pt x="68830" y="0"/>
                </a:lnTo>
              </a:path>
            </a:pathLst>
          </a:custGeom>
          <a:ln w="3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02760" y="4520755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0" y="0"/>
                </a:moveTo>
                <a:lnTo>
                  <a:pt x="68401" y="0"/>
                </a:lnTo>
              </a:path>
            </a:pathLst>
          </a:custGeom>
          <a:ln w="3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42720" y="4308339"/>
            <a:ext cx="914400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0405" algn="l"/>
              </a:tabLst>
            </a:pPr>
            <a:r>
              <a:rPr sz="2050" spc="-229" dirty="0">
                <a:latin typeface="Symbol"/>
                <a:cs typeface="Symbol"/>
              </a:rPr>
              <a:t></a:t>
            </a:r>
            <a:r>
              <a:rPr sz="2050" spc="25" dirty="0">
                <a:latin typeface="Times New Roman"/>
                <a:cs typeface="Times New Roman"/>
              </a:rPr>
              <a:t> </a:t>
            </a:r>
            <a:r>
              <a:rPr sz="2050" spc="-50" dirty="0">
                <a:latin typeface="Symbol"/>
                <a:cs typeface="Symbol"/>
              </a:rPr>
              <a:t>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-229" dirty="0">
                <a:latin typeface="Symbol"/>
                <a:cs typeface="Symbol"/>
              </a:rPr>
              <a:t></a:t>
            </a:r>
            <a:r>
              <a:rPr sz="2050" spc="30" dirty="0">
                <a:latin typeface="Times New Roman"/>
                <a:cs typeface="Times New Roman"/>
              </a:rPr>
              <a:t> </a:t>
            </a:r>
            <a:r>
              <a:rPr sz="2050" spc="-390" dirty="0">
                <a:latin typeface="Symbol"/>
                <a:cs typeface="Symbol"/>
              </a:rPr>
              <a:t>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65283" y="4035977"/>
            <a:ext cx="507365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dirty="0">
                <a:latin typeface="Times New Roman"/>
                <a:cs typeface="Times New Roman"/>
              </a:rPr>
              <a:t>(</a:t>
            </a:r>
            <a:r>
              <a:rPr sz="1450" i="1" dirty="0">
                <a:latin typeface="Times New Roman"/>
                <a:cs typeface="Times New Roman"/>
              </a:rPr>
              <a:t>n</a:t>
            </a:r>
            <a:r>
              <a:rPr sz="1450" i="1" spc="2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Symbol"/>
                <a:cs typeface="Symbol"/>
              </a:rPr>
              <a:t>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i="1" spc="35" dirty="0">
                <a:latin typeface="Times New Roman"/>
                <a:cs typeface="Times New Roman"/>
              </a:rPr>
              <a:t>t</a:t>
            </a:r>
            <a:r>
              <a:rPr sz="1450" spc="35" dirty="0"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53988" y="4178758"/>
            <a:ext cx="121285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-5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98630" y="4501634"/>
            <a:ext cx="8128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0" dirty="0"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05981" y="4425525"/>
            <a:ext cx="486409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17195" algn="l"/>
              </a:tabLst>
            </a:pPr>
            <a:r>
              <a:rPr sz="1450" spc="-50" dirty="0">
                <a:latin typeface="Symbol"/>
                <a:cs typeface="Symbol"/>
              </a:rPr>
              <a:t></a:t>
            </a:r>
            <a:r>
              <a:rPr sz="1450" dirty="0">
                <a:latin typeface="Times New Roman"/>
                <a:cs typeface="Times New Roman"/>
              </a:rPr>
              <a:t>	</a:t>
            </a:r>
            <a:r>
              <a:rPr sz="850" spc="-50" dirty="0"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08975" y="4349799"/>
            <a:ext cx="767080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68605" algn="l"/>
              </a:tabLst>
            </a:pPr>
            <a:r>
              <a:rPr sz="1450" i="1" spc="-50" dirty="0">
                <a:latin typeface="Times New Roman"/>
                <a:cs typeface="Times New Roman"/>
              </a:rPr>
              <a:t>s</a:t>
            </a:r>
            <a:r>
              <a:rPr sz="1450" i="1" dirty="0">
                <a:latin typeface="Times New Roman"/>
                <a:cs typeface="Times New Roman"/>
              </a:rPr>
              <a:t>	</a:t>
            </a:r>
            <a:r>
              <a:rPr sz="1450" dirty="0">
                <a:latin typeface="Times New Roman"/>
                <a:cs typeface="Times New Roman"/>
              </a:rPr>
              <a:t>(</a:t>
            </a:r>
            <a:r>
              <a:rPr sz="1450" i="1" dirty="0">
                <a:latin typeface="Times New Roman"/>
                <a:cs typeface="Times New Roman"/>
              </a:rPr>
              <a:t>n</a:t>
            </a:r>
            <a:r>
              <a:rPr sz="1450" i="1" spc="4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Symbol"/>
                <a:cs typeface="Symbol"/>
              </a:rPr>
              <a:t>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i="1" spc="35" dirty="0">
                <a:latin typeface="Times New Roman"/>
                <a:cs typeface="Times New Roman"/>
              </a:rPr>
              <a:t>t</a:t>
            </a:r>
            <a:r>
              <a:rPr sz="1450" spc="35" dirty="0"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65823" y="4147861"/>
            <a:ext cx="785495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450" i="1" dirty="0">
                <a:latin typeface="Times New Roman"/>
                <a:cs typeface="Times New Roman"/>
              </a:rPr>
              <a:t>W</a:t>
            </a:r>
            <a:r>
              <a:rPr sz="1450" i="1" spc="-10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(</a:t>
            </a:r>
            <a:r>
              <a:rPr sz="1450" i="1" dirty="0">
                <a:latin typeface="Times New Roman"/>
                <a:cs typeface="Times New Roman"/>
              </a:rPr>
              <a:t>n</a:t>
            </a:r>
            <a:r>
              <a:rPr sz="1450" dirty="0">
                <a:latin typeface="Times New Roman"/>
                <a:cs typeface="Times New Roman"/>
              </a:rPr>
              <a:t>)</a:t>
            </a:r>
            <a:r>
              <a:rPr sz="1450" spc="5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Symbol"/>
                <a:cs typeface="Symbol"/>
              </a:rPr>
              <a:t></a:t>
            </a:r>
            <a:r>
              <a:rPr sz="1450" spc="55" dirty="0">
                <a:latin typeface="Times New Roman"/>
                <a:cs typeface="Times New Roman"/>
              </a:rPr>
              <a:t> </a:t>
            </a:r>
            <a:r>
              <a:rPr sz="2175" spc="-75" baseline="-9578" dirty="0">
                <a:latin typeface="Symbol"/>
                <a:cs typeface="Symbol"/>
              </a:rPr>
              <a:t></a:t>
            </a:r>
            <a:endParaRPr sz="2175" baseline="-9578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97519" y="4379186"/>
            <a:ext cx="8128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i="1" spc="-50" dirty="0">
                <a:latin typeface="Times New Roman"/>
                <a:cs typeface="Times New Roman"/>
              </a:rPr>
              <a:t>n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09598" y="4379186"/>
            <a:ext cx="8128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i="1" spc="-50" dirty="0">
                <a:latin typeface="Times New Roman"/>
                <a:cs typeface="Times New Roman"/>
              </a:rPr>
              <a:t>n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05981" y="4346676"/>
            <a:ext cx="193167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48005" algn="l"/>
                <a:tab pos="1236345" algn="l"/>
              </a:tabLst>
            </a:pPr>
            <a:r>
              <a:rPr sz="1450" spc="-45" dirty="0">
                <a:latin typeface="Symbol"/>
                <a:cs typeface="Symbol"/>
              </a:rPr>
              <a:t></a:t>
            </a:r>
            <a:r>
              <a:rPr sz="2175" i="1" spc="-67" baseline="1915" dirty="0">
                <a:latin typeface="Times New Roman"/>
                <a:cs typeface="Times New Roman"/>
              </a:rPr>
              <a:t>W</a:t>
            </a:r>
            <a:r>
              <a:rPr sz="2175" i="1" spc="-187" baseline="1915" dirty="0">
                <a:latin typeface="Times New Roman"/>
                <a:cs typeface="Times New Roman"/>
              </a:rPr>
              <a:t> </a:t>
            </a:r>
            <a:r>
              <a:rPr sz="2175" spc="-75" baseline="1915" dirty="0">
                <a:latin typeface="Times New Roman"/>
                <a:cs typeface="Times New Roman"/>
              </a:rPr>
              <a:t>(</a:t>
            </a:r>
            <a:r>
              <a:rPr sz="2175" baseline="1915" dirty="0">
                <a:latin typeface="Times New Roman"/>
                <a:cs typeface="Times New Roman"/>
              </a:rPr>
              <a:t>	)</a:t>
            </a:r>
            <a:r>
              <a:rPr sz="2175" spc="-60" baseline="1915" dirty="0">
                <a:latin typeface="Times New Roman"/>
                <a:cs typeface="Times New Roman"/>
              </a:rPr>
              <a:t> </a:t>
            </a:r>
            <a:r>
              <a:rPr sz="2175" baseline="1915" dirty="0">
                <a:latin typeface="Symbol"/>
                <a:cs typeface="Symbol"/>
              </a:rPr>
              <a:t></a:t>
            </a:r>
            <a:r>
              <a:rPr sz="2175" spc="-247" baseline="1915" dirty="0">
                <a:latin typeface="Times New Roman"/>
                <a:cs typeface="Times New Roman"/>
              </a:rPr>
              <a:t> </a:t>
            </a:r>
            <a:r>
              <a:rPr sz="2175" i="1" baseline="1915" dirty="0">
                <a:latin typeface="Times New Roman"/>
                <a:cs typeface="Times New Roman"/>
              </a:rPr>
              <a:t>W</a:t>
            </a:r>
            <a:r>
              <a:rPr sz="2175" i="1" spc="-172" baseline="1915" dirty="0">
                <a:latin typeface="Times New Roman"/>
                <a:cs typeface="Times New Roman"/>
              </a:rPr>
              <a:t> </a:t>
            </a:r>
            <a:r>
              <a:rPr sz="2175" spc="-75" baseline="1915" dirty="0">
                <a:latin typeface="Times New Roman"/>
                <a:cs typeface="Times New Roman"/>
              </a:rPr>
              <a:t>(</a:t>
            </a:r>
            <a:r>
              <a:rPr sz="2175" baseline="1915" dirty="0">
                <a:latin typeface="Times New Roman"/>
                <a:cs typeface="Times New Roman"/>
              </a:rPr>
              <a:t>	)</a:t>
            </a:r>
            <a:r>
              <a:rPr sz="2175" spc="-52" baseline="1915" dirty="0">
                <a:latin typeface="Times New Roman"/>
                <a:cs typeface="Times New Roman"/>
              </a:rPr>
              <a:t> </a:t>
            </a:r>
            <a:r>
              <a:rPr sz="2175" baseline="1915" dirty="0">
                <a:latin typeface="Symbol"/>
                <a:cs typeface="Symbol"/>
              </a:rPr>
              <a:t></a:t>
            </a:r>
            <a:r>
              <a:rPr sz="2175" spc="-82" baseline="1915" dirty="0">
                <a:latin typeface="Times New Roman"/>
                <a:cs typeface="Times New Roman"/>
              </a:rPr>
              <a:t> </a:t>
            </a:r>
            <a:r>
              <a:rPr sz="2175" baseline="1915" dirty="0">
                <a:latin typeface="Times New Roman"/>
                <a:cs typeface="Times New Roman"/>
              </a:rPr>
              <a:t>32</a:t>
            </a:r>
            <a:r>
              <a:rPr sz="2175" i="1" baseline="1915" dirty="0">
                <a:latin typeface="Times New Roman"/>
                <a:cs typeface="Times New Roman"/>
              </a:rPr>
              <a:t>n </a:t>
            </a:r>
            <a:r>
              <a:rPr sz="2325" spc="-75" baseline="1792" dirty="0">
                <a:latin typeface="Symbol"/>
                <a:cs typeface="Symbol"/>
              </a:rPr>
              <a:t></a:t>
            </a:r>
            <a:endParaRPr sz="2325" baseline="1792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80580" y="3910404"/>
            <a:ext cx="977265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175" spc="-517" baseline="-3831" dirty="0">
                <a:latin typeface="Symbol"/>
                <a:cs typeface="Symbol"/>
              </a:rPr>
              <a:t></a:t>
            </a:r>
            <a:r>
              <a:rPr sz="2175" spc="-517" baseline="-36398" dirty="0">
                <a:latin typeface="Symbol"/>
                <a:cs typeface="Symbol"/>
              </a:rPr>
              <a:t></a:t>
            </a:r>
            <a:r>
              <a:rPr sz="2175" spc="-322" baseline="-36398" dirty="0">
                <a:latin typeface="Times New Roman"/>
                <a:cs typeface="Times New Roman"/>
              </a:rPr>
              <a:t> </a:t>
            </a:r>
            <a:r>
              <a:rPr sz="1450" i="1" dirty="0">
                <a:latin typeface="Times New Roman"/>
                <a:cs typeface="Times New Roman"/>
              </a:rPr>
              <a:t>n</a:t>
            </a:r>
            <a:r>
              <a:rPr sz="1450" dirty="0">
                <a:latin typeface="Times New Roman"/>
                <a:cs typeface="Times New Roman"/>
              </a:rPr>
              <a:t>(</a:t>
            </a:r>
            <a:r>
              <a:rPr sz="1450" i="1" dirty="0">
                <a:latin typeface="Times New Roman"/>
                <a:cs typeface="Times New Roman"/>
              </a:rPr>
              <a:t>n</a:t>
            </a:r>
            <a:r>
              <a:rPr sz="1450" i="1" spc="-1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Symbol"/>
                <a:cs typeface="Symbol"/>
              </a:rPr>
              <a:t></a:t>
            </a:r>
            <a:r>
              <a:rPr sz="1450" spc="-204" dirty="0">
                <a:latin typeface="Times New Roman"/>
                <a:cs typeface="Times New Roman"/>
              </a:rPr>
              <a:t> </a:t>
            </a:r>
            <a:r>
              <a:rPr sz="1450" spc="-50" dirty="0">
                <a:latin typeface="Times New Roman"/>
                <a:cs typeface="Times New Roman"/>
              </a:rPr>
              <a:t>1)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2325" spc="-37" baseline="-32258" dirty="0">
                <a:latin typeface="Symbol"/>
                <a:cs typeface="Symbol"/>
              </a:rPr>
              <a:t></a:t>
            </a:r>
            <a:r>
              <a:rPr sz="2175" i="1" spc="-37" baseline="-34482" dirty="0">
                <a:latin typeface="Times New Roman"/>
                <a:cs typeface="Times New Roman"/>
              </a:rPr>
              <a:t>s</a:t>
            </a:r>
            <a:endParaRPr sz="2175" baseline="-34482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65830" y="4957004"/>
            <a:ext cx="76835" cy="0"/>
          </a:xfrm>
          <a:custGeom>
            <a:avLst/>
            <a:gdLst/>
            <a:ahLst/>
            <a:cxnLst/>
            <a:rect l="l" t="t" r="r" b="b"/>
            <a:pathLst>
              <a:path w="76835">
                <a:moveTo>
                  <a:pt x="0" y="0"/>
                </a:moveTo>
                <a:lnTo>
                  <a:pt x="76434" y="0"/>
                </a:lnTo>
              </a:path>
            </a:pathLst>
          </a:custGeom>
          <a:ln w="44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43528" y="4957004"/>
            <a:ext cx="76835" cy="0"/>
          </a:xfrm>
          <a:custGeom>
            <a:avLst/>
            <a:gdLst/>
            <a:ahLst/>
            <a:cxnLst/>
            <a:rect l="l" t="t" r="r" b="b"/>
            <a:pathLst>
              <a:path w="76835">
                <a:moveTo>
                  <a:pt x="0" y="0"/>
                </a:moveTo>
                <a:lnTo>
                  <a:pt x="76434" y="0"/>
                </a:lnTo>
              </a:path>
            </a:pathLst>
          </a:custGeom>
          <a:ln w="44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482917" y="4720040"/>
            <a:ext cx="103505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789940" algn="l"/>
              </a:tabLst>
            </a:pPr>
            <a:r>
              <a:rPr sz="2300" spc="-245" dirty="0">
                <a:latin typeface="Symbol"/>
                <a:cs typeface="Symbol"/>
              </a:rPr>
              <a:t>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spc="-50" dirty="0">
                <a:latin typeface="Symbol"/>
                <a:cs typeface="Symbol"/>
              </a:rPr>
              <a:t>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245" dirty="0">
                <a:latin typeface="Symbol"/>
                <a:cs typeface="Symbol"/>
              </a:rPr>
              <a:t></a:t>
            </a:r>
            <a:r>
              <a:rPr sz="2300" spc="45" dirty="0">
                <a:latin typeface="Times New Roman"/>
                <a:cs typeface="Times New Roman"/>
              </a:rPr>
              <a:t> </a:t>
            </a:r>
            <a:r>
              <a:rPr sz="2300" spc="-405" dirty="0">
                <a:latin typeface="Symbol"/>
                <a:cs typeface="Symbol"/>
              </a:rPr>
              <a:t>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75127" y="4574780"/>
            <a:ext cx="581660" cy="640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marR="5080" indent="-227965">
              <a:lnSpc>
                <a:spcPct val="118700"/>
              </a:lnSpc>
              <a:spcBef>
                <a:spcPts val="95"/>
              </a:spcBef>
            </a:pPr>
            <a:r>
              <a:rPr sz="17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7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17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700" i="1" u="sng" spc="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sng" spc="-2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7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1)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0" dirty="0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39281" y="4931490"/>
            <a:ext cx="8953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0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61565" y="4931490"/>
            <a:ext cx="8953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0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85159" y="4758021"/>
            <a:ext cx="2054225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40385" algn="l"/>
                <a:tab pos="1317625" algn="l"/>
              </a:tabLst>
            </a:pPr>
            <a:r>
              <a:rPr sz="1700" i="1" dirty="0">
                <a:latin typeface="Times New Roman"/>
                <a:cs typeface="Times New Roman"/>
              </a:rPr>
              <a:t>W</a:t>
            </a:r>
            <a:r>
              <a:rPr sz="1700" i="1" spc="-160" dirty="0">
                <a:latin typeface="Times New Roman"/>
                <a:cs typeface="Times New Roman"/>
              </a:rPr>
              <a:t> </a:t>
            </a:r>
            <a:r>
              <a:rPr sz="1700" spc="-50" dirty="0">
                <a:latin typeface="Times New Roman"/>
                <a:cs typeface="Times New Roman"/>
              </a:rPr>
              <a:t>(</a:t>
            </a:r>
            <a:r>
              <a:rPr sz="1700" dirty="0">
                <a:latin typeface="Times New Roman"/>
                <a:cs typeface="Times New Roman"/>
              </a:rPr>
              <a:t>	)</a:t>
            </a:r>
            <a:r>
              <a:rPr sz="1700" spc="-1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Symbol"/>
                <a:cs typeface="Symbol"/>
              </a:rPr>
              <a:t></a:t>
            </a:r>
            <a:r>
              <a:rPr sz="1700" spc="-260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W</a:t>
            </a:r>
            <a:r>
              <a:rPr sz="1700" i="1" spc="-160" dirty="0">
                <a:latin typeface="Times New Roman"/>
                <a:cs typeface="Times New Roman"/>
              </a:rPr>
              <a:t> </a:t>
            </a:r>
            <a:r>
              <a:rPr sz="1700" spc="-50" dirty="0">
                <a:latin typeface="Times New Roman"/>
                <a:cs typeface="Times New Roman"/>
              </a:rPr>
              <a:t>(</a:t>
            </a:r>
            <a:r>
              <a:rPr sz="1700" dirty="0">
                <a:latin typeface="Times New Roman"/>
                <a:cs typeface="Times New Roman"/>
              </a:rPr>
              <a:t>	)</a:t>
            </a:r>
            <a:r>
              <a:rPr sz="1700" spc="-1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Symbol"/>
                <a:cs typeface="Symbol"/>
              </a:rPr>
              <a:t></a:t>
            </a:r>
            <a:r>
              <a:rPr sz="1700" spc="-1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32</a:t>
            </a:r>
            <a:r>
              <a:rPr sz="1700" i="1" dirty="0">
                <a:latin typeface="Times New Roman"/>
                <a:cs typeface="Times New Roman"/>
              </a:rPr>
              <a:t>t</a:t>
            </a:r>
            <a:r>
              <a:rPr sz="1700" i="1" spc="70" dirty="0">
                <a:latin typeface="Times New Roman"/>
                <a:cs typeface="Times New Roman"/>
              </a:rPr>
              <a:t> </a:t>
            </a:r>
            <a:r>
              <a:rPr sz="1700" spc="-50" dirty="0">
                <a:latin typeface="Symbol"/>
                <a:cs typeface="Symbol"/>
              </a:rPr>
              <a:t>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47280" y="4798629"/>
            <a:ext cx="6096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spc="-50" dirty="0">
                <a:latin typeface="Times New Roman"/>
                <a:cs typeface="Times New Roman"/>
              </a:rPr>
              <a:t>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69564" y="4798629"/>
            <a:ext cx="6096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spc="-50" dirty="0">
                <a:latin typeface="Times New Roman"/>
                <a:cs typeface="Times New Roman"/>
              </a:rPr>
              <a:t>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151879" y="5418648"/>
            <a:ext cx="214757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solidFill>
                  <a:srgbClr val="3E3D00"/>
                </a:solidFill>
                <a:latin typeface="Malgun Gothic"/>
                <a:cs typeface="Malgun Gothic"/>
              </a:rPr>
              <a:t>t</a:t>
            </a:r>
            <a:r>
              <a:rPr sz="1800" dirty="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sz="1800" spc="-3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Malgun Gothic"/>
                <a:cs typeface="Malgun Gothic"/>
              </a:rPr>
              <a:t>짝수;</a:t>
            </a:r>
            <a:r>
              <a:rPr sz="1800" spc="-1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E3D00"/>
                </a:solidFill>
                <a:latin typeface="Malgun Gothic"/>
                <a:cs typeface="Malgun Gothic"/>
              </a:rPr>
              <a:t>t</a:t>
            </a:r>
            <a:r>
              <a:rPr sz="1900" spc="-5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800" spc="-20" dirty="0">
                <a:solidFill>
                  <a:srgbClr val="3E3D00"/>
                </a:solidFill>
                <a:latin typeface="Malgun Gothic"/>
                <a:cs typeface="Malgun Gothic"/>
              </a:rPr>
              <a:t>=128</a:t>
            </a:r>
            <a:endParaRPr sz="1800">
              <a:latin typeface="Malgun Gothic"/>
              <a:cs typeface="Malgun Gothic"/>
            </a:endParaRPr>
          </a:p>
          <a:p>
            <a:pPr marL="417830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3E3D00"/>
                </a:solidFill>
                <a:latin typeface="Malgun Gothic"/>
                <a:cs typeface="Malgun Gothic"/>
              </a:rPr>
              <a:t>홀수;</a:t>
            </a:r>
            <a:r>
              <a:rPr sz="1800" spc="-2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E3D00"/>
                </a:solidFill>
                <a:latin typeface="Malgun Gothic"/>
                <a:cs typeface="Malgun Gothic"/>
              </a:rPr>
              <a:t>t</a:t>
            </a:r>
            <a:r>
              <a:rPr sz="1900" spc="-5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3E3D00"/>
                </a:solidFill>
                <a:latin typeface="Malgun Gothic"/>
                <a:cs typeface="Malgun Gothic"/>
              </a:rPr>
              <a:t>=128.008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79621" y="6348000"/>
            <a:ext cx="194119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3E3D00"/>
                </a:solidFill>
                <a:latin typeface="Malgun Gothic"/>
                <a:cs typeface="Malgun Gothic"/>
              </a:rPr>
              <a:t>[결론]</a:t>
            </a:r>
            <a:r>
              <a:rPr sz="1800" spc="-1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Malgun Gothic"/>
                <a:cs typeface="Malgun Gothic"/>
              </a:rPr>
              <a:t>최적</a:t>
            </a:r>
            <a:r>
              <a:rPr sz="1800" spc="-1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E3D00"/>
                </a:solidFill>
                <a:latin typeface="Malgun Gothic"/>
                <a:cs typeface="Malgun Gothic"/>
              </a:rPr>
              <a:t>t</a:t>
            </a:r>
            <a:r>
              <a:rPr sz="1900" spc="-4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800" spc="-20" dirty="0">
                <a:solidFill>
                  <a:srgbClr val="3E3D00"/>
                </a:solidFill>
                <a:latin typeface="Malgun Gothic"/>
                <a:cs typeface="Malgun Gothic"/>
              </a:rPr>
              <a:t>=128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333735" y="5464849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065" y="0"/>
                </a:lnTo>
              </a:path>
            </a:pathLst>
          </a:custGeom>
          <a:ln w="42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31510" y="5464849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059" y="0"/>
                </a:lnTo>
              </a:path>
            </a:pathLst>
          </a:custGeom>
          <a:ln w="42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253919" y="5236871"/>
            <a:ext cx="556895" cy="3638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00" spc="-229" dirty="0">
                <a:latin typeface="Symbol"/>
                <a:cs typeface="Symbol"/>
              </a:rPr>
              <a:t>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235" dirty="0">
                <a:latin typeface="Symbol"/>
                <a:cs typeface="Symbol"/>
              </a:rPr>
              <a:t>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29" dirty="0">
                <a:latin typeface="Symbol"/>
                <a:cs typeface="Symbol"/>
              </a:rPr>
              <a:t>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155" dirty="0">
                <a:latin typeface="Symbol"/>
                <a:cs typeface="Symbol"/>
              </a:rPr>
              <a:t>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249204" y="5600328"/>
            <a:ext cx="862965" cy="0"/>
          </a:xfrm>
          <a:custGeom>
            <a:avLst/>
            <a:gdLst/>
            <a:ahLst/>
            <a:cxnLst/>
            <a:rect l="l" t="t" r="r" b="b"/>
            <a:pathLst>
              <a:path w="862964">
                <a:moveTo>
                  <a:pt x="0" y="0"/>
                </a:moveTo>
                <a:lnTo>
                  <a:pt x="862725" y="0"/>
                </a:lnTo>
              </a:path>
            </a:pathLst>
          </a:custGeom>
          <a:ln w="88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95692" y="5464849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0" y="0"/>
                </a:moveTo>
                <a:lnTo>
                  <a:pt x="73059" y="0"/>
                </a:lnTo>
              </a:path>
            </a:pathLst>
          </a:custGeom>
          <a:ln w="42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93878" y="5464849"/>
            <a:ext cx="73025" cy="0"/>
          </a:xfrm>
          <a:custGeom>
            <a:avLst/>
            <a:gdLst/>
            <a:ahLst/>
            <a:cxnLst/>
            <a:rect l="l" t="t" r="r" b="b"/>
            <a:pathLst>
              <a:path w="73025">
                <a:moveTo>
                  <a:pt x="0" y="0"/>
                </a:moveTo>
                <a:lnTo>
                  <a:pt x="72643" y="0"/>
                </a:lnTo>
              </a:path>
            </a:pathLst>
          </a:custGeom>
          <a:ln w="42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315878" y="5236871"/>
            <a:ext cx="557530" cy="3638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00" spc="-229" dirty="0">
                <a:latin typeface="Symbol"/>
                <a:cs typeface="Symbol"/>
              </a:rPr>
              <a:t>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235" dirty="0">
                <a:latin typeface="Symbol"/>
                <a:cs typeface="Symbol"/>
              </a:rPr>
              <a:t>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29" dirty="0">
                <a:latin typeface="Symbol"/>
                <a:cs typeface="Symbol"/>
              </a:rPr>
              <a:t>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155" dirty="0">
                <a:latin typeface="Symbol"/>
                <a:cs typeface="Symbol"/>
              </a:rPr>
              <a:t>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311154" y="5600328"/>
            <a:ext cx="862965" cy="0"/>
          </a:xfrm>
          <a:custGeom>
            <a:avLst/>
            <a:gdLst/>
            <a:ahLst/>
            <a:cxnLst/>
            <a:rect l="l" t="t" r="r" b="b"/>
            <a:pathLst>
              <a:path w="862964">
                <a:moveTo>
                  <a:pt x="0" y="0"/>
                </a:moveTo>
                <a:lnTo>
                  <a:pt x="862693" y="0"/>
                </a:lnTo>
              </a:path>
            </a:pathLst>
          </a:custGeom>
          <a:ln w="88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065988" y="5594344"/>
            <a:ext cx="130810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50" dirty="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48923" y="5299339"/>
            <a:ext cx="556260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6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165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650" i="1" u="sng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50" u="sng" spc="-2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65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618810" y="5594344"/>
            <a:ext cx="1193165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74420" algn="l"/>
              </a:tabLst>
            </a:pPr>
            <a:r>
              <a:rPr sz="1650" spc="-50" dirty="0">
                <a:latin typeface="Times New Roman"/>
                <a:cs typeface="Times New Roman"/>
              </a:rPr>
              <a:t>2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-50" dirty="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391054" y="5439475"/>
            <a:ext cx="38544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10515" algn="l"/>
              </a:tabLst>
            </a:pPr>
            <a:r>
              <a:rPr sz="950" spc="-50" dirty="0">
                <a:latin typeface="Times New Roman"/>
                <a:cs typeface="Times New Roman"/>
              </a:rPr>
              <a:t>2</a:t>
            </a:r>
            <a:r>
              <a:rPr sz="950" dirty="0">
                <a:latin typeface="Times New Roman"/>
                <a:cs typeface="Times New Roman"/>
              </a:rPr>
              <a:t>	</a:t>
            </a:r>
            <a:r>
              <a:rPr sz="950" spc="-50" dirty="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29107" y="5439475"/>
            <a:ext cx="38481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09880" algn="l"/>
              </a:tabLst>
            </a:pPr>
            <a:r>
              <a:rPr sz="950" spc="-50" dirty="0">
                <a:latin typeface="Times New Roman"/>
                <a:cs typeface="Times New Roman"/>
              </a:rPr>
              <a:t>2</a:t>
            </a:r>
            <a:r>
              <a:rPr sz="950" dirty="0">
                <a:latin typeface="Times New Roman"/>
                <a:cs typeface="Times New Roman"/>
              </a:rPr>
              <a:t>	</a:t>
            </a:r>
            <a:r>
              <a:rPr sz="950" spc="-50" dirty="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535492" y="5273601"/>
            <a:ext cx="641985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2900" algn="l"/>
              </a:tabLst>
            </a:pPr>
            <a:r>
              <a:rPr sz="1650" spc="-50" dirty="0">
                <a:latin typeface="Times New Roman"/>
                <a:cs typeface="Times New Roman"/>
              </a:rPr>
              <a:t>(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-25" dirty="0">
                <a:latin typeface="Symbol"/>
                <a:cs typeface="Symbol"/>
              </a:rPr>
              <a:t></a:t>
            </a:r>
            <a:r>
              <a:rPr sz="1650" spc="-25" dirty="0">
                <a:latin typeface="Times New Roman"/>
                <a:cs typeface="Times New Roman"/>
              </a:rPr>
              <a:t>1)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473540" y="5273601"/>
            <a:ext cx="641985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2900" algn="l"/>
              </a:tabLst>
            </a:pPr>
            <a:r>
              <a:rPr sz="1650" spc="-50" dirty="0">
                <a:latin typeface="Times New Roman"/>
                <a:cs typeface="Times New Roman"/>
              </a:rPr>
              <a:t>(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-25" dirty="0">
                <a:latin typeface="Symbol"/>
                <a:cs typeface="Symbol"/>
              </a:rPr>
              <a:t></a:t>
            </a:r>
            <a:r>
              <a:rPr sz="1650" spc="-25" dirty="0">
                <a:latin typeface="Times New Roman"/>
                <a:cs typeface="Times New Roman"/>
              </a:rPr>
              <a:t>1)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141707" y="5431028"/>
            <a:ext cx="1673860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74420" algn="l"/>
              </a:tabLst>
            </a:pPr>
            <a:r>
              <a:rPr sz="1650" spc="-50" dirty="0">
                <a:latin typeface="Symbol"/>
                <a:cs typeface="Symbol"/>
              </a:rPr>
              <a:t>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dirty="0">
                <a:latin typeface="Symbol"/>
                <a:cs typeface="Symbol"/>
              </a:rPr>
              <a:t></a:t>
            </a:r>
            <a:r>
              <a:rPr sz="1650" spc="-16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32</a:t>
            </a:r>
            <a:r>
              <a:rPr sz="1650" i="1" dirty="0">
                <a:latin typeface="Times New Roman"/>
                <a:cs typeface="Times New Roman"/>
              </a:rPr>
              <a:t>t</a:t>
            </a:r>
            <a:r>
              <a:rPr sz="1650" i="1" spc="5" dirty="0">
                <a:latin typeface="Times New Roman"/>
                <a:cs typeface="Times New Roman"/>
              </a:rPr>
              <a:t> </a:t>
            </a:r>
            <a:r>
              <a:rPr sz="1650" spc="-50" dirty="0">
                <a:latin typeface="Symbol"/>
                <a:cs typeface="Symbol"/>
              </a:rPr>
              <a:t>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398699" y="5312024"/>
            <a:ext cx="35814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10515" algn="l"/>
              </a:tabLst>
            </a:pPr>
            <a:r>
              <a:rPr sz="950" i="1" spc="-50" dirty="0">
                <a:latin typeface="Times New Roman"/>
                <a:cs typeface="Times New Roman"/>
              </a:rPr>
              <a:t>t</a:t>
            </a:r>
            <a:r>
              <a:rPr sz="950" i="1" dirty="0">
                <a:latin typeface="Times New Roman"/>
                <a:cs typeface="Times New Roman"/>
              </a:rPr>
              <a:t>	</a:t>
            </a:r>
            <a:r>
              <a:rPr sz="950" i="1" spc="-50" dirty="0">
                <a:latin typeface="Times New Roman"/>
                <a:cs typeface="Times New Roman"/>
              </a:rPr>
              <a:t>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336753" y="5312024"/>
            <a:ext cx="35750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09880" algn="l"/>
              </a:tabLst>
            </a:pPr>
            <a:r>
              <a:rPr sz="950" i="1" spc="-50" dirty="0">
                <a:latin typeface="Times New Roman"/>
                <a:cs typeface="Times New Roman"/>
              </a:rPr>
              <a:t>t</a:t>
            </a:r>
            <a:r>
              <a:rPr sz="950" i="1" dirty="0">
                <a:latin typeface="Times New Roman"/>
                <a:cs typeface="Times New Roman"/>
              </a:rPr>
              <a:t>	</a:t>
            </a:r>
            <a:r>
              <a:rPr sz="950" i="1" spc="-50" dirty="0">
                <a:latin typeface="Times New Roman"/>
                <a:cs typeface="Times New Roman"/>
              </a:rPr>
              <a:t>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64642" y="5847823"/>
            <a:ext cx="507619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solidFill>
                  <a:srgbClr val="3E3D00"/>
                </a:solidFill>
                <a:latin typeface="Malgun Gothic"/>
                <a:cs typeface="Malgun Gothic"/>
              </a:rPr>
              <a:t>t</a:t>
            </a:r>
            <a:r>
              <a:rPr sz="1800" dirty="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sz="1800" spc="-4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Malgun Gothic"/>
                <a:cs typeface="Malgun Gothic"/>
              </a:rPr>
              <a:t>threshold이므로</a:t>
            </a:r>
            <a:r>
              <a:rPr sz="1800" spc="-5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E3D00"/>
                </a:solidFill>
                <a:latin typeface="Malgun Gothic"/>
                <a:cs typeface="Malgun Gothic"/>
              </a:rPr>
              <a:t>n</a:t>
            </a:r>
            <a:r>
              <a:rPr sz="1800" dirty="0">
                <a:solidFill>
                  <a:srgbClr val="3E3D00"/>
                </a:solidFill>
                <a:latin typeface="Malgun Gothic"/>
                <a:cs typeface="Malgun Gothic"/>
              </a:rPr>
              <a:t>=</a:t>
            </a:r>
            <a:r>
              <a:rPr sz="1900" dirty="0">
                <a:solidFill>
                  <a:srgbClr val="3E3D00"/>
                </a:solidFill>
                <a:latin typeface="Malgun Gothic"/>
                <a:cs typeface="Malgun Gothic"/>
              </a:rPr>
              <a:t>t</a:t>
            </a:r>
            <a:r>
              <a:rPr sz="1800" dirty="0">
                <a:solidFill>
                  <a:srgbClr val="3E3D00"/>
                </a:solidFill>
                <a:latin typeface="Malgun Gothic"/>
                <a:cs typeface="Malgun Gothic"/>
              </a:rPr>
              <a:t>/2인</a:t>
            </a:r>
            <a:r>
              <a:rPr sz="1800" spc="-5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E3D00"/>
                </a:solidFill>
                <a:latin typeface="Malgun Gothic"/>
                <a:cs typeface="Malgun Gothic"/>
              </a:rPr>
              <a:t>경우는</a:t>
            </a:r>
            <a:r>
              <a:rPr sz="1800" spc="-4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800" spc="-35" dirty="0">
                <a:solidFill>
                  <a:srgbClr val="3E3D00"/>
                </a:solidFill>
                <a:latin typeface="Malgun Gothic"/>
                <a:cs typeface="Malgun Gothic"/>
              </a:rPr>
              <a:t>t(t-</a:t>
            </a:r>
            <a:r>
              <a:rPr sz="1800" dirty="0">
                <a:solidFill>
                  <a:srgbClr val="3E3D00"/>
                </a:solidFill>
                <a:latin typeface="Malgun Gothic"/>
                <a:cs typeface="Malgun Gothic"/>
              </a:rPr>
              <a:t>1)/2</a:t>
            </a:r>
            <a:r>
              <a:rPr sz="1800" spc="-4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3E3D00"/>
                </a:solidFill>
                <a:latin typeface="Malgun Gothic"/>
                <a:cs typeface="Malgun Gothic"/>
              </a:rPr>
              <a:t>사용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297167" y="4268723"/>
            <a:ext cx="2161540" cy="739140"/>
          </a:xfrm>
          <a:prstGeom prst="rect">
            <a:avLst/>
          </a:prstGeom>
          <a:solidFill>
            <a:srgbClr val="E3E3E3"/>
          </a:solidFill>
        </p:spPr>
        <p:txBody>
          <a:bodyPr vert="horz" wrap="square" lIns="0" tIns="51435" rIns="0" bIns="0" rtlCol="0">
            <a:spAutoFit/>
          </a:bodyPr>
          <a:lstStyle/>
          <a:p>
            <a:pPr marL="92710" marR="104775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solidFill>
                  <a:srgbClr val="3E3D00"/>
                </a:solidFill>
                <a:latin typeface="Malgun Gothic"/>
                <a:cs typeface="Malgun Gothic"/>
              </a:rPr>
              <a:t>교환정렬을</a:t>
            </a:r>
            <a:r>
              <a:rPr sz="1400" spc="-7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400" spc="-20" dirty="0">
                <a:solidFill>
                  <a:srgbClr val="3E3D00"/>
                </a:solidFill>
                <a:latin typeface="Malgun Gothic"/>
                <a:cs typeface="Malgun Gothic"/>
              </a:rPr>
              <a:t>사용하는 </a:t>
            </a:r>
            <a:r>
              <a:rPr sz="1400" dirty="0">
                <a:solidFill>
                  <a:srgbClr val="3E3D00"/>
                </a:solidFill>
                <a:latin typeface="Malgun Gothic"/>
                <a:cs typeface="Malgun Gothic"/>
              </a:rPr>
              <a:t>것이</a:t>
            </a:r>
            <a:r>
              <a:rPr sz="1400" spc="-4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Malgun Gothic"/>
                <a:cs typeface="Malgun Gothic"/>
              </a:rPr>
              <a:t>분할하는</a:t>
            </a:r>
            <a:r>
              <a:rPr sz="1400" spc="-5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Malgun Gothic"/>
                <a:cs typeface="Malgun Gothic"/>
              </a:rPr>
              <a:t>것과</a:t>
            </a:r>
            <a:r>
              <a:rPr sz="1400" spc="-4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400" spc="-35" dirty="0">
                <a:solidFill>
                  <a:srgbClr val="3E3D00"/>
                </a:solidFill>
                <a:latin typeface="Malgun Gothic"/>
                <a:cs typeface="Malgun Gothic"/>
              </a:rPr>
              <a:t>같은 </a:t>
            </a:r>
            <a:r>
              <a:rPr sz="1400" dirty="0">
                <a:solidFill>
                  <a:srgbClr val="3E3D00"/>
                </a:solidFill>
                <a:latin typeface="Malgun Gothic"/>
                <a:cs typeface="Malgun Gothic"/>
              </a:rPr>
              <a:t>효율이</a:t>
            </a:r>
            <a:r>
              <a:rPr sz="1400" spc="-3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Malgun Gothic"/>
                <a:cs typeface="Malgun Gothic"/>
              </a:rPr>
              <a:t>되는</a:t>
            </a:r>
            <a:r>
              <a:rPr sz="1400" spc="-5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400" spc="-25" dirty="0">
                <a:solidFill>
                  <a:srgbClr val="3E3D00"/>
                </a:solidFill>
                <a:latin typeface="Malgun Gothic"/>
                <a:cs typeface="Malgun Gothic"/>
              </a:rPr>
              <a:t>지점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5048" rIns="0" bIns="0" rtlCol="0">
            <a:spAutoFit/>
          </a:bodyPr>
          <a:lstStyle/>
          <a:p>
            <a:pPr marL="68961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분할정복을</a:t>
            </a:r>
            <a:r>
              <a:rPr sz="3200" spc="-345" dirty="0"/>
              <a:t> </a:t>
            </a:r>
            <a:r>
              <a:rPr sz="3200" dirty="0"/>
              <a:t>사용하지</a:t>
            </a:r>
            <a:r>
              <a:rPr sz="3200" spc="-345" dirty="0"/>
              <a:t> </a:t>
            </a:r>
            <a:r>
              <a:rPr sz="3200" spc="350" dirty="0"/>
              <a:t>말아🅓</a:t>
            </a:r>
            <a:r>
              <a:rPr sz="3200" spc="-340" dirty="0"/>
              <a:t> </a:t>
            </a:r>
            <a:r>
              <a:rPr sz="3200" dirty="0"/>
              <a:t>하는</a:t>
            </a:r>
            <a:r>
              <a:rPr sz="3200" spc="-330" dirty="0"/>
              <a:t> </a:t>
            </a:r>
            <a:r>
              <a:rPr sz="3200" spc="-25" dirty="0"/>
              <a:t>경우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944293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4040" y="1800606"/>
            <a:ext cx="8284209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크기가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인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입력이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개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이상의</a:t>
            </a:r>
            <a:r>
              <a:rPr sz="2000" spc="-2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조각으로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분할되며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분할된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부분들의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크기가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거의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가깝게</a:t>
            </a:r>
            <a:r>
              <a:rPr sz="2000" spc="-229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되는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경우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Symbol"/>
                <a:cs typeface="Symbol"/>
              </a:rPr>
              <a:t></a:t>
            </a:r>
            <a:r>
              <a:rPr sz="2000" spc="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시간복잡도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4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지수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(exponential)</a:t>
            </a:r>
            <a:r>
              <a:rPr sz="2000" spc="-4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시간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62885" y="2834132"/>
            <a:ext cx="436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(ex)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4077893"/>
            <a:ext cx="121513" cy="130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8640" y="3934714"/>
            <a:ext cx="80803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크기가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인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입력이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거의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sz="2000" spc="-2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조각으로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분할되며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분할된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부분의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크기가</a:t>
            </a:r>
            <a:endParaRPr sz="2000">
              <a:latin typeface="Malgun Gothic"/>
              <a:cs typeface="Malgun Gothic"/>
            </a:endParaRPr>
          </a:p>
          <a:p>
            <a:pPr marL="38100">
              <a:lnSpc>
                <a:spcPct val="100000"/>
              </a:lnSpc>
            </a:pP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/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인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경우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.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여기서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는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상수이다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Symbol"/>
                <a:cs typeface="Symbol"/>
              </a:rPr>
              <a:t>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시간복잡도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Symbol"/>
                <a:cs typeface="Symbol"/>
              </a:rPr>
              <a:t>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1950" baseline="42735" dirty="0">
                <a:solidFill>
                  <a:srgbClr val="3D010C"/>
                </a:solidFill>
                <a:latin typeface="Times New Roman"/>
                <a:cs typeface="Times New Roman"/>
              </a:rPr>
              <a:t>lg</a:t>
            </a:r>
            <a:r>
              <a:rPr sz="1950" spc="-7" baseline="4273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950" i="1" spc="-37" baseline="42735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1470"/>
              </a:lnSpc>
            </a:pPr>
            <a:fld id="{81D60167-4931-47E6-BA6A-407CBD079E47}" type="slidenum">
              <a:rPr spc="-25" dirty="0"/>
              <a:t>66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2993260" y="2822190"/>
            <a:ext cx="171958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i="1" dirty="0">
                <a:latin typeface="Times New Roman"/>
                <a:cs typeface="Times New Roman"/>
              </a:rPr>
              <a:t>T</a:t>
            </a:r>
            <a:r>
              <a:rPr sz="1700" i="1" spc="-2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i="1" dirty="0">
                <a:latin typeface="Times New Roman"/>
                <a:cs typeface="Times New Roman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Symbol"/>
                <a:cs typeface="Symbol"/>
              </a:rPr>
              <a:t>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40" dirty="0">
                <a:latin typeface="Times New Roman"/>
                <a:cs typeface="Times New Roman"/>
              </a:rPr>
              <a:t>2</a:t>
            </a:r>
            <a:r>
              <a:rPr sz="1700" i="1" spc="-40" dirty="0">
                <a:latin typeface="Times New Roman"/>
                <a:cs typeface="Times New Roman"/>
              </a:rPr>
              <a:t>T</a:t>
            </a:r>
            <a:r>
              <a:rPr sz="1700" i="1" spc="-2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i="1" dirty="0">
                <a:latin typeface="Times New Roman"/>
                <a:cs typeface="Times New Roman"/>
              </a:rPr>
              <a:t>n</a:t>
            </a:r>
            <a:r>
              <a:rPr sz="1700" i="1" spc="-13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Symbol"/>
                <a:cs typeface="Symbol"/>
              </a:rPr>
              <a:t></a:t>
            </a:r>
            <a:r>
              <a:rPr sz="1700" spc="-10" dirty="0">
                <a:latin typeface="Times New Roman"/>
                <a:cs typeface="Times New Roman"/>
              </a:rPr>
              <a:t>1)</a:t>
            </a:r>
            <a:r>
              <a:rPr sz="1700" spc="-1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Symbol"/>
                <a:cs typeface="Symbol"/>
              </a:rPr>
              <a:t></a:t>
            </a:r>
            <a:r>
              <a:rPr sz="1700" spc="-105" dirty="0">
                <a:latin typeface="Times New Roman"/>
                <a:cs typeface="Times New Roman"/>
              </a:rPr>
              <a:t> </a:t>
            </a:r>
            <a:r>
              <a:rPr sz="1700" i="1" spc="-50" dirty="0"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82803" y="4878066"/>
            <a:ext cx="170815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i="1" dirty="0">
                <a:latin typeface="Times New Roman"/>
                <a:cs typeface="Times New Roman"/>
              </a:rPr>
              <a:t>T</a:t>
            </a:r>
            <a:r>
              <a:rPr sz="1700" i="1" spc="-2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i="1" dirty="0">
                <a:latin typeface="Times New Roman"/>
                <a:cs typeface="Times New Roman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Symbol"/>
                <a:cs typeface="Symbol"/>
              </a:rPr>
              <a:t>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nT</a:t>
            </a:r>
            <a:r>
              <a:rPr sz="1700" i="1" spc="-2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i="1" dirty="0">
                <a:latin typeface="Times New Roman"/>
                <a:cs typeface="Times New Roman"/>
              </a:rPr>
              <a:t>n</a:t>
            </a:r>
            <a:r>
              <a:rPr sz="1700" i="1" spc="-1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/</a:t>
            </a:r>
            <a:r>
              <a:rPr sz="1700" spc="-114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2)</a:t>
            </a:r>
            <a:r>
              <a:rPr sz="1700" spc="-1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Symbol"/>
                <a:cs typeface="Symbol"/>
              </a:rPr>
              <a:t></a:t>
            </a:r>
            <a:r>
              <a:rPr sz="1700" spc="-110" dirty="0">
                <a:latin typeface="Times New Roman"/>
                <a:cs typeface="Times New Roman"/>
              </a:rPr>
              <a:t> </a:t>
            </a:r>
            <a:r>
              <a:rPr sz="1700" i="1" spc="-50" dirty="0"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53970" y="4822316"/>
            <a:ext cx="436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3E3D00"/>
                </a:solidFill>
                <a:latin typeface="Times New Roman"/>
                <a:cs typeface="Times New Roman"/>
              </a:rPr>
              <a:t>(ex)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6158" rIns="0" bIns="0" rtlCol="0">
            <a:spAutoFit/>
          </a:bodyPr>
          <a:lstStyle/>
          <a:p>
            <a:pPr marL="1287145">
              <a:lnSpc>
                <a:spcPct val="100000"/>
              </a:lnSpc>
              <a:spcBef>
                <a:spcPts val="100"/>
              </a:spcBef>
            </a:pPr>
            <a:r>
              <a:rPr dirty="0"/>
              <a:t>도사</a:t>
            </a:r>
            <a:r>
              <a:rPr spc="-365" dirty="0"/>
              <a:t> </a:t>
            </a:r>
            <a:r>
              <a:rPr dirty="0"/>
              <a:t>정리</a:t>
            </a:r>
            <a:r>
              <a:rPr dirty="0">
                <a:latin typeface="Times New Roman"/>
                <a:cs typeface="Times New Roman"/>
              </a:rPr>
              <a:t>(The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Master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Theorem)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922068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4040" y="1778254"/>
            <a:ext cx="8204834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와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b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보다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큰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상수라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하고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을</a:t>
            </a:r>
            <a:r>
              <a:rPr sz="2000" spc="-24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어떤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함수라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하고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음이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아닌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정수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spc="-25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대해서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정의된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재현식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sz="2000" spc="-2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다음의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형태를</a:t>
            </a:r>
            <a:r>
              <a:rPr sz="2000" spc="-19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이룬다고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하자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3471429"/>
            <a:ext cx="3647440" cy="3479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1.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어떤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상수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100" dirty="0">
                <a:solidFill>
                  <a:srgbClr val="3D010C"/>
                </a:solidFill>
                <a:latin typeface="Symbol"/>
                <a:cs typeface="Symbol"/>
              </a:rPr>
              <a:t></a:t>
            </a:r>
            <a:r>
              <a:rPr sz="2100" spc="-4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&gt; 0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sz="2000" spc="-229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대해서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만약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8852" y="5314950"/>
            <a:ext cx="13589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1565" algn="l"/>
              </a:tabLst>
            </a:pP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여기서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	</a:t>
            </a:r>
            <a:r>
              <a:rPr sz="2000" spc="-50" dirty="0">
                <a:solidFill>
                  <a:srgbClr val="3D010C"/>
                </a:solidFill>
                <a:latin typeface="Malgun Gothic"/>
                <a:cs typeface="Malgun Gothic"/>
              </a:rPr>
              <a:t>은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1552" y="4583048"/>
            <a:ext cx="3380740" cy="681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190"/>
              </a:lnSpc>
              <a:spcBef>
                <a:spcPts val="100"/>
              </a:spcBef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과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충분히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큰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모든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0" dirty="0">
                <a:solidFill>
                  <a:srgbClr val="3D010C"/>
                </a:solidFill>
                <a:latin typeface="Malgun Gothic"/>
                <a:cs typeface="Malgun Gothic"/>
              </a:rPr>
              <a:t>대해서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  <a:p>
            <a:pPr marL="48895">
              <a:lnSpc>
                <a:spcPts val="2970"/>
              </a:lnSpc>
            </a:pPr>
            <a:r>
              <a:rPr sz="2000" i="1" spc="285" dirty="0">
                <a:latin typeface="Times New Roman"/>
                <a:cs typeface="Times New Roman"/>
              </a:rPr>
              <a:t>T</a:t>
            </a:r>
            <a:r>
              <a:rPr sz="2000" i="1" spc="-200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(</a:t>
            </a:r>
            <a:r>
              <a:rPr sz="2000" i="1" spc="220" dirty="0">
                <a:latin typeface="Times New Roman"/>
                <a:cs typeface="Times New Roman"/>
              </a:rPr>
              <a:t>n</a:t>
            </a:r>
            <a:r>
              <a:rPr sz="2000" spc="220" dirty="0">
                <a:latin typeface="Times New Roman"/>
                <a:cs typeface="Times New Roman"/>
              </a:rPr>
              <a:t>)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spc="300" dirty="0">
                <a:latin typeface="Symbol"/>
                <a:cs typeface="Symbol"/>
              </a:rPr>
              <a:t></a:t>
            </a:r>
            <a:r>
              <a:rPr sz="2000" spc="300" dirty="0">
                <a:latin typeface="Times New Roman"/>
                <a:cs typeface="Times New Roman"/>
              </a:rPr>
              <a:t>Θ</a:t>
            </a:r>
            <a:r>
              <a:rPr sz="2650" spc="300" dirty="0">
                <a:latin typeface="Symbol"/>
                <a:cs typeface="Symbol"/>
              </a:rPr>
              <a:t></a:t>
            </a:r>
            <a:r>
              <a:rPr sz="2650" spc="-250" dirty="0">
                <a:latin typeface="Times New Roman"/>
                <a:cs typeface="Times New Roman"/>
              </a:rPr>
              <a:t> </a:t>
            </a:r>
            <a:r>
              <a:rPr sz="2000" i="1" spc="145" dirty="0">
                <a:latin typeface="Times New Roman"/>
                <a:cs typeface="Times New Roman"/>
              </a:rPr>
              <a:t>f</a:t>
            </a:r>
            <a:r>
              <a:rPr sz="2000" i="1" spc="80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Symbol"/>
                <a:cs typeface="Symbol"/>
              </a:rPr>
              <a:t></a:t>
            </a:r>
            <a:r>
              <a:rPr sz="2000" i="1" spc="-10" dirty="0">
                <a:latin typeface="Times New Roman"/>
                <a:cs typeface="Times New Roman"/>
              </a:rPr>
              <a:t>n</a:t>
            </a:r>
            <a:r>
              <a:rPr sz="2650" spc="-10" dirty="0">
                <a:latin typeface="Symbol"/>
                <a:cs typeface="Symbol"/>
              </a:rPr>
              <a:t></a:t>
            </a:r>
            <a:r>
              <a:rPr sz="3000" spc="-15" baseline="-5555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3000" baseline="-555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34182" y="5314950"/>
            <a:ext cx="1741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로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여겨도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되고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20436" y="5314950"/>
            <a:ext cx="19945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으로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여겨도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된다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54976" y="2586990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799" y="0"/>
                </a:lnTo>
              </a:path>
            </a:pathLst>
          </a:custGeom>
          <a:ln w="101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4040" y="2518422"/>
            <a:ext cx="8284209" cy="93218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55270" algn="ctr">
              <a:lnSpc>
                <a:spcPct val="100000"/>
              </a:lnSpc>
              <a:spcBef>
                <a:spcPts val="470"/>
              </a:spcBef>
            </a:pPr>
            <a:r>
              <a:rPr sz="1100" i="1" spc="350" dirty="0">
                <a:latin typeface="Times New Roman"/>
                <a:cs typeface="Times New Roman"/>
              </a:rPr>
              <a:t>b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645"/>
              </a:spcBef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그러면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은</a:t>
            </a:r>
            <a:r>
              <a:rPr sz="2000" spc="-25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다음과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같이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u="sng" dirty="0">
                <a:solidFill>
                  <a:srgbClr val="3D010C"/>
                </a:solidFill>
                <a:uFill>
                  <a:solidFill>
                    <a:srgbClr val="3D010C"/>
                  </a:solidFill>
                </a:uFill>
                <a:latin typeface="Malgun Gothic"/>
                <a:cs typeface="Malgun Gothic"/>
              </a:rPr>
              <a:t>점근적인</a:t>
            </a:r>
            <a:r>
              <a:rPr sz="2000" u="sng" spc="-225" dirty="0">
                <a:solidFill>
                  <a:srgbClr val="3D010C"/>
                </a:solidFill>
                <a:uFill>
                  <a:solidFill>
                    <a:srgbClr val="3D010C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u="sng" dirty="0">
                <a:solidFill>
                  <a:srgbClr val="3D010C"/>
                </a:solidFill>
                <a:uFill>
                  <a:solidFill>
                    <a:srgbClr val="3D010C"/>
                  </a:solidFill>
                </a:uFill>
                <a:latin typeface="Malgun Gothic"/>
                <a:cs typeface="Malgun Gothic"/>
              </a:rPr>
              <a:t>한계점</a:t>
            </a:r>
            <a:r>
              <a:rPr sz="2000" u="sng" dirty="0">
                <a:solidFill>
                  <a:srgbClr val="3D010C"/>
                </a:solidFill>
                <a:uFill>
                  <a:solidFill>
                    <a:srgbClr val="3D010C"/>
                  </a:solidFill>
                </a:uFill>
                <a:latin typeface="Times New Roman"/>
                <a:cs typeface="Times New Roman"/>
              </a:rPr>
              <a:t>(asymptotic</a:t>
            </a:r>
            <a:r>
              <a:rPr sz="2000" u="sng" spc="-35" dirty="0">
                <a:solidFill>
                  <a:srgbClr val="3D010C"/>
                </a:solidFill>
                <a:uFill>
                  <a:solidFill>
                    <a:srgbClr val="3D010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D010C"/>
                </a:solidFill>
                <a:uFill>
                  <a:solidFill>
                    <a:srgbClr val="3D010C"/>
                  </a:solidFill>
                </a:uFill>
                <a:latin typeface="Times New Roman"/>
                <a:cs typeface="Times New Roman"/>
              </a:rPr>
              <a:t>bound)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을</a:t>
            </a:r>
            <a:r>
              <a:rPr sz="2000" spc="-24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가질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D010C"/>
                </a:solidFill>
                <a:latin typeface="Malgun Gothic"/>
                <a:cs typeface="Malgun Gothic"/>
              </a:rPr>
              <a:t>있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다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3643" y="2408052"/>
            <a:ext cx="14732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spc="350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46422" y="2297205"/>
            <a:ext cx="3572510" cy="431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316480" algn="l"/>
                <a:tab pos="2854960" algn="l"/>
              </a:tabLst>
            </a:pPr>
            <a:r>
              <a:rPr sz="1900" i="1" spc="750" dirty="0">
                <a:latin typeface="Times New Roman"/>
                <a:cs typeface="Times New Roman"/>
              </a:rPr>
              <a:t>T</a:t>
            </a:r>
            <a:r>
              <a:rPr sz="1900" i="1" spc="-100" dirty="0">
                <a:latin typeface="Times New Roman"/>
                <a:cs typeface="Times New Roman"/>
              </a:rPr>
              <a:t> </a:t>
            </a:r>
            <a:r>
              <a:rPr sz="1900" spc="550" dirty="0">
                <a:latin typeface="Times New Roman"/>
                <a:cs typeface="Times New Roman"/>
              </a:rPr>
              <a:t>(</a:t>
            </a:r>
            <a:r>
              <a:rPr sz="1900" i="1" spc="550" dirty="0">
                <a:latin typeface="Times New Roman"/>
                <a:cs typeface="Times New Roman"/>
              </a:rPr>
              <a:t>n</a:t>
            </a:r>
            <a:r>
              <a:rPr sz="1900" spc="550" dirty="0">
                <a:latin typeface="Times New Roman"/>
                <a:cs typeface="Times New Roman"/>
              </a:rPr>
              <a:t>)</a:t>
            </a:r>
            <a:r>
              <a:rPr sz="1900" spc="235" dirty="0">
                <a:latin typeface="Times New Roman"/>
                <a:cs typeface="Times New Roman"/>
              </a:rPr>
              <a:t> </a:t>
            </a:r>
            <a:r>
              <a:rPr sz="1900" spc="755" dirty="0">
                <a:latin typeface="Symbol"/>
                <a:cs typeface="Symbol"/>
              </a:rPr>
              <a:t></a:t>
            </a:r>
            <a:r>
              <a:rPr sz="1900" spc="229" dirty="0">
                <a:latin typeface="Times New Roman"/>
                <a:cs typeface="Times New Roman"/>
              </a:rPr>
              <a:t> </a:t>
            </a:r>
            <a:r>
              <a:rPr sz="1900" i="1" spc="680" dirty="0">
                <a:latin typeface="Times New Roman"/>
                <a:cs typeface="Times New Roman"/>
              </a:rPr>
              <a:t>a</a:t>
            </a:r>
            <a:r>
              <a:rPr sz="1900" i="1" spc="-110" dirty="0">
                <a:latin typeface="Times New Roman"/>
                <a:cs typeface="Times New Roman"/>
              </a:rPr>
              <a:t> </a:t>
            </a:r>
            <a:r>
              <a:rPr sz="1900" spc="755" dirty="0">
                <a:latin typeface="Symbol"/>
                <a:cs typeface="Symbol"/>
              </a:rPr>
              <a:t></a:t>
            </a:r>
            <a:r>
              <a:rPr sz="1900" spc="-275" dirty="0">
                <a:latin typeface="Times New Roman"/>
                <a:cs typeface="Times New Roman"/>
              </a:rPr>
              <a:t> </a:t>
            </a:r>
            <a:r>
              <a:rPr sz="1900" i="1" spc="750" dirty="0">
                <a:latin typeface="Times New Roman"/>
                <a:cs typeface="Times New Roman"/>
              </a:rPr>
              <a:t>T</a:t>
            </a:r>
            <a:r>
              <a:rPr sz="1900" i="1" spc="-95" dirty="0">
                <a:latin typeface="Times New Roman"/>
                <a:cs typeface="Times New Roman"/>
              </a:rPr>
              <a:t> </a:t>
            </a:r>
            <a:r>
              <a:rPr sz="2650" spc="135" dirty="0">
                <a:latin typeface="Symbol"/>
                <a:cs typeface="Symbol"/>
              </a:rPr>
              <a:t>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spc="550" dirty="0">
                <a:latin typeface="Symbol"/>
                <a:cs typeface="Symbol"/>
              </a:rPr>
              <a:t></a:t>
            </a:r>
            <a:r>
              <a:rPr sz="1900" spc="550" dirty="0">
                <a:latin typeface="Symbol"/>
                <a:cs typeface="Symbol"/>
              </a:rPr>
              <a:t>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i="1" spc="380" dirty="0">
                <a:latin typeface="Times New Roman"/>
                <a:cs typeface="Times New Roman"/>
              </a:rPr>
              <a:t>f</a:t>
            </a:r>
            <a:r>
              <a:rPr sz="1900" i="1" spc="265" dirty="0">
                <a:latin typeface="Times New Roman"/>
                <a:cs typeface="Times New Roman"/>
              </a:rPr>
              <a:t> </a:t>
            </a:r>
            <a:r>
              <a:rPr sz="1900" spc="525" dirty="0">
                <a:latin typeface="Times New Roman"/>
                <a:cs typeface="Times New Roman"/>
              </a:rPr>
              <a:t>(</a:t>
            </a:r>
            <a:r>
              <a:rPr sz="1900" i="1" spc="525" dirty="0">
                <a:latin typeface="Times New Roman"/>
                <a:cs typeface="Times New Roman"/>
              </a:rPr>
              <a:t>n</a:t>
            </a:r>
            <a:r>
              <a:rPr sz="1900" spc="525" dirty="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38222" y="3269598"/>
            <a:ext cx="5016500" cy="5403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2988945" algn="l"/>
              </a:tabLst>
            </a:pPr>
            <a:r>
              <a:rPr sz="3000" i="1" spc="202" baseline="1388" dirty="0">
                <a:latin typeface="Times New Roman"/>
                <a:cs typeface="Times New Roman"/>
              </a:rPr>
              <a:t>f</a:t>
            </a:r>
            <a:r>
              <a:rPr sz="3000" i="1" spc="120" baseline="1388" dirty="0">
                <a:latin typeface="Times New Roman"/>
                <a:cs typeface="Times New Roman"/>
              </a:rPr>
              <a:t> </a:t>
            </a:r>
            <a:r>
              <a:rPr sz="3975" spc="187" baseline="1048" dirty="0">
                <a:latin typeface="Symbol"/>
                <a:cs typeface="Symbol"/>
              </a:rPr>
              <a:t></a:t>
            </a:r>
            <a:r>
              <a:rPr sz="3000" i="1" spc="187" baseline="1388" dirty="0">
                <a:latin typeface="Times New Roman"/>
                <a:cs typeface="Times New Roman"/>
              </a:rPr>
              <a:t>n</a:t>
            </a:r>
            <a:r>
              <a:rPr sz="3975" spc="187" baseline="1048" dirty="0">
                <a:latin typeface="Symbol"/>
                <a:cs typeface="Symbol"/>
              </a:rPr>
              <a:t></a:t>
            </a:r>
            <a:r>
              <a:rPr sz="3000" spc="187" baseline="1388" dirty="0">
                <a:latin typeface="Symbol"/>
                <a:cs typeface="Symbol"/>
              </a:rPr>
              <a:t></a:t>
            </a:r>
            <a:r>
              <a:rPr sz="3000" spc="187" baseline="1388" dirty="0">
                <a:latin typeface="Times New Roman"/>
                <a:cs typeface="Times New Roman"/>
              </a:rPr>
              <a:t>Ο</a:t>
            </a:r>
            <a:r>
              <a:rPr sz="3250" spc="125" dirty="0">
                <a:latin typeface="Symbol"/>
                <a:cs typeface="Symbol"/>
              </a:rPr>
              <a:t></a:t>
            </a:r>
            <a:r>
              <a:rPr sz="3000" i="1" spc="187" baseline="1388" dirty="0">
                <a:latin typeface="Times New Roman"/>
                <a:cs typeface="Times New Roman"/>
              </a:rPr>
              <a:t>n</a:t>
            </a:r>
            <a:r>
              <a:rPr sz="1725" spc="187" baseline="48309" dirty="0">
                <a:latin typeface="Times New Roman"/>
                <a:cs typeface="Times New Roman"/>
              </a:rPr>
              <a:t>log</a:t>
            </a:r>
            <a:r>
              <a:rPr sz="1200" i="1" spc="187" baseline="48611" dirty="0">
                <a:latin typeface="Times New Roman"/>
                <a:cs typeface="Times New Roman"/>
              </a:rPr>
              <a:t>b</a:t>
            </a:r>
            <a:r>
              <a:rPr sz="1200" i="1" spc="195" baseline="48611" dirty="0">
                <a:latin typeface="Times New Roman"/>
                <a:cs typeface="Times New Roman"/>
              </a:rPr>
              <a:t> </a:t>
            </a:r>
            <a:r>
              <a:rPr sz="1725" i="1" spc="284" baseline="48309" dirty="0">
                <a:latin typeface="Times New Roman"/>
                <a:cs typeface="Times New Roman"/>
              </a:rPr>
              <a:t>a</a:t>
            </a:r>
            <a:r>
              <a:rPr sz="1725" spc="284" baseline="48309" dirty="0">
                <a:latin typeface="Symbol"/>
                <a:cs typeface="Symbol"/>
              </a:rPr>
              <a:t></a:t>
            </a:r>
            <a:r>
              <a:rPr sz="1725" i="1" spc="284" baseline="48309" dirty="0">
                <a:latin typeface="Times New Roman"/>
                <a:cs typeface="Times New Roman"/>
              </a:rPr>
              <a:t>ε</a:t>
            </a:r>
            <a:r>
              <a:rPr sz="1725" i="1" spc="187" baseline="48309" dirty="0">
                <a:latin typeface="Times New Roman"/>
                <a:cs typeface="Times New Roman"/>
              </a:rPr>
              <a:t> </a:t>
            </a:r>
            <a:r>
              <a:rPr sz="3250" spc="30" dirty="0">
                <a:latin typeface="Symbol"/>
                <a:cs typeface="Symbol"/>
              </a:rPr>
              <a:t></a:t>
            </a:r>
            <a:r>
              <a:rPr sz="3000" spc="44" baseline="1388" dirty="0">
                <a:latin typeface="Malgun Gothic"/>
                <a:cs typeface="Malgun Gothic"/>
              </a:rPr>
              <a:t>이면</a:t>
            </a:r>
            <a:r>
              <a:rPr sz="3000" spc="44" baseline="1388" dirty="0">
                <a:latin typeface="Times New Roman"/>
                <a:cs typeface="Times New Roman"/>
              </a:rPr>
              <a:t>,</a:t>
            </a:r>
            <a:r>
              <a:rPr sz="3000" baseline="1388" dirty="0">
                <a:latin typeface="Times New Roman"/>
                <a:cs typeface="Times New Roman"/>
              </a:rPr>
              <a:t>	</a:t>
            </a:r>
            <a:r>
              <a:rPr sz="2050" i="1" spc="280" dirty="0">
                <a:latin typeface="Times New Roman"/>
                <a:cs typeface="Times New Roman"/>
              </a:rPr>
              <a:t>T</a:t>
            </a:r>
            <a:r>
              <a:rPr sz="2050" i="1" spc="-204" dirty="0">
                <a:latin typeface="Times New Roman"/>
                <a:cs typeface="Times New Roman"/>
              </a:rPr>
              <a:t> </a:t>
            </a:r>
            <a:r>
              <a:rPr sz="2700" spc="150" dirty="0">
                <a:latin typeface="Symbol"/>
                <a:cs typeface="Symbol"/>
              </a:rPr>
              <a:t></a:t>
            </a:r>
            <a:r>
              <a:rPr sz="2050" i="1" spc="150" dirty="0">
                <a:latin typeface="Times New Roman"/>
                <a:cs typeface="Times New Roman"/>
              </a:rPr>
              <a:t>n</a:t>
            </a:r>
            <a:r>
              <a:rPr sz="2700" spc="150" dirty="0">
                <a:latin typeface="Symbol"/>
                <a:cs typeface="Symbol"/>
              </a:rPr>
              <a:t></a:t>
            </a:r>
            <a:r>
              <a:rPr sz="2050" spc="150" dirty="0">
                <a:latin typeface="Symbol"/>
                <a:cs typeface="Symbol"/>
              </a:rPr>
              <a:t></a:t>
            </a:r>
            <a:r>
              <a:rPr sz="2050" spc="150" dirty="0">
                <a:latin typeface="Times New Roman"/>
                <a:cs typeface="Times New Roman"/>
              </a:rPr>
              <a:t>Θ</a:t>
            </a:r>
            <a:r>
              <a:rPr sz="3350" spc="150" dirty="0">
                <a:latin typeface="Symbol"/>
                <a:cs typeface="Symbol"/>
              </a:rPr>
              <a:t></a:t>
            </a:r>
            <a:r>
              <a:rPr sz="2050" i="1" spc="150" dirty="0">
                <a:latin typeface="Times New Roman"/>
                <a:cs typeface="Times New Roman"/>
              </a:rPr>
              <a:t>n</a:t>
            </a:r>
            <a:r>
              <a:rPr sz="1800" spc="225" baseline="43981" dirty="0">
                <a:latin typeface="Times New Roman"/>
                <a:cs typeface="Times New Roman"/>
              </a:rPr>
              <a:t>log</a:t>
            </a:r>
            <a:r>
              <a:rPr sz="1275" i="1" spc="225" baseline="42483" dirty="0">
                <a:latin typeface="Times New Roman"/>
                <a:cs typeface="Times New Roman"/>
              </a:rPr>
              <a:t>b</a:t>
            </a:r>
            <a:r>
              <a:rPr sz="1275" i="1" spc="195" baseline="42483" dirty="0">
                <a:latin typeface="Times New Roman"/>
                <a:cs typeface="Times New Roman"/>
              </a:rPr>
              <a:t> </a:t>
            </a:r>
            <a:r>
              <a:rPr sz="1800" i="1" spc="225" baseline="43981" dirty="0">
                <a:latin typeface="Times New Roman"/>
                <a:cs typeface="Times New Roman"/>
              </a:rPr>
              <a:t>a</a:t>
            </a:r>
            <a:r>
              <a:rPr sz="1800" i="1" spc="150" baseline="43981" dirty="0">
                <a:latin typeface="Times New Roman"/>
                <a:cs typeface="Times New Roman"/>
              </a:rPr>
              <a:t> </a:t>
            </a:r>
            <a:r>
              <a:rPr sz="3350" spc="-320" dirty="0">
                <a:latin typeface="Symbol"/>
                <a:cs typeface="Symbol"/>
              </a:rPr>
              <a:t></a:t>
            </a:r>
            <a:endParaRPr sz="3350">
              <a:latin typeface="Symbol"/>
              <a:cs typeface="Symbo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87924" y="4779260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>
                <a:moveTo>
                  <a:pt x="0" y="0"/>
                </a:moveTo>
                <a:lnTo>
                  <a:pt x="147213" y="0"/>
                </a:lnTo>
              </a:path>
            </a:pathLst>
          </a:custGeom>
          <a:ln w="116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33938" y="4469617"/>
            <a:ext cx="90043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spc="45" dirty="0">
                <a:latin typeface="Times New Roman"/>
                <a:cs typeface="Times New Roman"/>
              </a:rPr>
              <a:t>n</a:t>
            </a:r>
            <a:r>
              <a:rPr sz="2900" spc="45" dirty="0">
                <a:latin typeface="Symbol"/>
                <a:cs typeface="Symbol"/>
              </a:rPr>
              <a:t></a:t>
            </a:r>
            <a:r>
              <a:rPr sz="2000" spc="45" dirty="0">
                <a:solidFill>
                  <a:srgbClr val="3D010C"/>
                </a:solidFill>
                <a:latin typeface="Malgun Gothic"/>
                <a:cs typeface="Malgun Gothic"/>
              </a:rPr>
              <a:t>이면</a:t>
            </a:r>
            <a:r>
              <a:rPr sz="2000" spc="45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98043" y="4754383"/>
            <a:ext cx="12700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i="1" spc="114" dirty="0">
                <a:latin typeface="Times New Roman"/>
                <a:cs typeface="Times New Roman"/>
              </a:rPr>
              <a:t>b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00808" y="4575975"/>
            <a:ext cx="12700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i="1" spc="114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81842" y="4448894"/>
            <a:ext cx="2185670" cy="490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9169" algn="l"/>
              </a:tabLst>
            </a:pPr>
            <a:r>
              <a:rPr sz="2200" i="1" spc="260" dirty="0">
                <a:latin typeface="Times New Roman"/>
                <a:cs typeface="Times New Roman"/>
              </a:rPr>
              <a:t>a</a:t>
            </a:r>
            <a:r>
              <a:rPr sz="2200" i="1" spc="-240" dirty="0">
                <a:latin typeface="Times New Roman"/>
                <a:cs typeface="Times New Roman"/>
              </a:rPr>
              <a:t> </a:t>
            </a:r>
            <a:r>
              <a:rPr sz="2200" spc="290" dirty="0">
                <a:latin typeface="Symbol"/>
                <a:cs typeface="Symbol"/>
              </a:rPr>
              <a:t></a:t>
            </a:r>
            <a:r>
              <a:rPr sz="2200" spc="290" dirty="0">
                <a:latin typeface="Times New Roman"/>
                <a:cs typeface="Times New Roman"/>
              </a:rPr>
              <a:t> </a:t>
            </a:r>
            <a:r>
              <a:rPr sz="2200" i="1" spc="145" dirty="0">
                <a:latin typeface="Times New Roman"/>
                <a:cs typeface="Times New Roman"/>
              </a:rPr>
              <a:t>f</a:t>
            </a:r>
            <a:r>
              <a:rPr sz="2200" i="1" spc="75" dirty="0">
                <a:latin typeface="Times New Roman"/>
                <a:cs typeface="Times New Roman"/>
              </a:rPr>
              <a:t> </a:t>
            </a:r>
            <a:r>
              <a:rPr sz="3050" spc="-60" dirty="0">
                <a:latin typeface="Symbol"/>
                <a:cs typeface="Symbol"/>
              </a:rPr>
              <a:t>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spc="-120" dirty="0">
                <a:latin typeface="Symbol"/>
                <a:cs typeface="Symbol"/>
              </a:rPr>
              <a:t></a:t>
            </a:r>
            <a:r>
              <a:rPr sz="3050" spc="-459" dirty="0">
                <a:latin typeface="Times New Roman"/>
                <a:cs typeface="Times New Roman"/>
              </a:rPr>
              <a:t> </a:t>
            </a:r>
            <a:r>
              <a:rPr sz="2200" spc="290" dirty="0">
                <a:latin typeface="Symbol"/>
                <a:cs typeface="Symbol"/>
              </a:rPr>
              <a:t>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i="1" spc="229" dirty="0">
                <a:latin typeface="Times New Roman"/>
                <a:cs typeface="Times New Roman"/>
              </a:rPr>
              <a:t>c</a:t>
            </a:r>
            <a:r>
              <a:rPr sz="2200" i="1" spc="-260" dirty="0">
                <a:latin typeface="Times New Roman"/>
                <a:cs typeface="Times New Roman"/>
              </a:rPr>
              <a:t> </a:t>
            </a:r>
            <a:r>
              <a:rPr sz="2200" spc="290" dirty="0">
                <a:latin typeface="Symbol"/>
                <a:cs typeface="Symbol"/>
              </a:rPr>
              <a:t>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2200" i="1" spc="145" dirty="0">
                <a:latin typeface="Times New Roman"/>
                <a:cs typeface="Times New Roman"/>
              </a:rPr>
              <a:t>f</a:t>
            </a:r>
            <a:r>
              <a:rPr sz="2200" i="1" spc="65" dirty="0">
                <a:latin typeface="Times New Roman"/>
                <a:cs typeface="Times New Roman"/>
              </a:rPr>
              <a:t> </a:t>
            </a:r>
            <a:r>
              <a:rPr sz="2900" spc="-50" dirty="0">
                <a:latin typeface="Symbol"/>
                <a:cs typeface="Symbol"/>
              </a:rPr>
              <a:t>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3039" y="3708980"/>
            <a:ext cx="8359775" cy="873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0840" indent="-320040">
              <a:lnSpc>
                <a:spcPts val="3015"/>
              </a:lnSpc>
              <a:spcBef>
                <a:spcPts val="90"/>
              </a:spcBef>
              <a:buClr>
                <a:srgbClr val="3D010C"/>
              </a:buClr>
              <a:buSzPct val="95238"/>
              <a:buAutoNum type="arabicPeriod" startAt="2"/>
              <a:tabLst>
                <a:tab pos="370840" algn="l"/>
                <a:tab pos="755015" algn="l"/>
              </a:tabLst>
            </a:pPr>
            <a:r>
              <a:rPr sz="2100" spc="155" dirty="0">
                <a:latin typeface="Times New Roman"/>
                <a:cs typeface="Times New Roman"/>
              </a:rPr>
              <a:t>If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i="1" spc="145" dirty="0">
                <a:latin typeface="Times New Roman"/>
                <a:cs typeface="Times New Roman"/>
              </a:rPr>
              <a:t>f</a:t>
            </a:r>
            <a:r>
              <a:rPr sz="2100" i="1" spc="70" dirty="0">
                <a:latin typeface="Times New Roman"/>
                <a:cs typeface="Times New Roman"/>
              </a:rPr>
              <a:t> </a:t>
            </a:r>
            <a:r>
              <a:rPr sz="2800" spc="210" dirty="0">
                <a:latin typeface="Symbol"/>
                <a:cs typeface="Symbol"/>
              </a:rPr>
              <a:t></a:t>
            </a:r>
            <a:r>
              <a:rPr sz="2100" i="1" spc="210" dirty="0">
                <a:latin typeface="Times New Roman"/>
                <a:cs typeface="Times New Roman"/>
              </a:rPr>
              <a:t>n</a:t>
            </a:r>
            <a:r>
              <a:rPr sz="2800" spc="210" dirty="0">
                <a:latin typeface="Symbol"/>
                <a:cs typeface="Symbol"/>
              </a:rPr>
              <a:t></a:t>
            </a:r>
            <a:r>
              <a:rPr sz="2100" spc="210" dirty="0">
                <a:latin typeface="Symbol"/>
                <a:cs typeface="Symbol"/>
              </a:rPr>
              <a:t></a:t>
            </a:r>
            <a:r>
              <a:rPr sz="2100" spc="210" dirty="0">
                <a:latin typeface="Times New Roman"/>
                <a:cs typeface="Times New Roman"/>
              </a:rPr>
              <a:t>Θ(</a:t>
            </a:r>
            <a:r>
              <a:rPr sz="2100" i="1" spc="210" dirty="0">
                <a:latin typeface="Times New Roman"/>
                <a:cs typeface="Times New Roman"/>
              </a:rPr>
              <a:t>n</a:t>
            </a:r>
            <a:r>
              <a:rPr sz="1800" spc="315" baseline="46296" dirty="0">
                <a:latin typeface="Times New Roman"/>
                <a:cs typeface="Times New Roman"/>
              </a:rPr>
              <a:t>log</a:t>
            </a:r>
            <a:r>
              <a:rPr sz="1275" i="1" spc="315" baseline="42483" dirty="0">
                <a:latin typeface="Times New Roman"/>
                <a:cs typeface="Times New Roman"/>
              </a:rPr>
              <a:t>b</a:t>
            </a:r>
            <a:r>
              <a:rPr sz="1275" i="1" spc="187" baseline="42483" dirty="0">
                <a:latin typeface="Times New Roman"/>
                <a:cs typeface="Times New Roman"/>
              </a:rPr>
              <a:t> </a:t>
            </a:r>
            <a:r>
              <a:rPr sz="1800" i="1" spc="247" baseline="46296" dirty="0">
                <a:latin typeface="Times New Roman"/>
                <a:cs typeface="Times New Roman"/>
              </a:rPr>
              <a:t>a</a:t>
            </a:r>
            <a:r>
              <a:rPr sz="1800" i="1" spc="712" baseline="46296" dirty="0">
                <a:latin typeface="Times New Roman"/>
                <a:cs typeface="Times New Roman"/>
              </a:rPr>
              <a:t> </a:t>
            </a:r>
            <a:r>
              <a:rPr sz="2100" spc="180" dirty="0">
                <a:latin typeface="Times New Roman"/>
                <a:cs typeface="Times New Roman"/>
              </a:rPr>
              <a:t>)</a:t>
            </a:r>
            <a:r>
              <a:rPr sz="2100" spc="-110" dirty="0">
                <a:latin typeface="Times New Roman"/>
                <a:cs typeface="Times New Roman"/>
              </a:rPr>
              <a:t> </a:t>
            </a:r>
            <a:r>
              <a:rPr sz="2100" spc="135" dirty="0">
                <a:latin typeface="Times New Roman"/>
                <a:cs typeface="Times New Roman"/>
              </a:rPr>
              <a:t>,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190" dirty="0">
                <a:latin typeface="Times New Roman"/>
                <a:cs typeface="Times New Roman"/>
              </a:rPr>
              <a:t>then</a:t>
            </a:r>
            <a:r>
              <a:rPr sz="2100" spc="-80" dirty="0">
                <a:latin typeface="Times New Roman"/>
                <a:cs typeface="Times New Roman"/>
              </a:rPr>
              <a:t> </a:t>
            </a:r>
            <a:r>
              <a:rPr sz="2100" i="1" spc="300" dirty="0">
                <a:latin typeface="Times New Roman"/>
                <a:cs typeface="Times New Roman"/>
              </a:rPr>
              <a:t>T</a:t>
            </a:r>
            <a:r>
              <a:rPr sz="2100" i="1" spc="-229" dirty="0">
                <a:latin typeface="Times New Roman"/>
                <a:cs typeface="Times New Roman"/>
              </a:rPr>
              <a:t> </a:t>
            </a:r>
            <a:r>
              <a:rPr sz="2800" spc="210" dirty="0">
                <a:latin typeface="Symbol"/>
                <a:cs typeface="Symbol"/>
              </a:rPr>
              <a:t></a:t>
            </a:r>
            <a:r>
              <a:rPr sz="2100" i="1" spc="210" dirty="0">
                <a:latin typeface="Times New Roman"/>
                <a:cs typeface="Times New Roman"/>
              </a:rPr>
              <a:t>n</a:t>
            </a:r>
            <a:r>
              <a:rPr sz="2800" spc="210" dirty="0">
                <a:latin typeface="Symbol"/>
                <a:cs typeface="Symbol"/>
              </a:rPr>
              <a:t></a:t>
            </a:r>
            <a:r>
              <a:rPr sz="2100" spc="210" dirty="0">
                <a:latin typeface="Symbol"/>
                <a:cs typeface="Symbol"/>
              </a:rPr>
              <a:t></a:t>
            </a:r>
            <a:r>
              <a:rPr sz="2100" spc="210" dirty="0">
                <a:latin typeface="Times New Roman"/>
                <a:cs typeface="Times New Roman"/>
              </a:rPr>
              <a:t>Θ(</a:t>
            </a:r>
            <a:r>
              <a:rPr sz="2100" i="1" spc="210" dirty="0">
                <a:latin typeface="Times New Roman"/>
                <a:cs typeface="Times New Roman"/>
              </a:rPr>
              <a:t>n</a:t>
            </a:r>
            <a:r>
              <a:rPr sz="1800" spc="315" baseline="46296" dirty="0">
                <a:latin typeface="Times New Roman"/>
                <a:cs typeface="Times New Roman"/>
              </a:rPr>
              <a:t>log</a:t>
            </a:r>
            <a:r>
              <a:rPr sz="1275" i="1" spc="315" baseline="42483" dirty="0">
                <a:latin typeface="Times New Roman"/>
                <a:cs typeface="Times New Roman"/>
              </a:rPr>
              <a:t>b</a:t>
            </a:r>
            <a:r>
              <a:rPr sz="1275" i="1" spc="187" baseline="42483" dirty="0">
                <a:latin typeface="Times New Roman"/>
                <a:cs typeface="Times New Roman"/>
              </a:rPr>
              <a:t> </a:t>
            </a:r>
            <a:r>
              <a:rPr sz="1800" i="1" spc="247" baseline="46296" dirty="0">
                <a:latin typeface="Times New Roman"/>
                <a:cs typeface="Times New Roman"/>
              </a:rPr>
              <a:t>a</a:t>
            </a:r>
            <a:r>
              <a:rPr sz="1800" i="1" spc="457" baseline="46296" dirty="0">
                <a:latin typeface="Times New Roman"/>
                <a:cs typeface="Times New Roman"/>
              </a:rPr>
              <a:t> </a:t>
            </a:r>
            <a:r>
              <a:rPr sz="2100" spc="204" dirty="0">
                <a:latin typeface="Times New Roman"/>
                <a:cs typeface="Times New Roman"/>
              </a:rPr>
              <a:t>log</a:t>
            </a:r>
            <a:r>
              <a:rPr sz="2100" spc="-165" dirty="0">
                <a:latin typeface="Times New Roman"/>
                <a:cs typeface="Times New Roman"/>
              </a:rPr>
              <a:t> </a:t>
            </a:r>
            <a:r>
              <a:rPr sz="2100" i="1" spc="270" dirty="0">
                <a:latin typeface="Times New Roman"/>
                <a:cs typeface="Times New Roman"/>
              </a:rPr>
              <a:t>n</a:t>
            </a:r>
            <a:r>
              <a:rPr sz="2100" i="1" spc="-70" dirty="0">
                <a:latin typeface="Times New Roman"/>
                <a:cs typeface="Times New Roman"/>
              </a:rPr>
              <a:t> </a:t>
            </a:r>
            <a:r>
              <a:rPr sz="2100" spc="135" dirty="0">
                <a:latin typeface="Times New Roman"/>
                <a:cs typeface="Times New Roman"/>
              </a:rPr>
              <a:t>).</a:t>
            </a:r>
            <a:endParaRPr sz="2100">
              <a:latin typeface="Times New Roman"/>
              <a:cs typeface="Times New Roman"/>
            </a:endParaRPr>
          </a:p>
          <a:p>
            <a:pPr marL="304800" indent="-254000">
              <a:lnSpc>
                <a:spcPts val="3675"/>
              </a:lnSpc>
              <a:buFont typeface="Times New Roman"/>
              <a:buAutoNum type="arabicPeriod" startAt="2"/>
              <a:tabLst>
                <a:tab pos="304800" algn="l"/>
              </a:tabLst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어떤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상수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100" dirty="0">
                <a:solidFill>
                  <a:srgbClr val="3D010C"/>
                </a:solidFill>
                <a:latin typeface="Symbol"/>
                <a:cs typeface="Symbol"/>
              </a:rPr>
              <a:t></a:t>
            </a:r>
            <a:r>
              <a:rPr sz="2100" spc="-4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&gt; 0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대해서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만약</a:t>
            </a:r>
            <a:r>
              <a:rPr sz="2000" spc="18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3075" i="1" spc="202" baseline="-2710" dirty="0">
                <a:latin typeface="Times New Roman"/>
                <a:cs typeface="Times New Roman"/>
              </a:rPr>
              <a:t>f</a:t>
            </a:r>
            <a:r>
              <a:rPr sz="3075" i="1" spc="89" baseline="-2710" dirty="0">
                <a:latin typeface="Times New Roman"/>
                <a:cs typeface="Times New Roman"/>
              </a:rPr>
              <a:t> </a:t>
            </a:r>
            <a:r>
              <a:rPr sz="4050" spc="209" baseline="-2057" dirty="0">
                <a:latin typeface="Symbol"/>
                <a:cs typeface="Symbol"/>
              </a:rPr>
              <a:t></a:t>
            </a:r>
            <a:r>
              <a:rPr sz="3075" i="1" spc="209" baseline="-2710" dirty="0">
                <a:latin typeface="Times New Roman"/>
                <a:cs typeface="Times New Roman"/>
              </a:rPr>
              <a:t>n</a:t>
            </a:r>
            <a:r>
              <a:rPr sz="4050" spc="209" baseline="-2057" dirty="0">
                <a:latin typeface="Symbol"/>
                <a:cs typeface="Symbol"/>
              </a:rPr>
              <a:t></a:t>
            </a:r>
            <a:r>
              <a:rPr sz="3075" spc="209" baseline="-2710" dirty="0">
                <a:latin typeface="Symbol"/>
                <a:cs typeface="Symbol"/>
              </a:rPr>
              <a:t></a:t>
            </a:r>
            <a:r>
              <a:rPr sz="3075" spc="209" baseline="-2710" dirty="0">
                <a:latin typeface="Times New Roman"/>
                <a:cs typeface="Times New Roman"/>
              </a:rPr>
              <a:t>Ω</a:t>
            </a:r>
            <a:r>
              <a:rPr sz="5025" spc="209" baseline="-1658" dirty="0">
                <a:latin typeface="Symbol"/>
                <a:cs typeface="Symbol"/>
              </a:rPr>
              <a:t></a:t>
            </a:r>
            <a:r>
              <a:rPr sz="3075" i="1" spc="209" baseline="-2710" dirty="0">
                <a:latin typeface="Times New Roman"/>
                <a:cs typeface="Times New Roman"/>
              </a:rPr>
              <a:t>n</a:t>
            </a:r>
            <a:r>
              <a:rPr sz="1800" spc="209" baseline="39351" dirty="0">
                <a:latin typeface="Times New Roman"/>
                <a:cs typeface="Times New Roman"/>
              </a:rPr>
              <a:t>log</a:t>
            </a:r>
            <a:r>
              <a:rPr sz="1275" i="1" spc="209" baseline="35947" dirty="0">
                <a:latin typeface="Times New Roman"/>
                <a:cs typeface="Times New Roman"/>
              </a:rPr>
              <a:t>b</a:t>
            </a:r>
            <a:r>
              <a:rPr sz="1275" i="1" spc="165" baseline="35947" dirty="0">
                <a:latin typeface="Times New Roman"/>
                <a:cs typeface="Times New Roman"/>
              </a:rPr>
              <a:t> </a:t>
            </a:r>
            <a:r>
              <a:rPr sz="1800" i="1" spc="300" baseline="39351" dirty="0">
                <a:latin typeface="Times New Roman"/>
                <a:cs typeface="Times New Roman"/>
              </a:rPr>
              <a:t>a</a:t>
            </a:r>
            <a:r>
              <a:rPr sz="1800" spc="300" baseline="39351" dirty="0">
                <a:latin typeface="Symbol"/>
                <a:cs typeface="Symbol"/>
              </a:rPr>
              <a:t></a:t>
            </a:r>
            <a:r>
              <a:rPr sz="1800" i="1" spc="300" baseline="39351" dirty="0">
                <a:latin typeface="Times New Roman"/>
                <a:cs typeface="Times New Roman"/>
              </a:rPr>
              <a:t>ε</a:t>
            </a:r>
            <a:r>
              <a:rPr sz="1800" i="1" spc="157" baseline="39351" dirty="0">
                <a:latin typeface="Times New Roman"/>
                <a:cs typeface="Times New Roman"/>
              </a:rPr>
              <a:t> </a:t>
            </a:r>
            <a:r>
              <a:rPr sz="5025" spc="-419" baseline="-1658" dirty="0">
                <a:latin typeface="Symbol"/>
                <a:cs typeface="Symbol"/>
              </a:rPr>
              <a:t></a:t>
            </a:r>
            <a:r>
              <a:rPr sz="5025" spc="-52" baseline="-1658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이고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어떤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상수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c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&lt;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65850" y="5474907"/>
            <a:ext cx="128270" cy="2755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00" i="1" spc="-50" dirty="0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42164" y="5246312"/>
            <a:ext cx="154940" cy="2755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00" i="1" u="heavy" spc="-2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i="1" u="heavy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99887" y="5524499"/>
            <a:ext cx="154940" cy="0"/>
          </a:xfrm>
          <a:custGeom>
            <a:avLst/>
            <a:gdLst/>
            <a:ahLst/>
            <a:cxnLst/>
            <a:rect l="l" t="t" r="r" b="b"/>
            <a:pathLst>
              <a:path w="154939">
                <a:moveTo>
                  <a:pt x="0" y="0"/>
                </a:moveTo>
                <a:lnTo>
                  <a:pt x="154692" y="0"/>
                </a:lnTo>
              </a:path>
            </a:pathLst>
          </a:custGeom>
          <a:ln w="148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265849" y="5217509"/>
            <a:ext cx="461009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-285" dirty="0">
                <a:latin typeface="Symbol"/>
                <a:cs typeface="Symbol"/>
              </a:rPr>
              <a:t></a:t>
            </a:r>
            <a:r>
              <a:rPr sz="3500" spc="420" dirty="0">
                <a:latin typeface="Times New Roman"/>
                <a:cs typeface="Times New Roman"/>
              </a:rPr>
              <a:t> </a:t>
            </a:r>
            <a:r>
              <a:rPr sz="3500" spc="-335" dirty="0">
                <a:latin typeface="Symbol"/>
                <a:cs typeface="Symbol"/>
              </a:rPr>
              <a:t></a:t>
            </a:r>
            <a:endParaRPr sz="35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11312" y="5496243"/>
            <a:ext cx="130175" cy="2749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i="1" spc="-50" dirty="0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14150" y="5268354"/>
            <a:ext cx="130175" cy="2749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i="1" spc="-50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728044" y="5501639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4252" y="0"/>
                </a:lnTo>
              </a:path>
            </a:pathLst>
          </a:custGeom>
          <a:ln w="148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594352" y="5194649"/>
            <a:ext cx="45974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-285" dirty="0">
                <a:latin typeface="Symbol"/>
                <a:cs typeface="Symbol"/>
              </a:rPr>
              <a:t></a:t>
            </a:r>
            <a:r>
              <a:rPr sz="3500" spc="415" dirty="0">
                <a:latin typeface="Times New Roman"/>
                <a:cs typeface="Times New Roman"/>
              </a:rPr>
              <a:t> </a:t>
            </a:r>
            <a:r>
              <a:rPr sz="3500" spc="-335" dirty="0">
                <a:latin typeface="Symbol"/>
                <a:cs typeface="Symbol"/>
              </a:rPr>
              <a:t></a:t>
            </a:r>
            <a:endParaRPr sz="3500">
              <a:latin typeface="Symbol"/>
              <a:cs typeface="Symbo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1470"/>
              </a:lnSpc>
            </a:pPr>
            <a:fld id="{81D60167-4931-47E6-BA6A-407CBD079E47}" type="slidenum">
              <a:rPr spc="-25" dirty="0"/>
              <a:t>67</a:t>
            </a:fld>
            <a:endParaRPr spc="-25" dirty="0"/>
          </a:p>
        </p:txBody>
      </p:sp>
      <p:sp>
        <p:nvSpPr>
          <p:cNvPr id="29" name="object 29"/>
          <p:cNvSpPr txBox="1"/>
          <p:nvPr/>
        </p:nvSpPr>
        <p:spPr>
          <a:xfrm>
            <a:off x="4739401" y="5473383"/>
            <a:ext cx="129539" cy="2749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i="1" spc="-50" dirty="0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42230" y="5245494"/>
            <a:ext cx="129539" cy="2749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i="1" spc="-50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9153" rIns="0" bIns="0" rtlCol="0">
            <a:spAutoFit/>
          </a:bodyPr>
          <a:lstStyle/>
          <a:p>
            <a:pPr marL="2403475">
              <a:lnSpc>
                <a:spcPct val="100000"/>
              </a:lnSpc>
              <a:spcBef>
                <a:spcPts val="105"/>
              </a:spcBef>
            </a:pPr>
            <a:r>
              <a:rPr sz="3800" dirty="0"/>
              <a:t>도사정리</a:t>
            </a:r>
            <a:r>
              <a:rPr sz="3800" spc="-400" dirty="0"/>
              <a:t> </a:t>
            </a:r>
            <a:r>
              <a:rPr sz="3800" dirty="0"/>
              <a:t>적용의</a:t>
            </a:r>
            <a:r>
              <a:rPr sz="3800" spc="-400" dirty="0"/>
              <a:t> </a:t>
            </a:r>
            <a:r>
              <a:rPr sz="3800" spc="-50" dirty="0"/>
              <a:t>예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74040" y="2547010"/>
            <a:ext cx="139763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dirty="0">
                <a:solidFill>
                  <a:srgbClr val="3D010C"/>
                </a:solidFill>
                <a:latin typeface="Symbol"/>
                <a:cs typeface="Symbol"/>
              </a:rPr>
              <a:t></a:t>
            </a:r>
            <a:r>
              <a:rPr sz="2500" spc="-7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sz="24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3D010C"/>
                </a:solidFill>
                <a:latin typeface="Malgun Gothic"/>
                <a:cs typeface="Malgun Gothic"/>
              </a:rPr>
              <a:t>일</a:t>
            </a:r>
            <a:r>
              <a:rPr sz="2400" spc="-24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400" spc="-25" dirty="0">
                <a:solidFill>
                  <a:srgbClr val="3D010C"/>
                </a:solidFill>
                <a:latin typeface="Malgun Gothic"/>
                <a:cs typeface="Malgun Gothic"/>
              </a:rPr>
              <a:t>때</a:t>
            </a:r>
            <a:r>
              <a:rPr sz="2400" spc="-25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22787" y="2563495"/>
            <a:ext cx="6504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25" i="1" baseline="5167" dirty="0">
                <a:latin typeface="Times New Roman"/>
                <a:cs typeface="Times New Roman"/>
              </a:rPr>
              <a:t>f</a:t>
            </a:r>
            <a:r>
              <a:rPr sz="3225" i="1" spc="-15" baseline="5167" dirty="0">
                <a:latin typeface="Times New Roman"/>
                <a:cs typeface="Times New Roman"/>
              </a:rPr>
              <a:t> </a:t>
            </a:r>
            <a:r>
              <a:rPr sz="3225" baseline="5167" dirty="0">
                <a:latin typeface="Times New Roman"/>
                <a:cs typeface="Times New Roman"/>
              </a:rPr>
              <a:t>(</a:t>
            </a:r>
            <a:r>
              <a:rPr sz="3225" i="1" baseline="5167" dirty="0">
                <a:latin typeface="Times New Roman"/>
                <a:cs typeface="Times New Roman"/>
              </a:rPr>
              <a:t>n</a:t>
            </a:r>
            <a:r>
              <a:rPr sz="3225" baseline="5167" dirty="0">
                <a:latin typeface="Times New Roman"/>
                <a:cs typeface="Times New Roman"/>
              </a:rPr>
              <a:t>)</a:t>
            </a:r>
            <a:r>
              <a:rPr sz="3225" spc="-419" baseline="5167" dirty="0">
                <a:latin typeface="Times New Roman"/>
                <a:cs typeface="Times New Roman"/>
              </a:rPr>
              <a:t> </a:t>
            </a:r>
            <a:r>
              <a:rPr sz="3225" spc="82" baseline="5167" dirty="0">
                <a:latin typeface="Symbol"/>
                <a:cs typeface="Symbol"/>
              </a:rPr>
              <a:t></a:t>
            </a:r>
            <a:r>
              <a:rPr sz="3225" spc="82" baseline="5167" dirty="0">
                <a:latin typeface="Times New Roman"/>
                <a:cs typeface="Times New Roman"/>
              </a:rPr>
              <a:t>Ο(</a:t>
            </a:r>
            <a:r>
              <a:rPr sz="3225" i="1" spc="82" baseline="5167" dirty="0">
                <a:latin typeface="Times New Roman"/>
                <a:cs typeface="Times New Roman"/>
              </a:rPr>
              <a:t>n</a:t>
            </a:r>
            <a:r>
              <a:rPr sz="1875" spc="82" baseline="53333" dirty="0">
                <a:latin typeface="Times New Roman"/>
                <a:cs typeface="Times New Roman"/>
              </a:rPr>
              <a:t>log</a:t>
            </a:r>
            <a:r>
              <a:rPr sz="1350" spc="82" baseline="55555" dirty="0">
                <a:latin typeface="Times New Roman"/>
                <a:cs typeface="Times New Roman"/>
              </a:rPr>
              <a:t>3</a:t>
            </a:r>
            <a:r>
              <a:rPr sz="1350" spc="-22" baseline="55555" dirty="0">
                <a:latin typeface="Times New Roman"/>
                <a:cs typeface="Times New Roman"/>
              </a:rPr>
              <a:t> </a:t>
            </a:r>
            <a:r>
              <a:rPr sz="1875" baseline="53333" dirty="0">
                <a:latin typeface="Times New Roman"/>
                <a:cs typeface="Times New Roman"/>
              </a:rPr>
              <a:t>9</a:t>
            </a:r>
            <a:r>
              <a:rPr sz="1875" baseline="53333" dirty="0">
                <a:latin typeface="Symbol"/>
                <a:cs typeface="Symbol"/>
              </a:rPr>
              <a:t></a:t>
            </a:r>
            <a:r>
              <a:rPr sz="1875" i="1" baseline="53333" dirty="0">
                <a:latin typeface="Times New Roman"/>
                <a:cs typeface="Times New Roman"/>
              </a:rPr>
              <a:t>ε</a:t>
            </a:r>
            <a:r>
              <a:rPr sz="1875" i="1" spc="-7" baseline="53333" dirty="0">
                <a:latin typeface="Times New Roman"/>
                <a:cs typeface="Times New Roman"/>
              </a:rPr>
              <a:t> </a:t>
            </a:r>
            <a:r>
              <a:rPr sz="3225" baseline="5167" dirty="0">
                <a:latin typeface="Times New Roman"/>
                <a:cs typeface="Times New Roman"/>
              </a:rPr>
              <a:t>)</a:t>
            </a:r>
            <a:r>
              <a:rPr sz="2400" dirty="0">
                <a:solidFill>
                  <a:srgbClr val="3D010C"/>
                </a:solidFill>
                <a:latin typeface="Malgun Gothic"/>
                <a:cs typeface="Malgun Gothic"/>
              </a:rPr>
              <a:t>이라고</a:t>
            </a:r>
            <a:r>
              <a:rPr sz="24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3D010C"/>
                </a:solidFill>
                <a:latin typeface="Malgun Gothic"/>
                <a:cs typeface="Malgun Gothic"/>
              </a:rPr>
              <a:t>할</a:t>
            </a:r>
            <a:r>
              <a:rPr sz="2400" spc="-19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sz="24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3D010C"/>
                </a:solidFill>
                <a:latin typeface="Malgun Gothic"/>
                <a:cs typeface="Malgun Gothic"/>
              </a:rPr>
              <a:t>있다</a:t>
            </a:r>
            <a:r>
              <a:rPr sz="240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sz="2400" spc="5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010C"/>
                </a:solidFill>
                <a:latin typeface="Malgun Gothic"/>
                <a:cs typeface="Malgun Gothic"/>
              </a:rPr>
              <a:t>도사정리</a:t>
            </a:r>
            <a:r>
              <a:rPr sz="24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400" spc="-25" dirty="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sz="2400" spc="-25" dirty="0">
                <a:solidFill>
                  <a:srgbClr val="3D010C"/>
                </a:solidFill>
                <a:latin typeface="Malgun Gothic"/>
                <a:cs typeface="Malgun Gothic"/>
              </a:rPr>
              <a:t>번을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640" y="2908805"/>
            <a:ext cx="5259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466850" algn="l"/>
              </a:tabLst>
            </a:pPr>
            <a:r>
              <a:rPr sz="3600" spc="-15" baseline="-3472" dirty="0">
                <a:solidFill>
                  <a:srgbClr val="3D010C"/>
                </a:solidFill>
                <a:latin typeface="Malgun Gothic"/>
                <a:cs typeface="Malgun Gothic"/>
              </a:rPr>
              <a:t>적용하면</a:t>
            </a:r>
            <a:r>
              <a:rPr sz="3600" spc="-15" baseline="-3472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3600" baseline="-3472" dirty="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sz="2150" i="1" dirty="0">
                <a:latin typeface="Times New Roman"/>
                <a:cs typeface="Times New Roman"/>
              </a:rPr>
              <a:t>T</a:t>
            </a:r>
            <a:r>
              <a:rPr sz="2150" i="1" spc="-2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(</a:t>
            </a:r>
            <a:r>
              <a:rPr sz="2150" i="1" dirty="0">
                <a:latin typeface="Times New Roman"/>
                <a:cs typeface="Times New Roman"/>
              </a:rPr>
              <a:t>n</a:t>
            </a:r>
            <a:r>
              <a:rPr sz="2150" dirty="0">
                <a:latin typeface="Times New Roman"/>
                <a:cs typeface="Times New Roman"/>
              </a:rPr>
              <a:t>)</a:t>
            </a:r>
            <a:r>
              <a:rPr sz="2150" spc="-280" dirty="0">
                <a:latin typeface="Times New Roman"/>
                <a:cs typeface="Times New Roman"/>
              </a:rPr>
              <a:t> </a:t>
            </a:r>
            <a:r>
              <a:rPr sz="2150" spc="55" dirty="0">
                <a:latin typeface="Symbol"/>
                <a:cs typeface="Symbol"/>
              </a:rPr>
              <a:t></a:t>
            </a:r>
            <a:r>
              <a:rPr sz="2150" spc="55" dirty="0">
                <a:latin typeface="Times New Roman"/>
                <a:cs typeface="Times New Roman"/>
              </a:rPr>
              <a:t>Θ(</a:t>
            </a:r>
            <a:r>
              <a:rPr sz="2150" i="1" spc="55" dirty="0">
                <a:latin typeface="Times New Roman"/>
                <a:cs typeface="Times New Roman"/>
              </a:rPr>
              <a:t>n</a:t>
            </a:r>
            <a:r>
              <a:rPr sz="1875" spc="82" baseline="44444" dirty="0">
                <a:latin typeface="Times New Roman"/>
                <a:cs typeface="Times New Roman"/>
              </a:rPr>
              <a:t>log</a:t>
            </a:r>
            <a:r>
              <a:rPr sz="1350" spc="82" baseline="43209" dirty="0">
                <a:latin typeface="Times New Roman"/>
                <a:cs typeface="Times New Roman"/>
              </a:rPr>
              <a:t>3</a:t>
            </a:r>
            <a:r>
              <a:rPr sz="1350" spc="-22" baseline="43209" dirty="0">
                <a:latin typeface="Times New Roman"/>
                <a:cs typeface="Times New Roman"/>
              </a:rPr>
              <a:t> </a:t>
            </a:r>
            <a:r>
              <a:rPr sz="1875" baseline="44444" dirty="0">
                <a:latin typeface="Times New Roman"/>
                <a:cs typeface="Times New Roman"/>
              </a:rPr>
              <a:t>9</a:t>
            </a:r>
            <a:r>
              <a:rPr sz="1875" spc="-104" baseline="4444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)</a:t>
            </a:r>
            <a:r>
              <a:rPr sz="2150" spc="-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</a:t>
            </a:r>
            <a:r>
              <a:rPr sz="2150" spc="-70" dirty="0">
                <a:latin typeface="Times New Roman"/>
                <a:cs typeface="Times New Roman"/>
              </a:rPr>
              <a:t> </a:t>
            </a:r>
            <a:r>
              <a:rPr sz="2150" spc="50" dirty="0">
                <a:latin typeface="Times New Roman"/>
                <a:cs typeface="Times New Roman"/>
              </a:rPr>
              <a:t>Θ(</a:t>
            </a:r>
            <a:r>
              <a:rPr sz="2150" i="1" spc="50" dirty="0">
                <a:latin typeface="Times New Roman"/>
                <a:cs typeface="Times New Roman"/>
              </a:rPr>
              <a:t>n</a:t>
            </a:r>
            <a:r>
              <a:rPr sz="1875" spc="75" baseline="42222" dirty="0">
                <a:latin typeface="Times New Roman"/>
                <a:cs typeface="Times New Roman"/>
              </a:rPr>
              <a:t>2</a:t>
            </a:r>
            <a:r>
              <a:rPr sz="1875" spc="-104" baseline="42222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)</a:t>
            </a:r>
            <a:r>
              <a:rPr sz="2150" spc="-204" dirty="0">
                <a:latin typeface="Times New Roman"/>
                <a:cs typeface="Times New Roman"/>
              </a:rPr>
              <a:t> </a:t>
            </a:r>
            <a:r>
              <a:rPr sz="3600" baseline="-3472" dirty="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sz="3600" spc="-284" baseline="-3472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3600" spc="-37" baseline="-3472" dirty="0">
                <a:solidFill>
                  <a:srgbClr val="3D010C"/>
                </a:solidFill>
                <a:latin typeface="Malgun Gothic"/>
                <a:cs typeface="Malgun Gothic"/>
              </a:rPr>
              <a:t>된다</a:t>
            </a:r>
            <a:r>
              <a:rPr sz="3600" spc="-37" baseline="-3472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3600" baseline="-347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3814953"/>
            <a:ext cx="189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solidFill>
                  <a:srgbClr val="3D010C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4575" y="5197602"/>
            <a:ext cx="1092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sz="2400" spc="-24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400" spc="-25" dirty="0">
                <a:solidFill>
                  <a:srgbClr val="3D010C"/>
                </a:solidFill>
                <a:latin typeface="Malgun Gothic"/>
                <a:cs typeface="Malgun Gothic"/>
              </a:rPr>
              <a:t>된다</a:t>
            </a:r>
            <a:r>
              <a:rPr sz="2400" spc="-25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17211" y="1829560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183" y="0"/>
                </a:lnTo>
              </a:path>
            </a:pathLst>
          </a:custGeom>
          <a:ln w="139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30882" y="1576891"/>
            <a:ext cx="13081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i="1" spc="-50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1470"/>
              </a:lnSpc>
            </a:pPr>
            <a:fld id="{81D60167-4931-47E6-BA6A-407CBD079E47}" type="slidenum">
              <a:rPr spc="-25" dirty="0"/>
              <a:t>68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2133036" y="1801526"/>
            <a:ext cx="13081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5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140" y="1416881"/>
            <a:ext cx="2654935" cy="6108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08940" indent="-396240">
              <a:lnSpc>
                <a:spcPct val="100000"/>
              </a:lnSpc>
              <a:spcBef>
                <a:spcPts val="140"/>
              </a:spcBef>
              <a:buClr>
                <a:srgbClr val="3D010C"/>
              </a:buClr>
              <a:buSzPct val="101818"/>
              <a:buFont typeface="Symbol"/>
              <a:buChar char=""/>
              <a:tabLst>
                <a:tab pos="408940" algn="l"/>
              </a:tabLst>
            </a:pPr>
            <a:r>
              <a:rPr sz="2750" i="1" dirty="0">
                <a:latin typeface="Times New Roman"/>
                <a:cs typeface="Times New Roman"/>
              </a:rPr>
              <a:t>T</a:t>
            </a:r>
            <a:r>
              <a:rPr sz="2750" i="1" spc="-365" dirty="0">
                <a:latin typeface="Times New Roman"/>
                <a:cs typeface="Times New Roman"/>
              </a:rPr>
              <a:t> </a:t>
            </a:r>
            <a:r>
              <a:rPr sz="3650" spc="-185" dirty="0">
                <a:latin typeface="Symbol"/>
                <a:cs typeface="Symbol"/>
              </a:rPr>
              <a:t></a:t>
            </a:r>
            <a:r>
              <a:rPr sz="2750" i="1" spc="-185" dirty="0">
                <a:latin typeface="Times New Roman"/>
                <a:cs typeface="Times New Roman"/>
              </a:rPr>
              <a:t>n</a:t>
            </a:r>
            <a:r>
              <a:rPr sz="3650" spc="-185" dirty="0">
                <a:latin typeface="Symbol"/>
                <a:cs typeface="Symbol"/>
              </a:rPr>
              <a:t></a:t>
            </a:r>
            <a:r>
              <a:rPr sz="3650" spc="-509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</a:t>
            </a:r>
            <a:r>
              <a:rPr sz="2750" spc="-160" dirty="0">
                <a:latin typeface="Times New Roman"/>
                <a:cs typeface="Times New Roman"/>
              </a:rPr>
              <a:t> </a:t>
            </a:r>
            <a:r>
              <a:rPr sz="2750" spc="-55" dirty="0">
                <a:latin typeface="Times New Roman"/>
                <a:cs typeface="Times New Roman"/>
              </a:rPr>
              <a:t>9</a:t>
            </a:r>
            <a:r>
              <a:rPr sz="2750" i="1" spc="-55" dirty="0">
                <a:latin typeface="Times New Roman"/>
                <a:cs typeface="Times New Roman"/>
              </a:rPr>
              <a:t>T</a:t>
            </a:r>
            <a:r>
              <a:rPr sz="2750" i="1" spc="-360" dirty="0">
                <a:latin typeface="Times New Roman"/>
                <a:cs typeface="Times New Roman"/>
              </a:rPr>
              <a:t> </a:t>
            </a:r>
            <a:r>
              <a:rPr sz="3800" spc="-345" dirty="0">
                <a:latin typeface="Symbol"/>
                <a:cs typeface="Symbol"/>
              </a:rPr>
              <a:t></a:t>
            </a:r>
            <a:r>
              <a:rPr sz="3800" spc="434" dirty="0">
                <a:latin typeface="Times New Roman"/>
                <a:cs typeface="Times New Roman"/>
              </a:rPr>
              <a:t> </a:t>
            </a:r>
            <a:r>
              <a:rPr sz="3800" spc="-75" dirty="0">
                <a:latin typeface="Symbol"/>
                <a:cs typeface="Symbol"/>
              </a:rPr>
              <a:t></a:t>
            </a:r>
            <a:r>
              <a:rPr sz="2750" spc="-75" dirty="0">
                <a:latin typeface="Symbol"/>
                <a:cs typeface="Symbol"/>
              </a:rPr>
              <a:t></a:t>
            </a:r>
            <a:r>
              <a:rPr sz="2750" spc="-204" dirty="0">
                <a:latin typeface="Times New Roman"/>
                <a:cs typeface="Times New Roman"/>
              </a:rPr>
              <a:t> </a:t>
            </a:r>
            <a:r>
              <a:rPr sz="2750" i="1" spc="-50" dirty="0">
                <a:latin typeface="Times New Roman"/>
                <a:cs typeface="Times New Roman"/>
              </a:rPr>
              <a:t>n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8640" y="1939140"/>
            <a:ext cx="7877809" cy="593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00" dirty="0">
                <a:solidFill>
                  <a:srgbClr val="3D010C"/>
                </a:solidFill>
                <a:latin typeface="Malgun Gothic"/>
                <a:cs typeface="Malgun Gothic"/>
              </a:rPr>
              <a:t>여기서</a:t>
            </a:r>
            <a:r>
              <a:rPr sz="24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400" i="1" dirty="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sz="2400" i="1" spc="2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sz="2400" spc="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010C"/>
                </a:solidFill>
                <a:latin typeface="Times New Roman"/>
                <a:cs typeface="Times New Roman"/>
              </a:rPr>
              <a:t>9,</a:t>
            </a:r>
            <a:r>
              <a:rPr sz="2400" spc="3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D010C"/>
                </a:solidFill>
                <a:latin typeface="Times New Roman"/>
                <a:cs typeface="Times New Roman"/>
              </a:rPr>
              <a:t>b</a:t>
            </a:r>
            <a:r>
              <a:rPr sz="2400" i="1" spc="2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sz="2400" spc="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010C"/>
                </a:solidFill>
                <a:latin typeface="Times New Roman"/>
                <a:cs typeface="Times New Roman"/>
              </a:rPr>
              <a:t>3,</a:t>
            </a:r>
            <a:r>
              <a:rPr sz="2400" spc="2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D010C"/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sz="2400" spc="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sz="2400" spc="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3D010C"/>
                </a:solidFill>
                <a:latin typeface="Malgun Gothic"/>
                <a:cs typeface="Malgun Gothic"/>
              </a:rPr>
              <a:t>이고</a:t>
            </a:r>
            <a:r>
              <a:rPr sz="24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400" spc="34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3450" i="1" baseline="-3623" dirty="0">
                <a:latin typeface="Times New Roman"/>
                <a:cs typeface="Times New Roman"/>
              </a:rPr>
              <a:t>n</a:t>
            </a:r>
            <a:r>
              <a:rPr sz="2025" baseline="39094" dirty="0">
                <a:latin typeface="Times New Roman"/>
                <a:cs typeface="Times New Roman"/>
              </a:rPr>
              <a:t>log</a:t>
            </a:r>
            <a:r>
              <a:rPr sz="1425" i="1" baseline="35087" dirty="0">
                <a:latin typeface="Times New Roman"/>
                <a:cs typeface="Times New Roman"/>
              </a:rPr>
              <a:t>b</a:t>
            </a:r>
            <a:r>
              <a:rPr sz="1425" i="1" spc="112" baseline="35087" dirty="0">
                <a:latin typeface="Times New Roman"/>
                <a:cs typeface="Times New Roman"/>
              </a:rPr>
              <a:t> </a:t>
            </a:r>
            <a:r>
              <a:rPr sz="2025" i="1" baseline="39094" dirty="0">
                <a:latin typeface="Times New Roman"/>
                <a:cs typeface="Times New Roman"/>
              </a:rPr>
              <a:t>a</a:t>
            </a:r>
            <a:r>
              <a:rPr sz="2025" i="1" spc="735" baseline="39094" dirty="0">
                <a:latin typeface="Times New Roman"/>
                <a:cs typeface="Times New Roman"/>
              </a:rPr>
              <a:t> </a:t>
            </a:r>
            <a:r>
              <a:rPr sz="3450" baseline="-3623" dirty="0">
                <a:latin typeface="Symbol"/>
                <a:cs typeface="Symbol"/>
              </a:rPr>
              <a:t></a:t>
            </a:r>
            <a:r>
              <a:rPr sz="3450" spc="-67" baseline="-3623" dirty="0">
                <a:latin typeface="Times New Roman"/>
                <a:cs typeface="Times New Roman"/>
              </a:rPr>
              <a:t> </a:t>
            </a:r>
            <a:r>
              <a:rPr sz="3450" i="1" baseline="-3623" dirty="0">
                <a:latin typeface="Times New Roman"/>
                <a:cs typeface="Times New Roman"/>
              </a:rPr>
              <a:t>n</a:t>
            </a:r>
            <a:r>
              <a:rPr sz="2025" baseline="39094" dirty="0">
                <a:latin typeface="Times New Roman"/>
                <a:cs typeface="Times New Roman"/>
              </a:rPr>
              <a:t>log</a:t>
            </a:r>
            <a:r>
              <a:rPr sz="1425" baseline="35087" dirty="0">
                <a:latin typeface="Times New Roman"/>
                <a:cs typeface="Times New Roman"/>
              </a:rPr>
              <a:t>3</a:t>
            </a:r>
            <a:r>
              <a:rPr sz="1425" spc="-30" baseline="35087" dirty="0">
                <a:latin typeface="Times New Roman"/>
                <a:cs typeface="Times New Roman"/>
              </a:rPr>
              <a:t> </a:t>
            </a:r>
            <a:r>
              <a:rPr sz="2025" baseline="39094" dirty="0">
                <a:latin typeface="Times New Roman"/>
                <a:cs typeface="Times New Roman"/>
              </a:rPr>
              <a:t>9</a:t>
            </a:r>
            <a:r>
              <a:rPr sz="2025" spc="277" baseline="39094" dirty="0">
                <a:latin typeface="Times New Roman"/>
                <a:cs typeface="Times New Roman"/>
              </a:rPr>
              <a:t> </a:t>
            </a:r>
            <a:r>
              <a:rPr sz="3450" spc="-37" baseline="-3623" dirty="0">
                <a:latin typeface="Symbol"/>
                <a:cs typeface="Symbol"/>
              </a:rPr>
              <a:t></a:t>
            </a:r>
            <a:r>
              <a:rPr sz="3450" spc="-37" baseline="-3623" dirty="0">
                <a:latin typeface="Times New Roman"/>
                <a:cs typeface="Times New Roman"/>
              </a:rPr>
              <a:t>Θ</a:t>
            </a:r>
            <a:r>
              <a:rPr sz="5550" spc="-37" baseline="-2252" dirty="0">
                <a:latin typeface="Symbol"/>
                <a:cs typeface="Symbol"/>
              </a:rPr>
              <a:t></a:t>
            </a:r>
            <a:r>
              <a:rPr sz="3450" i="1" spc="-37" baseline="-3623" dirty="0">
                <a:latin typeface="Times New Roman"/>
                <a:cs typeface="Times New Roman"/>
              </a:rPr>
              <a:t>n</a:t>
            </a:r>
            <a:r>
              <a:rPr sz="2025" spc="-37" baseline="37037" dirty="0">
                <a:latin typeface="Times New Roman"/>
                <a:cs typeface="Times New Roman"/>
              </a:rPr>
              <a:t>2</a:t>
            </a:r>
            <a:r>
              <a:rPr sz="2025" spc="-22" baseline="37037" dirty="0">
                <a:latin typeface="Times New Roman"/>
                <a:cs typeface="Times New Roman"/>
              </a:rPr>
              <a:t> </a:t>
            </a:r>
            <a:r>
              <a:rPr sz="5550" spc="-690" baseline="-2252" dirty="0">
                <a:latin typeface="Symbol"/>
                <a:cs typeface="Symbol"/>
              </a:rPr>
              <a:t></a:t>
            </a:r>
            <a:r>
              <a:rPr sz="5550" spc="-600" baseline="-2252" dirty="0"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3D010C"/>
                </a:solidFill>
                <a:latin typeface="Malgun Gothic"/>
                <a:cs typeface="Malgun Gothic"/>
              </a:rPr>
              <a:t>이므로</a:t>
            </a:r>
            <a:r>
              <a:rPr sz="2400" spc="-2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88176" y="4078382"/>
            <a:ext cx="13017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5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2700" y="3830778"/>
            <a:ext cx="2309495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750" i="1" dirty="0">
                <a:latin typeface="Times New Roman"/>
                <a:cs typeface="Times New Roman"/>
              </a:rPr>
              <a:t>T</a:t>
            </a:r>
            <a:r>
              <a:rPr sz="2750" i="1" spc="-3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(</a:t>
            </a:r>
            <a:r>
              <a:rPr sz="2750" i="1" dirty="0">
                <a:latin typeface="Times New Roman"/>
                <a:cs typeface="Times New Roman"/>
              </a:rPr>
              <a:t>n</a:t>
            </a:r>
            <a:r>
              <a:rPr sz="2750" dirty="0">
                <a:latin typeface="Times New Roman"/>
                <a:cs typeface="Times New Roman"/>
              </a:rPr>
              <a:t>)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</a:t>
            </a:r>
            <a:r>
              <a:rPr sz="2750" spc="-200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T</a:t>
            </a:r>
            <a:r>
              <a:rPr sz="2750" i="1" spc="-320" dirty="0">
                <a:latin typeface="Times New Roman"/>
                <a:cs typeface="Times New Roman"/>
              </a:rPr>
              <a:t> </a:t>
            </a:r>
            <a:r>
              <a:rPr sz="2750" spc="114" dirty="0">
                <a:latin typeface="Times New Roman"/>
                <a:cs typeface="Times New Roman"/>
              </a:rPr>
              <a:t>(</a:t>
            </a:r>
            <a:r>
              <a:rPr sz="2400" u="heavy" spc="-262" baseline="3298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97" baseline="3298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2400" i="1" u="heavy" spc="97" baseline="3298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400" i="1" spc="-120" baseline="32986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)</a:t>
            </a:r>
            <a:r>
              <a:rPr sz="2750" spc="-195" dirty="0">
                <a:latin typeface="Times New Roman"/>
                <a:cs typeface="Times New Roman"/>
              </a:rPr>
              <a:t> </a:t>
            </a:r>
            <a:r>
              <a:rPr sz="2750" spc="95" dirty="0">
                <a:latin typeface="Symbol"/>
                <a:cs typeface="Symbol"/>
              </a:rPr>
              <a:t></a:t>
            </a:r>
            <a:r>
              <a:rPr sz="2750" spc="95" dirty="0">
                <a:latin typeface="Times New Roman"/>
                <a:cs typeface="Times New Roman"/>
              </a:rPr>
              <a:t>1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20196" y="4538821"/>
            <a:ext cx="13589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-50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8640" y="4375784"/>
            <a:ext cx="4307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D010C"/>
                </a:solidFill>
                <a:latin typeface="Malgun Gothic"/>
                <a:cs typeface="Malgun Gothic"/>
              </a:rPr>
              <a:t>여기서</a:t>
            </a:r>
            <a:r>
              <a:rPr sz="2400" spc="-25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400" i="1" dirty="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sz="24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sz="24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010C"/>
                </a:solidFill>
                <a:latin typeface="Times New Roman"/>
                <a:cs typeface="Times New Roman"/>
              </a:rPr>
              <a:t>1,</a:t>
            </a:r>
            <a:r>
              <a:rPr sz="2400" spc="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D010C"/>
                </a:solidFill>
                <a:latin typeface="Times New Roman"/>
                <a:cs typeface="Times New Roman"/>
              </a:rPr>
              <a:t>b</a:t>
            </a:r>
            <a:r>
              <a:rPr sz="2400" i="1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sz="2400" spc="-254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625" u="heavy" spc="-330" baseline="4126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25" u="heavy" baseline="4126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sz="2625" spc="52" baseline="41269" dirty="0"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3D010C"/>
                </a:solidFill>
                <a:latin typeface="Times New Roman"/>
                <a:cs typeface="Times New Roman"/>
              </a:rPr>
              <a:t>, </a:t>
            </a:r>
            <a:r>
              <a:rPr sz="2400" i="1" dirty="0">
                <a:solidFill>
                  <a:srgbClr val="3D010C"/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sz="24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sz="24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sz="2400" spc="-20" dirty="0">
                <a:solidFill>
                  <a:srgbClr val="3D010C"/>
                </a:solidFill>
                <a:latin typeface="Malgun Gothic"/>
                <a:cs typeface="Malgun Gothic"/>
              </a:rPr>
              <a:t>이고</a:t>
            </a:r>
            <a:r>
              <a:rPr sz="2400" spc="-2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15875" y="4361763"/>
            <a:ext cx="114935" cy="2336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50" spc="-50" dirty="0">
                <a:latin typeface="Times New Roman"/>
                <a:cs typeface="Times New Roman"/>
              </a:rPr>
              <a:t>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21179" y="4234748"/>
            <a:ext cx="446405" cy="2336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50" dirty="0">
                <a:latin typeface="Times New Roman"/>
                <a:cs typeface="Times New Roman"/>
              </a:rPr>
              <a:t>log</a:t>
            </a:r>
            <a:r>
              <a:rPr sz="1350" spc="90" dirty="0">
                <a:latin typeface="Times New Roman"/>
                <a:cs typeface="Times New Roman"/>
              </a:rPr>
              <a:t>  </a:t>
            </a:r>
            <a:r>
              <a:rPr sz="1350" spc="-50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23463" y="4232987"/>
            <a:ext cx="65659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525" i="1" baseline="-26004" dirty="0">
                <a:latin typeface="Times New Roman"/>
                <a:cs typeface="Times New Roman"/>
              </a:rPr>
              <a:t>n</a:t>
            </a:r>
            <a:r>
              <a:rPr sz="1350" dirty="0">
                <a:latin typeface="Times New Roman"/>
                <a:cs typeface="Times New Roman"/>
              </a:rPr>
              <a:t>log</a:t>
            </a:r>
            <a:r>
              <a:rPr sz="1350" spc="125" dirty="0">
                <a:latin typeface="Times New Roman"/>
                <a:cs typeface="Times New Roman"/>
              </a:rPr>
              <a:t>  </a:t>
            </a:r>
            <a:r>
              <a:rPr sz="1350" i="1" spc="-50" dirty="0">
                <a:latin typeface="Times New Roman"/>
                <a:cs typeface="Times New Roman"/>
              </a:rPr>
              <a:t>a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63210" y="4327825"/>
            <a:ext cx="89535" cy="297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060"/>
              </a:lnSpc>
              <a:spcBef>
                <a:spcPts val="120"/>
              </a:spcBef>
            </a:pPr>
            <a:r>
              <a:rPr sz="950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ts val="1060"/>
              </a:lnSpc>
            </a:pPr>
            <a:r>
              <a:rPr sz="950" spc="-50" dirty="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29221" y="4375784"/>
            <a:ext cx="2912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6780" algn="l"/>
                <a:tab pos="1450975" algn="l"/>
              </a:tabLst>
            </a:pPr>
            <a:r>
              <a:rPr sz="3525" baseline="2364" dirty="0">
                <a:latin typeface="Symbol"/>
                <a:cs typeface="Symbol"/>
              </a:rPr>
              <a:t></a:t>
            </a:r>
            <a:r>
              <a:rPr sz="3525" spc="-97" baseline="2364" dirty="0">
                <a:latin typeface="Times New Roman"/>
                <a:cs typeface="Times New Roman"/>
              </a:rPr>
              <a:t> </a:t>
            </a:r>
            <a:r>
              <a:rPr sz="3525" i="1" spc="-75" baseline="2364" dirty="0">
                <a:latin typeface="Times New Roman"/>
                <a:cs typeface="Times New Roman"/>
              </a:rPr>
              <a:t>n</a:t>
            </a:r>
            <a:r>
              <a:rPr sz="3525" i="1" baseline="2364" dirty="0">
                <a:latin typeface="Times New Roman"/>
                <a:cs typeface="Times New Roman"/>
              </a:rPr>
              <a:t>	</a:t>
            </a:r>
            <a:r>
              <a:rPr sz="3525" baseline="2364" dirty="0">
                <a:latin typeface="Symbol"/>
                <a:cs typeface="Symbol"/>
              </a:rPr>
              <a:t></a:t>
            </a:r>
            <a:r>
              <a:rPr sz="3525" spc="-97" baseline="2364" dirty="0">
                <a:latin typeface="Times New Roman"/>
                <a:cs typeface="Times New Roman"/>
              </a:rPr>
              <a:t> </a:t>
            </a:r>
            <a:r>
              <a:rPr sz="3525" i="1" spc="-75" baseline="2364" dirty="0">
                <a:latin typeface="Times New Roman"/>
                <a:cs typeface="Times New Roman"/>
              </a:rPr>
              <a:t>n</a:t>
            </a:r>
            <a:r>
              <a:rPr sz="3525" i="1" baseline="2364" dirty="0">
                <a:latin typeface="Times New Roman"/>
                <a:cs typeface="Times New Roman"/>
              </a:rPr>
              <a:t>	</a:t>
            </a:r>
            <a:r>
              <a:rPr sz="3525" spc="-15" baseline="2364" dirty="0">
                <a:latin typeface="Symbol"/>
                <a:cs typeface="Symbol"/>
              </a:rPr>
              <a:t></a:t>
            </a:r>
            <a:r>
              <a:rPr sz="3525" spc="-15" baseline="2364" dirty="0">
                <a:latin typeface="Times New Roman"/>
                <a:cs typeface="Times New Roman"/>
              </a:rPr>
              <a:t>Θ(1)</a:t>
            </a:r>
            <a:r>
              <a:rPr sz="3525" spc="-150" baseline="2364" dirty="0"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3D010C"/>
                </a:solidFill>
                <a:latin typeface="Malgun Gothic"/>
                <a:cs typeface="Malgun Gothic"/>
              </a:rPr>
              <a:t>이므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4040" y="4758690"/>
            <a:ext cx="7875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9115" algn="l"/>
              </a:tabLst>
            </a:pPr>
            <a:r>
              <a:rPr sz="2400" spc="-25" dirty="0">
                <a:solidFill>
                  <a:srgbClr val="3D010C"/>
                </a:solidFill>
                <a:latin typeface="Malgun Gothic"/>
                <a:cs typeface="Malgun Gothic"/>
              </a:rPr>
              <a:t>로</a:t>
            </a:r>
            <a:r>
              <a:rPr sz="2400" spc="-25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400" dirty="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sz="3450" i="1" baseline="3623" dirty="0">
                <a:latin typeface="Times New Roman"/>
                <a:cs typeface="Times New Roman"/>
              </a:rPr>
              <a:t>f</a:t>
            </a:r>
            <a:r>
              <a:rPr sz="3450" i="1" spc="-15" baseline="3623" dirty="0">
                <a:latin typeface="Times New Roman"/>
                <a:cs typeface="Times New Roman"/>
              </a:rPr>
              <a:t> </a:t>
            </a:r>
            <a:r>
              <a:rPr sz="3450" baseline="3623" dirty="0">
                <a:latin typeface="Times New Roman"/>
                <a:cs typeface="Times New Roman"/>
              </a:rPr>
              <a:t>(</a:t>
            </a:r>
            <a:r>
              <a:rPr sz="3450" i="1" baseline="3623" dirty="0">
                <a:latin typeface="Times New Roman"/>
                <a:cs typeface="Times New Roman"/>
              </a:rPr>
              <a:t>n</a:t>
            </a:r>
            <a:r>
              <a:rPr sz="3450" baseline="3623" dirty="0">
                <a:latin typeface="Times New Roman"/>
                <a:cs typeface="Times New Roman"/>
              </a:rPr>
              <a:t>)</a:t>
            </a:r>
            <a:r>
              <a:rPr sz="3450" spc="-450" baseline="3623" dirty="0">
                <a:latin typeface="Times New Roman"/>
                <a:cs typeface="Times New Roman"/>
              </a:rPr>
              <a:t> </a:t>
            </a:r>
            <a:r>
              <a:rPr sz="3450" baseline="3623" dirty="0">
                <a:latin typeface="Symbol"/>
                <a:cs typeface="Symbol"/>
              </a:rPr>
              <a:t></a:t>
            </a:r>
            <a:r>
              <a:rPr sz="3450" baseline="3623" dirty="0">
                <a:latin typeface="Times New Roman"/>
                <a:cs typeface="Times New Roman"/>
              </a:rPr>
              <a:t>Θ(1)</a:t>
            </a:r>
            <a:r>
              <a:rPr sz="3450" spc="-44" baseline="3623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010C"/>
                </a:solidFill>
                <a:latin typeface="Malgun Gothic"/>
                <a:cs typeface="Malgun Gothic"/>
              </a:rPr>
              <a:t>이라고</a:t>
            </a:r>
            <a:r>
              <a:rPr sz="2400" spc="-23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3D010C"/>
                </a:solidFill>
                <a:latin typeface="Malgun Gothic"/>
                <a:cs typeface="Malgun Gothic"/>
              </a:rPr>
              <a:t>할</a:t>
            </a:r>
            <a:r>
              <a:rPr sz="24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sz="2400" spc="-229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3D010C"/>
                </a:solidFill>
                <a:latin typeface="Malgun Gothic"/>
                <a:cs typeface="Malgun Gothic"/>
              </a:rPr>
              <a:t>있다</a:t>
            </a:r>
            <a:r>
              <a:rPr sz="240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sz="2400" spc="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010C"/>
                </a:solidFill>
                <a:latin typeface="Malgun Gothic"/>
                <a:cs typeface="Malgun Gothic"/>
              </a:rPr>
              <a:t>도사정리</a:t>
            </a:r>
            <a:r>
              <a:rPr sz="24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sz="2400" dirty="0">
                <a:solidFill>
                  <a:srgbClr val="3D010C"/>
                </a:solidFill>
                <a:latin typeface="Malgun Gothic"/>
                <a:cs typeface="Malgun Gothic"/>
              </a:rPr>
              <a:t>번을</a:t>
            </a:r>
            <a:r>
              <a:rPr sz="2400" spc="-229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400" spc="-10" dirty="0">
                <a:solidFill>
                  <a:srgbClr val="3D010C"/>
                </a:solidFill>
                <a:latin typeface="Malgun Gothic"/>
                <a:cs typeface="Malgun Gothic"/>
              </a:rPr>
              <a:t>적용하면</a:t>
            </a:r>
            <a:r>
              <a:rPr sz="2400" spc="-1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37820" y="4450159"/>
            <a:ext cx="8953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i="1" spc="-50" dirty="0">
                <a:latin typeface="Times New Roman"/>
                <a:cs typeface="Times New Roman"/>
              </a:rPr>
              <a:t>b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37465" y="5179428"/>
            <a:ext cx="170878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i="1" dirty="0">
                <a:latin typeface="Times New Roman"/>
                <a:cs typeface="Times New Roman"/>
              </a:rPr>
              <a:t>T</a:t>
            </a:r>
            <a:r>
              <a:rPr sz="2300" i="1" spc="-24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(</a:t>
            </a:r>
            <a:r>
              <a:rPr sz="2300" i="1" dirty="0">
                <a:latin typeface="Times New Roman"/>
                <a:cs typeface="Times New Roman"/>
              </a:rPr>
              <a:t>n</a:t>
            </a:r>
            <a:r>
              <a:rPr sz="2300" dirty="0">
                <a:latin typeface="Times New Roman"/>
                <a:cs typeface="Times New Roman"/>
              </a:rPr>
              <a:t>)</a:t>
            </a:r>
            <a:r>
              <a:rPr sz="2300" spc="-254" dirty="0">
                <a:latin typeface="Times New Roman"/>
                <a:cs typeface="Times New Roman"/>
              </a:rPr>
              <a:t> </a:t>
            </a:r>
            <a:r>
              <a:rPr sz="2300" spc="65" dirty="0">
                <a:latin typeface="Symbol"/>
                <a:cs typeface="Symbol"/>
              </a:rPr>
              <a:t></a:t>
            </a:r>
            <a:r>
              <a:rPr sz="2300" spc="65" dirty="0">
                <a:latin typeface="Times New Roman"/>
                <a:cs typeface="Times New Roman"/>
              </a:rPr>
              <a:t>Θ(lg</a:t>
            </a:r>
            <a:r>
              <a:rPr sz="2300" spc="-175" dirty="0">
                <a:latin typeface="Times New Roman"/>
                <a:cs typeface="Times New Roman"/>
              </a:rPr>
              <a:t> </a:t>
            </a:r>
            <a:r>
              <a:rPr sz="2300" i="1" spc="-25" dirty="0">
                <a:latin typeface="Times New Roman"/>
                <a:cs typeface="Times New Roman"/>
              </a:rPr>
              <a:t>n</a:t>
            </a:r>
            <a:r>
              <a:rPr sz="2300" spc="-25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4442" y="487426"/>
            <a:ext cx="412877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/>
              <a:t>도사정리</a:t>
            </a:r>
            <a:r>
              <a:rPr sz="3800" spc="-400" dirty="0"/>
              <a:t> </a:t>
            </a:r>
            <a:r>
              <a:rPr sz="3800" dirty="0"/>
              <a:t>적용의</a:t>
            </a:r>
            <a:r>
              <a:rPr sz="3800" spc="-400" dirty="0"/>
              <a:t> </a:t>
            </a:r>
            <a:r>
              <a:rPr sz="3800" spc="-50" dirty="0"/>
              <a:t>예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231140" y="1092453"/>
            <a:ext cx="1428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solidFill>
                  <a:srgbClr val="3D010C"/>
                </a:solidFill>
                <a:latin typeface="Symbol"/>
                <a:cs typeface="Symbol"/>
              </a:rPr>
              <a:t>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2644266"/>
            <a:ext cx="2541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서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항상</a:t>
            </a:r>
            <a:r>
              <a:rPr sz="1800" spc="-18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성립한다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. </a:t>
            </a:r>
            <a:r>
              <a:rPr sz="1800" spc="-25" dirty="0">
                <a:solidFill>
                  <a:srgbClr val="3D010C"/>
                </a:solidFill>
                <a:latin typeface="Malgun Gothic"/>
                <a:cs typeface="Malgun Gothic"/>
              </a:rPr>
              <a:t>따라서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3305936"/>
            <a:ext cx="1428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solidFill>
                  <a:srgbClr val="3D010C"/>
                </a:solidFill>
                <a:latin typeface="Symbol"/>
                <a:cs typeface="Symbol"/>
              </a:rPr>
              <a:t>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040" y="4034408"/>
            <a:ext cx="8314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이라고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할</a:t>
            </a:r>
            <a:r>
              <a:rPr sz="1800" spc="-18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sz="1800" spc="-18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있다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.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여기서</a:t>
            </a:r>
            <a:r>
              <a:rPr sz="1800" spc="-19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도사정리</a:t>
            </a:r>
            <a:r>
              <a:rPr sz="1800" spc="-18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번을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적용할</a:t>
            </a:r>
            <a:r>
              <a:rPr sz="1800" spc="-18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있는지</a:t>
            </a:r>
            <a:r>
              <a:rPr sz="1800" spc="-18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보기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위해서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,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충분히</a:t>
            </a:r>
            <a:r>
              <a:rPr sz="1800" spc="-18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spc="-50" dirty="0">
                <a:solidFill>
                  <a:srgbClr val="3D010C"/>
                </a:solidFill>
                <a:latin typeface="Malgun Gothic"/>
                <a:cs typeface="Malgun Gothic"/>
              </a:rPr>
              <a:t>큰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4040" y="4857750"/>
            <a:ext cx="3112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sz="18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왜냐하면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,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위의</a:t>
            </a:r>
            <a:r>
              <a:rPr sz="1800" spc="-18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식을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spc="-20" dirty="0">
                <a:solidFill>
                  <a:srgbClr val="3D010C"/>
                </a:solidFill>
                <a:latin typeface="Malgun Gothic"/>
                <a:cs typeface="Malgun Gothic"/>
              </a:rPr>
              <a:t>정리하면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7640" y="4857750"/>
            <a:ext cx="395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되고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1800" spc="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어떠한</a:t>
            </a:r>
            <a:r>
              <a:rPr sz="1800" spc="-17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3D010C"/>
                </a:solidFill>
                <a:latin typeface="Times New Roman"/>
                <a:cs typeface="Times New Roman"/>
              </a:rPr>
              <a:t>c</a:t>
            </a:r>
            <a:r>
              <a:rPr sz="1800" spc="-10" dirty="0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sz="1800" spc="-18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선택하더라도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sz="1800" spc="-17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spc="-50" dirty="0">
                <a:solidFill>
                  <a:srgbClr val="3D010C"/>
                </a:solidFill>
                <a:latin typeface="Malgun Gothic"/>
                <a:cs typeface="Malgun Gothic"/>
              </a:rPr>
              <a:t>부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4040" y="5132070"/>
            <a:ext cx="8142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등식은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성립할</a:t>
            </a:r>
            <a:r>
              <a:rPr sz="1800" spc="-18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sz="1800" spc="-18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없다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.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따라서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도사정리를</a:t>
            </a:r>
            <a:r>
              <a:rPr sz="1800" spc="-17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이용하여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해를</a:t>
            </a:r>
            <a:r>
              <a:rPr sz="1800" spc="-18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구할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sz="1800" spc="-18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없다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.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이런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spc="-35" dirty="0">
                <a:solidFill>
                  <a:srgbClr val="3D010C"/>
                </a:solidFill>
                <a:latin typeface="Malgun Gothic"/>
                <a:cs typeface="Malgun Gothic"/>
              </a:rPr>
              <a:t>경우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는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다음의</a:t>
            </a:r>
            <a:r>
              <a:rPr sz="1800" spc="-18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도사보조정리를</a:t>
            </a:r>
            <a:r>
              <a:rPr sz="1800" spc="-17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이용하여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해를</a:t>
            </a:r>
            <a:r>
              <a:rPr sz="1800" spc="-18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구할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sz="1800" spc="-18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3D010C"/>
                </a:solidFill>
                <a:latin typeface="Malgun Gothic"/>
                <a:cs typeface="Malgun Gothic"/>
              </a:rPr>
              <a:t>있다</a:t>
            </a:r>
            <a:r>
              <a:rPr sz="1800" spc="-25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22685" y="3619824"/>
            <a:ext cx="2813685" cy="415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650" baseline="45454" dirty="0">
                <a:latin typeface="Times New Roman"/>
                <a:cs typeface="Times New Roman"/>
              </a:rPr>
              <a:t>log</a:t>
            </a:r>
            <a:r>
              <a:rPr sz="1200" i="1" baseline="41666" dirty="0">
                <a:latin typeface="Times New Roman"/>
                <a:cs typeface="Times New Roman"/>
              </a:rPr>
              <a:t>b</a:t>
            </a:r>
            <a:r>
              <a:rPr sz="1200" i="1" spc="120" baseline="41666" dirty="0">
                <a:latin typeface="Times New Roman"/>
                <a:cs typeface="Times New Roman"/>
              </a:rPr>
              <a:t> </a:t>
            </a:r>
            <a:r>
              <a:rPr sz="1650" i="1" baseline="45454" dirty="0">
                <a:latin typeface="Times New Roman"/>
                <a:cs typeface="Times New Roman"/>
              </a:rPr>
              <a:t>a</a:t>
            </a:r>
            <a:r>
              <a:rPr sz="1650" i="1" spc="712" baseline="45454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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650" baseline="45454" dirty="0">
                <a:latin typeface="Times New Roman"/>
                <a:cs typeface="Times New Roman"/>
              </a:rPr>
              <a:t>log</a:t>
            </a:r>
            <a:r>
              <a:rPr sz="1650" spc="-225" baseline="45454" dirty="0">
                <a:latin typeface="Times New Roman"/>
                <a:cs typeface="Times New Roman"/>
              </a:rPr>
              <a:t> </a:t>
            </a:r>
            <a:r>
              <a:rPr sz="1200" baseline="41666" dirty="0">
                <a:latin typeface="Times New Roman"/>
                <a:cs typeface="Times New Roman"/>
              </a:rPr>
              <a:t>2</a:t>
            </a:r>
            <a:r>
              <a:rPr sz="1200" spc="97" baseline="41666" dirty="0">
                <a:latin typeface="Times New Roman"/>
                <a:cs typeface="Times New Roman"/>
              </a:rPr>
              <a:t> </a:t>
            </a:r>
            <a:r>
              <a:rPr sz="1650" baseline="45454" dirty="0">
                <a:latin typeface="Times New Roman"/>
                <a:cs typeface="Times New Roman"/>
              </a:rPr>
              <a:t>2</a:t>
            </a:r>
            <a:r>
              <a:rPr sz="1650" spc="292" baseline="45454" dirty="0">
                <a:latin typeface="Times New Roman"/>
                <a:cs typeface="Times New Roman"/>
              </a:rPr>
              <a:t> </a:t>
            </a:r>
            <a:r>
              <a:rPr sz="1900" spc="-30" dirty="0">
                <a:latin typeface="Symbol"/>
                <a:cs typeface="Symbol"/>
              </a:rPr>
              <a:t></a:t>
            </a:r>
            <a:r>
              <a:rPr sz="1900" spc="-30" dirty="0">
                <a:latin typeface="Times New Roman"/>
                <a:cs typeface="Times New Roman"/>
              </a:rPr>
              <a:t>Θ</a:t>
            </a:r>
            <a:r>
              <a:rPr sz="2550" spc="-30" dirty="0">
                <a:latin typeface="Symbol"/>
                <a:cs typeface="Symbol"/>
              </a:rPr>
              <a:t></a:t>
            </a:r>
            <a:r>
              <a:rPr sz="1900" i="1" spc="-30" dirty="0">
                <a:latin typeface="Times New Roman"/>
                <a:cs typeface="Times New Roman"/>
              </a:rPr>
              <a:t>n</a:t>
            </a:r>
            <a:r>
              <a:rPr sz="2550" spc="-30" dirty="0">
                <a:latin typeface="Symbol"/>
                <a:cs typeface="Symbol"/>
              </a:rPr>
              <a:t></a:t>
            </a:r>
            <a:r>
              <a:rPr sz="2550" spc="-295" dirty="0">
                <a:latin typeface="Times New Roman"/>
                <a:cs typeface="Times New Roman"/>
              </a:rPr>
              <a:t> </a:t>
            </a:r>
            <a:r>
              <a:rPr sz="2700" spc="-30" baseline="4629" dirty="0">
                <a:solidFill>
                  <a:srgbClr val="3D010C"/>
                </a:solidFill>
                <a:latin typeface="Malgun Gothic"/>
                <a:cs typeface="Malgun Gothic"/>
              </a:rPr>
              <a:t>이므로</a:t>
            </a:r>
            <a:r>
              <a:rPr sz="2700" spc="-30" baseline="4629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endParaRPr sz="2700" baseline="462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13596" y="1366266"/>
            <a:ext cx="128905" cy="0"/>
          </a:xfrm>
          <a:custGeom>
            <a:avLst/>
            <a:gdLst/>
            <a:ahLst/>
            <a:cxnLst/>
            <a:rect l="l" t="t" r="r" b="b"/>
            <a:pathLst>
              <a:path w="128905">
                <a:moveTo>
                  <a:pt x="0" y="0"/>
                </a:moveTo>
                <a:lnTo>
                  <a:pt x="128575" y="0"/>
                </a:lnTo>
              </a:path>
            </a:pathLst>
          </a:custGeom>
          <a:ln w="11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23324" y="1149767"/>
            <a:ext cx="114935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i="1" spc="-50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25155" y="1340543"/>
            <a:ext cx="114935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-5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2978" y="1013876"/>
            <a:ext cx="2406650" cy="522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i="1" dirty="0">
                <a:latin typeface="Times New Roman"/>
                <a:cs typeface="Times New Roman"/>
              </a:rPr>
              <a:t>T</a:t>
            </a:r>
            <a:r>
              <a:rPr sz="2350" i="1" spc="-30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(</a:t>
            </a:r>
            <a:r>
              <a:rPr sz="2350" i="1" dirty="0">
                <a:latin typeface="Times New Roman"/>
                <a:cs typeface="Times New Roman"/>
              </a:rPr>
              <a:t>n</a:t>
            </a:r>
            <a:r>
              <a:rPr sz="2350" dirty="0">
                <a:latin typeface="Times New Roman"/>
                <a:cs typeface="Times New Roman"/>
              </a:rPr>
              <a:t>)</a:t>
            </a:r>
            <a:r>
              <a:rPr sz="2350" spc="-5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Symbol"/>
                <a:cs typeface="Symbol"/>
              </a:rPr>
              <a:t></a:t>
            </a:r>
            <a:r>
              <a:rPr sz="2350" spc="-135" dirty="0">
                <a:latin typeface="Times New Roman"/>
                <a:cs typeface="Times New Roman"/>
              </a:rPr>
              <a:t> </a:t>
            </a:r>
            <a:r>
              <a:rPr sz="2350" spc="-95" dirty="0">
                <a:latin typeface="Times New Roman"/>
                <a:cs typeface="Times New Roman"/>
              </a:rPr>
              <a:t>3</a:t>
            </a:r>
            <a:r>
              <a:rPr sz="2350" i="1" spc="-95" dirty="0">
                <a:latin typeface="Times New Roman"/>
                <a:cs typeface="Times New Roman"/>
              </a:rPr>
              <a:t>T</a:t>
            </a:r>
            <a:r>
              <a:rPr sz="2350" i="1" spc="-305" dirty="0">
                <a:latin typeface="Times New Roman"/>
                <a:cs typeface="Times New Roman"/>
              </a:rPr>
              <a:t> </a:t>
            </a:r>
            <a:r>
              <a:rPr sz="3250" spc="-305" dirty="0">
                <a:latin typeface="Symbol"/>
                <a:cs typeface="Symbol"/>
              </a:rPr>
              <a:t></a:t>
            </a:r>
            <a:r>
              <a:rPr sz="3250" spc="375" dirty="0">
                <a:latin typeface="Times New Roman"/>
                <a:cs typeface="Times New Roman"/>
              </a:rPr>
              <a:t> </a:t>
            </a:r>
            <a:r>
              <a:rPr sz="3250" spc="-70" dirty="0">
                <a:latin typeface="Symbol"/>
                <a:cs typeface="Symbol"/>
              </a:rPr>
              <a:t></a:t>
            </a:r>
            <a:r>
              <a:rPr sz="2350" spc="-70" dirty="0">
                <a:latin typeface="Symbol"/>
                <a:cs typeface="Symbol"/>
              </a:rPr>
              <a:t></a:t>
            </a:r>
            <a:r>
              <a:rPr sz="2350" spc="-170" dirty="0">
                <a:latin typeface="Times New Roman"/>
                <a:cs typeface="Times New Roman"/>
              </a:rPr>
              <a:t> </a:t>
            </a:r>
            <a:r>
              <a:rPr sz="2350" i="1" dirty="0">
                <a:latin typeface="Times New Roman"/>
                <a:cs typeface="Times New Roman"/>
              </a:rPr>
              <a:t>n</a:t>
            </a:r>
            <a:r>
              <a:rPr sz="2350" i="1" spc="-315" dirty="0">
                <a:latin typeface="Times New Roman"/>
                <a:cs typeface="Times New Roman"/>
              </a:rPr>
              <a:t> </a:t>
            </a:r>
            <a:r>
              <a:rPr sz="2350" spc="-25" dirty="0">
                <a:latin typeface="Times New Roman"/>
                <a:cs typeface="Times New Roman"/>
              </a:rPr>
              <a:t>lg</a:t>
            </a:r>
            <a:r>
              <a:rPr sz="2350" spc="-215" dirty="0">
                <a:latin typeface="Times New Roman"/>
                <a:cs typeface="Times New Roman"/>
              </a:rPr>
              <a:t> </a:t>
            </a:r>
            <a:r>
              <a:rPr sz="2350" i="1" spc="-50" dirty="0">
                <a:latin typeface="Times New Roman"/>
                <a:cs typeface="Times New Roman"/>
              </a:rPr>
              <a:t>n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71003" y="1458422"/>
            <a:ext cx="353060" cy="198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20" dirty="0">
                <a:latin typeface="Times New Roman"/>
                <a:cs typeface="Times New Roman"/>
              </a:rPr>
              <a:t>0.793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10224" y="1455992"/>
            <a:ext cx="1196340" cy="198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802640" algn="l"/>
              </a:tabLst>
            </a:pPr>
            <a:r>
              <a:rPr sz="1100" dirty="0">
                <a:latin typeface="Times New Roman"/>
                <a:cs typeface="Times New Roman"/>
              </a:rPr>
              <a:t>log</a:t>
            </a:r>
            <a:r>
              <a:rPr sz="1200" i="1" baseline="-17361" dirty="0">
                <a:latin typeface="Times New Roman"/>
                <a:cs typeface="Times New Roman"/>
              </a:rPr>
              <a:t>b</a:t>
            </a:r>
            <a:r>
              <a:rPr sz="1200" i="1" spc="179" baseline="-17361" dirty="0">
                <a:latin typeface="Times New Roman"/>
                <a:cs typeface="Times New Roman"/>
              </a:rPr>
              <a:t> </a:t>
            </a:r>
            <a:r>
              <a:rPr sz="1100" i="1" spc="-50" dirty="0">
                <a:latin typeface="Times New Roman"/>
                <a:cs typeface="Times New Roman"/>
              </a:rPr>
              <a:t>a</a:t>
            </a:r>
            <a:r>
              <a:rPr sz="1100" i="1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Times New Roman"/>
                <a:cs typeface="Times New Roman"/>
              </a:rPr>
              <a:t>log</a:t>
            </a:r>
            <a:r>
              <a:rPr sz="1200" baseline="-20833" dirty="0">
                <a:latin typeface="Times New Roman"/>
                <a:cs typeface="Times New Roman"/>
              </a:rPr>
              <a:t>4</a:t>
            </a:r>
            <a:r>
              <a:rPr sz="1200" spc="142" baseline="-20833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90626" y="1318380"/>
            <a:ext cx="3094355" cy="498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3610" algn="l"/>
              </a:tabLst>
            </a:pPr>
            <a:r>
              <a:rPr sz="1900" spc="-20" dirty="0">
                <a:latin typeface="Symbol"/>
                <a:cs typeface="Symbol"/>
              </a:rPr>
              <a:t></a:t>
            </a:r>
            <a:r>
              <a:rPr sz="1900" spc="-20" dirty="0">
                <a:latin typeface="Times New Roman"/>
                <a:cs typeface="Times New Roman"/>
              </a:rPr>
              <a:t>Ο</a:t>
            </a:r>
            <a:r>
              <a:rPr sz="3100" spc="-20" dirty="0">
                <a:latin typeface="Symbol"/>
                <a:cs typeface="Symbol"/>
              </a:rPr>
              <a:t></a:t>
            </a:r>
            <a:r>
              <a:rPr sz="1900" i="1" spc="-20" dirty="0">
                <a:latin typeface="Times New Roman"/>
                <a:cs typeface="Times New Roman"/>
              </a:rPr>
              <a:t>n</a:t>
            </a:r>
            <a:r>
              <a:rPr sz="1900" i="1" dirty="0">
                <a:latin typeface="Times New Roman"/>
                <a:cs typeface="Times New Roman"/>
              </a:rPr>
              <a:t>	</a:t>
            </a:r>
            <a:r>
              <a:rPr sz="3100" spc="-20" dirty="0">
                <a:latin typeface="Symbol"/>
                <a:cs typeface="Symbol"/>
              </a:rPr>
              <a:t></a:t>
            </a:r>
            <a:r>
              <a:rPr sz="1800" spc="-20" dirty="0">
                <a:solidFill>
                  <a:srgbClr val="3D010C"/>
                </a:solidFill>
                <a:latin typeface="Malgun Gothic"/>
                <a:cs typeface="Malgun Gothic"/>
              </a:rPr>
              <a:t>이므로</a:t>
            </a:r>
            <a:r>
              <a:rPr sz="1800" spc="-2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1800" spc="24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3D010C"/>
                </a:solidFill>
                <a:latin typeface="Symbol"/>
                <a:cs typeface="Symbol"/>
              </a:rPr>
              <a:t></a:t>
            </a:r>
            <a:r>
              <a:rPr sz="1900" spc="-1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010C"/>
                </a:solidFill>
                <a:latin typeface="Symbol"/>
                <a:cs typeface="Symbol"/>
              </a:rPr>
              <a:t></a:t>
            </a:r>
            <a:r>
              <a:rPr sz="1800" spc="-6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0.2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일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3D010C"/>
                </a:solidFill>
                <a:latin typeface="Malgun Gothic"/>
                <a:cs typeface="Malgun Gothic"/>
              </a:rPr>
              <a:t>때</a:t>
            </a:r>
            <a:r>
              <a:rPr sz="1800" spc="-25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4040" y="1466224"/>
            <a:ext cx="454469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215130" algn="l"/>
              </a:tabLst>
            </a:pP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여기서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i="1" dirty="0">
                <a:solidFill>
                  <a:srgbClr val="3D010C"/>
                </a:solidFill>
                <a:latin typeface="Times New Roman"/>
                <a:cs typeface="Times New Roman"/>
              </a:rPr>
              <a:t>a 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= 3,</a:t>
            </a:r>
            <a:r>
              <a:rPr sz="18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D010C"/>
                </a:solidFill>
                <a:latin typeface="Times New Roman"/>
                <a:cs typeface="Times New Roman"/>
              </a:rPr>
              <a:t>b</a:t>
            </a:r>
            <a:r>
              <a:rPr sz="18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= 4,</a:t>
            </a:r>
            <a:r>
              <a:rPr sz="18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D010C"/>
                </a:solidFill>
                <a:latin typeface="Times New Roman"/>
                <a:cs typeface="Times New Roman"/>
              </a:rPr>
              <a:t>f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18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) =</a:t>
            </a:r>
            <a:r>
              <a:rPr sz="18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D010C"/>
                </a:solidFill>
                <a:latin typeface="Times New Roman"/>
                <a:cs typeface="Times New Roman"/>
              </a:rPr>
              <a:t>n 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lg</a:t>
            </a:r>
            <a:r>
              <a:rPr sz="18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이고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1800" spc="47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900" i="1" spc="-50" dirty="0">
                <a:latin typeface="Times New Roman"/>
                <a:cs typeface="Times New Roman"/>
              </a:rPr>
              <a:t>n</a:t>
            </a:r>
            <a:r>
              <a:rPr sz="1900" i="1" dirty="0">
                <a:latin typeface="Times New Roman"/>
                <a:cs typeface="Times New Roman"/>
              </a:rPr>
              <a:t>	</a:t>
            </a:r>
            <a:r>
              <a:rPr sz="1900" dirty="0">
                <a:latin typeface="Symbol"/>
                <a:cs typeface="Symbol"/>
              </a:rPr>
              <a:t>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i="1" spc="-50" dirty="0"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8640" y="1673776"/>
            <a:ext cx="8366125" cy="4768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900" dirty="0">
                <a:solidFill>
                  <a:srgbClr val="3D010C"/>
                </a:solidFill>
                <a:latin typeface="Symbol"/>
                <a:cs typeface="Symbol"/>
              </a:rPr>
              <a:t></a:t>
            </a:r>
            <a:r>
              <a:rPr sz="1900" spc="-3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sz="1800" spc="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sz="1800" spc="-10" dirty="0">
                <a:solidFill>
                  <a:srgbClr val="3D010C"/>
                </a:solidFill>
                <a:latin typeface="Malgun Gothic"/>
                <a:cs typeface="Malgun Gothic"/>
              </a:rPr>
              <a:t>일</a:t>
            </a:r>
            <a:r>
              <a:rPr sz="1800" spc="-18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때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1800" spc="40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700" i="1" baseline="6172" dirty="0">
                <a:latin typeface="Times New Roman"/>
                <a:cs typeface="Times New Roman"/>
              </a:rPr>
              <a:t>f</a:t>
            </a:r>
            <a:r>
              <a:rPr sz="2700" i="1" spc="-22" baseline="6172" dirty="0">
                <a:latin typeface="Times New Roman"/>
                <a:cs typeface="Times New Roman"/>
              </a:rPr>
              <a:t> </a:t>
            </a:r>
            <a:r>
              <a:rPr sz="2700" spc="75" baseline="6172" dirty="0">
                <a:latin typeface="Times New Roman"/>
                <a:cs typeface="Times New Roman"/>
              </a:rPr>
              <a:t>(</a:t>
            </a:r>
            <a:r>
              <a:rPr sz="2700" i="1" spc="75" baseline="6172" dirty="0">
                <a:latin typeface="Times New Roman"/>
                <a:cs typeface="Times New Roman"/>
              </a:rPr>
              <a:t>n</a:t>
            </a:r>
            <a:r>
              <a:rPr sz="2700" spc="75" baseline="6172" dirty="0">
                <a:latin typeface="Times New Roman"/>
                <a:cs typeface="Times New Roman"/>
              </a:rPr>
              <a:t>)</a:t>
            </a:r>
            <a:r>
              <a:rPr sz="2700" spc="-367" baseline="6172" dirty="0">
                <a:latin typeface="Times New Roman"/>
                <a:cs typeface="Times New Roman"/>
              </a:rPr>
              <a:t> </a:t>
            </a:r>
            <a:r>
              <a:rPr sz="2700" spc="-15" baseline="6172" dirty="0">
                <a:latin typeface="Symbol"/>
                <a:cs typeface="Symbol"/>
              </a:rPr>
              <a:t></a:t>
            </a:r>
            <a:r>
              <a:rPr sz="2700" spc="-15" baseline="6172" dirty="0">
                <a:latin typeface="Times New Roman"/>
                <a:cs typeface="Times New Roman"/>
              </a:rPr>
              <a:t>Ω</a:t>
            </a:r>
            <a:r>
              <a:rPr sz="4425" spc="-15" baseline="3766" dirty="0">
                <a:latin typeface="Symbol"/>
                <a:cs typeface="Symbol"/>
              </a:rPr>
              <a:t></a:t>
            </a:r>
            <a:r>
              <a:rPr sz="2700" i="1" spc="-15" baseline="6172" dirty="0">
                <a:latin typeface="Times New Roman"/>
                <a:cs typeface="Times New Roman"/>
              </a:rPr>
              <a:t>n</a:t>
            </a:r>
            <a:r>
              <a:rPr sz="1575" spc="-15" baseline="52910" dirty="0">
                <a:latin typeface="Times New Roman"/>
                <a:cs typeface="Times New Roman"/>
              </a:rPr>
              <a:t>log</a:t>
            </a:r>
            <a:r>
              <a:rPr sz="1575" spc="-240" baseline="52910" dirty="0">
                <a:latin typeface="Times New Roman"/>
                <a:cs typeface="Times New Roman"/>
              </a:rPr>
              <a:t> </a:t>
            </a:r>
            <a:r>
              <a:rPr sz="1125" baseline="55555" dirty="0">
                <a:latin typeface="Times New Roman"/>
                <a:cs typeface="Times New Roman"/>
              </a:rPr>
              <a:t>4</a:t>
            </a:r>
            <a:r>
              <a:rPr sz="1125" spc="15" baseline="55555" dirty="0">
                <a:latin typeface="Times New Roman"/>
                <a:cs typeface="Times New Roman"/>
              </a:rPr>
              <a:t> </a:t>
            </a:r>
            <a:r>
              <a:rPr sz="1575" spc="75" baseline="52910" dirty="0">
                <a:latin typeface="Times New Roman"/>
                <a:cs typeface="Times New Roman"/>
              </a:rPr>
              <a:t>3</a:t>
            </a:r>
            <a:r>
              <a:rPr sz="1575" spc="75" baseline="52910" dirty="0">
                <a:latin typeface="Symbol"/>
                <a:cs typeface="Symbol"/>
              </a:rPr>
              <a:t></a:t>
            </a:r>
            <a:r>
              <a:rPr sz="1575" i="1" spc="75" baseline="52910" dirty="0">
                <a:latin typeface="Times New Roman"/>
                <a:cs typeface="Times New Roman"/>
              </a:rPr>
              <a:t>ε</a:t>
            </a:r>
            <a:r>
              <a:rPr sz="1575" i="1" spc="67" baseline="52910" dirty="0">
                <a:latin typeface="Times New Roman"/>
                <a:cs typeface="Times New Roman"/>
              </a:rPr>
              <a:t> </a:t>
            </a:r>
            <a:r>
              <a:rPr sz="4425" spc="-555" baseline="3766" dirty="0">
                <a:latin typeface="Symbol"/>
                <a:cs typeface="Symbol"/>
              </a:rPr>
              <a:t></a:t>
            </a:r>
            <a:r>
              <a:rPr sz="4425" spc="-337" baseline="3766" dirty="0"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D010C"/>
                </a:solidFill>
                <a:latin typeface="Malgun Gothic"/>
                <a:cs typeface="Malgun Gothic"/>
              </a:rPr>
              <a:t>이라고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할</a:t>
            </a:r>
            <a:r>
              <a:rPr sz="1800" spc="-17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sz="1800" spc="-18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있다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sz="1800" spc="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D010C"/>
                </a:solidFill>
                <a:latin typeface="Malgun Gothic"/>
                <a:cs typeface="Malgun Gothic"/>
              </a:rPr>
              <a:t>도사정리</a:t>
            </a:r>
            <a:r>
              <a:rPr sz="1800" spc="-17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sz="1800" spc="-10" dirty="0">
                <a:solidFill>
                  <a:srgbClr val="3D010C"/>
                </a:solidFill>
                <a:latin typeface="Malgun Gothic"/>
                <a:cs typeface="Malgun Gothic"/>
              </a:rPr>
              <a:t>번을</a:t>
            </a:r>
            <a:r>
              <a:rPr sz="1800" spc="-18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3D010C"/>
                </a:solidFill>
                <a:latin typeface="Malgun Gothic"/>
                <a:cs typeface="Malgun Gothic"/>
              </a:rPr>
              <a:t>적용할</a:t>
            </a:r>
            <a:r>
              <a:rPr sz="1800" spc="-17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sz="1800" spc="-18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3D010C"/>
                </a:solidFill>
                <a:latin typeface="Malgun Gothic"/>
                <a:cs typeface="Malgun Gothic"/>
              </a:rPr>
              <a:t>있는지</a:t>
            </a:r>
            <a:r>
              <a:rPr sz="1800" spc="-17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spc="-50" dirty="0">
                <a:solidFill>
                  <a:srgbClr val="3D010C"/>
                </a:solidFill>
                <a:latin typeface="Malgun Gothic"/>
                <a:cs typeface="Malgun Gothic"/>
              </a:rPr>
              <a:t>보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67138" y="2242637"/>
            <a:ext cx="97155" cy="187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-50" dirty="0">
                <a:latin typeface="Times New Roman"/>
                <a:cs typeface="Times New Roman"/>
              </a:rPr>
              <a:t>4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8640" y="2093098"/>
            <a:ext cx="829564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3441700" algn="l"/>
              </a:tabLst>
            </a:pP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기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위해서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18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충분히</a:t>
            </a:r>
            <a:r>
              <a:rPr sz="1800" spc="-18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큰</a:t>
            </a:r>
            <a:r>
              <a:rPr sz="1800" spc="-17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spc="-20" dirty="0">
                <a:solidFill>
                  <a:srgbClr val="3D010C"/>
                </a:solidFill>
                <a:latin typeface="Malgun Gothic"/>
                <a:cs typeface="Malgun Gothic"/>
              </a:rPr>
              <a:t>대해서</a:t>
            </a:r>
            <a:r>
              <a:rPr sz="1800" spc="-2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sz="2700" spc="75" baseline="3086" dirty="0">
                <a:latin typeface="Times New Roman"/>
                <a:cs typeface="Times New Roman"/>
              </a:rPr>
              <a:t>3</a:t>
            </a:r>
            <a:r>
              <a:rPr sz="2700" spc="-225" baseline="3086" dirty="0">
                <a:latin typeface="Times New Roman"/>
                <a:cs typeface="Times New Roman"/>
              </a:rPr>
              <a:t> </a:t>
            </a:r>
            <a:r>
              <a:rPr sz="2700" i="1" baseline="3086" dirty="0">
                <a:latin typeface="Times New Roman"/>
                <a:cs typeface="Times New Roman"/>
              </a:rPr>
              <a:t>f</a:t>
            </a:r>
            <a:r>
              <a:rPr sz="2700" i="1" spc="-15" baseline="3086" dirty="0">
                <a:latin typeface="Times New Roman"/>
                <a:cs typeface="Times New Roman"/>
              </a:rPr>
              <a:t> </a:t>
            </a:r>
            <a:r>
              <a:rPr sz="2700" spc="142" baseline="3086" dirty="0">
                <a:latin typeface="Times New Roman"/>
                <a:cs typeface="Times New Roman"/>
              </a:rPr>
              <a:t>(</a:t>
            </a:r>
            <a:r>
              <a:rPr sz="1575" i="1" u="sng" spc="-179" baseline="3968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75" i="1" u="sng" baseline="3968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575" i="1" spc="-104" baseline="39682" dirty="0">
                <a:latin typeface="Times New Roman"/>
                <a:cs typeface="Times New Roman"/>
              </a:rPr>
              <a:t> </a:t>
            </a:r>
            <a:r>
              <a:rPr sz="2700" baseline="3086" dirty="0">
                <a:latin typeface="Times New Roman"/>
                <a:cs typeface="Times New Roman"/>
              </a:rPr>
              <a:t>)</a:t>
            </a:r>
            <a:r>
              <a:rPr sz="2700" spc="-89" baseline="3086" dirty="0">
                <a:latin typeface="Times New Roman"/>
                <a:cs typeface="Times New Roman"/>
              </a:rPr>
              <a:t> </a:t>
            </a:r>
            <a:r>
              <a:rPr sz="2700" spc="82" baseline="3086" dirty="0">
                <a:latin typeface="Symbol"/>
                <a:cs typeface="Symbol"/>
              </a:rPr>
              <a:t></a:t>
            </a:r>
            <a:r>
              <a:rPr sz="2700" spc="-89" baseline="3086" dirty="0">
                <a:latin typeface="Times New Roman"/>
                <a:cs typeface="Times New Roman"/>
              </a:rPr>
              <a:t> </a:t>
            </a:r>
            <a:r>
              <a:rPr sz="2700" i="1" baseline="3086" dirty="0">
                <a:latin typeface="Times New Roman"/>
                <a:cs typeface="Times New Roman"/>
              </a:rPr>
              <a:t>c</a:t>
            </a:r>
            <a:r>
              <a:rPr sz="2700" i="1" spc="-367" baseline="3086" dirty="0">
                <a:latin typeface="Times New Roman"/>
                <a:cs typeface="Times New Roman"/>
              </a:rPr>
              <a:t> </a:t>
            </a:r>
            <a:r>
              <a:rPr sz="2700" spc="82" baseline="3086" dirty="0">
                <a:latin typeface="Symbol"/>
                <a:cs typeface="Symbol"/>
              </a:rPr>
              <a:t></a:t>
            </a:r>
            <a:r>
              <a:rPr sz="2700" spc="225" baseline="3086" dirty="0">
                <a:latin typeface="Times New Roman"/>
                <a:cs typeface="Times New Roman"/>
              </a:rPr>
              <a:t> </a:t>
            </a:r>
            <a:r>
              <a:rPr sz="2700" i="1" baseline="3086" dirty="0">
                <a:latin typeface="Times New Roman"/>
                <a:cs typeface="Times New Roman"/>
              </a:rPr>
              <a:t>f</a:t>
            </a:r>
            <a:r>
              <a:rPr sz="2700" i="1" spc="-15" baseline="3086" dirty="0">
                <a:latin typeface="Times New Roman"/>
                <a:cs typeface="Times New Roman"/>
              </a:rPr>
              <a:t> </a:t>
            </a:r>
            <a:r>
              <a:rPr sz="2700" spc="75" baseline="3086" dirty="0">
                <a:latin typeface="Times New Roman"/>
                <a:cs typeface="Times New Roman"/>
              </a:rPr>
              <a:t>(</a:t>
            </a:r>
            <a:r>
              <a:rPr sz="2700" i="1" spc="75" baseline="3086" dirty="0">
                <a:latin typeface="Times New Roman"/>
                <a:cs typeface="Times New Roman"/>
              </a:rPr>
              <a:t>n</a:t>
            </a:r>
            <a:r>
              <a:rPr sz="2700" spc="75" baseline="3086" dirty="0">
                <a:latin typeface="Times New Roman"/>
                <a:cs typeface="Times New Roman"/>
              </a:rPr>
              <a:t>)</a:t>
            </a:r>
            <a:r>
              <a:rPr sz="2700" spc="-375" baseline="3086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sz="1800" spc="-17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성립하는</a:t>
            </a:r>
            <a:r>
              <a:rPr sz="1800" spc="-16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보다</a:t>
            </a:r>
            <a:r>
              <a:rPr sz="1800" spc="-17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작은</a:t>
            </a:r>
            <a:r>
              <a:rPr sz="1800" spc="-15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c</a:t>
            </a:r>
            <a:r>
              <a:rPr sz="1800" spc="-10" dirty="0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sz="1800" spc="-17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3D010C"/>
                </a:solidFill>
                <a:latin typeface="Malgun Gothic"/>
                <a:cs typeface="Malgun Gothic"/>
              </a:rPr>
              <a:t>존재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02741" y="2532674"/>
            <a:ext cx="196596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5830" algn="l"/>
                <a:tab pos="1387475" algn="l"/>
                <a:tab pos="1872614" algn="l"/>
              </a:tabLst>
            </a:pPr>
            <a:r>
              <a:rPr sz="1800" spc="-75" baseline="2314" dirty="0">
                <a:latin typeface="Times New Roman"/>
                <a:cs typeface="Times New Roman"/>
              </a:rPr>
              <a:t>4</a:t>
            </a:r>
            <a:r>
              <a:rPr sz="1800" baseline="2314" dirty="0">
                <a:latin typeface="Times New Roman"/>
                <a:cs typeface="Times New Roman"/>
              </a:rPr>
              <a:t>	</a:t>
            </a:r>
            <a:r>
              <a:rPr sz="1200" spc="-50" dirty="0">
                <a:latin typeface="Times New Roman"/>
                <a:cs typeface="Times New Roman"/>
              </a:rPr>
              <a:t>4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0" dirty="0">
                <a:latin typeface="Times New Roman"/>
                <a:cs typeface="Times New Roman"/>
              </a:rPr>
              <a:t>4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0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8640" y="2348933"/>
            <a:ext cx="836549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3086" dirty="0">
                <a:solidFill>
                  <a:srgbClr val="3D010C"/>
                </a:solidFill>
                <a:latin typeface="Malgun Gothic"/>
                <a:cs typeface="Malgun Gothic"/>
              </a:rPr>
              <a:t>하는가를</a:t>
            </a:r>
            <a:r>
              <a:rPr sz="2700" spc="-270" baseline="3086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700" spc="284" baseline="3086" dirty="0">
                <a:solidFill>
                  <a:srgbClr val="3D010C"/>
                </a:solidFill>
                <a:latin typeface="Malgun Gothic"/>
                <a:cs typeface="Malgun Gothic"/>
              </a:rPr>
              <a:t>보아🅓</a:t>
            </a:r>
            <a:r>
              <a:rPr sz="2700" spc="-240" baseline="3086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700" baseline="3086" dirty="0">
                <a:solidFill>
                  <a:srgbClr val="3D010C"/>
                </a:solidFill>
                <a:latin typeface="Malgun Gothic"/>
                <a:cs typeface="Malgun Gothic"/>
              </a:rPr>
              <a:t>한다</a:t>
            </a:r>
            <a:r>
              <a:rPr sz="2700" baseline="3086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sz="2700" spc="22" baseline="3086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700" baseline="3086" dirty="0">
                <a:solidFill>
                  <a:srgbClr val="3D010C"/>
                </a:solidFill>
                <a:latin typeface="Malgun Gothic"/>
                <a:cs typeface="Malgun Gothic"/>
              </a:rPr>
              <a:t>여기서</a:t>
            </a:r>
            <a:r>
              <a:rPr sz="2700" baseline="3086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700" spc="382" baseline="3086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3075" i="1" baseline="1355" dirty="0">
                <a:latin typeface="Times New Roman"/>
                <a:cs typeface="Times New Roman"/>
              </a:rPr>
              <a:t>c</a:t>
            </a:r>
            <a:r>
              <a:rPr sz="3075" i="1" spc="-30" baseline="1355" dirty="0">
                <a:latin typeface="Times New Roman"/>
                <a:cs typeface="Times New Roman"/>
              </a:rPr>
              <a:t> </a:t>
            </a:r>
            <a:r>
              <a:rPr sz="3075" baseline="1355" dirty="0">
                <a:latin typeface="Symbol"/>
                <a:cs typeface="Symbol"/>
              </a:rPr>
              <a:t></a:t>
            </a:r>
            <a:r>
              <a:rPr sz="3075" spc="-30" baseline="1355" dirty="0">
                <a:latin typeface="Times New Roman"/>
                <a:cs typeface="Times New Roman"/>
              </a:rPr>
              <a:t> </a:t>
            </a:r>
            <a:r>
              <a:rPr sz="1800" u="sng" spc="-217" baseline="3703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baseline="3703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sz="1800" spc="165" baseline="37037" dirty="0">
                <a:latin typeface="Times New Roman"/>
                <a:cs typeface="Times New Roman"/>
              </a:rPr>
              <a:t> </a:t>
            </a:r>
            <a:r>
              <a:rPr sz="2700" baseline="3086" dirty="0">
                <a:solidFill>
                  <a:srgbClr val="3D010C"/>
                </a:solidFill>
                <a:latin typeface="Malgun Gothic"/>
                <a:cs typeface="Malgun Gothic"/>
              </a:rPr>
              <a:t>이면</a:t>
            </a:r>
            <a:r>
              <a:rPr sz="2700" baseline="3086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700" spc="359" baseline="3086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50" spc="50" dirty="0">
                <a:latin typeface="Times New Roman"/>
                <a:cs typeface="Times New Roman"/>
              </a:rPr>
              <a:t>3</a:t>
            </a:r>
            <a:r>
              <a:rPr sz="2050" spc="-300" dirty="0">
                <a:latin typeface="Times New Roman"/>
                <a:cs typeface="Times New Roman"/>
              </a:rPr>
              <a:t> </a:t>
            </a:r>
            <a:r>
              <a:rPr sz="1800" i="1" u="sng" spc="-217" baseline="3240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i="1" u="sng" baseline="3240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800" i="1" spc="240" baseline="32407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lg(</a:t>
            </a:r>
            <a:r>
              <a:rPr sz="1800" i="1" u="sng" spc="-217" baseline="3240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i="1" u="sng" baseline="3240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800" i="1" spc="-120" baseline="32407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)</a:t>
            </a:r>
            <a:r>
              <a:rPr sz="2050" spc="-65" dirty="0">
                <a:latin typeface="Times New Roman"/>
                <a:cs typeface="Times New Roman"/>
              </a:rPr>
              <a:t> </a:t>
            </a:r>
            <a:r>
              <a:rPr sz="2050" spc="55" dirty="0">
                <a:latin typeface="Symbol"/>
                <a:cs typeface="Symbol"/>
              </a:rPr>
              <a:t></a:t>
            </a:r>
            <a:r>
              <a:rPr sz="2050" spc="-5" dirty="0">
                <a:latin typeface="Times New Roman"/>
                <a:cs typeface="Times New Roman"/>
              </a:rPr>
              <a:t> </a:t>
            </a:r>
            <a:r>
              <a:rPr sz="1800" u="sng" spc="-217" baseline="3240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baseline="3240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sz="1800" spc="262" baseline="32407" dirty="0">
                <a:latin typeface="Times New Roman"/>
                <a:cs typeface="Times New Roman"/>
              </a:rPr>
              <a:t> </a:t>
            </a:r>
            <a:r>
              <a:rPr sz="2050" i="1" spc="50" dirty="0">
                <a:latin typeface="Times New Roman"/>
                <a:cs typeface="Times New Roman"/>
              </a:rPr>
              <a:t>n</a:t>
            </a:r>
            <a:r>
              <a:rPr sz="2050" i="1" spc="-27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lg</a:t>
            </a:r>
            <a:r>
              <a:rPr sz="2050" spc="-190" dirty="0">
                <a:latin typeface="Times New Roman"/>
                <a:cs typeface="Times New Roman"/>
              </a:rPr>
              <a:t> </a:t>
            </a:r>
            <a:r>
              <a:rPr sz="2050" i="1" spc="50" dirty="0">
                <a:latin typeface="Times New Roman"/>
                <a:cs typeface="Times New Roman"/>
              </a:rPr>
              <a:t>n</a:t>
            </a:r>
            <a:r>
              <a:rPr sz="2050" i="1" spc="-190" dirty="0">
                <a:latin typeface="Times New Roman"/>
                <a:cs typeface="Times New Roman"/>
              </a:rPr>
              <a:t> </a:t>
            </a:r>
            <a:r>
              <a:rPr sz="2700" baseline="3086" dirty="0">
                <a:solidFill>
                  <a:srgbClr val="3D010C"/>
                </a:solidFill>
                <a:latin typeface="Malgun Gothic"/>
                <a:cs typeface="Malgun Gothic"/>
              </a:rPr>
              <a:t>은</a:t>
            </a:r>
            <a:r>
              <a:rPr sz="2700" spc="-262" baseline="3086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700" baseline="3086" dirty="0">
                <a:solidFill>
                  <a:srgbClr val="3D010C"/>
                </a:solidFill>
                <a:latin typeface="Malgun Gothic"/>
                <a:cs typeface="Malgun Gothic"/>
              </a:rPr>
              <a:t>충분히</a:t>
            </a:r>
            <a:r>
              <a:rPr sz="2700" spc="-247" baseline="3086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700" baseline="3086" dirty="0">
                <a:solidFill>
                  <a:srgbClr val="3D010C"/>
                </a:solidFill>
                <a:latin typeface="Malgun Gothic"/>
                <a:cs typeface="Malgun Gothic"/>
              </a:rPr>
              <a:t>큰</a:t>
            </a:r>
            <a:r>
              <a:rPr sz="2700" spc="-262" baseline="3086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700" i="1" baseline="3086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700" baseline="3086" dirty="0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sz="2700" spc="-247" baseline="3086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700" spc="-37" baseline="3086" dirty="0">
                <a:solidFill>
                  <a:srgbClr val="3D010C"/>
                </a:solidFill>
                <a:latin typeface="Malgun Gothic"/>
                <a:cs typeface="Malgun Gothic"/>
              </a:rPr>
              <a:t>대해</a:t>
            </a:r>
            <a:endParaRPr sz="2700" baseline="3086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30894" y="2622060"/>
            <a:ext cx="25139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i="1" spc="75" dirty="0">
                <a:latin typeface="Times New Roman"/>
                <a:cs typeface="Times New Roman"/>
              </a:rPr>
              <a:t>T</a:t>
            </a:r>
            <a:r>
              <a:rPr sz="2000" i="1" spc="-22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(</a:t>
            </a:r>
            <a:r>
              <a:rPr sz="2000" i="1" spc="70" dirty="0">
                <a:latin typeface="Times New Roman"/>
                <a:cs typeface="Times New Roman"/>
              </a:rPr>
              <a:t>n</a:t>
            </a:r>
            <a:r>
              <a:rPr sz="2000" spc="70" dirty="0">
                <a:latin typeface="Times New Roman"/>
                <a:cs typeface="Times New Roman"/>
              </a:rPr>
              <a:t>)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Symbol"/>
                <a:cs typeface="Symbol"/>
              </a:rPr>
              <a:t></a:t>
            </a:r>
            <a:r>
              <a:rPr sz="2000" spc="130" dirty="0">
                <a:latin typeface="Times New Roman"/>
                <a:cs typeface="Times New Roman"/>
              </a:rPr>
              <a:t>Θ(</a:t>
            </a:r>
            <a:r>
              <a:rPr sz="2000" i="1" spc="130" dirty="0">
                <a:latin typeface="Times New Roman"/>
                <a:cs typeface="Times New Roman"/>
              </a:rPr>
              <a:t>n</a:t>
            </a:r>
            <a:r>
              <a:rPr sz="2000" i="1" spc="-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lg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700" baseline="1543" dirty="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sz="2700" spc="-172" baseline="1543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700" spc="-37" baseline="1543" dirty="0">
                <a:solidFill>
                  <a:srgbClr val="3D010C"/>
                </a:solidFill>
                <a:latin typeface="Malgun Gothic"/>
                <a:cs typeface="Malgun Gothic"/>
              </a:rPr>
              <a:t>된다</a:t>
            </a:r>
            <a:r>
              <a:rPr sz="2700" spc="-37" baseline="1543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700" baseline="1543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86713" y="3512058"/>
            <a:ext cx="128905" cy="0"/>
          </a:xfrm>
          <a:custGeom>
            <a:avLst/>
            <a:gdLst/>
            <a:ahLst/>
            <a:cxnLst/>
            <a:rect l="l" t="t" r="r" b="b"/>
            <a:pathLst>
              <a:path w="128905">
                <a:moveTo>
                  <a:pt x="0" y="0"/>
                </a:moveTo>
                <a:lnTo>
                  <a:pt x="128519" y="0"/>
                </a:lnTo>
              </a:path>
            </a:pathLst>
          </a:custGeom>
          <a:ln w="11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896431" y="3295559"/>
            <a:ext cx="114935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i="1" spc="-50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1470"/>
              </a:lnSpc>
            </a:pPr>
            <a:fld id="{81D60167-4931-47E6-BA6A-407CBD079E47}" type="slidenum">
              <a:rPr spc="-25" dirty="0"/>
              <a:t>69</a:t>
            </a:fld>
            <a:endParaRPr spc="-25" dirty="0"/>
          </a:p>
        </p:txBody>
      </p:sp>
      <p:sp>
        <p:nvSpPr>
          <p:cNvPr id="27" name="object 27"/>
          <p:cNvSpPr txBox="1"/>
          <p:nvPr/>
        </p:nvSpPr>
        <p:spPr>
          <a:xfrm>
            <a:off x="574040" y="3486335"/>
            <a:ext cx="3434715" cy="5099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663575" algn="ctr">
              <a:lnSpc>
                <a:spcPct val="100000"/>
              </a:lnSpc>
              <a:spcBef>
                <a:spcPts val="114"/>
              </a:spcBef>
            </a:pPr>
            <a:r>
              <a:rPr sz="1350" spc="-50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여기서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i="1" dirty="0">
                <a:solidFill>
                  <a:srgbClr val="3D010C"/>
                </a:solidFill>
                <a:latin typeface="Times New Roman"/>
                <a:cs typeface="Times New Roman"/>
              </a:rPr>
              <a:t>a 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= 2,</a:t>
            </a:r>
            <a:r>
              <a:rPr sz="18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D010C"/>
                </a:solidFill>
                <a:latin typeface="Times New Roman"/>
                <a:cs typeface="Times New Roman"/>
              </a:rPr>
              <a:t>b</a:t>
            </a:r>
            <a:r>
              <a:rPr sz="18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= 2,</a:t>
            </a:r>
            <a:r>
              <a:rPr sz="18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D010C"/>
                </a:solidFill>
                <a:latin typeface="Times New Roman"/>
                <a:cs typeface="Times New Roman"/>
              </a:rPr>
              <a:t>f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18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) =</a:t>
            </a:r>
            <a:r>
              <a:rPr sz="18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18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1800" spc="-10" dirty="0">
                <a:solidFill>
                  <a:srgbClr val="3D010C"/>
                </a:solidFill>
                <a:latin typeface="Times New Roman"/>
                <a:cs typeface="Times New Roman"/>
              </a:rPr>
              <a:t>lg</a:t>
            </a:r>
            <a:r>
              <a:rPr sz="18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1800" spc="-10" dirty="0">
                <a:solidFill>
                  <a:srgbClr val="3D010C"/>
                </a:solidFill>
                <a:latin typeface="Malgun Gothic"/>
                <a:cs typeface="Malgun Gothic"/>
              </a:rPr>
              <a:t>이고</a:t>
            </a:r>
            <a:r>
              <a:rPr sz="1800" spc="-1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7247" y="3159667"/>
            <a:ext cx="2425700" cy="522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i="1" dirty="0">
                <a:latin typeface="Times New Roman"/>
                <a:cs typeface="Times New Roman"/>
              </a:rPr>
              <a:t>T</a:t>
            </a:r>
            <a:r>
              <a:rPr sz="2350" i="1" spc="-30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(</a:t>
            </a:r>
            <a:r>
              <a:rPr sz="2350" i="1" dirty="0">
                <a:latin typeface="Times New Roman"/>
                <a:cs typeface="Times New Roman"/>
              </a:rPr>
              <a:t>n</a:t>
            </a:r>
            <a:r>
              <a:rPr sz="2350" dirty="0">
                <a:latin typeface="Times New Roman"/>
                <a:cs typeface="Times New Roman"/>
              </a:rPr>
              <a:t>)</a:t>
            </a:r>
            <a:r>
              <a:rPr sz="2350" spc="-5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Symbol"/>
                <a:cs typeface="Symbol"/>
              </a:rPr>
              <a:t></a:t>
            </a:r>
            <a:r>
              <a:rPr sz="2350" spc="-55" dirty="0">
                <a:latin typeface="Times New Roman"/>
                <a:cs typeface="Times New Roman"/>
              </a:rPr>
              <a:t> </a:t>
            </a:r>
            <a:r>
              <a:rPr sz="2350" spc="-60" dirty="0">
                <a:latin typeface="Times New Roman"/>
                <a:cs typeface="Times New Roman"/>
              </a:rPr>
              <a:t>2</a:t>
            </a:r>
            <a:r>
              <a:rPr sz="2350" i="1" spc="-60" dirty="0">
                <a:latin typeface="Times New Roman"/>
                <a:cs typeface="Times New Roman"/>
              </a:rPr>
              <a:t>T</a:t>
            </a:r>
            <a:r>
              <a:rPr sz="2350" i="1" spc="-310" dirty="0">
                <a:latin typeface="Times New Roman"/>
                <a:cs typeface="Times New Roman"/>
              </a:rPr>
              <a:t> </a:t>
            </a:r>
            <a:r>
              <a:rPr sz="3250" spc="-305" dirty="0">
                <a:latin typeface="Symbol"/>
                <a:cs typeface="Symbol"/>
              </a:rPr>
              <a:t></a:t>
            </a:r>
            <a:r>
              <a:rPr sz="3250" spc="385" dirty="0">
                <a:latin typeface="Times New Roman"/>
                <a:cs typeface="Times New Roman"/>
              </a:rPr>
              <a:t> </a:t>
            </a:r>
            <a:r>
              <a:rPr sz="3250" spc="-70" dirty="0">
                <a:latin typeface="Symbol"/>
                <a:cs typeface="Symbol"/>
              </a:rPr>
              <a:t></a:t>
            </a:r>
            <a:r>
              <a:rPr sz="2350" spc="-70" dirty="0">
                <a:latin typeface="Symbol"/>
                <a:cs typeface="Symbol"/>
              </a:rPr>
              <a:t></a:t>
            </a:r>
            <a:r>
              <a:rPr sz="2350" spc="-175" dirty="0">
                <a:latin typeface="Times New Roman"/>
                <a:cs typeface="Times New Roman"/>
              </a:rPr>
              <a:t> </a:t>
            </a:r>
            <a:r>
              <a:rPr sz="2350" i="1" dirty="0">
                <a:latin typeface="Times New Roman"/>
                <a:cs typeface="Times New Roman"/>
              </a:rPr>
              <a:t>n</a:t>
            </a:r>
            <a:r>
              <a:rPr sz="2350" i="1" spc="-315" dirty="0">
                <a:latin typeface="Times New Roman"/>
                <a:cs typeface="Times New Roman"/>
              </a:rPr>
              <a:t> </a:t>
            </a:r>
            <a:r>
              <a:rPr sz="2350" spc="-20" dirty="0">
                <a:latin typeface="Times New Roman"/>
                <a:cs typeface="Times New Roman"/>
              </a:rPr>
              <a:t>lg</a:t>
            </a:r>
            <a:r>
              <a:rPr sz="2350" spc="-220" dirty="0">
                <a:latin typeface="Times New Roman"/>
                <a:cs typeface="Times New Roman"/>
              </a:rPr>
              <a:t> </a:t>
            </a:r>
            <a:r>
              <a:rPr sz="2350" i="1" spc="-50" dirty="0">
                <a:latin typeface="Times New Roman"/>
                <a:cs typeface="Times New Roman"/>
              </a:rPr>
              <a:t>n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63474" y="3519458"/>
            <a:ext cx="1685925" cy="4768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i="1" dirty="0">
                <a:latin typeface="Times New Roman"/>
                <a:cs typeface="Times New Roman"/>
              </a:rPr>
              <a:t>f</a:t>
            </a:r>
            <a:r>
              <a:rPr sz="1800" i="1" spc="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(</a:t>
            </a:r>
            <a:r>
              <a:rPr sz="1800" i="1" spc="50" dirty="0">
                <a:latin typeface="Times New Roman"/>
                <a:cs typeface="Times New Roman"/>
              </a:rPr>
              <a:t>n</a:t>
            </a:r>
            <a:r>
              <a:rPr sz="1800" spc="50" dirty="0">
                <a:latin typeface="Times New Roman"/>
                <a:cs typeface="Times New Roman"/>
              </a:rPr>
              <a:t>)</a:t>
            </a:r>
            <a:r>
              <a:rPr sz="1800" spc="-229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Symbol"/>
                <a:cs typeface="Symbol"/>
              </a:rPr>
              <a:t></a:t>
            </a:r>
            <a:r>
              <a:rPr sz="1800" spc="-10" dirty="0">
                <a:latin typeface="Times New Roman"/>
                <a:cs typeface="Times New Roman"/>
              </a:rPr>
              <a:t>Ω</a:t>
            </a:r>
            <a:r>
              <a:rPr sz="2950" spc="-10" dirty="0">
                <a:latin typeface="Symbol"/>
                <a:cs typeface="Symbol"/>
              </a:rPr>
              <a:t></a:t>
            </a:r>
            <a:r>
              <a:rPr sz="1800" i="1" spc="-10" dirty="0">
                <a:latin typeface="Times New Roman"/>
                <a:cs typeface="Times New Roman"/>
              </a:rPr>
              <a:t>n</a:t>
            </a:r>
            <a:r>
              <a:rPr sz="1575" spc="-15" baseline="44973" dirty="0">
                <a:latin typeface="Times New Roman"/>
                <a:cs typeface="Times New Roman"/>
              </a:rPr>
              <a:t>log</a:t>
            </a:r>
            <a:r>
              <a:rPr sz="1575" spc="-232" baseline="44973" dirty="0">
                <a:latin typeface="Times New Roman"/>
                <a:cs typeface="Times New Roman"/>
              </a:rPr>
              <a:t> </a:t>
            </a:r>
            <a:r>
              <a:rPr sz="1125" baseline="40740" dirty="0">
                <a:latin typeface="Times New Roman"/>
                <a:cs typeface="Times New Roman"/>
              </a:rPr>
              <a:t>2</a:t>
            </a:r>
            <a:r>
              <a:rPr sz="1125" spc="82" baseline="40740" dirty="0">
                <a:latin typeface="Times New Roman"/>
                <a:cs typeface="Times New Roman"/>
              </a:rPr>
              <a:t> </a:t>
            </a:r>
            <a:r>
              <a:rPr sz="1575" spc="89" baseline="44973" dirty="0">
                <a:latin typeface="Times New Roman"/>
                <a:cs typeface="Times New Roman"/>
              </a:rPr>
              <a:t>2</a:t>
            </a:r>
            <a:r>
              <a:rPr sz="1575" spc="89" baseline="44973" dirty="0">
                <a:latin typeface="Symbol"/>
                <a:cs typeface="Symbol"/>
              </a:rPr>
              <a:t></a:t>
            </a:r>
            <a:r>
              <a:rPr sz="1575" i="1" spc="89" baseline="44973" dirty="0">
                <a:latin typeface="Times New Roman"/>
                <a:cs typeface="Times New Roman"/>
              </a:rPr>
              <a:t>ε</a:t>
            </a:r>
            <a:r>
              <a:rPr sz="1575" i="1" spc="97" baseline="44973" dirty="0">
                <a:latin typeface="Times New Roman"/>
                <a:cs typeface="Times New Roman"/>
              </a:rPr>
              <a:t> </a:t>
            </a:r>
            <a:r>
              <a:rPr sz="2950" spc="-420" dirty="0">
                <a:latin typeface="Symbol"/>
                <a:cs typeface="Symbol"/>
              </a:rPr>
              <a:t>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54214" y="4470545"/>
            <a:ext cx="9779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50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5940" y="4304749"/>
            <a:ext cx="8194040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328420" algn="l"/>
                <a:tab pos="3251200" algn="l"/>
              </a:tabLst>
            </a:pPr>
            <a:r>
              <a:rPr sz="18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sz="18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spc="-20" dirty="0">
                <a:solidFill>
                  <a:srgbClr val="3D010C"/>
                </a:solidFill>
                <a:latin typeface="Malgun Gothic"/>
                <a:cs typeface="Malgun Gothic"/>
              </a:rPr>
              <a:t>대해서</a:t>
            </a:r>
            <a:r>
              <a:rPr sz="1800" spc="-2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sz="1850" dirty="0">
                <a:latin typeface="Times New Roman"/>
                <a:cs typeface="Times New Roman"/>
              </a:rPr>
              <a:t>2</a:t>
            </a:r>
            <a:r>
              <a:rPr sz="1850" spc="-90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f </a:t>
            </a:r>
            <a:r>
              <a:rPr sz="1850" spc="90" dirty="0">
                <a:latin typeface="Times New Roman"/>
                <a:cs typeface="Times New Roman"/>
              </a:rPr>
              <a:t>(</a:t>
            </a:r>
            <a:r>
              <a:rPr sz="1575" i="1" u="sng" spc="-165" baseline="3439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75" i="1" u="sng" baseline="3439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575" i="1" spc="-89" baseline="34391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)</a:t>
            </a:r>
            <a:r>
              <a:rPr sz="1850" spc="-55" dirty="0">
                <a:latin typeface="Times New Roman"/>
                <a:cs typeface="Times New Roman"/>
              </a:rPr>
              <a:t> </a:t>
            </a:r>
            <a:r>
              <a:rPr sz="1850" spc="50" dirty="0">
                <a:latin typeface="Symbol"/>
                <a:cs typeface="Symbol"/>
              </a:rPr>
              <a:t></a:t>
            </a:r>
            <a:r>
              <a:rPr sz="1850" spc="-55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c</a:t>
            </a:r>
            <a:r>
              <a:rPr sz="1850" i="1" spc="-254" dirty="0">
                <a:latin typeface="Times New Roman"/>
                <a:cs typeface="Times New Roman"/>
              </a:rPr>
              <a:t> </a:t>
            </a:r>
            <a:r>
              <a:rPr sz="1850" spc="50" dirty="0">
                <a:latin typeface="Symbol"/>
                <a:cs typeface="Symbol"/>
              </a:rPr>
              <a:t></a:t>
            </a:r>
            <a:r>
              <a:rPr sz="1850" spc="165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f </a:t>
            </a:r>
            <a:r>
              <a:rPr sz="1850" spc="-25" dirty="0">
                <a:latin typeface="Times New Roman"/>
                <a:cs typeface="Times New Roman"/>
              </a:rPr>
              <a:t>(</a:t>
            </a:r>
            <a:r>
              <a:rPr sz="1850" i="1" spc="-25" dirty="0">
                <a:latin typeface="Times New Roman"/>
                <a:cs typeface="Times New Roman"/>
              </a:rPr>
              <a:t>n</a:t>
            </a:r>
            <a:r>
              <a:rPr sz="1850" spc="-25" dirty="0">
                <a:latin typeface="Times New Roman"/>
                <a:cs typeface="Times New Roman"/>
              </a:rPr>
              <a:t>)</a:t>
            </a:r>
            <a:r>
              <a:rPr sz="1850" dirty="0"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sz="1800" spc="-18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성립하는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보다</a:t>
            </a:r>
            <a:r>
              <a:rPr sz="1800" spc="-18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작은</a:t>
            </a:r>
            <a:r>
              <a:rPr sz="1800" spc="-18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c</a:t>
            </a:r>
            <a:r>
              <a:rPr sz="1800" spc="-10" dirty="0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sz="1800" spc="-1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D010C"/>
                </a:solidFill>
                <a:latin typeface="Malgun Gothic"/>
                <a:cs typeface="Malgun Gothic"/>
              </a:rPr>
              <a:t>존재하는가를</a:t>
            </a:r>
            <a:r>
              <a:rPr sz="1800" spc="-17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1800" spc="165" dirty="0">
                <a:solidFill>
                  <a:srgbClr val="3D010C"/>
                </a:solidFill>
                <a:latin typeface="Malgun Gothic"/>
                <a:cs typeface="Malgun Gothic"/>
              </a:rPr>
              <a:t>보아🅓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04472" y="4745143"/>
            <a:ext cx="57340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9425" algn="l"/>
              </a:tabLst>
            </a:pPr>
            <a:r>
              <a:rPr sz="1200" spc="-50" dirty="0">
                <a:latin typeface="Times New Roman"/>
                <a:cs typeface="Times New Roman"/>
              </a:rPr>
              <a:t>2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48640" y="4559260"/>
            <a:ext cx="8351520" cy="3416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700" baseline="3086" dirty="0">
                <a:solidFill>
                  <a:srgbClr val="3D010C"/>
                </a:solidFill>
                <a:latin typeface="Malgun Gothic"/>
                <a:cs typeface="Malgun Gothic"/>
              </a:rPr>
              <a:t>한다</a:t>
            </a:r>
            <a:r>
              <a:rPr sz="2700" baseline="3086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sz="2700" spc="22" baseline="3086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700" baseline="3086" dirty="0">
                <a:solidFill>
                  <a:srgbClr val="3D010C"/>
                </a:solidFill>
                <a:latin typeface="Malgun Gothic"/>
                <a:cs typeface="Malgun Gothic"/>
              </a:rPr>
              <a:t>그러나</a:t>
            </a:r>
            <a:r>
              <a:rPr sz="2700" baseline="3086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700" spc="67" baseline="3086" dirty="0">
                <a:solidFill>
                  <a:srgbClr val="3D010C"/>
                </a:solidFill>
                <a:latin typeface="Times New Roman"/>
                <a:cs typeface="Times New Roman"/>
              </a:rPr>
              <a:t>  </a:t>
            </a:r>
            <a:r>
              <a:rPr sz="2050" spc="60" dirty="0">
                <a:latin typeface="Times New Roman"/>
                <a:cs typeface="Times New Roman"/>
              </a:rPr>
              <a:t>2</a:t>
            </a:r>
            <a:r>
              <a:rPr sz="2050" spc="-220" dirty="0">
                <a:latin typeface="Times New Roman"/>
                <a:cs typeface="Times New Roman"/>
              </a:rPr>
              <a:t> </a:t>
            </a:r>
            <a:r>
              <a:rPr sz="1800" i="1" u="sng" spc="-202" baseline="347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i="1" u="sng" baseline="347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800" i="1" spc="254" baseline="34722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lg(</a:t>
            </a:r>
            <a:r>
              <a:rPr sz="1800" i="1" u="sng" spc="-195" baseline="347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i="1" u="sng" baseline="347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800" i="1" spc="-104" baseline="34722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)</a:t>
            </a:r>
            <a:r>
              <a:rPr sz="2050" spc="-50" dirty="0">
                <a:latin typeface="Times New Roman"/>
                <a:cs typeface="Times New Roman"/>
              </a:rPr>
              <a:t> </a:t>
            </a:r>
            <a:r>
              <a:rPr sz="2050" spc="65" dirty="0">
                <a:latin typeface="Symbol"/>
                <a:cs typeface="Symbol"/>
              </a:rPr>
              <a:t></a:t>
            </a:r>
            <a:r>
              <a:rPr sz="2050" spc="-60" dirty="0">
                <a:latin typeface="Times New Roman"/>
                <a:cs typeface="Times New Roman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cn</a:t>
            </a:r>
            <a:r>
              <a:rPr sz="2050" i="1" spc="-25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lg</a:t>
            </a:r>
            <a:r>
              <a:rPr sz="2050" spc="-175" dirty="0">
                <a:latin typeface="Times New Roman"/>
                <a:cs typeface="Times New Roman"/>
              </a:rPr>
              <a:t> </a:t>
            </a:r>
            <a:r>
              <a:rPr sz="2050" i="1" spc="60" dirty="0">
                <a:latin typeface="Times New Roman"/>
                <a:cs typeface="Times New Roman"/>
              </a:rPr>
              <a:t>n</a:t>
            </a:r>
            <a:r>
              <a:rPr sz="2050" i="1" spc="-315" dirty="0">
                <a:latin typeface="Times New Roman"/>
                <a:cs typeface="Times New Roman"/>
              </a:rPr>
              <a:t> </a:t>
            </a:r>
            <a:r>
              <a:rPr sz="2700" spc="-15" baseline="3086" dirty="0">
                <a:solidFill>
                  <a:srgbClr val="3D010C"/>
                </a:solidFill>
                <a:latin typeface="Malgun Gothic"/>
                <a:cs typeface="Malgun Gothic"/>
              </a:rPr>
              <a:t>에서</a:t>
            </a:r>
            <a:r>
              <a:rPr sz="2700" spc="-254" baseline="3086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700" spc="-15" baseline="3086" dirty="0">
                <a:solidFill>
                  <a:srgbClr val="3D010C"/>
                </a:solidFill>
                <a:latin typeface="Malgun Gothic"/>
                <a:cs typeface="Malgun Gothic"/>
              </a:rPr>
              <a:t>충분히</a:t>
            </a:r>
            <a:r>
              <a:rPr sz="2700" spc="-232" baseline="3086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700" baseline="3086" dirty="0">
                <a:solidFill>
                  <a:srgbClr val="3D010C"/>
                </a:solidFill>
                <a:latin typeface="Malgun Gothic"/>
                <a:cs typeface="Malgun Gothic"/>
              </a:rPr>
              <a:t>큰</a:t>
            </a:r>
            <a:r>
              <a:rPr sz="2700" spc="-254" baseline="3086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700" i="1" spc="-15" baseline="3086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700" spc="-15" baseline="3086" dirty="0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sz="2700" spc="-232" baseline="3086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700" spc="-15" baseline="3086" dirty="0">
                <a:solidFill>
                  <a:srgbClr val="3D010C"/>
                </a:solidFill>
                <a:latin typeface="Malgun Gothic"/>
                <a:cs typeface="Malgun Gothic"/>
              </a:rPr>
              <a:t>대해서</a:t>
            </a:r>
            <a:r>
              <a:rPr sz="2700" spc="-254" baseline="3086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700" spc="-15" baseline="3086" dirty="0">
                <a:solidFill>
                  <a:srgbClr val="3D010C"/>
                </a:solidFill>
                <a:latin typeface="Malgun Gothic"/>
                <a:cs typeface="Malgun Gothic"/>
              </a:rPr>
              <a:t>항상</a:t>
            </a:r>
            <a:r>
              <a:rPr sz="2700" spc="-232" baseline="3086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700" spc="-15" baseline="3086" dirty="0">
                <a:solidFill>
                  <a:srgbClr val="3D010C"/>
                </a:solidFill>
                <a:latin typeface="Malgun Gothic"/>
                <a:cs typeface="Malgun Gothic"/>
              </a:rPr>
              <a:t>성립하는</a:t>
            </a:r>
            <a:r>
              <a:rPr sz="2700" spc="-247" baseline="3086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700" i="1" baseline="3086" dirty="0">
                <a:solidFill>
                  <a:srgbClr val="3D010C"/>
                </a:solidFill>
                <a:latin typeface="Times New Roman"/>
                <a:cs typeface="Times New Roman"/>
              </a:rPr>
              <a:t>c</a:t>
            </a:r>
            <a:r>
              <a:rPr sz="2700" baseline="3086" dirty="0">
                <a:solidFill>
                  <a:srgbClr val="3D010C"/>
                </a:solidFill>
                <a:latin typeface="Malgun Gothic"/>
                <a:cs typeface="Malgun Gothic"/>
              </a:rPr>
              <a:t>는</a:t>
            </a:r>
            <a:r>
              <a:rPr sz="2700" spc="-262" baseline="3086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700" spc="-37" baseline="3086" dirty="0">
                <a:solidFill>
                  <a:srgbClr val="3D010C"/>
                </a:solidFill>
                <a:latin typeface="Malgun Gothic"/>
                <a:cs typeface="Malgun Gothic"/>
              </a:rPr>
              <a:t>없다</a:t>
            </a:r>
            <a:endParaRPr sz="2700" baseline="3086">
              <a:latin typeface="Malgun Gothic"/>
              <a:cs typeface="Malgun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74347" y="5022225"/>
            <a:ext cx="28575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Times New Roman"/>
                <a:cs typeface="Times New Roman"/>
              </a:rPr>
              <a:t>lg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i="1" spc="30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59820" y="4688657"/>
            <a:ext cx="1000760" cy="366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3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lg</a:t>
            </a:r>
            <a:r>
              <a:rPr sz="1300" u="sng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i="1" u="sng" spc="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300" u="sng" spc="8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300" u="sng" spc="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300" spc="330" dirty="0">
                <a:latin typeface="Times New Roman"/>
                <a:cs typeface="Times New Roman"/>
              </a:rPr>
              <a:t> </a:t>
            </a:r>
            <a:r>
              <a:rPr sz="3300" spc="247" baseline="-26515" dirty="0">
                <a:latin typeface="Symbol"/>
                <a:cs typeface="Symbol"/>
              </a:rPr>
              <a:t></a:t>
            </a:r>
            <a:r>
              <a:rPr sz="3300" spc="-15" baseline="-26515" dirty="0">
                <a:latin typeface="Times New Roman"/>
                <a:cs typeface="Times New Roman"/>
              </a:rPr>
              <a:t> </a:t>
            </a:r>
            <a:r>
              <a:rPr sz="3300" i="1" spc="142" baseline="-26515" dirty="0">
                <a:latin typeface="Times New Roman"/>
                <a:cs typeface="Times New Roman"/>
              </a:rPr>
              <a:t>c</a:t>
            </a:r>
            <a:endParaRPr sz="3300" baseline="-2651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2860" y="6289040"/>
            <a:ext cx="12001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0" dirty="0">
                <a:solidFill>
                  <a:srgbClr val="3E3D00"/>
                </a:solidFill>
                <a:latin typeface="Malgun Gothic"/>
                <a:cs typeface="Malgun Gothic"/>
              </a:rPr>
              <a:t>7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44776" y="274065"/>
            <a:ext cx="5855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최악의</a:t>
            </a:r>
            <a:r>
              <a:rPr spc="-365" dirty="0"/>
              <a:t> </a:t>
            </a:r>
            <a:r>
              <a:rPr dirty="0"/>
              <a:t>경우</a:t>
            </a:r>
            <a:r>
              <a:rPr spc="-365" dirty="0"/>
              <a:t> </a:t>
            </a:r>
            <a:r>
              <a:rPr dirty="0"/>
              <a:t>시간복잡도</a:t>
            </a:r>
            <a:r>
              <a:rPr spc="-365" dirty="0"/>
              <a:t> </a:t>
            </a:r>
            <a:r>
              <a:rPr spc="-25" dirty="0"/>
              <a:t>분석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734" y="1332280"/>
            <a:ext cx="121513" cy="1307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50240" y="1188465"/>
            <a:ext cx="1097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0" dirty="0">
                <a:solidFill>
                  <a:srgbClr val="3D010C"/>
                </a:solidFill>
                <a:latin typeface="Malgun Gothic"/>
                <a:cs typeface="Malgun Gothic"/>
              </a:rPr>
              <a:t>단위연산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3748" y="1232916"/>
            <a:ext cx="1972945" cy="2819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5"/>
              </a:lnSpc>
            </a:pP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와</a:t>
            </a:r>
            <a:r>
              <a:rPr sz="2000" spc="-19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S[mid]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sz="2000" spc="-18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비교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734" y="1748332"/>
            <a:ext cx="121513" cy="13075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50240" y="1491592"/>
            <a:ext cx="8171180" cy="311785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000" b="1" spc="-20" dirty="0">
                <a:solidFill>
                  <a:srgbClr val="3D010C"/>
                </a:solidFill>
                <a:latin typeface="Malgun Gothic"/>
                <a:cs typeface="Malgun Gothic"/>
              </a:rPr>
              <a:t>입력</a:t>
            </a:r>
            <a:r>
              <a:rPr sz="2000" b="1" spc="-26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D010C"/>
                </a:solidFill>
                <a:latin typeface="Malgun Gothic"/>
                <a:cs typeface="Malgun Gothic"/>
              </a:rPr>
              <a:t>크기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sz="2000" spc="-5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배열의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크기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(=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high</a:t>
            </a:r>
            <a:r>
              <a:rPr sz="2000" i="1" spc="-2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low</a:t>
            </a:r>
            <a:r>
              <a:rPr sz="2000" i="1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+ 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1)</a:t>
            </a:r>
            <a:endParaRPr sz="2000">
              <a:latin typeface="Times New Roman"/>
              <a:cs typeface="Times New Roman"/>
            </a:endParaRPr>
          </a:p>
          <a:p>
            <a:pPr marL="12700" marR="20955">
              <a:lnSpc>
                <a:spcPct val="116500"/>
              </a:lnSpc>
              <a:spcBef>
                <a:spcPts val="495"/>
              </a:spcBef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단위연산으로</a:t>
            </a:r>
            <a:r>
              <a:rPr sz="2000" spc="-23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설정한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조건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문을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번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수행하지만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사실상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비교는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한번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이루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어진다고</a:t>
            </a:r>
            <a:r>
              <a:rPr sz="2000" spc="-229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봐도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된다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그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0" dirty="0">
                <a:solidFill>
                  <a:srgbClr val="3D010C"/>
                </a:solidFill>
                <a:latin typeface="Malgun Gothic"/>
                <a:cs typeface="Malgun Gothic"/>
              </a:rPr>
              <a:t>이유는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726440" indent="-358775">
              <a:lnSpc>
                <a:spcPct val="100000"/>
              </a:lnSpc>
              <a:spcBef>
                <a:spcPts val="880"/>
              </a:spcBef>
              <a:buFont typeface="Times New Roman"/>
              <a:buAutoNum type="arabicParenBoth"/>
              <a:tabLst>
                <a:tab pos="726440" algn="l"/>
              </a:tabLst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어셈블리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언어로는</a:t>
            </a:r>
            <a:r>
              <a:rPr sz="2000" spc="-229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하나의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조건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명령으로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충분히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구현할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있기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D010C"/>
                </a:solidFill>
                <a:latin typeface="Malgun Gothic"/>
                <a:cs typeface="Malgun Gothic"/>
              </a:rPr>
              <a:t>때</a:t>
            </a:r>
            <a:endParaRPr sz="2000">
              <a:latin typeface="Malgun Gothic"/>
              <a:cs typeface="Malgun Gothic"/>
            </a:endParaRPr>
          </a:p>
          <a:p>
            <a:pPr marL="745490">
              <a:lnSpc>
                <a:spcPct val="100000"/>
              </a:lnSpc>
              <a:spcBef>
                <a:spcPts val="405"/>
              </a:spcBef>
            </a:pP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문이기도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하고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725805" marR="18415" indent="-358775">
              <a:lnSpc>
                <a:spcPct val="116799"/>
              </a:lnSpc>
              <a:spcBef>
                <a:spcPts val="475"/>
              </a:spcBef>
              <a:buFont typeface="Times New Roman"/>
              <a:buAutoNum type="arabicParenBoth" startAt="2"/>
              <a:tabLst>
                <a:tab pos="745490" algn="l"/>
              </a:tabLst>
            </a:pP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찾기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전까지는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항상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조건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문을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수행하므로</a:t>
            </a:r>
            <a:r>
              <a:rPr sz="2000" spc="-229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하나로</a:t>
            </a:r>
            <a:r>
              <a:rPr sz="2000" spc="-22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묶어서 	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한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단위로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취급을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해도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되기</a:t>
            </a:r>
            <a:r>
              <a:rPr sz="2000" spc="-21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때문이기도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하다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이와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같이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0" dirty="0">
                <a:solidFill>
                  <a:srgbClr val="3D010C"/>
                </a:solidFill>
                <a:latin typeface="Malgun Gothic"/>
                <a:cs typeface="Malgun Gothic"/>
              </a:rPr>
              <a:t>단위연산 	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은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최대한</a:t>
            </a:r>
            <a:r>
              <a:rPr sz="2000" spc="-21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효율적으로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빠르게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sz="2000" spc="-6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구현된다고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일반적으로</a:t>
            </a:r>
            <a:r>
              <a:rPr sz="20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가정하여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734" y="2165908"/>
            <a:ext cx="121513" cy="13075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383538" y="4633036"/>
            <a:ext cx="28206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단위로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취급을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해도</a:t>
            </a:r>
            <a:r>
              <a:rPr sz="2000" spc="-19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된다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48071" y="4625340"/>
            <a:ext cx="2809240" cy="223266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3556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80"/>
              </a:spcBef>
            </a:pPr>
            <a:r>
              <a:rPr sz="800" b="1" dirty="0">
                <a:solidFill>
                  <a:srgbClr val="3D010C"/>
                </a:solidFill>
                <a:latin typeface="Courier New"/>
                <a:cs typeface="Courier New"/>
              </a:rPr>
              <a:t>index</a:t>
            </a:r>
            <a:r>
              <a:rPr sz="800" b="1" spc="-4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location</a:t>
            </a:r>
            <a:r>
              <a:rPr sz="800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(</a:t>
            </a:r>
            <a:r>
              <a:rPr sz="800" b="1" dirty="0">
                <a:solidFill>
                  <a:srgbClr val="3D010C"/>
                </a:solidFill>
                <a:latin typeface="Courier New"/>
                <a:cs typeface="Courier New"/>
              </a:rPr>
              <a:t>index</a:t>
            </a:r>
            <a:r>
              <a:rPr sz="800" b="1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low,</a:t>
            </a:r>
            <a:r>
              <a:rPr sz="800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b="1" dirty="0">
                <a:solidFill>
                  <a:srgbClr val="3D010C"/>
                </a:solidFill>
                <a:latin typeface="Courier New"/>
                <a:cs typeface="Courier New"/>
              </a:rPr>
              <a:t>index</a:t>
            </a:r>
            <a:r>
              <a:rPr sz="800" b="1" spc="-3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high)</a:t>
            </a:r>
            <a:r>
              <a:rPr sz="800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spc="-50" dirty="0">
                <a:solidFill>
                  <a:srgbClr val="3D010C"/>
                </a:solidFill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435609">
              <a:lnSpc>
                <a:spcPct val="100000"/>
              </a:lnSpc>
              <a:spcBef>
                <a:spcPts val="190"/>
              </a:spcBef>
            </a:pPr>
            <a:r>
              <a:rPr sz="800" b="1" dirty="0">
                <a:solidFill>
                  <a:srgbClr val="3D010C"/>
                </a:solidFill>
                <a:latin typeface="Courier New"/>
                <a:cs typeface="Courier New"/>
              </a:rPr>
              <a:t>index</a:t>
            </a:r>
            <a:r>
              <a:rPr sz="800" b="1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spc="-20" dirty="0">
                <a:solidFill>
                  <a:srgbClr val="3D010C"/>
                </a:solidFill>
                <a:latin typeface="Courier New"/>
                <a:cs typeface="Courier New"/>
              </a:rPr>
              <a:t>mid;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800">
              <a:latin typeface="Courier New"/>
              <a:cs typeface="Courier New"/>
            </a:endParaRPr>
          </a:p>
          <a:p>
            <a:pPr marL="435609">
              <a:lnSpc>
                <a:spcPct val="100000"/>
              </a:lnSpc>
            </a:pPr>
            <a:r>
              <a:rPr sz="800" b="1" dirty="0">
                <a:solidFill>
                  <a:srgbClr val="3D010C"/>
                </a:solidFill>
                <a:latin typeface="Courier New"/>
                <a:cs typeface="Courier New"/>
              </a:rPr>
              <a:t>if</a:t>
            </a:r>
            <a:r>
              <a:rPr sz="800" b="1" spc="-2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(low</a:t>
            </a:r>
            <a:r>
              <a:rPr sz="800" spc="-2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&gt;</a:t>
            </a:r>
            <a:r>
              <a:rPr sz="8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spc="-20" dirty="0">
                <a:solidFill>
                  <a:srgbClr val="3D010C"/>
                </a:solidFill>
                <a:latin typeface="Courier New"/>
                <a:cs typeface="Courier New"/>
              </a:rPr>
              <a:t>high)</a:t>
            </a:r>
            <a:endParaRPr sz="800">
              <a:latin typeface="Courier New"/>
              <a:cs typeface="Courier New"/>
            </a:endParaRPr>
          </a:p>
          <a:p>
            <a:pPr marL="677545">
              <a:lnSpc>
                <a:spcPct val="100000"/>
              </a:lnSpc>
              <a:spcBef>
                <a:spcPts val="190"/>
              </a:spcBef>
            </a:pPr>
            <a:r>
              <a:rPr sz="800" b="1" dirty="0">
                <a:solidFill>
                  <a:srgbClr val="3D010C"/>
                </a:solidFill>
                <a:latin typeface="Courier New"/>
                <a:cs typeface="Courier New"/>
              </a:rPr>
              <a:t>return</a:t>
            </a:r>
            <a:r>
              <a:rPr sz="800" b="1" spc="-4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spc="-25" dirty="0">
                <a:solidFill>
                  <a:srgbClr val="3D010C"/>
                </a:solidFill>
                <a:latin typeface="Courier New"/>
                <a:cs typeface="Courier New"/>
              </a:rPr>
              <a:t>0;</a:t>
            </a:r>
            <a:endParaRPr sz="800">
              <a:latin typeface="Courier New"/>
              <a:cs typeface="Courier New"/>
            </a:endParaRPr>
          </a:p>
          <a:p>
            <a:pPr marL="455295">
              <a:lnSpc>
                <a:spcPct val="100000"/>
              </a:lnSpc>
              <a:spcBef>
                <a:spcPts val="195"/>
              </a:spcBef>
            </a:pPr>
            <a:r>
              <a:rPr sz="800" b="1" dirty="0">
                <a:solidFill>
                  <a:srgbClr val="3D010C"/>
                </a:solidFill>
                <a:latin typeface="Courier New"/>
                <a:cs typeface="Courier New"/>
              </a:rPr>
              <a:t>else</a:t>
            </a:r>
            <a:r>
              <a:rPr sz="800" b="1" spc="-3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spc="-50" dirty="0">
                <a:solidFill>
                  <a:srgbClr val="3D010C"/>
                </a:solidFill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677545">
              <a:lnSpc>
                <a:spcPct val="100000"/>
              </a:lnSpc>
              <a:spcBef>
                <a:spcPts val="190"/>
              </a:spcBef>
            </a:pP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mid</a:t>
            </a:r>
            <a:r>
              <a:rPr sz="800" spc="-2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sz="8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(low</a:t>
            </a:r>
            <a:r>
              <a:rPr sz="8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+</a:t>
            </a:r>
            <a:r>
              <a:rPr sz="8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high)</a:t>
            </a:r>
            <a:r>
              <a:rPr sz="8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/</a:t>
            </a:r>
            <a:r>
              <a:rPr sz="800" spc="-2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spc="-50" dirty="0">
                <a:solidFill>
                  <a:srgbClr val="3D010C"/>
                </a:solidFill>
                <a:latin typeface="Courier New"/>
                <a:cs typeface="Courier New"/>
              </a:rPr>
              <a:t>2</a:t>
            </a:r>
            <a:endParaRPr sz="800">
              <a:latin typeface="Courier New"/>
              <a:cs typeface="Courier New"/>
            </a:endParaRPr>
          </a:p>
          <a:p>
            <a:pPr marL="677545">
              <a:lnSpc>
                <a:spcPct val="100000"/>
              </a:lnSpc>
              <a:spcBef>
                <a:spcPts val="195"/>
              </a:spcBef>
            </a:pPr>
            <a:r>
              <a:rPr sz="800" b="1" dirty="0">
                <a:solidFill>
                  <a:srgbClr val="3D010C"/>
                </a:solidFill>
                <a:latin typeface="Courier New"/>
                <a:cs typeface="Courier New"/>
              </a:rPr>
              <a:t>if</a:t>
            </a:r>
            <a:r>
              <a:rPr sz="800" b="1" spc="-1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(x</a:t>
            </a:r>
            <a:r>
              <a:rPr sz="8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==</a:t>
            </a:r>
            <a:r>
              <a:rPr sz="800" spc="-2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solidFill>
                  <a:srgbClr val="3D010C"/>
                </a:solidFill>
                <a:latin typeface="Courier New"/>
                <a:cs typeface="Courier New"/>
              </a:rPr>
              <a:t>S[mid])</a:t>
            </a:r>
            <a:endParaRPr sz="800">
              <a:latin typeface="Courier New"/>
              <a:cs typeface="Courier New"/>
            </a:endParaRPr>
          </a:p>
          <a:p>
            <a:pPr marL="1007110">
              <a:lnSpc>
                <a:spcPct val="100000"/>
              </a:lnSpc>
              <a:spcBef>
                <a:spcPts val="190"/>
              </a:spcBef>
            </a:pPr>
            <a:r>
              <a:rPr sz="800" b="1" dirty="0">
                <a:solidFill>
                  <a:srgbClr val="3D010C"/>
                </a:solidFill>
                <a:latin typeface="Courier New"/>
                <a:cs typeface="Courier New"/>
              </a:rPr>
              <a:t>return</a:t>
            </a:r>
            <a:r>
              <a:rPr sz="800" b="1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spc="-20" dirty="0">
                <a:solidFill>
                  <a:srgbClr val="3D010C"/>
                </a:solidFill>
                <a:latin typeface="Courier New"/>
                <a:cs typeface="Courier New"/>
              </a:rPr>
              <a:t>mid;</a:t>
            </a:r>
            <a:endParaRPr sz="800">
              <a:latin typeface="Courier New"/>
              <a:cs typeface="Courier New"/>
            </a:endParaRPr>
          </a:p>
          <a:p>
            <a:pPr marL="636270">
              <a:lnSpc>
                <a:spcPct val="100000"/>
              </a:lnSpc>
              <a:spcBef>
                <a:spcPts val="195"/>
              </a:spcBef>
            </a:pPr>
            <a:r>
              <a:rPr sz="800" b="1" dirty="0">
                <a:solidFill>
                  <a:srgbClr val="3D010C"/>
                </a:solidFill>
                <a:latin typeface="Courier New"/>
                <a:cs typeface="Courier New"/>
              </a:rPr>
              <a:t>else</a:t>
            </a:r>
            <a:r>
              <a:rPr sz="800" b="1" spc="-2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b="1" dirty="0">
                <a:solidFill>
                  <a:srgbClr val="3D010C"/>
                </a:solidFill>
                <a:latin typeface="Courier New"/>
                <a:cs typeface="Courier New"/>
              </a:rPr>
              <a:t>if</a:t>
            </a:r>
            <a:r>
              <a:rPr sz="800" b="1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(x</a:t>
            </a:r>
            <a:r>
              <a:rPr sz="800" spc="-2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&lt;</a:t>
            </a:r>
            <a:r>
              <a:rPr sz="800" spc="-1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solidFill>
                  <a:srgbClr val="3D010C"/>
                </a:solidFill>
                <a:latin typeface="Courier New"/>
                <a:cs typeface="Courier New"/>
              </a:rPr>
              <a:t>S[mid])</a:t>
            </a:r>
            <a:endParaRPr sz="800">
              <a:latin typeface="Courier New"/>
              <a:cs typeface="Courier New"/>
            </a:endParaRPr>
          </a:p>
          <a:p>
            <a:pPr marL="1007110">
              <a:lnSpc>
                <a:spcPct val="100000"/>
              </a:lnSpc>
              <a:spcBef>
                <a:spcPts val="215"/>
              </a:spcBef>
            </a:pPr>
            <a:r>
              <a:rPr sz="800" b="1" dirty="0">
                <a:solidFill>
                  <a:srgbClr val="3D010C"/>
                </a:solidFill>
                <a:latin typeface="Courier New"/>
                <a:cs typeface="Courier New"/>
              </a:rPr>
              <a:t>return</a:t>
            </a:r>
            <a:r>
              <a:rPr sz="800" b="1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location(low,</a:t>
            </a:r>
            <a:r>
              <a:rPr sz="800" spc="-30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spc="-25" dirty="0">
                <a:solidFill>
                  <a:srgbClr val="3D010C"/>
                </a:solidFill>
                <a:latin typeface="Courier New"/>
                <a:cs typeface="Courier New"/>
              </a:rPr>
              <a:t>mid-1);</a:t>
            </a:r>
            <a:endParaRPr sz="800">
              <a:latin typeface="Courier New"/>
              <a:cs typeface="Courier New"/>
            </a:endParaRPr>
          </a:p>
          <a:p>
            <a:pPr marL="677545">
              <a:lnSpc>
                <a:spcPct val="100000"/>
              </a:lnSpc>
              <a:spcBef>
                <a:spcPts val="170"/>
              </a:spcBef>
            </a:pPr>
            <a:r>
              <a:rPr sz="800" b="1" spc="-20" dirty="0">
                <a:solidFill>
                  <a:srgbClr val="3D010C"/>
                </a:solidFill>
                <a:latin typeface="Courier New"/>
                <a:cs typeface="Courier New"/>
              </a:rPr>
              <a:t>else</a:t>
            </a:r>
            <a:endParaRPr sz="800">
              <a:latin typeface="Courier New"/>
              <a:cs typeface="Courier New"/>
            </a:endParaRPr>
          </a:p>
          <a:p>
            <a:pPr marL="967105">
              <a:lnSpc>
                <a:spcPct val="100000"/>
              </a:lnSpc>
              <a:spcBef>
                <a:spcPts val="215"/>
              </a:spcBef>
            </a:pPr>
            <a:r>
              <a:rPr sz="800" b="1" dirty="0">
                <a:solidFill>
                  <a:srgbClr val="3D010C"/>
                </a:solidFill>
                <a:latin typeface="Courier New"/>
                <a:cs typeface="Courier New"/>
              </a:rPr>
              <a:t>return</a:t>
            </a:r>
            <a:r>
              <a:rPr sz="800" b="1" spc="-5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D010C"/>
                </a:solidFill>
                <a:latin typeface="Courier New"/>
                <a:cs typeface="Courier New"/>
              </a:rPr>
              <a:t>location(mid+1,</a:t>
            </a:r>
            <a:r>
              <a:rPr sz="800" spc="-65" dirty="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solidFill>
                  <a:srgbClr val="3D010C"/>
                </a:solidFill>
                <a:latin typeface="Courier New"/>
                <a:cs typeface="Courier New"/>
              </a:rPr>
              <a:t>high);</a:t>
            </a:r>
            <a:endParaRPr sz="800">
              <a:latin typeface="Courier New"/>
              <a:cs typeface="Courier New"/>
            </a:endParaRPr>
          </a:p>
          <a:p>
            <a:pPr marL="435609">
              <a:lnSpc>
                <a:spcPct val="100000"/>
              </a:lnSpc>
              <a:spcBef>
                <a:spcPts val="170"/>
              </a:spcBef>
            </a:pPr>
            <a:r>
              <a:rPr sz="800" spc="-50" dirty="0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  <a:spcBef>
                <a:spcPts val="190"/>
              </a:spcBef>
            </a:pPr>
            <a:r>
              <a:rPr sz="800" spc="-50" dirty="0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3758" rIns="0" bIns="0" rtlCol="0">
            <a:spAutoFit/>
          </a:bodyPr>
          <a:lstStyle/>
          <a:p>
            <a:pPr marL="28162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도사보조정리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624025"/>
            <a:ext cx="1657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3D010C"/>
                </a:solidFill>
                <a:latin typeface="Symbol"/>
                <a:cs typeface="Symbol"/>
              </a:rPr>
              <a:t>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3383660"/>
            <a:ext cx="28454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D010C"/>
                </a:solidFill>
                <a:latin typeface="Malgun Gothic"/>
                <a:cs typeface="Malgun Gothic"/>
              </a:rPr>
              <a:t>위의</a:t>
            </a:r>
            <a:r>
              <a:rPr sz="2400" spc="-24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3D010C"/>
                </a:solidFill>
                <a:latin typeface="Malgun Gothic"/>
                <a:cs typeface="Malgun Gothic"/>
              </a:rPr>
              <a:t>보기</a:t>
            </a:r>
            <a:r>
              <a:rPr sz="2400" spc="-24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r>
              <a:rPr sz="2400" dirty="0">
                <a:solidFill>
                  <a:srgbClr val="3D010C"/>
                </a:solidFill>
                <a:latin typeface="Malgun Gothic"/>
                <a:cs typeface="Malgun Gothic"/>
              </a:rPr>
              <a:t>번의</a:t>
            </a:r>
            <a:r>
              <a:rPr sz="2400" spc="-24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400" spc="-25" dirty="0">
                <a:solidFill>
                  <a:srgbClr val="3D010C"/>
                </a:solidFill>
                <a:latin typeface="Malgun Gothic"/>
                <a:cs typeface="Malgun Gothic"/>
              </a:rPr>
              <a:t>해는 된다</a:t>
            </a:r>
            <a:r>
              <a:rPr sz="2400" spc="-25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98386" y="3362366"/>
            <a:ext cx="2305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00" i="1" dirty="0">
                <a:latin typeface="Times New Roman"/>
                <a:cs typeface="Times New Roman"/>
              </a:rPr>
              <a:t>T</a:t>
            </a:r>
            <a:r>
              <a:rPr sz="2200" i="1" spc="-25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i="1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-254" dirty="0">
                <a:latin typeface="Times New Roman"/>
                <a:cs typeface="Times New Roman"/>
              </a:rPr>
              <a:t> </a:t>
            </a:r>
            <a:r>
              <a:rPr sz="2200" spc="80" dirty="0">
                <a:latin typeface="Symbol"/>
                <a:cs typeface="Symbol"/>
              </a:rPr>
              <a:t></a:t>
            </a:r>
            <a:r>
              <a:rPr sz="2200" spc="80" dirty="0">
                <a:latin typeface="Times New Roman"/>
                <a:cs typeface="Times New Roman"/>
              </a:rPr>
              <a:t>Θ(</a:t>
            </a:r>
            <a:r>
              <a:rPr sz="2200" i="1" spc="80" dirty="0">
                <a:latin typeface="Times New Roman"/>
                <a:cs typeface="Times New Roman"/>
              </a:rPr>
              <a:t>n</a:t>
            </a:r>
            <a:r>
              <a:rPr sz="2200" i="1" spc="-2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lg</a:t>
            </a:r>
            <a:r>
              <a:rPr sz="1875" baseline="44444" dirty="0">
                <a:latin typeface="Times New Roman"/>
                <a:cs typeface="Times New Roman"/>
              </a:rPr>
              <a:t>2</a:t>
            </a:r>
            <a:r>
              <a:rPr sz="1875" spc="419" baseline="44444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-280" dirty="0">
                <a:latin typeface="Times New Roman"/>
                <a:cs typeface="Times New Roman"/>
              </a:rPr>
              <a:t> </a:t>
            </a:r>
            <a:r>
              <a:rPr sz="3600" spc="-75" baseline="-3472" dirty="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endParaRPr sz="3600" baseline="-3472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040" y="4626940"/>
            <a:ext cx="818070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sz="2400" spc="-229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400" spc="-10" dirty="0">
                <a:solidFill>
                  <a:srgbClr val="3D010C"/>
                </a:solidFill>
                <a:latin typeface="Malgun Gothic"/>
                <a:cs typeface="Malgun Gothic"/>
              </a:rPr>
              <a:t>절에서</a:t>
            </a:r>
            <a:r>
              <a:rPr sz="2400" spc="-23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400" spc="-10" dirty="0">
                <a:solidFill>
                  <a:srgbClr val="3D010C"/>
                </a:solidFill>
                <a:latin typeface="Malgun Gothic"/>
                <a:cs typeface="Malgun Gothic"/>
              </a:rPr>
              <a:t>공부한</a:t>
            </a:r>
            <a:r>
              <a:rPr sz="2400" spc="-229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400" spc="-10" dirty="0">
                <a:solidFill>
                  <a:srgbClr val="3D010C"/>
                </a:solidFill>
                <a:latin typeface="Malgun Gothic"/>
                <a:cs typeface="Malgun Gothic"/>
              </a:rPr>
              <a:t>도사정리는</a:t>
            </a:r>
            <a:r>
              <a:rPr sz="24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400" spc="-10" dirty="0">
                <a:solidFill>
                  <a:srgbClr val="3D010C"/>
                </a:solidFill>
                <a:latin typeface="Malgun Gothic"/>
                <a:cs typeface="Malgun Gothic"/>
              </a:rPr>
              <a:t>재현식을</a:t>
            </a:r>
            <a:r>
              <a:rPr sz="2400" spc="-23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3D010C"/>
                </a:solidFill>
                <a:latin typeface="Malgun Gothic"/>
                <a:cs typeface="Malgun Gothic"/>
              </a:rPr>
              <a:t>푸는데</a:t>
            </a:r>
            <a:r>
              <a:rPr sz="2400" spc="-23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400" spc="-10" dirty="0">
                <a:solidFill>
                  <a:srgbClr val="3D010C"/>
                </a:solidFill>
                <a:latin typeface="Malgun Gothic"/>
                <a:cs typeface="Malgun Gothic"/>
              </a:rPr>
              <a:t>상당히</a:t>
            </a:r>
            <a:r>
              <a:rPr sz="2400" spc="-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400" spc="-25" dirty="0">
                <a:solidFill>
                  <a:srgbClr val="3D010C"/>
                </a:solidFill>
                <a:latin typeface="Malgun Gothic"/>
                <a:cs typeface="Malgun Gothic"/>
              </a:rPr>
              <a:t>유용하</a:t>
            </a:r>
            <a:endParaRPr sz="2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3D010C"/>
                </a:solidFill>
                <a:latin typeface="Malgun Gothic"/>
                <a:cs typeface="Malgun Gothic"/>
              </a:rPr>
              <a:t>게</a:t>
            </a:r>
            <a:r>
              <a:rPr sz="2400" spc="-24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400" spc="-20" dirty="0">
                <a:solidFill>
                  <a:srgbClr val="3D010C"/>
                </a:solidFill>
                <a:latin typeface="Malgun Gothic"/>
                <a:cs typeface="Malgun Gothic"/>
              </a:rPr>
              <a:t>쓰인다</a:t>
            </a:r>
            <a:r>
              <a:rPr sz="2400" spc="-20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83964" y="1823466"/>
            <a:ext cx="128905" cy="0"/>
          </a:xfrm>
          <a:custGeom>
            <a:avLst/>
            <a:gdLst/>
            <a:ahLst/>
            <a:cxnLst/>
            <a:rect l="l" t="t" r="r" b="b"/>
            <a:pathLst>
              <a:path w="128905">
                <a:moveTo>
                  <a:pt x="0" y="0"/>
                </a:moveTo>
                <a:lnTo>
                  <a:pt x="128773" y="0"/>
                </a:lnTo>
              </a:path>
            </a:pathLst>
          </a:custGeom>
          <a:ln w="124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94240" y="1606967"/>
            <a:ext cx="114300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i="1" spc="-50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1470"/>
              </a:lnSpc>
            </a:pPr>
            <a:fld id="{81D60167-4931-47E6-BA6A-407CBD079E47}" type="slidenum">
              <a:rPr spc="-25" dirty="0"/>
              <a:t>70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436051" y="1471076"/>
            <a:ext cx="2623820" cy="522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i="1" dirty="0">
                <a:latin typeface="Times New Roman"/>
                <a:cs typeface="Times New Roman"/>
              </a:rPr>
              <a:t>T</a:t>
            </a:r>
            <a:r>
              <a:rPr sz="2350" i="1" spc="-31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(</a:t>
            </a:r>
            <a:r>
              <a:rPr sz="2350" i="1" dirty="0">
                <a:latin typeface="Times New Roman"/>
                <a:cs typeface="Times New Roman"/>
              </a:rPr>
              <a:t>n</a:t>
            </a:r>
            <a:r>
              <a:rPr sz="2350" dirty="0">
                <a:latin typeface="Times New Roman"/>
                <a:cs typeface="Times New Roman"/>
              </a:rPr>
              <a:t>)</a:t>
            </a:r>
            <a:r>
              <a:rPr sz="2350" spc="-6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Symbol"/>
                <a:cs typeface="Symbol"/>
              </a:rPr>
              <a:t></a:t>
            </a:r>
            <a:r>
              <a:rPr sz="2350" spc="-70" dirty="0">
                <a:latin typeface="Times New Roman"/>
                <a:cs typeface="Times New Roman"/>
              </a:rPr>
              <a:t> </a:t>
            </a:r>
            <a:r>
              <a:rPr sz="2350" i="1" dirty="0">
                <a:latin typeface="Times New Roman"/>
                <a:cs typeface="Times New Roman"/>
              </a:rPr>
              <a:t>a</a:t>
            </a:r>
            <a:r>
              <a:rPr sz="2350" i="1" spc="-325" dirty="0">
                <a:latin typeface="Times New Roman"/>
                <a:cs typeface="Times New Roman"/>
              </a:rPr>
              <a:t> </a:t>
            </a:r>
            <a:r>
              <a:rPr sz="2350" spc="90" dirty="0">
                <a:latin typeface="Symbol"/>
                <a:cs typeface="Symbol"/>
              </a:rPr>
              <a:t></a:t>
            </a:r>
            <a:r>
              <a:rPr sz="2350" i="1" spc="90" dirty="0">
                <a:latin typeface="Times New Roman"/>
                <a:cs typeface="Times New Roman"/>
              </a:rPr>
              <a:t>T</a:t>
            </a:r>
            <a:r>
              <a:rPr sz="2350" i="1" spc="-310" dirty="0">
                <a:latin typeface="Times New Roman"/>
                <a:cs typeface="Times New Roman"/>
              </a:rPr>
              <a:t> </a:t>
            </a:r>
            <a:r>
              <a:rPr sz="3250" spc="-305" dirty="0">
                <a:latin typeface="Symbol"/>
                <a:cs typeface="Symbol"/>
              </a:rPr>
              <a:t></a:t>
            </a:r>
            <a:r>
              <a:rPr sz="3250" spc="345" dirty="0">
                <a:latin typeface="Times New Roman"/>
                <a:cs typeface="Times New Roman"/>
              </a:rPr>
              <a:t> </a:t>
            </a:r>
            <a:r>
              <a:rPr sz="3250" dirty="0">
                <a:latin typeface="Symbol"/>
                <a:cs typeface="Symbol"/>
              </a:rPr>
              <a:t></a:t>
            </a:r>
            <a:r>
              <a:rPr sz="2350" dirty="0">
                <a:latin typeface="Symbol"/>
                <a:cs typeface="Symbol"/>
              </a:rPr>
              <a:t>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i="1" dirty="0">
                <a:latin typeface="Times New Roman"/>
                <a:cs typeface="Times New Roman"/>
              </a:rPr>
              <a:t>f</a:t>
            </a:r>
            <a:r>
              <a:rPr sz="2350" i="1" spc="-40" dirty="0">
                <a:latin typeface="Times New Roman"/>
                <a:cs typeface="Times New Roman"/>
              </a:rPr>
              <a:t> </a:t>
            </a:r>
            <a:r>
              <a:rPr sz="2350" spc="-25" dirty="0">
                <a:latin typeface="Times New Roman"/>
                <a:cs typeface="Times New Roman"/>
              </a:rPr>
              <a:t>(</a:t>
            </a:r>
            <a:r>
              <a:rPr sz="2350" i="1" spc="-25" dirty="0">
                <a:latin typeface="Times New Roman"/>
                <a:cs typeface="Times New Roman"/>
              </a:rPr>
              <a:t>n</a:t>
            </a:r>
            <a:r>
              <a:rPr sz="2350" spc="-25" dirty="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740" y="1763262"/>
            <a:ext cx="7557770" cy="157289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798320">
              <a:lnSpc>
                <a:spcPct val="100000"/>
              </a:lnSpc>
              <a:spcBef>
                <a:spcPts val="390"/>
              </a:spcBef>
            </a:pPr>
            <a:r>
              <a:rPr sz="1350" i="1" spc="-50" dirty="0">
                <a:latin typeface="Times New Roman"/>
                <a:cs typeface="Times New Roman"/>
              </a:rPr>
              <a:t>b</a:t>
            </a:r>
            <a:endParaRPr sz="1350">
              <a:latin typeface="Times New Roman"/>
              <a:cs typeface="Times New Roman"/>
            </a:endParaRPr>
          </a:p>
          <a:p>
            <a:pPr marL="381000">
              <a:lnSpc>
                <a:spcPct val="100000"/>
              </a:lnSpc>
              <a:spcBef>
                <a:spcPts val="480"/>
              </a:spcBef>
              <a:tabLst>
                <a:tab pos="5244465" algn="l"/>
              </a:tabLst>
            </a:pPr>
            <a:r>
              <a:rPr sz="2400" dirty="0">
                <a:solidFill>
                  <a:srgbClr val="3D010C"/>
                </a:solidFill>
                <a:latin typeface="Malgun Gothic"/>
                <a:cs typeface="Malgun Gothic"/>
              </a:rPr>
              <a:t>에서</a:t>
            </a:r>
            <a:r>
              <a:rPr sz="24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4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D010C"/>
                </a:solidFill>
                <a:latin typeface="Times New Roman"/>
                <a:cs typeface="Times New Roman"/>
              </a:rPr>
              <a:t>k </a:t>
            </a:r>
            <a:r>
              <a:rPr sz="2400" dirty="0">
                <a:solidFill>
                  <a:srgbClr val="3D010C"/>
                </a:solidFill>
                <a:latin typeface="Symbol"/>
                <a:cs typeface="Symbol"/>
              </a:rPr>
              <a:t></a:t>
            </a:r>
            <a:r>
              <a:rPr sz="24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010C"/>
                </a:solidFill>
                <a:latin typeface="Times New Roman"/>
                <a:cs typeface="Times New Roman"/>
              </a:rPr>
              <a:t>0</a:t>
            </a:r>
            <a:r>
              <a:rPr sz="2400" dirty="0">
                <a:solidFill>
                  <a:srgbClr val="3D010C"/>
                </a:solidFill>
                <a:latin typeface="Malgun Gothic"/>
                <a:cs typeface="Malgun Gothic"/>
              </a:rPr>
              <a:t>인</a:t>
            </a:r>
            <a:r>
              <a:rPr sz="2400" spc="-24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3D010C"/>
                </a:solidFill>
                <a:latin typeface="Malgun Gothic"/>
                <a:cs typeface="Malgun Gothic"/>
              </a:rPr>
              <a:t>어떤</a:t>
            </a:r>
            <a:r>
              <a:rPr sz="2400" spc="-24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400" i="1" dirty="0">
                <a:solidFill>
                  <a:srgbClr val="3D010C"/>
                </a:solidFill>
                <a:latin typeface="Times New Roman"/>
                <a:cs typeface="Times New Roman"/>
              </a:rPr>
              <a:t>k</a:t>
            </a:r>
            <a:r>
              <a:rPr sz="2400" dirty="0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sz="2400" spc="-26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3D010C"/>
                </a:solidFill>
                <a:latin typeface="Malgun Gothic"/>
                <a:cs typeface="Malgun Gothic"/>
              </a:rPr>
              <a:t>대해서</a:t>
            </a:r>
            <a:r>
              <a:rPr sz="2400" spc="-24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4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f</a:t>
            </a:r>
            <a:r>
              <a:rPr sz="2400" spc="-1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4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400" spc="-10" dirty="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sz="2400" spc="-10" dirty="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sz="2400" dirty="0">
                <a:solidFill>
                  <a:srgbClr val="3D010C"/>
                </a:solidFill>
                <a:latin typeface="Malgun Gothic"/>
                <a:cs typeface="Malgun Gothic"/>
              </a:rPr>
              <a:t>	</a:t>
            </a:r>
            <a:r>
              <a:rPr sz="3375" baseline="3703" dirty="0">
                <a:latin typeface="Symbol"/>
                <a:cs typeface="Symbol"/>
              </a:rPr>
              <a:t></a:t>
            </a:r>
            <a:r>
              <a:rPr sz="3375" baseline="3703" dirty="0">
                <a:latin typeface="Times New Roman"/>
                <a:cs typeface="Times New Roman"/>
              </a:rPr>
              <a:t>(</a:t>
            </a:r>
            <a:r>
              <a:rPr sz="3375" i="1" baseline="3703" dirty="0">
                <a:latin typeface="Times New Roman"/>
                <a:cs typeface="Times New Roman"/>
              </a:rPr>
              <a:t>n</a:t>
            </a:r>
            <a:r>
              <a:rPr sz="1950" baseline="51282" dirty="0">
                <a:latin typeface="Times New Roman"/>
                <a:cs typeface="Times New Roman"/>
              </a:rPr>
              <a:t>log</a:t>
            </a:r>
            <a:r>
              <a:rPr sz="1350" i="1" baseline="55555" dirty="0">
                <a:latin typeface="Times New Roman"/>
                <a:cs typeface="Times New Roman"/>
              </a:rPr>
              <a:t>b</a:t>
            </a:r>
            <a:r>
              <a:rPr sz="1350" i="1" spc="179" baseline="55555" dirty="0">
                <a:latin typeface="Times New Roman"/>
                <a:cs typeface="Times New Roman"/>
              </a:rPr>
              <a:t> </a:t>
            </a:r>
            <a:r>
              <a:rPr sz="1950" i="1" baseline="51282" dirty="0">
                <a:latin typeface="Times New Roman"/>
                <a:cs typeface="Times New Roman"/>
              </a:rPr>
              <a:t>a</a:t>
            </a:r>
            <a:r>
              <a:rPr sz="1950" i="1" spc="457" baseline="51282" dirty="0">
                <a:latin typeface="Times New Roman"/>
                <a:cs typeface="Times New Roman"/>
              </a:rPr>
              <a:t> </a:t>
            </a:r>
            <a:r>
              <a:rPr sz="3375" baseline="3703" dirty="0">
                <a:latin typeface="Times New Roman"/>
                <a:cs typeface="Times New Roman"/>
              </a:rPr>
              <a:t>lg</a:t>
            </a:r>
            <a:r>
              <a:rPr sz="1950" i="1" baseline="51282" dirty="0">
                <a:latin typeface="Times New Roman"/>
                <a:cs typeface="Times New Roman"/>
              </a:rPr>
              <a:t>k</a:t>
            </a:r>
            <a:r>
              <a:rPr sz="1950" i="1" spc="675" baseline="51282" dirty="0">
                <a:latin typeface="Times New Roman"/>
                <a:cs typeface="Times New Roman"/>
              </a:rPr>
              <a:t> </a:t>
            </a:r>
            <a:r>
              <a:rPr sz="3375" i="1" baseline="3703" dirty="0">
                <a:latin typeface="Times New Roman"/>
                <a:cs typeface="Times New Roman"/>
              </a:rPr>
              <a:t>n</a:t>
            </a:r>
            <a:r>
              <a:rPr sz="3375" baseline="3703" dirty="0">
                <a:latin typeface="Times New Roman"/>
                <a:cs typeface="Times New Roman"/>
              </a:rPr>
              <a:t>)</a:t>
            </a:r>
            <a:r>
              <a:rPr sz="3375" spc="202" baseline="3703" dirty="0"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3D010C"/>
                </a:solidFill>
                <a:latin typeface="Malgun Gothic"/>
                <a:cs typeface="Malgun Gothic"/>
              </a:rPr>
              <a:t>이면</a:t>
            </a:r>
            <a:endParaRPr sz="2400">
              <a:latin typeface="Malgun Gothic"/>
              <a:cs typeface="Malgun Gothic"/>
            </a:endParaRPr>
          </a:p>
          <a:p>
            <a:pPr marL="416559">
              <a:lnSpc>
                <a:spcPct val="100000"/>
              </a:lnSpc>
              <a:spcBef>
                <a:spcPts val="75"/>
              </a:spcBef>
            </a:pPr>
            <a:r>
              <a:rPr sz="2050" i="1" dirty="0">
                <a:latin typeface="Times New Roman"/>
                <a:cs typeface="Times New Roman"/>
              </a:rPr>
              <a:t>T</a:t>
            </a:r>
            <a:r>
              <a:rPr sz="2050" i="1" spc="-25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(</a:t>
            </a:r>
            <a:r>
              <a:rPr sz="2050" i="1" dirty="0">
                <a:latin typeface="Times New Roman"/>
                <a:cs typeface="Times New Roman"/>
              </a:rPr>
              <a:t>n</a:t>
            </a:r>
            <a:r>
              <a:rPr sz="2050" dirty="0">
                <a:latin typeface="Times New Roman"/>
                <a:cs typeface="Times New Roman"/>
              </a:rPr>
              <a:t>)</a:t>
            </a:r>
            <a:r>
              <a:rPr sz="2050" spc="-260" dirty="0">
                <a:latin typeface="Times New Roman"/>
                <a:cs typeface="Times New Roman"/>
              </a:rPr>
              <a:t> </a:t>
            </a:r>
            <a:r>
              <a:rPr sz="2050" spc="60" dirty="0">
                <a:latin typeface="Symbol"/>
                <a:cs typeface="Symbol"/>
              </a:rPr>
              <a:t></a:t>
            </a:r>
            <a:r>
              <a:rPr sz="2050" spc="60" dirty="0">
                <a:latin typeface="Times New Roman"/>
                <a:cs typeface="Times New Roman"/>
              </a:rPr>
              <a:t>Θ(</a:t>
            </a:r>
            <a:r>
              <a:rPr sz="2050" i="1" spc="60" dirty="0">
                <a:latin typeface="Times New Roman"/>
                <a:cs typeface="Times New Roman"/>
              </a:rPr>
              <a:t>n</a:t>
            </a:r>
            <a:r>
              <a:rPr sz="1800" spc="89" baseline="43981" dirty="0">
                <a:latin typeface="Times New Roman"/>
                <a:cs typeface="Times New Roman"/>
              </a:rPr>
              <a:t>log</a:t>
            </a:r>
            <a:r>
              <a:rPr sz="1275" i="1" spc="89" baseline="42483" dirty="0">
                <a:latin typeface="Times New Roman"/>
                <a:cs typeface="Times New Roman"/>
              </a:rPr>
              <a:t>b</a:t>
            </a:r>
            <a:r>
              <a:rPr sz="1275" i="1" spc="120" baseline="42483" dirty="0">
                <a:latin typeface="Times New Roman"/>
                <a:cs typeface="Times New Roman"/>
              </a:rPr>
              <a:t> </a:t>
            </a:r>
            <a:r>
              <a:rPr sz="1800" i="1" baseline="43981" dirty="0">
                <a:latin typeface="Times New Roman"/>
                <a:cs typeface="Times New Roman"/>
              </a:rPr>
              <a:t>a</a:t>
            </a:r>
            <a:r>
              <a:rPr sz="1800" i="1" spc="337" baseline="43981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lg</a:t>
            </a:r>
            <a:r>
              <a:rPr sz="1800" i="1" baseline="43981" dirty="0">
                <a:latin typeface="Times New Roman"/>
                <a:cs typeface="Times New Roman"/>
              </a:rPr>
              <a:t>k</a:t>
            </a:r>
            <a:r>
              <a:rPr sz="1800" i="1" spc="-209" baseline="43981" dirty="0">
                <a:latin typeface="Times New Roman"/>
                <a:cs typeface="Times New Roman"/>
              </a:rPr>
              <a:t> </a:t>
            </a:r>
            <a:r>
              <a:rPr sz="1800" baseline="43981" dirty="0">
                <a:latin typeface="Symbol"/>
                <a:cs typeface="Symbol"/>
              </a:rPr>
              <a:t></a:t>
            </a:r>
            <a:r>
              <a:rPr sz="1800" baseline="43981" dirty="0">
                <a:latin typeface="Times New Roman"/>
                <a:cs typeface="Times New Roman"/>
              </a:rPr>
              <a:t>1</a:t>
            </a:r>
            <a:r>
              <a:rPr sz="1800" spc="179" baseline="43981" dirty="0">
                <a:latin typeface="Times New Roman"/>
                <a:cs typeface="Times New Roman"/>
              </a:rPr>
              <a:t> </a:t>
            </a:r>
            <a:r>
              <a:rPr sz="2050" i="1" spc="-75" dirty="0">
                <a:latin typeface="Times New Roman"/>
                <a:cs typeface="Times New Roman"/>
              </a:rPr>
              <a:t>n</a:t>
            </a:r>
            <a:r>
              <a:rPr sz="2050" spc="-75" dirty="0">
                <a:latin typeface="Times New Roman"/>
                <a:cs typeface="Times New Roman"/>
              </a:rPr>
              <a:t>)</a:t>
            </a:r>
            <a:r>
              <a:rPr sz="3600" spc="-112" baseline="-11574" dirty="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sz="3600" spc="-284" baseline="-1157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3600" baseline="-11574" dirty="0">
                <a:solidFill>
                  <a:srgbClr val="3D010C"/>
                </a:solidFill>
                <a:latin typeface="Malgun Gothic"/>
                <a:cs typeface="Malgun Gothic"/>
              </a:rPr>
              <a:t>된다</a:t>
            </a:r>
            <a:r>
              <a:rPr sz="3600" baseline="-11574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sz="3600" spc="82" baseline="-11574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3600" spc="-15" baseline="-11574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3600" spc="-15" baseline="-11574" dirty="0">
                <a:solidFill>
                  <a:srgbClr val="3D010C"/>
                </a:solidFill>
                <a:latin typeface="Malgun Gothic"/>
                <a:cs typeface="Malgun Gothic"/>
              </a:rPr>
              <a:t>증명</a:t>
            </a:r>
            <a:r>
              <a:rPr sz="3600" spc="-284" baseline="-1157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3600" spc="-37" baseline="-11574" dirty="0">
                <a:solidFill>
                  <a:srgbClr val="3D010C"/>
                </a:solidFill>
                <a:latin typeface="Malgun Gothic"/>
                <a:cs typeface="Malgun Gothic"/>
              </a:rPr>
              <a:t>생략</a:t>
            </a:r>
            <a:r>
              <a:rPr sz="3600" spc="-37" baseline="-11574" dirty="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endParaRPr sz="3600" baseline="-11574">
              <a:latin typeface="Times New Roman"/>
              <a:cs typeface="Times New Roman"/>
            </a:endParaRPr>
          </a:p>
          <a:p>
            <a:pPr marL="380365" indent="-342265">
              <a:lnSpc>
                <a:spcPct val="100000"/>
              </a:lnSpc>
              <a:spcBef>
                <a:spcPts val="1075"/>
              </a:spcBef>
              <a:buFont typeface="Symbol"/>
              <a:buChar char=""/>
              <a:tabLst>
                <a:tab pos="380365" algn="l"/>
              </a:tabLst>
            </a:pPr>
            <a:r>
              <a:rPr sz="2400" dirty="0">
                <a:solidFill>
                  <a:srgbClr val="3D010C"/>
                </a:solidFill>
                <a:latin typeface="Malgun Gothic"/>
                <a:cs typeface="Malgun Gothic"/>
              </a:rPr>
              <a:t>도사보조정리의</a:t>
            </a:r>
            <a:r>
              <a:rPr sz="2400" spc="-25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3D010C"/>
                </a:solidFill>
                <a:latin typeface="Malgun Gothic"/>
                <a:cs typeface="Malgun Gothic"/>
              </a:rPr>
              <a:t>적용의</a:t>
            </a:r>
            <a:r>
              <a:rPr sz="2400" spc="-24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400" spc="-50" dirty="0">
                <a:solidFill>
                  <a:srgbClr val="3D010C"/>
                </a:solidFill>
                <a:latin typeface="Malgun Gothic"/>
                <a:cs typeface="Malgun Gothic"/>
              </a:rPr>
              <a:t>예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24140" y="3319086"/>
            <a:ext cx="2640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i="1" dirty="0">
                <a:latin typeface="Times New Roman"/>
                <a:cs typeface="Times New Roman"/>
              </a:rPr>
              <a:t>f</a:t>
            </a:r>
            <a:r>
              <a:rPr sz="2100" i="1" spc="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(</a:t>
            </a:r>
            <a:r>
              <a:rPr sz="2100" i="1" dirty="0">
                <a:latin typeface="Times New Roman"/>
                <a:cs typeface="Times New Roman"/>
              </a:rPr>
              <a:t>n</a:t>
            </a:r>
            <a:r>
              <a:rPr sz="2100" dirty="0">
                <a:latin typeface="Times New Roman"/>
                <a:cs typeface="Times New Roman"/>
              </a:rPr>
              <a:t>)</a:t>
            </a:r>
            <a:r>
              <a:rPr sz="2100" spc="-265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Symbol"/>
                <a:cs typeface="Symbol"/>
              </a:rPr>
              <a:t></a:t>
            </a:r>
            <a:r>
              <a:rPr sz="2100" spc="95" dirty="0">
                <a:latin typeface="Times New Roman"/>
                <a:cs typeface="Times New Roman"/>
              </a:rPr>
              <a:t>Θ(</a:t>
            </a:r>
            <a:r>
              <a:rPr sz="2100" i="1" spc="95" dirty="0">
                <a:latin typeface="Times New Roman"/>
                <a:cs typeface="Times New Roman"/>
              </a:rPr>
              <a:t>n</a:t>
            </a:r>
            <a:r>
              <a:rPr sz="2100" i="1" spc="-26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lg</a:t>
            </a:r>
            <a:r>
              <a:rPr sz="2100" spc="-170" dirty="0">
                <a:latin typeface="Times New Roman"/>
                <a:cs typeface="Times New Roman"/>
              </a:rPr>
              <a:t> </a:t>
            </a:r>
            <a:r>
              <a:rPr sz="2100" i="1" spc="-10" dirty="0">
                <a:latin typeface="Times New Roman"/>
                <a:cs typeface="Times New Roman"/>
              </a:rPr>
              <a:t>n</a:t>
            </a:r>
            <a:r>
              <a:rPr sz="2100" spc="-10" dirty="0">
                <a:latin typeface="Times New Roman"/>
                <a:cs typeface="Times New Roman"/>
              </a:rPr>
              <a:t>)</a:t>
            </a:r>
            <a:r>
              <a:rPr sz="3600" spc="-15" baseline="-11574" dirty="0">
                <a:solidFill>
                  <a:srgbClr val="3D010C"/>
                </a:solidFill>
                <a:latin typeface="Malgun Gothic"/>
                <a:cs typeface="Malgun Gothic"/>
              </a:rPr>
              <a:t>이므로</a:t>
            </a:r>
            <a:endParaRPr sz="3600" baseline="-11574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3255" y="44196"/>
            <a:ext cx="7668895" cy="2784475"/>
            <a:chOff x="143255" y="44196"/>
            <a:chExt cx="7668895" cy="2784475"/>
          </a:xfrm>
        </p:grpSpPr>
        <p:sp>
          <p:nvSpPr>
            <p:cNvPr id="3" name="object 3"/>
            <p:cNvSpPr/>
            <p:nvPr/>
          </p:nvSpPr>
          <p:spPr>
            <a:xfrm>
              <a:off x="143255" y="44196"/>
              <a:ext cx="7668895" cy="2784475"/>
            </a:xfrm>
            <a:custGeom>
              <a:avLst/>
              <a:gdLst/>
              <a:ahLst/>
              <a:cxnLst/>
              <a:rect l="l" t="t" r="r" b="b"/>
              <a:pathLst>
                <a:path w="7668895" h="2784475">
                  <a:moveTo>
                    <a:pt x="7668768" y="0"/>
                  </a:moveTo>
                  <a:lnTo>
                    <a:pt x="0" y="0"/>
                  </a:lnTo>
                  <a:lnTo>
                    <a:pt x="0" y="2784348"/>
                  </a:lnTo>
                  <a:lnTo>
                    <a:pt x="7668768" y="2784348"/>
                  </a:lnTo>
                  <a:lnTo>
                    <a:pt x="7668768" y="0"/>
                  </a:lnTo>
                  <a:close/>
                </a:path>
              </a:pathLst>
            </a:custGeom>
            <a:solidFill>
              <a:srgbClr val="DEF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46777" y="649936"/>
              <a:ext cx="107950" cy="0"/>
            </a:xfrm>
            <a:custGeom>
              <a:avLst/>
              <a:gdLst/>
              <a:ahLst/>
              <a:cxnLst/>
              <a:rect l="l" t="t" r="r" b="b"/>
              <a:pathLst>
                <a:path w="107950">
                  <a:moveTo>
                    <a:pt x="0" y="0"/>
                  </a:moveTo>
                  <a:lnTo>
                    <a:pt x="107464" y="0"/>
                  </a:lnTo>
                </a:path>
              </a:pathLst>
            </a:custGeom>
            <a:ln w="99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5" dirty="0">
                <a:solidFill>
                  <a:srgbClr val="3E3D00"/>
                </a:solidFill>
                <a:latin typeface="Malgun Gothic"/>
                <a:cs typeface="Malgun Gothic"/>
              </a:rPr>
              <a:t>71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99177" y="442497"/>
            <a:ext cx="78740" cy="200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50" i="1" spc="-50" dirty="0">
                <a:latin typeface="Times New Roman"/>
                <a:cs typeface="Times New Roman"/>
              </a:rPr>
              <a:t>k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63495" y="626237"/>
            <a:ext cx="86995" cy="200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50" i="1" spc="-50" dirty="0">
                <a:latin typeface="Times New Roman"/>
                <a:cs typeface="Times New Roman"/>
              </a:rPr>
              <a:t>b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65522" y="466466"/>
            <a:ext cx="86995" cy="200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50" i="1" spc="-50" dirty="0">
                <a:latin typeface="Times New Roman"/>
                <a:cs typeface="Times New Roman"/>
              </a:rPr>
              <a:t>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1308" y="839415"/>
            <a:ext cx="81153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950" i="1" dirty="0">
                <a:latin typeface="Times New Roman"/>
                <a:cs typeface="Times New Roman"/>
              </a:rPr>
              <a:t>T</a:t>
            </a:r>
            <a:r>
              <a:rPr sz="1950" i="1" spc="-240" dirty="0">
                <a:latin typeface="Times New Roman"/>
                <a:cs typeface="Times New Roman"/>
              </a:rPr>
              <a:t> </a:t>
            </a:r>
            <a:r>
              <a:rPr sz="1950" spc="-114" dirty="0">
                <a:latin typeface="Times New Roman"/>
                <a:cs typeface="Times New Roman"/>
              </a:rPr>
              <a:t>(1)</a:t>
            </a:r>
            <a:r>
              <a:rPr sz="1950" spc="-3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-35" dirty="0">
                <a:latin typeface="Times New Roman"/>
                <a:cs typeface="Times New Roman"/>
              </a:rPr>
              <a:t> </a:t>
            </a:r>
            <a:r>
              <a:rPr sz="1950" i="1" spc="-50" dirty="0">
                <a:latin typeface="Times New Roman"/>
                <a:cs typeface="Times New Roman"/>
              </a:rPr>
              <a:t>d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451308" y="353587"/>
            <a:ext cx="1742439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950" i="1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1950" i="1" spc="-2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sz="1950" i="1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195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sz="195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195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50" i="1" dirty="0">
                <a:solidFill>
                  <a:srgbClr val="000000"/>
                </a:solidFill>
                <a:latin typeface="Times New Roman"/>
                <a:cs typeface="Times New Roman"/>
              </a:rPr>
              <a:t>aT</a:t>
            </a:r>
            <a:r>
              <a:rPr sz="1950" i="1" spc="-2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700" spc="-254" dirty="0">
                <a:solidFill>
                  <a:srgbClr val="000000"/>
                </a:solidFill>
                <a:latin typeface="Symbol"/>
                <a:cs typeface="Symbol"/>
              </a:rPr>
              <a:t></a:t>
            </a:r>
            <a:r>
              <a:rPr sz="2700" spc="3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700" spc="-60" dirty="0">
                <a:solidFill>
                  <a:srgbClr val="000000"/>
                </a:solidFill>
                <a:latin typeface="Symbol"/>
                <a:cs typeface="Symbol"/>
              </a:rPr>
              <a:t></a:t>
            </a:r>
            <a:r>
              <a:rPr sz="1950" spc="-60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1950" spc="-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50" i="1" spc="-25" dirty="0">
                <a:solidFill>
                  <a:srgbClr val="000000"/>
                </a:solidFill>
                <a:latin typeface="Times New Roman"/>
                <a:cs typeface="Times New Roman"/>
              </a:rPr>
              <a:t>cn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95559" y="450970"/>
            <a:ext cx="361569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950" dirty="0">
                <a:latin typeface="Times New Roman"/>
                <a:cs typeface="Times New Roman"/>
              </a:rPr>
              <a:t>(</a:t>
            </a:r>
            <a:r>
              <a:rPr sz="1950" i="1" dirty="0">
                <a:latin typeface="Times New Roman"/>
                <a:cs typeface="Times New Roman"/>
              </a:rPr>
              <a:t>n</a:t>
            </a:r>
            <a:r>
              <a:rPr sz="1950" i="1" spc="-2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</a:t>
            </a:r>
            <a:r>
              <a:rPr sz="1950" spc="-250" dirty="0">
                <a:latin typeface="Times New Roman"/>
                <a:cs typeface="Times New Roman"/>
              </a:rPr>
              <a:t> </a:t>
            </a:r>
            <a:r>
              <a:rPr sz="1950" spc="-110" dirty="0">
                <a:latin typeface="Times New Roman"/>
                <a:cs typeface="Times New Roman"/>
              </a:rPr>
              <a:t>1</a:t>
            </a:r>
            <a:r>
              <a:rPr sz="1950" spc="-110" dirty="0">
                <a:latin typeface="Malgun Gothic"/>
                <a:cs typeface="Malgun Gothic"/>
              </a:rPr>
              <a:t>이고</a:t>
            </a:r>
            <a:r>
              <a:rPr sz="1950" spc="-110" dirty="0">
                <a:latin typeface="Times New Roman"/>
                <a:cs typeface="Times New Roman"/>
              </a:rPr>
              <a:t>,</a:t>
            </a:r>
            <a:r>
              <a:rPr sz="1950" spc="-245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n</a:t>
            </a:r>
            <a:r>
              <a:rPr sz="1950" dirty="0">
                <a:latin typeface="Malgun Gothic"/>
                <a:cs typeface="Malgun Gothic"/>
              </a:rPr>
              <a:t>이</a:t>
            </a:r>
            <a:r>
              <a:rPr sz="1950" spc="345" dirty="0">
                <a:latin typeface="Malgun Gothic"/>
                <a:cs typeface="Malgun Gothic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b</a:t>
            </a:r>
            <a:r>
              <a:rPr sz="1950" dirty="0">
                <a:latin typeface="Malgun Gothic"/>
                <a:cs typeface="Malgun Gothic"/>
              </a:rPr>
              <a:t>의</a:t>
            </a:r>
            <a:r>
              <a:rPr sz="1950" spc="-204" dirty="0">
                <a:latin typeface="Malgun Gothic"/>
                <a:cs typeface="Malgun Gothic"/>
              </a:rPr>
              <a:t> </a:t>
            </a:r>
            <a:r>
              <a:rPr sz="1950" spc="-10" dirty="0">
                <a:latin typeface="Malgun Gothic"/>
                <a:cs typeface="Malgun Gothic"/>
              </a:rPr>
              <a:t>거듭제곱이면</a:t>
            </a:r>
            <a:r>
              <a:rPr sz="1950" spc="-10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02024" y="2242553"/>
            <a:ext cx="148590" cy="351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100" spc="-50" dirty="0">
                <a:latin typeface="Symbol"/>
                <a:cs typeface="Symbol"/>
              </a:rPr>
              <a:t>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02024" y="1564804"/>
            <a:ext cx="148590" cy="351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100" spc="-50" dirty="0">
                <a:latin typeface="Symbol"/>
                <a:cs typeface="Symbol"/>
              </a:rPr>
              <a:t>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02024" y="1773398"/>
            <a:ext cx="148590" cy="351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100" spc="-50" dirty="0">
                <a:latin typeface="Symbol"/>
                <a:cs typeface="Symbol"/>
              </a:rPr>
              <a:t>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02024" y="1304230"/>
            <a:ext cx="148590" cy="351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100" spc="-50" dirty="0">
                <a:latin typeface="Symbol"/>
                <a:cs typeface="Symbol"/>
              </a:rPr>
              <a:t>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86384" y="1718105"/>
            <a:ext cx="8445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50" i="1" spc="-50" dirty="0">
                <a:latin typeface="Times New Roman"/>
                <a:cs typeface="Times New Roman"/>
              </a:rPr>
              <a:t>k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37447" y="1726848"/>
            <a:ext cx="888365" cy="351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392430" algn="l"/>
              </a:tabLst>
            </a:pPr>
            <a:r>
              <a:rPr sz="2100" spc="25" dirty="0">
                <a:latin typeface="Times New Roman"/>
                <a:cs typeface="Times New Roman"/>
              </a:rPr>
              <a:t>(</a:t>
            </a:r>
            <a:r>
              <a:rPr sz="2100" i="1" spc="25" dirty="0">
                <a:latin typeface="Times New Roman"/>
                <a:cs typeface="Times New Roman"/>
              </a:rPr>
              <a:t>n</a:t>
            </a:r>
            <a:r>
              <a:rPr sz="2100" i="1" dirty="0">
                <a:latin typeface="Times New Roman"/>
                <a:cs typeface="Times New Roman"/>
              </a:rPr>
              <a:t>	</a:t>
            </a:r>
            <a:r>
              <a:rPr sz="2100" spc="-20" dirty="0">
                <a:latin typeface="Times New Roman"/>
                <a:cs typeface="Times New Roman"/>
              </a:rPr>
              <a:t>lg</a:t>
            </a:r>
            <a:r>
              <a:rPr sz="2100" spc="-170" dirty="0">
                <a:latin typeface="Times New Roman"/>
                <a:cs typeface="Times New Roman"/>
              </a:rPr>
              <a:t> </a:t>
            </a:r>
            <a:r>
              <a:rPr sz="2100" i="1" spc="-35" dirty="0">
                <a:latin typeface="Times New Roman"/>
                <a:cs typeface="Times New Roman"/>
              </a:rPr>
              <a:t>n</a:t>
            </a:r>
            <a:r>
              <a:rPr sz="2100" spc="-35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39695" y="1237039"/>
            <a:ext cx="1252855" cy="1249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 marR="30480" indent="1905" algn="just">
              <a:lnSpc>
                <a:spcPct val="127400"/>
              </a:lnSpc>
              <a:spcBef>
                <a:spcPts val="90"/>
              </a:spcBef>
            </a:pPr>
            <a:r>
              <a:rPr sz="2100" dirty="0">
                <a:latin typeface="Times New Roman"/>
                <a:cs typeface="Times New Roman"/>
              </a:rPr>
              <a:t>(</a:t>
            </a:r>
            <a:r>
              <a:rPr sz="2100" i="1" dirty="0">
                <a:latin typeface="Times New Roman"/>
                <a:cs typeface="Times New Roman"/>
              </a:rPr>
              <a:t>if</a:t>
            </a:r>
            <a:r>
              <a:rPr sz="2100" i="1" spc="229" dirty="0">
                <a:latin typeface="Times New Roman"/>
                <a:cs typeface="Times New Roman"/>
              </a:rPr>
              <a:t>  </a:t>
            </a:r>
            <a:r>
              <a:rPr sz="2100" i="1" dirty="0">
                <a:latin typeface="Times New Roman"/>
                <a:cs typeface="Times New Roman"/>
              </a:rPr>
              <a:t>a</a:t>
            </a:r>
            <a:r>
              <a:rPr sz="2100" i="1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</a:t>
            </a:r>
            <a:r>
              <a:rPr sz="2100" spc="-105" dirty="0">
                <a:latin typeface="Times New Roman"/>
                <a:cs typeface="Times New Roman"/>
              </a:rPr>
              <a:t> </a:t>
            </a:r>
            <a:r>
              <a:rPr sz="2100" i="1" spc="70" dirty="0">
                <a:latin typeface="Times New Roman"/>
                <a:cs typeface="Times New Roman"/>
              </a:rPr>
              <a:t>b</a:t>
            </a:r>
            <a:r>
              <a:rPr sz="1875" i="1" spc="104" baseline="42222" dirty="0">
                <a:latin typeface="Times New Roman"/>
                <a:cs typeface="Times New Roman"/>
              </a:rPr>
              <a:t>k</a:t>
            </a:r>
            <a:r>
              <a:rPr sz="1875" i="1" spc="44" baseline="42222" dirty="0"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Times New Roman"/>
                <a:cs typeface="Times New Roman"/>
              </a:rPr>
              <a:t>) </a:t>
            </a:r>
            <a:r>
              <a:rPr sz="2100" dirty="0">
                <a:latin typeface="Times New Roman"/>
                <a:cs typeface="Times New Roman"/>
              </a:rPr>
              <a:t>(</a:t>
            </a:r>
            <a:r>
              <a:rPr sz="2100" i="1" dirty="0">
                <a:latin typeface="Times New Roman"/>
                <a:cs typeface="Times New Roman"/>
              </a:rPr>
              <a:t>if</a:t>
            </a:r>
            <a:r>
              <a:rPr sz="2100" i="1" spc="225" dirty="0">
                <a:latin typeface="Times New Roman"/>
                <a:cs typeface="Times New Roman"/>
              </a:rPr>
              <a:t>  </a:t>
            </a:r>
            <a:r>
              <a:rPr sz="2100" i="1" dirty="0">
                <a:latin typeface="Times New Roman"/>
                <a:cs typeface="Times New Roman"/>
              </a:rPr>
              <a:t>a</a:t>
            </a:r>
            <a:r>
              <a:rPr sz="2100" i="1" spc="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</a:t>
            </a:r>
            <a:r>
              <a:rPr sz="2100" spc="-105" dirty="0">
                <a:latin typeface="Times New Roman"/>
                <a:cs typeface="Times New Roman"/>
              </a:rPr>
              <a:t> </a:t>
            </a:r>
            <a:r>
              <a:rPr sz="2100" i="1" spc="70" dirty="0">
                <a:latin typeface="Times New Roman"/>
                <a:cs typeface="Times New Roman"/>
              </a:rPr>
              <a:t>b</a:t>
            </a:r>
            <a:r>
              <a:rPr sz="1875" i="1" spc="104" baseline="42222" dirty="0">
                <a:latin typeface="Times New Roman"/>
                <a:cs typeface="Times New Roman"/>
              </a:rPr>
              <a:t>k</a:t>
            </a:r>
            <a:r>
              <a:rPr sz="1875" i="1" spc="37" baseline="42222" dirty="0"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Times New Roman"/>
                <a:cs typeface="Times New Roman"/>
              </a:rPr>
              <a:t>) </a:t>
            </a:r>
            <a:r>
              <a:rPr sz="2100" dirty="0">
                <a:latin typeface="Times New Roman"/>
                <a:cs typeface="Times New Roman"/>
              </a:rPr>
              <a:t>(</a:t>
            </a:r>
            <a:r>
              <a:rPr sz="2100" i="1" dirty="0">
                <a:latin typeface="Times New Roman"/>
                <a:cs typeface="Times New Roman"/>
              </a:rPr>
              <a:t>if</a:t>
            </a:r>
            <a:r>
              <a:rPr sz="2100" i="1" spc="225" dirty="0">
                <a:latin typeface="Times New Roman"/>
                <a:cs typeface="Times New Roman"/>
              </a:rPr>
              <a:t>  </a:t>
            </a:r>
            <a:r>
              <a:rPr sz="2100" i="1" dirty="0">
                <a:latin typeface="Times New Roman"/>
                <a:cs typeface="Times New Roman"/>
              </a:rPr>
              <a:t>a</a:t>
            </a:r>
            <a:r>
              <a:rPr sz="2100" i="1" spc="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</a:t>
            </a:r>
            <a:r>
              <a:rPr sz="2100" spc="-105" dirty="0">
                <a:latin typeface="Times New Roman"/>
                <a:cs typeface="Times New Roman"/>
              </a:rPr>
              <a:t> </a:t>
            </a:r>
            <a:r>
              <a:rPr sz="2100" i="1" spc="70" dirty="0">
                <a:latin typeface="Times New Roman"/>
                <a:cs typeface="Times New Roman"/>
              </a:rPr>
              <a:t>b</a:t>
            </a:r>
            <a:r>
              <a:rPr sz="1875" i="1" spc="104" baseline="42222" dirty="0">
                <a:latin typeface="Times New Roman"/>
                <a:cs typeface="Times New Roman"/>
              </a:rPr>
              <a:t>k</a:t>
            </a:r>
            <a:r>
              <a:rPr sz="1875" i="1" spc="37" baseline="42222" dirty="0"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18700" y="1319002"/>
            <a:ext cx="722630" cy="351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2100" spc="55" dirty="0">
                <a:latin typeface="Symbol"/>
                <a:cs typeface="Symbol"/>
              </a:rPr>
              <a:t></a:t>
            </a:r>
            <a:r>
              <a:rPr sz="2100" spc="55" dirty="0">
                <a:latin typeface="Times New Roman"/>
                <a:cs typeface="Times New Roman"/>
              </a:rPr>
              <a:t>(</a:t>
            </a:r>
            <a:r>
              <a:rPr sz="2100" i="1" spc="55" dirty="0">
                <a:latin typeface="Times New Roman"/>
                <a:cs typeface="Times New Roman"/>
              </a:rPr>
              <a:t>n</a:t>
            </a:r>
            <a:r>
              <a:rPr sz="1875" i="1" spc="82" baseline="42222" dirty="0">
                <a:latin typeface="Times New Roman"/>
                <a:cs typeface="Times New Roman"/>
              </a:rPr>
              <a:t>k</a:t>
            </a:r>
            <a:r>
              <a:rPr sz="1875" i="1" spc="60" baseline="42222" dirty="0"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24723" y="1726848"/>
            <a:ext cx="1125855" cy="351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908685" algn="l"/>
              </a:tabLst>
            </a:pPr>
            <a:r>
              <a:rPr sz="2100" i="1" dirty="0">
                <a:latin typeface="Times New Roman"/>
                <a:cs typeface="Times New Roman"/>
              </a:rPr>
              <a:t>T</a:t>
            </a:r>
            <a:r>
              <a:rPr sz="2100" i="1" spc="-17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(</a:t>
            </a:r>
            <a:r>
              <a:rPr sz="2100" i="1" dirty="0">
                <a:latin typeface="Times New Roman"/>
                <a:cs typeface="Times New Roman"/>
              </a:rPr>
              <a:t>n</a:t>
            </a:r>
            <a:r>
              <a:rPr sz="2100" dirty="0">
                <a:latin typeface="Times New Roman"/>
                <a:cs typeface="Times New Roman"/>
              </a:rPr>
              <a:t>)</a:t>
            </a:r>
            <a:r>
              <a:rPr sz="2100" spc="-190" dirty="0"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Symbol"/>
                <a:cs typeface="Symbol"/>
              </a:rPr>
              <a:t>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-60" dirty="0">
                <a:latin typeface="Symbol"/>
                <a:cs typeface="Symbol"/>
              </a:rPr>
              <a:t>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76624" y="2008250"/>
            <a:ext cx="1214120" cy="351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3150" baseline="-5291" dirty="0">
                <a:latin typeface="Symbol"/>
                <a:cs typeface="Symbol"/>
              </a:rPr>
              <a:t></a:t>
            </a:r>
            <a:r>
              <a:rPr sz="3150" spc="60" baseline="-5291" dirty="0">
                <a:latin typeface="Times New Roman"/>
                <a:cs typeface="Times New Roman"/>
              </a:rPr>
              <a:t> </a:t>
            </a:r>
            <a:r>
              <a:rPr sz="3150" baseline="-26455" dirty="0">
                <a:latin typeface="Symbol"/>
                <a:cs typeface="Symbol"/>
              </a:rPr>
              <a:t></a:t>
            </a:r>
            <a:r>
              <a:rPr sz="3150" baseline="-26455" dirty="0">
                <a:latin typeface="Times New Roman"/>
                <a:cs typeface="Times New Roman"/>
              </a:rPr>
              <a:t>(</a:t>
            </a:r>
            <a:r>
              <a:rPr sz="3150" i="1" baseline="-26455" dirty="0">
                <a:latin typeface="Times New Roman"/>
                <a:cs typeface="Times New Roman"/>
              </a:rPr>
              <a:t>n</a:t>
            </a:r>
            <a:r>
              <a:rPr sz="1250" dirty="0">
                <a:latin typeface="Times New Roman"/>
                <a:cs typeface="Times New Roman"/>
              </a:rPr>
              <a:t>log</a:t>
            </a:r>
            <a:r>
              <a:rPr sz="1350" i="1" baseline="-18518" dirty="0">
                <a:latin typeface="Times New Roman"/>
                <a:cs typeface="Times New Roman"/>
              </a:rPr>
              <a:t>b</a:t>
            </a:r>
            <a:r>
              <a:rPr sz="1350" i="1" spc="202" baseline="-18518" dirty="0">
                <a:latin typeface="Times New Roman"/>
                <a:cs typeface="Times New Roman"/>
              </a:rPr>
              <a:t> </a:t>
            </a:r>
            <a:r>
              <a:rPr sz="1250" i="1" dirty="0">
                <a:latin typeface="Times New Roman"/>
                <a:cs typeface="Times New Roman"/>
              </a:rPr>
              <a:t>a</a:t>
            </a:r>
            <a:r>
              <a:rPr sz="1250" i="1" spc="30" dirty="0">
                <a:latin typeface="Times New Roman"/>
                <a:cs typeface="Times New Roman"/>
              </a:rPr>
              <a:t> </a:t>
            </a:r>
            <a:r>
              <a:rPr sz="3150" spc="-75" baseline="-26455" dirty="0">
                <a:latin typeface="Times New Roman"/>
                <a:cs typeface="Times New Roman"/>
              </a:rPr>
              <a:t>)</a:t>
            </a:r>
            <a:endParaRPr sz="3150" baseline="-2645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8916" y="3260217"/>
            <a:ext cx="3803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40" dirty="0">
                <a:solidFill>
                  <a:srgbClr val="3E3D00"/>
                </a:solidFill>
                <a:latin typeface="Malgun Gothic"/>
                <a:cs typeface="Malgun Gothic"/>
              </a:rPr>
              <a:t>(예)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27103" y="3281097"/>
            <a:ext cx="2168525" cy="85407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40"/>
              </a:spcBef>
            </a:pPr>
            <a:r>
              <a:rPr sz="1950" i="1" dirty="0">
                <a:latin typeface="Times New Roman"/>
                <a:cs typeface="Times New Roman"/>
              </a:rPr>
              <a:t>T</a:t>
            </a:r>
            <a:r>
              <a:rPr sz="1950" i="1" spc="-22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(</a:t>
            </a:r>
            <a:r>
              <a:rPr sz="1950" i="1" dirty="0">
                <a:latin typeface="Times New Roman"/>
                <a:cs typeface="Times New Roman"/>
              </a:rPr>
              <a:t>n</a:t>
            </a:r>
            <a:r>
              <a:rPr sz="1950" dirty="0">
                <a:latin typeface="Times New Roman"/>
                <a:cs typeface="Times New Roman"/>
              </a:rPr>
              <a:t>)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-105" dirty="0">
                <a:latin typeface="Times New Roman"/>
                <a:cs typeface="Times New Roman"/>
              </a:rPr>
              <a:t> </a:t>
            </a:r>
            <a:r>
              <a:rPr sz="1950" spc="-70" dirty="0">
                <a:latin typeface="Times New Roman"/>
                <a:cs typeface="Times New Roman"/>
              </a:rPr>
              <a:t>8</a:t>
            </a:r>
            <a:r>
              <a:rPr sz="1950" i="1" spc="-70" dirty="0">
                <a:latin typeface="Times New Roman"/>
                <a:cs typeface="Times New Roman"/>
              </a:rPr>
              <a:t>T</a:t>
            </a:r>
            <a:r>
              <a:rPr sz="1950" i="1" spc="-229" dirty="0">
                <a:latin typeface="Times New Roman"/>
                <a:cs typeface="Times New Roman"/>
              </a:rPr>
              <a:t> </a:t>
            </a:r>
            <a:r>
              <a:rPr sz="2550" spc="-125" dirty="0">
                <a:latin typeface="Symbol"/>
                <a:cs typeface="Symbol"/>
              </a:rPr>
              <a:t></a:t>
            </a:r>
            <a:r>
              <a:rPr sz="1950" i="1" spc="-125" dirty="0">
                <a:latin typeface="Times New Roman"/>
                <a:cs typeface="Times New Roman"/>
              </a:rPr>
              <a:t>n</a:t>
            </a:r>
            <a:r>
              <a:rPr sz="1950" i="1" spc="-17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/</a:t>
            </a:r>
            <a:r>
              <a:rPr sz="1950" spc="-12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4</a:t>
            </a:r>
            <a:r>
              <a:rPr sz="2550" dirty="0">
                <a:latin typeface="Symbol"/>
                <a:cs typeface="Symbol"/>
              </a:rPr>
              <a:t></a:t>
            </a:r>
            <a:r>
              <a:rPr sz="1950" dirty="0">
                <a:latin typeface="Symbol"/>
                <a:cs typeface="Symbol"/>
              </a:rPr>
              <a:t></a:t>
            </a:r>
            <a:r>
              <a:rPr sz="1950" spc="-17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Times New Roman"/>
                <a:cs typeface="Times New Roman"/>
              </a:rPr>
              <a:t>5</a:t>
            </a:r>
            <a:r>
              <a:rPr sz="1950" i="1" spc="-25" dirty="0">
                <a:latin typeface="Times New Roman"/>
                <a:cs typeface="Times New Roman"/>
              </a:rPr>
              <a:t>n</a:t>
            </a:r>
            <a:r>
              <a:rPr sz="1725" spc="-37" baseline="41062" dirty="0">
                <a:latin typeface="Times New Roman"/>
                <a:cs typeface="Times New Roman"/>
              </a:rPr>
              <a:t>2</a:t>
            </a:r>
            <a:endParaRPr sz="1725" baseline="41062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1950" i="1" dirty="0">
                <a:latin typeface="Times New Roman"/>
                <a:cs typeface="Times New Roman"/>
              </a:rPr>
              <a:t>T</a:t>
            </a:r>
            <a:r>
              <a:rPr sz="1950" i="1" spc="-240" dirty="0">
                <a:latin typeface="Times New Roman"/>
                <a:cs typeface="Times New Roman"/>
              </a:rPr>
              <a:t> </a:t>
            </a:r>
            <a:r>
              <a:rPr sz="1950" spc="-110" dirty="0">
                <a:latin typeface="Times New Roman"/>
                <a:cs typeface="Times New Roman"/>
              </a:rPr>
              <a:t>(1)</a:t>
            </a:r>
            <a:r>
              <a:rPr sz="1950" spc="-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-10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Times New Roman"/>
                <a:cs typeface="Times New Roman"/>
              </a:rPr>
              <a:t>3</a:t>
            </a:r>
            <a:endParaRPr sz="1950">
              <a:latin typeface="Times New Roman"/>
              <a:cs typeface="Times New Roman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7479" y="3285616"/>
            <a:ext cx="103377" cy="144653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1831848" y="3072383"/>
            <a:ext cx="271780" cy="257810"/>
          </a:xfrm>
          <a:prstGeom prst="rect">
            <a:avLst/>
          </a:prstGeom>
          <a:solidFill>
            <a:srgbClr val="FFFF1A"/>
          </a:solidFill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1200" dirty="0">
                <a:solidFill>
                  <a:srgbClr val="3E3D00"/>
                </a:solidFill>
                <a:latin typeface="Malgun Gothic"/>
                <a:cs typeface="Malgun Gothic"/>
              </a:rPr>
              <a:t>a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22347" y="3331464"/>
            <a:ext cx="103377" cy="142875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2430779" y="3072383"/>
            <a:ext cx="277495" cy="257810"/>
          </a:xfrm>
          <a:prstGeom prst="rect">
            <a:avLst/>
          </a:prstGeom>
          <a:solidFill>
            <a:srgbClr val="FFFF1A"/>
          </a:solidFill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1200" spc="-50" dirty="0">
                <a:solidFill>
                  <a:srgbClr val="3E3D00"/>
                </a:solidFill>
                <a:latin typeface="Malgun Gothic"/>
                <a:cs typeface="Malgun Gothic"/>
              </a:rPr>
              <a:t>b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63951" y="3331464"/>
            <a:ext cx="103377" cy="142875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3073907" y="3072383"/>
            <a:ext cx="262255" cy="257810"/>
          </a:xfrm>
          <a:prstGeom prst="rect">
            <a:avLst/>
          </a:prstGeom>
          <a:solidFill>
            <a:srgbClr val="FFFF1A"/>
          </a:solidFill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1200" spc="-50" dirty="0">
                <a:solidFill>
                  <a:srgbClr val="3E3D00"/>
                </a:solidFill>
                <a:latin typeface="Malgun Gothic"/>
                <a:cs typeface="Malgun Gothic"/>
              </a:rPr>
              <a:t>k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39341" y="3580091"/>
            <a:ext cx="645795" cy="321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950" dirty="0">
                <a:latin typeface="Times New Roman"/>
                <a:cs typeface="Times New Roman"/>
              </a:rPr>
              <a:t>8</a:t>
            </a:r>
            <a:r>
              <a:rPr sz="1950" spc="-1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</a:t>
            </a:r>
            <a:r>
              <a:rPr sz="1950" spc="-4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Times New Roman"/>
                <a:cs typeface="Times New Roman"/>
              </a:rPr>
              <a:t>4</a:t>
            </a:r>
            <a:r>
              <a:rPr sz="1650" spc="-52" baseline="42929" dirty="0">
                <a:latin typeface="Times New Roman"/>
                <a:cs typeface="Times New Roman"/>
              </a:rPr>
              <a:t>2</a:t>
            </a:r>
            <a:endParaRPr sz="1650" baseline="42929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08879" y="3660394"/>
            <a:ext cx="5607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3E3D00"/>
                </a:solidFill>
                <a:latin typeface="Malgun Gothic"/>
                <a:cs typeface="Malgun Gothic"/>
              </a:rPr>
              <a:t>이므로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627449" y="3609050"/>
            <a:ext cx="1374140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950" i="1" dirty="0">
                <a:latin typeface="Times New Roman"/>
                <a:cs typeface="Times New Roman"/>
              </a:rPr>
              <a:t>T</a:t>
            </a:r>
            <a:r>
              <a:rPr sz="1950" i="1" spc="-21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(</a:t>
            </a:r>
            <a:r>
              <a:rPr sz="1950" i="1" dirty="0">
                <a:latin typeface="Times New Roman"/>
                <a:cs typeface="Times New Roman"/>
              </a:rPr>
              <a:t>n</a:t>
            </a:r>
            <a:r>
              <a:rPr sz="1950" dirty="0">
                <a:latin typeface="Times New Roman"/>
                <a:cs typeface="Times New Roman"/>
              </a:rPr>
              <a:t>)</a:t>
            </a:r>
            <a:r>
              <a:rPr sz="1950" spc="-235" dirty="0">
                <a:latin typeface="Times New Roman"/>
                <a:cs typeface="Times New Roman"/>
              </a:rPr>
              <a:t> </a:t>
            </a:r>
            <a:r>
              <a:rPr sz="1950" spc="75" dirty="0">
                <a:latin typeface="Symbol"/>
                <a:cs typeface="Symbol"/>
              </a:rPr>
              <a:t></a:t>
            </a:r>
            <a:r>
              <a:rPr sz="1950" spc="75" dirty="0">
                <a:latin typeface="Times New Roman"/>
                <a:cs typeface="Times New Roman"/>
              </a:rPr>
              <a:t>(</a:t>
            </a:r>
            <a:r>
              <a:rPr sz="1950" i="1" spc="75" dirty="0">
                <a:latin typeface="Times New Roman"/>
                <a:cs typeface="Times New Roman"/>
              </a:rPr>
              <a:t>n</a:t>
            </a:r>
            <a:r>
              <a:rPr sz="1650" spc="112" baseline="42929" dirty="0">
                <a:latin typeface="Times New Roman"/>
                <a:cs typeface="Times New Roman"/>
              </a:rPr>
              <a:t>2</a:t>
            </a:r>
            <a:r>
              <a:rPr sz="1650" spc="-104" baseline="42929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7593" y="5618175"/>
            <a:ext cx="3803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40" dirty="0">
                <a:solidFill>
                  <a:srgbClr val="3E3D00"/>
                </a:solidFill>
                <a:latin typeface="Malgun Gothic"/>
                <a:cs typeface="Malgun Gothic"/>
              </a:rPr>
              <a:t>(예)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76808" y="5639005"/>
            <a:ext cx="2142490" cy="852169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35"/>
              </a:spcBef>
            </a:pPr>
            <a:r>
              <a:rPr sz="1950" i="1" dirty="0">
                <a:latin typeface="Times New Roman"/>
                <a:cs typeface="Times New Roman"/>
              </a:rPr>
              <a:t>T</a:t>
            </a:r>
            <a:r>
              <a:rPr sz="1950" i="1" spc="-229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(</a:t>
            </a:r>
            <a:r>
              <a:rPr sz="1950" i="1" dirty="0">
                <a:latin typeface="Times New Roman"/>
                <a:cs typeface="Times New Roman"/>
              </a:rPr>
              <a:t>n</a:t>
            </a:r>
            <a:r>
              <a:rPr sz="1950" dirty="0">
                <a:latin typeface="Times New Roman"/>
                <a:cs typeface="Times New Roman"/>
              </a:rPr>
              <a:t>)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-80" dirty="0">
                <a:latin typeface="Times New Roman"/>
                <a:cs typeface="Times New Roman"/>
              </a:rPr>
              <a:t> </a:t>
            </a:r>
            <a:r>
              <a:rPr sz="1950" spc="-55" dirty="0">
                <a:latin typeface="Times New Roman"/>
                <a:cs typeface="Times New Roman"/>
              </a:rPr>
              <a:t>9</a:t>
            </a:r>
            <a:r>
              <a:rPr sz="1950" i="1" spc="-55" dirty="0">
                <a:latin typeface="Times New Roman"/>
                <a:cs typeface="Times New Roman"/>
              </a:rPr>
              <a:t>T</a:t>
            </a:r>
            <a:r>
              <a:rPr sz="1950" i="1" spc="-229" dirty="0">
                <a:latin typeface="Times New Roman"/>
                <a:cs typeface="Times New Roman"/>
              </a:rPr>
              <a:t> </a:t>
            </a:r>
            <a:r>
              <a:rPr sz="2550" spc="-125" dirty="0">
                <a:latin typeface="Symbol"/>
                <a:cs typeface="Symbol"/>
              </a:rPr>
              <a:t></a:t>
            </a:r>
            <a:r>
              <a:rPr sz="1950" i="1" spc="-125" dirty="0">
                <a:latin typeface="Times New Roman"/>
                <a:cs typeface="Times New Roman"/>
              </a:rPr>
              <a:t>n</a:t>
            </a:r>
            <a:r>
              <a:rPr sz="1950" i="1" spc="-17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/</a:t>
            </a:r>
            <a:r>
              <a:rPr sz="1950" spc="-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Times New Roman"/>
                <a:cs typeface="Times New Roman"/>
              </a:rPr>
              <a:t>3</a:t>
            </a:r>
            <a:r>
              <a:rPr sz="2550" spc="-20" dirty="0">
                <a:latin typeface="Symbol"/>
                <a:cs typeface="Symbol"/>
              </a:rPr>
              <a:t></a:t>
            </a:r>
            <a:r>
              <a:rPr sz="1950" spc="-20" dirty="0">
                <a:latin typeface="Symbol"/>
                <a:cs typeface="Symbol"/>
              </a:rPr>
              <a:t></a:t>
            </a:r>
            <a:r>
              <a:rPr sz="1950" spc="-17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Times New Roman"/>
                <a:cs typeface="Times New Roman"/>
              </a:rPr>
              <a:t>5</a:t>
            </a:r>
            <a:r>
              <a:rPr sz="1950" i="1" spc="-25" dirty="0">
                <a:latin typeface="Times New Roman"/>
                <a:cs typeface="Times New Roman"/>
              </a:rPr>
              <a:t>n</a:t>
            </a:r>
            <a:r>
              <a:rPr sz="1650" spc="-37" baseline="42929" dirty="0">
                <a:latin typeface="Times New Roman"/>
                <a:cs typeface="Times New Roman"/>
              </a:rPr>
              <a:t>1</a:t>
            </a:r>
            <a:endParaRPr sz="1650" baseline="42929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70"/>
              </a:spcBef>
            </a:pPr>
            <a:r>
              <a:rPr sz="1950" i="1" dirty="0">
                <a:latin typeface="Times New Roman"/>
                <a:cs typeface="Times New Roman"/>
              </a:rPr>
              <a:t>T</a:t>
            </a:r>
            <a:r>
              <a:rPr sz="1950" i="1" spc="-240" dirty="0">
                <a:latin typeface="Times New Roman"/>
                <a:cs typeface="Times New Roman"/>
              </a:rPr>
              <a:t> </a:t>
            </a:r>
            <a:r>
              <a:rPr sz="1950" spc="-110" dirty="0">
                <a:latin typeface="Times New Roman"/>
                <a:cs typeface="Times New Roman"/>
              </a:rPr>
              <a:t>(1)</a:t>
            </a:r>
            <a:r>
              <a:rPr sz="1950" spc="-4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-6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Times New Roman"/>
                <a:cs typeface="Times New Roman"/>
              </a:rPr>
              <a:t>7</a:t>
            </a:r>
            <a:endParaRPr sz="1950">
              <a:latin typeface="Times New Roman"/>
              <a:cs typeface="Times New Roman"/>
            </a:endParaRPr>
          </a:p>
        </p:txBody>
      </p:sp>
      <p:pic>
        <p:nvPicPr>
          <p:cNvPr id="35" name="object 3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54326" y="5643295"/>
            <a:ext cx="103378" cy="144564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1763267" y="5430011"/>
            <a:ext cx="271780" cy="257810"/>
          </a:xfrm>
          <a:prstGeom prst="rect">
            <a:avLst/>
          </a:prstGeom>
          <a:solidFill>
            <a:srgbClr val="FFFF1A"/>
          </a:solidFill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1200" dirty="0">
                <a:solidFill>
                  <a:srgbClr val="3E3D00"/>
                </a:solidFill>
                <a:latin typeface="Malgun Gothic"/>
                <a:cs typeface="Malgun Gothic"/>
              </a:rPr>
              <a:t>a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37" name="object 3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50719" y="5689091"/>
            <a:ext cx="103378" cy="142900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2359151" y="5430011"/>
            <a:ext cx="277495" cy="257810"/>
          </a:xfrm>
          <a:prstGeom prst="rect">
            <a:avLst/>
          </a:prstGeom>
          <a:solidFill>
            <a:srgbClr val="FFFF1A"/>
          </a:solidFill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1200" spc="-50" dirty="0">
                <a:solidFill>
                  <a:srgbClr val="3E3D00"/>
                </a:solidFill>
                <a:latin typeface="Malgun Gothic"/>
                <a:cs typeface="Malgun Gothic"/>
              </a:rPr>
              <a:t>b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39" name="object 3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93847" y="5689091"/>
            <a:ext cx="103377" cy="142900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3002279" y="5430011"/>
            <a:ext cx="262255" cy="257810"/>
          </a:xfrm>
          <a:prstGeom prst="rect">
            <a:avLst/>
          </a:prstGeom>
          <a:solidFill>
            <a:srgbClr val="FFFF1A"/>
          </a:solidFill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1200" spc="-50" dirty="0">
                <a:solidFill>
                  <a:srgbClr val="3E3D00"/>
                </a:solidFill>
                <a:latin typeface="Malgun Gothic"/>
                <a:cs typeface="Malgun Gothic"/>
              </a:rPr>
              <a:t>k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91639" y="5937719"/>
            <a:ext cx="622300" cy="321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950" dirty="0">
                <a:latin typeface="Times New Roman"/>
                <a:cs typeface="Times New Roman"/>
              </a:rPr>
              <a:t>9</a:t>
            </a:r>
            <a:r>
              <a:rPr sz="1950" spc="-7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</a:t>
            </a:r>
            <a:r>
              <a:rPr sz="1950" spc="-11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Times New Roman"/>
                <a:cs typeface="Times New Roman"/>
              </a:rPr>
              <a:t>3</a:t>
            </a:r>
            <a:r>
              <a:rPr sz="1650" spc="-37" baseline="42929" dirty="0">
                <a:latin typeface="Times New Roman"/>
                <a:cs typeface="Times New Roman"/>
              </a:rPr>
              <a:t>1</a:t>
            </a:r>
            <a:endParaRPr sz="1650" baseline="42929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911852" y="5949763"/>
            <a:ext cx="3053080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3E3D00"/>
                </a:solidFill>
                <a:latin typeface="Malgun Gothic"/>
                <a:cs typeface="Malgun Gothic"/>
              </a:rPr>
              <a:t>이므로</a:t>
            </a:r>
            <a:r>
              <a:rPr sz="1400" spc="-16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2925" i="1" baseline="2849" dirty="0">
                <a:latin typeface="Times New Roman"/>
                <a:cs typeface="Times New Roman"/>
              </a:rPr>
              <a:t>T</a:t>
            </a:r>
            <a:r>
              <a:rPr sz="2925" i="1" spc="-330" baseline="2849" dirty="0">
                <a:latin typeface="Times New Roman"/>
                <a:cs typeface="Times New Roman"/>
              </a:rPr>
              <a:t> </a:t>
            </a:r>
            <a:r>
              <a:rPr sz="2925" baseline="2849" dirty="0">
                <a:latin typeface="Times New Roman"/>
                <a:cs typeface="Times New Roman"/>
              </a:rPr>
              <a:t>(</a:t>
            </a:r>
            <a:r>
              <a:rPr sz="2925" i="1" baseline="2849" dirty="0">
                <a:latin typeface="Times New Roman"/>
                <a:cs typeface="Times New Roman"/>
              </a:rPr>
              <a:t>n</a:t>
            </a:r>
            <a:r>
              <a:rPr sz="2925" baseline="2849" dirty="0">
                <a:latin typeface="Times New Roman"/>
                <a:cs typeface="Times New Roman"/>
              </a:rPr>
              <a:t>)</a:t>
            </a:r>
            <a:r>
              <a:rPr sz="2925" spc="-345" baseline="2849" dirty="0">
                <a:latin typeface="Times New Roman"/>
                <a:cs typeface="Times New Roman"/>
              </a:rPr>
              <a:t> </a:t>
            </a:r>
            <a:r>
              <a:rPr sz="2925" spc="82" baseline="2849" dirty="0">
                <a:latin typeface="Symbol"/>
                <a:cs typeface="Symbol"/>
              </a:rPr>
              <a:t></a:t>
            </a:r>
            <a:r>
              <a:rPr sz="2925" spc="82" baseline="2849" dirty="0">
                <a:latin typeface="Times New Roman"/>
                <a:cs typeface="Times New Roman"/>
              </a:rPr>
              <a:t>(</a:t>
            </a:r>
            <a:r>
              <a:rPr sz="2925" i="1" spc="82" baseline="2849" dirty="0">
                <a:latin typeface="Times New Roman"/>
                <a:cs typeface="Times New Roman"/>
              </a:rPr>
              <a:t>n</a:t>
            </a:r>
            <a:r>
              <a:rPr sz="1650" spc="82" baseline="50505" dirty="0">
                <a:latin typeface="Times New Roman"/>
                <a:cs typeface="Times New Roman"/>
              </a:rPr>
              <a:t>log</a:t>
            </a:r>
            <a:r>
              <a:rPr sz="1200" spc="82" baseline="48611" dirty="0">
                <a:latin typeface="Times New Roman"/>
                <a:cs typeface="Times New Roman"/>
              </a:rPr>
              <a:t>3</a:t>
            </a:r>
            <a:r>
              <a:rPr sz="1200" baseline="48611" dirty="0">
                <a:latin typeface="Times New Roman"/>
                <a:cs typeface="Times New Roman"/>
              </a:rPr>
              <a:t> </a:t>
            </a:r>
            <a:r>
              <a:rPr sz="1650" baseline="50505" dirty="0">
                <a:latin typeface="Times New Roman"/>
                <a:cs typeface="Times New Roman"/>
              </a:rPr>
              <a:t>9</a:t>
            </a:r>
            <a:r>
              <a:rPr sz="1650" spc="-112" baseline="50505" dirty="0">
                <a:latin typeface="Times New Roman"/>
                <a:cs typeface="Times New Roman"/>
              </a:rPr>
              <a:t> </a:t>
            </a:r>
            <a:r>
              <a:rPr sz="2925" baseline="2849" dirty="0">
                <a:latin typeface="Times New Roman"/>
                <a:cs typeface="Times New Roman"/>
              </a:rPr>
              <a:t>)</a:t>
            </a:r>
            <a:r>
              <a:rPr sz="2925" spc="30" baseline="2849" dirty="0">
                <a:latin typeface="Times New Roman"/>
                <a:cs typeface="Times New Roman"/>
              </a:rPr>
              <a:t> </a:t>
            </a:r>
            <a:r>
              <a:rPr sz="2925" baseline="2849" dirty="0">
                <a:latin typeface="Symbol"/>
                <a:cs typeface="Symbol"/>
              </a:rPr>
              <a:t></a:t>
            </a:r>
            <a:r>
              <a:rPr sz="2925" spc="-44" baseline="2849" dirty="0">
                <a:latin typeface="Times New Roman"/>
                <a:cs typeface="Times New Roman"/>
              </a:rPr>
              <a:t> </a:t>
            </a:r>
            <a:r>
              <a:rPr sz="2925" baseline="2849" dirty="0">
                <a:latin typeface="Symbol"/>
                <a:cs typeface="Symbol"/>
              </a:rPr>
              <a:t></a:t>
            </a:r>
            <a:r>
              <a:rPr sz="2925" baseline="2849" dirty="0">
                <a:latin typeface="Times New Roman"/>
                <a:cs typeface="Times New Roman"/>
              </a:rPr>
              <a:t>(</a:t>
            </a:r>
            <a:r>
              <a:rPr sz="2925" i="1" baseline="2849" dirty="0">
                <a:latin typeface="Times New Roman"/>
                <a:cs typeface="Times New Roman"/>
              </a:rPr>
              <a:t>n</a:t>
            </a:r>
            <a:r>
              <a:rPr sz="1650" baseline="47979" dirty="0">
                <a:latin typeface="Times New Roman"/>
                <a:cs typeface="Times New Roman"/>
              </a:rPr>
              <a:t>2</a:t>
            </a:r>
            <a:r>
              <a:rPr sz="1650" spc="-60" baseline="47979" dirty="0">
                <a:latin typeface="Times New Roman"/>
                <a:cs typeface="Times New Roman"/>
              </a:rPr>
              <a:t> </a:t>
            </a:r>
            <a:r>
              <a:rPr sz="2925" spc="-75" baseline="2849" dirty="0">
                <a:latin typeface="Times New Roman"/>
                <a:cs typeface="Times New Roman"/>
              </a:rPr>
              <a:t>)</a:t>
            </a:r>
            <a:endParaRPr sz="2925" baseline="2849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3514" y="4403597"/>
            <a:ext cx="381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40" dirty="0">
                <a:solidFill>
                  <a:srgbClr val="3E3D00"/>
                </a:solidFill>
                <a:latin typeface="Malgun Gothic"/>
                <a:cs typeface="Malgun Gothic"/>
              </a:rPr>
              <a:t>(예)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32601" y="4424097"/>
            <a:ext cx="2162810" cy="85407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40"/>
              </a:spcBef>
            </a:pPr>
            <a:r>
              <a:rPr sz="1950" i="1" dirty="0">
                <a:latin typeface="Times New Roman"/>
                <a:cs typeface="Times New Roman"/>
              </a:rPr>
              <a:t>T</a:t>
            </a:r>
            <a:r>
              <a:rPr sz="1950" i="1" spc="-22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(</a:t>
            </a:r>
            <a:r>
              <a:rPr sz="1950" i="1" dirty="0">
                <a:latin typeface="Times New Roman"/>
                <a:cs typeface="Times New Roman"/>
              </a:rPr>
              <a:t>n</a:t>
            </a:r>
            <a:r>
              <a:rPr sz="1950" dirty="0">
                <a:latin typeface="Times New Roman"/>
                <a:cs typeface="Times New Roman"/>
              </a:rPr>
              <a:t>)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-105" dirty="0">
                <a:latin typeface="Times New Roman"/>
                <a:cs typeface="Times New Roman"/>
              </a:rPr>
              <a:t> </a:t>
            </a:r>
            <a:r>
              <a:rPr sz="1950" spc="-70" dirty="0">
                <a:latin typeface="Times New Roman"/>
                <a:cs typeface="Times New Roman"/>
              </a:rPr>
              <a:t>8</a:t>
            </a:r>
            <a:r>
              <a:rPr sz="1950" i="1" spc="-70" dirty="0">
                <a:latin typeface="Times New Roman"/>
                <a:cs typeface="Times New Roman"/>
              </a:rPr>
              <a:t>T</a:t>
            </a:r>
            <a:r>
              <a:rPr sz="1950" i="1" spc="-229" dirty="0">
                <a:latin typeface="Times New Roman"/>
                <a:cs typeface="Times New Roman"/>
              </a:rPr>
              <a:t> </a:t>
            </a:r>
            <a:r>
              <a:rPr sz="2550" spc="-125" dirty="0">
                <a:latin typeface="Symbol"/>
                <a:cs typeface="Symbol"/>
              </a:rPr>
              <a:t></a:t>
            </a:r>
            <a:r>
              <a:rPr sz="1950" i="1" spc="-125" dirty="0">
                <a:latin typeface="Times New Roman"/>
                <a:cs typeface="Times New Roman"/>
              </a:rPr>
              <a:t>n</a:t>
            </a:r>
            <a:r>
              <a:rPr sz="1950" i="1" spc="-17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/</a:t>
            </a:r>
            <a:r>
              <a:rPr sz="1950" spc="-12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2</a:t>
            </a:r>
            <a:r>
              <a:rPr sz="2550" dirty="0">
                <a:latin typeface="Symbol"/>
                <a:cs typeface="Symbol"/>
              </a:rPr>
              <a:t></a:t>
            </a:r>
            <a:r>
              <a:rPr sz="1950" dirty="0">
                <a:latin typeface="Symbol"/>
                <a:cs typeface="Symbol"/>
              </a:rPr>
              <a:t></a:t>
            </a:r>
            <a:r>
              <a:rPr sz="1950" spc="-17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Times New Roman"/>
                <a:cs typeface="Times New Roman"/>
              </a:rPr>
              <a:t>5</a:t>
            </a:r>
            <a:r>
              <a:rPr sz="1950" i="1" spc="-25" dirty="0">
                <a:latin typeface="Times New Roman"/>
                <a:cs typeface="Times New Roman"/>
              </a:rPr>
              <a:t>n</a:t>
            </a:r>
            <a:r>
              <a:rPr sz="1725" spc="-37" baseline="41062" dirty="0">
                <a:latin typeface="Times New Roman"/>
                <a:cs typeface="Times New Roman"/>
              </a:rPr>
              <a:t>3</a:t>
            </a:r>
            <a:endParaRPr sz="1725" baseline="41062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1950" i="1" dirty="0">
                <a:latin typeface="Times New Roman"/>
                <a:cs typeface="Times New Roman"/>
              </a:rPr>
              <a:t>T</a:t>
            </a:r>
            <a:r>
              <a:rPr sz="1950" i="1" spc="-240" dirty="0">
                <a:latin typeface="Times New Roman"/>
                <a:cs typeface="Times New Roman"/>
              </a:rPr>
              <a:t> </a:t>
            </a:r>
            <a:r>
              <a:rPr sz="1950" spc="-110" dirty="0">
                <a:latin typeface="Times New Roman"/>
                <a:cs typeface="Times New Roman"/>
              </a:rPr>
              <a:t>(1)</a:t>
            </a:r>
            <a:r>
              <a:rPr sz="1950" spc="-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-4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Times New Roman"/>
                <a:cs typeface="Times New Roman"/>
              </a:rPr>
              <a:t>200</a:t>
            </a:r>
            <a:endParaRPr sz="1950">
              <a:latin typeface="Times New Roman"/>
              <a:cs typeface="Times New Roman"/>
            </a:endParaRPr>
          </a:p>
        </p:txBody>
      </p:sp>
      <p:pic>
        <p:nvPicPr>
          <p:cNvPr id="45" name="object 4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82698" y="4428616"/>
            <a:ext cx="103377" cy="144652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1691639" y="4215384"/>
            <a:ext cx="273050" cy="257810"/>
          </a:xfrm>
          <a:prstGeom prst="rect">
            <a:avLst/>
          </a:prstGeom>
          <a:solidFill>
            <a:srgbClr val="FFFF1A"/>
          </a:solidFill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1200" dirty="0">
                <a:solidFill>
                  <a:srgbClr val="3E3D00"/>
                </a:solidFill>
                <a:latin typeface="Malgun Gothic"/>
                <a:cs typeface="Malgun Gothic"/>
              </a:rPr>
              <a:t>a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47" name="object 4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26335" y="4474464"/>
            <a:ext cx="103377" cy="142875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2334767" y="4215384"/>
            <a:ext cx="279400" cy="257810"/>
          </a:xfrm>
          <a:prstGeom prst="rect">
            <a:avLst/>
          </a:prstGeom>
          <a:solidFill>
            <a:srgbClr val="FFFF1A"/>
          </a:solidFill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sz="1200" spc="-50" dirty="0">
                <a:solidFill>
                  <a:srgbClr val="3E3D00"/>
                </a:solidFill>
                <a:latin typeface="Malgun Gothic"/>
                <a:cs typeface="Malgun Gothic"/>
              </a:rPr>
              <a:t>b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49" name="object 4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69463" y="4474464"/>
            <a:ext cx="103378" cy="142875"/>
          </a:xfrm>
          <a:prstGeom prst="rect">
            <a:avLst/>
          </a:prstGeom>
        </p:spPr>
      </p:pic>
      <p:sp>
        <p:nvSpPr>
          <p:cNvPr id="50" name="object 50"/>
          <p:cNvSpPr txBox="1"/>
          <p:nvPr/>
        </p:nvSpPr>
        <p:spPr>
          <a:xfrm>
            <a:off x="2977895" y="4215384"/>
            <a:ext cx="262255" cy="257810"/>
          </a:xfrm>
          <a:prstGeom prst="rect">
            <a:avLst/>
          </a:prstGeom>
          <a:solidFill>
            <a:srgbClr val="FFFF1A"/>
          </a:solidFill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1200" spc="-50" dirty="0">
                <a:solidFill>
                  <a:srgbClr val="3E3D00"/>
                </a:solidFill>
                <a:latin typeface="Malgun Gothic"/>
                <a:cs typeface="Malgun Gothic"/>
              </a:rPr>
              <a:t>k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143390" y="4723091"/>
            <a:ext cx="646430" cy="321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950" dirty="0">
                <a:latin typeface="Times New Roman"/>
                <a:cs typeface="Times New Roman"/>
              </a:rPr>
              <a:t>8</a:t>
            </a:r>
            <a:r>
              <a:rPr sz="1950" spc="-10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-4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Times New Roman"/>
                <a:cs typeface="Times New Roman"/>
              </a:rPr>
              <a:t>2</a:t>
            </a:r>
            <a:r>
              <a:rPr sz="1650" spc="-37" baseline="42929" dirty="0">
                <a:latin typeface="Times New Roman"/>
                <a:cs typeface="Times New Roman"/>
              </a:rPr>
              <a:t>3</a:t>
            </a:r>
            <a:endParaRPr sz="1650" baseline="42929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913503" y="4803775"/>
            <a:ext cx="5607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3E3D00"/>
                </a:solidFill>
                <a:latin typeface="Malgun Gothic"/>
                <a:cs typeface="Malgun Gothic"/>
              </a:rPr>
              <a:t>이므로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832975" y="4723187"/>
            <a:ext cx="1732914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950" i="1" dirty="0">
                <a:latin typeface="Times New Roman"/>
                <a:cs typeface="Times New Roman"/>
              </a:rPr>
              <a:t>T</a:t>
            </a:r>
            <a:r>
              <a:rPr sz="1950" i="1" spc="-21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(</a:t>
            </a:r>
            <a:r>
              <a:rPr sz="1950" i="1" dirty="0">
                <a:latin typeface="Times New Roman"/>
                <a:cs typeface="Times New Roman"/>
              </a:rPr>
              <a:t>n</a:t>
            </a:r>
            <a:r>
              <a:rPr sz="1950" dirty="0">
                <a:latin typeface="Times New Roman"/>
                <a:cs typeface="Times New Roman"/>
              </a:rPr>
              <a:t>)</a:t>
            </a:r>
            <a:r>
              <a:rPr sz="1950" spc="-235" dirty="0">
                <a:latin typeface="Times New Roman"/>
                <a:cs typeface="Times New Roman"/>
              </a:rPr>
              <a:t> </a:t>
            </a:r>
            <a:r>
              <a:rPr sz="1950" spc="75" dirty="0">
                <a:latin typeface="Symbol"/>
                <a:cs typeface="Symbol"/>
              </a:rPr>
              <a:t></a:t>
            </a:r>
            <a:r>
              <a:rPr sz="1950" spc="75" dirty="0">
                <a:latin typeface="Times New Roman"/>
                <a:cs typeface="Times New Roman"/>
              </a:rPr>
              <a:t>(</a:t>
            </a:r>
            <a:r>
              <a:rPr sz="1950" i="1" spc="75" dirty="0">
                <a:latin typeface="Times New Roman"/>
                <a:cs typeface="Times New Roman"/>
              </a:rPr>
              <a:t>n</a:t>
            </a:r>
            <a:r>
              <a:rPr sz="1650" spc="112" baseline="42929" dirty="0">
                <a:latin typeface="Malgun Gothic"/>
                <a:cs typeface="Malgun Gothic"/>
              </a:rPr>
              <a:t>3</a:t>
            </a:r>
            <a:r>
              <a:rPr sz="1650" spc="-300" baseline="42929" dirty="0">
                <a:latin typeface="Malgun Gothic"/>
                <a:cs typeface="Malgun Gothic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lg</a:t>
            </a:r>
            <a:r>
              <a:rPr sz="1950" spc="-185" dirty="0">
                <a:latin typeface="Times New Roman"/>
                <a:cs typeface="Times New Roman"/>
              </a:rPr>
              <a:t> </a:t>
            </a:r>
            <a:r>
              <a:rPr sz="1950" i="1" spc="-25" dirty="0">
                <a:latin typeface="Times New Roman"/>
                <a:cs typeface="Times New Roman"/>
              </a:rPr>
              <a:t>n</a:t>
            </a:r>
            <a:r>
              <a:rPr sz="1950" spc="-25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40487" y="21412"/>
            <a:ext cx="9334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Theorem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3968" y="1920056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467" y="0"/>
                </a:lnTo>
              </a:path>
            </a:pathLst>
          </a:custGeom>
          <a:ln w="99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99482" y="1721450"/>
            <a:ext cx="245364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dirty="0">
                <a:latin typeface="Times New Roman"/>
                <a:cs typeface="Times New Roman"/>
              </a:rPr>
              <a:t>(</a:t>
            </a:r>
            <a:r>
              <a:rPr sz="1950" i="1" dirty="0">
                <a:latin typeface="Times New Roman"/>
                <a:cs typeface="Times New Roman"/>
              </a:rPr>
              <a:t>n</a:t>
            </a:r>
            <a:r>
              <a:rPr sz="1950" i="1" spc="-7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</a:t>
            </a:r>
            <a:r>
              <a:rPr sz="1950" spc="-27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1,</a:t>
            </a:r>
            <a:r>
              <a:rPr sz="1950" spc="340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n</a:t>
            </a:r>
            <a:r>
              <a:rPr sz="1950" i="1" spc="-16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is</a:t>
            </a:r>
            <a:r>
              <a:rPr sz="1950" spc="-9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a</a:t>
            </a:r>
            <a:r>
              <a:rPr sz="1950" spc="-3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power</a:t>
            </a:r>
            <a:r>
              <a:rPr sz="1950" spc="-14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of</a:t>
            </a:r>
            <a:r>
              <a:rPr sz="1950" spc="60" dirty="0">
                <a:latin typeface="Times New Roman"/>
                <a:cs typeface="Times New Roman"/>
              </a:rPr>
              <a:t> </a:t>
            </a:r>
            <a:r>
              <a:rPr sz="1950" i="1" spc="-25" dirty="0">
                <a:latin typeface="Times New Roman"/>
                <a:cs typeface="Times New Roman"/>
              </a:rPr>
              <a:t>b</a:t>
            </a:r>
            <a:r>
              <a:rPr sz="1950" spc="-25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3581" y="1712994"/>
            <a:ext cx="91440" cy="200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i="1" spc="-50" dirty="0">
                <a:latin typeface="Times New Roman"/>
                <a:cs typeface="Times New Roman"/>
              </a:rPr>
              <a:t>k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8004" y="1896377"/>
            <a:ext cx="99695" cy="200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i="1" spc="-50" dirty="0">
                <a:latin typeface="Times New Roman"/>
                <a:cs typeface="Times New Roman"/>
              </a:rPr>
              <a:t>b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0031" y="1736916"/>
            <a:ext cx="99695" cy="200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i="1" spc="-50" dirty="0">
                <a:latin typeface="Times New Roman"/>
                <a:cs typeface="Times New Roman"/>
              </a:rPr>
              <a:t>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0553" y="1624256"/>
            <a:ext cx="175069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i="1" dirty="0">
                <a:latin typeface="Times New Roman"/>
                <a:cs typeface="Times New Roman"/>
              </a:rPr>
              <a:t>T</a:t>
            </a:r>
            <a:r>
              <a:rPr sz="1950" i="1" spc="-24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(</a:t>
            </a:r>
            <a:r>
              <a:rPr sz="1950" i="1" dirty="0">
                <a:latin typeface="Times New Roman"/>
                <a:cs typeface="Times New Roman"/>
              </a:rPr>
              <a:t>n</a:t>
            </a:r>
            <a:r>
              <a:rPr sz="1950" dirty="0">
                <a:latin typeface="Times New Roman"/>
                <a:cs typeface="Times New Roman"/>
              </a:rPr>
              <a:t>)</a:t>
            </a:r>
            <a:r>
              <a:rPr sz="1950" spc="-5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</a:t>
            </a:r>
            <a:r>
              <a:rPr sz="1950" spc="-25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aT</a:t>
            </a:r>
            <a:r>
              <a:rPr sz="1950" i="1" spc="-270" dirty="0">
                <a:latin typeface="Times New Roman"/>
                <a:cs typeface="Times New Roman"/>
              </a:rPr>
              <a:t> </a:t>
            </a:r>
            <a:r>
              <a:rPr sz="2700" spc="-254" dirty="0">
                <a:latin typeface="Symbol"/>
                <a:cs typeface="Symbol"/>
              </a:rPr>
              <a:t></a:t>
            </a:r>
            <a:r>
              <a:rPr sz="2700" spc="335" dirty="0">
                <a:latin typeface="Times New Roman"/>
                <a:cs typeface="Times New Roman"/>
              </a:rPr>
              <a:t> </a:t>
            </a:r>
            <a:r>
              <a:rPr sz="2700" spc="-60" dirty="0">
                <a:latin typeface="Symbol"/>
                <a:cs typeface="Symbol"/>
              </a:rPr>
              <a:t></a:t>
            </a:r>
            <a:r>
              <a:rPr sz="1950" spc="-60" dirty="0">
                <a:latin typeface="Symbol"/>
                <a:cs typeface="Symbol"/>
              </a:rPr>
              <a:t></a:t>
            </a:r>
            <a:r>
              <a:rPr sz="1950" spc="-150" dirty="0">
                <a:latin typeface="Times New Roman"/>
                <a:cs typeface="Times New Roman"/>
              </a:rPr>
              <a:t> </a:t>
            </a:r>
            <a:r>
              <a:rPr sz="1950" i="1" spc="-35" dirty="0">
                <a:latin typeface="Times New Roman"/>
                <a:cs typeface="Times New Roman"/>
              </a:rPr>
              <a:t>cn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54182" y="2225383"/>
            <a:ext cx="161925" cy="351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50" dirty="0">
                <a:latin typeface="Symbol"/>
                <a:cs typeface="Symbol"/>
              </a:rPr>
              <a:t>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54182" y="1285948"/>
            <a:ext cx="161925" cy="351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50" dirty="0">
                <a:latin typeface="Symbol"/>
                <a:cs typeface="Symbol"/>
              </a:rPr>
              <a:t>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488591" y="1218678"/>
            <a:ext cx="1278890" cy="1250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43180" indent="1270" algn="just">
              <a:lnSpc>
                <a:spcPct val="124600"/>
              </a:lnSpc>
              <a:spcBef>
                <a:spcPts val="100"/>
              </a:spcBef>
            </a:pPr>
            <a:r>
              <a:rPr sz="215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sz="2150" i="1" dirty="0">
                <a:solidFill>
                  <a:srgbClr val="000000"/>
                </a:solidFill>
                <a:latin typeface="Times New Roman"/>
                <a:cs typeface="Times New Roman"/>
              </a:rPr>
              <a:t>if</a:t>
            </a:r>
            <a:r>
              <a:rPr sz="2150" i="1" spc="19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sz="2150" i="1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150" i="1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000000"/>
                </a:solidFill>
                <a:latin typeface="Symbol"/>
                <a:cs typeface="Symbol"/>
              </a:rPr>
              <a:t></a:t>
            </a:r>
            <a:r>
              <a:rPr sz="2150" spc="-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50" i="1" spc="55" dirty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sz="1875" i="1" spc="82" baseline="42222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1875" i="1" spc="30" baseline="4222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50" spc="-50" dirty="0">
                <a:solidFill>
                  <a:srgbClr val="000000"/>
                </a:solidFill>
                <a:latin typeface="Times New Roman"/>
                <a:cs typeface="Times New Roman"/>
              </a:rPr>
              <a:t>) </a:t>
            </a:r>
            <a:r>
              <a:rPr sz="215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sz="2150" i="1" dirty="0">
                <a:solidFill>
                  <a:srgbClr val="000000"/>
                </a:solidFill>
                <a:latin typeface="Times New Roman"/>
                <a:cs typeface="Times New Roman"/>
              </a:rPr>
              <a:t>if</a:t>
            </a:r>
            <a:r>
              <a:rPr sz="2150" i="1" spc="19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sz="2150" i="1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150" i="1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150" spc="-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50" i="1" spc="55" dirty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sz="1875" i="1" spc="82" baseline="42222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1875" i="1" spc="30" baseline="4222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50" spc="-50" dirty="0">
                <a:solidFill>
                  <a:srgbClr val="000000"/>
                </a:solidFill>
                <a:latin typeface="Times New Roman"/>
                <a:cs typeface="Times New Roman"/>
              </a:rPr>
              <a:t>) </a:t>
            </a:r>
            <a:r>
              <a:rPr sz="215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sz="2150" i="1" dirty="0">
                <a:solidFill>
                  <a:srgbClr val="000000"/>
                </a:solidFill>
                <a:latin typeface="Times New Roman"/>
                <a:cs typeface="Times New Roman"/>
              </a:rPr>
              <a:t>if</a:t>
            </a:r>
            <a:r>
              <a:rPr sz="2150" i="1" spc="19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sz="2150" i="1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150" i="1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000000"/>
                </a:solidFill>
                <a:latin typeface="Symbol"/>
                <a:cs typeface="Symbol"/>
              </a:rPr>
              <a:t></a:t>
            </a:r>
            <a:r>
              <a:rPr sz="2150" spc="-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50" i="1" spc="55" dirty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sz="1875" i="1" spc="82" baseline="42222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1875" i="1" spc="30" baseline="4222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50" spc="-5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66557" y="1300738"/>
            <a:ext cx="735330" cy="351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150" i="1" spc="50" dirty="0">
                <a:latin typeface="Times New Roman"/>
                <a:cs typeface="Times New Roman"/>
              </a:rPr>
              <a:t>O</a:t>
            </a:r>
            <a:r>
              <a:rPr sz="2150" spc="50" dirty="0">
                <a:latin typeface="Times New Roman"/>
                <a:cs typeface="Times New Roman"/>
              </a:rPr>
              <a:t>(</a:t>
            </a:r>
            <a:r>
              <a:rPr sz="2150" i="1" spc="50" dirty="0">
                <a:latin typeface="Times New Roman"/>
                <a:cs typeface="Times New Roman"/>
              </a:rPr>
              <a:t>n</a:t>
            </a:r>
            <a:r>
              <a:rPr sz="1875" i="1" spc="75" baseline="42222" dirty="0">
                <a:latin typeface="Times New Roman"/>
                <a:cs typeface="Times New Roman"/>
              </a:rPr>
              <a:t>k</a:t>
            </a:r>
            <a:r>
              <a:rPr sz="1875" i="1" spc="37" baseline="42222" dirty="0">
                <a:latin typeface="Times New Roman"/>
                <a:cs typeface="Times New Roman"/>
              </a:rPr>
              <a:t> </a:t>
            </a:r>
            <a:r>
              <a:rPr sz="2150" spc="-5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34339" y="1700314"/>
            <a:ext cx="9715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i="1" spc="-50" dirty="0">
                <a:latin typeface="Times New Roman"/>
                <a:cs typeface="Times New Roman"/>
              </a:rPr>
              <a:t>k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38468" y="1709067"/>
            <a:ext cx="2086610" cy="351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ts val="1290"/>
              </a:lnSpc>
              <a:spcBef>
                <a:spcPts val="90"/>
              </a:spcBef>
              <a:tabLst>
                <a:tab pos="1159510" algn="l"/>
                <a:tab pos="1552575" algn="l"/>
              </a:tabLst>
            </a:pPr>
            <a:r>
              <a:rPr sz="2150" i="1" dirty="0">
                <a:latin typeface="Times New Roman"/>
                <a:cs typeface="Times New Roman"/>
              </a:rPr>
              <a:t>T</a:t>
            </a:r>
            <a:r>
              <a:rPr sz="2150" i="1" spc="-2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(</a:t>
            </a:r>
            <a:r>
              <a:rPr sz="2150" i="1" dirty="0">
                <a:latin typeface="Times New Roman"/>
                <a:cs typeface="Times New Roman"/>
              </a:rPr>
              <a:t>n</a:t>
            </a:r>
            <a:r>
              <a:rPr sz="2150" dirty="0">
                <a:latin typeface="Times New Roman"/>
                <a:cs typeface="Times New Roman"/>
              </a:rPr>
              <a:t>)</a:t>
            </a:r>
            <a:r>
              <a:rPr sz="2150" spc="-250" dirty="0">
                <a:latin typeface="Times New Roman"/>
                <a:cs typeface="Times New Roman"/>
              </a:rPr>
              <a:t> </a:t>
            </a:r>
            <a:r>
              <a:rPr sz="2150" spc="100" dirty="0">
                <a:latin typeface="Symbol"/>
                <a:cs typeface="Symbol"/>
              </a:rPr>
              <a:t></a:t>
            </a:r>
            <a:r>
              <a:rPr sz="3225" spc="150" baseline="33591" dirty="0">
                <a:latin typeface="Symbol"/>
                <a:cs typeface="Symbol"/>
              </a:rPr>
              <a:t></a:t>
            </a:r>
            <a:r>
              <a:rPr sz="3225" baseline="33591" dirty="0">
                <a:latin typeface="Times New Roman"/>
                <a:cs typeface="Times New Roman"/>
              </a:rPr>
              <a:t>	</a:t>
            </a:r>
            <a:r>
              <a:rPr sz="2150" spc="-25" dirty="0">
                <a:latin typeface="Times New Roman"/>
                <a:cs typeface="Times New Roman"/>
              </a:rPr>
              <a:t>(</a:t>
            </a:r>
            <a:r>
              <a:rPr sz="2150" i="1" spc="-25" dirty="0">
                <a:latin typeface="Times New Roman"/>
                <a:cs typeface="Times New Roman"/>
              </a:rPr>
              <a:t>n</a:t>
            </a:r>
            <a:r>
              <a:rPr sz="2150" i="1" dirty="0">
                <a:latin typeface="Times New Roman"/>
                <a:cs typeface="Times New Roman"/>
              </a:rPr>
              <a:t>	</a:t>
            </a:r>
            <a:r>
              <a:rPr sz="2150" spc="-35" dirty="0">
                <a:latin typeface="Times New Roman"/>
                <a:cs typeface="Times New Roman"/>
              </a:rPr>
              <a:t>lg</a:t>
            </a:r>
            <a:r>
              <a:rPr sz="2150" spc="-195" dirty="0">
                <a:latin typeface="Times New Roman"/>
                <a:cs typeface="Times New Roman"/>
              </a:rPr>
              <a:t> </a:t>
            </a:r>
            <a:r>
              <a:rPr sz="2150" i="1" spc="-25" dirty="0">
                <a:latin typeface="Times New Roman"/>
                <a:cs typeface="Times New Roman"/>
              </a:rPr>
              <a:t>n</a:t>
            </a:r>
            <a:r>
              <a:rPr sz="2150" spc="-25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  <a:p>
            <a:pPr marR="95250" algn="ctr">
              <a:lnSpc>
                <a:spcPts val="1290"/>
              </a:lnSpc>
            </a:pPr>
            <a:r>
              <a:rPr sz="3225" spc="-37" baseline="-9043" dirty="0">
                <a:latin typeface="Symbol"/>
                <a:cs typeface="Symbol"/>
              </a:rPr>
              <a:t></a:t>
            </a:r>
            <a:r>
              <a:rPr sz="2150" i="1" spc="-25" dirty="0">
                <a:latin typeface="Times New Roman"/>
                <a:cs typeface="Times New Roman"/>
              </a:rPr>
              <a:t>O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28782" y="1990803"/>
            <a:ext cx="1223645" cy="351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225" baseline="-5167" dirty="0">
                <a:latin typeface="Symbol"/>
                <a:cs typeface="Symbol"/>
              </a:rPr>
              <a:t></a:t>
            </a:r>
            <a:r>
              <a:rPr sz="3225" spc="-67" baseline="-5167" dirty="0">
                <a:latin typeface="Times New Roman"/>
                <a:cs typeface="Times New Roman"/>
              </a:rPr>
              <a:t> </a:t>
            </a:r>
            <a:r>
              <a:rPr sz="3225" i="1" baseline="-25839" dirty="0">
                <a:latin typeface="Times New Roman"/>
                <a:cs typeface="Times New Roman"/>
              </a:rPr>
              <a:t>O</a:t>
            </a:r>
            <a:r>
              <a:rPr sz="3225" baseline="-25839" dirty="0">
                <a:latin typeface="Times New Roman"/>
                <a:cs typeface="Times New Roman"/>
              </a:rPr>
              <a:t>(</a:t>
            </a:r>
            <a:r>
              <a:rPr sz="3225" i="1" baseline="-25839" dirty="0">
                <a:latin typeface="Times New Roman"/>
                <a:cs typeface="Times New Roman"/>
              </a:rPr>
              <a:t>n</a:t>
            </a:r>
            <a:r>
              <a:rPr sz="1250" dirty="0">
                <a:latin typeface="Times New Roman"/>
                <a:cs typeface="Times New Roman"/>
              </a:rPr>
              <a:t>log</a:t>
            </a:r>
            <a:r>
              <a:rPr sz="1350" i="1" baseline="-18518" dirty="0">
                <a:latin typeface="Times New Roman"/>
                <a:cs typeface="Times New Roman"/>
              </a:rPr>
              <a:t>b</a:t>
            </a:r>
            <a:r>
              <a:rPr sz="1350" i="1" spc="187" baseline="-18518" dirty="0">
                <a:latin typeface="Times New Roman"/>
                <a:cs typeface="Times New Roman"/>
              </a:rPr>
              <a:t> </a:t>
            </a:r>
            <a:r>
              <a:rPr sz="1250" i="1" dirty="0">
                <a:latin typeface="Times New Roman"/>
                <a:cs typeface="Times New Roman"/>
              </a:rPr>
              <a:t>a</a:t>
            </a:r>
            <a:r>
              <a:rPr sz="1250" i="1" spc="15" dirty="0">
                <a:latin typeface="Times New Roman"/>
                <a:cs typeface="Times New Roman"/>
              </a:rPr>
              <a:t> </a:t>
            </a:r>
            <a:r>
              <a:rPr sz="3225" spc="-75" baseline="-25839" dirty="0">
                <a:latin typeface="Times New Roman"/>
                <a:cs typeface="Times New Roman"/>
              </a:rPr>
              <a:t>)</a:t>
            </a:r>
            <a:endParaRPr sz="3225" baseline="-2583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4642" y="901700"/>
            <a:ext cx="5708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3E3D00"/>
                </a:solidFill>
                <a:latin typeface="Times New Roman"/>
                <a:cs typeface="Times New Roman"/>
              </a:rPr>
              <a:t>Also,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37120" y="3936307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467" y="0"/>
                </a:lnTo>
              </a:path>
            </a:pathLst>
          </a:custGeom>
          <a:ln w="99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472635" y="3737702"/>
            <a:ext cx="245364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dirty="0">
                <a:latin typeface="Times New Roman"/>
                <a:cs typeface="Times New Roman"/>
              </a:rPr>
              <a:t>(</a:t>
            </a:r>
            <a:r>
              <a:rPr sz="1950" i="1" dirty="0">
                <a:latin typeface="Times New Roman"/>
                <a:cs typeface="Times New Roman"/>
              </a:rPr>
              <a:t>n</a:t>
            </a:r>
            <a:r>
              <a:rPr sz="1950" i="1" spc="-7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</a:t>
            </a:r>
            <a:r>
              <a:rPr sz="1950" spc="-27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1,</a:t>
            </a:r>
            <a:r>
              <a:rPr sz="1950" spc="340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n</a:t>
            </a:r>
            <a:r>
              <a:rPr sz="1950" i="1" spc="-16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is</a:t>
            </a:r>
            <a:r>
              <a:rPr sz="1950" spc="-9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a</a:t>
            </a:r>
            <a:r>
              <a:rPr sz="1950" spc="-3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power</a:t>
            </a:r>
            <a:r>
              <a:rPr sz="1950" spc="-14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of</a:t>
            </a:r>
            <a:r>
              <a:rPr sz="1950" spc="60" dirty="0">
                <a:latin typeface="Times New Roman"/>
                <a:cs typeface="Times New Roman"/>
              </a:rPr>
              <a:t> </a:t>
            </a:r>
            <a:r>
              <a:rPr sz="1950" i="1" spc="-25" dirty="0">
                <a:latin typeface="Times New Roman"/>
                <a:cs typeface="Times New Roman"/>
              </a:rPr>
              <a:t>b</a:t>
            </a:r>
            <a:r>
              <a:rPr sz="1950" spc="-25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-25" dirty="0"/>
              <a:t>72</a:t>
            </a:fld>
            <a:endParaRPr spc="-25" dirty="0"/>
          </a:p>
        </p:txBody>
      </p:sp>
      <p:sp>
        <p:nvSpPr>
          <p:cNvPr id="18" name="object 18"/>
          <p:cNvSpPr txBox="1"/>
          <p:nvPr/>
        </p:nvSpPr>
        <p:spPr>
          <a:xfrm>
            <a:off x="2076733" y="3729246"/>
            <a:ext cx="91440" cy="200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i="1" spc="-50" dirty="0">
                <a:latin typeface="Times New Roman"/>
                <a:cs typeface="Times New Roman"/>
              </a:rPr>
              <a:t>k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41156" y="3912629"/>
            <a:ext cx="99695" cy="200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i="1" spc="-50" dirty="0">
                <a:latin typeface="Times New Roman"/>
                <a:cs typeface="Times New Roman"/>
              </a:rPr>
              <a:t>b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43183" y="3753168"/>
            <a:ext cx="99695" cy="200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i="1" spc="-50" dirty="0">
                <a:latin typeface="Times New Roman"/>
                <a:cs typeface="Times New Roman"/>
              </a:rPr>
              <a:t>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3705" y="3640508"/>
            <a:ext cx="175069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i="1" dirty="0">
                <a:latin typeface="Times New Roman"/>
                <a:cs typeface="Times New Roman"/>
              </a:rPr>
              <a:t>T</a:t>
            </a:r>
            <a:r>
              <a:rPr sz="1950" i="1" spc="-24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(</a:t>
            </a:r>
            <a:r>
              <a:rPr sz="1950" i="1" dirty="0">
                <a:latin typeface="Times New Roman"/>
                <a:cs typeface="Times New Roman"/>
              </a:rPr>
              <a:t>n</a:t>
            </a:r>
            <a:r>
              <a:rPr sz="1950" dirty="0">
                <a:latin typeface="Times New Roman"/>
                <a:cs typeface="Times New Roman"/>
              </a:rPr>
              <a:t>)</a:t>
            </a:r>
            <a:r>
              <a:rPr sz="1950" spc="-5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</a:t>
            </a:r>
            <a:r>
              <a:rPr sz="1950" spc="-25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aT</a:t>
            </a:r>
            <a:r>
              <a:rPr sz="1950" i="1" spc="-270" dirty="0">
                <a:latin typeface="Times New Roman"/>
                <a:cs typeface="Times New Roman"/>
              </a:rPr>
              <a:t> </a:t>
            </a:r>
            <a:r>
              <a:rPr sz="2700" spc="-254" dirty="0">
                <a:latin typeface="Symbol"/>
                <a:cs typeface="Symbol"/>
              </a:rPr>
              <a:t></a:t>
            </a:r>
            <a:r>
              <a:rPr sz="2700" spc="335" dirty="0">
                <a:latin typeface="Times New Roman"/>
                <a:cs typeface="Times New Roman"/>
              </a:rPr>
              <a:t> </a:t>
            </a:r>
            <a:r>
              <a:rPr sz="2700" spc="-60" dirty="0">
                <a:latin typeface="Symbol"/>
                <a:cs typeface="Symbol"/>
              </a:rPr>
              <a:t></a:t>
            </a:r>
            <a:r>
              <a:rPr sz="1950" spc="-60" dirty="0">
                <a:latin typeface="Symbol"/>
                <a:cs typeface="Symbol"/>
              </a:rPr>
              <a:t></a:t>
            </a:r>
            <a:r>
              <a:rPr sz="1950" spc="-150" dirty="0">
                <a:latin typeface="Times New Roman"/>
                <a:cs typeface="Times New Roman"/>
              </a:rPr>
              <a:t> </a:t>
            </a:r>
            <a:r>
              <a:rPr sz="1950" i="1" spc="-35" dirty="0">
                <a:latin typeface="Times New Roman"/>
                <a:cs typeface="Times New Roman"/>
              </a:rPr>
              <a:t>cn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27334" y="4241636"/>
            <a:ext cx="161925" cy="351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50" dirty="0">
                <a:latin typeface="Symbol"/>
                <a:cs typeface="Symbol"/>
              </a:rPr>
              <a:t>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27334" y="3563084"/>
            <a:ext cx="161925" cy="351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50" dirty="0">
                <a:latin typeface="Symbol"/>
                <a:cs typeface="Symbol"/>
              </a:rPr>
              <a:t>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27334" y="3771925"/>
            <a:ext cx="161925" cy="351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50" dirty="0">
                <a:latin typeface="Symbol"/>
                <a:cs typeface="Symbol"/>
              </a:rPr>
              <a:t>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27333" y="3302200"/>
            <a:ext cx="161925" cy="351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50" dirty="0">
                <a:latin typeface="Symbol"/>
                <a:cs typeface="Symbol"/>
              </a:rPr>
              <a:t>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74420" y="3234930"/>
            <a:ext cx="1278890" cy="1250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43180" indent="1270" algn="just">
              <a:lnSpc>
                <a:spcPct val="124600"/>
              </a:lnSpc>
              <a:spcBef>
                <a:spcPts val="100"/>
              </a:spcBef>
            </a:pPr>
            <a:r>
              <a:rPr sz="2150" dirty="0">
                <a:latin typeface="Times New Roman"/>
                <a:cs typeface="Times New Roman"/>
              </a:rPr>
              <a:t>(</a:t>
            </a:r>
            <a:r>
              <a:rPr sz="2150" i="1" dirty="0">
                <a:latin typeface="Times New Roman"/>
                <a:cs typeface="Times New Roman"/>
              </a:rPr>
              <a:t>if</a:t>
            </a:r>
            <a:r>
              <a:rPr sz="2150" i="1" spc="195" dirty="0">
                <a:latin typeface="Times New Roman"/>
                <a:cs typeface="Times New Roman"/>
              </a:rPr>
              <a:t>  </a:t>
            </a:r>
            <a:r>
              <a:rPr sz="2150" i="1" dirty="0">
                <a:latin typeface="Times New Roman"/>
                <a:cs typeface="Times New Roman"/>
              </a:rPr>
              <a:t>a</a:t>
            </a:r>
            <a:r>
              <a:rPr sz="2150" i="1" spc="-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</a:t>
            </a:r>
            <a:r>
              <a:rPr sz="2150" spc="-130" dirty="0">
                <a:latin typeface="Times New Roman"/>
                <a:cs typeface="Times New Roman"/>
              </a:rPr>
              <a:t> </a:t>
            </a:r>
            <a:r>
              <a:rPr sz="2150" i="1" spc="55" dirty="0">
                <a:latin typeface="Times New Roman"/>
                <a:cs typeface="Times New Roman"/>
              </a:rPr>
              <a:t>b</a:t>
            </a:r>
            <a:r>
              <a:rPr sz="1875" i="1" spc="82" baseline="42222" dirty="0">
                <a:latin typeface="Times New Roman"/>
                <a:cs typeface="Times New Roman"/>
              </a:rPr>
              <a:t>k</a:t>
            </a:r>
            <a:r>
              <a:rPr sz="1875" i="1" spc="30" baseline="42222" dirty="0">
                <a:latin typeface="Times New Roman"/>
                <a:cs typeface="Times New Roman"/>
              </a:rPr>
              <a:t> </a:t>
            </a:r>
            <a:r>
              <a:rPr sz="2150" spc="-50" dirty="0">
                <a:latin typeface="Times New Roman"/>
                <a:cs typeface="Times New Roman"/>
              </a:rPr>
              <a:t>) </a:t>
            </a:r>
            <a:r>
              <a:rPr sz="2150" dirty="0">
                <a:latin typeface="Times New Roman"/>
                <a:cs typeface="Times New Roman"/>
              </a:rPr>
              <a:t>(</a:t>
            </a:r>
            <a:r>
              <a:rPr sz="2150" i="1" dirty="0">
                <a:latin typeface="Times New Roman"/>
                <a:cs typeface="Times New Roman"/>
              </a:rPr>
              <a:t>if</a:t>
            </a:r>
            <a:r>
              <a:rPr sz="2150" i="1" spc="195" dirty="0">
                <a:latin typeface="Times New Roman"/>
                <a:cs typeface="Times New Roman"/>
              </a:rPr>
              <a:t>  </a:t>
            </a:r>
            <a:r>
              <a:rPr sz="2150" i="1" dirty="0">
                <a:latin typeface="Times New Roman"/>
                <a:cs typeface="Times New Roman"/>
              </a:rPr>
              <a:t>a</a:t>
            </a:r>
            <a:r>
              <a:rPr sz="2150" i="1" spc="-4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</a:t>
            </a:r>
            <a:r>
              <a:rPr sz="2150" spc="-130" dirty="0">
                <a:latin typeface="Times New Roman"/>
                <a:cs typeface="Times New Roman"/>
              </a:rPr>
              <a:t> </a:t>
            </a:r>
            <a:r>
              <a:rPr sz="2150" i="1" spc="55" dirty="0">
                <a:latin typeface="Times New Roman"/>
                <a:cs typeface="Times New Roman"/>
              </a:rPr>
              <a:t>b</a:t>
            </a:r>
            <a:r>
              <a:rPr sz="1875" i="1" spc="82" baseline="42222" dirty="0">
                <a:latin typeface="Times New Roman"/>
                <a:cs typeface="Times New Roman"/>
              </a:rPr>
              <a:t>k</a:t>
            </a:r>
            <a:r>
              <a:rPr sz="1875" i="1" spc="37" baseline="42222" dirty="0">
                <a:latin typeface="Times New Roman"/>
                <a:cs typeface="Times New Roman"/>
              </a:rPr>
              <a:t> </a:t>
            </a:r>
            <a:r>
              <a:rPr sz="2150" spc="-50" dirty="0">
                <a:latin typeface="Times New Roman"/>
                <a:cs typeface="Times New Roman"/>
              </a:rPr>
              <a:t>) </a:t>
            </a:r>
            <a:r>
              <a:rPr sz="2150" dirty="0">
                <a:latin typeface="Times New Roman"/>
                <a:cs typeface="Times New Roman"/>
              </a:rPr>
              <a:t>(</a:t>
            </a:r>
            <a:r>
              <a:rPr sz="2150" i="1" dirty="0">
                <a:latin typeface="Times New Roman"/>
                <a:cs typeface="Times New Roman"/>
              </a:rPr>
              <a:t>if</a:t>
            </a:r>
            <a:r>
              <a:rPr sz="2150" i="1" spc="195" dirty="0">
                <a:latin typeface="Times New Roman"/>
                <a:cs typeface="Times New Roman"/>
              </a:rPr>
              <a:t>  </a:t>
            </a:r>
            <a:r>
              <a:rPr sz="2150" i="1" dirty="0">
                <a:latin typeface="Times New Roman"/>
                <a:cs typeface="Times New Roman"/>
              </a:rPr>
              <a:t>a</a:t>
            </a:r>
            <a:r>
              <a:rPr sz="2150" i="1" spc="-4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</a:t>
            </a:r>
            <a:r>
              <a:rPr sz="2150" spc="-130" dirty="0">
                <a:latin typeface="Times New Roman"/>
                <a:cs typeface="Times New Roman"/>
              </a:rPr>
              <a:t> </a:t>
            </a:r>
            <a:r>
              <a:rPr sz="2150" i="1" spc="55" dirty="0">
                <a:latin typeface="Times New Roman"/>
                <a:cs typeface="Times New Roman"/>
              </a:rPr>
              <a:t>b</a:t>
            </a:r>
            <a:r>
              <a:rPr sz="1875" i="1" spc="82" baseline="42222" dirty="0">
                <a:latin typeface="Times New Roman"/>
                <a:cs typeface="Times New Roman"/>
              </a:rPr>
              <a:t>k</a:t>
            </a:r>
            <a:r>
              <a:rPr sz="1875" i="1" spc="37" baseline="42222" dirty="0">
                <a:latin typeface="Times New Roman"/>
                <a:cs typeface="Times New Roman"/>
              </a:rPr>
              <a:t> </a:t>
            </a:r>
            <a:r>
              <a:rPr sz="2150" spc="-5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44146" y="3316990"/>
            <a:ext cx="743585" cy="351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150" dirty="0">
                <a:latin typeface="Symbol"/>
                <a:cs typeface="Symbol"/>
              </a:rPr>
              <a:t></a:t>
            </a:r>
            <a:r>
              <a:rPr sz="2150" dirty="0">
                <a:latin typeface="Times New Roman"/>
                <a:cs typeface="Times New Roman"/>
              </a:rPr>
              <a:t>(</a:t>
            </a:r>
            <a:r>
              <a:rPr sz="2150" i="1" dirty="0">
                <a:latin typeface="Times New Roman"/>
                <a:cs typeface="Times New Roman"/>
              </a:rPr>
              <a:t>n</a:t>
            </a:r>
            <a:r>
              <a:rPr sz="1875" i="1" baseline="42222" dirty="0">
                <a:latin typeface="Times New Roman"/>
                <a:cs typeface="Times New Roman"/>
              </a:rPr>
              <a:t>k</a:t>
            </a:r>
            <a:r>
              <a:rPr sz="1875" i="1" spc="284" baseline="42222" dirty="0">
                <a:latin typeface="Times New Roman"/>
                <a:cs typeface="Times New Roman"/>
              </a:rPr>
              <a:t> </a:t>
            </a:r>
            <a:r>
              <a:rPr sz="2150" spc="-5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20235" y="3716566"/>
            <a:ext cx="9715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i="1" spc="-50" dirty="0">
                <a:latin typeface="Times New Roman"/>
                <a:cs typeface="Times New Roman"/>
              </a:rPr>
              <a:t>k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49720" y="3725319"/>
            <a:ext cx="2023110" cy="351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22019" algn="l"/>
                <a:tab pos="1527175" algn="l"/>
              </a:tabLst>
            </a:pPr>
            <a:r>
              <a:rPr sz="2150" i="1" dirty="0">
                <a:latin typeface="Times New Roman"/>
                <a:cs typeface="Times New Roman"/>
              </a:rPr>
              <a:t>T</a:t>
            </a:r>
            <a:r>
              <a:rPr sz="2150" i="1" spc="-2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(</a:t>
            </a:r>
            <a:r>
              <a:rPr sz="2150" i="1" dirty="0">
                <a:latin typeface="Times New Roman"/>
                <a:cs typeface="Times New Roman"/>
              </a:rPr>
              <a:t>n</a:t>
            </a:r>
            <a:r>
              <a:rPr sz="2150" dirty="0">
                <a:latin typeface="Times New Roman"/>
                <a:cs typeface="Times New Roman"/>
              </a:rPr>
              <a:t>)</a:t>
            </a:r>
            <a:r>
              <a:rPr sz="2150" spc="-250" dirty="0">
                <a:latin typeface="Times New Roman"/>
                <a:cs typeface="Times New Roman"/>
              </a:rPr>
              <a:t> </a:t>
            </a:r>
            <a:r>
              <a:rPr sz="2150" spc="-50" dirty="0">
                <a:latin typeface="Symbol"/>
                <a:cs typeface="Symbol"/>
              </a:rPr>
              <a:t>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25" dirty="0">
                <a:latin typeface="Symbol"/>
                <a:cs typeface="Symbol"/>
              </a:rPr>
              <a:t></a:t>
            </a:r>
            <a:r>
              <a:rPr sz="2150" spc="-25" dirty="0">
                <a:latin typeface="Times New Roman"/>
                <a:cs typeface="Times New Roman"/>
              </a:rPr>
              <a:t>(</a:t>
            </a:r>
            <a:r>
              <a:rPr sz="2150" i="1" spc="-25" dirty="0">
                <a:latin typeface="Times New Roman"/>
                <a:cs typeface="Times New Roman"/>
              </a:rPr>
              <a:t>n</a:t>
            </a:r>
            <a:r>
              <a:rPr sz="2150" i="1" dirty="0">
                <a:latin typeface="Times New Roman"/>
                <a:cs typeface="Times New Roman"/>
              </a:rPr>
              <a:t>	</a:t>
            </a:r>
            <a:r>
              <a:rPr sz="2150" spc="-35" dirty="0">
                <a:latin typeface="Times New Roman"/>
                <a:cs typeface="Times New Roman"/>
              </a:rPr>
              <a:t>lg</a:t>
            </a:r>
            <a:r>
              <a:rPr sz="2150" spc="-195" dirty="0">
                <a:latin typeface="Times New Roman"/>
                <a:cs typeface="Times New Roman"/>
              </a:rPr>
              <a:t> </a:t>
            </a:r>
            <a:r>
              <a:rPr sz="2150" i="1" spc="-25" dirty="0">
                <a:latin typeface="Times New Roman"/>
                <a:cs typeface="Times New Roman"/>
              </a:rPr>
              <a:t>n</a:t>
            </a:r>
            <a:r>
              <a:rPr sz="2150" spc="-25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01934" y="4007055"/>
            <a:ext cx="1236345" cy="351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225" baseline="-5167" dirty="0">
                <a:latin typeface="Symbol"/>
                <a:cs typeface="Symbol"/>
              </a:rPr>
              <a:t></a:t>
            </a:r>
            <a:r>
              <a:rPr sz="3225" spc="-37" baseline="-5167" dirty="0">
                <a:latin typeface="Times New Roman"/>
                <a:cs typeface="Times New Roman"/>
              </a:rPr>
              <a:t> </a:t>
            </a:r>
            <a:r>
              <a:rPr sz="3225" baseline="-25839" dirty="0">
                <a:latin typeface="Symbol"/>
                <a:cs typeface="Symbol"/>
              </a:rPr>
              <a:t></a:t>
            </a:r>
            <a:r>
              <a:rPr sz="3225" baseline="-25839" dirty="0">
                <a:latin typeface="Times New Roman"/>
                <a:cs typeface="Times New Roman"/>
              </a:rPr>
              <a:t>(</a:t>
            </a:r>
            <a:r>
              <a:rPr sz="3225" i="1" baseline="-25839" dirty="0">
                <a:latin typeface="Times New Roman"/>
                <a:cs typeface="Times New Roman"/>
              </a:rPr>
              <a:t>n</a:t>
            </a:r>
            <a:r>
              <a:rPr sz="1250" dirty="0">
                <a:latin typeface="Times New Roman"/>
                <a:cs typeface="Times New Roman"/>
              </a:rPr>
              <a:t>log</a:t>
            </a:r>
            <a:r>
              <a:rPr sz="1350" i="1" baseline="-18518" dirty="0">
                <a:latin typeface="Times New Roman"/>
                <a:cs typeface="Times New Roman"/>
              </a:rPr>
              <a:t>b</a:t>
            </a:r>
            <a:r>
              <a:rPr sz="1350" i="1" spc="172" baseline="-18518" dirty="0">
                <a:latin typeface="Times New Roman"/>
                <a:cs typeface="Times New Roman"/>
              </a:rPr>
              <a:t> </a:t>
            </a:r>
            <a:r>
              <a:rPr sz="1250" i="1" dirty="0">
                <a:latin typeface="Times New Roman"/>
                <a:cs typeface="Times New Roman"/>
              </a:rPr>
              <a:t>a</a:t>
            </a:r>
            <a:r>
              <a:rPr sz="1250" i="1" spc="5" dirty="0">
                <a:latin typeface="Times New Roman"/>
                <a:cs typeface="Times New Roman"/>
              </a:rPr>
              <a:t> </a:t>
            </a:r>
            <a:r>
              <a:rPr sz="3225" spc="-75" baseline="-25839" dirty="0">
                <a:latin typeface="Times New Roman"/>
                <a:cs typeface="Times New Roman"/>
              </a:rPr>
              <a:t>)</a:t>
            </a:r>
            <a:endParaRPr sz="3225" baseline="-25839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2768" y="4489672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4">
                <a:moveTo>
                  <a:pt x="0" y="0"/>
                </a:moveTo>
                <a:lnTo>
                  <a:pt x="125002" y="0"/>
                </a:lnTo>
              </a:path>
            </a:pathLst>
          </a:custGeom>
          <a:ln w="8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06839" y="4489672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5">
                <a:moveTo>
                  <a:pt x="0" y="0"/>
                </a:moveTo>
                <a:lnTo>
                  <a:pt x="125036" y="0"/>
                </a:lnTo>
              </a:path>
            </a:pathLst>
          </a:custGeom>
          <a:ln w="8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8689" y="5363184"/>
            <a:ext cx="211518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550" i="1" dirty="0">
                <a:latin typeface="Times New Roman"/>
                <a:cs typeface="Times New Roman"/>
              </a:rPr>
              <a:t>W</a:t>
            </a:r>
            <a:r>
              <a:rPr sz="1550" i="1" spc="-1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(</a:t>
            </a:r>
            <a:r>
              <a:rPr sz="1550" i="1" dirty="0">
                <a:latin typeface="Times New Roman"/>
                <a:cs typeface="Times New Roman"/>
              </a:rPr>
              <a:t>n</a:t>
            </a:r>
            <a:r>
              <a:rPr sz="1550" dirty="0">
                <a:latin typeface="Times New Roman"/>
                <a:cs typeface="Times New Roman"/>
              </a:rPr>
              <a:t>)</a:t>
            </a:r>
            <a:r>
              <a:rPr sz="1550" spc="-150" dirty="0">
                <a:latin typeface="Times New Roman"/>
                <a:cs typeface="Times New Roman"/>
              </a:rPr>
              <a:t> </a:t>
            </a:r>
            <a:r>
              <a:rPr sz="1550" spc="55" dirty="0">
                <a:latin typeface="Symbol"/>
                <a:cs typeface="Symbol"/>
              </a:rPr>
              <a:t></a:t>
            </a:r>
            <a:r>
              <a:rPr sz="1550" spc="55" dirty="0">
                <a:latin typeface="Times New Roman"/>
                <a:cs typeface="Times New Roman"/>
              </a:rPr>
              <a:t>(</a:t>
            </a:r>
            <a:r>
              <a:rPr sz="1550" i="1" spc="55" dirty="0">
                <a:latin typeface="Times New Roman"/>
                <a:cs typeface="Times New Roman"/>
              </a:rPr>
              <a:t>n</a:t>
            </a:r>
            <a:r>
              <a:rPr sz="1350" spc="82" baseline="43209" dirty="0">
                <a:latin typeface="Times New Roman"/>
                <a:cs typeface="Times New Roman"/>
              </a:rPr>
              <a:t>lg</a:t>
            </a:r>
            <a:r>
              <a:rPr sz="1350" spc="-15" baseline="43209" dirty="0">
                <a:latin typeface="Times New Roman"/>
                <a:cs typeface="Times New Roman"/>
              </a:rPr>
              <a:t> </a:t>
            </a:r>
            <a:r>
              <a:rPr sz="1350" baseline="43209" dirty="0">
                <a:latin typeface="Times New Roman"/>
                <a:cs typeface="Times New Roman"/>
              </a:rPr>
              <a:t>3</a:t>
            </a:r>
            <a:r>
              <a:rPr sz="1350" spc="-97" baseline="43209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)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Symbol"/>
                <a:cs typeface="Symbol"/>
              </a:rPr>
              <a:t>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Symbol"/>
                <a:cs typeface="Symbol"/>
              </a:rPr>
              <a:t></a:t>
            </a:r>
            <a:r>
              <a:rPr sz="1550" dirty="0">
                <a:latin typeface="Times New Roman"/>
                <a:cs typeface="Times New Roman"/>
              </a:rPr>
              <a:t>(</a:t>
            </a:r>
            <a:r>
              <a:rPr sz="1550" i="1" dirty="0">
                <a:latin typeface="Times New Roman"/>
                <a:cs typeface="Times New Roman"/>
              </a:rPr>
              <a:t>n</a:t>
            </a:r>
            <a:r>
              <a:rPr sz="1350" baseline="43209" dirty="0">
                <a:latin typeface="Times New Roman"/>
                <a:cs typeface="Times New Roman"/>
              </a:rPr>
              <a:t>1.58</a:t>
            </a:r>
            <a:r>
              <a:rPr sz="1350" spc="-97" baseline="43209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9412" y="4481038"/>
            <a:ext cx="12700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50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7734" y="4201818"/>
            <a:ext cx="12700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i="1" spc="-50" dirty="0">
                <a:latin typeface="Times New Roman"/>
                <a:cs typeface="Times New Roman"/>
              </a:rPr>
              <a:t>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3629" y="4201818"/>
            <a:ext cx="12700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i="1" spc="-50" dirty="0">
                <a:latin typeface="Times New Roman"/>
                <a:cs typeface="Times New Roman"/>
              </a:rPr>
              <a:t>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4089" y="4467770"/>
            <a:ext cx="758825" cy="53403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30175" algn="ctr">
              <a:lnSpc>
                <a:spcPct val="100000"/>
              </a:lnSpc>
              <a:spcBef>
                <a:spcPts val="235"/>
              </a:spcBef>
            </a:pPr>
            <a:r>
              <a:rPr sz="1550" spc="-50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sz="1550" i="1" dirty="0">
                <a:latin typeface="Times New Roman"/>
                <a:cs typeface="Times New Roman"/>
              </a:rPr>
              <a:t>W</a:t>
            </a:r>
            <a:r>
              <a:rPr sz="1550" i="1" spc="-140" dirty="0">
                <a:latin typeface="Times New Roman"/>
                <a:cs typeface="Times New Roman"/>
              </a:rPr>
              <a:t> </a:t>
            </a:r>
            <a:r>
              <a:rPr sz="1550" spc="50" dirty="0">
                <a:latin typeface="Times New Roman"/>
                <a:cs typeface="Times New Roman"/>
              </a:rPr>
              <a:t>(</a:t>
            </a:r>
            <a:r>
              <a:rPr sz="1550" i="1" spc="50" dirty="0">
                <a:latin typeface="Times New Roman"/>
                <a:cs typeface="Times New Roman"/>
              </a:rPr>
              <a:t>s</a:t>
            </a:r>
            <a:r>
              <a:rPr sz="1550" spc="50" dirty="0">
                <a:latin typeface="Times New Roman"/>
                <a:cs typeface="Times New Roman"/>
              </a:rPr>
              <a:t>)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Symbol"/>
                <a:cs typeface="Symbol"/>
              </a:rPr>
              <a:t>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6836" y="4326314"/>
            <a:ext cx="632396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99745" algn="l"/>
                <a:tab pos="2301875" algn="l"/>
                <a:tab pos="3191510" algn="l"/>
              </a:tabLst>
            </a:pPr>
            <a:r>
              <a:rPr sz="1550" spc="-70" dirty="0">
                <a:latin typeface="Times New Roman"/>
                <a:cs typeface="Times New Roman"/>
              </a:rPr>
              <a:t>3</a:t>
            </a:r>
            <a:r>
              <a:rPr sz="1550" i="1" spc="-70" dirty="0">
                <a:latin typeface="Times New Roman"/>
                <a:cs typeface="Times New Roman"/>
              </a:rPr>
              <a:t>W</a:t>
            </a:r>
            <a:r>
              <a:rPr sz="1550" i="1" spc="-14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Times New Roman"/>
                <a:cs typeface="Times New Roman"/>
              </a:rPr>
              <a:t>(</a:t>
            </a:r>
            <a:r>
              <a:rPr sz="1550" dirty="0">
                <a:latin typeface="Times New Roman"/>
                <a:cs typeface="Times New Roman"/>
              </a:rPr>
              <a:t>	)</a:t>
            </a:r>
            <a:r>
              <a:rPr sz="1550" spc="-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Symbol"/>
                <a:cs typeface="Symbol"/>
              </a:rPr>
              <a:t></a:t>
            </a:r>
            <a:r>
              <a:rPr sz="1550" spc="-45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cn</a:t>
            </a:r>
            <a:r>
              <a:rPr sz="1550" i="1" spc="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Symbol"/>
                <a:cs typeface="Symbol"/>
              </a:rPr>
              <a:t></a:t>
            </a:r>
            <a:r>
              <a:rPr sz="1550" spc="-135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W</a:t>
            </a:r>
            <a:r>
              <a:rPr sz="1550" i="1" spc="-1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(</a:t>
            </a:r>
            <a:r>
              <a:rPr sz="1550" i="1" dirty="0">
                <a:latin typeface="Times New Roman"/>
                <a:cs typeface="Times New Roman"/>
              </a:rPr>
              <a:t>n</a:t>
            </a:r>
            <a:r>
              <a:rPr sz="1550" dirty="0">
                <a:latin typeface="Times New Roman"/>
                <a:cs typeface="Times New Roman"/>
              </a:rPr>
              <a:t>)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Symbol"/>
                <a:cs typeface="Symbol"/>
              </a:rPr>
              <a:t>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spc="-70" dirty="0">
                <a:latin typeface="Times New Roman"/>
                <a:cs typeface="Times New Roman"/>
              </a:rPr>
              <a:t>3</a:t>
            </a:r>
            <a:r>
              <a:rPr sz="1550" i="1" spc="-70" dirty="0">
                <a:latin typeface="Times New Roman"/>
                <a:cs typeface="Times New Roman"/>
              </a:rPr>
              <a:t>W</a:t>
            </a:r>
            <a:r>
              <a:rPr sz="1550" i="1" spc="-13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Times New Roman"/>
                <a:cs typeface="Times New Roman"/>
              </a:rPr>
              <a:t>(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dirty="0">
                <a:latin typeface="Symbol"/>
                <a:cs typeface="Symbol"/>
              </a:rPr>
              <a:t></a:t>
            </a:r>
            <a:r>
              <a:rPr sz="1550" spc="-215" dirty="0">
                <a:latin typeface="Times New Roman"/>
                <a:cs typeface="Times New Roman"/>
              </a:rPr>
              <a:t> </a:t>
            </a:r>
            <a:r>
              <a:rPr sz="1550" spc="-55" dirty="0">
                <a:latin typeface="Times New Roman"/>
                <a:cs typeface="Times New Roman"/>
              </a:rPr>
              <a:t>1)</a:t>
            </a:r>
            <a:r>
              <a:rPr sz="1550" spc="-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Symbol"/>
                <a:cs typeface="Symbol"/>
              </a:rPr>
              <a:t></a:t>
            </a:r>
            <a:r>
              <a:rPr sz="1550" spc="-55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cn</a:t>
            </a:r>
            <a:r>
              <a:rPr sz="1550" i="1" spc="-10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Times New Roman"/>
                <a:cs typeface="Times New Roman"/>
              </a:rPr>
              <a:t>,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i="1" dirty="0">
                <a:latin typeface="Times New Roman"/>
                <a:cs typeface="Times New Roman"/>
              </a:rPr>
              <a:t>n</a:t>
            </a:r>
            <a:r>
              <a:rPr sz="1550" i="1" spc="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Symbol"/>
                <a:cs typeface="Symbol"/>
              </a:rPr>
              <a:t>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s</a:t>
            </a:r>
            <a:r>
              <a:rPr sz="1550" dirty="0">
                <a:latin typeface="Malgun Gothic"/>
                <a:cs typeface="Malgun Gothic"/>
              </a:rPr>
              <a:t>이고</a:t>
            </a:r>
            <a:r>
              <a:rPr sz="1550" dirty="0">
                <a:latin typeface="Times New Roman"/>
                <a:cs typeface="Times New Roman"/>
              </a:rPr>
              <a:t>,</a:t>
            </a:r>
            <a:r>
              <a:rPr sz="1550" spc="-70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n</a:t>
            </a:r>
            <a:r>
              <a:rPr sz="1550" dirty="0">
                <a:latin typeface="Malgun Gothic"/>
                <a:cs typeface="Malgun Gothic"/>
              </a:rPr>
              <a:t>이</a:t>
            </a:r>
            <a:r>
              <a:rPr sz="1550" spc="-55" dirty="0">
                <a:latin typeface="Malgun Gothic"/>
                <a:cs typeface="Malgun Gothic"/>
              </a:rPr>
              <a:t> </a:t>
            </a:r>
            <a:r>
              <a:rPr sz="1550" spc="-25" dirty="0">
                <a:latin typeface="Times New Roman"/>
                <a:cs typeface="Times New Roman"/>
              </a:rPr>
              <a:t>2</a:t>
            </a:r>
            <a:r>
              <a:rPr sz="1550" spc="-25" dirty="0">
                <a:latin typeface="Malgun Gothic"/>
                <a:cs typeface="Malgun Gothic"/>
              </a:rPr>
              <a:t>의</a:t>
            </a:r>
            <a:r>
              <a:rPr sz="1550" spc="-130" dirty="0">
                <a:latin typeface="Malgun Gothic"/>
                <a:cs typeface="Malgun Gothic"/>
              </a:rPr>
              <a:t> </a:t>
            </a:r>
            <a:r>
              <a:rPr sz="1550" spc="60" dirty="0">
                <a:latin typeface="Malgun Gothic"/>
                <a:cs typeface="Malgun Gothic"/>
              </a:rPr>
              <a:t>거듭제곱인</a:t>
            </a:r>
            <a:r>
              <a:rPr sz="1550" spc="150" dirty="0">
                <a:latin typeface="Malgun Gothic"/>
                <a:cs typeface="Malgun Gothic"/>
              </a:rPr>
              <a:t> </a:t>
            </a:r>
            <a:r>
              <a:rPr sz="1550" spc="45" dirty="0">
                <a:latin typeface="Malgun Gothic"/>
                <a:cs typeface="Malgun Gothic"/>
              </a:rPr>
              <a:t>경우</a:t>
            </a:r>
            <a:endParaRPr sz="155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13422" y="1145143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3815" y="0"/>
                </a:lnTo>
              </a:path>
            </a:pathLst>
          </a:custGeom>
          <a:ln w="93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6386" y="1432004"/>
            <a:ext cx="2286635" cy="10255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20"/>
              </a:spcBef>
            </a:pPr>
            <a:r>
              <a:rPr sz="1800" i="1" dirty="0">
                <a:latin typeface="Times New Roman"/>
                <a:cs typeface="Times New Roman"/>
              </a:rPr>
              <a:t>W</a:t>
            </a:r>
            <a:r>
              <a:rPr sz="1800" i="1" spc="-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)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55"/>
              </a:spcBef>
            </a:pPr>
            <a:endParaRPr sz="1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800" i="1" dirty="0">
                <a:latin typeface="Times New Roman"/>
                <a:cs typeface="Times New Roman"/>
              </a:rPr>
              <a:t>W</a:t>
            </a:r>
            <a:r>
              <a:rPr sz="1800" i="1" spc="-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)</a:t>
            </a:r>
            <a:r>
              <a:rPr sz="1800" spc="-20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Symbol"/>
                <a:cs typeface="Symbol"/>
              </a:rPr>
              <a:t></a:t>
            </a:r>
            <a:r>
              <a:rPr sz="1800" spc="55" dirty="0">
                <a:latin typeface="Times New Roman"/>
                <a:cs typeface="Times New Roman"/>
              </a:rPr>
              <a:t>Θ(</a:t>
            </a:r>
            <a:r>
              <a:rPr sz="1800" i="1" spc="55" dirty="0">
                <a:latin typeface="Times New Roman"/>
                <a:cs typeface="Times New Roman"/>
              </a:rPr>
              <a:t>n</a:t>
            </a:r>
            <a:r>
              <a:rPr sz="1575" spc="82" baseline="42328" dirty="0">
                <a:latin typeface="Times New Roman"/>
                <a:cs typeface="Times New Roman"/>
              </a:rPr>
              <a:t>lg</a:t>
            </a:r>
            <a:r>
              <a:rPr sz="1575" spc="-75" baseline="42328" dirty="0">
                <a:latin typeface="Times New Roman"/>
                <a:cs typeface="Times New Roman"/>
              </a:rPr>
              <a:t> </a:t>
            </a:r>
            <a:r>
              <a:rPr sz="1575" baseline="42328" dirty="0">
                <a:latin typeface="Times New Roman"/>
                <a:cs typeface="Times New Roman"/>
              </a:rPr>
              <a:t>4</a:t>
            </a:r>
            <a:r>
              <a:rPr sz="1575" spc="-37" baseline="42328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)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Θ(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575" baseline="42328" dirty="0">
                <a:latin typeface="Times New Roman"/>
                <a:cs typeface="Times New Roman"/>
              </a:rPr>
              <a:t>2</a:t>
            </a:r>
            <a:r>
              <a:rPr sz="1575" spc="-37" baseline="42328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spc="-25" dirty="0"/>
              <a:t>73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3112774" y="959143"/>
            <a:ext cx="3688715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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s</a:t>
            </a:r>
            <a:r>
              <a:rPr sz="1800" i="1" spc="2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Malgun Gothic"/>
                <a:cs typeface="Malgun Gothic"/>
              </a:rPr>
              <a:t>이고</a:t>
            </a:r>
            <a:r>
              <a:rPr sz="1800" spc="-10" dirty="0">
                <a:latin typeface="Times New Roman"/>
                <a:cs typeface="Times New Roman"/>
              </a:rPr>
              <a:t>,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Malgun Gothic"/>
                <a:cs typeface="Malgun Gothic"/>
              </a:rPr>
              <a:t>이</a:t>
            </a:r>
            <a:r>
              <a:rPr sz="1800" spc="-90" dirty="0">
                <a:latin typeface="Malgun Gothic"/>
                <a:cs typeface="Malgun Gothic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2</a:t>
            </a:r>
            <a:r>
              <a:rPr sz="1800" spc="-40" dirty="0">
                <a:latin typeface="Malgun Gothic"/>
                <a:cs typeface="Malgun Gothic"/>
              </a:rPr>
              <a:t>의</a:t>
            </a:r>
            <a:r>
              <a:rPr sz="1800" spc="-170" dirty="0">
                <a:latin typeface="Malgun Gothic"/>
                <a:cs typeface="Malgun Gothic"/>
              </a:rPr>
              <a:t> </a:t>
            </a:r>
            <a:r>
              <a:rPr sz="1800" spc="50" dirty="0">
                <a:latin typeface="Malgun Gothic"/>
                <a:cs typeface="Malgun Gothic"/>
              </a:rPr>
              <a:t>거듭제곱인</a:t>
            </a:r>
            <a:r>
              <a:rPr sz="1800" spc="150" dirty="0">
                <a:latin typeface="Malgun Gothic"/>
                <a:cs typeface="Malgun Gothic"/>
              </a:rPr>
              <a:t> </a:t>
            </a:r>
            <a:r>
              <a:rPr sz="1800" spc="30" dirty="0">
                <a:latin typeface="Malgun Gothic"/>
                <a:cs typeface="Malgun Gothic"/>
              </a:rPr>
              <a:t>경우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31786" y="959143"/>
            <a:ext cx="1960245" cy="4832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ts val="1789"/>
              </a:lnSpc>
              <a:spcBef>
                <a:spcPts val="120"/>
              </a:spcBef>
            </a:pPr>
            <a:r>
              <a:rPr sz="1800" i="1" dirty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sz="1800" i="1" spc="-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sz="1800" i="1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sz="180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1800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70" dirty="0">
                <a:solidFill>
                  <a:srgbClr val="000000"/>
                </a:solidFill>
                <a:latin typeface="Times New Roman"/>
                <a:cs typeface="Times New Roman"/>
              </a:rPr>
              <a:t>4</a:t>
            </a:r>
            <a:r>
              <a:rPr sz="1800" i="1" spc="-70" dirty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sz="1800" i="1" spc="-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sz="1800" spc="-2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700" i="1" baseline="35493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700" i="1" spc="-397" baseline="354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sz="1800" spc="-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1800" spc="-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cn</a:t>
            </a:r>
            <a:r>
              <a:rPr sz="1800" i="1" spc="-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 marL="1198880">
              <a:lnSpc>
                <a:spcPts val="1789"/>
              </a:lnSpc>
            </a:pPr>
            <a:r>
              <a:rPr sz="1800" spc="-5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1123" y="405384"/>
            <a:ext cx="649605" cy="306705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501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95"/>
              </a:spcBef>
            </a:pPr>
            <a:r>
              <a:rPr sz="1400" b="1" spc="-20" dirty="0">
                <a:solidFill>
                  <a:srgbClr val="3E3D00"/>
                </a:solidFill>
                <a:latin typeface="Malgun Gothic"/>
                <a:cs typeface="Malgun Gothic"/>
              </a:rPr>
              <a:t>prod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1123" y="3788664"/>
            <a:ext cx="864235" cy="307975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5206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09"/>
              </a:spcBef>
            </a:pPr>
            <a:r>
              <a:rPr sz="1400" b="1" spc="-10" dirty="0">
                <a:solidFill>
                  <a:srgbClr val="3E3D00"/>
                </a:solidFill>
                <a:latin typeface="Malgun Gothic"/>
                <a:cs typeface="Malgun Gothic"/>
              </a:rPr>
              <a:t>prod2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3BC263-BDA7-330A-9F05-5F3E3F9A7E6C}"/>
              </a:ext>
            </a:extLst>
          </p:cNvPr>
          <p:cNvSpPr txBox="1"/>
          <p:nvPr/>
        </p:nvSpPr>
        <p:spPr>
          <a:xfrm>
            <a:off x="5562600" y="6248400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00B0F0"/>
                </a:solidFill>
              </a:rPr>
              <a:t>수식 다 풀어 쓸 수 </a:t>
            </a:r>
            <a:r>
              <a:rPr lang="ko-KR" altLang="en-US" dirty="0" err="1">
                <a:solidFill>
                  <a:srgbClr val="00B0F0"/>
                </a:solidFill>
              </a:rPr>
              <a:t>있어야함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0183" y="6325046"/>
            <a:ext cx="18923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95"/>
              </a:lnSpc>
            </a:pPr>
            <a:r>
              <a:rPr sz="1300" spc="-25" dirty="0">
                <a:solidFill>
                  <a:srgbClr val="3E3D00"/>
                </a:solidFill>
                <a:latin typeface="Malgun Gothic"/>
                <a:cs typeface="Malgun Gothic"/>
              </a:rPr>
              <a:t>74</a:t>
            </a:r>
            <a:endParaRPr sz="130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" y="7618"/>
            <a:ext cx="9122664" cy="685037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55796" y="2669539"/>
            <a:ext cx="14643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01F5F"/>
                </a:solidFill>
                <a:latin typeface="Arial"/>
                <a:cs typeface="Arial"/>
              </a:rPr>
              <a:t>2</a:t>
            </a:r>
            <a:r>
              <a:rPr sz="4000" b="1" spc="-10" dirty="0">
                <a:solidFill>
                  <a:srgbClr val="001F5F"/>
                </a:solidFill>
                <a:latin typeface="Malgun Gothic"/>
                <a:cs typeface="Malgun Gothic"/>
              </a:rPr>
              <a:t>장</a:t>
            </a:r>
            <a:r>
              <a:rPr sz="4000" b="1" spc="-34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4000" b="1" spc="-50" dirty="0">
                <a:solidFill>
                  <a:srgbClr val="001F5F"/>
                </a:solidFill>
                <a:latin typeface="Malgun Gothic"/>
                <a:cs typeface="Malgun Gothic"/>
              </a:rPr>
              <a:t>끝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3158" y="4145407"/>
            <a:ext cx="37198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FFFF00"/>
                </a:solidFill>
                <a:latin typeface="Malgun Gothic"/>
                <a:cs typeface="Malgun Gothic"/>
              </a:rPr>
              <a:t>수고하셨습니다</a:t>
            </a:r>
            <a:r>
              <a:rPr sz="4000" b="1" spc="-10" dirty="0">
                <a:solidFill>
                  <a:srgbClr val="FFFF00"/>
                </a:solidFill>
                <a:latin typeface="Arial"/>
                <a:cs typeface="Arial"/>
              </a:rPr>
              <a:t>.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734" y="1161592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7540" y="957427"/>
            <a:ext cx="789813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80"/>
              </a:spcBef>
            </a:pPr>
            <a:r>
              <a:rPr sz="2000" b="1" spc="-20" dirty="0">
                <a:solidFill>
                  <a:srgbClr val="3D010C"/>
                </a:solidFill>
                <a:latin typeface="Malgun Gothic"/>
                <a:cs typeface="Malgun Gothic"/>
              </a:rPr>
              <a:t>경우</a:t>
            </a:r>
            <a:r>
              <a:rPr sz="2000" b="1" spc="-26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D010C"/>
                </a:solidFill>
                <a:latin typeface="Times New Roman"/>
                <a:cs typeface="Times New Roman"/>
              </a:rPr>
              <a:t>1:</a:t>
            </a:r>
            <a:r>
              <a:rPr sz="2000" b="1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b="1" spc="-30" dirty="0">
                <a:solidFill>
                  <a:srgbClr val="3D010C"/>
                </a:solidFill>
                <a:latin typeface="Malgun Gothic"/>
                <a:cs typeface="Malgun Gothic"/>
              </a:rPr>
              <a:t>검색하게</a:t>
            </a:r>
            <a:r>
              <a:rPr sz="2000" b="1" spc="-27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D010C"/>
                </a:solidFill>
                <a:latin typeface="Malgun Gothic"/>
                <a:cs typeface="Malgun Gothic"/>
              </a:rPr>
              <a:t>될</a:t>
            </a:r>
            <a:r>
              <a:rPr sz="2000" b="1" spc="-25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b="1" spc="-20" dirty="0">
                <a:solidFill>
                  <a:srgbClr val="3D010C"/>
                </a:solidFill>
                <a:latin typeface="Malgun Gothic"/>
                <a:cs typeface="Malgun Gothic"/>
              </a:rPr>
              <a:t>반쪽</a:t>
            </a:r>
            <a:r>
              <a:rPr sz="2000" b="1" spc="-25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b="1" spc="-30" dirty="0">
                <a:solidFill>
                  <a:srgbClr val="3D010C"/>
                </a:solidFill>
                <a:latin typeface="Malgun Gothic"/>
                <a:cs typeface="Malgun Gothic"/>
              </a:rPr>
              <a:t>배열의</a:t>
            </a:r>
            <a:r>
              <a:rPr sz="2000" b="1" spc="-27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D010C"/>
                </a:solidFill>
                <a:latin typeface="Malgun Gothic"/>
                <a:cs typeface="Malgun Gothic"/>
              </a:rPr>
              <a:t>크기가</a:t>
            </a:r>
            <a:r>
              <a:rPr sz="2000" b="1" spc="-29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b="1" spc="-20" dirty="0">
                <a:solidFill>
                  <a:srgbClr val="3D010C"/>
                </a:solidFill>
                <a:latin typeface="Malgun Gothic"/>
                <a:cs typeface="Malgun Gothic"/>
              </a:rPr>
              <a:t>항상</a:t>
            </a:r>
            <a:r>
              <a:rPr sz="2000" b="1" spc="-25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D010C"/>
                </a:solidFill>
                <a:latin typeface="Malgun Gothic"/>
                <a:cs typeface="Malgun Gothic"/>
              </a:rPr>
              <a:t>정확하게</a:t>
            </a:r>
            <a:r>
              <a:rPr sz="2000" b="1" spc="22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/2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sz="2000" b="1" spc="-245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b="1" spc="-20" dirty="0">
                <a:solidFill>
                  <a:srgbClr val="3D010C"/>
                </a:solidFill>
                <a:latin typeface="Malgun Gothic"/>
                <a:cs typeface="Malgun Gothic"/>
              </a:rPr>
              <a:t>되는</a:t>
            </a:r>
            <a:r>
              <a:rPr sz="2000" b="1" spc="-25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D010C"/>
                </a:solidFill>
                <a:latin typeface="Malgun Gothic"/>
                <a:cs typeface="Malgun Gothic"/>
              </a:rPr>
              <a:t>경우</a:t>
            </a:r>
            <a:endParaRPr sz="2000">
              <a:latin typeface="Malgun Gothic"/>
              <a:cs typeface="Malgun Gothic"/>
            </a:endParaRPr>
          </a:p>
          <a:p>
            <a:pPr marR="276860" algn="ctr">
              <a:lnSpc>
                <a:spcPct val="100000"/>
              </a:lnSpc>
              <a:spcBef>
                <a:spcPts val="480"/>
              </a:spcBef>
            </a:pP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sz="2000" spc="-3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/2)</a:t>
            </a:r>
            <a:r>
              <a:rPr sz="2000" spc="-3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+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1 ,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&gt; 1</a:t>
            </a:r>
            <a:r>
              <a:rPr sz="2000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</a:rPr>
              <a:t>이고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sz="2000" i="1" spc="-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= 2</a:t>
            </a:r>
            <a:r>
              <a:rPr sz="1950" i="1" baseline="42735" dirty="0">
                <a:solidFill>
                  <a:srgbClr val="3D010C"/>
                </a:solidFill>
                <a:latin typeface="Times New Roman"/>
                <a:cs typeface="Times New Roman"/>
              </a:rPr>
              <a:t>k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k</a:t>
            </a:r>
            <a:r>
              <a:rPr sz="2000" i="1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Symbol"/>
                <a:cs typeface="Symbol"/>
              </a:rPr>
              <a:t></a:t>
            </a:r>
            <a:r>
              <a:rPr sz="2000" spc="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1)</a:t>
            </a:r>
            <a:r>
              <a:rPr sz="2000" spc="-1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(1)</a:t>
            </a:r>
            <a:r>
              <a:rPr sz="2000" spc="-30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sz="2000" spc="-15" dirty="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147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650240" y="1748993"/>
            <a:ext cx="43453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식의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해는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다음과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같이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D010C"/>
                </a:solidFill>
                <a:latin typeface="Malgun Gothic"/>
                <a:cs typeface="Malgun Gothic"/>
              </a:rPr>
              <a:t>구할</a:t>
            </a:r>
            <a:r>
              <a:rPr sz="2000" spc="-204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sz="2000" spc="-200" dirty="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D010C"/>
                </a:solidFill>
                <a:latin typeface="Malgun Gothic"/>
                <a:cs typeface="Malgun Gothic"/>
              </a:rPr>
              <a:t>있다</a:t>
            </a:r>
            <a:r>
              <a:rPr sz="2000" spc="-25" dirty="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87952" y="3140964"/>
            <a:ext cx="3512820" cy="2540635"/>
          </a:xfrm>
          <a:prstGeom prst="rect">
            <a:avLst/>
          </a:prstGeom>
          <a:solidFill>
            <a:srgbClr val="FFFF6F"/>
          </a:solidFill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ts val="1789"/>
              </a:lnSpc>
            </a:pPr>
            <a:r>
              <a:rPr sz="1650" i="1" spc="275" dirty="0">
                <a:latin typeface="Times New Roman"/>
                <a:cs typeface="Times New Roman"/>
              </a:rPr>
              <a:t>W</a:t>
            </a:r>
            <a:r>
              <a:rPr sz="1650" i="1" spc="-125" dirty="0">
                <a:latin typeface="Times New Roman"/>
                <a:cs typeface="Times New Roman"/>
              </a:rPr>
              <a:t> </a:t>
            </a:r>
            <a:r>
              <a:rPr sz="1650" spc="145" dirty="0">
                <a:latin typeface="Times New Roman"/>
                <a:cs typeface="Times New Roman"/>
              </a:rPr>
              <a:t>(</a:t>
            </a:r>
            <a:r>
              <a:rPr sz="1650" i="1" spc="145" dirty="0">
                <a:latin typeface="Times New Roman"/>
                <a:cs typeface="Times New Roman"/>
              </a:rPr>
              <a:t>n</a:t>
            </a:r>
            <a:r>
              <a:rPr sz="1650" spc="145" dirty="0">
                <a:latin typeface="Times New Roman"/>
                <a:cs typeface="Times New Roman"/>
              </a:rPr>
              <a:t>)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180" dirty="0">
                <a:latin typeface="Symbol"/>
                <a:cs typeface="Symbol"/>
              </a:rPr>
              <a:t></a:t>
            </a:r>
            <a:r>
              <a:rPr sz="1650" spc="-145" dirty="0">
                <a:latin typeface="Times New Roman"/>
                <a:cs typeface="Times New Roman"/>
              </a:rPr>
              <a:t> </a:t>
            </a:r>
            <a:r>
              <a:rPr sz="1650" i="1" spc="275" dirty="0">
                <a:latin typeface="Times New Roman"/>
                <a:cs typeface="Times New Roman"/>
              </a:rPr>
              <a:t>W</a:t>
            </a:r>
            <a:r>
              <a:rPr sz="1650" i="1" spc="-120" dirty="0">
                <a:latin typeface="Times New Roman"/>
                <a:cs typeface="Times New Roman"/>
              </a:rPr>
              <a:t> </a:t>
            </a:r>
            <a:r>
              <a:rPr sz="1650" spc="155" dirty="0">
                <a:latin typeface="Times New Roman"/>
                <a:cs typeface="Times New Roman"/>
              </a:rPr>
              <a:t>(</a:t>
            </a:r>
            <a:r>
              <a:rPr sz="1650" i="1" spc="155" dirty="0">
                <a:latin typeface="Times New Roman"/>
                <a:cs typeface="Times New Roman"/>
              </a:rPr>
              <a:t>n</a:t>
            </a:r>
            <a:r>
              <a:rPr sz="1650" i="1" spc="-110" dirty="0">
                <a:latin typeface="Times New Roman"/>
                <a:cs typeface="Times New Roman"/>
              </a:rPr>
              <a:t> </a:t>
            </a:r>
            <a:r>
              <a:rPr sz="1650" spc="85" dirty="0">
                <a:latin typeface="Times New Roman"/>
                <a:cs typeface="Times New Roman"/>
              </a:rPr>
              <a:t>/</a:t>
            </a:r>
            <a:r>
              <a:rPr sz="1650" spc="-70" dirty="0">
                <a:latin typeface="Times New Roman"/>
                <a:cs typeface="Times New Roman"/>
              </a:rPr>
              <a:t> </a:t>
            </a:r>
            <a:r>
              <a:rPr sz="1650" spc="130" dirty="0">
                <a:latin typeface="Times New Roman"/>
                <a:cs typeface="Times New Roman"/>
              </a:rPr>
              <a:t>2)</a:t>
            </a:r>
            <a:r>
              <a:rPr sz="1650" spc="-85" dirty="0">
                <a:latin typeface="Times New Roman"/>
                <a:cs typeface="Times New Roman"/>
              </a:rPr>
              <a:t> </a:t>
            </a:r>
            <a:r>
              <a:rPr sz="1650" spc="215" dirty="0">
                <a:latin typeface="Symbol"/>
                <a:cs typeface="Symbol"/>
              </a:rPr>
              <a:t></a:t>
            </a:r>
            <a:r>
              <a:rPr sz="1650" spc="215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  <a:p>
            <a:pPr marL="601345">
              <a:lnSpc>
                <a:spcPct val="100000"/>
              </a:lnSpc>
              <a:spcBef>
                <a:spcPts val="695"/>
              </a:spcBef>
            </a:pPr>
            <a:r>
              <a:rPr sz="1650" spc="180" dirty="0">
                <a:latin typeface="Symbol"/>
                <a:cs typeface="Symbol"/>
              </a:rPr>
              <a:t></a:t>
            </a:r>
            <a:r>
              <a:rPr sz="1650" spc="15" dirty="0">
                <a:latin typeface="Times New Roman"/>
                <a:cs typeface="Times New Roman"/>
              </a:rPr>
              <a:t> </a:t>
            </a:r>
            <a:r>
              <a:rPr sz="1650" spc="114" dirty="0">
                <a:latin typeface="Times New Roman"/>
                <a:cs typeface="Times New Roman"/>
              </a:rPr>
              <a:t>(</a:t>
            </a:r>
            <a:r>
              <a:rPr sz="1650" i="1" spc="114" dirty="0">
                <a:latin typeface="Times New Roman"/>
                <a:cs typeface="Times New Roman"/>
              </a:rPr>
              <a:t>W</a:t>
            </a:r>
            <a:r>
              <a:rPr sz="1650" i="1" spc="-120" dirty="0">
                <a:latin typeface="Times New Roman"/>
                <a:cs typeface="Times New Roman"/>
              </a:rPr>
              <a:t> </a:t>
            </a:r>
            <a:r>
              <a:rPr sz="1650" spc="155" dirty="0">
                <a:latin typeface="Times New Roman"/>
                <a:cs typeface="Times New Roman"/>
              </a:rPr>
              <a:t>(</a:t>
            </a:r>
            <a:r>
              <a:rPr sz="1650" i="1" spc="155" dirty="0">
                <a:latin typeface="Times New Roman"/>
                <a:cs typeface="Times New Roman"/>
              </a:rPr>
              <a:t>n</a:t>
            </a:r>
            <a:r>
              <a:rPr sz="1650" i="1" spc="-105" dirty="0">
                <a:latin typeface="Times New Roman"/>
                <a:cs typeface="Times New Roman"/>
              </a:rPr>
              <a:t> </a:t>
            </a:r>
            <a:r>
              <a:rPr sz="1650" spc="85" dirty="0">
                <a:latin typeface="Times New Roman"/>
                <a:cs typeface="Times New Roman"/>
              </a:rPr>
              <a:t>/</a:t>
            </a:r>
            <a:r>
              <a:rPr sz="1650" spc="-65" dirty="0">
                <a:latin typeface="Times New Roman"/>
                <a:cs typeface="Times New Roman"/>
              </a:rPr>
              <a:t> </a:t>
            </a:r>
            <a:r>
              <a:rPr sz="1650" spc="165" dirty="0">
                <a:latin typeface="Times New Roman"/>
                <a:cs typeface="Times New Roman"/>
              </a:rPr>
              <a:t>2</a:t>
            </a:r>
            <a:r>
              <a:rPr sz="1425" spc="247" baseline="43859" dirty="0">
                <a:latin typeface="Times New Roman"/>
                <a:cs typeface="Times New Roman"/>
              </a:rPr>
              <a:t>2</a:t>
            </a:r>
            <a:r>
              <a:rPr sz="1425" spc="-30" baseline="43859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)</a:t>
            </a:r>
            <a:r>
              <a:rPr sz="1650" spc="-85" dirty="0">
                <a:latin typeface="Times New Roman"/>
                <a:cs typeface="Times New Roman"/>
              </a:rPr>
              <a:t> </a:t>
            </a:r>
            <a:r>
              <a:rPr sz="1650" spc="140" dirty="0">
                <a:latin typeface="Symbol"/>
                <a:cs typeface="Symbol"/>
              </a:rPr>
              <a:t></a:t>
            </a:r>
            <a:r>
              <a:rPr sz="1650" spc="140" dirty="0">
                <a:latin typeface="Times New Roman"/>
                <a:cs typeface="Times New Roman"/>
              </a:rPr>
              <a:t>1)</a:t>
            </a:r>
            <a:r>
              <a:rPr sz="1650" spc="-80" dirty="0">
                <a:latin typeface="Times New Roman"/>
                <a:cs typeface="Times New Roman"/>
              </a:rPr>
              <a:t> </a:t>
            </a:r>
            <a:r>
              <a:rPr sz="1650" spc="215" dirty="0">
                <a:latin typeface="Symbol"/>
                <a:cs typeface="Symbol"/>
              </a:rPr>
              <a:t></a:t>
            </a:r>
            <a:r>
              <a:rPr sz="1650" spc="215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  <a:p>
            <a:pPr marL="601345">
              <a:lnSpc>
                <a:spcPct val="100000"/>
              </a:lnSpc>
              <a:spcBef>
                <a:spcPts val="695"/>
              </a:spcBef>
            </a:pPr>
            <a:r>
              <a:rPr sz="1650" spc="180" dirty="0">
                <a:latin typeface="Symbol"/>
                <a:cs typeface="Symbol"/>
              </a:rPr>
              <a:t></a:t>
            </a:r>
            <a:r>
              <a:rPr sz="1650" spc="-145" dirty="0">
                <a:latin typeface="Times New Roman"/>
                <a:cs typeface="Times New Roman"/>
              </a:rPr>
              <a:t> </a:t>
            </a:r>
            <a:r>
              <a:rPr sz="1650" i="1" spc="275" dirty="0">
                <a:latin typeface="Times New Roman"/>
                <a:cs typeface="Times New Roman"/>
              </a:rPr>
              <a:t>W</a:t>
            </a:r>
            <a:r>
              <a:rPr sz="1650" i="1" spc="-125" dirty="0">
                <a:latin typeface="Times New Roman"/>
                <a:cs typeface="Times New Roman"/>
              </a:rPr>
              <a:t> </a:t>
            </a:r>
            <a:r>
              <a:rPr sz="1650" spc="155" dirty="0">
                <a:latin typeface="Times New Roman"/>
                <a:cs typeface="Times New Roman"/>
              </a:rPr>
              <a:t>(</a:t>
            </a:r>
            <a:r>
              <a:rPr sz="1650" i="1" spc="155" dirty="0">
                <a:latin typeface="Times New Roman"/>
                <a:cs typeface="Times New Roman"/>
              </a:rPr>
              <a:t>n</a:t>
            </a:r>
            <a:r>
              <a:rPr sz="1650" i="1" spc="-110" dirty="0">
                <a:latin typeface="Times New Roman"/>
                <a:cs typeface="Times New Roman"/>
              </a:rPr>
              <a:t> </a:t>
            </a:r>
            <a:r>
              <a:rPr sz="1650" spc="85" dirty="0">
                <a:latin typeface="Times New Roman"/>
                <a:cs typeface="Times New Roman"/>
              </a:rPr>
              <a:t>/</a:t>
            </a:r>
            <a:r>
              <a:rPr sz="1650" spc="-70" dirty="0">
                <a:latin typeface="Times New Roman"/>
                <a:cs typeface="Times New Roman"/>
              </a:rPr>
              <a:t> </a:t>
            </a:r>
            <a:r>
              <a:rPr sz="1650" spc="165" dirty="0">
                <a:latin typeface="Times New Roman"/>
                <a:cs typeface="Times New Roman"/>
              </a:rPr>
              <a:t>2</a:t>
            </a:r>
            <a:r>
              <a:rPr sz="1425" spc="247" baseline="43859" dirty="0">
                <a:latin typeface="Times New Roman"/>
                <a:cs typeface="Times New Roman"/>
              </a:rPr>
              <a:t>2</a:t>
            </a:r>
            <a:r>
              <a:rPr sz="1425" spc="-22" baseline="43859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)</a:t>
            </a:r>
            <a:r>
              <a:rPr sz="1650" spc="-90" dirty="0">
                <a:latin typeface="Times New Roman"/>
                <a:cs typeface="Times New Roman"/>
              </a:rPr>
              <a:t> </a:t>
            </a:r>
            <a:r>
              <a:rPr sz="1650" spc="180" dirty="0">
                <a:latin typeface="Symbol"/>
                <a:cs typeface="Symbol"/>
              </a:rPr>
              <a:t></a:t>
            </a:r>
            <a:r>
              <a:rPr sz="1650" spc="-50" dirty="0">
                <a:latin typeface="Times New Roman"/>
                <a:cs typeface="Times New Roman"/>
              </a:rPr>
              <a:t> </a:t>
            </a:r>
            <a:r>
              <a:rPr sz="1650" spc="114" dirty="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  <a:p>
            <a:pPr marL="601345">
              <a:lnSpc>
                <a:spcPct val="100000"/>
              </a:lnSpc>
              <a:spcBef>
                <a:spcPts val="490"/>
              </a:spcBef>
            </a:pPr>
            <a:r>
              <a:rPr sz="1650" spc="180" dirty="0">
                <a:latin typeface="Symbol"/>
                <a:cs typeface="Symbol"/>
              </a:rPr>
              <a:t></a:t>
            </a:r>
            <a:r>
              <a:rPr sz="1650" spc="-25" dirty="0">
                <a:latin typeface="Times New Roman"/>
                <a:cs typeface="Times New Roman"/>
              </a:rPr>
              <a:t> </a:t>
            </a:r>
            <a:r>
              <a:rPr sz="1650" spc="229" dirty="0">
                <a:latin typeface="Symbol"/>
                <a:cs typeface="Symbol"/>
              </a:rPr>
              <a:t></a:t>
            </a:r>
            <a:endParaRPr sz="1650">
              <a:latin typeface="Symbol"/>
              <a:cs typeface="Symbol"/>
            </a:endParaRPr>
          </a:p>
          <a:p>
            <a:pPr marL="601345">
              <a:lnSpc>
                <a:spcPct val="100000"/>
              </a:lnSpc>
              <a:spcBef>
                <a:spcPts val="490"/>
              </a:spcBef>
            </a:pPr>
            <a:r>
              <a:rPr sz="1650" spc="180" dirty="0">
                <a:latin typeface="Symbol"/>
                <a:cs typeface="Symbol"/>
              </a:rPr>
              <a:t></a:t>
            </a:r>
            <a:r>
              <a:rPr sz="1650" spc="-25" dirty="0">
                <a:latin typeface="Times New Roman"/>
                <a:cs typeface="Times New Roman"/>
              </a:rPr>
              <a:t> </a:t>
            </a:r>
            <a:r>
              <a:rPr sz="1650" spc="229" dirty="0">
                <a:latin typeface="Symbol"/>
                <a:cs typeface="Symbol"/>
              </a:rPr>
              <a:t></a:t>
            </a:r>
            <a:endParaRPr sz="1650">
              <a:latin typeface="Symbol"/>
              <a:cs typeface="Symbol"/>
            </a:endParaRPr>
          </a:p>
          <a:p>
            <a:pPr marL="601345">
              <a:lnSpc>
                <a:spcPct val="100000"/>
              </a:lnSpc>
              <a:spcBef>
                <a:spcPts val="700"/>
              </a:spcBef>
            </a:pPr>
            <a:r>
              <a:rPr sz="1650" spc="180" dirty="0">
                <a:latin typeface="Symbol"/>
                <a:cs typeface="Symbol"/>
              </a:rPr>
              <a:t></a:t>
            </a:r>
            <a:r>
              <a:rPr sz="1650" spc="-145" dirty="0">
                <a:latin typeface="Times New Roman"/>
                <a:cs typeface="Times New Roman"/>
              </a:rPr>
              <a:t> </a:t>
            </a:r>
            <a:r>
              <a:rPr sz="1650" i="1" spc="275" dirty="0">
                <a:latin typeface="Times New Roman"/>
                <a:cs typeface="Times New Roman"/>
              </a:rPr>
              <a:t>W</a:t>
            </a:r>
            <a:r>
              <a:rPr sz="1650" i="1" spc="-125" dirty="0">
                <a:latin typeface="Times New Roman"/>
                <a:cs typeface="Times New Roman"/>
              </a:rPr>
              <a:t> </a:t>
            </a:r>
            <a:r>
              <a:rPr sz="1650" spc="155" dirty="0">
                <a:latin typeface="Times New Roman"/>
                <a:cs typeface="Times New Roman"/>
              </a:rPr>
              <a:t>(</a:t>
            </a:r>
            <a:r>
              <a:rPr sz="1650" i="1" spc="155" dirty="0">
                <a:latin typeface="Times New Roman"/>
                <a:cs typeface="Times New Roman"/>
              </a:rPr>
              <a:t>n</a:t>
            </a:r>
            <a:r>
              <a:rPr sz="1650" i="1" spc="-114" dirty="0">
                <a:latin typeface="Times New Roman"/>
                <a:cs typeface="Times New Roman"/>
              </a:rPr>
              <a:t> </a:t>
            </a:r>
            <a:r>
              <a:rPr sz="1650" spc="85" dirty="0">
                <a:latin typeface="Times New Roman"/>
                <a:cs typeface="Times New Roman"/>
              </a:rPr>
              <a:t>/</a:t>
            </a:r>
            <a:r>
              <a:rPr sz="1650" spc="-65" dirty="0">
                <a:latin typeface="Times New Roman"/>
                <a:cs typeface="Times New Roman"/>
              </a:rPr>
              <a:t> </a:t>
            </a:r>
            <a:r>
              <a:rPr sz="1650" spc="160" dirty="0">
                <a:latin typeface="Times New Roman"/>
                <a:cs typeface="Times New Roman"/>
              </a:rPr>
              <a:t>2</a:t>
            </a:r>
            <a:r>
              <a:rPr sz="1425" i="1" spc="240" baseline="43859" dirty="0">
                <a:latin typeface="Times New Roman"/>
                <a:cs typeface="Times New Roman"/>
              </a:rPr>
              <a:t>k</a:t>
            </a:r>
            <a:r>
              <a:rPr sz="1425" i="1" spc="120" baseline="43859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)</a:t>
            </a:r>
            <a:r>
              <a:rPr sz="1650" spc="-90" dirty="0">
                <a:latin typeface="Times New Roman"/>
                <a:cs typeface="Times New Roman"/>
              </a:rPr>
              <a:t> </a:t>
            </a:r>
            <a:r>
              <a:rPr sz="1650" spc="180" dirty="0">
                <a:latin typeface="Symbol"/>
                <a:cs typeface="Symbol"/>
              </a:rPr>
              <a:t></a:t>
            </a:r>
            <a:r>
              <a:rPr sz="1650" spc="-50" dirty="0">
                <a:latin typeface="Times New Roman"/>
                <a:cs typeface="Times New Roman"/>
              </a:rPr>
              <a:t> </a:t>
            </a:r>
            <a:r>
              <a:rPr sz="1650" i="1" spc="140" dirty="0">
                <a:latin typeface="Times New Roman"/>
                <a:cs typeface="Times New Roman"/>
              </a:rPr>
              <a:t>k</a:t>
            </a:r>
            <a:r>
              <a:rPr sz="1650" i="1" spc="65" dirty="0">
                <a:latin typeface="Times New Roman"/>
                <a:cs typeface="Times New Roman"/>
              </a:rPr>
              <a:t> </a:t>
            </a:r>
            <a:r>
              <a:rPr sz="1650" spc="80" dirty="0">
                <a:latin typeface="Times New Roman"/>
                <a:cs typeface="Times New Roman"/>
              </a:rPr>
              <a:t>,</a:t>
            </a:r>
            <a:r>
              <a:rPr sz="1650" spc="-75" dirty="0">
                <a:latin typeface="Times New Roman"/>
                <a:cs typeface="Times New Roman"/>
              </a:rPr>
              <a:t> </a:t>
            </a:r>
            <a:r>
              <a:rPr sz="1650" spc="155" dirty="0">
                <a:latin typeface="Times New Roman"/>
                <a:cs typeface="Times New Roman"/>
              </a:rPr>
              <a:t>(</a:t>
            </a:r>
            <a:r>
              <a:rPr sz="1650" i="1" spc="155" dirty="0">
                <a:latin typeface="Times New Roman"/>
                <a:cs typeface="Times New Roman"/>
              </a:rPr>
              <a:t>n</a:t>
            </a:r>
            <a:r>
              <a:rPr sz="1650" i="1" spc="45" dirty="0">
                <a:latin typeface="Times New Roman"/>
                <a:cs typeface="Times New Roman"/>
              </a:rPr>
              <a:t> </a:t>
            </a:r>
            <a:r>
              <a:rPr sz="1650" spc="180" dirty="0">
                <a:latin typeface="Symbol"/>
                <a:cs typeface="Symbol"/>
              </a:rPr>
              <a:t>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160" dirty="0">
                <a:latin typeface="Times New Roman"/>
                <a:cs typeface="Times New Roman"/>
              </a:rPr>
              <a:t>2</a:t>
            </a:r>
            <a:r>
              <a:rPr sz="1425" i="1" spc="240" baseline="43859" dirty="0">
                <a:latin typeface="Times New Roman"/>
                <a:cs typeface="Times New Roman"/>
              </a:rPr>
              <a:t>k</a:t>
            </a:r>
            <a:r>
              <a:rPr sz="1425" i="1" spc="-15" baseline="43859" dirty="0">
                <a:latin typeface="Times New Roman"/>
                <a:cs typeface="Times New Roman"/>
              </a:rPr>
              <a:t> </a:t>
            </a:r>
            <a:r>
              <a:rPr sz="1650" spc="125" dirty="0">
                <a:latin typeface="Malgun Gothic"/>
                <a:cs typeface="Malgun Gothic"/>
              </a:rPr>
              <a:t>가정</a:t>
            </a:r>
            <a:r>
              <a:rPr sz="1650" spc="125" dirty="0">
                <a:latin typeface="Times New Roman"/>
                <a:cs typeface="Times New Roman"/>
              </a:rPr>
              <a:t>)</a:t>
            </a:r>
            <a:endParaRPr sz="1650">
              <a:latin typeface="Times New Roman"/>
              <a:cs typeface="Times New Roman"/>
            </a:endParaRPr>
          </a:p>
          <a:p>
            <a:pPr marL="601345">
              <a:lnSpc>
                <a:spcPct val="100000"/>
              </a:lnSpc>
              <a:spcBef>
                <a:spcPts val="484"/>
              </a:spcBef>
            </a:pPr>
            <a:r>
              <a:rPr sz="1650" spc="180" dirty="0">
                <a:latin typeface="Symbol"/>
                <a:cs typeface="Symbol"/>
              </a:rPr>
              <a:t></a:t>
            </a:r>
            <a:r>
              <a:rPr sz="1650" spc="-175" dirty="0">
                <a:latin typeface="Times New Roman"/>
                <a:cs typeface="Times New Roman"/>
              </a:rPr>
              <a:t> </a:t>
            </a:r>
            <a:r>
              <a:rPr sz="1650" spc="245" dirty="0">
                <a:latin typeface="Times New Roman"/>
                <a:cs typeface="Times New Roman"/>
              </a:rPr>
              <a:t>1</a:t>
            </a:r>
            <a:r>
              <a:rPr sz="1650" spc="245" dirty="0">
                <a:latin typeface="Symbol"/>
                <a:cs typeface="Symbol"/>
              </a:rPr>
              <a:t></a:t>
            </a:r>
            <a:r>
              <a:rPr sz="1650" spc="-55" dirty="0">
                <a:latin typeface="Times New Roman"/>
                <a:cs typeface="Times New Roman"/>
              </a:rPr>
              <a:t> </a:t>
            </a:r>
            <a:r>
              <a:rPr sz="1650" i="1" spc="90" dirty="0">
                <a:latin typeface="Times New Roman"/>
                <a:cs typeface="Times New Roman"/>
              </a:rPr>
              <a:t>k</a:t>
            </a:r>
            <a:endParaRPr sz="1650">
              <a:latin typeface="Times New Roman"/>
              <a:cs typeface="Times New Roman"/>
            </a:endParaRPr>
          </a:p>
          <a:p>
            <a:pPr marL="601345">
              <a:lnSpc>
                <a:spcPct val="100000"/>
              </a:lnSpc>
              <a:spcBef>
                <a:spcPts val="490"/>
              </a:spcBef>
            </a:pPr>
            <a:r>
              <a:rPr sz="1650" spc="180" dirty="0">
                <a:latin typeface="Symbol"/>
                <a:cs typeface="Symbol"/>
              </a:rPr>
              <a:t></a:t>
            </a:r>
            <a:r>
              <a:rPr sz="1650" spc="10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lg</a:t>
            </a:r>
            <a:r>
              <a:rPr sz="1650" spc="-90" dirty="0">
                <a:latin typeface="Times New Roman"/>
                <a:cs typeface="Times New Roman"/>
              </a:rPr>
              <a:t> </a:t>
            </a:r>
            <a:r>
              <a:rPr sz="1650" i="1" spc="165" dirty="0">
                <a:latin typeface="Times New Roman"/>
                <a:cs typeface="Times New Roman"/>
              </a:rPr>
              <a:t>n</a:t>
            </a:r>
            <a:r>
              <a:rPr sz="1650" i="1" spc="-75" dirty="0">
                <a:latin typeface="Times New Roman"/>
                <a:cs typeface="Times New Roman"/>
              </a:rPr>
              <a:t> </a:t>
            </a:r>
            <a:r>
              <a:rPr sz="1650" spc="215" dirty="0">
                <a:latin typeface="Symbol"/>
                <a:cs typeface="Symbol"/>
              </a:rPr>
              <a:t></a:t>
            </a:r>
            <a:r>
              <a:rPr sz="1650" spc="215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75303" y="2675001"/>
            <a:ext cx="3654425" cy="4571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006FC0"/>
                </a:solidFill>
                <a:latin typeface="Malgun Gothic"/>
                <a:cs typeface="Malgun Gothic"/>
              </a:rPr>
              <a:t>반복대입법</a:t>
            </a:r>
            <a:r>
              <a:rPr sz="1400" spc="-10" dirty="0">
                <a:solidFill>
                  <a:srgbClr val="3E3D00"/>
                </a:solidFill>
                <a:latin typeface="Malgun Gothic"/>
                <a:cs typeface="Malgun Gothic"/>
              </a:rPr>
              <a:t>(iterative</a:t>
            </a:r>
            <a:r>
              <a:rPr sz="1400" spc="-4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Malgun Gothic"/>
                <a:cs typeface="Malgun Gothic"/>
              </a:rPr>
              <a:t>substitution</a:t>
            </a:r>
            <a:r>
              <a:rPr sz="1400" spc="-2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Malgun Gothic"/>
                <a:cs typeface="Malgun Gothic"/>
              </a:rPr>
              <a:t>or</a:t>
            </a:r>
            <a:r>
              <a:rPr sz="1400" spc="-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400" spc="-10" dirty="0">
                <a:solidFill>
                  <a:srgbClr val="3E3D00"/>
                </a:solidFill>
                <a:latin typeface="Malgun Gothic"/>
                <a:cs typeface="Malgun Gothic"/>
              </a:rPr>
              <a:t>iteration)</a:t>
            </a:r>
            <a:endParaRPr lang="en-US" sz="1400" spc="-10" dirty="0">
              <a:solidFill>
                <a:srgbClr val="3E3D00"/>
              </a:solidFill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spc="-10" dirty="0">
                <a:solidFill>
                  <a:srgbClr val="00B0F0"/>
                </a:solidFill>
                <a:latin typeface="Malgun Gothic"/>
                <a:cs typeface="Malgun Gothic"/>
              </a:rPr>
              <a:t>(</a:t>
            </a:r>
            <a:r>
              <a:rPr lang="ko-KR" altLang="en-US" sz="1400" spc="-10" dirty="0">
                <a:solidFill>
                  <a:srgbClr val="00B0F0"/>
                </a:solidFill>
                <a:latin typeface="Malgun Gothic"/>
                <a:cs typeface="Malgun Gothic"/>
              </a:rPr>
              <a:t>이렇게 </a:t>
            </a:r>
            <a:r>
              <a:rPr lang="ko-KR" altLang="en-US" sz="1400" spc="-10" dirty="0" err="1">
                <a:solidFill>
                  <a:srgbClr val="00B0F0"/>
                </a:solidFill>
                <a:latin typeface="Malgun Gothic"/>
                <a:cs typeface="Malgun Gothic"/>
              </a:rPr>
              <a:t>풀어야함</a:t>
            </a:r>
            <a:r>
              <a:rPr lang="en-US" altLang="ko-KR" sz="1400" spc="-10" dirty="0">
                <a:solidFill>
                  <a:srgbClr val="00B0F0"/>
                </a:solidFill>
                <a:latin typeface="Malgun Gothic"/>
                <a:cs typeface="Malgun Gothic"/>
              </a:rPr>
              <a:t>)</a:t>
            </a:r>
            <a:endParaRPr sz="1400" dirty="0">
              <a:solidFill>
                <a:srgbClr val="00B0F0"/>
              </a:solidFill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2852" y="368808"/>
            <a:ext cx="3528060" cy="307975"/>
          </a:xfrm>
          <a:prstGeom prst="rect">
            <a:avLst/>
          </a:prstGeom>
          <a:solidFill>
            <a:srgbClr val="FFFF33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95"/>
              </a:spcBef>
            </a:pPr>
            <a:r>
              <a:rPr sz="1400" dirty="0">
                <a:solidFill>
                  <a:srgbClr val="3E3D00"/>
                </a:solidFill>
                <a:latin typeface="Malgun Gothic"/>
                <a:cs typeface="Malgun Gothic"/>
              </a:rPr>
              <a:t>재현식,</a:t>
            </a:r>
            <a:r>
              <a:rPr sz="1400" spc="10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Malgun Gothic"/>
                <a:cs typeface="Malgun Gothic"/>
              </a:rPr>
              <a:t>연쇄식</a:t>
            </a:r>
            <a:r>
              <a:rPr sz="1400" spc="120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3E3D00"/>
                </a:solidFill>
                <a:latin typeface="Malgun Gothic"/>
                <a:cs typeface="Malgun Gothic"/>
              </a:rPr>
              <a:t>(recurrence</a:t>
            </a:r>
            <a:r>
              <a:rPr sz="1400" spc="95" dirty="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sz="1400" spc="-10" dirty="0">
                <a:solidFill>
                  <a:srgbClr val="3E3D00"/>
                </a:solidFill>
                <a:latin typeface="Malgun Gothic"/>
                <a:cs typeface="Malgun Gothic"/>
              </a:rPr>
              <a:t>relation)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9322" y="2816428"/>
            <a:ext cx="1771650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E3D00"/>
                </a:solidFill>
                <a:latin typeface="Times New Roman"/>
                <a:cs typeface="Times New Roman"/>
              </a:rPr>
              <a:t>W(1)=1</a:t>
            </a:r>
            <a:endParaRPr sz="18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3E3D00"/>
                </a:solidFill>
                <a:latin typeface="Times New Roman"/>
                <a:cs typeface="Times New Roman"/>
              </a:rPr>
              <a:t>W(2)=W(1)+1=2</a:t>
            </a:r>
            <a:endParaRPr sz="18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1800" spc="-10" dirty="0">
                <a:solidFill>
                  <a:srgbClr val="3E3D00"/>
                </a:solidFill>
                <a:latin typeface="Times New Roman"/>
                <a:cs typeface="Times New Roman"/>
              </a:rPr>
              <a:t>W(4)=W(2)+1=3</a:t>
            </a:r>
            <a:endParaRPr sz="1800" dirty="0">
              <a:latin typeface="Times New Roman"/>
              <a:cs typeface="Times New Roman"/>
            </a:endParaRPr>
          </a:p>
          <a:p>
            <a:pPr marL="38100" marR="30480">
              <a:lnSpc>
                <a:spcPct val="100000"/>
              </a:lnSpc>
            </a:pPr>
            <a:r>
              <a:rPr sz="1800" spc="-10" dirty="0">
                <a:solidFill>
                  <a:srgbClr val="3E3D00"/>
                </a:solidFill>
                <a:latin typeface="Times New Roman"/>
                <a:cs typeface="Times New Roman"/>
              </a:rPr>
              <a:t>W(8)=W(4)+1=4 W(16)=W(8)+1=5</a:t>
            </a:r>
            <a:endParaRPr sz="18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1800" spc="-5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1800" dirty="0">
              <a:latin typeface="Times New Roman"/>
              <a:cs typeface="Times New Roman"/>
            </a:endParaRPr>
          </a:p>
          <a:p>
            <a:pPr marL="38100" marR="699770">
              <a:lnSpc>
                <a:spcPct val="100000"/>
              </a:lnSpc>
            </a:pPr>
            <a:r>
              <a:rPr sz="1800" spc="-50" dirty="0">
                <a:solidFill>
                  <a:srgbClr val="3E3D00"/>
                </a:solidFill>
                <a:latin typeface="Times New Roman"/>
                <a:cs typeface="Times New Roman"/>
              </a:rPr>
              <a:t>. </a:t>
            </a:r>
            <a:r>
              <a:rPr sz="1800" spc="-10" dirty="0">
                <a:solidFill>
                  <a:srgbClr val="3E3D00"/>
                </a:solidFill>
                <a:latin typeface="Times New Roman"/>
                <a:cs typeface="Times New Roman"/>
              </a:rPr>
              <a:t>W(2</a:t>
            </a:r>
            <a:r>
              <a:rPr sz="1800" i="1" spc="-15" baseline="25462" dirty="0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sz="1800" spc="-10" dirty="0">
                <a:solidFill>
                  <a:srgbClr val="3E3D00"/>
                </a:solidFill>
                <a:latin typeface="Times New Roman"/>
                <a:cs typeface="Times New Roman"/>
              </a:rPr>
              <a:t>)=</a:t>
            </a:r>
            <a:r>
              <a:rPr sz="18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sz="1800" spc="-10" dirty="0">
                <a:solidFill>
                  <a:srgbClr val="3E3D00"/>
                </a:solidFill>
                <a:latin typeface="Times New Roman"/>
                <a:cs typeface="Times New Roman"/>
              </a:rPr>
              <a:t>+1</a:t>
            </a:r>
            <a:endParaRPr sz="18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1800" spc="-5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18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1800" spc="-50"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18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W(</a:t>
            </a:r>
            <a:r>
              <a:rPr sz="18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3E3D00"/>
                </a:solidFill>
                <a:latin typeface="Times New Roman"/>
                <a:cs typeface="Times New Roman"/>
              </a:rPr>
              <a:t>)=lg</a:t>
            </a:r>
            <a:r>
              <a:rPr sz="1800" spc="-2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sz="1800" i="1" spc="-10" dirty="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3E3D00"/>
                </a:solidFill>
                <a:latin typeface="Times New Roman"/>
                <a:cs typeface="Times New Roman"/>
              </a:rPr>
              <a:t>+1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147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1037742" y="879094"/>
            <a:ext cx="6144895" cy="1506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3E3D00"/>
                </a:solidFill>
                <a:latin typeface="Malgun Gothic"/>
                <a:cs typeface="Malgun Gothic"/>
              </a:rPr>
              <a:t>연습문제</a:t>
            </a:r>
            <a:endParaRPr sz="2400">
              <a:latin typeface="Malgun Gothic"/>
              <a:cs typeface="Malgun Gothic"/>
            </a:endParaRPr>
          </a:p>
          <a:p>
            <a:pPr marL="380365">
              <a:lnSpc>
                <a:spcPct val="100000"/>
              </a:lnSpc>
              <a:spcBef>
                <a:spcPts val="2280"/>
              </a:spcBef>
            </a:pPr>
            <a:r>
              <a:rPr sz="2400" i="1" spc="420" dirty="0">
                <a:latin typeface="Times New Roman"/>
                <a:cs typeface="Times New Roman"/>
              </a:rPr>
              <a:t>W</a:t>
            </a:r>
            <a:r>
              <a:rPr sz="2400" i="1" spc="-195" dirty="0">
                <a:latin typeface="Times New Roman"/>
                <a:cs typeface="Times New Roman"/>
              </a:rPr>
              <a:t> </a:t>
            </a:r>
            <a:r>
              <a:rPr sz="2400" spc="220" dirty="0">
                <a:latin typeface="Times New Roman"/>
                <a:cs typeface="Times New Roman"/>
              </a:rPr>
              <a:t>(</a:t>
            </a:r>
            <a:r>
              <a:rPr sz="2400" i="1" spc="220" dirty="0">
                <a:latin typeface="Times New Roman"/>
                <a:cs typeface="Times New Roman"/>
              </a:rPr>
              <a:t>n</a:t>
            </a:r>
            <a:r>
              <a:rPr sz="2400" spc="220" dirty="0">
                <a:latin typeface="Times New Roman"/>
                <a:cs typeface="Times New Roman"/>
              </a:rPr>
              <a:t>)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285" dirty="0">
                <a:latin typeface="Symbol"/>
                <a:cs typeface="Symbol"/>
              </a:rPr>
              <a:t></a:t>
            </a:r>
            <a:r>
              <a:rPr sz="2400" spc="-220" dirty="0">
                <a:latin typeface="Times New Roman"/>
                <a:cs typeface="Times New Roman"/>
              </a:rPr>
              <a:t> </a:t>
            </a:r>
            <a:r>
              <a:rPr sz="2400" i="1" spc="420" dirty="0">
                <a:latin typeface="Times New Roman"/>
                <a:cs typeface="Times New Roman"/>
              </a:rPr>
              <a:t>W</a:t>
            </a:r>
            <a:r>
              <a:rPr sz="2400" i="1" spc="-195" dirty="0">
                <a:latin typeface="Times New Roman"/>
                <a:cs typeface="Times New Roman"/>
              </a:rPr>
              <a:t> </a:t>
            </a:r>
            <a:r>
              <a:rPr sz="2400" spc="240" dirty="0">
                <a:latin typeface="Times New Roman"/>
                <a:cs typeface="Times New Roman"/>
              </a:rPr>
              <a:t>(</a:t>
            </a:r>
            <a:r>
              <a:rPr sz="2400" i="1" spc="240" dirty="0">
                <a:latin typeface="Times New Roman"/>
                <a:cs typeface="Times New Roman"/>
              </a:rPr>
              <a:t>n</a:t>
            </a:r>
            <a:r>
              <a:rPr sz="2400" i="1" spc="-17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/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2)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285" dirty="0">
                <a:latin typeface="Symbol"/>
                <a:cs typeface="Symbol"/>
              </a:rPr>
              <a:t>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i="1" spc="250" dirty="0">
                <a:latin typeface="Times New Roman"/>
                <a:cs typeface="Times New Roman"/>
              </a:rPr>
              <a:t>n</a:t>
            </a:r>
            <a:r>
              <a:rPr sz="2400" i="1" spc="-12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i="1" spc="250" dirty="0">
                <a:latin typeface="Times New Roman"/>
                <a:cs typeface="Times New Roman"/>
              </a:rPr>
              <a:t>n</a:t>
            </a:r>
            <a:r>
              <a:rPr sz="2400" i="1" spc="20" dirty="0">
                <a:latin typeface="Times New Roman"/>
                <a:cs typeface="Times New Roman"/>
              </a:rPr>
              <a:t> </a:t>
            </a:r>
            <a:r>
              <a:rPr sz="2400" spc="285" dirty="0">
                <a:latin typeface="Symbol"/>
                <a:cs typeface="Symbol"/>
              </a:rPr>
              <a:t>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2,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i="1" spc="250" dirty="0">
                <a:latin typeface="Times New Roman"/>
                <a:cs typeface="Times New Roman"/>
              </a:rPr>
              <a:t>n</a:t>
            </a:r>
            <a:r>
              <a:rPr sz="2400" i="1" spc="55" dirty="0">
                <a:latin typeface="Times New Roman"/>
                <a:cs typeface="Times New Roman"/>
              </a:rPr>
              <a:t> </a:t>
            </a:r>
            <a:r>
              <a:rPr sz="2400" spc="285" dirty="0">
                <a:latin typeface="Symbol"/>
                <a:cs typeface="Symbol"/>
              </a:rPr>
              <a:t>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235" dirty="0">
                <a:latin typeface="Times New Roman"/>
                <a:cs typeface="Times New Roman"/>
              </a:rPr>
              <a:t>2</a:t>
            </a:r>
            <a:r>
              <a:rPr sz="2100" i="1" spc="352" baseline="43650" dirty="0">
                <a:latin typeface="Times New Roman"/>
                <a:cs typeface="Times New Roman"/>
              </a:rPr>
              <a:t>k</a:t>
            </a:r>
            <a:r>
              <a:rPr sz="2100" i="1" spc="97" baseline="4365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,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i="1" spc="229" dirty="0">
                <a:latin typeface="Times New Roman"/>
                <a:cs typeface="Times New Roman"/>
              </a:rPr>
              <a:t>k</a:t>
            </a:r>
            <a:r>
              <a:rPr sz="2400" i="1" spc="225" dirty="0">
                <a:latin typeface="Times New Roman"/>
                <a:cs typeface="Times New Roman"/>
              </a:rPr>
              <a:t> </a:t>
            </a:r>
            <a:r>
              <a:rPr sz="2400" spc="285" dirty="0">
                <a:latin typeface="Symbol"/>
                <a:cs typeface="Symbol"/>
              </a:rPr>
              <a:t></a:t>
            </a:r>
            <a:r>
              <a:rPr sz="2400" spc="-265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380365">
              <a:lnSpc>
                <a:spcPct val="100000"/>
              </a:lnSpc>
              <a:spcBef>
                <a:spcPts val="735"/>
              </a:spcBef>
            </a:pPr>
            <a:r>
              <a:rPr sz="2400" i="1" spc="420" dirty="0">
                <a:latin typeface="Times New Roman"/>
                <a:cs typeface="Times New Roman"/>
              </a:rPr>
              <a:t>W</a:t>
            </a:r>
            <a:r>
              <a:rPr sz="2400" i="1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(1)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285" dirty="0">
                <a:latin typeface="Symbol"/>
                <a:cs typeface="Symbol"/>
              </a:rPr>
              <a:t>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E3D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10227</Words>
  <Application>Microsoft Office PowerPoint</Application>
  <PresentationFormat>화면 슬라이드 쇼(4:3)</PresentationFormat>
  <Paragraphs>1487</Paragraphs>
  <Slides>74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74</vt:i4>
      </vt:variant>
    </vt:vector>
  </HeadingPairs>
  <TitlesOfParts>
    <vt:vector size="84" baseType="lpstr">
      <vt:lpstr>Arial MT</vt:lpstr>
      <vt:lpstr>Malgun Gothic</vt:lpstr>
      <vt:lpstr>Arial</vt:lpstr>
      <vt:lpstr>Cambria Math</vt:lpstr>
      <vt:lpstr>Courier New</vt:lpstr>
      <vt:lpstr>Microsoft Sans Serif</vt:lpstr>
      <vt:lpstr>Symbol</vt:lpstr>
      <vt:lpstr>Times New Roman</vt:lpstr>
      <vt:lpstr>Wingdings</vt:lpstr>
      <vt:lpstr>Office Theme</vt:lpstr>
      <vt:lpstr>2장 분할정복법 (divide-and-conquer)</vt:lpstr>
      <vt:lpstr>분할정복(Divide-and-Conquer)식 설계 전략</vt:lpstr>
      <vt:lpstr>이분검색(binary search): 재귀적 방식</vt:lpstr>
      <vt:lpstr>이분검색(Binary Search): 재귀 알고리즘</vt:lpstr>
      <vt:lpstr>Discussion</vt:lpstr>
      <vt:lpstr>2. 재귀 알고리즘(recursive algorithm)에서 모든 재귀호출이 알고리즘의 마 지막(꼬리) 부분에서 이루어 질 때 꼬리 재귀호출(tail recursion)이라고 함</vt:lpstr>
      <vt:lpstr>최악의 경우 시간복잡도 분석</vt:lpstr>
      <vt:lpstr>경우 1: 검색하게 될 반쪽 배열의 크기가 항상 정확하게 n/2 이 되는 경우 W(n) = W(n/2) + 1 , n &gt; 1 이고, n = 2k, (k  1) W(1) = 1</vt:lpstr>
      <vt:lpstr>PowerPoint 프레젠테이션</vt:lpstr>
      <vt:lpstr>추정 후 증명방법(substitution)</vt:lpstr>
      <vt:lpstr> </vt:lpstr>
      <vt:lpstr>PowerPoint 프레젠테이션</vt:lpstr>
      <vt:lpstr> </vt:lpstr>
      <vt:lpstr>x</vt:lpstr>
      <vt:lpstr>합병정렬(mergesort)</vt:lpstr>
      <vt:lpstr>합병정렬</vt:lpstr>
      <vt:lpstr>합병(merge)</vt:lpstr>
      <vt:lpstr>PowerPoint 프레젠테이션</vt:lpstr>
      <vt:lpstr>PowerPoint 프레젠테이션</vt:lpstr>
      <vt:lpstr>PowerPoint 프레젠테이션</vt:lpstr>
      <vt:lpstr>시간복잡도 분석</vt:lpstr>
      <vt:lpstr>시간복잡도 분석</vt:lpstr>
      <vt:lpstr>PowerPoint 프레젠테이션</vt:lpstr>
      <vt:lpstr>시간복잡도 분석</vt:lpstr>
      <vt:lpstr>공간복잡도 분석</vt:lpstr>
      <vt:lpstr>공간복잡도 분석</vt:lpstr>
      <vt:lpstr>PowerPoint 프레젠테이션</vt:lpstr>
      <vt:lpstr>공간복잡도가 향상된 알고리즘</vt:lpstr>
      <vt:lpstr>공간복잡도가 향상된 알고리즘</vt:lpstr>
      <vt:lpstr>알고리즘:</vt:lpstr>
      <vt:lpstr>merge2</vt:lpstr>
      <vt:lpstr>PowerPoint 프레젠테이션</vt:lpstr>
      <vt:lpstr>빠른정렬(Quicksort)</vt:lpstr>
      <vt:lpstr>선택정렬과 빠른정렬 영상</vt:lpstr>
      <vt:lpstr>PowerPoint 프레젠테이션</vt:lpstr>
      <vt:lpstr>빠른정렬 알고리즘 문제: n개의 정수를 비내림차순으로 정렬 입력: 정수 n &gt; 0, 크기가 n인 배열 S[1..n] 출력: 비내림차순으로 정렬된 배열 S[1..n] 알고리즘:</vt:lpstr>
      <vt:lpstr>분할 알고리즘</vt:lpstr>
      <vt:lpstr>PowerPoint 프레젠테이션</vt:lpstr>
      <vt:lpstr>분할알고리즘(partition) 분석</vt:lpstr>
      <vt:lpstr>PowerPoint 프레젠테이션</vt:lpstr>
      <vt:lpstr>분석</vt:lpstr>
      <vt:lpstr>모든 정수 n에 대해서, W (n)   n(n1) 임을 증명하시오.</vt:lpstr>
      <vt:lpstr>PowerPoint 프레젠테이션</vt:lpstr>
      <vt:lpstr>PowerPoint 프레젠테이션</vt:lpstr>
      <vt:lpstr>n </vt:lpstr>
      <vt:lpstr>Best 경우: 문제가 매번 반씩으로 나누어질 때</vt:lpstr>
      <vt:lpstr>행렬 곱셈(matrix multiplication)</vt:lpstr>
      <vt:lpstr>PowerPoint 프레젠테이션</vt:lpstr>
      <vt:lpstr>2  2 행렬곱셈(단순한 방법):</vt:lpstr>
      <vt:lpstr>쉬트라쎈(Strassen)의 방법</vt:lpstr>
      <vt:lpstr>n  n 행렬곱셈: 쉬트라쎈의 방법</vt:lpstr>
      <vt:lpstr>쉬트라쎈의 알고리즘</vt:lpstr>
      <vt:lpstr>분석</vt:lpstr>
      <vt:lpstr>쉬트라센 방법의 시간복잡도 분석 I</vt:lpstr>
      <vt:lpstr>PowerPoint 프레젠테이션</vt:lpstr>
      <vt:lpstr>PowerPoint 프레젠테이션</vt:lpstr>
      <vt:lpstr>PowerPoint 프레젠테이션</vt:lpstr>
      <vt:lpstr>큰 정수 계산법</vt:lpstr>
      <vt:lpstr>큰 정수곱셈</vt:lpstr>
      <vt:lpstr>PowerPoint 프레젠테이션</vt:lpstr>
      <vt:lpstr>개선된 방법:</vt:lpstr>
      <vt:lpstr>큰 정수곱셈2</vt:lpstr>
      <vt:lpstr>prod2 최악의 경우 시간복잡도 분석:</vt:lpstr>
      <vt:lpstr>임계값결정</vt:lpstr>
      <vt:lpstr>PowerPoint 프레젠테이션</vt:lpstr>
      <vt:lpstr>분할정복을 사용하지 말아🅓 하는 경우</vt:lpstr>
      <vt:lpstr>도사 정리(The Master Theorem)</vt:lpstr>
      <vt:lpstr>도사정리 적용의 예</vt:lpstr>
      <vt:lpstr>도사정리 적용의 예</vt:lpstr>
      <vt:lpstr>도사보조정리</vt:lpstr>
      <vt:lpstr>T (n)  aT   cn</vt:lpstr>
      <vt:lpstr>(if  a  bk ) (if  a  bk ) (if  a  bk )</vt:lpstr>
      <vt:lpstr>W (n)  4W ( n )  cn , 2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서막</dc:title>
  <dc:creator>han</dc:creator>
  <cp:lastModifiedBy>박건우</cp:lastModifiedBy>
  <cp:revision>2</cp:revision>
  <dcterms:created xsi:type="dcterms:W3CDTF">2024-03-18T04:21:27Z</dcterms:created>
  <dcterms:modified xsi:type="dcterms:W3CDTF">2024-03-25T05:29:32Z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2024-01-17T00:00:00Z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2024-03-18T00:00:00Z</vt:filetime>
  </property>
  <property fmtid="{D5CDD505-2E9C-101B-9397-08002B2CF9AE}" pid="5" name="Producer">
    <vt:lpwstr>Microsoft® PowerPoint® Microsoft 365용</vt:lpwstr>
  </property>
</Properties>
</file>