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132080">
              <a:lnSpc>
                <a:spcPts val="147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132080">
              <a:lnSpc>
                <a:spcPts val="147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132080">
              <a:lnSpc>
                <a:spcPts val="147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132080">
              <a:lnSpc>
                <a:spcPts val="147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132080">
              <a:lnSpc>
                <a:spcPts val="147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742" y="161289"/>
            <a:ext cx="8656955" cy="100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14726" y="1485900"/>
            <a:ext cx="4050029" cy="1654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92083" y="6312346"/>
            <a:ext cx="278129" cy="19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132080">
              <a:lnSpc>
                <a:spcPts val="147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20" Type="http://schemas.openxmlformats.org/officeDocument/2006/relationships/image" Target="../media/image31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upload.wikimedia.org/wikipedia/commons/a/a9/Unbalanced_binary_tree.svg" TargetMode="External"/><Relationship Id="rId4" Type="http://schemas.openxmlformats.org/officeDocument/2006/relationships/image" Target="../media/image35.png"/><Relationship Id="rId5" Type="http://schemas.openxmlformats.org/officeDocument/2006/relationships/hyperlink" Target="http://upload.wikimedia.org/wikipedia/commons/0/06/AVLtreef.svg" TargetMode="External"/><Relationship Id="rId6" Type="http://schemas.openxmlformats.org/officeDocument/2006/relationships/image" Target="../media/image36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9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0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1.png"/><Relationship Id="rId4" Type="http://schemas.openxmlformats.org/officeDocument/2006/relationships/image" Target="../media/image54.pn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9.png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1.jpg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7280" y="2484246"/>
            <a:ext cx="5410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8</a:t>
            </a:r>
            <a:r>
              <a:rPr dirty="0" sz="3600">
                <a:solidFill>
                  <a:srgbClr val="2A54AA"/>
                </a:solidFill>
              </a:rPr>
              <a:t>장</a:t>
            </a:r>
            <a:r>
              <a:rPr dirty="0" sz="3600" spc="535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계산복잡도</a:t>
            </a: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:</a:t>
            </a:r>
            <a:r>
              <a:rPr dirty="0" sz="3600" spc="-5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2A54AA"/>
                </a:solidFill>
              </a:rPr>
              <a:t>검색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 spc="-25">
                <a:solidFill>
                  <a:srgbClr val="2A54AA"/>
                </a:solidFill>
              </a:rPr>
              <a:t>문제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5967" y="1079753"/>
            <a:ext cx="6789420" cy="1981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1F407E"/>
              </a:buClr>
              <a:buFont typeface="Wingdings"/>
              <a:buChar char=""/>
              <a:tabLst>
                <a:tab pos="35496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검색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문제의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속성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상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최소한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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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만큼의</a:t>
            </a:r>
            <a:r>
              <a:rPr dirty="0" sz="2000" spc="-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비교를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한다.</a:t>
            </a:r>
            <a:endParaRPr sz="2000">
              <a:latin typeface="Malgun Gothic"/>
              <a:cs typeface="Malgun Gothic"/>
            </a:endParaRPr>
          </a:p>
          <a:p>
            <a:pPr marL="354965" indent="-342265">
              <a:lnSpc>
                <a:spcPct val="100000"/>
              </a:lnSpc>
              <a:spcBef>
                <a:spcPts val="2795"/>
              </a:spcBef>
              <a:buClr>
                <a:srgbClr val="1F407E"/>
              </a:buClr>
              <a:buFont typeface="Wingdings"/>
              <a:buChar char=""/>
              <a:tabLst>
                <a:tab pos="35496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그런데,</a:t>
            </a:r>
            <a:r>
              <a:rPr dirty="0" sz="20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이진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검색의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복잡도가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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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+1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이다.</a:t>
            </a:r>
            <a:endParaRPr sz="2000">
              <a:latin typeface="Malgun Gothic"/>
              <a:cs typeface="Malgun Gothic"/>
            </a:endParaRPr>
          </a:p>
          <a:p>
            <a:pPr marL="355600" marR="755650" indent="-342900">
              <a:lnSpc>
                <a:spcPct val="108500"/>
              </a:lnSpc>
              <a:spcBef>
                <a:spcPts val="2595"/>
              </a:spcBef>
              <a:buClr>
                <a:srgbClr val="1F407E"/>
              </a:buClr>
              <a:buFont typeface="Wingdings"/>
              <a:buChar char=""/>
              <a:tabLst>
                <a:tab pos="35560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따라서,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이진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검색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방법이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검색문제의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최선의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해결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알고리즘이다.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548383" y="4005071"/>
            <a:ext cx="5544820" cy="647700"/>
            <a:chOff x="1548383" y="4005071"/>
            <a:chExt cx="5544820" cy="647700"/>
          </a:xfrm>
        </p:grpSpPr>
        <p:sp>
          <p:nvSpPr>
            <p:cNvPr id="4" name="object 4" descr=""/>
            <p:cNvSpPr/>
            <p:nvPr/>
          </p:nvSpPr>
          <p:spPr>
            <a:xfrm>
              <a:off x="1548383" y="4005071"/>
              <a:ext cx="5544820" cy="647700"/>
            </a:xfrm>
            <a:custGeom>
              <a:avLst/>
              <a:gdLst/>
              <a:ahLst/>
              <a:cxnLst/>
              <a:rect l="l" t="t" r="r" b="b"/>
              <a:pathLst>
                <a:path w="5544820" h="647700">
                  <a:moveTo>
                    <a:pt x="5544312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5544312" y="647700"/>
                  </a:lnTo>
                  <a:lnTo>
                    <a:pt x="5544312" y="0"/>
                  </a:lnTo>
                  <a:close/>
                </a:path>
              </a:pathLst>
            </a:custGeom>
            <a:solidFill>
              <a:srgbClr val="CFDB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68394" y="4184268"/>
              <a:ext cx="2472055" cy="281940"/>
            </a:xfrm>
            <a:custGeom>
              <a:avLst/>
              <a:gdLst/>
              <a:ahLst/>
              <a:cxnLst/>
              <a:rect l="l" t="t" r="r" b="b"/>
              <a:pathLst>
                <a:path w="2472054" h="281939">
                  <a:moveTo>
                    <a:pt x="2471928" y="0"/>
                  </a:moveTo>
                  <a:lnTo>
                    <a:pt x="0" y="0"/>
                  </a:lnTo>
                  <a:lnTo>
                    <a:pt x="0" y="281939"/>
                  </a:lnTo>
                  <a:lnTo>
                    <a:pt x="2471928" y="281939"/>
                  </a:lnTo>
                  <a:lnTo>
                    <a:pt x="247192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548383" y="4005071"/>
            <a:ext cx="5544820" cy="647700"/>
          </a:xfrm>
          <a:prstGeom prst="rect">
            <a:avLst/>
          </a:prstGeom>
        </p:spPr>
        <p:txBody>
          <a:bodyPr wrap="square" lIns="0" tIns="14859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17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conclusion: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Binary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search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is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optimal.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13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0576" y="274065"/>
            <a:ext cx="44843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평균의</a:t>
            </a:r>
            <a:r>
              <a:rPr dirty="0" sz="3600" spc="-370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경우</a:t>
            </a:r>
            <a:r>
              <a:rPr dirty="0" sz="3600" spc="-370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하한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 spc="-25">
                <a:solidFill>
                  <a:srgbClr val="2A54AA"/>
                </a:solidFill>
              </a:rPr>
              <a:t>찾기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834" y="1155115"/>
            <a:ext cx="121513" cy="13075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88340" y="905357"/>
            <a:ext cx="7911465" cy="3624579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Theorem</a:t>
            </a:r>
            <a:r>
              <a:rPr dirty="0" sz="2000" spc="-10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8.2</a:t>
            </a:r>
            <a:endParaRPr sz="2000">
              <a:latin typeface="Times New Roman"/>
              <a:cs typeface="Times New Roman"/>
            </a:endParaRPr>
          </a:p>
          <a:p>
            <a:pPr marL="12700" marR="5080" indent="19685">
              <a:lnSpc>
                <a:spcPct val="116599"/>
              </a:lnSpc>
              <a:spcBef>
                <a:spcPts val="44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Among deterministic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algorithm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that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searches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for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 key</a:t>
            </a:r>
            <a:r>
              <a:rPr dirty="0" sz="2000" spc="-8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in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an array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of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0" i="1">
                <a:solidFill>
                  <a:srgbClr val="3E3D00"/>
                </a:solidFill>
                <a:latin typeface="Times New Roman"/>
                <a:cs typeface="Times New Roman"/>
              </a:rPr>
              <a:t>n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distinct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keys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only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by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comparisons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of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keys,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Binary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Search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is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optimal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in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its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average-case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performance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if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we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assume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that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is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in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the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array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and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that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all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array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slots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are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equally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probable.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Therefore,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under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these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assumptions,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any 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such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algorithm</a:t>
            </a:r>
            <a:r>
              <a:rPr dirty="0" sz="2000" spc="-6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must on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the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average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do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at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least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approximately</a:t>
            </a:r>
            <a:endParaRPr sz="2000">
              <a:latin typeface="Times New Roman"/>
              <a:cs typeface="Times New Roman"/>
            </a:endParaRPr>
          </a:p>
          <a:p>
            <a:pPr marL="1715135">
              <a:lnSpc>
                <a:spcPct val="100000"/>
              </a:lnSpc>
              <a:spcBef>
                <a:spcPts val="1750"/>
              </a:spcBef>
            </a:pP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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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comparisons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of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keys.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최악의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비슷한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방법으로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구해보면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검색문제의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평균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하한은</a:t>
            </a:r>
            <a:endParaRPr sz="20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720"/>
              </a:spcBef>
            </a:pP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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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된다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834" y="3945559"/>
            <a:ext cx="121513" cy="130759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3634740" y="5077967"/>
            <a:ext cx="1369060" cy="1080770"/>
          </a:xfrm>
          <a:custGeom>
            <a:avLst/>
            <a:gdLst/>
            <a:ahLst/>
            <a:cxnLst/>
            <a:rect l="l" t="t" r="r" b="b"/>
            <a:pathLst>
              <a:path w="1369060" h="1080770">
                <a:moveTo>
                  <a:pt x="0" y="1080515"/>
                </a:moveTo>
                <a:lnTo>
                  <a:pt x="684276" y="0"/>
                </a:lnTo>
                <a:lnTo>
                  <a:pt x="1368552" y="1080515"/>
                </a:lnTo>
                <a:lnTo>
                  <a:pt x="0" y="1080515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130295" y="5077967"/>
            <a:ext cx="216535" cy="1080770"/>
          </a:xfrm>
          <a:custGeom>
            <a:avLst/>
            <a:gdLst/>
            <a:ahLst/>
            <a:cxnLst/>
            <a:rect l="l" t="t" r="r" b="b"/>
            <a:pathLst>
              <a:path w="216535" h="1080770">
                <a:moveTo>
                  <a:pt x="216407" y="1080515"/>
                </a:moveTo>
                <a:lnTo>
                  <a:pt x="174265" y="1079098"/>
                </a:lnTo>
                <a:lnTo>
                  <a:pt x="139874" y="1075232"/>
                </a:lnTo>
                <a:lnTo>
                  <a:pt x="116699" y="1069500"/>
                </a:lnTo>
                <a:lnTo>
                  <a:pt x="108204" y="1062481"/>
                </a:lnTo>
                <a:lnTo>
                  <a:pt x="108204" y="558291"/>
                </a:lnTo>
                <a:lnTo>
                  <a:pt x="99708" y="551273"/>
                </a:lnTo>
                <a:lnTo>
                  <a:pt x="76533" y="545541"/>
                </a:lnTo>
                <a:lnTo>
                  <a:pt x="42142" y="541675"/>
                </a:lnTo>
                <a:lnTo>
                  <a:pt x="0" y="540257"/>
                </a:lnTo>
                <a:lnTo>
                  <a:pt x="42142" y="538840"/>
                </a:lnTo>
                <a:lnTo>
                  <a:pt x="76533" y="534974"/>
                </a:lnTo>
                <a:lnTo>
                  <a:pt x="99708" y="529242"/>
                </a:lnTo>
                <a:lnTo>
                  <a:pt x="108204" y="522223"/>
                </a:lnTo>
                <a:lnTo>
                  <a:pt x="108204" y="18033"/>
                </a:lnTo>
                <a:lnTo>
                  <a:pt x="116699" y="11037"/>
                </a:lnTo>
                <a:lnTo>
                  <a:pt x="139874" y="5302"/>
                </a:lnTo>
                <a:lnTo>
                  <a:pt x="174265" y="1424"/>
                </a:lnTo>
                <a:lnTo>
                  <a:pt x="216407" y="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436108" y="5077967"/>
            <a:ext cx="287020" cy="792480"/>
          </a:xfrm>
          <a:custGeom>
            <a:avLst/>
            <a:gdLst/>
            <a:ahLst/>
            <a:cxnLst/>
            <a:rect l="l" t="t" r="r" b="b"/>
            <a:pathLst>
              <a:path w="287020" h="792479">
                <a:moveTo>
                  <a:pt x="0" y="0"/>
                </a:moveTo>
                <a:lnTo>
                  <a:pt x="55762" y="1875"/>
                </a:lnTo>
                <a:lnTo>
                  <a:pt x="101298" y="7000"/>
                </a:lnTo>
                <a:lnTo>
                  <a:pt x="131998" y="14626"/>
                </a:lnTo>
                <a:lnTo>
                  <a:pt x="143255" y="24002"/>
                </a:lnTo>
                <a:lnTo>
                  <a:pt x="143255" y="372236"/>
                </a:lnTo>
                <a:lnTo>
                  <a:pt x="154513" y="381613"/>
                </a:lnTo>
                <a:lnTo>
                  <a:pt x="185213" y="389239"/>
                </a:lnTo>
                <a:lnTo>
                  <a:pt x="230749" y="394364"/>
                </a:lnTo>
                <a:lnTo>
                  <a:pt x="286512" y="396239"/>
                </a:lnTo>
                <a:lnTo>
                  <a:pt x="230749" y="398115"/>
                </a:lnTo>
                <a:lnTo>
                  <a:pt x="185213" y="403240"/>
                </a:lnTo>
                <a:lnTo>
                  <a:pt x="154513" y="410866"/>
                </a:lnTo>
                <a:lnTo>
                  <a:pt x="143255" y="420242"/>
                </a:lnTo>
                <a:lnTo>
                  <a:pt x="143255" y="768527"/>
                </a:lnTo>
                <a:lnTo>
                  <a:pt x="131998" y="777853"/>
                </a:lnTo>
                <a:lnTo>
                  <a:pt x="101298" y="785466"/>
                </a:lnTo>
                <a:lnTo>
                  <a:pt x="55762" y="790598"/>
                </a:lnTo>
                <a:lnTo>
                  <a:pt x="0" y="792479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109597" y="5433466"/>
            <a:ext cx="860425" cy="56197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600" spc="-10">
                <a:solidFill>
                  <a:srgbClr val="3E3D00"/>
                </a:solidFill>
                <a:latin typeface="Times New Roman"/>
                <a:cs typeface="Times New Roman"/>
              </a:rPr>
              <a:t>Worst</a:t>
            </a:r>
            <a:endParaRPr sz="160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solidFill>
                  <a:srgbClr val="3E3D00"/>
                </a:solidFill>
                <a:latin typeface="Symbol"/>
                <a:cs typeface="Symbol"/>
              </a:rPr>
              <a:t>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lg </a:t>
            </a:r>
            <a:r>
              <a:rPr dirty="0" sz="16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600">
                <a:solidFill>
                  <a:srgbClr val="3E3D00"/>
                </a:solidFill>
                <a:latin typeface="Symbol"/>
                <a:cs typeface="Symbol"/>
              </a:rPr>
              <a:t></a:t>
            </a:r>
            <a:r>
              <a:rPr dirty="0" sz="16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16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5854953" y="5282590"/>
            <a:ext cx="764540" cy="56197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600" spc="-10">
                <a:solidFill>
                  <a:srgbClr val="3E3D00"/>
                </a:solidFill>
                <a:latin typeface="Times New Roman"/>
                <a:cs typeface="Times New Roman"/>
              </a:rPr>
              <a:t>average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solidFill>
                  <a:srgbClr val="3E3D00"/>
                </a:solidFill>
                <a:latin typeface="Symbol"/>
                <a:cs typeface="Symbol"/>
              </a:rPr>
              <a:t>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600">
                <a:solidFill>
                  <a:srgbClr val="3E3D00"/>
                </a:solidFill>
                <a:latin typeface="Symbol"/>
                <a:cs typeface="Symbol"/>
              </a:rPr>
              <a:t></a:t>
            </a:r>
            <a:r>
              <a:rPr dirty="0" sz="16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6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498" rIns="0" bIns="0" rtlCol="0" vert="horz">
            <a:spAutoFit/>
          </a:bodyPr>
          <a:lstStyle/>
          <a:p>
            <a:pPr marL="3124835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1F407E"/>
                </a:solidFill>
                <a:latin typeface="Times New Roman"/>
                <a:cs typeface="Times New Roman"/>
              </a:rPr>
              <a:t>Binary</a:t>
            </a:r>
            <a:r>
              <a:rPr dirty="0" sz="3200" spc="-10">
                <a:solidFill>
                  <a:srgbClr val="1F407E"/>
                </a:solidFill>
                <a:latin typeface="Times New Roman"/>
                <a:cs typeface="Times New Roman"/>
              </a:rPr>
              <a:t> Search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472183" y="1191767"/>
            <a:ext cx="6489700" cy="4474845"/>
          </a:xfrm>
          <a:custGeom>
            <a:avLst/>
            <a:gdLst/>
            <a:ahLst/>
            <a:cxnLst/>
            <a:rect l="l" t="t" r="r" b="b"/>
            <a:pathLst>
              <a:path w="6489700" h="4474845">
                <a:moveTo>
                  <a:pt x="6489192" y="0"/>
                </a:moveTo>
                <a:lnTo>
                  <a:pt x="0" y="0"/>
                </a:lnTo>
                <a:lnTo>
                  <a:pt x="0" y="4474463"/>
                </a:lnTo>
                <a:lnTo>
                  <a:pt x="6489192" y="4474463"/>
                </a:lnTo>
                <a:lnTo>
                  <a:pt x="6489192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960599" y="1896872"/>
            <a:ext cx="9321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//</a:t>
            </a: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3D010C"/>
                </a:solidFill>
                <a:latin typeface="Courier New"/>
                <a:cs typeface="Courier New"/>
              </a:rPr>
              <a:t>output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1563369" y="1165352"/>
            <a:ext cx="4043679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3D010C"/>
                </a:solidFill>
                <a:latin typeface="Courier New"/>
                <a:cs typeface="Courier New"/>
              </a:rPr>
              <a:t>void</a:t>
            </a:r>
            <a:r>
              <a:rPr dirty="0" sz="1600" spc="-75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binsearch(</a:t>
            </a:r>
            <a:r>
              <a:rPr dirty="0" sz="1600" b="1">
                <a:solidFill>
                  <a:srgbClr val="3D010C"/>
                </a:solidFill>
                <a:latin typeface="Courier New"/>
                <a:cs typeface="Courier New"/>
              </a:rPr>
              <a:t>int</a:t>
            </a:r>
            <a:r>
              <a:rPr dirty="0" sz="1600" spc="-65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n,</a:t>
            </a:r>
            <a:endParaRPr sz="1600">
              <a:latin typeface="Courier New"/>
              <a:cs typeface="Courier New"/>
            </a:endParaRPr>
          </a:p>
          <a:p>
            <a:pPr marL="1831975">
              <a:lnSpc>
                <a:spcPct val="100000"/>
              </a:lnSpc>
            </a:pPr>
            <a:r>
              <a:rPr dirty="0" sz="1600" b="1">
                <a:solidFill>
                  <a:srgbClr val="3D010C"/>
                </a:solidFill>
                <a:latin typeface="Courier New"/>
                <a:cs typeface="Courier New"/>
              </a:rPr>
              <a:t>const</a:t>
            </a:r>
            <a:r>
              <a:rPr dirty="0" sz="1600" spc="-55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3D010C"/>
                </a:solidFill>
                <a:latin typeface="Courier New"/>
                <a:cs typeface="Courier New"/>
              </a:rPr>
              <a:t>keytype</a:t>
            </a:r>
            <a:r>
              <a:rPr dirty="0" sz="1600" spc="-55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3D010C"/>
                </a:solidFill>
                <a:latin typeface="Courier New"/>
                <a:cs typeface="Courier New"/>
              </a:rPr>
              <a:t>S[],</a:t>
            </a:r>
            <a:endParaRPr sz="1600">
              <a:latin typeface="Courier New"/>
              <a:cs typeface="Courier New"/>
            </a:endParaRPr>
          </a:p>
          <a:p>
            <a:pPr marL="1831975">
              <a:lnSpc>
                <a:spcPct val="100000"/>
              </a:lnSpc>
            </a:pPr>
            <a:r>
              <a:rPr dirty="0" sz="1600" b="1">
                <a:solidFill>
                  <a:srgbClr val="3D010C"/>
                </a:solidFill>
                <a:latin typeface="Courier New"/>
                <a:cs typeface="Courier New"/>
              </a:rPr>
              <a:t>keytype</a:t>
            </a:r>
            <a:r>
              <a:rPr dirty="0" sz="1600" spc="-65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x,</a:t>
            </a:r>
            <a:endParaRPr sz="1600">
              <a:latin typeface="Courier New"/>
              <a:cs typeface="Courier New"/>
            </a:endParaRPr>
          </a:p>
          <a:p>
            <a:pPr marL="1831975">
              <a:lnSpc>
                <a:spcPct val="100000"/>
              </a:lnSpc>
            </a:pPr>
            <a:r>
              <a:rPr dirty="0" sz="1600" b="1">
                <a:solidFill>
                  <a:srgbClr val="3D010C"/>
                </a:solidFill>
                <a:latin typeface="Courier New"/>
                <a:cs typeface="Courier New"/>
              </a:rPr>
              <a:t>index&amp;</a:t>
            </a:r>
            <a:r>
              <a:rPr dirty="0" sz="1600" spc="-70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location)</a:t>
            </a:r>
            <a:r>
              <a:rPr dirty="0" sz="1600" spc="-6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5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43840">
              <a:lnSpc>
                <a:spcPct val="100000"/>
              </a:lnSpc>
            </a:pPr>
            <a:r>
              <a:rPr dirty="0" sz="1600" b="1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dirty="0" sz="1600" spc="-40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low,</a:t>
            </a:r>
            <a:r>
              <a:rPr dirty="0" sz="1600" spc="-4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high,</a:t>
            </a:r>
            <a:r>
              <a:rPr dirty="0" sz="1600" spc="-4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3D010C"/>
                </a:solidFill>
                <a:latin typeface="Courier New"/>
                <a:cs typeface="Courier New"/>
              </a:rPr>
              <a:t>mid;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563369" y="2628645"/>
            <a:ext cx="5969635" cy="2952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3840" marR="352107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low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1;</a:t>
            </a:r>
            <a:r>
              <a:rPr dirty="0" sz="1600" spc="-2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high</a:t>
            </a:r>
            <a:r>
              <a:rPr dirty="0" sz="1600" spc="-2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 n;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location</a:t>
            </a:r>
            <a:r>
              <a:rPr dirty="0" sz="1600" spc="-5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dirty="0" sz="1600" spc="-3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243840">
              <a:lnSpc>
                <a:spcPct val="100000"/>
              </a:lnSpc>
            </a:pPr>
            <a:r>
              <a:rPr dirty="0" sz="1600" b="1">
                <a:solidFill>
                  <a:srgbClr val="3D010C"/>
                </a:solidFill>
                <a:latin typeface="Courier New"/>
                <a:cs typeface="Courier New"/>
              </a:rPr>
              <a:t>while</a:t>
            </a:r>
            <a:r>
              <a:rPr dirty="0" sz="1600" spc="-25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(low</a:t>
            </a:r>
            <a:r>
              <a:rPr dirty="0" sz="16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&lt;=</a:t>
            </a:r>
            <a:r>
              <a:rPr dirty="0" sz="1600" spc="-3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high</a:t>
            </a:r>
            <a:r>
              <a:rPr dirty="0" sz="1600" spc="-4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&amp;&amp;</a:t>
            </a:r>
            <a:r>
              <a:rPr dirty="0" sz="16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location</a:t>
            </a:r>
            <a:r>
              <a:rPr dirty="0" sz="1600" spc="-3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==</a:t>
            </a:r>
            <a:r>
              <a:rPr dirty="0" sz="16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0)</a:t>
            </a:r>
            <a:r>
              <a:rPr dirty="0" sz="1600" spc="-3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5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87680">
              <a:lnSpc>
                <a:spcPct val="100000"/>
              </a:lnSpc>
              <a:tabLst>
                <a:tab pos="3657600" algn="l"/>
              </a:tabLst>
            </a:pP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mid</a:t>
            </a:r>
            <a:r>
              <a:rPr dirty="0" sz="1600" spc="-2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dirty="0" sz="16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(low</a:t>
            </a:r>
            <a:r>
              <a:rPr dirty="0" sz="16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+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high)</a:t>
            </a:r>
            <a:r>
              <a:rPr dirty="0" sz="16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/</a:t>
            </a:r>
            <a:r>
              <a:rPr dirty="0" sz="1600" spc="-1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2;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	//</a:t>
            </a:r>
            <a:r>
              <a:rPr dirty="0" sz="16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divided</a:t>
            </a:r>
            <a:r>
              <a:rPr dirty="0" sz="1200" spc="-2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by</a:t>
            </a:r>
            <a:r>
              <a:rPr dirty="0" sz="1200" spc="-1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an</a:t>
            </a:r>
            <a:r>
              <a:rPr dirty="0" sz="1200" spc="-2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3D010C"/>
                </a:solidFill>
                <a:latin typeface="Courier New"/>
                <a:cs typeface="Courier New"/>
              </a:rPr>
              <a:t>integer</a:t>
            </a:r>
            <a:endParaRPr sz="1200">
              <a:latin typeface="Courier New"/>
              <a:cs typeface="Courier New"/>
            </a:endParaRPr>
          </a:p>
          <a:p>
            <a:pPr marL="487680">
              <a:lnSpc>
                <a:spcPct val="100000"/>
              </a:lnSpc>
              <a:spcBef>
                <a:spcPts val="5"/>
              </a:spcBef>
            </a:pPr>
            <a:r>
              <a:rPr dirty="0" sz="1600" b="1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dirty="0" sz="1600" spc="-10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(x</a:t>
            </a:r>
            <a:r>
              <a:rPr dirty="0" sz="1600" spc="-2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==</a:t>
            </a: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 S[mid])</a:t>
            </a:r>
            <a:endParaRPr sz="1600">
              <a:latin typeface="Courier New"/>
              <a:cs typeface="Courier New"/>
            </a:endParaRPr>
          </a:p>
          <a:p>
            <a:pPr marL="1220470">
              <a:lnSpc>
                <a:spcPct val="100000"/>
              </a:lnSpc>
            </a:pP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location</a:t>
            </a:r>
            <a:r>
              <a:rPr dirty="0" sz="1600" spc="-4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dirty="0" sz="1600" spc="-4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3D010C"/>
                </a:solidFill>
                <a:latin typeface="Courier New"/>
                <a:cs typeface="Courier New"/>
              </a:rPr>
              <a:t>mid;</a:t>
            </a:r>
            <a:endParaRPr sz="1600">
              <a:latin typeface="Courier New"/>
              <a:cs typeface="Courier New"/>
            </a:endParaRPr>
          </a:p>
          <a:p>
            <a:pPr marL="487680">
              <a:lnSpc>
                <a:spcPct val="100000"/>
              </a:lnSpc>
            </a:pPr>
            <a:r>
              <a:rPr dirty="0" sz="1600" b="1">
                <a:solidFill>
                  <a:srgbClr val="3D010C"/>
                </a:solidFill>
                <a:latin typeface="Courier New"/>
                <a:cs typeface="Courier New"/>
              </a:rPr>
              <a:t>else</a:t>
            </a:r>
            <a:r>
              <a:rPr dirty="0" sz="1600" spc="-20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dirty="0" sz="1600" spc="-10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(x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&lt;</a:t>
            </a:r>
            <a:r>
              <a:rPr dirty="0" sz="1600" spc="-2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S[mid])</a:t>
            </a:r>
            <a:endParaRPr sz="1600">
              <a:latin typeface="Courier New"/>
              <a:cs typeface="Courier New"/>
            </a:endParaRPr>
          </a:p>
          <a:p>
            <a:pPr marL="1220470">
              <a:lnSpc>
                <a:spcPct val="100000"/>
              </a:lnSpc>
            </a:pP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high</a:t>
            </a:r>
            <a:r>
              <a:rPr dirty="0" sz="1600" spc="-2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dirty="0" sz="1600" spc="-2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mid</a:t>
            </a: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–</a:t>
            </a:r>
            <a:r>
              <a:rPr dirty="0" sz="1600" spc="-2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1;</a:t>
            </a:r>
            <a:endParaRPr sz="1600">
              <a:latin typeface="Courier New"/>
              <a:cs typeface="Courier New"/>
            </a:endParaRPr>
          </a:p>
          <a:p>
            <a:pPr marL="487680">
              <a:lnSpc>
                <a:spcPct val="100000"/>
              </a:lnSpc>
            </a:pPr>
            <a:r>
              <a:rPr dirty="0" sz="1600" spc="-20" b="1">
                <a:solidFill>
                  <a:srgbClr val="3D010C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1220470">
              <a:lnSpc>
                <a:spcPct val="100000"/>
              </a:lnSpc>
            </a:pP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low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mid</a:t>
            </a: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+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 1;</a:t>
            </a:r>
            <a:endParaRPr sz="1600">
              <a:latin typeface="Courier New"/>
              <a:cs typeface="Courier New"/>
            </a:endParaRPr>
          </a:p>
          <a:p>
            <a:pPr marL="243840">
              <a:lnSpc>
                <a:spcPct val="100000"/>
              </a:lnSpc>
            </a:pPr>
            <a:r>
              <a:rPr dirty="0" sz="1600" spc="-5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600" spc="-5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5475" rIns="0" bIns="0" rtlCol="0" vert="horz">
            <a:spAutoFit/>
          </a:bodyPr>
          <a:lstStyle/>
          <a:p>
            <a:pPr marL="319786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보간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 spc="-35">
                <a:solidFill>
                  <a:srgbClr val="2A54AA"/>
                </a:solidFill>
              </a:rPr>
              <a:t>검색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34" y="1602155"/>
            <a:ext cx="121513" cy="13075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21640" y="1347953"/>
            <a:ext cx="8354059" cy="3886835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검색의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하한을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개선할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있는가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413384" marR="182880" indent="-287020">
              <a:lnSpc>
                <a:spcPct val="117000"/>
              </a:lnSpc>
              <a:spcBef>
                <a:spcPts val="46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비교하는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이외에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다른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추가적인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정보를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이용하여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검색할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있다면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D010C"/>
                </a:solidFill>
                <a:latin typeface="Malgun Gothic"/>
                <a:cs typeface="Malgun Gothic"/>
              </a:rPr>
              <a:t>가 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능하다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0"/>
              </a:spcBef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16799"/>
              </a:lnSpc>
              <a:spcBef>
                <a:spcPts val="5"/>
              </a:spcBef>
            </a:pPr>
            <a:r>
              <a:rPr dirty="0" u="sng" sz="200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Malgun Gothic"/>
                <a:cs typeface="Malgun Gothic"/>
              </a:rPr>
              <a:t>보기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10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2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정수를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검색하는데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여기서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첫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번째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정수는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0-9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중에</a:t>
            </a:r>
            <a:r>
              <a:rPr dirty="0" sz="2000" spc="-2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하나이고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두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번째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정수는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10-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19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중에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하나이고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세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번째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20-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29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중에</a:t>
            </a:r>
            <a:r>
              <a:rPr dirty="0" sz="2000" spc="-2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하나이고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…,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열</a:t>
            </a:r>
            <a:r>
              <a:rPr dirty="0" sz="20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D010C"/>
                </a:solidFill>
                <a:latin typeface="Malgun Gothic"/>
                <a:cs typeface="Malgun Gothic"/>
              </a:rPr>
              <a:t>번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째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정수는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90-99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중에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하나라고</a:t>
            </a:r>
            <a:r>
              <a:rPr dirty="0" sz="20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하자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r>
              <a:rPr dirty="0" sz="20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만약</a:t>
            </a:r>
            <a:r>
              <a:rPr dirty="0" sz="20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검색</a:t>
            </a:r>
            <a:r>
              <a:rPr dirty="0" sz="2000" spc="-18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키</a:t>
            </a:r>
            <a:r>
              <a:rPr dirty="0" sz="20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보다</a:t>
            </a:r>
            <a:r>
              <a:rPr dirty="0" sz="2000" spc="-18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작거나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99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보다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크면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바로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검색이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실패임을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알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있고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그렇지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않으면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검색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키</a:t>
            </a:r>
            <a:r>
              <a:rPr dirty="0" sz="20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와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S[1+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2000" spc="-35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div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10]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과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비교해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보면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된다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13384" indent="-286385">
              <a:lnSpc>
                <a:spcPct val="100000"/>
              </a:lnSpc>
              <a:spcBef>
                <a:spcPts val="875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=25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는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S[1+25</a:t>
            </a:r>
            <a:r>
              <a:rPr dirty="0" sz="2000" spc="-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div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10]=S[3]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과</a:t>
            </a:r>
            <a:r>
              <a:rPr dirty="0" sz="2000" spc="-2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비교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34" y="3206927"/>
            <a:ext cx="121513" cy="130759"/>
          </a:xfrm>
          <a:prstGeom prst="rect">
            <a:avLst/>
          </a:prstGeom>
        </p:spPr>
      </p:pic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2264473" y="5944933"/>
          <a:ext cx="4691380" cy="647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675"/>
                <a:gridCol w="649605"/>
                <a:gridCol w="648334"/>
                <a:gridCol w="2087244"/>
                <a:gridCol w="648335"/>
              </a:tblGrid>
              <a:tr h="64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16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0-</a:t>
                      </a: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9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8255">
                    <a:lnL w="9525">
                      <a:solidFill>
                        <a:srgbClr val="3D010C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D010C"/>
                      </a:solidFill>
                      <a:prstDash val="solid"/>
                    </a:lnT>
                    <a:lnB w="9525">
                      <a:solidFill>
                        <a:srgbClr val="3D010C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114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10-</a:t>
                      </a:r>
                      <a:r>
                        <a:rPr dirty="0" sz="1400" spc="-2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19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8255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D010C"/>
                      </a:solidFill>
                      <a:prstDash val="solid"/>
                    </a:lnT>
                    <a:lnB w="9525">
                      <a:solidFill>
                        <a:srgbClr val="3D010C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114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20-</a:t>
                      </a:r>
                      <a:r>
                        <a:rPr dirty="0" sz="1400" spc="-2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29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8255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D010C"/>
                      </a:solidFill>
                      <a:prstDash val="solid"/>
                    </a:lnT>
                    <a:lnB w="9525">
                      <a:solidFill>
                        <a:srgbClr val="3D010C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0576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580515" algn="l"/>
                        </a:tabLst>
                      </a:pPr>
                      <a:r>
                        <a:rPr dirty="0" sz="1400" spc="15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.</a:t>
                      </a:r>
                      <a:r>
                        <a:rPr dirty="0" sz="1400" spc="-4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 spc="15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.</a:t>
                      </a:r>
                      <a:r>
                        <a:rPr dirty="0" sz="1400" spc="-4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 spc="15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.</a:t>
                      </a:r>
                      <a:r>
                        <a:rPr dirty="0" sz="1400" spc="-4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 spc="15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.</a:t>
                      </a:r>
                      <a:r>
                        <a:rPr dirty="0" sz="1400" spc="-3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 spc="15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.</a:t>
                      </a:r>
                      <a:r>
                        <a:rPr dirty="0" sz="1400" spc="-4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 spc="15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.</a:t>
                      </a:r>
                      <a:r>
                        <a:rPr dirty="0" sz="1400" spc="-2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 spc="15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.</a:t>
                      </a:r>
                      <a:r>
                        <a:rPr dirty="0" sz="1400" spc="-4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 spc="15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.</a:t>
                      </a:r>
                      <a:r>
                        <a:rPr dirty="0" sz="1400" spc="-3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 spc="10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.</a:t>
                      </a:r>
                      <a:r>
                        <a:rPr dirty="0" sz="140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	</a:t>
                      </a:r>
                      <a:r>
                        <a:rPr dirty="0" sz="1400" spc="15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.</a:t>
                      </a:r>
                      <a:r>
                        <a:rPr dirty="0" sz="1400" spc="-4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 spc="15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.</a:t>
                      </a:r>
                      <a:r>
                        <a:rPr dirty="0" sz="1400" spc="-4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 spc="15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.</a:t>
                      </a:r>
                      <a:r>
                        <a:rPr dirty="0" sz="1400" spc="-4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 spc="10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.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8255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D010C"/>
                      </a:solidFill>
                      <a:prstDash val="solid"/>
                    </a:lnT>
                    <a:lnB w="9525">
                      <a:solidFill>
                        <a:srgbClr val="3D010C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28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114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90-</a:t>
                      </a:r>
                      <a:r>
                        <a:rPr dirty="0" sz="1400" spc="-2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99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8255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D010C"/>
                      </a:solidFill>
                      <a:prstDash val="solid"/>
                    </a:lnR>
                    <a:lnT w="9525">
                      <a:solidFill>
                        <a:srgbClr val="3D010C"/>
                      </a:solidFill>
                      <a:prstDash val="solid"/>
                    </a:lnT>
                    <a:lnB w="9525">
                      <a:solidFill>
                        <a:srgbClr val="3D010C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2454020" y="5679744"/>
            <a:ext cx="110489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67050" y="5679744"/>
            <a:ext cx="110489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711702" y="5673953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515481" y="5681878"/>
            <a:ext cx="196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Arial MT"/>
                <a:cs typeface="Arial MT"/>
              </a:rPr>
              <a:t>10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041391" y="1751076"/>
            <a:ext cx="4053840" cy="3601720"/>
          </a:xfrm>
          <a:custGeom>
            <a:avLst/>
            <a:gdLst/>
            <a:ahLst/>
            <a:cxnLst/>
            <a:rect l="l" t="t" r="r" b="b"/>
            <a:pathLst>
              <a:path w="4053840" h="3601720">
                <a:moveTo>
                  <a:pt x="3453638" y="0"/>
                </a:moveTo>
                <a:lnTo>
                  <a:pt x="600202" y="0"/>
                </a:lnTo>
                <a:lnTo>
                  <a:pt x="553298" y="1805"/>
                </a:lnTo>
                <a:lnTo>
                  <a:pt x="507381" y="7134"/>
                </a:lnTo>
                <a:lnTo>
                  <a:pt x="462585" y="15852"/>
                </a:lnTo>
                <a:lnTo>
                  <a:pt x="419042" y="27826"/>
                </a:lnTo>
                <a:lnTo>
                  <a:pt x="376887" y="42922"/>
                </a:lnTo>
                <a:lnTo>
                  <a:pt x="336253" y="61007"/>
                </a:lnTo>
                <a:lnTo>
                  <a:pt x="297274" y="81947"/>
                </a:lnTo>
                <a:lnTo>
                  <a:pt x="260082" y="105610"/>
                </a:lnTo>
                <a:lnTo>
                  <a:pt x="224811" y="131861"/>
                </a:lnTo>
                <a:lnTo>
                  <a:pt x="191595" y="160567"/>
                </a:lnTo>
                <a:lnTo>
                  <a:pt x="160567" y="191595"/>
                </a:lnTo>
                <a:lnTo>
                  <a:pt x="131861" y="224811"/>
                </a:lnTo>
                <a:lnTo>
                  <a:pt x="105610" y="260082"/>
                </a:lnTo>
                <a:lnTo>
                  <a:pt x="81947" y="297274"/>
                </a:lnTo>
                <a:lnTo>
                  <a:pt x="61007" y="336253"/>
                </a:lnTo>
                <a:lnTo>
                  <a:pt x="42922" y="376887"/>
                </a:lnTo>
                <a:lnTo>
                  <a:pt x="27826" y="419042"/>
                </a:lnTo>
                <a:lnTo>
                  <a:pt x="15852" y="462585"/>
                </a:lnTo>
                <a:lnTo>
                  <a:pt x="7134" y="507381"/>
                </a:lnTo>
                <a:lnTo>
                  <a:pt x="1805" y="553298"/>
                </a:lnTo>
                <a:lnTo>
                  <a:pt x="0" y="600201"/>
                </a:lnTo>
                <a:lnTo>
                  <a:pt x="0" y="3001010"/>
                </a:lnTo>
                <a:lnTo>
                  <a:pt x="1805" y="3047913"/>
                </a:lnTo>
                <a:lnTo>
                  <a:pt x="7134" y="3093830"/>
                </a:lnTo>
                <a:lnTo>
                  <a:pt x="15852" y="3138626"/>
                </a:lnTo>
                <a:lnTo>
                  <a:pt x="27826" y="3182169"/>
                </a:lnTo>
                <a:lnTo>
                  <a:pt x="42922" y="3224324"/>
                </a:lnTo>
                <a:lnTo>
                  <a:pt x="61007" y="3264958"/>
                </a:lnTo>
                <a:lnTo>
                  <a:pt x="81947" y="3303937"/>
                </a:lnTo>
                <a:lnTo>
                  <a:pt x="105610" y="3341129"/>
                </a:lnTo>
                <a:lnTo>
                  <a:pt x="131861" y="3376400"/>
                </a:lnTo>
                <a:lnTo>
                  <a:pt x="160567" y="3409616"/>
                </a:lnTo>
                <a:lnTo>
                  <a:pt x="191595" y="3440644"/>
                </a:lnTo>
                <a:lnTo>
                  <a:pt x="224811" y="3469350"/>
                </a:lnTo>
                <a:lnTo>
                  <a:pt x="260082" y="3495601"/>
                </a:lnTo>
                <a:lnTo>
                  <a:pt x="297274" y="3519264"/>
                </a:lnTo>
                <a:lnTo>
                  <a:pt x="336253" y="3540204"/>
                </a:lnTo>
                <a:lnTo>
                  <a:pt x="376887" y="3558289"/>
                </a:lnTo>
                <a:lnTo>
                  <a:pt x="419042" y="3573385"/>
                </a:lnTo>
                <a:lnTo>
                  <a:pt x="462585" y="3585359"/>
                </a:lnTo>
                <a:lnTo>
                  <a:pt x="507381" y="3594077"/>
                </a:lnTo>
                <a:lnTo>
                  <a:pt x="553298" y="3599406"/>
                </a:lnTo>
                <a:lnTo>
                  <a:pt x="600202" y="3601212"/>
                </a:lnTo>
                <a:lnTo>
                  <a:pt x="3453638" y="3601212"/>
                </a:lnTo>
                <a:lnTo>
                  <a:pt x="3500541" y="3599406"/>
                </a:lnTo>
                <a:lnTo>
                  <a:pt x="3546458" y="3594077"/>
                </a:lnTo>
                <a:lnTo>
                  <a:pt x="3591254" y="3585359"/>
                </a:lnTo>
                <a:lnTo>
                  <a:pt x="3634797" y="3573385"/>
                </a:lnTo>
                <a:lnTo>
                  <a:pt x="3676952" y="3558289"/>
                </a:lnTo>
                <a:lnTo>
                  <a:pt x="3717586" y="3540204"/>
                </a:lnTo>
                <a:lnTo>
                  <a:pt x="3756565" y="3519264"/>
                </a:lnTo>
                <a:lnTo>
                  <a:pt x="3793757" y="3495601"/>
                </a:lnTo>
                <a:lnTo>
                  <a:pt x="3829028" y="3469350"/>
                </a:lnTo>
                <a:lnTo>
                  <a:pt x="3862244" y="3440644"/>
                </a:lnTo>
                <a:lnTo>
                  <a:pt x="3893272" y="3409616"/>
                </a:lnTo>
                <a:lnTo>
                  <a:pt x="3921978" y="3376400"/>
                </a:lnTo>
                <a:lnTo>
                  <a:pt x="3948229" y="3341129"/>
                </a:lnTo>
                <a:lnTo>
                  <a:pt x="3971892" y="3303937"/>
                </a:lnTo>
                <a:lnTo>
                  <a:pt x="3992832" y="3264958"/>
                </a:lnTo>
                <a:lnTo>
                  <a:pt x="4010917" y="3224324"/>
                </a:lnTo>
                <a:lnTo>
                  <a:pt x="4026013" y="3182169"/>
                </a:lnTo>
                <a:lnTo>
                  <a:pt x="4037987" y="3138626"/>
                </a:lnTo>
                <a:lnTo>
                  <a:pt x="4046705" y="3093830"/>
                </a:lnTo>
                <a:lnTo>
                  <a:pt x="4052034" y="3047913"/>
                </a:lnTo>
                <a:lnTo>
                  <a:pt x="4053840" y="3001010"/>
                </a:lnTo>
                <a:lnTo>
                  <a:pt x="4053840" y="600201"/>
                </a:lnTo>
                <a:lnTo>
                  <a:pt x="4052034" y="553298"/>
                </a:lnTo>
                <a:lnTo>
                  <a:pt x="4046705" y="507381"/>
                </a:lnTo>
                <a:lnTo>
                  <a:pt x="4037987" y="462585"/>
                </a:lnTo>
                <a:lnTo>
                  <a:pt x="4026013" y="419042"/>
                </a:lnTo>
                <a:lnTo>
                  <a:pt x="4010917" y="376887"/>
                </a:lnTo>
                <a:lnTo>
                  <a:pt x="3992832" y="336253"/>
                </a:lnTo>
                <a:lnTo>
                  <a:pt x="3971892" y="297274"/>
                </a:lnTo>
                <a:lnTo>
                  <a:pt x="3948229" y="260082"/>
                </a:lnTo>
                <a:lnTo>
                  <a:pt x="3921978" y="224811"/>
                </a:lnTo>
                <a:lnTo>
                  <a:pt x="3893272" y="191595"/>
                </a:lnTo>
                <a:lnTo>
                  <a:pt x="3862244" y="160567"/>
                </a:lnTo>
                <a:lnTo>
                  <a:pt x="3829028" y="131861"/>
                </a:lnTo>
                <a:lnTo>
                  <a:pt x="3793757" y="105610"/>
                </a:lnTo>
                <a:lnTo>
                  <a:pt x="3756565" y="81947"/>
                </a:lnTo>
                <a:lnTo>
                  <a:pt x="3717586" y="61007"/>
                </a:lnTo>
                <a:lnTo>
                  <a:pt x="3676952" y="42922"/>
                </a:lnTo>
                <a:lnTo>
                  <a:pt x="3634797" y="27826"/>
                </a:lnTo>
                <a:lnTo>
                  <a:pt x="3591254" y="15852"/>
                </a:lnTo>
                <a:lnTo>
                  <a:pt x="3546458" y="7134"/>
                </a:lnTo>
                <a:lnTo>
                  <a:pt x="3500541" y="1805"/>
                </a:lnTo>
                <a:lnTo>
                  <a:pt x="3453638" y="0"/>
                </a:lnTo>
                <a:close/>
              </a:path>
            </a:pathLst>
          </a:custGeom>
          <a:solidFill>
            <a:srgbClr val="FFEBD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6868" y="1772411"/>
            <a:ext cx="4053840" cy="3601720"/>
            <a:chOff x="86868" y="1772411"/>
            <a:chExt cx="4053840" cy="3601720"/>
          </a:xfrm>
        </p:grpSpPr>
        <p:sp>
          <p:nvSpPr>
            <p:cNvPr id="4" name="object 4" descr=""/>
            <p:cNvSpPr/>
            <p:nvPr/>
          </p:nvSpPr>
          <p:spPr>
            <a:xfrm>
              <a:off x="86868" y="1772411"/>
              <a:ext cx="4053840" cy="3601720"/>
            </a:xfrm>
            <a:custGeom>
              <a:avLst/>
              <a:gdLst/>
              <a:ahLst/>
              <a:cxnLst/>
              <a:rect l="l" t="t" r="r" b="b"/>
              <a:pathLst>
                <a:path w="4053840" h="3601720">
                  <a:moveTo>
                    <a:pt x="3453638" y="0"/>
                  </a:moveTo>
                  <a:lnTo>
                    <a:pt x="600214" y="0"/>
                  </a:lnTo>
                  <a:lnTo>
                    <a:pt x="553309" y="1805"/>
                  </a:lnTo>
                  <a:lnTo>
                    <a:pt x="507390" y="7134"/>
                  </a:lnTo>
                  <a:lnTo>
                    <a:pt x="462593" y="15852"/>
                  </a:lnTo>
                  <a:lnTo>
                    <a:pt x="419049" y="27826"/>
                  </a:lnTo>
                  <a:lnTo>
                    <a:pt x="376893" y="42922"/>
                  </a:lnTo>
                  <a:lnTo>
                    <a:pt x="336258" y="61007"/>
                  </a:lnTo>
                  <a:lnTo>
                    <a:pt x="297277" y="81947"/>
                  </a:lnTo>
                  <a:lnTo>
                    <a:pt x="260085" y="105610"/>
                  </a:lnTo>
                  <a:lnTo>
                    <a:pt x="224813" y="131861"/>
                  </a:lnTo>
                  <a:lnTo>
                    <a:pt x="191597" y="160567"/>
                  </a:lnTo>
                  <a:lnTo>
                    <a:pt x="160569" y="191595"/>
                  </a:lnTo>
                  <a:lnTo>
                    <a:pt x="131862" y="224811"/>
                  </a:lnTo>
                  <a:lnTo>
                    <a:pt x="105611" y="260082"/>
                  </a:lnTo>
                  <a:lnTo>
                    <a:pt x="81948" y="297274"/>
                  </a:lnTo>
                  <a:lnTo>
                    <a:pt x="61007" y="336253"/>
                  </a:lnTo>
                  <a:lnTo>
                    <a:pt x="42922" y="376887"/>
                  </a:lnTo>
                  <a:lnTo>
                    <a:pt x="27826" y="419042"/>
                  </a:lnTo>
                  <a:lnTo>
                    <a:pt x="15852" y="462585"/>
                  </a:lnTo>
                  <a:lnTo>
                    <a:pt x="7134" y="507381"/>
                  </a:lnTo>
                  <a:lnTo>
                    <a:pt x="1805" y="553298"/>
                  </a:lnTo>
                  <a:lnTo>
                    <a:pt x="0" y="600201"/>
                  </a:lnTo>
                  <a:lnTo>
                    <a:pt x="0" y="3001010"/>
                  </a:lnTo>
                  <a:lnTo>
                    <a:pt x="1805" y="3047913"/>
                  </a:lnTo>
                  <a:lnTo>
                    <a:pt x="7134" y="3093830"/>
                  </a:lnTo>
                  <a:lnTo>
                    <a:pt x="15852" y="3138626"/>
                  </a:lnTo>
                  <a:lnTo>
                    <a:pt x="27826" y="3182169"/>
                  </a:lnTo>
                  <a:lnTo>
                    <a:pt x="42922" y="3224324"/>
                  </a:lnTo>
                  <a:lnTo>
                    <a:pt x="61007" y="3264958"/>
                  </a:lnTo>
                  <a:lnTo>
                    <a:pt x="81948" y="3303937"/>
                  </a:lnTo>
                  <a:lnTo>
                    <a:pt x="105611" y="3341129"/>
                  </a:lnTo>
                  <a:lnTo>
                    <a:pt x="131862" y="3376400"/>
                  </a:lnTo>
                  <a:lnTo>
                    <a:pt x="160569" y="3409616"/>
                  </a:lnTo>
                  <a:lnTo>
                    <a:pt x="191597" y="3440644"/>
                  </a:lnTo>
                  <a:lnTo>
                    <a:pt x="224813" y="3469350"/>
                  </a:lnTo>
                  <a:lnTo>
                    <a:pt x="260085" y="3495601"/>
                  </a:lnTo>
                  <a:lnTo>
                    <a:pt x="297277" y="3519264"/>
                  </a:lnTo>
                  <a:lnTo>
                    <a:pt x="336258" y="3540204"/>
                  </a:lnTo>
                  <a:lnTo>
                    <a:pt x="376893" y="3558289"/>
                  </a:lnTo>
                  <a:lnTo>
                    <a:pt x="419049" y="3573385"/>
                  </a:lnTo>
                  <a:lnTo>
                    <a:pt x="462593" y="3585359"/>
                  </a:lnTo>
                  <a:lnTo>
                    <a:pt x="507390" y="3594077"/>
                  </a:lnTo>
                  <a:lnTo>
                    <a:pt x="553309" y="3599406"/>
                  </a:lnTo>
                  <a:lnTo>
                    <a:pt x="600214" y="3601212"/>
                  </a:lnTo>
                  <a:lnTo>
                    <a:pt x="3453638" y="3601212"/>
                  </a:lnTo>
                  <a:lnTo>
                    <a:pt x="3500541" y="3599406"/>
                  </a:lnTo>
                  <a:lnTo>
                    <a:pt x="3546458" y="3594077"/>
                  </a:lnTo>
                  <a:lnTo>
                    <a:pt x="3591254" y="3585359"/>
                  </a:lnTo>
                  <a:lnTo>
                    <a:pt x="3634797" y="3573385"/>
                  </a:lnTo>
                  <a:lnTo>
                    <a:pt x="3676952" y="3558289"/>
                  </a:lnTo>
                  <a:lnTo>
                    <a:pt x="3717586" y="3540204"/>
                  </a:lnTo>
                  <a:lnTo>
                    <a:pt x="3756565" y="3519264"/>
                  </a:lnTo>
                  <a:lnTo>
                    <a:pt x="3793757" y="3495601"/>
                  </a:lnTo>
                  <a:lnTo>
                    <a:pt x="3829028" y="3469350"/>
                  </a:lnTo>
                  <a:lnTo>
                    <a:pt x="3862244" y="3440644"/>
                  </a:lnTo>
                  <a:lnTo>
                    <a:pt x="3893272" y="3409616"/>
                  </a:lnTo>
                  <a:lnTo>
                    <a:pt x="3921978" y="3376400"/>
                  </a:lnTo>
                  <a:lnTo>
                    <a:pt x="3948229" y="3341129"/>
                  </a:lnTo>
                  <a:lnTo>
                    <a:pt x="3971892" y="3303937"/>
                  </a:lnTo>
                  <a:lnTo>
                    <a:pt x="3992832" y="3264958"/>
                  </a:lnTo>
                  <a:lnTo>
                    <a:pt x="4010917" y="3224324"/>
                  </a:lnTo>
                  <a:lnTo>
                    <a:pt x="4026013" y="3182169"/>
                  </a:lnTo>
                  <a:lnTo>
                    <a:pt x="4037987" y="3138626"/>
                  </a:lnTo>
                  <a:lnTo>
                    <a:pt x="4046705" y="3093830"/>
                  </a:lnTo>
                  <a:lnTo>
                    <a:pt x="4052034" y="3047913"/>
                  </a:lnTo>
                  <a:lnTo>
                    <a:pt x="4053840" y="3001010"/>
                  </a:lnTo>
                  <a:lnTo>
                    <a:pt x="4053840" y="600201"/>
                  </a:lnTo>
                  <a:lnTo>
                    <a:pt x="4052034" y="553298"/>
                  </a:lnTo>
                  <a:lnTo>
                    <a:pt x="4046705" y="507381"/>
                  </a:lnTo>
                  <a:lnTo>
                    <a:pt x="4037987" y="462585"/>
                  </a:lnTo>
                  <a:lnTo>
                    <a:pt x="4026013" y="419042"/>
                  </a:lnTo>
                  <a:lnTo>
                    <a:pt x="4010917" y="376887"/>
                  </a:lnTo>
                  <a:lnTo>
                    <a:pt x="3992832" y="336253"/>
                  </a:lnTo>
                  <a:lnTo>
                    <a:pt x="3971892" y="297274"/>
                  </a:lnTo>
                  <a:lnTo>
                    <a:pt x="3948229" y="260082"/>
                  </a:lnTo>
                  <a:lnTo>
                    <a:pt x="3921978" y="224811"/>
                  </a:lnTo>
                  <a:lnTo>
                    <a:pt x="3893272" y="191595"/>
                  </a:lnTo>
                  <a:lnTo>
                    <a:pt x="3862244" y="160567"/>
                  </a:lnTo>
                  <a:lnTo>
                    <a:pt x="3829028" y="131861"/>
                  </a:lnTo>
                  <a:lnTo>
                    <a:pt x="3793757" y="105610"/>
                  </a:lnTo>
                  <a:lnTo>
                    <a:pt x="3756565" y="81947"/>
                  </a:lnTo>
                  <a:lnTo>
                    <a:pt x="3717586" y="61007"/>
                  </a:lnTo>
                  <a:lnTo>
                    <a:pt x="3676952" y="42922"/>
                  </a:lnTo>
                  <a:lnTo>
                    <a:pt x="3634797" y="27826"/>
                  </a:lnTo>
                  <a:lnTo>
                    <a:pt x="3591254" y="15852"/>
                  </a:lnTo>
                  <a:lnTo>
                    <a:pt x="3546458" y="7134"/>
                  </a:lnTo>
                  <a:lnTo>
                    <a:pt x="3500541" y="1805"/>
                  </a:lnTo>
                  <a:lnTo>
                    <a:pt x="3453638" y="0"/>
                  </a:lnTo>
                  <a:close/>
                </a:path>
              </a:pathLst>
            </a:custGeom>
            <a:solidFill>
              <a:srgbClr val="FFE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79704" y="2446019"/>
              <a:ext cx="2854325" cy="2246630"/>
            </a:xfrm>
            <a:custGeom>
              <a:avLst/>
              <a:gdLst/>
              <a:ahLst/>
              <a:cxnLst/>
              <a:rect l="l" t="t" r="r" b="b"/>
              <a:pathLst>
                <a:path w="2854325" h="2246629">
                  <a:moveTo>
                    <a:pt x="2854325" y="2208276"/>
                  </a:moveTo>
                  <a:lnTo>
                    <a:pt x="2841625" y="2201926"/>
                  </a:lnTo>
                  <a:lnTo>
                    <a:pt x="2778125" y="2170176"/>
                  </a:lnTo>
                  <a:lnTo>
                    <a:pt x="2778125" y="2201926"/>
                  </a:lnTo>
                  <a:lnTo>
                    <a:pt x="44450" y="2201926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2232025"/>
                  </a:lnTo>
                  <a:lnTo>
                    <a:pt x="44450" y="2232025"/>
                  </a:lnTo>
                  <a:lnTo>
                    <a:pt x="44450" y="2214626"/>
                  </a:lnTo>
                  <a:lnTo>
                    <a:pt x="2778125" y="2214626"/>
                  </a:lnTo>
                  <a:lnTo>
                    <a:pt x="2778125" y="2246376"/>
                  </a:lnTo>
                  <a:lnTo>
                    <a:pt x="2841625" y="2214626"/>
                  </a:lnTo>
                  <a:lnTo>
                    <a:pt x="2854325" y="2208276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391156" y="4607051"/>
              <a:ext cx="607060" cy="83820"/>
            </a:xfrm>
            <a:custGeom>
              <a:avLst/>
              <a:gdLst/>
              <a:ahLst/>
              <a:cxnLst/>
              <a:rect l="l" t="t" r="r" b="b"/>
              <a:pathLst>
                <a:path w="607060" h="83820">
                  <a:moveTo>
                    <a:pt x="0" y="10668"/>
                  </a:moveTo>
                  <a:lnTo>
                    <a:pt x="0" y="83693"/>
                  </a:lnTo>
                </a:path>
                <a:path w="607060" h="83820">
                  <a:moveTo>
                    <a:pt x="606551" y="0"/>
                  </a:moveTo>
                  <a:lnTo>
                    <a:pt x="606551" y="7302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14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80312" y="4752594"/>
            <a:ext cx="22097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10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867660" y="4752594"/>
            <a:ext cx="3181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100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253233" y="4752594"/>
            <a:ext cx="22097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70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46176" y="2778061"/>
            <a:ext cx="2388870" cy="1913255"/>
            <a:chOff x="646176" y="2778061"/>
            <a:chExt cx="2388870" cy="1913255"/>
          </a:xfrm>
        </p:grpSpPr>
        <p:sp>
          <p:nvSpPr>
            <p:cNvPr id="12" name="object 12" descr=""/>
            <p:cNvSpPr/>
            <p:nvPr/>
          </p:nvSpPr>
          <p:spPr>
            <a:xfrm>
              <a:off x="646176" y="2782823"/>
              <a:ext cx="144780" cy="1224280"/>
            </a:xfrm>
            <a:custGeom>
              <a:avLst/>
              <a:gdLst/>
              <a:ahLst/>
              <a:cxnLst/>
              <a:rect l="l" t="t" r="r" b="b"/>
              <a:pathLst>
                <a:path w="144779" h="1224279">
                  <a:moveTo>
                    <a:pt x="0" y="1223771"/>
                  </a:moveTo>
                  <a:lnTo>
                    <a:pt x="144462" y="1223771"/>
                  </a:lnTo>
                </a:path>
                <a:path w="144779" h="1224279">
                  <a:moveTo>
                    <a:pt x="0" y="0"/>
                  </a:moveTo>
                  <a:lnTo>
                    <a:pt x="144462" y="0"/>
                  </a:lnTo>
                </a:path>
                <a:path w="144779" h="1224279">
                  <a:moveTo>
                    <a:pt x="0" y="502920"/>
                  </a:moveTo>
                  <a:lnTo>
                    <a:pt x="144462" y="50292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3957" y="4001833"/>
              <a:ext cx="81153" cy="81153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3321" y="2778061"/>
              <a:ext cx="81153" cy="79628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188720" y="4617719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w="0" h="73025">
                  <a:moveTo>
                    <a:pt x="0" y="0"/>
                  </a:moveTo>
                  <a:lnTo>
                    <a:pt x="0" y="7302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272288" y="3918915"/>
            <a:ext cx="220979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30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72288" y="2695194"/>
            <a:ext cx="22097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60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10439" y="3175838"/>
            <a:ext cx="33464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mid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406523" y="90296"/>
            <a:ext cx="4472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선형</a:t>
            </a:r>
            <a:r>
              <a:rPr dirty="0" spc="-25"/>
              <a:t> </a:t>
            </a:r>
            <a:r>
              <a:rPr dirty="0"/>
              <a:t>보간법(linear</a:t>
            </a:r>
            <a:r>
              <a:rPr dirty="0" spc="-30"/>
              <a:t> </a:t>
            </a:r>
            <a:r>
              <a:rPr dirty="0" spc="-10"/>
              <a:t>interpolation)</a:t>
            </a:r>
          </a:p>
        </p:txBody>
      </p:sp>
      <p:sp>
        <p:nvSpPr>
          <p:cNvPr id="20" name="object 20" descr=""/>
          <p:cNvSpPr/>
          <p:nvPr/>
        </p:nvSpPr>
        <p:spPr>
          <a:xfrm>
            <a:off x="4389127" y="6248131"/>
            <a:ext cx="885825" cy="0"/>
          </a:xfrm>
          <a:custGeom>
            <a:avLst/>
            <a:gdLst/>
            <a:ahLst/>
            <a:cxnLst/>
            <a:rect l="l" t="t" r="r" b="b"/>
            <a:pathLst>
              <a:path w="885825" h="0">
                <a:moveTo>
                  <a:pt x="0" y="0"/>
                </a:moveTo>
                <a:lnTo>
                  <a:pt x="885618" y="0"/>
                </a:lnTo>
              </a:path>
            </a:pathLst>
          </a:custGeom>
          <a:ln w="115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6421534" y="6140587"/>
            <a:ext cx="181610" cy="3517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150" spc="-440">
                <a:latin typeface="Symbol"/>
                <a:cs typeface="Symbol"/>
              </a:rPr>
              <a:t></a:t>
            </a:r>
            <a:r>
              <a:rPr dirty="0" baseline="-27131" sz="3225" spc="-660">
                <a:latin typeface="Symbol"/>
                <a:cs typeface="Symbol"/>
              </a:rPr>
              <a:t></a:t>
            </a:r>
            <a:endParaRPr baseline="-27131" sz="3225">
              <a:latin typeface="Symbol"/>
              <a:cs typeface="Symbo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235948" y="6243622"/>
            <a:ext cx="1052195" cy="3517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20671" sz="3225" spc="-307">
                <a:latin typeface="Symbol"/>
                <a:cs typeface="Symbol"/>
              </a:rPr>
              <a:t></a:t>
            </a:r>
            <a:r>
              <a:rPr dirty="0" baseline="-6459" sz="3225" spc="-307">
                <a:latin typeface="Symbol"/>
                <a:cs typeface="Symbol"/>
              </a:rPr>
              <a:t></a:t>
            </a:r>
            <a:r>
              <a:rPr dirty="0" sz="2150" spc="-204">
                <a:latin typeface="Times New Roman"/>
                <a:cs typeface="Times New Roman"/>
              </a:rPr>
              <a:t>100</a:t>
            </a:r>
            <a:r>
              <a:rPr dirty="0" sz="2150" spc="-50">
                <a:latin typeface="Times New Roman"/>
                <a:cs typeface="Times New Roman"/>
              </a:rPr>
              <a:t> </a:t>
            </a:r>
            <a:r>
              <a:rPr dirty="0" sz="2150" spc="-25">
                <a:latin typeface="Symbol"/>
                <a:cs typeface="Symbol"/>
              </a:rPr>
              <a:t></a:t>
            </a:r>
            <a:r>
              <a:rPr dirty="0" sz="2150" spc="-25">
                <a:latin typeface="Times New Roman"/>
                <a:cs typeface="Times New Roman"/>
              </a:rPr>
              <a:t>10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017307" y="6031526"/>
            <a:ext cx="3585845" cy="3517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150" i="1">
                <a:latin typeface="Times New Roman"/>
                <a:cs typeface="Times New Roman"/>
              </a:rPr>
              <a:t>mid</a:t>
            </a:r>
            <a:r>
              <a:rPr dirty="0" sz="2150" spc="180" i="1">
                <a:latin typeface="Times New Roman"/>
                <a:cs typeface="Times New Roman"/>
              </a:rPr>
              <a:t> </a:t>
            </a:r>
            <a:r>
              <a:rPr dirty="0" sz="2150">
                <a:latin typeface="Symbol"/>
                <a:cs typeface="Symbol"/>
              </a:rPr>
              <a:t></a:t>
            </a:r>
            <a:r>
              <a:rPr dirty="0" sz="2150" spc="-120">
                <a:latin typeface="Times New Roman"/>
                <a:cs typeface="Times New Roman"/>
              </a:rPr>
              <a:t> </a:t>
            </a:r>
            <a:r>
              <a:rPr dirty="0" sz="2150" spc="-35">
                <a:latin typeface="Times New Roman"/>
                <a:cs typeface="Times New Roman"/>
              </a:rPr>
              <a:t>30</a:t>
            </a:r>
            <a:r>
              <a:rPr dirty="0" sz="2150" spc="-155">
                <a:latin typeface="Times New Roman"/>
                <a:cs typeface="Times New Roman"/>
              </a:rPr>
              <a:t> </a:t>
            </a:r>
            <a:r>
              <a:rPr dirty="0" sz="2150">
                <a:latin typeface="Symbol"/>
                <a:cs typeface="Symbol"/>
              </a:rPr>
              <a:t></a:t>
            </a:r>
            <a:r>
              <a:rPr dirty="0" sz="2150" spc="-125">
                <a:latin typeface="Times New Roman"/>
                <a:cs typeface="Times New Roman"/>
              </a:rPr>
              <a:t> </a:t>
            </a:r>
            <a:r>
              <a:rPr dirty="0" baseline="31007" sz="3225">
                <a:latin typeface="Symbol"/>
                <a:cs typeface="Symbol"/>
              </a:rPr>
              <a:t></a:t>
            </a:r>
            <a:r>
              <a:rPr dirty="0" baseline="31007" sz="3225" spc="127">
                <a:latin typeface="Times New Roman"/>
                <a:cs typeface="Times New Roman"/>
              </a:rPr>
              <a:t> </a:t>
            </a:r>
            <a:r>
              <a:rPr dirty="0" baseline="34883" sz="3225" spc="-52">
                <a:latin typeface="Times New Roman"/>
                <a:cs typeface="Times New Roman"/>
              </a:rPr>
              <a:t>70</a:t>
            </a:r>
            <a:r>
              <a:rPr dirty="0" baseline="34883" sz="3225" spc="-232">
                <a:latin typeface="Times New Roman"/>
                <a:cs typeface="Times New Roman"/>
              </a:rPr>
              <a:t> </a:t>
            </a:r>
            <a:r>
              <a:rPr dirty="0" baseline="34883" sz="3225">
                <a:latin typeface="Symbol"/>
                <a:cs typeface="Symbol"/>
              </a:rPr>
              <a:t></a:t>
            </a:r>
            <a:r>
              <a:rPr dirty="0" baseline="34883" sz="3225">
                <a:latin typeface="Times New Roman"/>
                <a:cs typeface="Times New Roman"/>
              </a:rPr>
              <a:t>10</a:t>
            </a:r>
            <a:r>
              <a:rPr dirty="0" baseline="34883" sz="3225" spc="494">
                <a:latin typeface="Times New Roman"/>
                <a:cs typeface="Times New Roman"/>
              </a:rPr>
              <a:t> </a:t>
            </a:r>
            <a:r>
              <a:rPr dirty="0" sz="2150" spc="45">
                <a:latin typeface="Symbol"/>
                <a:cs typeface="Symbol"/>
              </a:rPr>
              <a:t></a:t>
            </a:r>
            <a:r>
              <a:rPr dirty="0" sz="2150" spc="45">
                <a:latin typeface="Times New Roman"/>
                <a:cs typeface="Times New Roman"/>
              </a:rPr>
              <a:t>(60</a:t>
            </a:r>
            <a:r>
              <a:rPr dirty="0" sz="2150" spc="-160">
                <a:latin typeface="Times New Roman"/>
                <a:cs typeface="Times New Roman"/>
              </a:rPr>
              <a:t> </a:t>
            </a:r>
            <a:r>
              <a:rPr dirty="0" sz="2150">
                <a:latin typeface="Symbol"/>
                <a:cs typeface="Symbol"/>
              </a:rPr>
              <a:t></a:t>
            </a:r>
            <a:r>
              <a:rPr dirty="0" sz="2150" spc="-254">
                <a:latin typeface="Times New Roman"/>
                <a:cs typeface="Times New Roman"/>
              </a:rPr>
              <a:t> </a:t>
            </a:r>
            <a:r>
              <a:rPr dirty="0" sz="2150" spc="-20">
                <a:latin typeface="Times New Roman"/>
                <a:cs typeface="Times New Roman"/>
              </a:rPr>
              <a:t>30)</a:t>
            </a:r>
            <a:r>
              <a:rPr dirty="0" baseline="31007" sz="3225" spc="-30">
                <a:latin typeface="Symbol"/>
                <a:cs typeface="Symbol"/>
              </a:rPr>
              <a:t></a:t>
            </a:r>
            <a:endParaRPr baseline="31007" sz="3225">
              <a:latin typeface="Symbol"/>
              <a:cs typeface="Symbol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5832347" y="2409444"/>
            <a:ext cx="2887980" cy="2283460"/>
            <a:chOff x="5832347" y="2409444"/>
            <a:chExt cx="2887980" cy="2283460"/>
          </a:xfrm>
        </p:grpSpPr>
        <p:sp>
          <p:nvSpPr>
            <p:cNvPr id="25" name="object 25" descr=""/>
            <p:cNvSpPr/>
            <p:nvPr/>
          </p:nvSpPr>
          <p:spPr>
            <a:xfrm>
              <a:off x="5865875" y="2409444"/>
              <a:ext cx="76200" cy="2232025"/>
            </a:xfrm>
            <a:custGeom>
              <a:avLst/>
              <a:gdLst/>
              <a:ahLst/>
              <a:cxnLst/>
              <a:rect l="l" t="t" r="r" b="b"/>
              <a:pathLst>
                <a:path w="76200" h="2232025">
                  <a:moveTo>
                    <a:pt x="44450" y="63500"/>
                  </a:moveTo>
                  <a:lnTo>
                    <a:pt x="31750" y="63500"/>
                  </a:lnTo>
                  <a:lnTo>
                    <a:pt x="31750" y="2232024"/>
                  </a:lnTo>
                  <a:lnTo>
                    <a:pt x="44450" y="2232024"/>
                  </a:lnTo>
                  <a:lnTo>
                    <a:pt x="44450" y="63500"/>
                  </a:lnTo>
                  <a:close/>
                </a:path>
                <a:path w="76200" h="2232025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232025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832347" y="2746248"/>
              <a:ext cx="144780" cy="1224280"/>
            </a:xfrm>
            <a:custGeom>
              <a:avLst/>
              <a:gdLst/>
              <a:ahLst/>
              <a:cxnLst/>
              <a:rect l="l" t="t" r="r" b="b"/>
              <a:pathLst>
                <a:path w="144779" h="1224279">
                  <a:moveTo>
                    <a:pt x="0" y="1223771"/>
                  </a:moveTo>
                  <a:lnTo>
                    <a:pt x="144399" y="1223771"/>
                  </a:lnTo>
                </a:path>
                <a:path w="144779" h="1224279">
                  <a:moveTo>
                    <a:pt x="0" y="0"/>
                  </a:moveTo>
                  <a:lnTo>
                    <a:pt x="144399" y="0"/>
                  </a:lnTo>
                </a:path>
                <a:path w="144779" h="1224279">
                  <a:moveTo>
                    <a:pt x="0" y="502919"/>
                  </a:moveTo>
                  <a:lnTo>
                    <a:pt x="144399" y="502919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8981" y="3965257"/>
              <a:ext cx="81152" cy="81153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04441" y="2741485"/>
              <a:ext cx="81152" cy="79628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6120383" y="3249168"/>
              <a:ext cx="1409700" cy="1224280"/>
            </a:xfrm>
            <a:custGeom>
              <a:avLst/>
              <a:gdLst/>
              <a:ahLst/>
              <a:cxnLst/>
              <a:rect l="l" t="t" r="r" b="b"/>
              <a:pathLst>
                <a:path w="1409700" h="1224279">
                  <a:moveTo>
                    <a:pt x="1409699" y="1223899"/>
                  </a:moveTo>
                  <a:lnTo>
                    <a:pt x="1409699" y="0"/>
                  </a:lnTo>
                </a:path>
                <a:path w="1409700" h="1224279">
                  <a:moveTo>
                    <a:pt x="0" y="0"/>
                  </a:moveTo>
                  <a:lnTo>
                    <a:pt x="1340358" y="0"/>
                  </a:lnTo>
                </a:path>
              </a:pathLst>
            </a:custGeom>
            <a:ln w="15875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396989" y="2798826"/>
              <a:ext cx="1740535" cy="1198880"/>
            </a:xfrm>
            <a:custGeom>
              <a:avLst/>
              <a:gdLst/>
              <a:ahLst/>
              <a:cxnLst/>
              <a:rect l="l" t="t" r="r" b="b"/>
              <a:pathLst>
                <a:path w="1740534" h="1198879">
                  <a:moveTo>
                    <a:pt x="0" y="1198753"/>
                  </a:moveTo>
                  <a:lnTo>
                    <a:pt x="1740154" y="0"/>
                  </a:lnTo>
                </a:path>
              </a:pathLst>
            </a:custGeom>
            <a:ln w="2540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370319" y="4607051"/>
              <a:ext cx="1811020" cy="83820"/>
            </a:xfrm>
            <a:custGeom>
              <a:avLst/>
              <a:gdLst/>
              <a:ahLst/>
              <a:cxnLst/>
              <a:rect l="l" t="t" r="r" b="b"/>
              <a:pathLst>
                <a:path w="1811020" h="83820">
                  <a:moveTo>
                    <a:pt x="1159763" y="10668"/>
                  </a:moveTo>
                  <a:lnTo>
                    <a:pt x="1159763" y="83693"/>
                  </a:lnTo>
                </a:path>
                <a:path w="1811020" h="83820">
                  <a:moveTo>
                    <a:pt x="1810511" y="0"/>
                  </a:moveTo>
                  <a:lnTo>
                    <a:pt x="1810511" y="73025"/>
                  </a:lnTo>
                </a:path>
                <a:path w="1811020" h="83820">
                  <a:moveTo>
                    <a:pt x="0" y="10668"/>
                  </a:moveTo>
                  <a:lnTo>
                    <a:pt x="0" y="83693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903975" y="4616195"/>
              <a:ext cx="2816225" cy="76200"/>
            </a:xfrm>
            <a:custGeom>
              <a:avLst/>
              <a:gdLst/>
              <a:ahLst/>
              <a:cxnLst/>
              <a:rect l="l" t="t" r="r" b="b"/>
              <a:pathLst>
                <a:path w="2816225" h="76200">
                  <a:moveTo>
                    <a:pt x="2740025" y="0"/>
                  </a:moveTo>
                  <a:lnTo>
                    <a:pt x="2740025" y="76199"/>
                  </a:lnTo>
                  <a:lnTo>
                    <a:pt x="2803525" y="44449"/>
                  </a:lnTo>
                  <a:lnTo>
                    <a:pt x="2752725" y="44449"/>
                  </a:lnTo>
                  <a:lnTo>
                    <a:pt x="2752725" y="31749"/>
                  </a:lnTo>
                  <a:lnTo>
                    <a:pt x="2803525" y="31749"/>
                  </a:lnTo>
                  <a:lnTo>
                    <a:pt x="2740025" y="0"/>
                  </a:lnTo>
                  <a:close/>
                </a:path>
                <a:path w="2816225" h="76200">
                  <a:moveTo>
                    <a:pt x="2740025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2740025" y="44449"/>
                  </a:lnTo>
                  <a:lnTo>
                    <a:pt x="2740025" y="31749"/>
                  </a:lnTo>
                  <a:close/>
                </a:path>
                <a:path w="2816225" h="76200">
                  <a:moveTo>
                    <a:pt x="2803525" y="31749"/>
                  </a:moveTo>
                  <a:lnTo>
                    <a:pt x="2752725" y="31749"/>
                  </a:lnTo>
                  <a:lnTo>
                    <a:pt x="2752725" y="44449"/>
                  </a:lnTo>
                  <a:lnTo>
                    <a:pt x="2803525" y="44449"/>
                  </a:lnTo>
                  <a:lnTo>
                    <a:pt x="2816225" y="38099"/>
                  </a:lnTo>
                  <a:lnTo>
                    <a:pt x="2803525" y="31749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5217" y="3207829"/>
              <a:ext cx="82676" cy="82677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5460238" y="3882897"/>
            <a:ext cx="22097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30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5460238" y="2658618"/>
            <a:ext cx="22097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60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5298440" y="3139820"/>
            <a:ext cx="33401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mid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4410455" y="3249167"/>
            <a:ext cx="422275" cy="986155"/>
          </a:xfrm>
          <a:custGeom>
            <a:avLst/>
            <a:gdLst/>
            <a:ahLst/>
            <a:cxnLst/>
            <a:rect l="l" t="t" r="r" b="b"/>
            <a:pathLst>
              <a:path w="422275" h="986154">
                <a:moveTo>
                  <a:pt x="211074" y="0"/>
                </a:moveTo>
                <a:lnTo>
                  <a:pt x="211074" y="246507"/>
                </a:lnTo>
                <a:lnTo>
                  <a:pt x="0" y="246507"/>
                </a:lnTo>
                <a:lnTo>
                  <a:pt x="0" y="739521"/>
                </a:lnTo>
                <a:lnTo>
                  <a:pt x="211074" y="739521"/>
                </a:lnTo>
                <a:lnTo>
                  <a:pt x="211074" y="986028"/>
                </a:lnTo>
                <a:lnTo>
                  <a:pt x="422148" y="493014"/>
                </a:lnTo>
                <a:lnTo>
                  <a:pt x="211074" y="0"/>
                </a:lnTo>
                <a:close/>
              </a:path>
            </a:pathLst>
          </a:custGeom>
          <a:solidFill>
            <a:srgbClr val="6F93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2389123" y="572236"/>
            <a:ext cx="5560060" cy="683895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10"/>
              </a:spcBef>
              <a:buClr>
                <a:srgbClr val="1F407E"/>
              </a:buClr>
              <a:buFont typeface="Arial MT"/>
              <a:buChar char="•"/>
              <a:tabLst>
                <a:tab pos="299085" algn="l"/>
              </a:tabLst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두</a:t>
            </a:r>
            <a:r>
              <a:rPr dirty="0" sz="1400" spc="-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1400" spc="-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관찰점</a:t>
            </a:r>
            <a:r>
              <a:rPr dirty="0" sz="14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a=(10,30),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b=(100,60)을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갖고</a:t>
            </a:r>
            <a:r>
              <a:rPr dirty="0" sz="14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특정</a:t>
            </a:r>
            <a:r>
              <a:rPr dirty="0" sz="14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점의</a:t>
            </a:r>
            <a:r>
              <a:rPr dirty="0" sz="14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값을</a:t>
            </a:r>
            <a:r>
              <a:rPr dirty="0" sz="1400" spc="-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추정</a:t>
            </a:r>
            <a:endParaRPr sz="140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spcBef>
                <a:spcPts val="910"/>
              </a:spcBef>
              <a:buClr>
                <a:srgbClr val="1F407E"/>
              </a:buClr>
              <a:buFont typeface="Arial MT"/>
              <a:buChar char="•"/>
              <a:tabLst>
                <a:tab pos="299085" algn="l"/>
              </a:tabLst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70도</a:t>
            </a:r>
            <a:r>
              <a:rPr dirty="0" sz="14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일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14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생성율은</a:t>
            </a:r>
            <a:r>
              <a:rPr dirty="0" sz="1400" spc="-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얼마라고</a:t>
            </a:r>
            <a:r>
              <a:rPr dirty="0" sz="14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추정할</a:t>
            </a:r>
            <a:r>
              <a:rPr dirty="0" sz="14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있나?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3534155" y="4738115"/>
            <a:ext cx="307975" cy="334010"/>
          </a:xfrm>
          <a:prstGeom prst="rect">
            <a:avLst/>
          </a:prstGeom>
          <a:solidFill>
            <a:srgbClr val="9FB8E7"/>
          </a:solidFill>
        </p:spPr>
        <p:txBody>
          <a:bodyPr wrap="square" lIns="0" tIns="9652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60"/>
              </a:spcBef>
            </a:pP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온도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84404" y="2084832"/>
            <a:ext cx="462280" cy="334010"/>
          </a:xfrm>
          <a:prstGeom prst="rect">
            <a:avLst/>
          </a:prstGeom>
          <a:solidFill>
            <a:srgbClr val="9FB8E7"/>
          </a:solidFill>
        </p:spPr>
        <p:txBody>
          <a:bodyPr wrap="square" lIns="0" tIns="9652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60"/>
              </a:spcBef>
            </a:pP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생성율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8522207" y="4738115"/>
            <a:ext cx="307975" cy="334010"/>
          </a:xfrm>
          <a:prstGeom prst="rect">
            <a:avLst/>
          </a:prstGeom>
          <a:solidFill>
            <a:srgbClr val="9FB8E7"/>
          </a:solidFill>
        </p:spPr>
        <p:txBody>
          <a:bodyPr wrap="square" lIns="0" tIns="9652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760"/>
              </a:spcBef>
            </a:pP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온도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6263132" y="4752594"/>
            <a:ext cx="22097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10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8050783" y="4752594"/>
            <a:ext cx="3181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100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7393051" y="4752594"/>
            <a:ext cx="22097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70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5292852" y="2084832"/>
            <a:ext cx="462280" cy="334010"/>
          </a:xfrm>
          <a:prstGeom prst="rect">
            <a:avLst/>
          </a:prstGeom>
          <a:solidFill>
            <a:srgbClr val="9FB8E7"/>
          </a:solidFill>
        </p:spPr>
        <p:txBody>
          <a:bodyPr wrap="square" lIns="0" tIns="9652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760"/>
              </a:spcBef>
            </a:pP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생성율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6157086" y="3918915"/>
            <a:ext cx="11874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solidFill>
                  <a:srgbClr val="3E3D00"/>
                </a:solidFill>
                <a:latin typeface="Malgun Gothic"/>
                <a:cs typeface="Malgun Gothic"/>
              </a:rPr>
              <a:t>a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8256523" y="2541524"/>
            <a:ext cx="1327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solidFill>
                  <a:srgbClr val="3E3D00"/>
                </a:solidFill>
                <a:latin typeface="Malgun Gothic"/>
                <a:cs typeface="Malgun Gothic"/>
              </a:rPr>
              <a:t>b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1032763" y="3918915"/>
            <a:ext cx="11874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solidFill>
                  <a:srgbClr val="3E3D00"/>
                </a:solidFill>
                <a:latin typeface="Malgun Gothic"/>
                <a:cs typeface="Malgun Gothic"/>
              </a:rPr>
              <a:t>a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3132201" y="2541524"/>
            <a:ext cx="1327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solidFill>
                  <a:srgbClr val="3E3D00"/>
                </a:solidFill>
                <a:latin typeface="Malgun Gothic"/>
                <a:cs typeface="Malgun Gothic"/>
              </a:rPr>
              <a:t>b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15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2208" y="307340"/>
            <a:ext cx="19691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보간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 spc="-35">
                <a:solidFill>
                  <a:srgbClr val="2A54AA"/>
                </a:solidFill>
              </a:rPr>
              <a:t>검색</a:t>
            </a:r>
            <a:endParaRPr sz="360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370507"/>
            <a:ext cx="121513" cy="13075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74040" y="1113639"/>
            <a:ext cx="8114665" cy="2051050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2000" spc="-10" b="1">
                <a:solidFill>
                  <a:srgbClr val="3D010C"/>
                </a:solidFill>
                <a:latin typeface="Malgun Gothic"/>
                <a:cs typeface="Malgun Gothic"/>
              </a:rPr>
              <a:t>보간검색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(interpolation</a:t>
            </a:r>
            <a:r>
              <a:rPr dirty="0" sz="2000" spc="-9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search)</a:t>
            </a:r>
            <a:endParaRPr sz="2000">
              <a:latin typeface="Times New Roman"/>
              <a:cs typeface="Times New Roman"/>
            </a:endParaRPr>
          </a:p>
          <a:p>
            <a:pPr marL="413384" marR="5080" indent="-287020">
              <a:lnSpc>
                <a:spcPct val="116500"/>
              </a:lnSpc>
              <a:spcBef>
                <a:spcPts val="495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일반적으로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데이터가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가장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큰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값과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가장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작은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값이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균등하게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분포되어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있다고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가정하여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키가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만한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곳을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바로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검사해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보는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  <a:p>
            <a:pPr marL="381635">
              <a:lnSpc>
                <a:spcPct val="100000"/>
              </a:lnSpc>
              <a:spcBef>
                <a:spcPts val="880"/>
              </a:spcBef>
            </a:pPr>
            <a:r>
              <a:rPr dirty="0" sz="2000">
                <a:solidFill>
                  <a:srgbClr val="3D010C"/>
                </a:solidFill>
                <a:latin typeface="Wingdings"/>
                <a:cs typeface="Wingdings"/>
              </a:rPr>
              <a:t>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키의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값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자체를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이용하는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  <a:p>
            <a:pPr marL="413384" indent="-286385">
              <a:lnSpc>
                <a:spcPct val="100000"/>
              </a:lnSpc>
              <a:spcBef>
                <a:spcPts val="890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Find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25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268475" y="3481451"/>
          <a:ext cx="618490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585"/>
                <a:gridCol w="870585"/>
                <a:gridCol w="870584"/>
                <a:gridCol w="870585"/>
                <a:gridCol w="870585"/>
                <a:gridCol w="870585"/>
                <a:gridCol w="870585"/>
              </a:tblGrid>
              <a:tr h="371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1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dirty="0" sz="1800" spc="-1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low</a:t>
                      </a:r>
                      <a:r>
                        <a:rPr dirty="0" sz="1800" spc="-1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C8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C8F"/>
                    </a:solidFill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C8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C8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C8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C8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-1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dirty="0" sz="1800" spc="-1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high</a:t>
                      </a:r>
                      <a:r>
                        <a:rPr dirty="0" sz="1800" spc="-1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C8F"/>
                    </a:solidFill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834644" y="3945763"/>
            <a:ext cx="3733800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6275">
              <a:lnSpc>
                <a:spcPct val="100000"/>
              </a:lnSpc>
              <a:spcBef>
                <a:spcPts val="100"/>
              </a:spcBef>
              <a:tabLst>
                <a:tab pos="2404745" algn="l"/>
              </a:tabLst>
            </a:pPr>
            <a:r>
              <a:rPr dirty="0" sz="2000" spc="-25" i="1">
                <a:solidFill>
                  <a:srgbClr val="3D010C"/>
                </a:solidFill>
                <a:latin typeface="Times New Roman"/>
                <a:cs typeface="Times New Roman"/>
              </a:rPr>
              <a:t>low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2000" spc="-25" i="1">
                <a:solidFill>
                  <a:srgbClr val="3D010C"/>
                </a:solidFill>
                <a:latin typeface="Times New Roman"/>
                <a:cs typeface="Times New Roman"/>
              </a:rPr>
              <a:t>mid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354965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Estimate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mid</a:t>
            </a:r>
            <a:r>
              <a:rPr dirty="0" sz="2000" spc="-25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such</a:t>
            </a:r>
            <a:r>
              <a:rPr dirty="0" sz="2000" spc="-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that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S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mid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]=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755383" y="3913454"/>
            <a:ext cx="4787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 i="1">
                <a:solidFill>
                  <a:srgbClr val="3D010C"/>
                </a:solidFill>
                <a:latin typeface="Times New Roman"/>
                <a:cs typeface="Times New Roman"/>
              </a:rPr>
              <a:t>high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043610" y="5565919"/>
            <a:ext cx="1793875" cy="0"/>
          </a:xfrm>
          <a:custGeom>
            <a:avLst/>
            <a:gdLst/>
            <a:ahLst/>
            <a:cxnLst/>
            <a:rect l="l" t="t" r="r" b="b"/>
            <a:pathLst>
              <a:path w="1793875" h="0">
                <a:moveTo>
                  <a:pt x="0" y="0"/>
                </a:moveTo>
                <a:lnTo>
                  <a:pt x="1793544" y="0"/>
                </a:lnTo>
              </a:path>
            </a:pathLst>
          </a:custGeom>
          <a:ln w="115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350602" y="5429898"/>
            <a:ext cx="131445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5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350602" y="5622749"/>
            <a:ext cx="131445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50">
                <a:latin typeface="Symbol"/>
                <a:cs typeface="Symbol"/>
              </a:rPr>
              <a:t>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916376" y="5622749"/>
            <a:ext cx="131445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50">
                <a:latin typeface="Symbol"/>
                <a:cs typeface="Symbol"/>
              </a:rPr>
              <a:t>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837225" y="5348803"/>
            <a:ext cx="1670050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150">
                <a:latin typeface="Symbol"/>
                <a:cs typeface="Symbol"/>
              </a:rPr>
              <a:t></a:t>
            </a:r>
            <a:r>
              <a:rPr dirty="0" sz="2150">
                <a:latin typeface="Times New Roman"/>
                <a:cs typeface="Times New Roman"/>
              </a:rPr>
              <a:t>(</a:t>
            </a:r>
            <a:r>
              <a:rPr dirty="0" sz="2150" i="1">
                <a:latin typeface="Times New Roman"/>
                <a:cs typeface="Times New Roman"/>
              </a:rPr>
              <a:t>high</a:t>
            </a:r>
            <a:r>
              <a:rPr dirty="0" sz="2150" spc="-25" i="1">
                <a:latin typeface="Times New Roman"/>
                <a:cs typeface="Times New Roman"/>
              </a:rPr>
              <a:t> </a:t>
            </a:r>
            <a:r>
              <a:rPr dirty="0" sz="2150">
                <a:latin typeface="Symbol"/>
                <a:cs typeface="Symbol"/>
              </a:rPr>
              <a:t></a:t>
            </a:r>
            <a:r>
              <a:rPr dirty="0" sz="2150" spc="-114">
                <a:latin typeface="Times New Roman"/>
                <a:cs typeface="Times New Roman"/>
              </a:rPr>
              <a:t> </a:t>
            </a:r>
            <a:r>
              <a:rPr dirty="0" sz="2150" spc="-20" i="1">
                <a:latin typeface="Times New Roman"/>
                <a:cs typeface="Times New Roman"/>
              </a:rPr>
              <a:t>low</a:t>
            </a:r>
            <a:r>
              <a:rPr dirty="0" sz="2150" spc="-20">
                <a:latin typeface="Times New Roman"/>
                <a:cs typeface="Times New Roman"/>
              </a:rPr>
              <a:t>)</a:t>
            </a:r>
            <a:r>
              <a:rPr dirty="0" baseline="36175" sz="3225" spc="-30">
                <a:latin typeface="Symbol"/>
                <a:cs typeface="Symbol"/>
              </a:rPr>
              <a:t></a:t>
            </a:r>
            <a:endParaRPr baseline="36175" sz="3225">
              <a:latin typeface="Symbol"/>
              <a:cs typeface="Symbo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890976" y="5561386"/>
            <a:ext cx="1985645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27131" sz="3225">
                <a:latin typeface="Symbol"/>
                <a:cs typeface="Symbol"/>
              </a:rPr>
              <a:t></a:t>
            </a:r>
            <a:r>
              <a:rPr dirty="0" baseline="27131" sz="3225" spc="-390">
                <a:latin typeface="Times New Roman"/>
                <a:cs typeface="Times New Roman"/>
              </a:rPr>
              <a:t> </a:t>
            </a:r>
            <a:r>
              <a:rPr dirty="0" sz="2150" i="1">
                <a:latin typeface="Times New Roman"/>
                <a:cs typeface="Times New Roman"/>
              </a:rPr>
              <a:t>S</a:t>
            </a:r>
            <a:r>
              <a:rPr dirty="0" sz="2150">
                <a:latin typeface="Times New Roman"/>
                <a:cs typeface="Times New Roman"/>
              </a:rPr>
              <a:t>[</a:t>
            </a:r>
            <a:r>
              <a:rPr dirty="0" sz="2150" i="1">
                <a:latin typeface="Times New Roman"/>
                <a:cs typeface="Times New Roman"/>
              </a:rPr>
              <a:t>high</a:t>
            </a:r>
            <a:r>
              <a:rPr dirty="0" sz="2150">
                <a:latin typeface="Times New Roman"/>
                <a:cs typeface="Times New Roman"/>
              </a:rPr>
              <a:t>]</a:t>
            </a:r>
            <a:r>
              <a:rPr dirty="0" sz="2150" spc="-254">
                <a:latin typeface="Times New Roman"/>
                <a:cs typeface="Times New Roman"/>
              </a:rPr>
              <a:t> </a:t>
            </a:r>
            <a:r>
              <a:rPr dirty="0" sz="2150">
                <a:latin typeface="Symbol"/>
                <a:cs typeface="Symbol"/>
              </a:rPr>
              <a:t></a:t>
            </a:r>
            <a:r>
              <a:rPr dirty="0" sz="2150" spc="-105">
                <a:latin typeface="Times New Roman"/>
                <a:cs typeface="Times New Roman"/>
              </a:rPr>
              <a:t> </a:t>
            </a:r>
            <a:r>
              <a:rPr dirty="0" sz="2150" spc="-10" i="1">
                <a:latin typeface="Times New Roman"/>
                <a:cs typeface="Times New Roman"/>
              </a:rPr>
              <a:t>S</a:t>
            </a:r>
            <a:r>
              <a:rPr dirty="0" sz="2150" spc="-10">
                <a:latin typeface="Times New Roman"/>
                <a:cs typeface="Times New Roman"/>
              </a:rPr>
              <a:t>[</a:t>
            </a:r>
            <a:r>
              <a:rPr dirty="0" sz="2150" spc="-10" i="1">
                <a:latin typeface="Times New Roman"/>
                <a:cs typeface="Times New Roman"/>
              </a:rPr>
              <a:t>low</a:t>
            </a:r>
            <a:r>
              <a:rPr dirty="0" sz="2150" spc="-1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551234" y="5348803"/>
            <a:ext cx="1522095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150" i="1">
                <a:latin typeface="Times New Roman"/>
                <a:cs typeface="Times New Roman"/>
              </a:rPr>
              <a:t>mid</a:t>
            </a:r>
            <a:r>
              <a:rPr dirty="0" sz="2150" spc="190" i="1">
                <a:latin typeface="Times New Roman"/>
                <a:cs typeface="Times New Roman"/>
              </a:rPr>
              <a:t> </a:t>
            </a:r>
            <a:r>
              <a:rPr dirty="0" sz="2150">
                <a:latin typeface="Symbol"/>
                <a:cs typeface="Symbol"/>
              </a:rPr>
              <a:t></a:t>
            </a:r>
            <a:r>
              <a:rPr dirty="0" sz="2150" spc="-114">
                <a:latin typeface="Times New Roman"/>
                <a:cs typeface="Times New Roman"/>
              </a:rPr>
              <a:t> </a:t>
            </a:r>
            <a:r>
              <a:rPr dirty="0" sz="2150" i="1">
                <a:latin typeface="Times New Roman"/>
                <a:cs typeface="Times New Roman"/>
              </a:rPr>
              <a:t>low</a:t>
            </a:r>
            <a:r>
              <a:rPr dirty="0" sz="2150" spc="-310" i="1">
                <a:latin typeface="Times New Roman"/>
                <a:cs typeface="Times New Roman"/>
              </a:rPr>
              <a:t> </a:t>
            </a:r>
            <a:r>
              <a:rPr dirty="0" sz="2150">
                <a:latin typeface="Symbol"/>
                <a:cs typeface="Symbol"/>
              </a:rPr>
              <a:t></a:t>
            </a:r>
            <a:r>
              <a:rPr dirty="0" sz="2150" spc="-114">
                <a:latin typeface="Times New Roman"/>
                <a:cs typeface="Times New Roman"/>
              </a:rPr>
              <a:t> </a:t>
            </a:r>
            <a:r>
              <a:rPr dirty="0" baseline="36175" sz="3225" spc="-75">
                <a:latin typeface="Symbol"/>
                <a:cs typeface="Symbol"/>
              </a:rPr>
              <a:t></a:t>
            </a:r>
            <a:endParaRPr baseline="36175" sz="3225">
              <a:latin typeface="Symbol"/>
              <a:cs typeface="Symbo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400578" y="5177331"/>
            <a:ext cx="1112520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i="1">
                <a:latin typeface="Times New Roman"/>
                <a:cs typeface="Times New Roman"/>
              </a:rPr>
              <a:t>x</a:t>
            </a:r>
            <a:r>
              <a:rPr dirty="0" sz="2150" spc="-155" i="1">
                <a:latin typeface="Times New Roman"/>
                <a:cs typeface="Times New Roman"/>
              </a:rPr>
              <a:t> </a:t>
            </a:r>
            <a:r>
              <a:rPr dirty="0" sz="2150">
                <a:latin typeface="Symbol"/>
                <a:cs typeface="Symbol"/>
              </a:rPr>
              <a:t></a:t>
            </a:r>
            <a:r>
              <a:rPr dirty="0" sz="2150" spc="-145">
                <a:latin typeface="Times New Roman"/>
                <a:cs typeface="Times New Roman"/>
              </a:rPr>
              <a:t> </a:t>
            </a:r>
            <a:r>
              <a:rPr dirty="0" sz="2150" spc="-10" i="1">
                <a:latin typeface="Times New Roman"/>
                <a:cs typeface="Times New Roman"/>
              </a:rPr>
              <a:t>S</a:t>
            </a:r>
            <a:r>
              <a:rPr dirty="0" sz="2150" spc="-10">
                <a:latin typeface="Times New Roman"/>
                <a:cs typeface="Times New Roman"/>
              </a:rPr>
              <a:t>[</a:t>
            </a:r>
            <a:r>
              <a:rPr dirty="0" sz="2150" spc="-10" i="1">
                <a:latin typeface="Times New Roman"/>
                <a:cs typeface="Times New Roman"/>
              </a:rPr>
              <a:t>low</a:t>
            </a:r>
            <a:r>
              <a:rPr dirty="0" sz="2150" spc="-1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16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956231"/>
            <a:ext cx="121513" cy="13075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74040" y="1812112"/>
            <a:ext cx="66598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3D010C"/>
                </a:solidFill>
                <a:latin typeface="Malgun Gothic"/>
                <a:cs typeface="Malgun Gothic"/>
              </a:rPr>
              <a:t>보기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S[1]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이고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S[10]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97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일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때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검색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키가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25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이면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mid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3.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789859"/>
            <a:ext cx="121513" cy="13075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74040" y="2646426"/>
            <a:ext cx="5994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 b="1">
                <a:solidFill>
                  <a:srgbClr val="3D010C"/>
                </a:solidFill>
                <a:latin typeface="Malgun Gothic"/>
                <a:cs typeface="Malgun Gothic"/>
              </a:rPr>
              <a:t>분석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88340" y="3013159"/>
            <a:ext cx="8124190" cy="26365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297815" marR="5080" indent="-285750">
              <a:lnSpc>
                <a:spcPct val="116799"/>
              </a:lnSpc>
              <a:spcBef>
                <a:spcPts val="9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아이템이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균등하게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분포되어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고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검색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키가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각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슬롯에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확률이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같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	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다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고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가정하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면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선형보간검색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u="sng" sz="2000" spc="-5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Malgun Gothic"/>
                <a:cs typeface="Malgun Gothic"/>
              </a:rPr>
              <a:t>평균적</a:t>
            </a:r>
            <a:r>
              <a:rPr dirty="0" u="sng" sz="200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Malgun Gothic"/>
                <a:cs typeface="Malgun Gothic"/>
              </a:rPr>
              <a:t>인</a:t>
            </a:r>
            <a:r>
              <a:rPr dirty="0" u="sng" sz="2000" spc="-215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spc="-5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Malgun Gothic"/>
                <a:cs typeface="Malgun Gothic"/>
              </a:rPr>
              <a:t>시간복잡</a:t>
            </a:r>
            <a:r>
              <a:rPr dirty="0" u="sng" sz="200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Malgun Gothic"/>
                <a:cs typeface="Malgun Gothic"/>
              </a:rPr>
              <a:t>도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는</a:t>
            </a:r>
            <a:r>
              <a:rPr dirty="0" sz="2000" spc="-2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Symbol"/>
                <a:cs typeface="Symbol"/>
              </a:rPr>
              <a:t>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lg(lg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). 	(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예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 spc="484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10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억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lg(lg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약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5.</a:t>
            </a:r>
            <a:endParaRPr sz="2000">
              <a:latin typeface="Times New Roman"/>
              <a:cs typeface="Times New Roman"/>
            </a:endParaRPr>
          </a:p>
          <a:p>
            <a:pPr algn="just" marL="298450" indent="-285750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845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최악의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경우의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시간복잡도가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나쁨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99085" marR="18415" indent="30480">
              <a:lnSpc>
                <a:spcPct val="116799"/>
              </a:lnSpc>
              <a:spcBef>
                <a:spcPts val="47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예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10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아이템이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1, 2,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3,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4, 5,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6,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7, 8,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9,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100</a:t>
            </a:r>
            <a:r>
              <a:rPr dirty="0" sz="2000" spc="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이고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여기서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10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찾으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려고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한다면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 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mid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값은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항상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low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값이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되어서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모든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아이템과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비교를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305">
                <a:solidFill>
                  <a:srgbClr val="3D010C"/>
                </a:solidFill>
                <a:latin typeface="Malgun Gothic"/>
                <a:cs typeface="Malgun Gothic"/>
              </a:rPr>
              <a:t>해🅓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한다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따라서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u="sng" sz="200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Malgun Gothic"/>
                <a:cs typeface="Malgun Gothic"/>
              </a:rPr>
              <a:t>최악의</a:t>
            </a:r>
            <a:r>
              <a:rPr dirty="0" u="sng" sz="2000" spc="-215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Malgun Gothic"/>
                <a:cs typeface="Malgun Gothic"/>
              </a:rPr>
              <a:t>경우</a:t>
            </a:r>
            <a:r>
              <a:rPr dirty="0" u="sng" sz="2000" spc="-215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Malgun Gothic"/>
                <a:cs typeface="Malgun Gothic"/>
              </a:rPr>
              <a:t>시간복잡도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는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순차검색과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같다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29892" y="274065"/>
            <a:ext cx="62839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선형보간법</a:t>
            </a: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(Linear</a:t>
            </a:r>
            <a:r>
              <a:rPr dirty="0" sz="3600" spc="-114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3600" spc="-10">
                <a:solidFill>
                  <a:srgbClr val="2A54AA"/>
                </a:solidFill>
                <a:latin typeface="Times New Roman"/>
                <a:cs typeface="Times New Roman"/>
              </a:rPr>
              <a:t>Interpolation)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425863" y="1316959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39" h="0">
                <a:moveTo>
                  <a:pt x="0" y="0"/>
                </a:moveTo>
                <a:lnTo>
                  <a:pt x="1475137" y="0"/>
                </a:lnTo>
              </a:path>
            </a:pathLst>
          </a:custGeom>
          <a:ln w="94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143511" y="1203026"/>
            <a:ext cx="112395" cy="2940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50" spc="-50">
                <a:latin typeface="Symbol"/>
                <a:cs typeface="Symbol"/>
              </a:rPr>
              <a:t>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318962" y="1361336"/>
            <a:ext cx="2936875" cy="2940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37180" algn="l"/>
              </a:tabLst>
            </a:pPr>
            <a:r>
              <a:rPr dirty="0" sz="1750" spc="-50">
                <a:latin typeface="Symbol"/>
                <a:cs typeface="Symbol"/>
              </a:rPr>
              <a:t>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750" spc="-50">
                <a:latin typeface="Symbol"/>
                <a:cs typeface="Symbol"/>
              </a:rPr>
              <a:t>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94295" y="1136455"/>
            <a:ext cx="1386840" cy="2940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750">
                <a:latin typeface="Symbol"/>
                <a:cs typeface="Symbol"/>
              </a:rPr>
              <a:t></a:t>
            </a:r>
            <a:r>
              <a:rPr dirty="0" sz="1750">
                <a:latin typeface="Times New Roman"/>
                <a:cs typeface="Times New Roman"/>
              </a:rPr>
              <a:t>(</a:t>
            </a:r>
            <a:r>
              <a:rPr dirty="0" sz="1750" i="1">
                <a:latin typeface="Times New Roman"/>
                <a:cs typeface="Times New Roman"/>
              </a:rPr>
              <a:t>high </a:t>
            </a:r>
            <a:r>
              <a:rPr dirty="0" sz="1750">
                <a:latin typeface="Symbol"/>
                <a:cs typeface="Symbol"/>
              </a:rPr>
              <a:t></a:t>
            </a:r>
            <a:r>
              <a:rPr dirty="0" sz="1750" spc="-80">
                <a:latin typeface="Times New Roman"/>
                <a:cs typeface="Times New Roman"/>
              </a:rPr>
              <a:t> </a:t>
            </a:r>
            <a:r>
              <a:rPr dirty="0" sz="1750" spc="-20" i="1">
                <a:latin typeface="Times New Roman"/>
                <a:cs typeface="Times New Roman"/>
              </a:rPr>
              <a:t>low</a:t>
            </a:r>
            <a:r>
              <a:rPr dirty="0" sz="1750" spc="-20">
                <a:latin typeface="Times New Roman"/>
                <a:cs typeface="Times New Roman"/>
              </a:rPr>
              <a:t>)</a:t>
            </a:r>
            <a:r>
              <a:rPr dirty="0" baseline="36507" sz="2625" spc="-30">
                <a:latin typeface="Symbol"/>
                <a:cs typeface="Symbol"/>
              </a:rPr>
              <a:t></a:t>
            </a:r>
            <a:endParaRPr baseline="36507" sz="2625">
              <a:latin typeface="Symbol"/>
              <a:cs typeface="Symbo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293562" y="1310963"/>
            <a:ext cx="1646555" cy="2940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26984" sz="2625">
                <a:latin typeface="Symbol"/>
                <a:cs typeface="Symbol"/>
              </a:rPr>
              <a:t></a:t>
            </a:r>
            <a:r>
              <a:rPr dirty="0" baseline="26984" sz="2625" spc="-300">
                <a:latin typeface="Times New Roman"/>
                <a:cs typeface="Times New Roman"/>
              </a:rPr>
              <a:t> </a:t>
            </a:r>
            <a:r>
              <a:rPr dirty="0" sz="1750" i="1">
                <a:latin typeface="Times New Roman"/>
                <a:cs typeface="Times New Roman"/>
              </a:rPr>
              <a:t>S</a:t>
            </a:r>
            <a:r>
              <a:rPr dirty="0" sz="1750">
                <a:latin typeface="Times New Roman"/>
                <a:cs typeface="Times New Roman"/>
              </a:rPr>
              <a:t>[</a:t>
            </a:r>
            <a:r>
              <a:rPr dirty="0" sz="1750" i="1">
                <a:latin typeface="Times New Roman"/>
                <a:cs typeface="Times New Roman"/>
              </a:rPr>
              <a:t>high</a:t>
            </a:r>
            <a:r>
              <a:rPr dirty="0" sz="1750">
                <a:latin typeface="Times New Roman"/>
                <a:cs typeface="Times New Roman"/>
              </a:rPr>
              <a:t>]</a:t>
            </a:r>
            <a:r>
              <a:rPr dirty="0" sz="1750" spc="-200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</a:t>
            </a:r>
            <a:r>
              <a:rPr dirty="0" sz="1750" spc="-65">
                <a:latin typeface="Times New Roman"/>
                <a:cs typeface="Times New Roman"/>
              </a:rPr>
              <a:t> </a:t>
            </a:r>
            <a:r>
              <a:rPr dirty="0" sz="1750" spc="-10" i="1">
                <a:latin typeface="Times New Roman"/>
                <a:cs typeface="Times New Roman"/>
              </a:rPr>
              <a:t>S</a:t>
            </a:r>
            <a:r>
              <a:rPr dirty="0" sz="1750" spc="-10">
                <a:latin typeface="Times New Roman"/>
                <a:cs typeface="Times New Roman"/>
              </a:rPr>
              <a:t>[</a:t>
            </a:r>
            <a:r>
              <a:rPr dirty="0" sz="1750" spc="-10" i="1">
                <a:latin typeface="Times New Roman"/>
                <a:cs typeface="Times New Roman"/>
              </a:rPr>
              <a:t>low</a:t>
            </a:r>
            <a:r>
              <a:rPr dirty="0" sz="1750" spc="-10">
                <a:latin typeface="Times New Roman"/>
                <a:cs typeface="Times New Roman"/>
              </a:rPr>
              <a:t>]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191664" y="1136455"/>
            <a:ext cx="1264920" cy="2940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750" i="1">
                <a:latin typeface="Times New Roman"/>
                <a:cs typeface="Times New Roman"/>
              </a:rPr>
              <a:t>mid</a:t>
            </a:r>
            <a:r>
              <a:rPr dirty="0" sz="1750" spc="185" i="1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</a:t>
            </a:r>
            <a:r>
              <a:rPr dirty="0" sz="1750" spc="-75">
                <a:latin typeface="Times New Roman"/>
                <a:cs typeface="Times New Roman"/>
              </a:rPr>
              <a:t> </a:t>
            </a:r>
            <a:r>
              <a:rPr dirty="0" sz="1750" i="1">
                <a:latin typeface="Times New Roman"/>
                <a:cs typeface="Times New Roman"/>
              </a:rPr>
              <a:t>low</a:t>
            </a:r>
            <a:r>
              <a:rPr dirty="0" sz="1750" spc="-240" i="1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</a:t>
            </a:r>
            <a:r>
              <a:rPr dirty="0" sz="1750" spc="-75">
                <a:latin typeface="Times New Roman"/>
                <a:cs typeface="Times New Roman"/>
              </a:rPr>
              <a:t> </a:t>
            </a:r>
            <a:r>
              <a:rPr dirty="0" baseline="36507" sz="2625" spc="-75">
                <a:latin typeface="Symbol"/>
                <a:cs typeface="Symbol"/>
              </a:rPr>
              <a:t></a:t>
            </a:r>
            <a:endParaRPr baseline="36507" sz="2625">
              <a:latin typeface="Symbol"/>
              <a:cs typeface="Symbo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717204" y="995694"/>
            <a:ext cx="919480" cy="2940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50" i="1">
                <a:latin typeface="Times New Roman"/>
                <a:cs typeface="Times New Roman"/>
              </a:rPr>
              <a:t>x</a:t>
            </a:r>
            <a:r>
              <a:rPr dirty="0" sz="1750" spc="-120" i="1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</a:t>
            </a:r>
            <a:r>
              <a:rPr dirty="0" sz="1750" spc="-110">
                <a:latin typeface="Times New Roman"/>
                <a:cs typeface="Times New Roman"/>
              </a:rPr>
              <a:t> </a:t>
            </a:r>
            <a:r>
              <a:rPr dirty="0" sz="1750" spc="-10" i="1">
                <a:latin typeface="Times New Roman"/>
                <a:cs typeface="Times New Roman"/>
              </a:rPr>
              <a:t>S</a:t>
            </a:r>
            <a:r>
              <a:rPr dirty="0" sz="1750" spc="-10">
                <a:latin typeface="Times New Roman"/>
                <a:cs typeface="Times New Roman"/>
              </a:rPr>
              <a:t>[</a:t>
            </a:r>
            <a:r>
              <a:rPr dirty="0" sz="1750" spc="-10" i="1">
                <a:latin typeface="Times New Roman"/>
                <a:cs typeface="Times New Roman"/>
              </a:rPr>
              <a:t>low</a:t>
            </a:r>
            <a:r>
              <a:rPr dirty="0" sz="1750" spc="-10">
                <a:latin typeface="Times New Roman"/>
                <a:cs typeface="Times New Roman"/>
              </a:rPr>
              <a:t>]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3041254" y="6168892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 h="0">
                <a:moveTo>
                  <a:pt x="0" y="0"/>
                </a:moveTo>
                <a:lnTo>
                  <a:pt x="697937" y="0"/>
                </a:lnTo>
              </a:path>
            </a:pathLst>
          </a:custGeom>
          <a:ln w="110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5475022" y="6168892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 h="0">
                <a:moveTo>
                  <a:pt x="0" y="0"/>
                </a:moveTo>
                <a:lnTo>
                  <a:pt x="279028" y="0"/>
                </a:lnTo>
              </a:path>
            </a:pathLst>
          </a:custGeom>
          <a:ln w="110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4627339" y="6065470"/>
            <a:ext cx="1620520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468120" algn="l"/>
              </a:tabLst>
            </a:pPr>
            <a:r>
              <a:rPr dirty="0" sz="2050" spc="-425">
                <a:latin typeface="Symbol"/>
                <a:cs typeface="Symbol"/>
              </a:rPr>
              <a:t></a:t>
            </a:r>
            <a:r>
              <a:rPr dirty="0" baseline="-27100" sz="3075" spc="-637">
                <a:latin typeface="Symbol"/>
                <a:cs typeface="Symbol"/>
              </a:rPr>
              <a:t></a:t>
            </a:r>
            <a:r>
              <a:rPr dirty="0" baseline="-27100" sz="3075">
                <a:latin typeface="Times New Roman"/>
                <a:cs typeface="Times New Roman"/>
              </a:rPr>
              <a:t>	</a:t>
            </a:r>
            <a:r>
              <a:rPr dirty="0" sz="2050" spc="-425">
                <a:latin typeface="Symbol"/>
                <a:cs typeface="Symbol"/>
              </a:rPr>
              <a:t></a:t>
            </a:r>
            <a:r>
              <a:rPr dirty="0" baseline="-27100" sz="3075" spc="-637">
                <a:latin typeface="Symbol"/>
                <a:cs typeface="Symbol"/>
              </a:rPr>
              <a:t></a:t>
            </a:r>
            <a:endParaRPr baseline="-27100" sz="3075">
              <a:latin typeface="Symbol"/>
              <a:cs typeface="Symbo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880312" y="6164027"/>
            <a:ext cx="2901315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484755" algn="l"/>
              </a:tabLst>
            </a:pPr>
            <a:r>
              <a:rPr dirty="0" baseline="21680" sz="3075" spc="-284">
                <a:latin typeface="Symbol"/>
                <a:cs typeface="Symbol"/>
              </a:rPr>
              <a:t></a:t>
            </a:r>
            <a:r>
              <a:rPr dirty="0" baseline="-6775" sz="3075" spc="-284">
                <a:latin typeface="Symbol"/>
                <a:cs typeface="Symbol"/>
              </a:rPr>
              <a:t></a:t>
            </a:r>
            <a:r>
              <a:rPr dirty="0" sz="2050" spc="-190">
                <a:latin typeface="Times New Roman"/>
                <a:cs typeface="Times New Roman"/>
              </a:rPr>
              <a:t>100</a:t>
            </a:r>
            <a:r>
              <a:rPr dirty="0" sz="2050" spc="-85">
                <a:latin typeface="Times New Roman"/>
                <a:cs typeface="Times New Roman"/>
              </a:rPr>
              <a:t> </a:t>
            </a:r>
            <a:r>
              <a:rPr dirty="0" sz="2050" spc="20">
                <a:latin typeface="Symbol"/>
                <a:cs typeface="Symbol"/>
              </a:rPr>
              <a:t></a:t>
            </a:r>
            <a:r>
              <a:rPr dirty="0" sz="2050" spc="20">
                <a:latin typeface="Times New Roman"/>
                <a:cs typeface="Times New Roman"/>
              </a:rPr>
              <a:t>1</a:t>
            </a:r>
            <a:r>
              <a:rPr dirty="0" sz="2050">
                <a:latin typeface="Times New Roman"/>
                <a:cs typeface="Times New Roman"/>
              </a:rPr>
              <a:t>	</a:t>
            </a:r>
            <a:r>
              <a:rPr dirty="0" baseline="21680" sz="3075" spc="-157">
                <a:latin typeface="Symbol"/>
                <a:cs typeface="Symbol"/>
              </a:rPr>
              <a:t></a:t>
            </a:r>
            <a:r>
              <a:rPr dirty="0" baseline="-6775" sz="3075" spc="-157">
                <a:latin typeface="Symbol"/>
                <a:cs typeface="Symbol"/>
              </a:rPr>
              <a:t></a:t>
            </a:r>
            <a:r>
              <a:rPr dirty="0" sz="2050" spc="-105">
                <a:latin typeface="Times New Roman"/>
                <a:cs typeface="Times New Roman"/>
              </a:rPr>
              <a:t>99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896942" y="5961151"/>
            <a:ext cx="4709795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50" i="1">
                <a:latin typeface="Times New Roman"/>
                <a:cs typeface="Times New Roman"/>
              </a:rPr>
              <a:t>mid</a:t>
            </a:r>
            <a:r>
              <a:rPr dirty="0" sz="2050" spc="165" i="1">
                <a:latin typeface="Times New Roman"/>
                <a:cs typeface="Times New Roman"/>
              </a:rPr>
              <a:t> </a:t>
            </a:r>
            <a:r>
              <a:rPr dirty="0" sz="2050">
                <a:latin typeface="Symbol"/>
                <a:cs typeface="Symbol"/>
              </a:rPr>
              <a:t></a:t>
            </a:r>
            <a:r>
              <a:rPr dirty="0" sz="2050" spc="-275">
                <a:latin typeface="Times New Roman"/>
                <a:cs typeface="Times New Roman"/>
              </a:rPr>
              <a:t> </a:t>
            </a:r>
            <a:r>
              <a:rPr dirty="0" sz="2050" spc="75">
                <a:latin typeface="Times New Roman"/>
                <a:cs typeface="Times New Roman"/>
              </a:rPr>
              <a:t>1</a:t>
            </a:r>
            <a:r>
              <a:rPr dirty="0" sz="2050" spc="75">
                <a:latin typeface="Symbol"/>
                <a:cs typeface="Symbol"/>
              </a:rPr>
              <a:t></a:t>
            </a:r>
            <a:r>
              <a:rPr dirty="0" sz="2050" spc="-120">
                <a:latin typeface="Times New Roman"/>
                <a:cs typeface="Times New Roman"/>
              </a:rPr>
              <a:t> </a:t>
            </a:r>
            <a:r>
              <a:rPr dirty="0" baseline="31165" sz="3075">
                <a:latin typeface="Symbol"/>
                <a:cs typeface="Symbol"/>
              </a:rPr>
              <a:t></a:t>
            </a:r>
            <a:r>
              <a:rPr dirty="0" baseline="31165" sz="3075" spc="-22">
                <a:latin typeface="Times New Roman"/>
                <a:cs typeface="Times New Roman"/>
              </a:rPr>
              <a:t> </a:t>
            </a:r>
            <a:r>
              <a:rPr dirty="0" baseline="35230" sz="3075" spc="-52">
                <a:latin typeface="Times New Roman"/>
                <a:cs typeface="Times New Roman"/>
              </a:rPr>
              <a:t>10</a:t>
            </a:r>
            <a:r>
              <a:rPr dirty="0" baseline="35230" sz="3075" spc="-225">
                <a:latin typeface="Times New Roman"/>
                <a:cs typeface="Times New Roman"/>
              </a:rPr>
              <a:t> </a:t>
            </a:r>
            <a:r>
              <a:rPr dirty="0" baseline="35230" sz="3075" spc="82">
                <a:latin typeface="Symbol"/>
                <a:cs typeface="Symbol"/>
              </a:rPr>
              <a:t></a:t>
            </a:r>
            <a:r>
              <a:rPr dirty="0" baseline="35230" sz="3075" spc="82">
                <a:latin typeface="Times New Roman"/>
                <a:cs typeface="Times New Roman"/>
              </a:rPr>
              <a:t>1</a:t>
            </a:r>
            <a:r>
              <a:rPr dirty="0" baseline="35230" sz="3075" spc="284">
                <a:latin typeface="Times New Roman"/>
                <a:cs typeface="Times New Roman"/>
              </a:rPr>
              <a:t> </a:t>
            </a:r>
            <a:r>
              <a:rPr dirty="0" sz="2050">
                <a:latin typeface="Symbol"/>
                <a:cs typeface="Symbol"/>
              </a:rPr>
              <a:t></a:t>
            </a:r>
            <a:r>
              <a:rPr dirty="0" sz="2050" spc="-275">
                <a:latin typeface="Times New Roman"/>
                <a:cs typeface="Times New Roman"/>
              </a:rPr>
              <a:t> </a:t>
            </a:r>
            <a:r>
              <a:rPr dirty="0" sz="2050" spc="-90">
                <a:latin typeface="Times New Roman"/>
                <a:cs typeface="Times New Roman"/>
              </a:rPr>
              <a:t>(10</a:t>
            </a:r>
            <a:r>
              <a:rPr dirty="0" sz="2050" spc="-150">
                <a:latin typeface="Times New Roman"/>
                <a:cs typeface="Times New Roman"/>
              </a:rPr>
              <a:t> </a:t>
            </a:r>
            <a:r>
              <a:rPr dirty="0" sz="2050">
                <a:latin typeface="Symbol"/>
                <a:cs typeface="Symbol"/>
              </a:rPr>
              <a:t></a:t>
            </a:r>
            <a:r>
              <a:rPr dirty="0" sz="2050">
                <a:latin typeface="Times New Roman"/>
                <a:cs typeface="Times New Roman"/>
              </a:rPr>
              <a:t>1)</a:t>
            </a:r>
            <a:r>
              <a:rPr dirty="0" baseline="31165" sz="3075">
                <a:latin typeface="Symbol"/>
                <a:cs typeface="Symbol"/>
              </a:rPr>
              <a:t></a:t>
            </a:r>
            <a:r>
              <a:rPr dirty="0" baseline="31165" sz="3075" spc="7">
                <a:latin typeface="Times New Roman"/>
                <a:cs typeface="Times New Roman"/>
              </a:rPr>
              <a:t> </a:t>
            </a:r>
            <a:r>
              <a:rPr dirty="0" sz="2050">
                <a:latin typeface="Symbol"/>
                <a:cs typeface="Symbol"/>
              </a:rPr>
              <a:t></a:t>
            </a:r>
            <a:r>
              <a:rPr dirty="0" sz="2050" spc="-280">
                <a:latin typeface="Times New Roman"/>
                <a:cs typeface="Times New Roman"/>
              </a:rPr>
              <a:t> </a:t>
            </a:r>
            <a:r>
              <a:rPr dirty="0" sz="2050" spc="75">
                <a:latin typeface="Times New Roman"/>
                <a:cs typeface="Times New Roman"/>
              </a:rPr>
              <a:t>1</a:t>
            </a:r>
            <a:r>
              <a:rPr dirty="0" sz="2050" spc="75">
                <a:latin typeface="Symbol"/>
                <a:cs typeface="Symbol"/>
              </a:rPr>
              <a:t></a:t>
            </a:r>
            <a:r>
              <a:rPr dirty="0" sz="2050" spc="-110">
                <a:latin typeface="Times New Roman"/>
                <a:cs typeface="Times New Roman"/>
              </a:rPr>
              <a:t> </a:t>
            </a:r>
            <a:r>
              <a:rPr dirty="0" baseline="31165" sz="3075">
                <a:latin typeface="Symbol"/>
                <a:cs typeface="Symbol"/>
              </a:rPr>
              <a:t></a:t>
            </a:r>
            <a:r>
              <a:rPr dirty="0" baseline="31165" sz="3075" spc="217">
                <a:latin typeface="Times New Roman"/>
                <a:cs typeface="Times New Roman"/>
              </a:rPr>
              <a:t> </a:t>
            </a:r>
            <a:r>
              <a:rPr dirty="0" baseline="35230" sz="3075">
                <a:latin typeface="Times New Roman"/>
                <a:cs typeface="Times New Roman"/>
              </a:rPr>
              <a:t>9</a:t>
            </a:r>
            <a:r>
              <a:rPr dirty="0" baseline="35230" sz="3075" spc="509">
                <a:latin typeface="Times New Roman"/>
                <a:cs typeface="Times New Roman"/>
              </a:rPr>
              <a:t> </a:t>
            </a:r>
            <a:r>
              <a:rPr dirty="0" sz="2050">
                <a:latin typeface="Symbol"/>
                <a:cs typeface="Symbol"/>
              </a:rPr>
              <a:t></a:t>
            </a:r>
            <a:r>
              <a:rPr dirty="0" sz="2050" spc="-30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9</a:t>
            </a:r>
            <a:r>
              <a:rPr dirty="0" baseline="31165" sz="3075">
                <a:latin typeface="Symbol"/>
                <a:cs typeface="Symbol"/>
              </a:rPr>
              <a:t></a:t>
            </a:r>
            <a:r>
              <a:rPr dirty="0" baseline="31165" sz="3075" spc="7">
                <a:latin typeface="Times New Roman"/>
                <a:cs typeface="Times New Roman"/>
              </a:rPr>
              <a:t> </a:t>
            </a:r>
            <a:r>
              <a:rPr dirty="0" sz="2050">
                <a:latin typeface="Symbol"/>
                <a:cs typeface="Symbol"/>
              </a:rPr>
              <a:t></a:t>
            </a:r>
            <a:r>
              <a:rPr dirty="0" sz="2050" spc="-275">
                <a:latin typeface="Times New Roman"/>
                <a:cs typeface="Times New Roman"/>
              </a:rPr>
              <a:t> </a:t>
            </a:r>
            <a:r>
              <a:rPr dirty="0" sz="2050" spc="-5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4349644" y="2574588"/>
            <a:ext cx="521334" cy="0"/>
          </a:xfrm>
          <a:custGeom>
            <a:avLst/>
            <a:gdLst/>
            <a:ahLst/>
            <a:cxnLst/>
            <a:rect l="l" t="t" r="r" b="b"/>
            <a:pathLst>
              <a:path w="521335" h="0">
                <a:moveTo>
                  <a:pt x="0" y="0"/>
                </a:moveTo>
                <a:lnTo>
                  <a:pt x="520791" y="0"/>
                </a:lnTo>
              </a:path>
            </a:pathLst>
          </a:custGeom>
          <a:ln w="88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6280258" y="2574588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 h="0">
                <a:moveTo>
                  <a:pt x="0" y="0"/>
                </a:moveTo>
                <a:lnTo>
                  <a:pt x="219760" y="0"/>
                </a:lnTo>
              </a:path>
            </a:pathLst>
          </a:custGeom>
          <a:ln w="88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5582111" y="2488598"/>
            <a:ext cx="132842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1195070" algn="l"/>
              </a:tabLst>
            </a:pPr>
            <a:r>
              <a:rPr dirty="0" sz="1650" spc="-345">
                <a:latin typeface="Symbol"/>
                <a:cs typeface="Symbol"/>
              </a:rPr>
              <a:t></a:t>
            </a:r>
            <a:r>
              <a:rPr dirty="0" baseline="-28619" sz="2475" spc="-517">
                <a:latin typeface="Symbol"/>
                <a:cs typeface="Symbol"/>
              </a:rPr>
              <a:t></a:t>
            </a:r>
            <a:r>
              <a:rPr dirty="0" baseline="-28619" sz="2475">
                <a:latin typeface="Times New Roman"/>
                <a:cs typeface="Times New Roman"/>
              </a:rPr>
              <a:t>	</a:t>
            </a:r>
            <a:r>
              <a:rPr dirty="0" sz="1650" spc="-345">
                <a:latin typeface="Symbol"/>
                <a:cs typeface="Symbol"/>
              </a:rPr>
              <a:t></a:t>
            </a:r>
            <a:r>
              <a:rPr dirty="0" baseline="-28619" sz="2475" spc="-517">
                <a:latin typeface="Symbol"/>
                <a:cs typeface="Symbol"/>
              </a:rPr>
              <a:t></a:t>
            </a:r>
            <a:endParaRPr baseline="-28619" sz="2475">
              <a:latin typeface="Symbol"/>
              <a:cs typeface="Symbo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209816" y="2568217"/>
            <a:ext cx="232854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1980564" algn="l"/>
              </a:tabLst>
            </a:pPr>
            <a:r>
              <a:rPr dirty="0" baseline="21885" sz="2475" spc="-217">
                <a:latin typeface="Symbol"/>
                <a:cs typeface="Symbol"/>
              </a:rPr>
              <a:t></a:t>
            </a:r>
            <a:r>
              <a:rPr dirty="0" baseline="-6734" sz="2475" spc="-217">
                <a:latin typeface="Symbol"/>
                <a:cs typeface="Symbol"/>
              </a:rPr>
              <a:t></a:t>
            </a:r>
            <a:r>
              <a:rPr dirty="0" sz="1650" spc="-145">
                <a:latin typeface="Times New Roman"/>
                <a:cs typeface="Times New Roman"/>
              </a:rPr>
              <a:t>97</a:t>
            </a:r>
            <a:r>
              <a:rPr dirty="0" sz="1650" spc="-70">
                <a:latin typeface="Times New Roman"/>
                <a:cs typeface="Times New Roman"/>
              </a:rPr>
              <a:t> </a:t>
            </a:r>
            <a:r>
              <a:rPr dirty="0" sz="1650">
                <a:latin typeface="Symbol"/>
                <a:cs typeface="Symbol"/>
              </a:rPr>
              <a:t></a:t>
            </a:r>
            <a:r>
              <a:rPr dirty="0" sz="1650" spc="-120">
                <a:latin typeface="Times New Roman"/>
                <a:cs typeface="Times New Roman"/>
              </a:rPr>
              <a:t> </a:t>
            </a:r>
            <a:r>
              <a:rPr dirty="0" sz="1650" spc="-50">
                <a:latin typeface="Times New Roman"/>
                <a:cs typeface="Times New Roman"/>
              </a:rPr>
              <a:t>4</a:t>
            </a:r>
            <a:r>
              <a:rPr dirty="0" sz="1650">
                <a:latin typeface="Times New Roman"/>
                <a:cs typeface="Times New Roman"/>
              </a:rPr>
              <a:t>	</a:t>
            </a:r>
            <a:r>
              <a:rPr dirty="0" baseline="21885" sz="2475" spc="-97">
                <a:latin typeface="Symbol"/>
                <a:cs typeface="Symbol"/>
              </a:rPr>
              <a:t></a:t>
            </a:r>
            <a:r>
              <a:rPr dirty="0" baseline="-6734" sz="2475" spc="-97">
                <a:latin typeface="Symbol"/>
                <a:cs typeface="Symbol"/>
              </a:rPr>
              <a:t></a:t>
            </a:r>
            <a:r>
              <a:rPr dirty="0" sz="1650" spc="-65">
                <a:latin typeface="Times New Roman"/>
                <a:cs typeface="Times New Roman"/>
              </a:rPr>
              <a:t>93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413580" y="2404323"/>
            <a:ext cx="3802379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650" i="1">
                <a:latin typeface="Times New Roman"/>
                <a:cs typeface="Times New Roman"/>
              </a:rPr>
              <a:t>mid</a:t>
            </a:r>
            <a:r>
              <a:rPr dirty="0" sz="1650" spc="170" i="1">
                <a:latin typeface="Times New Roman"/>
                <a:cs typeface="Times New Roman"/>
              </a:rPr>
              <a:t> </a:t>
            </a:r>
            <a:r>
              <a:rPr dirty="0" sz="1650">
                <a:latin typeface="Symbol"/>
                <a:cs typeface="Symbol"/>
              </a:rPr>
              <a:t></a:t>
            </a:r>
            <a:r>
              <a:rPr dirty="0" sz="1650" spc="-210">
                <a:latin typeface="Times New Roman"/>
                <a:cs typeface="Times New Roman"/>
              </a:rPr>
              <a:t> </a:t>
            </a:r>
            <a:r>
              <a:rPr dirty="0" sz="1650" spc="70">
                <a:latin typeface="Times New Roman"/>
                <a:cs typeface="Times New Roman"/>
              </a:rPr>
              <a:t>1</a:t>
            </a:r>
            <a:r>
              <a:rPr dirty="0" sz="1650" spc="70">
                <a:latin typeface="Symbol"/>
                <a:cs typeface="Symbol"/>
              </a:rPr>
              <a:t></a:t>
            </a:r>
            <a:r>
              <a:rPr dirty="0" sz="1650" spc="-75">
                <a:latin typeface="Times New Roman"/>
                <a:cs typeface="Times New Roman"/>
              </a:rPr>
              <a:t> </a:t>
            </a:r>
            <a:r>
              <a:rPr dirty="0" baseline="30303" sz="2475">
                <a:latin typeface="Symbol"/>
                <a:cs typeface="Symbol"/>
              </a:rPr>
              <a:t></a:t>
            </a:r>
            <a:r>
              <a:rPr dirty="0" baseline="30303" sz="2475" spc="-352">
                <a:latin typeface="Times New Roman"/>
                <a:cs typeface="Times New Roman"/>
              </a:rPr>
              <a:t> </a:t>
            </a:r>
            <a:r>
              <a:rPr dirty="0" baseline="35353" sz="2475" spc="-37">
                <a:latin typeface="Times New Roman"/>
                <a:cs typeface="Times New Roman"/>
              </a:rPr>
              <a:t>25</a:t>
            </a:r>
            <a:r>
              <a:rPr dirty="0" baseline="35353" sz="2475" spc="-202">
                <a:latin typeface="Times New Roman"/>
                <a:cs typeface="Times New Roman"/>
              </a:rPr>
              <a:t> </a:t>
            </a:r>
            <a:r>
              <a:rPr dirty="0" baseline="35353" sz="2475">
                <a:latin typeface="Symbol"/>
                <a:cs typeface="Symbol"/>
              </a:rPr>
              <a:t></a:t>
            </a:r>
            <a:r>
              <a:rPr dirty="0" baseline="35353" sz="2475" spc="-187">
                <a:latin typeface="Times New Roman"/>
                <a:cs typeface="Times New Roman"/>
              </a:rPr>
              <a:t> </a:t>
            </a:r>
            <a:r>
              <a:rPr dirty="0" baseline="35353" sz="2475">
                <a:latin typeface="Times New Roman"/>
                <a:cs typeface="Times New Roman"/>
              </a:rPr>
              <a:t>4</a:t>
            </a:r>
            <a:r>
              <a:rPr dirty="0" baseline="35353" sz="2475" spc="-172">
                <a:latin typeface="Times New Roman"/>
                <a:cs typeface="Times New Roman"/>
              </a:rPr>
              <a:t> </a:t>
            </a:r>
            <a:r>
              <a:rPr dirty="0" sz="1650">
                <a:latin typeface="Symbol"/>
                <a:cs typeface="Symbol"/>
              </a:rPr>
              <a:t></a:t>
            </a:r>
            <a:r>
              <a:rPr dirty="0" sz="1650" spc="-210">
                <a:latin typeface="Times New Roman"/>
                <a:cs typeface="Times New Roman"/>
              </a:rPr>
              <a:t> </a:t>
            </a:r>
            <a:r>
              <a:rPr dirty="0" sz="1650" spc="-65">
                <a:latin typeface="Times New Roman"/>
                <a:cs typeface="Times New Roman"/>
              </a:rPr>
              <a:t>(10</a:t>
            </a:r>
            <a:r>
              <a:rPr dirty="0" sz="1650" spc="-100">
                <a:latin typeface="Times New Roman"/>
                <a:cs typeface="Times New Roman"/>
              </a:rPr>
              <a:t> </a:t>
            </a:r>
            <a:r>
              <a:rPr dirty="0" sz="1650">
                <a:latin typeface="Symbol"/>
                <a:cs typeface="Symbol"/>
              </a:rPr>
              <a:t></a:t>
            </a:r>
            <a:r>
              <a:rPr dirty="0" sz="1650">
                <a:latin typeface="Times New Roman"/>
                <a:cs typeface="Times New Roman"/>
              </a:rPr>
              <a:t>1)</a:t>
            </a:r>
            <a:r>
              <a:rPr dirty="0" baseline="30303" sz="2475">
                <a:latin typeface="Symbol"/>
                <a:cs typeface="Symbol"/>
              </a:rPr>
              <a:t></a:t>
            </a:r>
            <a:r>
              <a:rPr dirty="0" baseline="30303" sz="2475" spc="37">
                <a:latin typeface="Times New Roman"/>
                <a:cs typeface="Times New Roman"/>
              </a:rPr>
              <a:t> </a:t>
            </a:r>
            <a:r>
              <a:rPr dirty="0" sz="1650">
                <a:latin typeface="Symbol"/>
                <a:cs typeface="Symbol"/>
              </a:rPr>
              <a:t></a:t>
            </a:r>
            <a:r>
              <a:rPr dirty="0" sz="1650" spc="-215">
                <a:latin typeface="Times New Roman"/>
                <a:cs typeface="Times New Roman"/>
              </a:rPr>
              <a:t> </a:t>
            </a:r>
            <a:r>
              <a:rPr dirty="0" sz="1650" spc="70">
                <a:latin typeface="Times New Roman"/>
                <a:cs typeface="Times New Roman"/>
              </a:rPr>
              <a:t>1</a:t>
            </a:r>
            <a:r>
              <a:rPr dirty="0" sz="1650" spc="70">
                <a:latin typeface="Symbol"/>
                <a:cs typeface="Symbol"/>
              </a:rPr>
              <a:t></a:t>
            </a:r>
            <a:r>
              <a:rPr dirty="0" sz="1650" spc="-75">
                <a:latin typeface="Times New Roman"/>
                <a:cs typeface="Times New Roman"/>
              </a:rPr>
              <a:t> </a:t>
            </a:r>
            <a:r>
              <a:rPr dirty="0" baseline="30303" sz="2475">
                <a:latin typeface="Symbol"/>
                <a:cs typeface="Symbol"/>
              </a:rPr>
              <a:t></a:t>
            </a:r>
            <a:r>
              <a:rPr dirty="0" baseline="30303" sz="2475" spc="-330">
                <a:latin typeface="Times New Roman"/>
                <a:cs typeface="Times New Roman"/>
              </a:rPr>
              <a:t> </a:t>
            </a:r>
            <a:r>
              <a:rPr dirty="0" baseline="35353" sz="2475" spc="-37">
                <a:latin typeface="Times New Roman"/>
                <a:cs typeface="Times New Roman"/>
              </a:rPr>
              <a:t>21</a:t>
            </a:r>
            <a:r>
              <a:rPr dirty="0" baseline="35353" sz="2475" spc="-284">
                <a:latin typeface="Times New Roman"/>
                <a:cs typeface="Times New Roman"/>
              </a:rPr>
              <a:t> </a:t>
            </a:r>
            <a:r>
              <a:rPr dirty="0" sz="1650">
                <a:latin typeface="Symbol"/>
                <a:cs typeface="Symbol"/>
              </a:rPr>
              <a:t></a:t>
            </a:r>
            <a:r>
              <a:rPr dirty="0" sz="1650" spc="-23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9</a:t>
            </a:r>
            <a:r>
              <a:rPr dirty="0" baseline="30303" sz="2475">
                <a:latin typeface="Symbol"/>
                <a:cs typeface="Symbol"/>
              </a:rPr>
              <a:t></a:t>
            </a:r>
            <a:r>
              <a:rPr dirty="0" baseline="30303" sz="2475" spc="30">
                <a:latin typeface="Times New Roman"/>
                <a:cs typeface="Times New Roman"/>
              </a:rPr>
              <a:t> </a:t>
            </a:r>
            <a:r>
              <a:rPr dirty="0" sz="1650">
                <a:latin typeface="Symbol"/>
                <a:cs typeface="Symbol"/>
              </a:rPr>
              <a:t></a:t>
            </a:r>
            <a:r>
              <a:rPr dirty="0" sz="1650" spc="-75">
                <a:latin typeface="Times New Roman"/>
                <a:cs typeface="Times New Roman"/>
              </a:rPr>
              <a:t> </a:t>
            </a:r>
            <a:r>
              <a:rPr dirty="0" sz="1650" spc="-50">
                <a:latin typeface="Times New Roman"/>
                <a:cs typeface="Times New Roman"/>
              </a:rPr>
              <a:t>3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67868" y="548640"/>
            <a:ext cx="8429625" cy="5358765"/>
          </a:xfrm>
          <a:custGeom>
            <a:avLst/>
            <a:gdLst/>
            <a:ahLst/>
            <a:cxnLst/>
            <a:rect l="l" t="t" r="r" b="b"/>
            <a:pathLst>
              <a:path w="8429625" h="5358765">
                <a:moveTo>
                  <a:pt x="8429244" y="0"/>
                </a:moveTo>
                <a:lnTo>
                  <a:pt x="0" y="0"/>
                </a:lnTo>
                <a:lnTo>
                  <a:pt x="0" y="5358384"/>
                </a:lnTo>
                <a:lnTo>
                  <a:pt x="8429244" y="5358384"/>
                </a:lnTo>
                <a:lnTo>
                  <a:pt x="8429244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864819" y="709117"/>
            <a:ext cx="7613650" cy="49352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400" spc="-6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interpsrch(</a:t>
            </a:r>
            <a:r>
              <a:rPr dirty="0" sz="14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400" spc="-5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dirty="0" sz="1400" spc="-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3E3D00"/>
                </a:solidFill>
                <a:latin typeface="Courier New"/>
                <a:cs typeface="Courier New"/>
              </a:rPr>
              <a:t>const</a:t>
            </a:r>
            <a:r>
              <a:rPr dirty="0" sz="1400" spc="-6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3E3D00"/>
                </a:solidFill>
                <a:latin typeface="Courier New"/>
                <a:cs typeface="Courier New"/>
              </a:rPr>
              <a:t>number</a:t>
            </a:r>
            <a:r>
              <a:rPr dirty="0" sz="1400" spc="-6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S[],</a:t>
            </a:r>
            <a:r>
              <a:rPr dirty="0" sz="1400" spc="-5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3E3D00"/>
                </a:solidFill>
                <a:latin typeface="Courier New"/>
                <a:cs typeface="Courier New"/>
              </a:rPr>
              <a:t>number</a:t>
            </a:r>
            <a:r>
              <a:rPr dirty="0" sz="1400" spc="-5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x,</a:t>
            </a:r>
            <a:r>
              <a:rPr dirty="0" sz="1400" spc="-5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3E3D00"/>
                </a:solidFill>
                <a:latin typeface="Courier New"/>
                <a:cs typeface="Courier New"/>
              </a:rPr>
              <a:t>index&amp;</a:t>
            </a:r>
            <a:r>
              <a:rPr dirty="0" sz="1400" spc="-5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Courier New"/>
                <a:cs typeface="Courier New"/>
              </a:rPr>
              <a:t>i){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dirty="0" sz="1400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4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low,</a:t>
            </a:r>
            <a:r>
              <a:rPr dirty="0" sz="14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high,</a:t>
            </a:r>
            <a:r>
              <a:rPr dirty="0" sz="14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mid;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170"/>
              </a:spcBef>
            </a:pPr>
            <a:r>
              <a:rPr dirty="0" sz="1400" b="1">
                <a:solidFill>
                  <a:srgbClr val="3E3D00"/>
                </a:solidFill>
                <a:latin typeface="Courier New"/>
                <a:cs typeface="Courier New"/>
              </a:rPr>
              <a:t>number</a:t>
            </a:r>
            <a:r>
              <a:rPr dirty="0" sz="1400" spc="-5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denominator;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low</a:t>
            </a:r>
            <a:r>
              <a:rPr dirty="0" sz="14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=1;</a:t>
            </a:r>
            <a:r>
              <a:rPr dirty="0" sz="14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high=n;</a:t>
            </a:r>
            <a:r>
              <a:rPr dirty="0" sz="14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i=0;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170"/>
              </a:spcBef>
            </a:pPr>
            <a:r>
              <a:rPr dirty="0" sz="1400" b="1">
                <a:solidFill>
                  <a:srgbClr val="3E3D00"/>
                </a:solidFill>
                <a:latin typeface="Courier New"/>
                <a:cs typeface="Courier New"/>
              </a:rPr>
              <a:t>if(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S[low]</a:t>
            </a:r>
            <a:r>
              <a:rPr dirty="0" sz="14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4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x</a:t>
            </a:r>
            <a:r>
              <a:rPr dirty="0" sz="14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4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S[high])</a:t>
            </a:r>
            <a:endParaRPr sz="1400">
              <a:latin typeface="Courier New"/>
              <a:cs typeface="Courier New"/>
            </a:endParaRPr>
          </a:p>
          <a:p>
            <a:pPr marL="1183005" marR="3123565" indent="-530860">
              <a:lnSpc>
                <a:spcPct val="110000"/>
              </a:lnSpc>
            </a:pPr>
            <a:r>
              <a:rPr dirty="0" sz="1400" b="1">
                <a:solidFill>
                  <a:srgbClr val="3E3D00"/>
                </a:solidFill>
                <a:latin typeface="Courier New"/>
                <a:cs typeface="Courier New"/>
              </a:rPr>
              <a:t>while</a:t>
            </a:r>
            <a:r>
              <a:rPr dirty="0" sz="14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(low</a:t>
            </a:r>
            <a:r>
              <a:rPr dirty="0" sz="14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4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high</a:t>
            </a:r>
            <a:r>
              <a:rPr dirty="0" sz="14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&amp;&amp;</a:t>
            </a:r>
            <a:r>
              <a:rPr dirty="0" sz="14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i==0){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denominator</a:t>
            </a:r>
            <a:r>
              <a:rPr dirty="0" sz="14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4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S[high]</a:t>
            </a:r>
            <a:r>
              <a:rPr dirty="0" sz="14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–</a:t>
            </a:r>
            <a:r>
              <a:rPr dirty="0" sz="14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S[low]; </a:t>
            </a:r>
            <a:r>
              <a:rPr dirty="0" sz="140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(denominator</a:t>
            </a:r>
            <a:r>
              <a:rPr dirty="0" sz="1400" spc="-7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==</a:t>
            </a:r>
            <a:r>
              <a:rPr dirty="0" sz="1400" spc="-6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Courier New"/>
                <a:cs typeface="Courier New"/>
              </a:rPr>
              <a:t>0)</a:t>
            </a:r>
            <a:endParaRPr sz="1400">
              <a:latin typeface="Courier New"/>
              <a:cs typeface="Courier New"/>
            </a:endParaRPr>
          </a:p>
          <a:p>
            <a:pPr marL="1928495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mid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low;</a:t>
            </a:r>
            <a:endParaRPr sz="1400">
              <a:latin typeface="Courier New"/>
              <a:cs typeface="Courier New"/>
            </a:endParaRPr>
          </a:p>
          <a:p>
            <a:pPr marL="1183005">
              <a:lnSpc>
                <a:spcPct val="100000"/>
              </a:lnSpc>
              <a:spcBef>
                <a:spcPts val="165"/>
              </a:spcBef>
            </a:pPr>
            <a:r>
              <a:rPr dirty="0" sz="1400" spc="-20" b="1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endParaRPr sz="1400">
              <a:latin typeface="Courier New"/>
              <a:cs typeface="Courier New"/>
            </a:endParaRPr>
          </a:p>
          <a:p>
            <a:pPr marL="1926589">
              <a:lnSpc>
                <a:spcPct val="100000"/>
              </a:lnSpc>
              <a:spcBef>
                <a:spcPts val="204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mid</a:t>
            </a:r>
            <a:r>
              <a:rPr dirty="0" sz="14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low</a:t>
            </a:r>
            <a:r>
              <a:rPr dirty="0" sz="14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dirty="0" sz="14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Symbol"/>
                <a:cs typeface="Symbol"/>
              </a:rPr>
              <a:t>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((x</a:t>
            </a:r>
            <a:r>
              <a:rPr dirty="0" sz="14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–</a:t>
            </a:r>
            <a:r>
              <a:rPr dirty="0" sz="14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S[low])*(high</a:t>
            </a:r>
            <a:r>
              <a:rPr dirty="0" sz="1400" spc="-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–</a:t>
            </a:r>
            <a:r>
              <a:rPr dirty="0" sz="14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low))/denominator</a:t>
            </a:r>
            <a:r>
              <a:rPr dirty="0" sz="1400" spc="-10">
                <a:solidFill>
                  <a:srgbClr val="3E3D00"/>
                </a:solidFill>
                <a:latin typeface="Symbol"/>
                <a:cs typeface="Symbol"/>
              </a:rPr>
              <a:t>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183005">
              <a:lnSpc>
                <a:spcPct val="100000"/>
              </a:lnSpc>
              <a:spcBef>
                <a:spcPts val="135"/>
              </a:spcBef>
            </a:pPr>
            <a:r>
              <a:rPr dirty="0" sz="140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4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(x==S[mid])</a:t>
            </a:r>
            <a:endParaRPr sz="1400">
              <a:latin typeface="Courier New"/>
              <a:cs typeface="Courier New"/>
            </a:endParaRPr>
          </a:p>
          <a:p>
            <a:pPr marL="1928495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4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4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mid;</a:t>
            </a:r>
            <a:endParaRPr sz="1400">
              <a:latin typeface="Courier New"/>
              <a:cs typeface="Courier New"/>
            </a:endParaRPr>
          </a:p>
          <a:p>
            <a:pPr algn="r" marR="4187190">
              <a:lnSpc>
                <a:spcPct val="100000"/>
              </a:lnSpc>
              <a:spcBef>
                <a:spcPts val="165"/>
              </a:spcBef>
            </a:pPr>
            <a:r>
              <a:rPr dirty="0" sz="1400" b="1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r>
              <a:rPr dirty="0" sz="1400" spc="-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400" spc="-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(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x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&lt;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S[mid])</a:t>
            </a:r>
            <a:endParaRPr sz="1400">
              <a:latin typeface="Courier New"/>
              <a:cs typeface="Courier New"/>
            </a:endParaRPr>
          </a:p>
          <a:p>
            <a:pPr algn="r" marR="418719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high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4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mid</a:t>
            </a:r>
            <a:r>
              <a:rPr dirty="0" sz="14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-</a:t>
            </a:r>
            <a:r>
              <a:rPr dirty="0" sz="1400" spc="-25">
                <a:solidFill>
                  <a:srgbClr val="3E3D00"/>
                </a:solidFill>
                <a:latin typeface="Courier New"/>
                <a:cs typeface="Courier New"/>
              </a:rPr>
              <a:t>1;</a:t>
            </a:r>
            <a:endParaRPr sz="1400">
              <a:latin typeface="Courier New"/>
              <a:cs typeface="Courier New"/>
            </a:endParaRPr>
          </a:p>
          <a:p>
            <a:pPr marL="1183005">
              <a:lnSpc>
                <a:spcPct val="100000"/>
              </a:lnSpc>
              <a:spcBef>
                <a:spcPts val="165"/>
              </a:spcBef>
            </a:pPr>
            <a:r>
              <a:rPr dirty="0" sz="1400" spc="-20" b="1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endParaRPr sz="1400">
              <a:latin typeface="Courier New"/>
              <a:cs typeface="Courier New"/>
            </a:endParaRPr>
          </a:p>
          <a:p>
            <a:pPr marL="1928495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low</a:t>
            </a:r>
            <a:r>
              <a:rPr dirty="0" sz="14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4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mid</a:t>
            </a:r>
            <a:r>
              <a:rPr dirty="0" sz="14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Courier New"/>
                <a:cs typeface="Courier New"/>
              </a:rPr>
              <a:t>1;</a:t>
            </a:r>
            <a:endParaRPr sz="1400">
              <a:latin typeface="Courier New"/>
              <a:cs typeface="Courier New"/>
            </a:endParaRPr>
          </a:p>
          <a:p>
            <a:pPr marL="1183005">
              <a:lnSpc>
                <a:spcPct val="100000"/>
              </a:lnSpc>
              <a:spcBef>
                <a:spcPts val="170"/>
              </a:spcBef>
            </a:pPr>
            <a:r>
              <a:rPr dirty="0" sz="14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4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25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091" y="142189"/>
            <a:ext cx="5205095" cy="111887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4305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보강된</a:t>
            </a:r>
            <a:r>
              <a:rPr dirty="0" sz="3600" spc="-375">
                <a:solidFill>
                  <a:srgbClr val="2A54AA"/>
                </a:solidFill>
              </a:rPr>
              <a:t> </a:t>
            </a:r>
            <a:r>
              <a:rPr dirty="0" sz="3600" spc="-10">
                <a:solidFill>
                  <a:srgbClr val="2A54AA"/>
                </a:solidFill>
              </a:rPr>
              <a:t>보간검색법</a:t>
            </a:r>
            <a:endParaRPr sz="3600"/>
          </a:p>
          <a:p>
            <a:pPr algn="ctr">
              <a:lnSpc>
                <a:spcPts val="4305"/>
              </a:lnSpc>
            </a:pP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(robust</a:t>
            </a:r>
            <a:r>
              <a:rPr dirty="0" sz="3600" spc="-15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interpolation</a:t>
            </a:r>
            <a:r>
              <a:rPr dirty="0" sz="3600" spc="-12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3600" spc="-10">
                <a:solidFill>
                  <a:srgbClr val="2A54AA"/>
                </a:solidFill>
                <a:latin typeface="Times New Roman"/>
                <a:cs typeface="Times New Roman"/>
              </a:rPr>
              <a:t>search)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34" y="3629837"/>
            <a:ext cx="121513" cy="13075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34" y="4879644"/>
            <a:ext cx="121513" cy="13075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3339" y="1291569"/>
            <a:ext cx="8547100" cy="4486275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980"/>
              </a:spcBef>
              <a:buClr>
                <a:srgbClr val="1F407E"/>
              </a:buClr>
              <a:buSzPct val="85000"/>
              <a:buFont typeface="Wingdings"/>
              <a:buChar char=""/>
              <a:tabLst>
                <a:tab pos="380365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gap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변수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사용</a:t>
            </a:r>
            <a:endParaRPr sz="2000">
              <a:latin typeface="Malgun Gothic"/>
              <a:cs typeface="Malgun Gothic"/>
            </a:endParaRPr>
          </a:p>
          <a:p>
            <a:pPr lvl="1" marL="608330" indent="-253365">
              <a:lnSpc>
                <a:spcPct val="100000"/>
              </a:lnSpc>
              <a:spcBef>
                <a:spcPts val="875"/>
              </a:spcBef>
              <a:buAutoNum type="arabicPeriod"/>
              <a:tabLst>
                <a:tab pos="60833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gap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초기값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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high</a:t>
            </a:r>
            <a:r>
              <a:rPr dirty="0" sz="2000" spc="-3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- low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1)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1/</a:t>
            </a:r>
            <a:r>
              <a:rPr dirty="0" baseline="42735" sz="195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42735" sz="1950" spc="-37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-25">
                <a:solidFill>
                  <a:srgbClr val="3E3D00"/>
                </a:solidFill>
                <a:latin typeface="Symbol"/>
                <a:cs typeface="Symbol"/>
              </a:rPr>
              <a:t></a:t>
            </a:r>
            <a:endParaRPr sz="2000">
              <a:latin typeface="Symbol"/>
              <a:cs typeface="Symbol"/>
            </a:endParaRPr>
          </a:p>
          <a:p>
            <a:pPr lvl="1" marL="635000" indent="-254000">
              <a:lnSpc>
                <a:spcPct val="100000"/>
              </a:lnSpc>
              <a:spcBef>
                <a:spcPts val="890"/>
              </a:spcBef>
              <a:buFont typeface="Times New Roman"/>
              <a:buAutoNum type="arabicPeriod"/>
              <a:tabLst>
                <a:tab pos="635000" algn="l"/>
              </a:tabLst>
            </a:pP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mid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값을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위와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같이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선형보간법으로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구한다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lvl="1" marL="635000" indent="-254000">
              <a:lnSpc>
                <a:spcPct val="100000"/>
              </a:lnSpc>
              <a:spcBef>
                <a:spcPts val="875"/>
              </a:spcBef>
              <a:buFont typeface="Times New Roman"/>
              <a:buAutoNum type="arabicPeriod"/>
              <a:tabLst>
                <a:tab pos="63500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다음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식으로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새로운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mid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값을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구한다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635000">
              <a:lnSpc>
                <a:spcPct val="100000"/>
              </a:lnSpc>
              <a:spcBef>
                <a:spcPts val="875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mid</a:t>
            </a:r>
            <a:r>
              <a:rPr dirty="0" sz="2000" spc="-2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MIN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high</a:t>
            </a:r>
            <a:r>
              <a:rPr dirty="0" sz="2000" spc="-3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gap,</a:t>
            </a:r>
            <a:r>
              <a:rPr dirty="0" sz="2000" spc="-3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MAX(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mid,</a:t>
            </a:r>
            <a:r>
              <a:rPr dirty="0" sz="2000" spc="-3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low</a:t>
            </a:r>
            <a:r>
              <a:rPr dirty="0" sz="2000" spc="-2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gap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))</a:t>
            </a:r>
            <a:endParaRPr sz="2000">
              <a:latin typeface="Times New Roman"/>
              <a:cs typeface="Times New Roman"/>
            </a:endParaRPr>
          </a:p>
          <a:p>
            <a:pPr marL="1688464" marR="698500" indent="-1308100">
              <a:lnSpc>
                <a:spcPct val="136500"/>
              </a:lnSpc>
              <a:spcBef>
                <a:spcPts val="15"/>
              </a:spcBef>
            </a:pPr>
            <a:r>
              <a:rPr dirty="0" sz="2000" spc="-20" b="1">
                <a:solidFill>
                  <a:srgbClr val="3E3D00"/>
                </a:solidFill>
                <a:latin typeface="Malgun Gothic"/>
                <a:cs typeface="Malgun Gothic"/>
              </a:rPr>
              <a:t>보기</a:t>
            </a:r>
            <a:r>
              <a:rPr dirty="0" sz="2000" spc="-20" b="1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-20" b="1">
                <a:solidFill>
                  <a:srgbClr val="3E3D00"/>
                </a:solidFill>
                <a:latin typeface="Malgun Gothic"/>
                <a:cs typeface="Malgun Gothic"/>
              </a:rPr>
              <a:t>이전</a:t>
            </a:r>
            <a:r>
              <a:rPr dirty="0" sz="2000" spc="-285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E3D00"/>
                </a:solidFill>
                <a:latin typeface="Malgun Gothic"/>
                <a:cs typeface="Malgun Gothic"/>
              </a:rPr>
              <a:t>예</a:t>
            </a: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10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아이템이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3,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4,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5,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6,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7,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8,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9,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100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=10.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gap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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(10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 +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1)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1/</a:t>
            </a:r>
            <a:r>
              <a:rPr dirty="0" baseline="42735" sz="195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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=3,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초기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mid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=1,</a:t>
            </a:r>
            <a:endParaRPr sz="2000">
              <a:latin typeface="Times New Roman"/>
              <a:cs typeface="Times New Roman"/>
            </a:endParaRPr>
          </a:p>
          <a:p>
            <a:pPr marL="1626235">
              <a:lnSpc>
                <a:spcPct val="100000"/>
              </a:lnSpc>
              <a:spcBef>
                <a:spcPts val="875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mid</a:t>
            </a:r>
            <a:r>
              <a:rPr dirty="0" sz="2000" spc="-2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MIN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(10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2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3,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MAX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(1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 +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3))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=4</a:t>
            </a:r>
            <a:endParaRPr sz="2000">
              <a:latin typeface="Times New Roman"/>
              <a:cs typeface="Times New Roman"/>
            </a:endParaRPr>
          </a:p>
          <a:p>
            <a:pPr algn="just" marL="381000" marR="30480">
              <a:lnSpc>
                <a:spcPct val="116500"/>
              </a:lnSpc>
              <a:spcBef>
                <a:spcPts val="495"/>
              </a:spcBef>
            </a:pPr>
            <a:r>
              <a:rPr dirty="0" sz="2000" spc="-15" b="1">
                <a:solidFill>
                  <a:srgbClr val="3E3D00"/>
                </a:solidFill>
                <a:latin typeface="Malgun Gothic"/>
                <a:cs typeface="Malgun Gothic"/>
              </a:rPr>
              <a:t>분석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아이템이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균등하게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분포되어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검색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각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슬롯에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확률이 같다고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가정하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보강된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보간검색의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평균</a:t>
            </a:r>
            <a:r>
              <a:rPr dirty="0" u="sng" sz="2000" spc="-21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시간복잡도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3E3D00"/>
                </a:solidFill>
                <a:latin typeface="Symbol"/>
                <a:cs typeface="Symbol"/>
              </a:rPr>
              <a:t>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(lg(lg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))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최악의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3E3D00"/>
                </a:solidFill>
                <a:latin typeface="Symbol"/>
                <a:cs typeface="Symbol"/>
              </a:rPr>
              <a:t>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((lg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baseline="42735" sz="1950" spc="7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25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4165" rIns="0" bIns="0" rtlCol="0" vert="horz">
            <a:spAutoFit/>
          </a:bodyPr>
          <a:lstStyle/>
          <a:p>
            <a:pPr marL="1283335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트리</a:t>
            </a:r>
            <a:r>
              <a:rPr dirty="0" sz="3600" spc="-370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구조를</a:t>
            </a:r>
            <a:r>
              <a:rPr dirty="0" sz="3600" spc="-370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사용한</a:t>
            </a:r>
            <a:r>
              <a:rPr dirty="0" sz="3600" spc="-370">
                <a:solidFill>
                  <a:srgbClr val="2A54AA"/>
                </a:solidFill>
              </a:rPr>
              <a:t> </a:t>
            </a:r>
            <a:r>
              <a:rPr dirty="0" sz="3600" spc="-20">
                <a:solidFill>
                  <a:srgbClr val="2A54AA"/>
                </a:solidFill>
              </a:rPr>
              <a:t>동적검색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1832406"/>
            <a:ext cx="121513" cy="13075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64591" y="1639036"/>
            <a:ext cx="8282940" cy="38258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9690">
              <a:lnSpc>
                <a:spcPct val="116799"/>
              </a:lnSpc>
              <a:spcBef>
                <a:spcPts val="90"/>
              </a:spcBef>
            </a:pPr>
            <a:r>
              <a:rPr dirty="0" sz="2000" spc="-25" b="1">
                <a:solidFill>
                  <a:srgbClr val="3D010C"/>
                </a:solidFill>
                <a:latin typeface="Malgun Gothic"/>
                <a:cs typeface="Malgun Gothic"/>
              </a:rPr>
              <a:t>정적</a:t>
            </a:r>
            <a:r>
              <a:rPr dirty="0" sz="2000" spc="-40" b="1">
                <a:solidFill>
                  <a:srgbClr val="3D010C"/>
                </a:solidFill>
                <a:latin typeface="Malgun Gothic"/>
                <a:cs typeface="Malgun Gothic"/>
              </a:rPr>
              <a:t>검</a:t>
            </a:r>
            <a:r>
              <a:rPr dirty="0" sz="2000" spc="-50" b="1">
                <a:solidFill>
                  <a:srgbClr val="3D010C"/>
                </a:solidFill>
                <a:latin typeface="Malgun Gothic"/>
                <a:cs typeface="Malgun Gothic"/>
              </a:rPr>
              <a:t>색</a:t>
            </a:r>
            <a:r>
              <a:rPr dirty="0" sz="2000" spc="-10" b="1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b="1">
                <a:solidFill>
                  <a:srgbClr val="3D010C"/>
                </a:solidFill>
                <a:latin typeface="Times New Roman"/>
                <a:cs typeface="Times New Roman"/>
              </a:rPr>
              <a:t>s</a:t>
            </a:r>
            <a:r>
              <a:rPr dirty="0" sz="2000" spc="-10" b="1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2000" b="1">
                <a:solidFill>
                  <a:srgbClr val="3D010C"/>
                </a:solidFill>
                <a:latin typeface="Times New Roman"/>
                <a:cs typeface="Times New Roman"/>
              </a:rPr>
              <a:t>at</a:t>
            </a:r>
            <a:r>
              <a:rPr dirty="0" sz="2000" spc="-10" b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 b="1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dirty="0" sz="2000" spc="-50" b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D010C"/>
                </a:solidFill>
                <a:latin typeface="Times New Roman"/>
                <a:cs typeface="Times New Roman"/>
              </a:rPr>
              <a:t>searching</a:t>
            </a:r>
            <a:r>
              <a:rPr dirty="0" sz="2000" spc="5" b="1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 b="1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40" b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데이터가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한꺼번에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저장되어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추후에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추가나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삭 제가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이루어지지</a:t>
            </a:r>
            <a:r>
              <a:rPr dirty="0" sz="2000" spc="-2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않는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경우에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이루어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지는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검색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즉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예를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들면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OS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명령에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의 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검색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50"/>
              </a:spcBef>
            </a:pP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 b="1">
                <a:solidFill>
                  <a:srgbClr val="3D010C"/>
                </a:solidFill>
                <a:latin typeface="Malgun Gothic"/>
                <a:cs typeface="Malgun Gothic"/>
              </a:rPr>
              <a:t>동적검색</a:t>
            </a:r>
            <a:r>
              <a:rPr dirty="0" sz="2000" spc="-10" b="1">
                <a:solidFill>
                  <a:srgbClr val="3D010C"/>
                </a:solidFill>
                <a:latin typeface="Times New Roman"/>
                <a:cs typeface="Times New Roman"/>
              </a:rPr>
              <a:t>(dynamic</a:t>
            </a:r>
            <a:r>
              <a:rPr dirty="0" sz="2000" spc="-90" b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D010C"/>
                </a:solidFill>
                <a:latin typeface="Times New Roman"/>
                <a:cs typeface="Times New Roman"/>
              </a:rPr>
              <a:t>searching):</a:t>
            </a:r>
            <a:r>
              <a:rPr dirty="0" sz="2000" spc="-45" b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데이터가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수시로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추가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삭제되는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유동적인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D010C"/>
                </a:solidFill>
                <a:latin typeface="Malgun Gothic"/>
                <a:cs typeface="Malgun Gothic"/>
              </a:rPr>
              <a:t>경</a:t>
            </a:r>
            <a:endParaRPr sz="2000">
              <a:latin typeface="Malgun Gothic"/>
              <a:cs typeface="Malgun Gothic"/>
            </a:endParaRPr>
          </a:p>
          <a:p>
            <a:pPr algn="just" marL="12700">
              <a:lnSpc>
                <a:spcPct val="100000"/>
              </a:lnSpc>
              <a:spcBef>
                <a:spcPts val="40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우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예로서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비행기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예약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시스템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16799"/>
              </a:lnSpc>
              <a:spcBef>
                <a:spcPts val="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배열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자료구조를</a:t>
            </a:r>
            <a:r>
              <a:rPr dirty="0" sz="2000" spc="-2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사용하면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정적검색의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경우는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문제없이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이진검색이나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D010C"/>
                </a:solidFill>
                <a:latin typeface="Malgun Gothic"/>
                <a:cs typeface="Malgun Gothic"/>
              </a:rPr>
              <a:t>보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간검색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알고리즘을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적용할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있지만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동적검색의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경우는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알고리즘을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D010C"/>
                </a:solidFill>
                <a:latin typeface="Malgun Gothic"/>
                <a:cs typeface="Malgun Gothic"/>
              </a:rPr>
              <a:t>적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용하기가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불가능하다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따라서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트리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구조를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130">
                <a:solidFill>
                  <a:srgbClr val="3D010C"/>
                </a:solidFill>
                <a:latin typeface="Malgun Gothic"/>
                <a:cs typeface="Malgun Gothic"/>
              </a:rPr>
              <a:t>사용하여🅓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한다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3376218"/>
            <a:ext cx="121513" cy="13075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4564811"/>
            <a:ext cx="121513" cy="130759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25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7348" y="-812"/>
            <a:ext cx="722757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13000" marR="5080" indent="-2400935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키를</a:t>
            </a:r>
            <a:r>
              <a:rPr dirty="0" sz="3600" spc="-355">
                <a:solidFill>
                  <a:srgbClr val="2A54AA"/>
                </a:solidFill>
              </a:rPr>
              <a:t> </a:t>
            </a:r>
            <a:r>
              <a:rPr dirty="0" sz="3600" spc="-10">
                <a:solidFill>
                  <a:srgbClr val="2A54AA"/>
                </a:solidFill>
              </a:rPr>
              <a:t>비교함으로만</a:t>
            </a:r>
            <a:r>
              <a:rPr dirty="0" sz="3600" spc="-345">
                <a:solidFill>
                  <a:srgbClr val="2A54AA"/>
                </a:solidFill>
              </a:rPr>
              <a:t> </a:t>
            </a:r>
            <a:r>
              <a:rPr dirty="0" sz="3600" spc="-10">
                <a:solidFill>
                  <a:srgbClr val="2A54AA"/>
                </a:solidFill>
              </a:rPr>
              <a:t>검색을</a:t>
            </a:r>
            <a:r>
              <a:rPr dirty="0" sz="3600" spc="-350">
                <a:solidFill>
                  <a:srgbClr val="2A54AA"/>
                </a:solidFill>
              </a:rPr>
              <a:t> </a:t>
            </a:r>
            <a:r>
              <a:rPr dirty="0" sz="3600" spc="-20">
                <a:solidFill>
                  <a:srgbClr val="2A54AA"/>
                </a:solidFill>
              </a:rPr>
              <a:t>수행하는 </a:t>
            </a:r>
            <a:r>
              <a:rPr dirty="0" sz="3600">
                <a:solidFill>
                  <a:srgbClr val="2A54AA"/>
                </a:solidFill>
              </a:rPr>
              <a:t>경우의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 spc="-25">
                <a:solidFill>
                  <a:srgbClr val="2A54AA"/>
                </a:solidFill>
              </a:rPr>
              <a:t>하한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614" y="1557324"/>
            <a:ext cx="154533" cy="1571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74040" y="1293679"/>
            <a:ext cx="8230870" cy="164338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400" b="1">
                <a:solidFill>
                  <a:srgbClr val="3E3D00"/>
                </a:solidFill>
                <a:latin typeface="Malgun Gothic"/>
                <a:cs typeface="Malgun Gothic"/>
              </a:rPr>
              <a:t>검색</a:t>
            </a:r>
            <a:r>
              <a:rPr dirty="0" sz="2400" b="1">
                <a:solidFill>
                  <a:srgbClr val="3E3D00"/>
                </a:solidFill>
                <a:latin typeface="Times New Roman"/>
                <a:cs typeface="Times New Roman"/>
              </a:rPr>
              <a:t>(Searching)</a:t>
            </a:r>
            <a:r>
              <a:rPr dirty="0" sz="2400" spc="-140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400" spc="-25" b="1">
                <a:solidFill>
                  <a:srgbClr val="3E3D00"/>
                </a:solidFill>
                <a:latin typeface="Malgun Gothic"/>
                <a:cs typeface="Malgun Gothic"/>
              </a:rPr>
              <a:t>문제</a:t>
            </a:r>
            <a:r>
              <a:rPr dirty="0" sz="2400" spc="-25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13384" indent="-286385">
              <a:lnSpc>
                <a:spcPct val="100000"/>
              </a:lnSpc>
              <a:spcBef>
                <a:spcPts val="63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키를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가진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배열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와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어떤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주어졌을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16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sz="2000" spc="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되는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첨자</a:t>
            </a:r>
            <a:endParaRPr sz="2000">
              <a:latin typeface="Malgun Gothic"/>
              <a:cs typeface="Malgun Gothic"/>
            </a:endParaRPr>
          </a:p>
          <a:p>
            <a:pPr marL="413384">
              <a:lnSpc>
                <a:spcPct val="100000"/>
              </a:lnSpc>
              <a:spcBef>
                <a:spcPts val="409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찾는다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13384" indent="-286385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만약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배열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없을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오류로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처리한다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614" y="3591864"/>
            <a:ext cx="154533" cy="15717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74040" y="3328377"/>
            <a:ext cx="8155940" cy="235394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2400" spc="-20" b="1">
                <a:solidFill>
                  <a:srgbClr val="3E3D00"/>
                </a:solidFill>
                <a:latin typeface="Malgun Gothic"/>
                <a:cs typeface="Malgun Gothic"/>
              </a:rPr>
              <a:t>이분</a:t>
            </a:r>
            <a:r>
              <a:rPr dirty="0" sz="2400" spc="-20" b="1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400" spc="-20" b="1">
                <a:solidFill>
                  <a:srgbClr val="3E3D00"/>
                </a:solidFill>
                <a:latin typeface="Malgun Gothic"/>
                <a:cs typeface="Malgun Gothic"/>
              </a:rPr>
              <a:t>이진</a:t>
            </a:r>
            <a:r>
              <a:rPr dirty="0" sz="2400" spc="-20" b="1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400" spc="-110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400" spc="-20" b="1">
                <a:solidFill>
                  <a:srgbClr val="3E3D00"/>
                </a:solidFill>
                <a:latin typeface="Malgun Gothic"/>
                <a:cs typeface="Malgun Gothic"/>
              </a:rPr>
              <a:t>검색</a:t>
            </a:r>
            <a:r>
              <a:rPr dirty="0" sz="2400" spc="-315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400" spc="-10" b="1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r>
              <a:rPr dirty="0" sz="2400" spc="-1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13384" marR="71755" indent="-287020">
              <a:lnSpc>
                <a:spcPct val="116500"/>
              </a:lnSpc>
              <a:spcBef>
                <a:spcPts val="234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배열이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시간복잡도가</a:t>
            </a:r>
            <a:r>
              <a:rPr dirty="0" sz="2000" spc="2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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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되어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매우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효율적인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알고리즘이라고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있다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13384" indent="-286385">
              <a:lnSpc>
                <a:spcPct val="100000"/>
              </a:lnSpc>
              <a:spcBef>
                <a:spcPts val="88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보다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더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좋은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빠른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알고리즘은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존재할까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413384" marR="5080">
              <a:lnSpc>
                <a:spcPct val="116500"/>
              </a:lnSpc>
              <a:spcBef>
                <a:spcPts val="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답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비교함으로만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검색을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수행하는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경우에는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검색알고리즘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좋은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알고리즘은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존재할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없다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2080">
              <a:lnSpc>
                <a:spcPts val="1470"/>
              </a:lnSpc>
            </a:pPr>
            <a:fld id="{81D60167-4931-47E6-BA6A-407CBD079E47}" type="slidenum">
              <a:rPr dirty="0" spc="-50"/>
              <a:t>2</a:t>
            </a:fld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5141976" y="3114675"/>
          <a:ext cx="2897505" cy="288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320"/>
                <a:gridCol w="401320"/>
                <a:gridCol w="401320"/>
                <a:gridCol w="401319"/>
                <a:gridCol w="401319"/>
                <a:gridCol w="401319"/>
                <a:gridCol w="401319"/>
              </a:tblGrid>
              <a:tr h="288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•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•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•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4867402" y="3053333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 i="1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324215" y="3021583"/>
            <a:ext cx="2514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302758" y="2925317"/>
            <a:ext cx="4902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3384" algn="l"/>
              </a:tabLst>
            </a:pPr>
            <a:r>
              <a:rPr dirty="0" sz="10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0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708138" y="2910967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5475" rIns="0" bIns="0" rtlCol="0" vert="horz">
            <a:spAutoFit/>
          </a:bodyPr>
          <a:lstStyle/>
          <a:p>
            <a:pPr marL="113411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이진검색트리</a:t>
            </a: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(binary</a:t>
            </a:r>
            <a:r>
              <a:rPr dirty="0" sz="3600" spc="-10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search</a:t>
            </a:r>
            <a:r>
              <a:rPr dirty="0" sz="3600" spc="-95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3600" spc="-10">
                <a:solidFill>
                  <a:srgbClr val="2A54AA"/>
                </a:solidFill>
                <a:latin typeface="Times New Roman"/>
                <a:cs typeface="Times New Roman"/>
              </a:rPr>
              <a:t>tree)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759" y="1832406"/>
            <a:ext cx="121513" cy="130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372" y="4500371"/>
            <a:ext cx="2429255" cy="14584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8255" y="4072128"/>
            <a:ext cx="1828800" cy="236524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50493" y="1578077"/>
            <a:ext cx="7649845" cy="3221355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000" b="1">
                <a:solidFill>
                  <a:srgbClr val="3E3D00"/>
                </a:solidFill>
                <a:latin typeface="Malgun Gothic"/>
                <a:cs typeface="Malgun Gothic"/>
              </a:rPr>
              <a:t>정의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8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이진검색트리는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다음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조건을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만족하는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이진트리이다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13384" indent="-286385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각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하나의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할당되어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있다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13384" marR="20955" indent="-287020">
              <a:lnSpc>
                <a:spcPct val="116500"/>
              </a:lnSpc>
              <a:spcBef>
                <a:spcPts val="49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어떤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왼쪽부분트리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(left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subtree)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속한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키는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작거나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같다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13384" indent="-286385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어떤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오른쪽부분트리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(right</a:t>
            </a:r>
            <a:r>
              <a:rPr dirty="0" sz="2000" spc="-5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subtree)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속한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endParaRPr sz="2000">
              <a:latin typeface="Malgun Gothic"/>
              <a:cs typeface="Malgun Gothic"/>
            </a:endParaRPr>
          </a:p>
          <a:p>
            <a:pPr marL="413384">
              <a:lnSpc>
                <a:spcPct val="100000"/>
              </a:lnSpc>
              <a:spcBef>
                <a:spcPts val="409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보다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크거나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같다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80"/>
              </a:spcBef>
            </a:pPr>
            <a:endParaRPr sz="2000">
              <a:latin typeface="Times New Roman"/>
              <a:cs typeface="Times New Roman"/>
            </a:endParaRPr>
          </a:p>
          <a:p>
            <a:pPr algn="r" marR="313055">
              <a:lnSpc>
                <a:spcPct val="100000"/>
              </a:lnSpc>
            </a:pP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skewed</a:t>
            </a:r>
            <a:r>
              <a:rPr dirty="0" sz="1800" spc="-5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E3D00"/>
                </a:solidFill>
                <a:latin typeface="Times New Roman"/>
                <a:cs typeface="Times New Roman"/>
              </a:rPr>
              <a:t>tree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25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2969" y="3473196"/>
            <a:ext cx="1871384" cy="19991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1266" y="309753"/>
            <a:ext cx="61988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이진검색트리를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사용하는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 spc="-25">
                <a:solidFill>
                  <a:srgbClr val="2A54AA"/>
                </a:solidFill>
              </a:rPr>
              <a:t>이유</a:t>
            </a:r>
            <a:endParaRPr sz="360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34" y="1118031"/>
            <a:ext cx="121513" cy="13075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74040" y="974216"/>
            <a:ext cx="75787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부모중간횡단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(inorder</a:t>
            </a:r>
            <a:r>
              <a:rPr dirty="0" sz="2000" spc="47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traversal)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하면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정렬된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순서로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아이템을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추출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34" y="2367711"/>
            <a:ext cx="121513" cy="13075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574040" y="2113635"/>
            <a:ext cx="8057515" cy="1985645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평균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검색시간을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짧게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유지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413384" indent="-286385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동적으로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트리에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아이템이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추가되고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삭제되므로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트리가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항상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균형</a:t>
            </a:r>
            <a:endParaRPr sz="2000">
              <a:latin typeface="Malgun Gothic"/>
              <a:cs typeface="Malgun Gothic"/>
            </a:endParaRPr>
          </a:p>
          <a:p>
            <a:pPr marL="413384">
              <a:lnSpc>
                <a:spcPct val="100000"/>
              </a:lnSpc>
              <a:spcBef>
                <a:spcPts val="409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(balance)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유지한다는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보장이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없다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13384" indent="-286385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최악의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경우는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연결된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리스트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(linked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list)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사용하는것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(skewed</a:t>
            </a:r>
            <a:r>
              <a:rPr dirty="0" sz="2000" spc="-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tree)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과</a:t>
            </a:r>
            <a:endParaRPr sz="2000">
              <a:latin typeface="Malgun Gothic"/>
              <a:cs typeface="Malgun Gothic"/>
            </a:endParaRPr>
          </a:p>
          <a:p>
            <a:pPr marL="413384">
              <a:lnSpc>
                <a:spcPct val="100000"/>
              </a:lnSpc>
              <a:spcBef>
                <a:spcPts val="39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같은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효과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88340" y="4967020"/>
            <a:ext cx="8051165" cy="739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17000"/>
              </a:lnSpc>
              <a:spcBef>
                <a:spcPts val="10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</a:tabLst>
            </a:pP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랜덤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(random)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하게</a:t>
            </a:r>
            <a:r>
              <a:rPr dirty="0" sz="2000" spc="-2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아이템이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트리에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추가되는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경우는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대체로</a:t>
            </a:r>
            <a:r>
              <a:rPr dirty="0" sz="20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트리가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D010C"/>
                </a:solidFill>
                <a:latin typeface="Malgun Gothic"/>
                <a:cs typeface="Malgun Gothic"/>
              </a:rPr>
              <a:t>균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형을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유지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평균적으로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효율적인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검색시간을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기대할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있다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58128" y="1341119"/>
            <a:ext cx="1784603" cy="1071372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25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6591" rIns="0" bIns="0" rtlCol="0" vert="horz">
            <a:spAutoFit/>
          </a:bodyPr>
          <a:lstStyle/>
          <a:p>
            <a:pPr marL="1042035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Reason</a:t>
            </a:r>
            <a:r>
              <a:rPr dirty="0" sz="3600" spc="-65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to</a:t>
            </a:r>
            <a:r>
              <a:rPr dirty="0" sz="3600" spc="-6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Use</a:t>
            </a:r>
            <a:r>
              <a:rPr dirty="0" sz="3600" spc="-75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Binary</a:t>
            </a:r>
            <a:r>
              <a:rPr dirty="0" sz="3600" spc="-65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Search</a:t>
            </a:r>
            <a:r>
              <a:rPr dirty="0" sz="3600" spc="-5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3600" spc="-20">
                <a:solidFill>
                  <a:srgbClr val="2A54AA"/>
                </a:solidFill>
                <a:latin typeface="Times New Roman"/>
                <a:cs typeface="Times New Roman"/>
              </a:rPr>
              <a:t>Tree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1546656"/>
            <a:ext cx="121513" cy="13075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64591" y="1291569"/>
            <a:ext cx="6177915" cy="127635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We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can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add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keys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to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and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delete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keys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efficiently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from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the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tree.</a:t>
            </a:r>
            <a:endParaRPr sz="2000">
              <a:latin typeface="Times New Roman"/>
              <a:cs typeface="Times New Roman"/>
            </a:endParaRPr>
          </a:p>
          <a:p>
            <a:pPr marL="413384" indent="-286385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addition: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trivial</a:t>
            </a:r>
            <a:endParaRPr sz="2000">
              <a:latin typeface="Times New Roman"/>
              <a:cs typeface="Times New Roman"/>
            </a:endParaRPr>
          </a:p>
          <a:p>
            <a:pPr marL="413384" indent="-286385">
              <a:lnSpc>
                <a:spcPct val="100000"/>
              </a:lnSpc>
              <a:spcBef>
                <a:spcPts val="89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deletion: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use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simple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operation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7284" y="3451859"/>
            <a:ext cx="2996183" cy="1799843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3945635" y="4329684"/>
            <a:ext cx="965200" cy="481965"/>
          </a:xfrm>
          <a:custGeom>
            <a:avLst/>
            <a:gdLst/>
            <a:ahLst/>
            <a:cxnLst/>
            <a:rect l="l" t="t" r="r" b="b"/>
            <a:pathLst>
              <a:path w="965200" h="481964">
                <a:moveTo>
                  <a:pt x="723900" y="0"/>
                </a:moveTo>
                <a:lnTo>
                  <a:pt x="723900" y="120396"/>
                </a:lnTo>
                <a:lnTo>
                  <a:pt x="0" y="120396"/>
                </a:lnTo>
                <a:lnTo>
                  <a:pt x="0" y="361188"/>
                </a:lnTo>
                <a:lnTo>
                  <a:pt x="723900" y="361188"/>
                </a:lnTo>
                <a:lnTo>
                  <a:pt x="723900" y="481584"/>
                </a:lnTo>
                <a:lnTo>
                  <a:pt x="964691" y="240792"/>
                </a:lnTo>
                <a:lnTo>
                  <a:pt x="723900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5489447" y="3429000"/>
            <a:ext cx="2997835" cy="2580640"/>
            <a:chOff x="5489447" y="3429000"/>
            <a:chExt cx="2997835" cy="258064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9447" y="3429000"/>
              <a:ext cx="2997707" cy="1799844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6705599" y="5212079"/>
              <a:ext cx="314325" cy="431800"/>
            </a:xfrm>
            <a:custGeom>
              <a:avLst/>
              <a:gdLst/>
              <a:ahLst/>
              <a:cxnLst/>
              <a:rect l="l" t="t" r="r" b="b"/>
              <a:pathLst>
                <a:path w="314325" h="431800">
                  <a:moveTo>
                    <a:pt x="0" y="0"/>
                  </a:moveTo>
                  <a:lnTo>
                    <a:pt x="314325" y="431800"/>
                  </a:lnTo>
                </a:path>
              </a:pathLst>
            </a:custGeom>
            <a:ln w="1587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929627" y="5617464"/>
              <a:ext cx="375285" cy="384175"/>
            </a:xfrm>
            <a:custGeom>
              <a:avLst/>
              <a:gdLst/>
              <a:ahLst/>
              <a:cxnLst/>
              <a:rect l="l" t="t" r="r" b="b"/>
              <a:pathLst>
                <a:path w="375284" h="384175">
                  <a:moveTo>
                    <a:pt x="187451" y="0"/>
                  </a:moveTo>
                  <a:lnTo>
                    <a:pt x="137627" y="6858"/>
                  </a:lnTo>
                  <a:lnTo>
                    <a:pt x="92851" y="26215"/>
                  </a:lnTo>
                  <a:lnTo>
                    <a:pt x="54911" y="56240"/>
                  </a:lnTo>
                  <a:lnTo>
                    <a:pt x="25597" y="95103"/>
                  </a:lnTo>
                  <a:lnTo>
                    <a:pt x="6697" y="140974"/>
                  </a:lnTo>
                  <a:lnTo>
                    <a:pt x="0" y="192024"/>
                  </a:lnTo>
                  <a:lnTo>
                    <a:pt x="6697" y="243073"/>
                  </a:lnTo>
                  <a:lnTo>
                    <a:pt x="25597" y="288944"/>
                  </a:lnTo>
                  <a:lnTo>
                    <a:pt x="54911" y="327807"/>
                  </a:lnTo>
                  <a:lnTo>
                    <a:pt x="92851" y="357832"/>
                  </a:lnTo>
                  <a:lnTo>
                    <a:pt x="137627" y="377189"/>
                  </a:lnTo>
                  <a:lnTo>
                    <a:pt x="187451" y="384048"/>
                  </a:lnTo>
                  <a:lnTo>
                    <a:pt x="237276" y="377189"/>
                  </a:lnTo>
                  <a:lnTo>
                    <a:pt x="282052" y="357832"/>
                  </a:lnTo>
                  <a:lnTo>
                    <a:pt x="319992" y="327807"/>
                  </a:lnTo>
                  <a:lnTo>
                    <a:pt x="349306" y="288944"/>
                  </a:lnTo>
                  <a:lnTo>
                    <a:pt x="368206" y="243073"/>
                  </a:lnTo>
                  <a:lnTo>
                    <a:pt x="374903" y="192024"/>
                  </a:lnTo>
                  <a:lnTo>
                    <a:pt x="368206" y="140974"/>
                  </a:lnTo>
                  <a:lnTo>
                    <a:pt x="349306" y="95103"/>
                  </a:lnTo>
                  <a:lnTo>
                    <a:pt x="319992" y="56240"/>
                  </a:lnTo>
                  <a:lnTo>
                    <a:pt x="282052" y="26215"/>
                  </a:lnTo>
                  <a:lnTo>
                    <a:pt x="237276" y="6858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8ED2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929627" y="5617464"/>
              <a:ext cx="375285" cy="384175"/>
            </a:xfrm>
            <a:custGeom>
              <a:avLst/>
              <a:gdLst/>
              <a:ahLst/>
              <a:cxnLst/>
              <a:rect l="l" t="t" r="r" b="b"/>
              <a:pathLst>
                <a:path w="375284" h="384175">
                  <a:moveTo>
                    <a:pt x="0" y="192024"/>
                  </a:moveTo>
                  <a:lnTo>
                    <a:pt x="6697" y="140974"/>
                  </a:lnTo>
                  <a:lnTo>
                    <a:pt x="25597" y="95103"/>
                  </a:lnTo>
                  <a:lnTo>
                    <a:pt x="54911" y="56240"/>
                  </a:lnTo>
                  <a:lnTo>
                    <a:pt x="92851" y="26215"/>
                  </a:lnTo>
                  <a:lnTo>
                    <a:pt x="137627" y="6858"/>
                  </a:lnTo>
                  <a:lnTo>
                    <a:pt x="187451" y="0"/>
                  </a:lnTo>
                  <a:lnTo>
                    <a:pt x="237276" y="6858"/>
                  </a:lnTo>
                  <a:lnTo>
                    <a:pt x="282052" y="26215"/>
                  </a:lnTo>
                  <a:lnTo>
                    <a:pt x="319992" y="56240"/>
                  </a:lnTo>
                  <a:lnTo>
                    <a:pt x="349306" y="95103"/>
                  </a:lnTo>
                  <a:lnTo>
                    <a:pt x="368206" y="140974"/>
                  </a:lnTo>
                  <a:lnTo>
                    <a:pt x="374903" y="192024"/>
                  </a:lnTo>
                  <a:lnTo>
                    <a:pt x="368206" y="243073"/>
                  </a:lnTo>
                  <a:lnTo>
                    <a:pt x="349306" y="288944"/>
                  </a:lnTo>
                  <a:lnTo>
                    <a:pt x="319992" y="327807"/>
                  </a:lnTo>
                  <a:lnTo>
                    <a:pt x="282052" y="357832"/>
                  </a:lnTo>
                  <a:lnTo>
                    <a:pt x="237276" y="377189"/>
                  </a:lnTo>
                  <a:lnTo>
                    <a:pt x="187451" y="384048"/>
                  </a:lnTo>
                  <a:lnTo>
                    <a:pt x="137627" y="377189"/>
                  </a:lnTo>
                  <a:lnTo>
                    <a:pt x="92851" y="357832"/>
                  </a:lnTo>
                  <a:lnTo>
                    <a:pt x="54911" y="327807"/>
                  </a:lnTo>
                  <a:lnTo>
                    <a:pt x="25597" y="288944"/>
                  </a:lnTo>
                  <a:lnTo>
                    <a:pt x="6697" y="243073"/>
                  </a:lnTo>
                  <a:lnTo>
                    <a:pt x="0" y="192024"/>
                  </a:lnTo>
                  <a:close/>
                </a:path>
              </a:pathLst>
            </a:custGeom>
            <a:ln w="1587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6993381" y="5674563"/>
            <a:ext cx="2489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3E3D00"/>
                </a:solidFill>
                <a:latin typeface="Times New Roman"/>
                <a:cs typeface="Times New Roman"/>
              </a:rPr>
              <a:t>3.5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25</a:t>
            </a:fld>
          </a:p>
        </p:txBody>
      </p:sp>
      <p:sp>
        <p:nvSpPr>
          <p:cNvPr id="13" name="object 13" descr=""/>
          <p:cNvSpPr txBox="1"/>
          <p:nvPr/>
        </p:nvSpPr>
        <p:spPr>
          <a:xfrm>
            <a:off x="3951223" y="3856431"/>
            <a:ext cx="9398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add</a:t>
            </a:r>
            <a:r>
              <a:rPr dirty="0" sz="2000" spc="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75">
                <a:solidFill>
                  <a:srgbClr val="3E3D00"/>
                </a:solidFill>
                <a:latin typeface="Malgun Gothic"/>
                <a:cs typeface="Malgun Gothic"/>
              </a:rPr>
              <a:t>3.5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9116" y="691895"/>
            <a:ext cx="2878836" cy="172973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037582" y="1406778"/>
            <a:ext cx="12280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354965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delete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6.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0513" y="3287077"/>
            <a:ext cx="225933" cy="225933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098905" y="3260598"/>
            <a:ext cx="1485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E3D00"/>
                </a:solidFill>
                <a:latin typeface="Malgun Gothic"/>
                <a:cs typeface="Malgun Gothic"/>
              </a:rPr>
              <a:t>b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5145" y="3789997"/>
            <a:ext cx="224409" cy="224408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610105" y="3762247"/>
            <a:ext cx="952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E3D00"/>
                </a:solidFill>
                <a:latin typeface="Malgun Gothic"/>
                <a:cs typeface="Malgun Gothic"/>
              </a:rPr>
              <a:t>f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461" y="3789997"/>
            <a:ext cx="225933" cy="224408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687425" y="3762247"/>
            <a:ext cx="1397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">
                <a:solidFill>
                  <a:srgbClr val="3E3D00"/>
                </a:solidFill>
                <a:latin typeface="Malgun Gothic"/>
                <a:cs typeface="Malgun Gothic"/>
              </a:rPr>
              <a:t>a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52793" y="3471481"/>
            <a:ext cx="1428750" cy="1832610"/>
            <a:chOff x="252793" y="3471481"/>
            <a:chExt cx="1428750" cy="1832610"/>
          </a:xfrm>
        </p:grpSpPr>
        <p:sp>
          <p:nvSpPr>
            <p:cNvPr id="11" name="object 11" descr=""/>
            <p:cNvSpPr/>
            <p:nvPr/>
          </p:nvSpPr>
          <p:spPr>
            <a:xfrm>
              <a:off x="257556" y="3476244"/>
              <a:ext cx="1419225" cy="1823085"/>
            </a:xfrm>
            <a:custGeom>
              <a:avLst/>
              <a:gdLst/>
              <a:ahLst/>
              <a:cxnLst/>
              <a:rect l="l" t="t" r="r" b="b"/>
              <a:pathLst>
                <a:path w="1419225" h="1823085">
                  <a:moveTo>
                    <a:pt x="839597" y="0"/>
                  </a:moveTo>
                  <a:lnTo>
                    <a:pt x="576072" y="349249"/>
                  </a:lnTo>
                </a:path>
                <a:path w="1419225" h="1823085">
                  <a:moveTo>
                    <a:pt x="992124" y="0"/>
                  </a:moveTo>
                  <a:lnTo>
                    <a:pt x="1323848" y="349249"/>
                  </a:lnTo>
                </a:path>
                <a:path w="1419225" h="1823085">
                  <a:moveTo>
                    <a:pt x="0" y="1399031"/>
                  </a:moveTo>
                  <a:lnTo>
                    <a:pt x="481075" y="528827"/>
                  </a:lnTo>
                  <a:lnTo>
                    <a:pt x="707135" y="1399031"/>
                  </a:lnTo>
                  <a:lnTo>
                    <a:pt x="0" y="1399031"/>
                  </a:lnTo>
                  <a:close/>
                </a:path>
                <a:path w="1419225" h="1823085">
                  <a:moveTo>
                    <a:pt x="836676" y="1822703"/>
                  </a:moveTo>
                  <a:lnTo>
                    <a:pt x="1127760" y="964691"/>
                  </a:lnTo>
                  <a:lnTo>
                    <a:pt x="1418844" y="1822703"/>
                  </a:lnTo>
                  <a:lnTo>
                    <a:pt x="836676" y="1822703"/>
                  </a:lnTo>
                  <a:close/>
                </a:path>
                <a:path w="1419225" h="1823085">
                  <a:moveTo>
                    <a:pt x="1323340" y="501395"/>
                  </a:moveTo>
                  <a:lnTo>
                    <a:pt x="1156716" y="76492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6921" y="4219765"/>
              <a:ext cx="224409" cy="225933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1318641" y="4192651"/>
            <a:ext cx="1416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90">
                <a:solidFill>
                  <a:srgbClr val="3E3D00"/>
                </a:solidFill>
                <a:latin typeface="Malgun Gothic"/>
                <a:cs typeface="Malgun Gothic"/>
              </a:rPr>
              <a:t>c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64245" y="4219765"/>
            <a:ext cx="224409" cy="225933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2013330" y="4192651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E3D00"/>
                </a:solidFill>
                <a:latin typeface="Malgun Gothic"/>
                <a:cs typeface="Malgun Gothic"/>
              </a:rPr>
              <a:t>k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513141" y="3972877"/>
            <a:ext cx="880110" cy="1439545"/>
            <a:chOff x="1513141" y="3972877"/>
            <a:chExt cx="880110" cy="1439545"/>
          </a:xfrm>
        </p:grpSpPr>
        <p:sp>
          <p:nvSpPr>
            <p:cNvPr id="17" name="object 17" descr=""/>
            <p:cNvSpPr/>
            <p:nvPr/>
          </p:nvSpPr>
          <p:spPr>
            <a:xfrm>
              <a:off x="1734311" y="3977640"/>
              <a:ext cx="654050" cy="1327785"/>
            </a:xfrm>
            <a:custGeom>
              <a:avLst/>
              <a:gdLst/>
              <a:ahLst/>
              <a:cxnLst/>
              <a:rect l="l" t="t" r="r" b="b"/>
              <a:pathLst>
                <a:path w="654050" h="1327785">
                  <a:moveTo>
                    <a:pt x="0" y="0"/>
                  </a:moveTo>
                  <a:lnTo>
                    <a:pt x="266700" y="277876"/>
                  </a:lnTo>
                </a:path>
                <a:path w="654050" h="1327785">
                  <a:moveTo>
                    <a:pt x="70104" y="1327404"/>
                  </a:moveTo>
                  <a:lnTo>
                    <a:pt x="361950" y="469392"/>
                  </a:lnTo>
                  <a:lnTo>
                    <a:pt x="653795" y="1327404"/>
                  </a:lnTo>
                  <a:lnTo>
                    <a:pt x="70104" y="132740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9173" y="5185981"/>
              <a:ext cx="224408" cy="225933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13141" y="5185981"/>
              <a:ext cx="225933" cy="225933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1551177" y="5159502"/>
            <a:ext cx="3676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5435" algn="l"/>
              </a:tabLst>
            </a:pPr>
            <a:r>
              <a:rPr dirty="0" sz="1600" spc="-50">
                <a:solidFill>
                  <a:srgbClr val="3E3D00"/>
                </a:solidFill>
                <a:latin typeface="Malgun Gothic"/>
                <a:cs typeface="Malgun Gothic"/>
              </a:rPr>
              <a:t>d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600" spc="-50">
                <a:solidFill>
                  <a:srgbClr val="3E3D00"/>
                </a:solidFill>
                <a:latin typeface="Malgun Gothic"/>
                <a:cs typeface="Malgun Gothic"/>
              </a:rPr>
              <a:t>j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2618232" y="4049267"/>
            <a:ext cx="1007744" cy="279400"/>
          </a:xfrm>
          <a:custGeom>
            <a:avLst/>
            <a:gdLst/>
            <a:ahLst/>
            <a:cxnLst/>
            <a:rect l="l" t="t" r="r" b="b"/>
            <a:pathLst>
              <a:path w="1007745" h="279400">
                <a:moveTo>
                  <a:pt x="867918" y="0"/>
                </a:moveTo>
                <a:lnTo>
                  <a:pt x="867918" y="69722"/>
                </a:lnTo>
                <a:lnTo>
                  <a:pt x="0" y="69722"/>
                </a:lnTo>
                <a:lnTo>
                  <a:pt x="0" y="209168"/>
                </a:lnTo>
                <a:lnTo>
                  <a:pt x="867918" y="209168"/>
                </a:lnTo>
                <a:lnTo>
                  <a:pt x="867918" y="278891"/>
                </a:lnTo>
                <a:lnTo>
                  <a:pt x="1007364" y="139445"/>
                </a:lnTo>
                <a:lnTo>
                  <a:pt x="867918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2703322" y="3712209"/>
            <a:ext cx="7791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delete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87277" y="3168205"/>
            <a:ext cx="225933" cy="225933"/>
          </a:xfrm>
          <a:prstGeom prst="rect">
            <a:avLst/>
          </a:prstGeom>
        </p:spPr>
      </p:pic>
      <p:sp>
        <p:nvSpPr>
          <p:cNvPr id="24" name="object 24" descr=""/>
          <p:cNvSpPr txBox="1"/>
          <p:nvPr/>
        </p:nvSpPr>
        <p:spPr>
          <a:xfrm>
            <a:off x="4926838" y="3141344"/>
            <a:ext cx="1485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E3D00"/>
                </a:solidFill>
                <a:latin typeface="Malgun Gothic"/>
                <a:cs typeface="Malgun Gothic"/>
              </a:rPr>
              <a:t>b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25" name="object 2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371909" y="3672649"/>
            <a:ext cx="225932" cy="224408"/>
          </a:xfrm>
          <a:prstGeom prst="rect">
            <a:avLst/>
          </a:prstGeom>
        </p:spPr>
      </p:pic>
      <p:sp>
        <p:nvSpPr>
          <p:cNvPr id="26" name="object 26" descr=""/>
          <p:cNvSpPr txBox="1"/>
          <p:nvPr/>
        </p:nvSpPr>
        <p:spPr>
          <a:xfrm>
            <a:off x="5411215" y="3644341"/>
            <a:ext cx="1485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E3D00"/>
                </a:solidFill>
                <a:latin typeface="Malgun Gothic"/>
                <a:cs typeface="Malgun Gothic"/>
              </a:rPr>
              <a:t>d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27" name="object 27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472749" y="3672649"/>
            <a:ext cx="224409" cy="224408"/>
          </a:xfrm>
          <a:prstGeom prst="rect">
            <a:avLst/>
          </a:prstGeom>
        </p:spPr>
      </p:pic>
      <p:sp>
        <p:nvSpPr>
          <p:cNvPr id="28" name="object 28" descr=""/>
          <p:cNvSpPr txBox="1"/>
          <p:nvPr/>
        </p:nvSpPr>
        <p:spPr>
          <a:xfrm>
            <a:off x="4515739" y="3644341"/>
            <a:ext cx="1397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">
                <a:solidFill>
                  <a:srgbClr val="3E3D00"/>
                </a:solidFill>
                <a:latin typeface="Malgun Gothic"/>
                <a:cs typeface="Malgun Gothic"/>
              </a:rPr>
              <a:t>a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4079557" y="3352609"/>
            <a:ext cx="1428750" cy="1833880"/>
            <a:chOff x="4079557" y="3352609"/>
            <a:chExt cx="1428750" cy="1833880"/>
          </a:xfrm>
        </p:grpSpPr>
        <p:sp>
          <p:nvSpPr>
            <p:cNvPr id="30" name="object 30" descr=""/>
            <p:cNvSpPr/>
            <p:nvPr/>
          </p:nvSpPr>
          <p:spPr>
            <a:xfrm>
              <a:off x="4084320" y="3357371"/>
              <a:ext cx="1419225" cy="1824355"/>
            </a:xfrm>
            <a:custGeom>
              <a:avLst/>
              <a:gdLst/>
              <a:ahLst/>
              <a:cxnLst/>
              <a:rect l="l" t="t" r="r" b="b"/>
              <a:pathLst>
                <a:path w="1419225" h="1824354">
                  <a:moveTo>
                    <a:pt x="839596" y="0"/>
                  </a:moveTo>
                  <a:lnTo>
                    <a:pt x="576071" y="350773"/>
                  </a:lnTo>
                </a:path>
                <a:path w="1419225" h="1824354">
                  <a:moveTo>
                    <a:pt x="992124" y="0"/>
                  </a:moveTo>
                  <a:lnTo>
                    <a:pt x="1323975" y="350773"/>
                  </a:lnTo>
                </a:path>
                <a:path w="1419225" h="1824354">
                  <a:moveTo>
                    <a:pt x="0" y="1400555"/>
                  </a:moveTo>
                  <a:lnTo>
                    <a:pt x="482091" y="528827"/>
                  </a:lnTo>
                  <a:lnTo>
                    <a:pt x="708659" y="1400555"/>
                  </a:lnTo>
                  <a:lnTo>
                    <a:pt x="0" y="1400555"/>
                  </a:lnTo>
                  <a:close/>
                </a:path>
                <a:path w="1419225" h="1824354">
                  <a:moveTo>
                    <a:pt x="836676" y="1824227"/>
                  </a:moveTo>
                  <a:lnTo>
                    <a:pt x="1127759" y="964691"/>
                  </a:lnTo>
                  <a:lnTo>
                    <a:pt x="1418843" y="1824227"/>
                  </a:lnTo>
                  <a:lnTo>
                    <a:pt x="836676" y="1824227"/>
                  </a:lnTo>
                  <a:close/>
                </a:path>
                <a:path w="1419225" h="1824354">
                  <a:moveTo>
                    <a:pt x="1324864" y="502919"/>
                  </a:moveTo>
                  <a:lnTo>
                    <a:pt x="1159764" y="76644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05209" y="4102417"/>
              <a:ext cx="225932" cy="224408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5148453" y="4074922"/>
            <a:ext cx="1416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90">
                <a:solidFill>
                  <a:srgbClr val="3E3D00"/>
                </a:solidFill>
                <a:latin typeface="Malgun Gothic"/>
                <a:cs typeface="Malgun Gothic"/>
              </a:rPr>
              <a:t>c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33" name="object 33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740717" y="4102417"/>
            <a:ext cx="224409" cy="224408"/>
          </a:xfrm>
          <a:prstGeom prst="rect">
            <a:avLst/>
          </a:prstGeom>
        </p:spPr>
      </p:pic>
      <p:sp>
        <p:nvSpPr>
          <p:cNvPr id="34" name="object 34" descr=""/>
          <p:cNvSpPr txBox="1"/>
          <p:nvPr/>
        </p:nvSpPr>
        <p:spPr>
          <a:xfrm>
            <a:off x="5790691" y="4074922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E3D00"/>
                </a:solidFill>
                <a:latin typeface="Malgun Gothic"/>
                <a:cs typeface="Malgun Gothic"/>
              </a:rPr>
              <a:t>k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5556313" y="3855529"/>
            <a:ext cx="624205" cy="1439545"/>
            <a:chOff x="5556313" y="3855529"/>
            <a:chExt cx="624205" cy="1439545"/>
          </a:xfrm>
        </p:grpSpPr>
        <p:sp>
          <p:nvSpPr>
            <p:cNvPr id="36" name="object 36" descr=""/>
            <p:cNvSpPr/>
            <p:nvPr/>
          </p:nvSpPr>
          <p:spPr>
            <a:xfrm>
              <a:off x="5561076" y="3860291"/>
              <a:ext cx="614680" cy="1327785"/>
            </a:xfrm>
            <a:custGeom>
              <a:avLst/>
              <a:gdLst/>
              <a:ahLst/>
              <a:cxnLst/>
              <a:rect l="l" t="t" r="r" b="b"/>
              <a:pathLst>
                <a:path w="614679" h="1327785">
                  <a:moveTo>
                    <a:pt x="0" y="0"/>
                  </a:moveTo>
                  <a:lnTo>
                    <a:pt x="215900" y="277875"/>
                  </a:lnTo>
                </a:path>
                <a:path w="614679" h="1327785">
                  <a:moveTo>
                    <a:pt x="32003" y="1327403"/>
                  </a:moveTo>
                  <a:lnTo>
                    <a:pt x="323088" y="469391"/>
                  </a:lnTo>
                  <a:lnTo>
                    <a:pt x="614172" y="1327403"/>
                  </a:lnTo>
                  <a:lnTo>
                    <a:pt x="32003" y="132740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56313" y="5068633"/>
              <a:ext cx="225933" cy="225933"/>
            </a:xfrm>
            <a:prstGeom prst="rect">
              <a:avLst/>
            </a:prstGeom>
          </p:spPr>
        </p:pic>
      </p:grpSp>
      <p:sp>
        <p:nvSpPr>
          <p:cNvPr id="38" name="object 38" descr=""/>
          <p:cNvSpPr txBox="1"/>
          <p:nvPr/>
        </p:nvSpPr>
        <p:spPr>
          <a:xfrm>
            <a:off x="5632830" y="5042153"/>
            <a:ext cx="742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E3D00"/>
                </a:solidFill>
                <a:latin typeface="Malgun Gothic"/>
                <a:cs typeface="Malgun Gothic"/>
              </a:rPr>
              <a:t>j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39" name="object 3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30833" y="3216973"/>
            <a:ext cx="225932" cy="225933"/>
          </a:xfrm>
          <a:prstGeom prst="rect">
            <a:avLst/>
          </a:prstGeom>
        </p:spPr>
      </p:pic>
      <p:sp>
        <p:nvSpPr>
          <p:cNvPr id="40" name="object 40" descr=""/>
          <p:cNvSpPr txBox="1"/>
          <p:nvPr/>
        </p:nvSpPr>
        <p:spPr>
          <a:xfrm>
            <a:off x="7470393" y="3189858"/>
            <a:ext cx="1485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E3D00"/>
                </a:solidFill>
                <a:latin typeface="Malgun Gothic"/>
                <a:cs typeface="Malgun Gothic"/>
              </a:rPr>
              <a:t>b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41" name="object 4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915465" y="3719893"/>
            <a:ext cx="225932" cy="224408"/>
          </a:xfrm>
          <a:prstGeom prst="rect">
            <a:avLst/>
          </a:prstGeom>
        </p:spPr>
      </p:pic>
      <p:sp>
        <p:nvSpPr>
          <p:cNvPr id="42" name="object 42" descr=""/>
          <p:cNvSpPr txBox="1"/>
          <p:nvPr/>
        </p:nvSpPr>
        <p:spPr>
          <a:xfrm>
            <a:off x="7991982" y="3692397"/>
            <a:ext cx="742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E3D00"/>
                </a:solidFill>
                <a:latin typeface="Malgun Gothic"/>
                <a:cs typeface="Malgun Gothic"/>
              </a:rPr>
              <a:t>j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43" name="object 43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014781" y="3719893"/>
            <a:ext cx="225932" cy="224408"/>
          </a:xfrm>
          <a:prstGeom prst="rect">
            <a:avLst/>
          </a:prstGeom>
        </p:spPr>
      </p:pic>
      <p:sp>
        <p:nvSpPr>
          <p:cNvPr id="44" name="object 44" descr=""/>
          <p:cNvSpPr txBox="1"/>
          <p:nvPr/>
        </p:nvSpPr>
        <p:spPr>
          <a:xfrm>
            <a:off x="7059294" y="3692397"/>
            <a:ext cx="1397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">
                <a:solidFill>
                  <a:srgbClr val="3E3D00"/>
                </a:solidFill>
                <a:latin typeface="Malgun Gothic"/>
                <a:cs typeface="Malgun Gothic"/>
              </a:rPr>
              <a:t>a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6623113" y="3401377"/>
            <a:ext cx="1428750" cy="1832610"/>
            <a:chOff x="6623113" y="3401377"/>
            <a:chExt cx="1428750" cy="1832610"/>
          </a:xfrm>
        </p:grpSpPr>
        <p:sp>
          <p:nvSpPr>
            <p:cNvPr id="46" name="object 46" descr=""/>
            <p:cNvSpPr/>
            <p:nvPr/>
          </p:nvSpPr>
          <p:spPr>
            <a:xfrm>
              <a:off x="6627876" y="3406140"/>
              <a:ext cx="1419225" cy="1823085"/>
            </a:xfrm>
            <a:custGeom>
              <a:avLst/>
              <a:gdLst/>
              <a:ahLst/>
              <a:cxnLst/>
              <a:rect l="l" t="t" r="r" b="b"/>
              <a:pathLst>
                <a:path w="1419225" h="1823085">
                  <a:moveTo>
                    <a:pt x="839597" y="0"/>
                  </a:moveTo>
                  <a:lnTo>
                    <a:pt x="576072" y="349250"/>
                  </a:lnTo>
                </a:path>
                <a:path w="1419225" h="1823085">
                  <a:moveTo>
                    <a:pt x="992124" y="0"/>
                  </a:moveTo>
                  <a:lnTo>
                    <a:pt x="1323975" y="349250"/>
                  </a:lnTo>
                </a:path>
                <a:path w="1419225" h="1823085">
                  <a:moveTo>
                    <a:pt x="0" y="1399032"/>
                  </a:moveTo>
                  <a:lnTo>
                    <a:pt x="482092" y="527304"/>
                  </a:lnTo>
                  <a:lnTo>
                    <a:pt x="708659" y="1399032"/>
                  </a:lnTo>
                  <a:lnTo>
                    <a:pt x="0" y="1399032"/>
                  </a:lnTo>
                  <a:close/>
                </a:path>
                <a:path w="1419225" h="1823085">
                  <a:moveTo>
                    <a:pt x="836676" y="1822704"/>
                  </a:moveTo>
                  <a:lnTo>
                    <a:pt x="1127759" y="964692"/>
                  </a:lnTo>
                  <a:lnTo>
                    <a:pt x="1418844" y="1822704"/>
                  </a:lnTo>
                  <a:lnTo>
                    <a:pt x="836676" y="1822704"/>
                  </a:lnTo>
                  <a:close/>
                </a:path>
                <a:path w="1419225" h="1823085">
                  <a:moveTo>
                    <a:pt x="1323340" y="502920"/>
                  </a:moveTo>
                  <a:lnTo>
                    <a:pt x="1158240" y="76644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48765" y="4149661"/>
              <a:ext cx="225932" cy="225932"/>
            </a:xfrm>
            <a:prstGeom prst="rect">
              <a:avLst/>
            </a:prstGeom>
          </p:spPr>
        </p:pic>
      </p:grpSp>
      <p:sp>
        <p:nvSpPr>
          <p:cNvPr id="48" name="object 48" descr=""/>
          <p:cNvSpPr txBox="1"/>
          <p:nvPr/>
        </p:nvSpPr>
        <p:spPr>
          <a:xfrm>
            <a:off x="7692008" y="4122242"/>
            <a:ext cx="1416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90">
                <a:solidFill>
                  <a:srgbClr val="3E3D00"/>
                </a:solidFill>
                <a:latin typeface="Malgun Gothic"/>
                <a:cs typeface="Malgun Gothic"/>
              </a:rPr>
              <a:t>c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49" name="object 49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284273" y="4149661"/>
            <a:ext cx="224409" cy="225932"/>
          </a:xfrm>
          <a:prstGeom prst="rect">
            <a:avLst/>
          </a:prstGeom>
        </p:spPr>
      </p:pic>
      <p:sp>
        <p:nvSpPr>
          <p:cNvPr id="50" name="object 50" descr=""/>
          <p:cNvSpPr txBox="1"/>
          <p:nvPr/>
        </p:nvSpPr>
        <p:spPr>
          <a:xfrm>
            <a:off x="8334247" y="4122242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E3D00"/>
                </a:solidFill>
                <a:latin typeface="Malgun Gothic"/>
                <a:cs typeface="Malgun Gothic"/>
              </a:rPr>
              <a:t>k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7883461" y="3904297"/>
            <a:ext cx="840105" cy="1437640"/>
            <a:chOff x="7883461" y="3904297"/>
            <a:chExt cx="840105" cy="1437640"/>
          </a:xfrm>
        </p:grpSpPr>
        <p:sp>
          <p:nvSpPr>
            <p:cNvPr id="52" name="object 52" descr=""/>
            <p:cNvSpPr/>
            <p:nvPr/>
          </p:nvSpPr>
          <p:spPr>
            <a:xfrm>
              <a:off x="8104631" y="3909059"/>
              <a:ext cx="614680" cy="1325880"/>
            </a:xfrm>
            <a:custGeom>
              <a:avLst/>
              <a:gdLst/>
              <a:ahLst/>
              <a:cxnLst/>
              <a:rect l="l" t="t" r="r" b="b"/>
              <a:pathLst>
                <a:path w="614679" h="1325879">
                  <a:moveTo>
                    <a:pt x="0" y="0"/>
                  </a:moveTo>
                  <a:lnTo>
                    <a:pt x="215900" y="277875"/>
                  </a:lnTo>
                </a:path>
                <a:path w="614679" h="1325879">
                  <a:moveTo>
                    <a:pt x="32003" y="1325880"/>
                  </a:moveTo>
                  <a:lnTo>
                    <a:pt x="323088" y="467867"/>
                  </a:lnTo>
                  <a:lnTo>
                    <a:pt x="614172" y="1325880"/>
                  </a:lnTo>
                  <a:lnTo>
                    <a:pt x="32003" y="132588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883461" y="5115877"/>
              <a:ext cx="225932" cy="225933"/>
            </a:xfrm>
            <a:prstGeom prst="rect">
              <a:avLst/>
            </a:prstGeom>
          </p:spPr>
        </p:pic>
      </p:grpSp>
      <p:sp>
        <p:nvSpPr>
          <p:cNvPr id="54" name="object 54" descr=""/>
          <p:cNvSpPr txBox="1"/>
          <p:nvPr/>
        </p:nvSpPr>
        <p:spPr>
          <a:xfrm>
            <a:off x="7923021" y="5089652"/>
            <a:ext cx="1485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E3D00"/>
                </a:solidFill>
                <a:latin typeface="Malgun Gothic"/>
                <a:cs typeface="Malgun Gothic"/>
              </a:rPr>
              <a:t>d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57" name="object 5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25</a:t>
            </a:fld>
          </a:p>
        </p:txBody>
      </p:sp>
      <p:sp>
        <p:nvSpPr>
          <p:cNvPr id="55" name="object 55" descr=""/>
          <p:cNvSpPr txBox="1"/>
          <p:nvPr/>
        </p:nvSpPr>
        <p:spPr>
          <a:xfrm>
            <a:off x="6279007" y="3855211"/>
            <a:ext cx="2393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2079498" y="180594"/>
            <a:ext cx="48844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9875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두 개의 자식노드가</a:t>
            </a:r>
            <a:r>
              <a:rPr dirty="0" sz="18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1800" spc="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노드가 삭제될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97152" y="2363723"/>
            <a:ext cx="262255" cy="250190"/>
          </a:xfrm>
          <a:custGeom>
            <a:avLst/>
            <a:gdLst/>
            <a:ahLst/>
            <a:cxnLst/>
            <a:rect l="l" t="t" r="r" b="b"/>
            <a:pathLst>
              <a:path w="262255" h="250189">
                <a:moveTo>
                  <a:pt x="0" y="124967"/>
                </a:moveTo>
                <a:lnTo>
                  <a:pt x="10298" y="76348"/>
                </a:lnTo>
                <a:lnTo>
                  <a:pt x="38385" y="36623"/>
                </a:lnTo>
                <a:lnTo>
                  <a:pt x="80045" y="9828"/>
                </a:lnTo>
                <a:lnTo>
                  <a:pt x="131064" y="0"/>
                </a:lnTo>
                <a:lnTo>
                  <a:pt x="182082" y="9828"/>
                </a:lnTo>
                <a:lnTo>
                  <a:pt x="223742" y="36623"/>
                </a:lnTo>
                <a:lnTo>
                  <a:pt x="251829" y="76348"/>
                </a:lnTo>
                <a:lnTo>
                  <a:pt x="262128" y="124967"/>
                </a:lnTo>
                <a:lnTo>
                  <a:pt x="251829" y="173587"/>
                </a:lnTo>
                <a:lnTo>
                  <a:pt x="223742" y="213312"/>
                </a:lnTo>
                <a:lnTo>
                  <a:pt x="182082" y="240107"/>
                </a:lnTo>
                <a:lnTo>
                  <a:pt x="131064" y="249936"/>
                </a:lnTo>
                <a:lnTo>
                  <a:pt x="80045" y="240107"/>
                </a:lnTo>
                <a:lnTo>
                  <a:pt x="38385" y="213312"/>
                </a:lnTo>
                <a:lnTo>
                  <a:pt x="10298" y="173587"/>
                </a:lnTo>
                <a:lnTo>
                  <a:pt x="0" y="124967"/>
                </a:lnTo>
                <a:close/>
              </a:path>
            </a:pathLst>
          </a:custGeom>
          <a:ln w="9524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638680" y="2380234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50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086421" y="2765869"/>
            <a:ext cx="279400" cy="262890"/>
            <a:chOff x="1086421" y="2765869"/>
            <a:chExt cx="279400" cy="262890"/>
          </a:xfrm>
        </p:grpSpPr>
        <p:sp>
          <p:nvSpPr>
            <p:cNvPr id="5" name="object 5" descr=""/>
            <p:cNvSpPr/>
            <p:nvPr/>
          </p:nvSpPr>
          <p:spPr>
            <a:xfrm>
              <a:off x="1091183" y="2770632"/>
              <a:ext cx="269875" cy="253365"/>
            </a:xfrm>
            <a:custGeom>
              <a:avLst/>
              <a:gdLst/>
              <a:ahLst/>
              <a:cxnLst/>
              <a:rect l="l" t="t" r="r" b="b"/>
              <a:pathLst>
                <a:path w="269875" h="253364">
                  <a:moveTo>
                    <a:pt x="134874" y="0"/>
                  </a:moveTo>
                  <a:lnTo>
                    <a:pt x="82376" y="9941"/>
                  </a:lnTo>
                  <a:lnTo>
                    <a:pt x="39504" y="37052"/>
                  </a:lnTo>
                  <a:lnTo>
                    <a:pt x="10599" y="77259"/>
                  </a:lnTo>
                  <a:lnTo>
                    <a:pt x="0" y="126491"/>
                  </a:lnTo>
                  <a:lnTo>
                    <a:pt x="10599" y="175724"/>
                  </a:lnTo>
                  <a:lnTo>
                    <a:pt x="39504" y="215931"/>
                  </a:lnTo>
                  <a:lnTo>
                    <a:pt x="82376" y="243042"/>
                  </a:lnTo>
                  <a:lnTo>
                    <a:pt x="134874" y="252983"/>
                  </a:lnTo>
                  <a:lnTo>
                    <a:pt x="187398" y="243042"/>
                  </a:lnTo>
                  <a:lnTo>
                    <a:pt x="230266" y="215931"/>
                  </a:lnTo>
                  <a:lnTo>
                    <a:pt x="259157" y="175724"/>
                  </a:lnTo>
                  <a:lnTo>
                    <a:pt x="269747" y="126491"/>
                  </a:lnTo>
                  <a:lnTo>
                    <a:pt x="259157" y="77259"/>
                  </a:lnTo>
                  <a:lnTo>
                    <a:pt x="230266" y="37052"/>
                  </a:lnTo>
                  <a:lnTo>
                    <a:pt x="187398" y="9941"/>
                  </a:lnTo>
                  <a:lnTo>
                    <a:pt x="134874" y="0"/>
                  </a:lnTo>
                  <a:close/>
                </a:path>
              </a:pathLst>
            </a:custGeom>
            <a:solidFill>
              <a:srgbClr val="FF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91183" y="2770632"/>
              <a:ext cx="269875" cy="253365"/>
            </a:xfrm>
            <a:custGeom>
              <a:avLst/>
              <a:gdLst/>
              <a:ahLst/>
              <a:cxnLst/>
              <a:rect l="l" t="t" r="r" b="b"/>
              <a:pathLst>
                <a:path w="269875" h="253364">
                  <a:moveTo>
                    <a:pt x="0" y="126491"/>
                  </a:moveTo>
                  <a:lnTo>
                    <a:pt x="10599" y="77259"/>
                  </a:lnTo>
                  <a:lnTo>
                    <a:pt x="39504" y="37052"/>
                  </a:lnTo>
                  <a:lnTo>
                    <a:pt x="82376" y="9941"/>
                  </a:lnTo>
                  <a:lnTo>
                    <a:pt x="134874" y="0"/>
                  </a:lnTo>
                  <a:lnTo>
                    <a:pt x="187398" y="9941"/>
                  </a:lnTo>
                  <a:lnTo>
                    <a:pt x="230266" y="37052"/>
                  </a:lnTo>
                  <a:lnTo>
                    <a:pt x="259157" y="77259"/>
                  </a:lnTo>
                  <a:lnTo>
                    <a:pt x="269747" y="126491"/>
                  </a:lnTo>
                  <a:lnTo>
                    <a:pt x="259157" y="175724"/>
                  </a:lnTo>
                  <a:lnTo>
                    <a:pt x="230266" y="215931"/>
                  </a:lnTo>
                  <a:lnTo>
                    <a:pt x="187398" y="243042"/>
                  </a:lnTo>
                  <a:lnTo>
                    <a:pt x="134874" y="252983"/>
                  </a:lnTo>
                  <a:lnTo>
                    <a:pt x="82376" y="243042"/>
                  </a:lnTo>
                  <a:lnTo>
                    <a:pt x="39504" y="215931"/>
                  </a:lnTo>
                  <a:lnTo>
                    <a:pt x="10599" y="175724"/>
                  </a:lnTo>
                  <a:lnTo>
                    <a:pt x="0" y="126491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136091" y="2789046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40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2165604" y="2781300"/>
            <a:ext cx="269875" cy="254635"/>
          </a:xfrm>
          <a:custGeom>
            <a:avLst/>
            <a:gdLst/>
            <a:ahLst/>
            <a:cxnLst/>
            <a:rect l="l" t="t" r="r" b="b"/>
            <a:pathLst>
              <a:path w="269875" h="254635">
                <a:moveTo>
                  <a:pt x="0" y="127253"/>
                </a:moveTo>
                <a:lnTo>
                  <a:pt x="10590" y="77741"/>
                </a:lnTo>
                <a:lnTo>
                  <a:pt x="39481" y="37290"/>
                </a:lnTo>
                <a:lnTo>
                  <a:pt x="82349" y="10007"/>
                </a:lnTo>
                <a:lnTo>
                  <a:pt x="134873" y="0"/>
                </a:lnTo>
                <a:lnTo>
                  <a:pt x="187398" y="10007"/>
                </a:lnTo>
                <a:lnTo>
                  <a:pt x="230266" y="37290"/>
                </a:lnTo>
                <a:lnTo>
                  <a:pt x="259157" y="77741"/>
                </a:lnTo>
                <a:lnTo>
                  <a:pt x="269747" y="127253"/>
                </a:lnTo>
                <a:lnTo>
                  <a:pt x="259157" y="176766"/>
                </a:lnTo>
                <a:lnTo>
                  <a:pt x="230266" y="217217"/>
                </a:lnTo>
                <a:lnTo>
                  <a:pt x="187398" y="244500"/>
                </a:lnTo>
                <a:lnTo>
                  <a:pt x="134873" y="254508"/>
                </a:lnTo>
                <a:lnTo>
                  <a:pt x="82349" y="244500"/>
                </a:lnTo>
                <a:lnTo>
                  <a:pt x="39481" y="217217"/>
                </a:lnTo>
                <a:lnTo>
                  <a:pt x="10590" y="176766"/>
                </a:lnTo>
                <a:lnTo>
                  <a:pt x="0" y="127253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211070" y="2800350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70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660904" y="3253740"/>
            <a:ext cx="268605" cy="254635"/>
          </a:xfrm>
          <a:custGeom>
            <a:avLst/>
            <a:gdLst/>
            <a:ahLst/>
            <a:cxnLst/>
            <a:rect l="l" t="t" r="r" b="b"/>
            <a:pathLst>
              <a:path w="268605" h="254635">
                <a:moveTo>
                  <a:pt x="0" y="127254"/>
                </a:moveTo>
                <a:lnTo>
                  <a:pt x="10542" y="77741"/>
                </a:lnTo>
                <a:lnTo>
                  <a:pt x="39290" y="37290"/>
                </a:lnTo>
                <a:lnTo>
                  <a:pt x="81920" y="10007"/>
                </a:lnTo>
                <a:lnTo>
                  <a:pt x="134112" y="0"/>
                </a:lnTo>
                <a:lnTo>
                  <a:pt x="186303" y="10007"/>
                </a:lnTo>
                <a:lnTo>
                  <a:pt x="228933" y="37290"/>
                </a:lnTo>
                <a:lnTo>
                  <a:pt x="257681" y="77741"/>
                </a:lnTo>
                <a:lnTo>
                  <a:pt x="268223" y="127254"/>
                </a:lnTo>
                <a:lnTo>
                  <a:pt x="257681" y="176766"/>
                </a:lnTo>
                <a:lnTo>
                  <a:pt x="228933" y="217217"/>
                </a:lnTo>
                <a:lnTo>
                  <a:pt x="186303" y="244500"/>
                </a:lnTo>
                <a:lnTo>
                  <a:pt x="134112" y="254508"/>
                </a:lnTo>
                <a:lnTo>
                  <a:pt x="81920" y="244500"/>
                </a:lnTo>
                <a:lnTo>
                  <a:pt x="39290" y="217217"/>
                </a:lnTo>
                <a:lnTo>
                  <a:pt x="10542" y="176766"/>
                </a:lnTo>
                <a:lnTo>
                  <a:pt x="0" y="12725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706370" y="327329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90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94753" y="3235261"/>
            <a:ext cx="278130" cy="264160"/>
            <a:chOff x="694753" y="3235261"/>
            <a:chExt cx="278130" cy="264160"/>
          </a:xfrm>
        </p:grpSpPr>
        <p:sp>
          <p:nvSpPr>
            <p:cNvPr id="13" name="object 13" descr=""/>
            <p:cNvSpPr/>
            <p:nvPr/>
          </p:nvSpPr>
          <p:spPr>
            <a:xfrm>
              <a:off x="699516" y="3240023"/>
              <a:ext cx="268605" cy="254635"/>
            </a:xfrm>
            <a:custGeom>
              <a:avLst/>
              <a:gdLst/>
              <a:ahLst/>
              <a:cxnLst/>
              <a:rect l="l" t="t" r="r" b="b"/>
              <a:pathLst>
                <a:path w="268605" h="254635">
                  <a:moveTo>
                    <a:pt x="134112" y="0"/>
                  </a:moveTo>
                  <a:lnTo>
                    <a:pt x="81910" y="10007"/>
                  </a:lnTo>
                  <a:lnTo>
                    <a:pt x="39281" y="37290"/>
                  </a:lnTo>
                  <a:lnTo>
                    <a:pt x="10539" y="77741"/>
                  </a:lnTo>
                  <a:lnTo>
                    <a:pt x="0" y="127253"/>
                  </a:lnTo>
                  <a:lnTo>
                    <a:pt x="10539" y="176766"/>
                  </a:lnTo>
                  <a:lnTo>
                    <a:pt x="39281" y="217217"/>
                  </a:lnTo>
                  <a:lnTo>
                    <a:pt x="81910" y="244500"/>
                  </a:lnTo>
                  <a:lnTo>
                    <a:pt x="134112" y="254508"/>
                  </a:lnTo>
                  <a:lnTo>
                    <a:pt x="186313" y="244500"/>
                  </a:lnTo>
                  <a:lnTo>
                    <a:pt x="228942" y="217217"/>
                  </a:lnTo>
                  <a:lnTo>
                    <a:pt x="257684" y="176766"/>
                  </a:lnTo>
                  <a:lnTo>
                    <a:pt x="268224" y="127253"/>
                  </a:lnTo>
                  <a:lnTo>
                    <a:pt x="257684" y="77741"/>
                  </a:lnTo>
                  <a:lnTo>
                    <a:pt x="228942" y="37290"/>
                  </a:lnTo>
                  <a:lnTo>
                    <a:pt x="186313" y="10007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EBE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99516" y="3240023"/>
              <a:ext cx="268605" cy="254635"/>
            </a:xfrm>
            <a:custGeom>
              <a:avLst/>
              <a:gdLst/>
              <a:ahLst/>
              <a:cxnLst/>
              <a:rect l="l" t="t" r="r" b="b"/>
              <a:pathLst>
                <a:path w="268605" h="254635">
                  <a:moveTo>
                    <a:pt x="0" y="127253"/>
                  </a:moveTo>
                  <a:lnTo>
                    <a:pt x="10539" y="77741"/>
                  </a:lnTo>
                  <a:lnTo>
                    <a:pt x="39281" y="37290"/>
                  </a:lnTo>
                  <a:lnTo>
                    <a:pt x="81910" y="10007"/>
                  </a:lnTo>
                  <a:lnTo>
                    <a:pt x="134112" y="0"/>
                  </a:lnTo>
                  <a:lnTo>
                    <a:pt x="186313" y="10007"/>
                  </a:lnTo>
                  <a:lnTo>
                    <a:pt x="228942" y="37290"/>
                  </a:lnTo>
                  <a:lnTo>
                    <a:pt x="257684" y="77741"/>
                  </a:lnTo>
                  <a:lnTo>
                    <a:pt x="268224" y="127253"/>
                  </a:lnTo>
                  <a:lnTo>
                    <a:pt x="257684" y="176766"/>
                  </a:lnTo>
                  <a:lnTo>
                    <a:pt x="228942" y="217217"/>
                  </a:lnTo>
                  <a:lnTo>
                    <a:pt x="186313" y="244500"/>
                  </a:lnTo>
                  <a:lnTo>
                    <a:pt x="134112" y="254508"/>
                  </a:lnTo>
                  <a:lnTo>
                    <a:pt x="81910" y="244500"/>
                  </a:lnTo>
                  <a:lnTo>
                    <a:pt x="39281" y="217217"/>
                  </a:lnTo>
                  <a:lnTo>
                    <a:pt x="10539" y="176766"/>
                  </a:lnTo>
                  <a:lnTo>
                    <a:pt x="0" y="127253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745642" y="3259073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1985772" y="3247644"/>
            <a:ext cx="268605" cy="254635"/>
          </a:xfrm>
          <a:custGeom>
            <a:avLst/>
            <a:gdLst/>
            <a:ahLst/>
            <a:cxnLst/>
            <a:rect l="l" t="t" r="r" b="b"/>
            <a:pathLst>
              <a:path w="268605" h="254635">
                <a:moveTo>
                  <a:pt x="0" y="127253"/>
                </a:moveTo>
                <a:lnTo>
                  <a:pt x="10542" y="77741"/>
                </a:lnTo>
                <a:lnTo>
                  <a:pt x="39290" y="37290"/>
                </a:lnTo>
                <a:lnTo>
                  <a:pt x="81920" y="10007"/>
                </a:lnTo>
                <a:lnTo>
                  <a:pt x="134111" y="0"/>
                </a:lnTo>
                <a:lnTo>
                  <a:pt x="186303" y="10007"/>
                </a:lnTo>
                <a:lnTo>
                  <a:pt x="228933" y="37290"/>
                </a:lnTo>
                <a:lnTo>
                  <a:pt x="257681" y="77741"/>
                </a:lnTo>
                <a:lnTo>
                  <a:pt x="268223" y="127253"/>
                </a:lnTo>
                <a:lnTo>
                  <a:pt x="257681" y="176766"/>
                </a:lnTo>
                <a:lnTo>
                  <a:pt x="228933" y="217217"/>
                </a:lnTo>
                <a:lnTo>
                  <a:pt x="186303" y="244500"/>
                </a:lnTo>
                <a:lnTo>
                  <a:pt x="134111" y="254507"/>
                </a:lnTo>
                <a:lnTo>
                  <a:pt x="81920" y="244500"/>
                </a:lnTo>
                <a:lnTo>
                  <a:pt x="39290" y="217217"/>
                </a:lnTo>
                <a:lnTo>
                  <a:pt x="10542" y="176766"/>
                </a:lnTo>
                <a:lnTo>
                  <a:pt x="0" y="127253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2031619" y="326694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60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3131820" y="3724655"/>
            <a:ext cx="269875" cy="253365"/>
          </a:xfrm>
          <a:custGeom>
            <a:avLst/>
            <a:gdLst/>
            <a:ahLst/>
            <a:cxnLst/>
            <a:rect l="l" t="t" r="r" b="b"/>
            <a:pathLst>
              <a:path w="269875" h="253364">
                <a:moveTo>
                  <a:pt x="0" y="126492"/>
                </a:moveTo>
                <a:lnTo>
                  <a:pt x="10590" y="77259"/>
                </a:lnTo>
                <a:lnTo>
                  <a:pt x="39481" y="37052"/>
                </a:lnTo>
                <a:lnTo>
                  <a:pt x="82349" y="9941"/>
                </a:lnTo>
                <a:lnTo>
                  <a:pt x="134874" y="0"/>
                </a:lnTo>
                <a:lnTo>
                  <a:pt x="187398" y="9941"/>
                </a:lnTo>
                <a:lnTo>
                  <a:pt x="230266" y="37052"/>
                </a:lnTo>
                <a:lnTo>
                  <a:pt x="259157" y="77259"/>
                </a:lnTo>
                <a:lnTo>
                  <a:pt x="269747" y="126492"/>
                </a:lnTo>
                <a:lnTo>
                  <a:pt x="259157" y="175724"/>
                </a:lnTo>
                <a:lnTo>
                  <a:pt x="230266" y="215931"/>
                </a:lnTo>
                <a:lnTo>
                  <a:pt x="187398" y="243042"/>
                </a:lnTo>
                <a:lnTo>
                  <a:pt x="134874" y="252984"/>
                </a:lnTo>
                <a:lnTo>
                  <a:pt x="82349" y="243042"/>
                </a:lnTo>
                <a:lnTo>
                  <a:pt x="39481" y="215931"/>
                </a:lnTo>
                <a:lnTo>
                  <a:pt x="10590" y="175724"/>
                </a:lnTo>
                <a:lnTo>
                  <a:pt x="0" y="12649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3177920" y="3743325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95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964691" y="3733800"/>
            <a:ext cx="268605" cy="254635"/>
          </a:xfrm>
          <a:custGeom>
            <a:avLst/>
            <a:gdLst/>
            <a:ahLst/>
            <a:cxnLst/>
            <a:rect l="l" t="t" r="r" b="b"/>
            <a:pathLst>
              <a:path w="268605" h="254635">
                <a:moveTo>
                  <a:pt x="0" y="127254"/>
                </a:moveTo>
                <a:lnTo>
                  <a:pt x="10539" y="77741"/>
                </a:lnTo>
                <a:lnTo>
                  <a:pt x="39281" y="37290"/>
                </a:lnTo>
                <a:lnTo>
                  <a:pt x="81910" y="10007"/>
                </a:lnTo>
                <a:lnTo>
                  <a:pt x="134112" y="0"/>
                </a:lnTo>
                <a:lnTo>
                  <a:pt x="186313" y="10007"/>
                </a:lnTo>
                <a:lnTo>
                  <a:pt x="228942" y="37290"/>
                </a:lnTo>
                <a:lnTo>
                  <a:pt x="257684" y="77741"/>
                </a:lnTo>
                <a:lnTo>
                  <a:pt x="268224" y="127254"/>
                </a:lnTo>
                <a:lnTo>
                  <a:pt x="257684" y="176766"/>
                </a:lnTo>
                <a:lnTo>
                  <a:pt x="228942" y="217217"/>
                </a:lnTo>
                <a:lnTo>
                  <a:pt x="186313" y="244500"/>
                </a:lnTo>
                <a:lnTo>
                  <a:pt x="134112" y="254507"/>
                </a:lnTo>
                <a:lnTo>
                  <a:pt x="81910" y="244500"/>
                </a:lnTo>
                <a:lnTo>
                  <a:pt x="39281" y="217217"/>
                </a:lnTo>
                <a:lnTo>
                  <a:pt x="10539" y="176766"/>
                </a:lnTo>
                <a:lnTo>
                  <a:pt x="0" y="12725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1010818" y="3752545"/>
            <a:ext cx="1778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353568" y="3729228"/>
            <a:ext cx="269875" cy="256540"/>
          </a:xfrm>
          <a:custGeom>
            <a:avLst/>
            <a:gdLst/>
            <a:ahLst/>
            <a:cxnLst/>
            <a:rect l="l" t="t" r="r" b="b"/>
            <a:pathLst>
              <a:path w="269875" h="256539">
                <a:moveTo>
                  <a:pt x="0" y="128016"/>
                </a:moveTo>
                <a:lnTo>
                  <a:pt x="10599" y="78170"/>
                </a:lnTo>
                <a:lnTo>
                  <a:pt x="39504" y="37480"/>
                </a:lnTo>
                <a:lnTo>
                  <a:pt x="82376" y="10054"/>
                </a:lnTo>
                <a:lnTo>
                  <a:pt x="134874" y="0"/>
                </a:lnTo>
                <a:lnTo>
                  <a:pt x="187371" y="10054"/>
                </a:lnTo>
                <a:lnTo>
                  <a:pt x="230243" y="37480"/>
                </a:lnTo>
                <a:lnTo>
                  <a:pt x="259148" y="78170"/>
                </a:lnTo>
                <a:lnTo>
                  <a:pt x="269748" y="128016"/>
                </a:lnTo>
                <a:lnTo>
                  <a:pt x="259148" y="177861"/>
                </a:lnTo>
                <a:lnTo>
                  <a:pt x="230243" y="218551"/>
                </a:lnTo>
                <a:lnTo>
                  <a:pt x="187371" y="245977"/>
                </a:lnTo>
                <a:lnTo>
                  <a:pt x="134874" y="256032"/>
                </a:lnTo>
                <a:lnTo>
                  <a:pt x="82376" y="245977"/>
                </a:lnTo>
                <a:lnTo>
                  <a:pt x="39504" y="218551"/>
                </a:lnTo>
                <a:lnTo>
                  <a:pt x="10599" y="177861"/>
                </a:lnTo>
                <a:lnTo>
                  <a:pt x="0" y="12801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399389" y="3748481"/>
            <a:ext cx="1778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489204" y="2577083"/>
            <a:ext cx="2682875" cy="1409700"/>
          </a:xfrm>
          <a:custGeom>
            <a:avLst/>
            <a:gdLst/>
            <a:ahLst/>
            <a:cxnLst/>
            <a:rect l="l" t="t" r="r" b="b"/>
            <a:pathLst>
              <a:path w="2682875" h="1409700">
                <a:moveTo>
                  <a:pt x="1146428" y="0"/>
                </a:moveTo>
                <a:lnTo>
                  <a:pt x="832104" y="230124"/>
                </a:lnTo>
              </a:path>
              <a:path w="2682875" h="1409700">
                <a:moveTo>
                  <a:pt x="1330452" y="0"/>
                </a:moveTo>
                <a:lnTo>
                  <a:pt x="1716277" y="242824"/>
                </a:lnTo>
              </a:path>
              <a:path w="2682875" h="1409700">
                <a:moveTo>
                  <a:pt x="1906523" y="422148"/>
                </a:moveTo>
                <a:lnTo>
                  <a:pt x="2211323" y="714248"/>
                </a:lnTo>
              </a:path>
              <a:path w="2682875" h="1409700">
                <a:moveTo>
                  <a:pt x="2400300" y="894588"/>
                </a:moveTo>
                <a:lnTo>
                  <a:pt x="2682875" y="1183513"/>
                </a:lnTo>
              </a:path>
              <a:path w="2682875" h="1409700">
                <a:moveTo>
                  <a:pt x="640461" y="408431"/>
                </a:moveTo>
                <a:lnTo>
                  <a:pt x="440436" y="698880"/>
                </a:lnTo>
              </a:path>
              <a:path w="2682875" h="1409700">
                <a:moveTo>
                  <a:pt x="440436" y="879348"/>
                </a:moveTo>
                <a:lnTo>
                  <a:pt x="608711" y="1157096"/>
                </a:lnTo>
              </a:path>
              <a:path w="2682875" h="1409700">
                <a:moveTo>
                  <a:pt x="250825" y="879348"/>
                </a:moveTo>
                <a:lnTo>
                  <a:pt x="0" y="1152397"/>
                </a:lnTo>
              </a:path>
              <a:path w="2682875" h="1409700">
                <a:moveTo>
                  <a:pt x="1292352" y="1282445"/>
                </a:moveTo>
                <a:lnTo>
                  <a:pt x="1302894" y="1232933"/>
                </a:lnTo>
                <a:lnTo>
                  <a:pt x="1331642" y="1192482"/>
                </a:lnTo>
                <a:lnTo>
                  <a:pt x="1374272" y="1165199"/>
                </a:lnTo>
                <a:lnTo>
                  <a:pt x="1426464" y="1155191"/>
                </a:lnTo>
                <a:lnTo>
                  <a:pt x="1478655" y="1165199"/>
                </a:lnTo>
                <a:lnTo>
                  <a:pt x="1521285" y="1192482"/>
                </a:lnTo>
                <a:lnTo>
                  <a:pt x="1550033" y="1232933"/>
                </a:lnTo>
                <a:lnTo>
                  <a:pt x="1560576" y="1282445"/>
                </a:lnTo>
                <a:lnTo>
                  <a:pt x="1550033" y="1331958"/>
                </a:lnTo>
                <a:lnTo>
                  <a:pt x="1521285" y="1372409"/>
                </a:lnTo>
                <a:lnTo>
                  <a:pt x="1478655" y="1399692"/>
                </a:lnTo>
                <a:lnTo>
                  <a:pt x="1426464" y="1409699"/>
                </a:lnTo>
                <a:lnTo>
                  <a:pt x="1374272" y="1399692"/>
                </a:lnTo>
                <a:lnTo>
                  <a:pt x="1331642" y="1372409"/>
                </a:lnTo>
                <a:lnTo>
                  <a:pt x="1302894" y="1331958"/>
                </a:lnTo>
                <a:lnTo>
                  <a:pt x="1292352" y="1282445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1826767" y="3751326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53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2665476" y="3733800"/>
            <a:ext cx="269875" cy="254635"/>
          </a:xfrm>
          <a:custGeom>
            <a:avLst/>
            <a:gdLst/>
            <a:ahLst/>
            <a:cxnLst/>
            <a:rect l="l" t="t" r="r" b="b"/>
            <a:pathLst>
              <a:path w="269875" h="254635">
                <a:moveTo>
                  <a:pt x="0" y="127254"/>
                </a:moveTo>
                <a:lnTo>
                  <a:pt x="10590" y="77741"/>
                </a:lnTo>
                <a:lnTo>
                  <a:pt x="39481" y="37290"/>
                </a:lnTo>
                <a:lnTo>
                  <a:pt x="82349" y="10007"/>
                </a:lnTo>
                <a:lnTo>
                  <a:pt x="134874" y="0"/>
                </a:lnTo>
                <a:lnTo>
                  <a:pt x="187398" y="10007"/>
                </a:lnTo>
                <a:lnTo>
                  <a:pt x="230266" y="37290"/>
                </a:lnTo>
                <a:lnTo>
                  <a:pt x="259157" y="77741"/>
                </a:lnTo>
                <a:lnTo>
                  <a:pt x="269748" y="127254"/>
                </a:lnTo>
                <a:lnTo>
                  <a:pt x="259157" y="176766"/>
                </a:lnTo>
                <a:lnTo>
                  <a:pt x="230266" y="217217"/>
                </a:lnTo>
                <a:lnTo>
                  <a:pt x="187398" y="244500"/>
                </a:lnTo>
                <a:lnTo>
                  <a:pt x="134874" y="254507"/>
                </a:lnTo>
                <a:lnTo>
                  <a:pt x="82349" y="244500"/>
                </a:lnTo>
                <a:lnTo>
                  <a:pt x="39481" y="217217"/>
                </a:lnTo>
                <a:lnTo>
                  <a:pt x="10590" y="176766"/>
                </a:lnTo>
                <a:lnTo>
                  <a:pt x="0" y="12725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2711323" y="3752545"/>
            <a:ext cx="1778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80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2218944" y="3508247"/>
            <a:ext cx="581025" cy="500380"/>
          </a:xfrm>
          <a:custGeom>
            <a:avLst/>
            <a:gdLst/>
            <a:ahLst/>
            <a:cxnLst/>
            <a:rect l="l" t="t" r="r" b="b"/>
            <a:pathLst>
              <a:path w="581025" h="500379">
                <a:moveTo>
                  <a:pt x="574548" y="0"/>
                </a:moveTo>
                <a:lnTo>
                  <a:pt x="580898" y="225425"/>
                </a:lnTo>
              </a:path>
              <a:path w="581025" h="500379">
                <a:moveTo>
                  <a:pt x="0" y="372618"/>
                </a:moveTo>
                <a:lnTo>
                  <a:pt x="10542" y="323105"/>
                </a:lnTo>
                <a:lnTo>
                  <a:pt x="39290" y="282654"/>
                </a:lnTo>
                <a:lnTo>
                  <a:pt x="81920" y="255371"/>
                </a:lnTo>
                <a:lnTo>
                  <a:pt x="134112" y="245363"/>
                </a:lnTo>
                <a:lnTo>
                  <a:pt x="186303" y="255371"/>
                </a:lnTo>
                <a:lnTo>
                  <a:pt x="228933" y="282654"/>
                </a:lnTo>
                <a:lnTo>
                  <a:pt x="257681" y="323105"/>
                </a:lnTo>
                <a:lnTo>
                  <a:pt x="268224" y="372618"/>
                </a:lnTo>
                <a:lnTo>
                  <a:pt x="257681" y="422130"/>
                </a:lnTo>
                <a:lnTo>
                  <a:pt x="228933" y="462581"/>
                </a:lnTo>
                <a:lnTo>
                  <a:pt x="186303" y="489864"/>
                </a:lnTo>
                <a:lnTo>
                  <a:pt x="134112" y="499871"/>
                </a:lnTo>
                <a:lnTo>
                  <a:pt x="81920" y="489864"/>
                </a:lnTo>
                <a:lnTo>
                  <a:pt x="39290" y="462581"/>
                </a:lnTo>
                <a:lnTo>
                  <a:pt x="10542" y="422130"/>
                </a:lnTo>
                <a:lnTo>
                  <a:pt x="0" y="37261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2265045" y="3772916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64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743712" y="3035807"/>
            <a:ext cx="1611630" cy="1449705"/>
          </a:xfrm>
          <a:custGeom>
            <a:avLst/>
            <a:gdLst/>
            <a:ahLst/>
            <a:cxnLst/>
            <a:rect l="l" t="t" r="r" b="b"/>
            <a:pathLst>
              <a:path w="1611630" h="1449704">
                <a:moveTo>
                  <a:pt x="1377695" y="466343"/>
                </a:moveTo>
                <a:lnTo>
                  <a:pt x="1611121" y="717168"/>
                </a:lnTo>
              </a:path>
              <a:path w="1611630" h="1449704">
                <a:moveTo>
                  <a:pt x="1377442" y="466343"/>
                </a:moveTo>
                <a:lnTo>
                  <a:pt x="1267968" y="734694"/>
                </a:lnTo>
              </a:path>
              <a:path w="1611630" h="1449704">
                <a:moveTo>
                  <a:pt x="1557146" y="0"/>
                </a:moveTo>
                <a:lnTo>
                  <a:pt x="1377695" y="212725"/>
                </a:lnTo>
              </a:path>
              <a:path w="1611630" h="1449704">
                <a:moveTo>
                  <a:pt x="0" y="1322069"/>
                </a:moveTo>
                <a:lnTo>
                  <a:pt x="10599" y="1272557"/>
                </a:lnTo>
                <a:lnTo>
                  <a:pt x="39504" y="1232106"/>
                </a:lnTo>
                <a:lnTo>
                  <a:pt x="82376" y="1204823"/>
                </a:lnTo>
                <a:lnTo>
                  <a:pt x="134874" y="1194815"/>
                </a:lnTo>
                <a:lnTo>
                  <a:pt x="187371" y="1204823"/>
                </a:lnTo>
                <a:lnTo>
                  <a:pt x="230243" y="1232106"/>
                </a:lnTo>
                <a:lnTo>
                  <a:pt x="259148" y="1272557"/>
                </a:lnTo>
                <a:lnTo>
                  <a:pt x="269747" y="1322069"/>
                </a:lnTo>
                <a:lnTo>
                  <a:pt x="259148" y="1371582"/>
                </a:lnTo>
                <a:lnTo>
                  <a:pt x="230243" y="1412033"/>
                </a:lnTo>
                <a:lnTo>
                  <a:pt x="187371" y="1439316"/>
                </a:lnTo>
                <a:lnTo>
                  <a:pt x="134874" y="1449323"/>
                </a:lnTo>
                <a:lnTo>
                  <a:pt x="82376" y="1439316"/>
                </a:lnTo>
                <a:lnTo>
                  <a:pt x="39504" y="1412033"/>
                </a:lnTo>
                <a:lnTo>
                  <a:pt x="10599" y="1371582"/>
                </a:lnTo>
                <a:lnTo>
                  <a:pt x="0" y="1322069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788314" y="4249928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25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1200911" y="4224528"/>
            <a:ext cx="269875" cy="254635"/>
          </a:xfrm>
          <a:custGeom>
            <a:avLst/>
            <a:gdLst/>
            <a:ahLst/>
            <a:cxnLst/>
            <a:rect l="l" t="t" r="r" b="b"/>
            <a:pathLst>
              <a:path w="269875" h="254635">
                <a:moveTo>
                  <a:pt x="0" y="127254"/>
                </a:moveTo>
                <a:lnTo>
                  <a:pt x="10599" y="77741"/>
                </a:lnTo>
                <a:lnTo>
                  <a:pt x="39504" y="37290"/>
                </a:lnTo>
                <a:lnTo>
                  <a:pt x="82376" y="10007"/>
                </a:lnTo>
                <a:lnTo>
                  <a:pt x="134874" y="0"/>
                </a:lnTo>
                <a:lnTo>
                  <a:pt x="187398" y="10007"/>
                </a:lnTo>
                <a:lnTo>
                  <a:pt x="230266" y="37290"/>
                </a:lnTo>
                <a:lnTo>
                  <a:pt x="259157" y="77741"/>
                </a:lnTo>
                <a:lnTo>
                  <a:pt x="269747" y="127254"/>
                </a:lnTo>
                <a:lnTo>
                  <a:pt x="259157" y="176766"/>
                </a:lnTo>
                <a:lnTo>
                  <a:pt x="230266" y="217217"/>
                </a:lnTo>
                <a:lnTo>
                  <a:pt x="187398" y="244500"/>
                </a:lnTo>
                <a:lnTo>
                  <a:pt x="134874" y="254508"/>
                </a:lnTo>
                <a:lnTo>
                  <a:pt x="82376" y="244500"/>
                </a:lnTo>
                <a:lnTo>
                  <a:pt x="39504" y="217217"/>
                </a:lnTo>
                <a:lnTo>
                  <a:pt x="10599" y="176766"/>
                </a:lnTo>
                <a:lnTo>
                  <a:pt x="0" y="127254"/>
                </a:lnTo>
                <a:close/>
              </a:path>
            </a:pathLst>
          </a:custGeom>
          <a:ln w="9524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1245514" y="4243578"/>
            <a:ext cx="178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32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969073" y="2620517"/>
            <a:ext cx="276225" cy="1654175"/>
            <a:chOff x="969073" y="2620517"/>
            <a:chExt cx="276225" cy="1654175"/>
          </a:xfrm>
        </p:grpSpPr>
        <p:sp>
          <p:nvSpPr>
            <p:cNvPr id="35" name="object 35" descr=""/>
            <p:cNvSpPr/>
            <p:nvPr/>
          </p:nvSpPr>
          <p:spPr>
            <a:xfrm>
              <a:off x="973836" y="3988307"/>
              <a:ext cx="266700" cy="281305"/>
            </a:xfrm>
            <a:custGeom>
              <a:avLst/>
              <a:gdLst/>
              <a:ahLst/>
              <a:cxnLst/>
              <a:rect l="l" t="t" r="r" b="b"/>
              <a:pathLst>
                <a:path w="266700" h="281304">
                  <a:moveTo>
                    <a:pt x="125412" y="0"/>
                  </a:moveTo>
                  <a:lnTo>
                    <a:pt x="0" y="281051"/>
                  </a:lnTo>
                </a:path>
                <a:path w="266700" h="281304">
                  <a:moveTo>
                    <a:pt x="124967" y="0"/>
                  </a:moveTo>
                  <a:lnTo>
                    <a:pt x="266255" y="274701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690" y="2620517"/>
              <a:ext cx="124815" cy="186944"/>
            </a:xfrm>
            <a:prstGeom prst="rect">
              <a:avLst/>
            </a:prstGeom>
          </p:spPr>
        </p:pic>
      </p:grpSp>
      <p:sp>
        <p:nvSpPr>
          <p:cNvPr id="37" name="object 37" descr=""/>
          <p:cNvSpPr txBox="1"/>
          <p:nvPr/>
        </p:nvSpPr>
        <p:spPr>
          <a:xfrm>
            <a:off x="513689" y="2417445"/>
            <a:ext cx="330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삭제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3948684" y="3340608"/>
            <a:ext cx="596265" cy="321945"/>
          </a:xfrm>
          <a:custGeom>
            <a:avLst/>
            <a:gdLst/>
            <a:ahLst/>
            <a:cxnLst/>
            <a:rect l="l" t="t" r="r" b="b"/>
            <a:pathLst>
              <a:path w="596264" h="321945">
                <a:moveTo>
                  <a:pt x="435101" y="0"/>
                </a:moveTo>
                <a:lnTo>
                  <a:pt x="435101" y="80390"/>
                </a:lnTo>
                <a:lnTo>
                  <a:pt x="0" y="80390"/>
                </a:lnTo>
                <a:lnTo>
                  <a:pt x="0" y="241172"/>
                </a:lnTo>
                <a:lnTo>
                  <a:pt x="435101" y="241172"/>
                </a:lnTo>
                <a:lnTo>
                  <a:pt x="435101" y="321563"/>
                </a:lnTo>
                <a:lnTo>
                  <a:pt x="595883" y="160781"/>
                </a:lnTo>
                <a:lnTo>
                  <a:pt x="435101" y="0"/>
                </a:lnTo>
                <a:close/>
              </a:path>
            </a:pathLst>
          </a:custGeom>
          <a:solidFill>
            <a:srgbClr val="C1EC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6312408" y="2363723"/>
            <a:ext cx="262255" cy="250190"/>
          </a:xfrm>
          <a:custGeom>
            <a:avLst/>
            <a:gdLst/>
            <a:ahLst/>
            <a:cxnLst/>
            <a:rect l="l" t="t" r="r" b="b"/>
            <a:pathLst>
              <a:path w="262254" h="250189">
                <a:moveTo>
                  <a:pt x="0" y="124967"/>
                </a:moveTo>
                <a:lnTo>
                  <a:pt x="10298" y="76348"/>
                </a:lnTo>
                <a:lnTo>
                  <a:pt x="38385" y="36623"/>
                </a:lnTo>
                <a:lnTo>
                  <a:pt x="80045" y="9828"/>
                </a:lnTo>
                <a:lnTo>
                  <a:pt x="131063" y="0"/>
                </a:lnTo>
                <a:lnTo>
                  <a:pt x="182082" y="9828"/>
                </a:lnTo>
                <a:lnTo>
                  <a:pt x="223742" y="36623"/>
                </a:lnTo>
                <a:lnTo>
                  <a:pt x="251829" y="76348"/>
                </a:lnTo>
                <a:lnTo>
                  <a:pt x="262127" y="124967"/>
                </a:lnTo>
                <a:lnTo>
                  <a:pt x="251829" y="173587"/>
                </a:lnTo>
                <a:lnTo>
                  <a:pt x="223742" y="213312"/>
                </a:lnTo>
                <a:lnTo>
                  <a:pt x="182082" y="240107"/>
                </a:lnTo>
                <a:lnTo>
                  <a:pt x="131063" y="249936"/>
                </a:lnTo>
                <a:lnTo>
                  <a:pt x="80045" y="240107"/>
                </a:lnTo>
                <a:lnTo>
                  <a:pt x="38385" y="213312"/>
                </a:lnTo>
                <a:lnTo>
                  <a:pt x="10298" y="173587"/>
                </a:lnTo>
                <a:lnTo>
                  <a:pt x="0" y="12496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6354571" y="2380234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50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6882383" y="2781300"/>
            <a:ext cx="268605" cy="254635"/>
          </a:xfrm>
          <a:custGeom>
            <a:avLst/>
            <a:gdLst/>
            <a:ahLst/>
            <a:cxnLst/>
            <a:rect l="l" t="t" r="r" b="b"/>
            <a:pathLst>
              <a:path w="268604" h="254635">
                <a:moveTo>
                  <a:pt x="0" y="127253"/>
                </a:moveTo>
                <a:lnTo>
                  <a:pt x="10542" y="77741"/>
                </a:lnTo>
                <a:lnTo>
                  <a:pt x="39290" y="37290"/>
                </a:lnTo>
                <a:lnTo>
                  <a:pt x="81920" y="10007"/>
                </a:lnTo>
                <a:lnTo>
                  <a:pt x="134112" y="0"/>
                </a:lnTo>
                <a:lnTo>
                  <a:pt x="186303" y="10007"/>
                </a:lnTo>
                <a:lnTo>
                  <a:pt x="228933" y="37290"/>
                </a:lnTo>
                <a:lnTo>
                  <a:pt x="257681" y="77741"/>
                </a:lnTo>
                <a:lnTo>
                  <a:pt x="268224" y="127253"/>
                </a:lnTo>
                <a:lnTo>
                  <a:pt x="257681" y="176766"/>
                </a:lnTo>
                <a:lnTo>
                  <a:pt x="228933" y="217217"/>
                </a:lnTo>
                <a:lnTo>
                  <a:pt x="186303" y="244500"/>
                </a:lnTo>
                <a:lnTo>
                  <a:pt x="134112" y="254508"/>
                </a:lnTo>
                <a:lnTo>
                  <a:pt x="81920" y="244500"/>
                </a:lnTo>
                <a:lnTo>
                  <a:pt x="39290" y="217217"/>
                </a:lnTo>
                <a:lnTo>
                  <a:pt x="10542" y="176766"/>
                </a:lnTo>
                <a:lnTo>
                  <a:pt x="0" y="127253"/>
                </a:lnTo>
                <a:close/>
              </a:path>
            </a:pathLst>
          </a:custGeom>
          <a:ln w="9524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6928231" y="2800350"/>
            <a:ext cx="178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70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7376159" y="3253740"/>
            <a:ext cx="269875" cy="254635"/>
          </a:xfrm>
          <a:custGeom>
            <a:avLst/>
            <a:gdLst/>
            <a:ahLst/>
            <a:cxnLst/>
            <a:rect l="l" t="t" r="r" b="b"/>
            <a:pathLst>
              <a:path w="269875" h="254635">
                <a:moveTo>
                  <a:pt x="0" y="127254"/>
                </a:moveTo>
                <a:lnTo>
                  <a:pt x="10590" y="77741"/>
                </a:lnTo>
                <a:lnTo>
                  <a:pt x="39481" y="37290"/>
                </a:lnTo>
                <a:lnTo>
                  <a:pt x="82349" y="10007"/>
                </a:lnTo>
                <a:lnTo>
                  <a:pt x="134874" y="0"/>
                </a:lnTo>
                <a:lnTo>
                  <a:pt x="187398" y="10007"/>
                </a:lnTo>
                <a:lnTo>
                  <a:pt x="230266" y="37290"/>
                </a:lnTo>
                <a:lnTo>
                  <a:pt x="259157" y="77741"/>
                </a:lnTo>
                <a:lnTo>
                  <a:pt x="269748" y="127254"/>
                </a:lnTo>
                <a:lnTo>
                  <a:pt x="259157" y="176766"/>
                </a:lnTo>
                <a:lnTo>
                  <a:pt x="230266" y="217217"/>
                </a:lnTo>
                <a:lnTo>
                  <a:pt x="187398" y="244500"/>
                </a:lnTo>
                <a:lnTo>
                  <a:pt x="134874" y="254508"/>
                </a:lnTo>
                <a:lnTo>
                  <a:pt x="82349" y="244500"/>
                </a:lnTo>
                <a:lnTo>
                  <a:pt x="39481" y="217217"/>
                </a:lnTo>
                <a:lnTo>
                  <a:pt x="10590" y="176766"/>
                </a:lnTo>
                <a:lnTo>
                  <a:pt x="0" y="12725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7422006" y="327329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90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5803201" y="2802445"/>
            <a:ext cx="279400" cy="262890"/>
            <a:chOff x="5803201" y="2802445"/>
            <a:chExt cx="279400" cy="262890"/>
          </a:xfrm>
        </p:grpSpPr>
        <p:sp>
          <p:nvSpPr>
            <p:cNvPr id="46" name="object 46" descr=""/>
            <p:cNvSpPr/>
            <p:nvPr/>
          </p:nvSpPr>
          <p:spPr>
            <a:xfrm>
              <a:off x="5807964" y="2807207"/>
              <a:ext cx="269875" cy="253365"/>
            </a:xfrm>
            <a:custGeom>
              <a:avLst/>
              <a:gdLst/>
              <a:ahLst/>
              <a:cxnLst/>
              <a:rect l="l" t="t" r="r" b="b"/>
              <a:pathLst>
                <a:path w="269875" h="253364">
                  <a:moveTo>
                    <a:pt x="134874" y="0"/>
                  </a:moveTo>
                  <a:lnTo>
                    <a:pt x="82349" y="9941"/>
                  </a:lnTo>
                  <a:lnTo>
                    <a:pt x="39481" y="37052"/>
                  </a:lnTo>
                  <a:lnTo>
                    <a:pt x="10590" y="77259"/>
                  </a:lnTo>
                  <a:lnTo>
                    <a:pt x="0" y="126491"/>
                  </a:lnTo>
                  <a:lnTo>
                    <a:pt x="10590" y="175724"/>
                  </a:lnTo>
                  <a:lnTo>
                    <a:pt x="39481" y="215931"/>
                  </a:lnTo>
                  <a:lnTo>
                    <a:pt x="82349" y="243042"/>
                  </a:lnTo>
                  <a:lnTo>
                    <a:pt x="134874" y="252983"/>
                  </a:lnTo>
                  <a:lnTo>
                    <a:pt x="187398" y="243042"/>
                  </a:lnTo>
                  <a:lnTo>
                    <a:pt x="230266" y="215931"/>
                  </a:lnTo>
                  <a:lnTo>
                    <a:pt x="259157" y="175724"/>
                  </a:lnTo>
                  <a:lnTo>
                    <a:pt x="269748" y="126491"/>
                  </a:lnTo>
                  <a:lnTo>
                    <a:pt x="259157" y="77259"/>
                  </a:lnTo>
                  <a:lnTo>
                    <a:pt x="230266" y="37052"/>
                  </a:lnTo>
                  <a:lnTo>
                    <a:pt x="187398" y="9941"/>
                  </a:lnTo>
                  <a:lnTo>
                    <a:pt x="134874" y="0"/>
                  </a:lnTo>
                  <a:close/>
                </a:path>
              </a:pathLst>
            </a:custGeom>
            <a:solidFill>
              <a:srgbClr val="EBE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5807964" y="2807207"/>
              <a:ext cx="269875" cy="253365"/>
            </a:xfrm>
            <a:custGeom>
              <a:avLst/>
              <a:gdLst/>
              <a:ahLst/>
              <a:cxnLst/>
              <a:rect l="l" t="t" r="r" b="b"/>
              <a:pathLst>
                <a:path w="269875" h="253364">
                  <a:moveTo>
                    <a:pt x="0" y="126491"/>
                  </a:moveTo>
                  <a:lnTo>
                    <a:pt x="10590" y="77259"/>
                  </a:lnTo>
                  <a:lnTo>
                    <a:pt x="39481" y="37052"/>
                  </a:lnTo>
                  <a:lnTo>
                    <a:pt x="82349" y="9941"/>
                  </a:lnTo>
                  <a:lnTo>
                    <a:pt x="134874" y="0"/>
                  </a:lnTo>
                  <a:lnTo>
                    <a:pt x="187398" y="9941"/>
                  </a:lnTo>
                  <a:lnTo>
                    <a:pt x="230266" y="37052"/>
                  </a:lnTo>
                  <a:lnTo>
                    <a:pt x="259157" y="77259"/>
                  </a:lnTo>
                  <a:lnTo>
                    <a:pt x="269748" y="126491"/>
                  </a:lnTo>
                  <a:lnTo>
                    <a:pt x="259157" y="175724"/>
                  </a:lnTo>
                  <a:lnTo>
                    <a:pt x="230266" y="215931"/>
                  </a:lnTo>
                  <a:lnTo>
                    <a:pt x="187398" y="243042"/>
                  </a:lnTo>
                  <a:lnTo>
                    <a:pt x="134874" y="252983"/>
                  </a:lnTo>
                  <a:lnTo>
                    <a:pt x="82349" y="243042"/>
                  </a:lnTo>
                  <a:lnTo>
                    <a:pt x="39481" y="215931"/>
                  </a:lnTo>
                  <a:lnTo>
                    <a:pt x="10590" y="175724"/>
                  </a:lnTo>
                  <a:lnTo>
                    <a:pt x="0" y="126491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5854953" y="2825622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" name="object 49" descr=""/>
          <p:cNvSpPr/>
          <p:nvPr/>
        </p:nvSpPr>
        <p:spPr>
          <a:xfrm>
            <a:off x="6702552" y="3247644"/>
            <a:ext cx="268605" cy="254635"/>
          </a:xfrm>
          <a:custGeom>
            <a:avLst/>
            <a:gdLst/>
            <a:ahLst/>
            <a:cxnLst/>
            <a:rect l="l" t="t" r="r" b="b"/>
            <a:pathLst>
              <a:path w="268604" h="254635">
                <a:moveTo>
                  <a:pt x="0" y="127253"/>
                </a:moveTo>
                <a:lnTo>
                  <a:pt x="10542" y="77741"/>
                </a:lnTo>
                <a:lnTo>
                  <a:pt x="39290" y="37290"/>
                </a:lnTo>
                <a:lnTo>
                  <a:pt x="81920" y="10007"/>
                </a:lnTo>
                <a:lnTo>
                  <a:pt x="134112" y="0"/>
                </a:lnTo>
                <a:lnTo>
                  <a:pt x="186303" y="10007"/>
                </a:lnTo>
                <a:lnTo>
                  <a:pt x="228933" y="37290"/>
                </a:lnTo>
                <a:lnTo>
                  <a:pt x="257681" y="77741"/>
                </a:lnTo>
                <a:lnTo>
                  <a:pt x="268224" y="127253"/>
                </a:lnTo>
                <a:lnTo>
                  <a:pt x="257681" y="176766"/>
                </a:lnTo>
                <a:lnTo>
                  <a:pt x="228933" y="217217"/>
                </a:lnTo>
                <a:lnTo>
                  <a:pt x="186303" y="244500"/>
                </a:lnTo>
                <a:lnTo>
                  <a:pt x="134112" y="254507"/>
                </a:lnTo>
                <a:lnTo>
                  <a:pt x="81920" y="244500"/>
                </a:lnTo>
                <a:lnTo>
                  <a:pt x="39290" y="217217"/>
                </a:lnTo>
                <a:lnTo>
                  <a:pt x="10542" y="176766"/>
                </a:lnTo>
                <a:lnTo>
                  <a:pt x="0" y="127253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 txBox="1"/>
          <p:nvPr/>
        </p:nvSpPr>
        <p:spPr>
          <a:xfrm>
            <a:off x="6749033" y="326694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60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7848600" y="3724655"/>
            <a:ext cx="268605" cy="253365"/>
          </a:xfrm>
          <a:custGeom>
            <a:avLst/>
            <a:gdLst/>
            <a:ahLst/>
            <a:cxnLst/>
            <a:rect l="l" t="t" r="r" b="b"/>
            <a:pathLst>
              <a:path w="268604" h="253364">
                <a:moveTo>
                  <a:pt x="0" y="126492"/>
                </a:moveTo>
                <a:lnTo>
                  <a:pt x="10542" y="77259"/>
                </a:lnTo>
                <a:lnTo>
                  <a:pt x="39290" y="37052"/>
                </a:lnTo>
                <a:lnTo>
                  <a:pt x="81920" y="9941"/>
                </a:lnTo>
                <a:lnTo>
                  <a:pt x="134111" y="0"/>
                </a:lnTo>
                <a:lnTo>
                  <a:pt x="186303" y="9941"/>
                </a:lnTo>
                <a:lnTo>
                  <a:pt x="228933" y="37052"/>
                </a:lnTo>
                <a:lnTo>
                  <a:pt x="257681" y="77259"/>
                </a:lnTo>
                <a:lnTo>
                  <a:pt x="268224" y="126492"/>
                </a:lnTo>
                <a:lnTo>
                  <a:pt x="257681" y="175724"/>
                </a:lnTo>
                <a:lnTo>
                  <a:pt x="228933" y="215931"/>
                </a:lnTo>
                <a:lnTo>
                  <a:pt x="186303" y="243042"/>
                </a:lnTo>
                <a:lnTo>
                  <a:pt x="134111" y="252984"/>
                </a:lnTo>
                <a:lnTo>
                  <a:pt x="81920" y="243042"/>
                </a:lnTo>
                <a:lnTo>
                  <a:pt x="39290" y="215931"/>
                </a:lnTo>
                <a:lnTo>
                  <a:pt x="10542" y="175724"/>
                </a:lnTo>
                <a:lnTo>
                  <a:pt x="0" y="12649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 txBox="1"/>
          <p:nvPr/>
        </p:nvSpPr>
        <p:spPr>
          <a:xfrm>
            <a:off x="7895335" y="3743325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95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3" name="object 53" descr=""/>
          <p:cNvSpPr/>
          <p:nvPr/>
        </p:nvSpPr>
        <p:spPr>
          <a:xfrm>
            <a:off x="6071615" y="3302508"/>
            <a:ext cx="269875" cy="253365"/>
          </a:xfrm>
          <a:custGeom>
            <a:avLst/>
            <a:gdLst/>
            <a:ahLst/>
            <a:cxnLst/>
            <a:rect l="l" t="t" r="r" b="b"/>
            <a:pathLst>
              <a:path w="269875" h="253364">
                <a:moveTo>
                  <a:pt x="0" y="126491"/>
                </a:moveTo>
                <a:lnTo>
                  <a:pt x="10590" y="77259"/>
                </a:lnTo>
                <a:lnTo>
                  <a:pt x="39481" y="37052"/>
                </a:lnTo>
                <a:lnTo>
                  <a:pt x="82349" y="9941"/>
                </a:lnTo>
                <a:lnTo>
                  <a:pt x="134874" y="0"/>
                </a:lnTo>
                <a:lnTo>
                  <a:pt x="187398" y="9941"/>
                </a:lnTo>
                <a:lnTo>
                  <a:pt x="230266" y="37052"/>
                </a:lnTo>
                <a:lnTo>
                  <a:pt x="259157" y="77259"/>
                </a:lnTo>
                <a:lnTo>
                  <a:pt x="269748" y="126491"/>
                </a:lnTo>
                <a:lnTo>
                  <a:pt x="259157" y="175724"/>
                </a:lnTo>
                <a:lnTo>
                  <a:pt x="230266" y="215931"/>
                </a:lnTo>
                <a:lnTo>
                  <a:pt x="187398" y="243042"/>
                </a:lnTo>
                <a:lnTo>
                  <a:pt x="134874" y="252983"/>
                </a:lnTo>
                <a:lnTo>
                  <a:pt x="82349" y="243042"/>
                </a:lnTo>
                <a:lnTo>
                  <a:pt x="39481" y="215931"/>
                </a:lnTo>
                <a:lnTo>
                  <a:pt x="10590" y="175724"/>
                </a:lnTo>
                <a:lnTo>
                  <a:pt x="0" y="126491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 txBox="1"/>
          <p:nvPr/>
        </p:nvSpPr>
        <p:spPr>
          <a:xfrm>
            <a:off x="6118605" y="3320618"/>
            <a:ext cx="1778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5" name="object 55" descr=""/>
          <p:cNvSpPr/>
          <p:nvPr/>
        </p:nvSpPr>
        <p:spPr>
          <a:xfrm>
            <a:off x="5462015" y="3297935"/>
            <a:ext cx="269875" cy="253365"/>
          </a:xfrm>
          <a:custGeom>
            <a:avLst/>
            <a:gdLst/>
            <a:ahLst/>
            <a:cxnLst/>
            <a:rect l="l" t="t" r="r" b="b"/>
            <a:pathLst>
              <a:path w="269875" h="253364">
                <a:moveTo>
                  <a:pt x="0" y="126491"/>
                </a:moveTo>
                <a:lnTo>
                  <a:pt x="10590" y="77259"/>
                </a:lnTo>
                <a:lnTo>
                  <a:pt x="39481" y="37052"/>
                </a:lnTo>
                <a:lnTo>
                  <a:pt x="82349" y="9941"/>
                </a:lnTo>
                <a:lnTo>
                  <a:pt x="134874" y="0"/>
                </a:lnTo>
                <a:lnTo>
                  <a:pt x="187398" y="9941"/>
                </a:lnTo>
                <a:lnTo>
                  <a:pt x="230266" y="37052"/>
                </a:lnTo>
                <a:lnTo>
                  <a:pt x="259157" y="77259"/>
                </a:lnTo>
                <a:lnTo>
                  <a:pt x="269748" y="126491"/>
                </a:lnTo>
                <a:lnTo>
                  <a:pt x="259157" y="175724"/>
                </a:lnTo>
                <a:lnTo>
                  <a:pt x="230266" y="215931"/>
                </a:lnTo>
                <a:lnTo>
                  <a:pt x="187398" y="243042"/>
                </a:lnTo>
                <a:lnTo>
                  <a:pt x="134874" y="252984"/>
                </a:lnTo>
                <a:lnTo>
                  <a:pt x="82349" y="243042"/>
                </a:lnTo>
                <a:lnTo>
                  <a:pt x="39481" y="215931"/>
                </a:lnTo>
                <a:lnTo>
                  <a:pt x="10590" y="175724"/>
                </a:lnTo>
                <a:lnTo>
                  <a:pt x="0" y="126491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 txBox="1"/>
          <p:nvPr/>
        </p:nvSpPr>
        <p:spPr>
          <a:xfrm>
            <a:off x="5508752" y="3316351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7" name="object 57" descr=""/>
          <p:cNvSpPr/>
          <p:nvPr/>
        </p:nvSpPr>
        <p:spPr>
          <a:xfrm>
            <a:off x="5597652" y="2577083"/>
            <a:ext cx="2291715" cy="1409700"/>
          </a:xfrm>
          <a:custGeom>
            <a:avLst/>
            <a:gdLst/>
            <a:ahLst/>
            <a:cxnLst/>
            <a:rect l="l" t="t" r="r" b="b"/>
            <a:pathLst>
              <a:path w="2291715" h="1409700">
                <a:moveTo>
                  <a:pt x="753237" y="0"/>
                </a:moveTo>
                <a:lnTo>
                  <a:pt x="438912" y="268224"/>
                </a:lnTo>
              </a:path>
              <a:path w="2291715" h="1409700">
                <a:moveTo>
                  <a:pt x="938783" y="0"/>
                </a:moveTo>
                <a:lnTo>
                  <a:pt x="1324482" y="242824"/>
                </a:lnTo>
              </a:path>
              <a:path w="2291715" h="1409700">
                <a:moveTo>
                  <a:pt x="1514855" y="422148"/>
                </a:moveTo>
                <a:lnTo>
                  <a:pt x="1818131" y="714248"/>
                </a:lnTo>
              </a:path>
              <a:path w="2291715" h="1409700">
                <a:moveTo>
                  <a:pt x="2008631" y="894588"/>
                </a:moveTo>
                <a:lnTo>
                  <a:pt x="2291206" y="1183513"/>
                </a:lnTo>
              </a:path>
              <a:path w="2291715" h="1409700">
                <a:moveTo>
                  <a:pt x="438912" y="446531"/>
                </a:moveTo>
                <a:lnTo>
                  <a:pt x="608711" y="724280"/>
                </a:lnTo>
              </a:path>
              <a:path w="2291715" h="1409700">
                <a:moveTo>
                  <a:pt x="249300" y="446531"/>
                </a:moveTo>
                <a:lnTo>
                  <a:pt x="0" y="719581"/>
                </a:lnTo>
              </a:path>
              <a:path w="2291715" h="1409700">
                <a:moveTo>
                  <a:pt x="900684" y="1282445"/>
                </a:moveTo>
                <a:lnTo>
                  <a:pt x="911226" y="1232933"/>
                </a:lnTo>
                <a:lnTo>
                  <a:pt x="939974" y="1192482"/>
                </a:lnTo>
                <a:lnTo>
                  <a:pt x="982604" y="1165199"/>
                </a:lnTo>
                <a:lnTo>
                  <a:pt x="1034796" y="1155191"/>
                </a:lnTo>
                <a:lnTo>
                  <a:pt x="1086987" y="1165199"/>
                </a:lnTo>
                <a:lnTo>
                  <a:pt x="1129617" y="1192482"/>
                </a:lnTo>
                <a:lnTo>
                  <a:pt x="1158365" y="1232933"/>
                </a:lnTo>
                <a:lnTo>
                  <a:pt x="1168907" y="1282445"/>
                </a:lnTo>
                <a:lnTo>
                  <a:pt x="1158365" y="1331958"/>
                </a:lnTo>
                <a:lnTo>
                  <a:pt x="1129617" y="1372409"/>
                </a:lnTo>
                <a:lnTo>
                  <a:pt x="1086987" y="1399692"/>
                </a:lnTo>
                <a:lnTo>
                  <a:pt x="1034796" y="1409699"/>
                </a:lnTo>
                <a:lnTo>
                  <a:pt x="982604" y="1399692"/>
                </a:lnTo>
                <a:lnTo>
                  <a:pt x="939974" y="1372409"/>
                </a:lnTo>
                <a:lnTo>
                  <a:pt x="911226" y="1331958"/>
                </a:lnTo>
                <a:lnTo>
                  <a:pt x="900684" y="1282445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 txBox="1"/>
          <p:nvPr/>
        </p:nvSpPr>
        <p:spPr>
          <a:xfrm>
            <a:off x="6544182" y="3751326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53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9" name="object 59" descr=""/>
          <p:cNvSpPr/>
          <p:nvPr/>
        </p:nvSpPr>
        <p:spPr>
          <a:xfrm>
            <a:off x="7382256" y="3733800"/>
            <a:ext cx="269875" cy="254635"/>
          </a:xfrm>
          <a:custGeom>
            <a:avLst/>
            <a:gdLst/>
            <a:ahLst/>
            <a:cxnLst/>
            <a:rect l="l" t="t" r="r" b="b"/>
            <a:pathLst>
              <a:path w="269875" h="254635">
                <a:moveTo>
                  <a:pt x="0" y="127254"/>
                </a:moveTo>
                <a:lnTo>
                  <a:pt x="10590" y="77741"/>
                </a:lnTo>
                <a:lnTo>
                  <a:pt x="39481" y="37290"/>
                </a:lnTo>
                <a:lnTo>
                  <a:pt x="82349" y="10007"/>
                </a:lnTo>
                <a:lnTo>
                  <a:pt x="134874" y="0"/>
                </a:lnTo>
                <a:lnTo>
                  <a:pt x="187398" y="10007"/>
                </a:lnTo>
                <a:lnTo>
                  <a:pt x="230266" y="37290"/>
                </a:lnTo>
                <a:lnTo>
                  <a:pt x="259157" y="77741"/>
                </a:lnTo>
                <a:lnTo>
                  <a:pt x="269748" y="127254"/>
                </a:lnTo>
                <a:lnTo>
                  <a:pt x="259157" y="176766"/>
                </a:lnTo>
                <a:lnTo>
                  <a:pt x="230266" y="217217"/>
                </a:lnTo>
                <a:lnTo>
                  <a:pt x="187398" y="244500"/>
                </a:lnTo>
                <a:lnTo>
                  <a:pt x="134874" y="254507"/>
                </a:lnTo>
                <a:lnTo>
                  <a:pt x="82349" y="244500"/>
                </a:lnTo>
                <a:lnTo>
                  <a:pt x="39481" y="217217"/>
                </a:lnTo>
                <a:lnTo>
                  <a:pt x="10590" y="176766"/>
                </a:lnTo>
                <a:lnTo>
                  <a:pt x="0" y="12725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 txBox="1"/>
          <p:nvPr/>
        </p:nvSpPr>
        <p:spPr>
          <a:xfrm>
            <a:off x="7428356" y="3752545"/>
            <a:ext cx="1778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80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61" descr=""/>
          <p:cNvSpPr/>
          <p:nvPr/>
        </p:nvSpPr>
        <p:spPr>
          <a:xfrm>
            <a:off x="6935723" y="3508247"/>
            <a:ext cx="581025" cy="500380"/>
          </a:xfrm>
          <a:custGeom>
            <a:avLst/>
            <a:gdLst/>
            <a:ahLst/>
            <a:cxnLst/>
            <a:rect l="l" t="t" r="r" b="b"/>
            <a:pathLst>
              <a:path w="581025" h="500379">
                <a:moveTo>
                  <a:pt x="574548" y="0"/>
                </a:moveTo>
                <a:lnTo>
                  <a:pt x="580898" y="225425"/>
                </a:lnTo>
              </a:path>
              <a:path w="581025" h="500379">
                <a:moveTo>
                  <a:pt x="0" y="372618"/>
                </a:moveTo>
                <a:lnTo>
                  <a:pt x="10542" y="323105"/>
                </a:lnTo>
                <a:lnTo>
                  <a:pt x="39290" y="282654"/>
                </a:lnTo>
                <a:lnTo>
                  <a:pt x="81920" y="255371"/>
                </a:lnTo>
                <a:lnTo>
                  <a:pt x="134111" y="245363"/>
                </a:lnTo>
                <a:lnTo>
                  <a:pt x="186303" y="255371"/>
                </a:lnTo>
                <a:lnTo>
                  <a:pt x="228933" y="282654"/>
                </a:lnTo>
                <a:lnTo>
                  <a:pt x="257681" y="323105"/>
                </a:lnTo>
                <a:lnTo>
                  <a:pt x="268224" y="372618"/>
                </a:lnTo>
                <a:lnTo>
                  <a:pt x="257681" y="422130"/>
                </a:lnTo>
                <a:lnTo>
                  <a:pt x="228933" y="462581"/>
                </a:lnTo>
                <a:lnTo>
                  <a:pt x="186303" y="489864"/>
                </a:lnTo>
                <a:lnTo>
                  <a:pt x="134111" y="499871"/>
                </a:lnTo>
                <a:lnTo>
                  <a:pt x="81920" y="489864"/>
                </a:lnTo>
                <a:lnTo>
                  <a:pt x="39290" y="462581"/>
                </a:lnTo>
                <a:lnTo>
                  <a:pt x="10542" y="422130"/>
                </a:lnTo>
                <a:lnTo>
                  <a:pt x="0" y="37261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 txBox="1"/>
          <p:nvPr/>
        </p:nvSpPr>
        <p:spPr>
          <a:xfrm>
            <a:off x="6982459" y="3772916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64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3" name="object 63" descr=""/>
          <p:cNvSpPr/>
          <p:nvPr/>
        </p:nvSpPr>
        <p:spPr>
          <a:xfrm>
            <a:off x="5681471" y="3035807"/>
            <a:ext cx="1387475" cy="977265"/>
          </a:xfrm>
          <a:custGeom>
            <a:avLst/>
            <a:gdLst/>
            <a:ahLst/>
            <a:cxnLst/>
            <a:rect l="l" t="t" r="r" b="b"/>
            <a:pathLst>
              <a:path w="1387475" h="977264">
                <a:moveTo>
                  <a:pt x="1153668" y="466343"/>
                </a:moveTo>
                <a:lnTo>
                  <a:pt x="1387094" y="717168"/>
                </a:lnTo>
              </a:path>
              <a:path w="1387475" h="977264">
                <a:moveTo>
                  <a:pt x="1154937" y="466343"/>
                </a:moveTo>
                <a:lnTo>
                  <a:pt x="1045463" y="734694"/>
                </a:lnTo>
              </a:path>
              <a:path w="1387475" h="977264">
                <a:moveTo>
                  <a:pt x="1334643" y="0"/>
                </a:moveTo>
                <a:lnTo>
                  <a:pt x="1153668" y="212725"/>
                </a:lnTo>
              </a:path>
              <a:path w="1387475" h="977264">
                <a:moveTo>
                  <a:pt x="0" y="845057"/>
                </a:moveTo>
                <a:lnTo>
                  <a:pt x="10590" y="795545"/>
                </a:lnTo>
                <a:lnTo>
                  <a:pt x="39481" y="755094"/>
                </a:lnTo>
                <a:lnTo>
                  <a:pt x="82349" y="727811"/>
                </a:lnTo>
                <a:lnTo>
                  <a:pt x="134874" y="717803"/>
                </a:lnTo>
                <a:lnTo>
                  <a:pt x="187398" y="727811"/>
                </a:lnTo>
                <a:lnTo>
                  <a:pt x="230266" y="755094"/>
                </a:lnTo>
                <a:lnTo>
                  <a:pt x="259157" y="795545"/>
                </a:lnTo>
                <a:lnTo>
                  <a:pt x="269748" y="845057"/>
                </a:lnTo>
                <a:lnTo>
                  <a:pt x="259157" y="894570"/>
                </a:lnTo>
                <a:lnTo>
                  <a:pt x="230266" y="935021"/>
                </a:lnTo>
                <a:lnTo>
                  <a:pt x="187398" y="962304"/>
                </a:lnTo>
                <a:lnTo>
                  <a:pt x="134874" y="972311"/>
                </a:lnTo>
                <a:lnTo>
                  <a:pt x="82349" y="962304"/>
                </a:lnTo>
                <a:lnTo>
                  <a:pt x="39481" y="935021"/>
                </a:lnTo>
                <a:lnTo>
                  <a:pt x="10590" y="894570"/>
                </a:lnTo>
                <a:lnTo>
                  <a:pt x="0" y="845057"/>
                </a:lnTo>
                <a:close/>
              </a:path>
              <a:path w="1387475" h="977264">
                <a:moveTo>
                  <a:pt x="446531" y="850391"/>
                </a:moveTo>
                <a:lnTo>
                  <a:pt x="457074" y="801159"/>
                </a:lnTo>
                <a:lnTo>
                  <a:pt x="485822" y="760952"/>
                </a:lnTo>
                <a:lnTo>
                  <a:pt x="528452" y="733841"/>
                </a:lnTo>
                <a:lnTo>
                  <a:pt x="580643" y="723899"/>
                </a:lnTo>
                <a:lnTo>
                  <a:pt x="632835" y="733841"/>
                </a:lnTo>
                <a:lnTo>
                  <a:pt x="675465" y="760952"/>
                </a:lnTo>
                <a:lnTo>
                  <a:pt x="704213" y="801159"/>
                </a:lnTo>
                <a:lnTo>
                  <a:pt x="714755" y="850391"/>
                </a:lnTo>
                <a:lnTo>
                  <a:pt x="704213" y="899624"/>
                </a:lnTo>
                <a:lnTo>
                  <a:pt x="675465" y="939831"/>
                </a:lnTo>
                <a:lnTo>
                  <a:pt x="632835" y="966942"/>
                </a:lnTo>
                <a:lnTo>
                  <a:pt x="580643" y="976883"/>
                </a:lnTo>
                <a:lnTo>
                  <a:pt x="528452" y="966942"/>
                </a:lnTo>
                <a:lnTo>
                  <a:pt x="485822" y="939831"/>
                </a:lnTo>
                <a:lnTo>
                  <a:pt x="457074" y="899624"/>
                </a:lnTo>
                <a:lnTo>
                  <a:pt x="446531" y="850391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 txBox="1"/>
          <p:nvPr/>
        </p:nvSpPr>
        <p:spPr>
          <a:xfrm>
            <a:off x="5727953" y="3778377"/>
            <a:ext cx="6242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8470" algn="l"/>
              </a:tabLst>
            </a:pPr>
            <a:r>
              <a:rPr dirty="0" baseline="2314" sz="1800" spc="-37">
                <a:solidFill>
                  <a:srgbClr val="3E3D00"/>
                </a:solidFill>
                <a:latin typeface="Times New Roman"/>
                <a:cs typeface="Times New Roman"/>
              </a:rPr>
              <a:t>25</a:t>
            </a:r>
            <a:r>
              <a:rPr dirty="0" baseline="2314" sz="18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32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65" descr=""/>
          <p:cNvSpPr/>
          <p:nvPr/>
        </p:nvSpPr>
        <p:spPr>
          <a:xfrm>
            <a:off x="5911596" y="3555491"/>
            <a:ext cx="351790" cy="234950"/>
          </a:xfrm>
          <a:custGeom>
            <a:avLst/>
            <a:gdLst/>
            <a:ahLst/>
            <a:cxnLst/>
            <a:rect l="l" t="t" r="r" b="b"/>
            <a:pathLst>
              <a:path w="351789" h="234950">
                <a:moveTo>
                  <a:pt x="295275" y="0"/>
                </a:moveTo>
                <a:lnTo>
                  <a:pt x="0" y="234950"/>
                </a:lnTo>
              </a:path>
              <a:path w="351789" h="234950">
                <a:moveTo>
                  <a:pt x="295655" y="0"/>
                </a:moveTo>
                <a:lnTo>
                  <a:pt x="351281" y="20320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 txBox="1"/>
          <p:nvPr/>
        </p:nvSpPr>
        <p:spPr>
          <a:xfrm>
            <a:off x="2315972" y="1358341"/>
            <a:ext cx="48856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9875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자식노드가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18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노드가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삭제될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7" name="object 6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25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179880"/>
            <a:ext cx="121513" cy="13075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74040" y="986383"/>
            <a:ext cx="8332470" cy="5431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000" b="1">
                <a:solidFill>
                  <a:srgbClr val="3D010C"/>
                </a:solidFill>
                <a:latin typeface="Malgun Gothic"/>
                <a:cs typeface="Malgun Gothic"/>
              </a:rPr>
              <a:t>정리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6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검색하는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아이템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아이템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중의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하나가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될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확률이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동일하다고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가정하면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이진검색트리의</a:t>
            </a:r>
            <a:r>
              <a:rPr dirty="0" sz="2000" spc="-2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평균검색시간은</a:t>
            </a:r>
            <a:r>
              <a:rPr dirty="0" sz="2000" spc="2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대략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1.38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lg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된다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98475" indent="-485775">
              <a:lnSpc>
                <a:spcPct val="100000"/>
              </a:lnSpc>
              <a:spcBef>
                <a:spcPts val="885"/>
              </a:spcBef>
              <a:buClr>
                <a:srgbClr val="1F407E"/>
              </a:buClr>
              <a:buSzPct val="85000"/>
              <a:buFont typeface="Wingdings"/>
              <a:buChar char=""/>
              <a:tabLst>
                <a:tab pos="498475" algn="l"/>
              </a:tabLst>
            </a:pP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생성가능한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모든</a:t>
            </a:r>
            <a:r>
              <a:rPr dirty="0" sz="20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이진검색트리에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대한</a:t>
            </a:r>
            <a:r>
              <a:rPr dirty="0" sz="20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평균검색시간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2000" spc="-25" b="1">
                <a:solidFill>
                  <a:srgbClr val="3D010C"/>
                </a:solidFill>
                <a:latin typeface="Malgun Gothic"/>
                <a:cs typeface="Malgun Gothic"/>
              </a:rPr>
              <a:t>증명</a:t>
            </a:r>
            <a:endParaRPr sz="2000">
              <a:latin typeface="Malgun Gothic"/>
              <a:cs typeface="Malgun Gothic"/>
            </a:endParaRPr>
          </a:p>
          <a:p>
            <a:pPr lvl="1" marL="413384" marR="239395" indent="-287020">
              <a:lnSpc>
                <a:spcPct val="117000"/>
              </a:lnSpc>
              <a:spcBef>
                <a:spcPts val="470"/>
              </a:spcBef>
              <a:buFont typeface="Wingdings"/>
              <a:buChar char=""/>
              <a:tabLst>
                <a:tab pos="413384" algn="l"/>
                <a:tab pos="477520" algn="l"/>
              </a:tabLst>
            </a:pPr>
            <a:r>
              <a:rPr dirty="0" sz="160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번째로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작은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아이템이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뿌리마디에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위치하고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아이템을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D010C"/>
                </a:solidFill>
                <a:latin typeface="Malgun Gothic"/>
                <a:cs typeface="Malgun Gothic"/>
              </a:rPr>
              <a:t>가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이진검색트리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가정</a:t>
            </a:r>
            <a:endParaRPr sz="2000">
              <a:latin typeface="Malgun Gothic"/>
              <a:cs typeface="Malgun Gothic"/>
            </a:endParaRPr>
          </a:p>
          <a:p>
            <a:pPr lvl="1" marL="413384" marR="85090" indent="-287020">
              <a:lnSpc>
                <a:spcPct val="1165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왼쪽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부분트리에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마디가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있고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오른쪽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부분트리에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n-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마디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존재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lvl="1" marL="413384" indent="-286385">
              <a:lnSpc>
                <a:spcPct val="100000"/>
              </a:lnSpc>
              <a:spcBef>
                <a:spcPts val="89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1)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왼쪽부분트리를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검색하는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평균검색시간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n-k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):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오른쪽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부분트</a:t>
            </a:r>
            <a:endParaRPr sz="2000">
              <a:latin typeface="Malgun Gothic"/>
              <a:cs typeface="Malgun Gothic"/>
            </a:endParaRPr>
          </a:p>
          <a:p>
            <a:pPr marL="413384">
              <a:lnSpc>
                <a:spcPct val="100000"/>
              </a:lnSpc>
              <a:spcBef>
                <a:spcPts val="395"/>
              </a:spcBef>
            </a:pP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리를</a:t>
            </a:r>
            <a:r>
              <a:rPr dirty="0" sz="20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검색하는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평균검색시간</a:t>
            </a:r>
            <a:endParaRPr sz="2000">
              <a:latin typeface="Malgun Gothic"/>
              <a:cs typeface="Malgun Gothic"/>
            </a:endParaRPr>
          </a:p>
          <a:p>
            <a:pPr lvl="1" marL="413384" marR="121920" indent="-287020">
              <a:lnSpc>
                <a:spcPct val="117000"/>
              </a:lnSpc>
              <a:spcBef>
                <a:spcPts val="47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그러면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왼쪽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부분트리에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있을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확률은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k-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1)/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dirty="0" sz="2000" spc="-2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되고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오른쪽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부분트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리에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있을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확률은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n-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)/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dirty="0" sz="2000" spc="-2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된다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lvl="1" marL="413384" indent="-286385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이때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|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크기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입력에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대하여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번째로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작은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아이템이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뿌리마디</a:t>
            </a:r>
            <a:endParaRPr sz="2000">
              <a:latin typeface="Malgun Gothic"/>
              <a:cs typeface="Malgun Gothic"/>
            </a:endParaRPr>
          </a:p>
          <a:p>
            <a:pPr marL="413384">
              <a:lnSpc>
                <a:spcPct val="100000"/>
              </a:lnSpc>
              <a:spcBef>
                <a:spcPts val="39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위치하고</a:t>
            </a:r>
            <a:r>
              <a:rPr dirty="0" sz="20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dirty="0" sz="20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이진검색트리에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대한</a:t>
            </a:r>
            <a:r>
              <a:rPr dirty="0" sz="20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평균검색시간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이라고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하면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368600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29764" y="131190"/>
            <a:ext cx="52844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이진검색트리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검색의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 spc="-25">
                <a:solidFill>
                  <a:srgbClr val="2A54AA"/>
                </a:solidFill>
              </a:rPr>
              <a:t>분석</a:t>
            </a:r>
            <a:endParaRPr sz="3600"/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25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143755" y="1571244"/>
            <a:ext cx="428625" cy="429895"/>
          </a:xfrm>
          <a:custGeom>
            <a:avLst/>
            <a:gdLst/>
            <a:ahLst/>
            <a:cxnLst/>
            <a:rect l="l" t="t" r="r" b="b"/>
            <a:pathLst>
              <a:path w="428625" h="429894">
                <a:moveTo>
                  <a:pt x="0" y="214883"/>
                </a:moveTo>
                <a:lnTo>
                  <a:pt x="5656" y="165631"/>
                </a:lnTo>
                <a:lnTo>
                  <a:pt x="21766" y="120409"/>
                </a:lnTo>
                <a:lnTo>
                  <a:pt x="47046" y="80509"/>
                </a:lnTo>
                <a:lnTo>
                  <a:pt x="80207" y="47226"/>
                </a:lnTo>
                <a:lnTo>
                  <a:pt x="119965" y="21851"/>
                </a:lnTo>
                <a:lnTo>
                  <a:pt x="165031" y="5678"/>
                </a:lnTo>
                <a:lnTo>
                  <a:pt x="214122" y="0"/>
                </a:lnTo>
                <a:lnTo>
                  <a:pt x="263212" y="5678"/>
                </a:lnTo>
                <a:lnTo>
                  <a:pt x="308278" y="21851"/>
                </a:lnTo>
                <a:lnTo>
                  <a:pt x="348036" y="47226"/>
                </a:lnTo>
                <a:lnTo>
                  <a:pt x="381197" y="80509"/>
                </a:lnTo>
                <a:lnTo>
                  <a:pt x="406477" y="120409"/>
                </a:lnTo>
                <a:lnTo>
                  <a:pt x="422587" y="165631"/>
                </a:lnTo>
                <a:lnTo>
                  <a:pt x="428244" y="214883"/>
                </a:lnTo>
                <a:lnTo>
                  <a:pt x="422587" y="264136"/>
                </a:lnTo>
                <a:lnTo>
                  <a:pt x="406477" y="309358"/>
                </a:lnTo>
                <a:lnTo>
                  <a:pt x="381197" y="349258"/>
                </a:lnTo>
                <a:lnTo>
                  <a:pt x="348036" y="382541"/>
                </a:lnTo>
                <a:lnTo>
                  <a:pt x="308278" y="407916"/>
                </a:lnTo>
                <a:lnTo>
                  <a:pt x="263212" y="424089"/>
                </a:lnTo>
                <a:lnTo>
                  <a:pt x="214122" y="429767"/>
                </a:lnTo>
                <a:lnTo>
                  <a:pt x="165031" y="424089"/>
                </a:lnTo>
                <a:lnTo>
                  <a:pt x="119965" y="407916"/>
                </a:lnTo>
                <a:lnTo>
                  <a:pt x="80207" y="382541"/>
                </a:lnTo>
                <a:lnTo>
                  <a:pt x="47046" y="349258"/>
                </a:lnTo>
                <a:lnTo>
                  <a:pt x="21766" y="309358"/>
                </a:lnTo>
                <a:lnTo>
                  <a:pt x="5656" y="264136"/>
                </a:lnTo>
                <a:lnTo>
                  <a:pt x="0" y="214883"/>
                </a:lnTo>
                <a:close/>
              </a:path>
            </a:pathLst>
          </a:custGeom>
          <a:ln w="9524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289297" y="1596897"/>
            <a:ext cx="1384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001256" y="1642872"/>
            <a:ext cx="428625" cy="2573020"/>
          </a:xfrm>
          <a:custGeom>
            <a:avLst/>
            <a:gdLst/>
            <a:ahLst/>
            <a:cxnLst/>
            <a:rect l="l" t="t" r="r" b="b"/>
            <a:pathLst>
              <a:path w="428625" h="2573020">
                <a:moveTo>
                  <a:pt x="0" y="0"/>
                </a:moveTo>
                <a:lnTo>
                  <a:pt x="67671" y="1821"/>
                </a:lnTo>
                <a:lnTo>
                  <a:pt x="126449" y="6892"/>
                </a:lnTo>
                <a:lnTo>
                  <a:pt x="172803" y="14621"/>
                </a:lnTo>
                <a:lnTo>
                  <a:pt x="214122" y="35687"/>
                </a:lnTo>
                <a:lnTo>
                  <a:pt x="214122" y="1250568"/>
                </a:lnTo>
                <a:lnTo>
                  <a:pt x="225039" y="1261839"/>
                </a:lnTo>
                <a:lnTo>
                  <a:pt x="255440" y="1271634"/>
                </a:lnTo>
                <a:lnTo>
                  <a:pt x="301794" y="1279363"/>
                </a:lnTo>
                <a:lnTo>
                  <a:pt x="360572" y="1284434"/>
                </a:lnTo>
                <a:lnTo>
                  <a:pt x="428244" y="1286255"/>
                </a:lnTo>
                <a:lnTo>
                  <a:pt x="360572" y="1288077"/>
                </a:lnTo>
                <a:lnTo>
                  <a:pt x="301794" y="1293148"/>
                </a:lnTo>
                <a:lnTo>
                  <a:pt x="255440" y="1300877"/>
                </a:lnTo>
                <a:lnTo>
                  <a:pt x="225039" y="1310672"/>
                </a:lnTo>
                <a:lnTo>
                  <a:pt x="214122" y="1321942"/>
                </a:lnTo>
                <a:lnTo>
                  <a:pt x="214122" y="2536825"/>
                </a:lnTo>
                <a:lnTo>
                  <a:pt x="203204" y="2548095"/>
                </a:lnTo>
                <a:lnTo>
                  <a:pt x="172803" y="2557890"/>
                </a:lnTo>
                <a:lnTo>
                  <a:pt x="126449" y="2565619"/>
                </a:lnTo>
                <a:lnTo>
                  <a:pt x="67671" y="2570690"/>
                </a:lnTo>
                <a:lnTo>
                  <a:pt x="0" y="2572511"/>
                </a:lnTo>
              </a:path>
            </a:pathLst>
          </a:custGeom>
          <a:ln w="9524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2352865" y="1932241"/>
            <a:ext cx="4295140" cy="2216785"/>
            <a:chOff x="2352865" y="1932241"/>
            <a:chExt cx="4295140" cy="2216785"/>
          </a:xfrm>
        </p:grpSpPr>
        <p:sp>
          <p:nvSpPr>
            <p:cNvPr id="6" name="object 6" descr=""/>
            <p:cNvSpPr/>
            <p:nvPr/>
          </p:nvSpPr>
          <p:spPr>
            <a:xfrm>
              <a:off x="2357627" y="2500884"/>
              <a:ext cx="3857625" cy="1643380"/>
            </a:xfrm>
            <a:custGeom>
              <a:avLst/>
              <a:gdLst/>
              <a:ahLst/>
              <a:cxnLst/>
              <a:rect l="l" t="t" r="r" b="b"/>
              <a:pathLst>
                <a:path w="3857625" h="1643379">
                  <a:moveTo>
                    <a:pt x="0" y="1284732"/>
                  </a:moveTo>
                  <a:lnTo>
                    <a:pt x="776732" y="0"/>
                  </a:lnTo>
                  <a:lnTo>
                    <a:pt x="1499616" y="1284732"/>
                  </a:lnTo>
                  <a:lnTo>
                    <a:pt x="0" y="1284732"/>
                  </a:lnTo>
                  <a:close/>
                </a:path>
                <a:path w="3857625" h="1643379">
                  <a:moveTo>
                    <a:pt x="2357628" y="1642871"/>
                  </a:moveTo>
                  <a:lnTo>
                    <a:pt x="3134360" y="0"/>
                  </a:lnTo>
                  <a:lnTo>
                    <a:pt x="3857244" y="1642871"/>
                  </a:lnTo>
                  <a:lnTo>
                    <a:pt x="2357628" y="1642871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133344" y="1937004"/>
              <a:ext cx="1073150" cy="563880"/>
            </a:xfrm>
            <a:custGeom>
              <a:avLst/>
              <a:gdLst/>
              <a:ahLst/>
              <a:cxnLst/>
              <a:rect l="l" t="t" r="r" b="b"/>
              <a:pathLst>
                <a:path w="1073150" h="563880">
                  <a:moveTo>
                    <a:pt x="1073150" y="0"/>
                  </a:moveTo>
                  <a:lnTo>
                    <a:pt x="0" y="563626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507992" y="1937004"/>
              <a:ext cx="982980" cy="563880"/>
            </a:xfrm>
            <a:custGeom>
              <a:avLst/>
              <a:gdLst/>
              <a:ahLst/>
              <a:cxnLst/>
              <a:rect l="l" t="t" r="r" b="b"/>
              <a:pathLst>
                <a:path w="982979" h="563880">
                  <a:moveTo>
                    <a:pt x="0" y="0"/>
                  </a:moveTo>
                  <a:lnTo>
                    <a:pt x="982726" y="563626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214872" y="2500884"/>
              <a:ext cx="428625" cy="1571625"/>
            </a:xfrm>
            <a:custGeom>
              <a:avLst/>
              <a:gdLst/>
              <a:ahLst/>
              <a:cxnLst/>
              <a:rect l="l" t="t" r="r" b="b"/>
              <a:pathLst>
                <a:path w="428625" h="1571625">
                  <a:moveTo>
                    <a:pt x="0" y="0"/>
                  </a:moveTo>
                  <a:lnTo>
                    <a:pt x="67671" y="1821"/>
                  </a:lnTo>
                  <a:lnTo>
                    <a:pt x="126449" y="6892"/>
                  </a:lnTo>
                  <a:lnTo>
                    <a:pt x="172803" y="14621"/>
                  </a:lnTo>
                  <a:lnTo>
                    <a:pt x="214122" y="35687"/>
                  </a:lnTo>
                  <a:lnTo>
                    <a:pt x="214122" y="749935"/>
                  </a:lnTo>
                  <a:lnTo>
                    <a:pt x="225039" y="761205"/>
                  </a:lnTo>
                  <a:lnTo>
                    <a:pt x="255440" y="771000"/>
                  </a:lnTo>
                  <a:lnTo>
                    <a:pt x="301794" y="778729"/>
                  </a:lnTo>
                  <a:lnTo>
                    <a:pt x="360572" y="783800"/>
                  </a:lnTo>
                  <a:lnTo>
                    <a:pt x="428244" y="785621"/>
                  </a:lnTo>
                  <a:lnTo>
                    <a:pt x="360572" y="787443"/>
                  </a:lnTo>
                  <a:lnTo>
                    <a:pt x="301794" y="792514"/>
                  </a:lnTo>
                  <a:lnTo>
                    <a:pt x="255440" y="800243"/>
                  </a:lnTo>
                  <a:lnTo>
                    <a:pt x="225039" y="810038"/>
                  </a:lnTo>
                  <a:lnTo>
                    <a:pt x="214122" y="821308"/>
                  </a:lnTo>
                  <a:lnTo>
                    <a:pt x="214122" y="1535557"/>
                  </a:lnTo>
                  <a:lnTo>
                    <a:pt x="203204" y="1546827"/>
                  </a:lnTo>
                  <a:lnTo>
                    <a:pt x="172803" y="1556622"/>
                  </a:lnTo>
                  <a:lnTo>
                    <a:pt x="126449" y="1564351"/>
                  </a:lnTo>
                  <a:lnTo>
                    <a:pt x="67671" y="1569422"/>
                  </a:lnTo>
                  <a:lnTo>
                    <a:pt x="0" y="1571243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7509509" y="2715006"/>
            <a:ext cx="6623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n|k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437757" y="2923158"/>
            <a:ext cx="6775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n-</a:t>
            </a:r>
            <a:r>
              <a:rPr dirty="0" sz="2000" spc="-25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857755" y="2500883"/>
            <a:ext cx="428625" cy="1285240"/>
          </a:xfrm>
          <a:custGeom>
            <a:avLst/>
            <a:gdLst/>
            <a:ahLst/>
            <a:cxnLst/>
            <a:rect l="l" t="t" r="r" b="b"/>
            <a:pathLst>
              <a:path w="428625" h="1285239">
                <a:moveTo>
                  <a:pt x="428244" y="1284732"/>
                </a:moveTo>
                <a:lnTo>
                  <a:pt x="360572" y="1282910"/>
                </a:lnTo>
                <a:lnTo>
                  <a:pt x="301794" y="1277839"/>
                </a:lnTo>
                <a:lnTo>
                  <a:pt x="255440" y="1270110"/>
                </a:lnTo>
                <a:lnTo>
                  <a:pt x="214121" y="1249045"/>
                </a:lnTo>
                <a:lnTo>
                  <a:pt x="214121" y="678052"/>
                </a:lnTo>
                <a:lnTo>
                  <a:pt x="203204" y="666782"/>
                </a:lnTo>
                <a:lnTo>
                  <a:pt x="172803" y="656987"/>
                </a:lnTo>
                <a:lnTo>
                  <a:pt x="126449" y="649258"/>
                </a:lnTo>
                <a:lnTo>
                  <a:pt x="67671" y="644187"/>
                </a:lnTo>
                <a:lnTo>
                  <a:pt x="0" y="642365"/>
                </a:lnTo>
                <a:lnTo>
                  <a:pt x="67671" y="640544"/>
                </a:lnTo>
                <a:lnTo>
                  <a:pt x="126449" y="635473"/>
                </a:lnTo>
                <a:lnTo>
                  <a:pt x="172803" y="627744"/>
                </a:lnTo>
                <a:lnTo>
                  <a:pt x="203204" y="617949"/>
                </a:lnTo>
                <a:lnTo>
                  <a:pt x="214121" y="606678"/>
                </a:lnTo>
                <a:lnTo>
                  <a:pt x="214121" y="35687"/>
                </a:lnTo>
                <a:lnTo>
                  <a:pt x="225039" y="24416"/>
                </a:lnTo>
                <a:lnTo>
                  <a:pt x="255440" y="14621"/>
                </a:lnTo>
                <a:lnTo>
                  <a:pt x="301794" y="6892"/>
                </a:lnTo>
                <a:lnTo>
                  <a:pt x="360572" y="1821"/>
                </a:lnTo>
                <a:lnTo>
                  <a:pt x="428244" y="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122070" y="2949956"/>
            <a:ext cx="6781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k-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1)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722245" y="3072130"/>
            <a:ext cx="6064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k-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151882" y="3426333"/>
            <a:ext cx="6064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n-</a:t>
            </a:r>
            <a:r>
              <a:rPr dirty="0" sz="2000" spc="-25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4584319" y="786383"/>
            <a:ext cx="1988820" cy="948055"/>
          </a:xfrm>
          <a:custGeom>
            <a:avLst/>
            <a:gdLst/>
            <a:ahLst/>
            <a:cxnLst/>
            <a:rect l="l" t="t" r="r" b="b"/>
            <a:pathLst>
              <a:path w="1988820" h="948055">
                <a:moveTo>
                  <a:pt x="1071244" y="643127"/>
                </a:moveTo>
                <a:lnTo>
                  <a:pt x="678052" y="643127"/>
                </a:lnTo>
                <a:lnTo>
                  <a:pt x="0" y="947674"/>
                </a:lnTo>
                <a:lnTo>
                  <a:pt x="1071244" y="643127"/>
                </a:lnTo>
                <a:close/>
              </a:path>
              <a:path w="1988820" h="948055">
                <a:moveTo>
                  <a:pt x="1881504" y="0"/>
                </a:moveTo>
                <a:lnTo>
                  <a:pt x="523113" y="0"/>
                </a:lnTo>
                <a:lnTo>
                  <a:pt x="481397" y="8425"/>
                </a:lnTo>
                <a:lnTo>
                  <a:pt x="447325" y="31400"/>
                </a:lnTo>
                <a:lnTo>
                  <a:pt x="424350" y="65472"/>
                </a:lnTo>
                <a:lnTo>
                  <a:pt x="415925" y="107187"/>
                </a:lnTo>
                <a:lnTo>
                  <a:pt x="415925" y="535939"/>
                </a:lnTo>
                <a:lnTo>
                  <a:pt x="424350" y="577655"/>
                </a:lnTo>
                <a:lnTo>
                  <a:pt x="447325" y="611727"/>
                </a:lnTo>
                <a:lnTo>
                  <a:pt x="481397" y="634702"/>
                </a:lnTo>
                <a:lnTo>
                  <a:pt x="523113" y="643127"/>
                </a:lnTo>
                <a:lnTo>
                  <a:pt x="1881504" y="643127"/>
                </a:lnTo>
                <a:lnTo>
                  <a:pt x="1923220" y="634702"/>
                </a:lnTo>
                <a:lnTo>
                  <a:pt x="1957292" y="611727"/>
                </a:lnTo>
                <a:lnTo>
                  <a:pt x="1980267" y="577655"/>
                </a:lnTo>
                <a:lnTo>
                  <a:pt x="1988692" y="535939"/>
                </a:lnTo>
                <a:lnTo>
                  <a:pt x="1988692" y="107187"/>
                </a:lnTo>
                <a:lnTo>
                  <a:pt x="1980267" y="65472"/>
                </a:lnTo>
                <a:lnTo>
                  <a:pt x="1957292" y="31400"/>
                </a:lnTo>
                <a:lnTo>
                  <a:pt x="1923220" y="8425"/>
                </a:lnTo>
                <a:lnTo>
                  <a:pt x="1881504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5131689" y="886206"/>
            <a:ext cx="1312545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 indent="50165">
              <a:lnSpc>
                <a:spcPts val="1510"/>
              </a:lnSpc>
              <a:spcBef>
                <a:spcPts val="295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14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노드는</a:t>
            </a:r>
            <a:r>
              <a:rPr dirty="0" sz="1400" spc="-50">
                <a:solidFill>
                  <a:srgbClr val="3E3D00"/>
                </a:solidFill>
                <a:latin typeface="Malgun Gothic"/>
                <a:cs typeface="Malgun Gothic"/>
              </a:rPr>
              <a:t> 루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트에서</a:t>
            </a:r>
            <a:r>
              <a:rPr dirty="0" sz="14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1회</a:t>
            </a:r>
            <a:r>
              <a:rPr dirty="0" sz="1400" spc="-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비교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233422" y="971550"/>
            <a:ext cx="24371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정렬된</a:t>
            </a:r>
            <a:r>
              <a:rPr dirty="0" sz="14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상태에서</a:t>
            </a:r>
            <a:r>
              <a:rPr dirty="0" sz="14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k번째</a:t>
            </a:r>
            <a:r>
              <a:rPr dirty="0" sz="14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데이터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3775583" y="1357375"/>
            <a:ext cx="367665" cy="286385"/>
          </a:xfrm>
          <a:custGeom>
            <a:avLst/>
            <a:gdLst/>
            <a:ahLst/>
            <a:cxnLst/>
            <a:rect l="l" t="t" r="r" b="b"/>
            <a:pathLst>
              <a:path w="367664" h="286385">
                <a:moveTo>
                  <a:pt x="303276" y="244471"/>
                </a:moveTo>
                <a:lnTo>
                  <a:pt x="283844" y="269621"/>
                </a:lnTo>
                <a:lnTo>
                  <a:pt x="367411" y="286003"/>
                </a:lnTo>
                <a:lnTo>
                  <a:pt x="351135" y="252222"/>
                </a:lnTo>
                <a:lnTo>
                  <a:pt x="313308" y="252222"/>
                </a:lnTo>
                <a:lnTo>
                  <a:pt x="303276" y="244471"/>
                </a:lnTo>
                <a:close/>
              </a:path>
              <a:path w="367664" h="286385">
                <a:moveTo>
                  <a:pt x="311030" y="234435"/>
                </a:moveTo>
                <a:lnTo>
                  <a:pt x="303276" y="244471"/>
                </a:lnTo>
                <a:lnTo>
                  <a:pt x="313308" y="252222"/>
                </a:lnTo>
                <a:lnTo>
                  <a:pt x="321055" y="242188"/>
                </a:lnTo>
                <a:lnTo>
                  <a:pt x="311030" y="234435"/>
                </a:lnTo>
                <a:close/>
              </a:path>
              <a:path w="367664" h="286385">
                <a:moveTo>
                  <a:pt x="330453" y="209296"/>
                </a:moveTo>
                <a:lnTo>
                  <a:pt x="311030" y="234435"/>
                </a:lnTo>
                <a:lnTo>
                  <a:pt x="321055" y="242188"/>
                </a:lnTo>
                <a:lnTo>
                  <a:pt x="313308" y="252222"/>
                </a:lnTo>
                <a:lnTo>
                  <a:pt x="351135" y="252222"/>
                </a:lnTo>
                <a:lnTo>
                  <a:pt x="330453" y="209296"/>
                </a:lnTo>
                <a:close/>
              </a:path>
              <a:path w="367664" h="286385">
                <a:moveTo>
                  <a:pt x="7874" y="0"/>
                </a:moveTo>
                <a:lnTo>
                  <a:pt x="0" y="10160"/>
                </a:lnTo>
                <a:lnTo>
                  <a:pt x="303276" y="244471"/>
                </a:lnTo>
                <a:lnTo>
                  <a:pt x="311030" y="234435"/>
                </a:lnTo>
                <a:lnTo>
                  <a:pt x="7874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25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227595" y="214884"/>
            <a:ext cx="915669" cy="500380"/>
            <a:chOff x="5227595" y="214884"/>
            <a:chExt cx="915669" cy="500380"/>
          </a:xfrm>
        </p:grpSpPr>
        <p:sp>
          <p:nvSpPr>
            <p:cNvPr id="3" name="object 3" descr=""/>
            <p:cNvSpPr/>
            <p:nvPr/>
          </p:nvSpPr>
          <p:spPr>
            <a:xfrm>
              <a:off x="5714999" y="214884"/>
              <a:ext cx="428625" cy="500380"/>
            </a:xfrm>
            <a:custGeom>
              <a:avLst/>
              <a:gdLst/>
              <a:ahLst/>
              <a:cxnLst/>
              <a:rect l="l" t="t" r="r" b="b"/>
              <a:pathLst>
                <a:path w="428625" h="500380">
                  <a:moveTo>
                    <a:pt x="214122" y="0"/>
                  </a:moveTo>
                  <a:lnTo>
                    <a:pt x="170974" y="5077"/>
                  </a:lnTo>
                  <a:lnTo>
                    <a:pt x="130784" y="19639"/>
                  </a:lnTo>
                  <a:lnTo>
                    <a:pt x="94412" y="42681"/>
                  </a:lnTo>
                  <a:lnTo>
                    <a:pt x="62722" y="73199"/>
                  </a:lnTo>
                  <a:lnTo>
                    <a:pt x="36573" y="110188"/>
                  </a:lnTo>
                  <a:lnTo>
                    <a:pt x="16829" y="152644"/>
                  </a:lnTo>
                  <a:lnTo>
                    <a:pt x="4350" y="199561"/>
                  </a:lnTo>
                  <a:lnTo>
                    <a:pt x="0" y="249936"/>
                  </a:lnTo>
                  <a:lnTo>
                    <a:pt x="4350" y="300310"/>
                  </a:lnTo>
                  <a:lnTo>
                    <a:pt x="16829" y="347227"/>
                  </a:lnTo>
                  <a:lnTo>
                    <a:pt x="36573" y="389683"/>
                  </a:lnTo>
                  <a:lnTo>
                    <a:pt x="62722" y="426672"/>
                  </a:lnTo>
                  <a:lnTo>
                    <a:pt x="94412" y="457190"/>
                  </a:lnTo>
                  <a:lnTo>
                    <a:pt x="130784" y="480232"/>
                  </a:lnTo>
                  <a:lnTo>
                    <a:pt x="170974" y="494794"/>
                  </a:lnTo>
                  <a:lnTo>
                    <a:pt x="214122" y="499872"/>
                  </a:lnTo>
                  <a:lnTo>
                    <a:pt x="257269" y="494794"/>
                  </a:lnTo>
                  <a:lnTo>
                    <a:pt x="297459" y="480232"/>
                  </a:lnTo>
                  <a:lnTo>
                    <a:pt x="333831" y="457190"/>
                  </a:lnTo>
                  <a:lnTo>
                    <a:pt x="365521" y="426672"/>
                  </a:lnTo>
                  <a:lnTo>
                    <a:pt x="391670" y="389683"/>
                  </a:lnTo>
                  <a:lnTo>
                    <a:pt x="411414" y="347227"/>
                  </a:lnTo>
                  <a:lnTo>
                    <a:pt x="423893" y="300310"/>
                  </a:lnTo>
                  <a:lnTo>
                    <a:pt x="428244" y="249936"/>
                  </a:lnTo>
                  <a:lnTo>
                    <a:pt x="423893" y="199561"/>
                  </a:lnTo>
                  <a:lnTo>
                    <a:pt x="411414" y="152644"/>
                  </a:lnTo>
                  <a:lnTo>
                    <a:pt x="391670" y="110188"/>
                  </a:lnTo>
                  <a:lnTo>
                    <a:pt x="365521" y="73199"/>
                  </a:lnTo>
                  <a:lnTo>
                    <a:pt x="333831" y="42681"/>
                  </a:lnTo>
                  <a:lnTo>
                    <a:pt x="297459" y="19639"/>
                  </a:lnTo>
                  <a:lnTo>
                    <a:pt x="257269" y="5077"/>
                  </a:lnTo>
                  <a:lnTo>
                    <a:pt x="214122" y="0"/>
                  </a:lnTo>
                  <a:close/>
                </a:path>
              </a:pathLst>
            </a:custGeom>
            <a:solidFill>
              <a:srgbClr val="DEF6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232675" y="474896"/>
              <a:ext cx="440690" cy="0"/>
            </a:xfrm>
            <a:custGeom>
              <a:avLst/>
              <a:gdLst/>
              <a:ahLst/>
              <a:cxnLst/>
              <a:rect l="l" t="t" r="r" b="b"/>
              <a:pathLst>
                <a:path w="440689" h="0">
                  <a:moveTo>
                    <a:pt x="0" y="0"/>
                  </a:moveTo>
                  <a:lnTo>
                    <a:pt x="440389" y="0"/>
                  </a:lnTo>
                </a:path>
              </a:pathLst>
            </a:custGeom>
            <a:ln w="10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713740" y="3643636"/>
            <a:ext cx="8246109" cy="2707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38985">
              <a:lnSpc>
                <a:spcPts val="765"/>
              </a:lnSpc>
              <a:spcBef>
                <a:spcPts val="95"/>
              </a:spcBef>
            </a:pPr>
            <a:r>
              <a:rPr dirty="0" sz="1100" spc="-50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  <a:p>
            <a:pPr marL="1817370">
              <a:lnSpc>
                <a:spcPts val="2500"/>
              </a:lnSpc>
            </a:pPr>
            <a:r>
              <a:rPr dirty="0" sz="1850" spc="-120">
                <a:latin typeface="Symbol"/>
                <a:cs typeface="Symbol"/>
              </a:rPr>
              <a:t></a:t>
            </a:r>
            <a:r>
              <a:rPr dirty="0" sz="1850" spc="-245">
                <a:latin typeface="Times New Roman"/>
                <a:cs typeface="Times New Roman"/>
              </a:rPr>
              <a:t> </a:t>
            </a:r>
            <a:r>
              <a:rPr dirty="0" baseline="-8928" sz="4200" spc="-359">
                <a:latin typeface="Symbol"/>
                <a:cs typeface="Symbol"/>
              </a:rPr>
              <a:t></a:t>
            </a:r>
            <a:r>
              <a:rPr dirty="0" baseline="-8928" sz="4200" spc="-525">
                <a:latin typeface="Times New Roman"/>
                <a:cs typeface="Times New Roman"/>
              </a:rPr>
              <a:t> </a:t>
            </a:r>
            <a:r>
              <a:rPr dirty="0" u="sng" baseline="36036" sz="2775" spc="-179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6036" sz="2775" spc="-307">
                <a:latin typeface="Times New Roman"/>
                <a:cs typeface="Times New Roman"/>
              </a:rPr>
              <a:t> </a:t>
            </a:r>
            <a:r>
              <a:rPr dirty="0" sz="1850" spc="-70">
                <a:latin typeface="Times New Roman"/>
                <a:cs typeface="Times New Roman"/>
              </a:rPr>
              <a:t>[</a:t>
            </a:r>
            <a:r>
              <a:rPr dirty="0" sz="1850" spc="-70" i="1">
                <a:latin typeface="Times New Roman"/>
                <a:cs typeface="Times New Roman"/>
              </a:rPr>
              <a:t>C</a:t>
            </a:r>
            <a:r>
              <a:rPr dirty="0" sz="1850" spc="-70">
                <a:latin typeface="Times New Roman"/>
                <a:cs typeface="Times New Roman"/>
              </a:rPr>
              <a:t>(</a:t>
            </a:r>
            <a:r>
              <a:rPr dirty="0" sz="1850" spc="-70" i="1">
                <a:latin typeface="Times New Roman"/>
                <a:cs typeface="Times New Roman"/>
              </a:rPr>
              <a:t>k</a:t>
            </a:r>
            <a:r>
              <a:rPr dirty="0" sz="1850" spc="-50" i="1">
                <a:latin typeface="Times New Roman"/>
                <a:cs typeface="Times New Roman"/>
              </a:rPr>
              <a:t> </a:t>
            </a:r>
            <a:r>
              <a:rPr dirty="0" sz="1850" spc="-120">
                <a:latin typeface="Symbol"/>
                <a:cs typeface="Symbol"/>
              </a:rPr>
              <a:t></a:t>
            </a:r>
            <a:r>
              <a:rPr dirty="0" sz="1850" spc="-120">
                <a:latin typeface="Times New Roman"/>
                <a:cs typeface="Times New Roman"/>
              </a:rPr>
              <a:t>1)</a:t>
            </a:r>
            <a:r>
              <a:rPr dirty="0" sz="1850" spc="-180">
                <a:latin typeface="Times New Roman"/>
                <a:cs typeface="Times New Roman"/>
              </a:rPr>
              <a:t> </a:t>
            </a:r>
            <a:r>
              <a:rPr dirty="0" sz="1850" spc="-120">
                <a:latin typeface="Symbol"/>
                <a:cs typeface="Symbol"/>
              </a:rPr>
              <a:t></a:t>
            </a:r>
            <a:r>
              <a:rPr dirty="0" sz="1850" spc="-204">
                <a:latin typeface="Times New Roman"/>
                <a:cs typeface="Times New Roman"/>
              </a:rPr>
              <a:t> </a:t>
            </a:r>
            <a:r>
              <a:rPr dirty="0" sz="1850" spc="-70" i="1">
                <a:latin typeface="Times New Roman"/>
                <a:cs typeface="Times New Roman"/>
              </a:rPr>
              <a:t>C</a:t>
            </a:r>
            <a:r>
              <a:rPr dirty="0" sz="1850" spc="-70">
                <a:latin typeface="Times New Roman"/>
                <a:cs typeface="Times New Roman"/>
              </a:rPr>
              <a:t>(</a:t>
            </a:r>
            <a:r>
              <a:rPr dirty="0" sz="1850" spc="-70" i="1">
                <a:latin typeface="Times New Roman"/>
                <a:cs typeface="Times New Roman"/>
              </a:rPr>
              <a:t>n</a:t>
            </a:r>
            <a:r>
              <a:rPr dirty="0" sz="1850" spc="-175" i="1">
                <a:latin typeface="Times New Roman"/>
                <a:cs typeface="Times New Roman"/>
              </a:rPr>
              <a:t> </a:t>
            </a:r>
            <a:r>
              <a:rPr dirty="0" sz="1850" spc="-120">
                <a:latin typeface="Symbol"/>
                <a:cs typeface="Symbol"/>
              </a:rPr>
              <a:t></a:t>
            </a:r>
            <a:r>
              <a:rPr dirty="0" sz="1850" spc="-175">
                <a:latin typeface="Times New Roman"/>
                <a:cs typeface="Times New Roman"/>
              </a:rPr>
              <a:t> </a:t>
            </a:r>
            <a:r>
              <a:rPr dirty="0" sz="1850" spc="-35" i="1">
                <a:latin typeface="Times New Roman"/>
                <a:cs typeface="Times New Roman"/>
              </a:rPr>
              <a:t>k</a:t>
            </a:r>
            <a:r>
              <a:rPr dirty="0" sz="1850" spc="-35">
                <a:latin typeface="Times New Roman"/>
                <a:cs typeface="Times New Roman"/>
              </a:rPr>
              <a:t>)]</a:t>
            </a:r>
            <a:r>
              <a:rPr dirty="0" sz="1850" spc="-285">
                <a:latin typeface="Times New Roman"/>
                <a:cs typeface="Times New Roman"/>
              </a:rPr>
              <a:t> </a:t>
            </a:r>
            <a:r>
              <a:rPr dirty="0" sz="1850" spc="-120">
                <a:latin typeface="Symbol"/>
                <a:cs typeface="Symbol"/>
              </a:rPr>
              <a:t></a:t>
            </a:r>
            <a:r>
              <a:rPr dirty="0" sz="1850" spc="-150">
                <a:latin typeface="Times New Roman"/>
                <a:cs typeface="Times New Roman"/>
              </a:rPr>
              <a:t> </a:t>
            </a:r>
            <a:r>
              <a:rPr dirty="0" sz="1850" spc="-50" i="1">
                <a:latin typeface="Times New Roman"/>
                <a:cs typeface="Times New Roman"/>
              </a:rPr>
              <a:t>n</a:t>
            </a:r>
            <a:endParaRPr sz="1850">
              <a:latin typeface="Times New Roman"/>
              <a:cs typeface="Times New Roman"/>
            </a:endParaRPr>
          </a:p>
          <a:p>
            <a:pPr marL="1979930">
              <a:lnSpc>
                <a:spcPts val="1914"/>
              </a:lnSpc>
            </a:pPr>
            <a:r>
              <a:rPr dirty="0" sz="1100" spc="-70" i="1">
                <a:latin typeface="Times New Roman"/>
                <a:cs typeface="Times New Roman"/>
              </a:rPr>
              <a:t>k</a:t>
            </a:r>
            <a:r>
              <a:rPr dirty="0" sz="1100" spc="-155" i="1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Symbol"/>
                <a:cs typeface="Symbol"/>
              </a:rPr>
              <a:t></a:t>
            </a:r>
            <a:r>
              <a:rPr dirty="0" sz="1100" spc="-35">
                <a:latin typeface="Times New Roman"/>
                <a:cs typeface="Times New Roman"/>
              </a:rPr>
              <a:t>1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baseline="10510" sz="2775" spc="-75" i="1">
                <a:latin typeface="Times New Roman"/>
                <a:cs typeface="Times New Roman"/>
              </a:rPr>
              <a:t>n</a:t>
            </a:r>
            <a:endParaRPr baseline="10510" sz="2775">
              <a:latin typeface="Times New Roman"/>
              <a:cs typeface="Times New Roman"/>
            </a:endParaRPr>
          </a:p>
          <a:p>
            <a:pPr marL="426084" marR="30480" indent="-287020">
              <a:lnSpc>
                <a:spcPct val="116500"/>
              </a:lnSpc>
              <a:spcBef>
                <a:spcPts val="98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26084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dirty="0" sz="20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재현식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(recurrence)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은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빠른</a:t>
            </a:r>
            <a:r>
              <a:rPr dirty="0" sz="20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정렬의</a:t>
            </a:r>
            <a:r>
              <a:rPr dirty="0" sz="20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평균의</a:t>
            </a:r>
            <a:r>
              <a:rPr dirty="0" sz="20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경우의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시간복잡도와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거의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같다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따라서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Symbol"/>
                <a:cs typeface="Symbol"/>
              </a:rPr>
              <a:t>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 1.38(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+1)lg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결과적으로</a:t>
            </a:r>
            <a:r>
              <a:rPr dirty="0" sz="2000" spc="27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 spc="-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Symbol"/>
                <a:cs typeface="Symbol"/>
              </a:rPr>
              <a:t>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1.38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lg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64"/>
              </a:spcBef>
            </a:pPr>
            <a:endParaRPr sz="2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최악의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경우의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시간복잡도는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Symbol"/>
                <a:cs typeface="Symbol"/>
              </a:rPr>
              <a:t>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이므로</a:t>
            </a:r>
            <a:r>
              <a:rPr dirty="0" sz="2000" spc="-2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dirty="0" sz="2000" spc="-18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방법이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항상</a:t>
            </a:r>
            <a:r>
              <a:rPr dirty="0" sz="20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효율적이라고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D010C"/>
                </a:solidFill>
                <a:latin typeface="Malgun Gothic"/>
                <a:cs typeface="Malgun Gothic"/>
              </a:rPr>
              <a:t>할</a:t>
            </a:r>
            <a:endParaRPr sz="2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400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없다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34" y="5807125"/>
            <a:ext cx="121513" cy="130759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3884733" y="474895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 h="0">
                <a:moveTo>
                  <a:pt x="0" y="0"/>
                </a:moveTo>
                <a:lnTo>
                  <a:pt x="396332" y="0"/>
                </a:lnTo>
              </a:path>
            </a:pathLst>
          </a:custGeom>
          <a:ln w="100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887123" y="118944"/>
            <a:ext cx="417195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spc="-110" i="1">
                <a:latin typeface="Times New Roman"/>
                <a:cs typeface="Times New Roman"/>
              </a:rPr>
              <a:t>k</a:t>
            </a:r>
            <a:r>
              <a:rPr dirty="0" sz="1950" spc="-75" i="1">
                <a:latin typeface="Times New Roman"/>
                <a:cs typeface="Times New Roman"/>
              </a:rPr>
              <a:t> </a:t>
            </a:r>
            <a:r>
              <a:rPr dirty="0" sz="1950" spc="-50">
                <a:latin typeface="Symbol"/>
                <a:cs typeface="Symbol"/>
              </a:rPr>
              <a:t></a:t>
            </a:r>
            <a:r>
              <a:rPr dirty="0" sz="1950" spc="-5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323010" y="275460"/>
            <a:ext cx="1542415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spc="-120" i="1">
                <a:latin typeface="Times New Roman"/>
                <a:cs typeface="Times New Roman"/>
              </a:rPr>
              <a:t>A</a:t>
            </a:r>
            <a:r>
              <a:rPr dirty="0" sz="1950" spc="-120">
                <a:latin typeface="Times New Roman"/>
                <a:cs typeface="Times New Roman"/>
              </a:rPr>
              <a:t>(</a:t>
            </a:r>
            <a:r>
              <a:rPr dirty="0" sz="1950" spc="-120" i="1">
                <a:latin typeface="Times New Roman"/>
                <a:cs typeface="Times New Roman"/>
              </a:rPr>
              <a:t>n</a:t>
            </a:r>
            <a:r>
              <a:rPr dirty="0" sz="1950" spc="-204" i="1">
                <a:latin typeface="Times New Roman"/>
                <a:cs typeface="Times New Roman"/>
              </a:rPr>
              <a:t> </a:t>
            </a:r>
            <a:r>
              <a:rPr dirty="0" sz="1950" spc="-50">
                <a:latin typeface="Times New Roman"/>
                <a:cs typeface="Times New Roman"/>
              </a:rPr>
              <a:t>|</a:t>
            </a:r>
            <a:r>
              <a:rPr dirty="0" sz="1950" spc="-165">
                <a:latin typeface="Times New Roman"/>
                <a:cs typeface="Times New Roman"/>
              </a:rPr>
              <a:t> </a:t>
            </a:r>
            <a:r>
              <a:rPr dirty="0" sz="1950" spc="-30" i="1">
                <a:latin typeface="Times New Roman"/>
                <a:cs typeface="Times New Roman"/>
              </a:rPr>
              <a:t>k</a:t>
            </a:r>
            <a:r>
              <a:rPr dirty="0" sz="1950" spc="-30">
                <a:latin typeface="Times New Roman"/>
                <a:cs typeface="Times New Roman"/>
              </a:rPr>
              <a:t>)</a:t>
            </a:r>
            <a:r>
              <a:rPr dirty="0" sz="1950" spc="-105">
                <a:latin typeface="Times New Roman"/>
                <a:cs typeface="Times New Roman"/>
              </a:rPr>
              <a:t> </a:t>
            </a:r>
            <a:r>
              <a:rPr dirty="0" sz="1950">
                <a:latin typeface="Symbol"/>
                <a:cs typeface="Symbol"/>
              </a:rPr>
              <a:t></a:t>
            </a:r>
            <a:r>
              <a:rPr dirty="0" sz="1950" spc="-25">
                <a:latin typeface="Times New Roman"/>
                <a:cs typeface="Times New Roman"/>
              </a:rPr>
              <a:t> </a:t>
            </a:r>
            <a:r>
              <a:rPr dirty="0" sz="1950" spc="-114" i="1">
                <a:latin typeface="Times New Roman"/>
                <a:cs typeface="Times New Roman"/>
              </a:rPr>
              <a:t>A</a:t>
            </a:r>
            <a:r>
              <a:rPr dirty="0" sz="1950" spc="-114">
                <a:latin typeface="Times New Roman"/>
                <a:cs typeface="Times New Roman"/>
              </a:rPr>
              <a:t>(</a:t>
            </a:r>
            <a:r>
              <a:rPr dirty="0" sz="1950" spc="-114" i="1">
                <a:latin typeface="Times New Roman"/>
                <a:cs typeface="Times New Roman"/>
              </a:rPr>
              <a:t>k</a:t>
            </a:r>
            <a:r>
              <a:rPr dirty="0" sz="1950" spc="-80" i="1">
                <a:latin typeface="Times New Roman"/>
                <a:cs typeface="Times New Roman"/>
              </a:rPr>
              <a:t> </a:t>
            </a:r>
            <a:r>
              <a:rPr dirty="0" sz="1950" spc="-85">
                <a:latin typeface="Symbol"/>
                <a:cs typeface="Symbol"/>
              </a:rPr>
              <a:t></a:t>
            </a:r>
            <a:r>
              <a:rPr dirty="0" sz="1950" spc="-85">
                <a:latin typeface="Times New Roman"/>
                <a:cs typeface="Times New Roman"/>
              </a:rPr>
              <a:t>1)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234649" y="118944"/>
            <a:ext cx="425450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spc="-125" i="1">
                <a:latin typeface="Times New Roman"/>
                <a:cs typeface="Times New Roman"/>
              </a:rPr>
              <a:t>n</a:t>
            </a:r>
            <a:r>
              <a:rPr dirty="0" sz="1950" spc="-200" i="1">
                <a:latin typeface="Times New Roman"/>
                <a:cs typeface="Times New Roman"/>
              </a:rPr>
              <a:t> </a:t>
            </a:r>
            <a:r>
              <a:rPr dirty="0" sz="1950" spc="-135">
                <a:latin typeface="Symbol"/>
                <a:cs typeface="Symbol"/>
              </a:rPr>
              <a:t></a:t>
            </a:r>
            <a:r>
              <a:rPr dirty="0" sz="1950" spc="-204">
                <a:latin typeface="Times New Roman"/>
                <a:cs typeface="Times New Roman"/>
              </a:rPr>
              <a:t> </a:t>
            </a:r>
            <a:r>
              <a:rPr dirty="0" sz="1950" spc="-50" i="1">
                <a:latin typeface="Times New Roman"/>
                <a:cs typeface="Times New Roman"/>
              </a:rPr>
              <a:t>k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312748" y="275460"/>
            <a:ext cx="1663064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04620" algn="l"/>
              </a:tabLst>
            </a:pPr>
            <a:r>
              <a:rPr dirty="0" sz="1950" spc="-135">
                <a:latin typeface="Symbol"/>
                <a:cs typeface="Symbol"/>
              </a:rPr>
              <a:t></a:t>
            </a:r>
            <a:r>
              <a:rPr dirty="0" sz="1950" spc="-35">
                <a:latin typeface="Times New Roman"/>
                <a:cs typeface="Times New Roman"/>
              </a:rPr>
              <a:t> </a:t>
            </a:r>
            <a:r>
              <a:rPr dirty="0" sz="1950" spc="-120" i="1">
                <a:latin typeface="Times New Roman"/>
                <a:cs typeface="Times New Roman"/>
              </a:rPr>
              <a:t>A</a:t>
            </a:r>
            <a:r>
              <a:rPr dirty="0" sz="1950" spc="-120">
                <a:latin typeface="Times New Roman"/>
                <a:cs typeface="Times New Roman"/>
              </a:rPr>
              <a:t>(</a:t>
            </a:r>
            <a:r>
              <a:rPr dirty="0" sz="1950" spc="-120" i="1">
                <a:latin typeface="Times New Roman"/>
                <a:cs typeface="Times New Roman"/>
              </a:rPr>
              <a:t>n</a:t>
            </a:r>
            <a:r>
              <a:rPr dirty="0" sz="1950" spc="-190" i="1">
                <a:latin typeface="Times New Roman"/>
                <a:cs typeface="Times New Roman"/>
              </a:rPr>
              <a:t> </a:t>
            </a:r>
            <a:r>
              <a:rPr dirty="0" sz="1950" spc="-135">
                <a:latin typeface="Symbol"/>
                <a:cs typeface="Symbol"/>
              </a:rPr>
              <a:t></a:t>
            </a:r>
            <a:r>
              <a:rPr dirty="0" sz="1950" spc="-204">
                <a:latin typeface="Times New Roman"/>
                <a:cs typeface="Times New Roman"/>
              </a:rPr>
              <a:t> </a:t>
            </a:r>
            <a:r>
              <a:rPr dirty="0" sz="1950" spc="-25" i="1">
                <a:latin typeface="Times New Roman"/>
                <a:cs typeface="Times New Roman"/>
              </a:rPr>
              <a:t>k</a:t>
            </a:r>
            <a:r>
              <a:rPr dirty="0" sz="1950" spc="-25">
                <a:latin typeface="Times New Roman"/>
                <a:cs typeface="Times New Roman"/>
              </a:rPr>
              <a:t>)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sz="1950" spc="-40">
                <a:latin typeface="Symbol"/>
                <a:cs typeface="Symbol"/>
              </a:rPr>
              <a:t></a:t>
            </a:r>
            <a:r>
              <a:rPr dirty="0" sz="1950" spc="-4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017610" y="469710"/>
            <a:ext cx="1504950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2395" algn="l"/>
              </a:tabLst>
            </a:pPr>
            <a:r>
              <a:rPr dirty="0" sz="1950" spc="-50" i="1">
                <a:latin typeface="Times New Roman"/>
                <a:cs typeface="Times New Roman"/>
              </a:rPr>
              <a:t>n</a:t>
            </a:r>
            <a:r>
              <a:rPr dirty="0" sz="1950" i="1">
                <a:latin typeface="Times New Roman"/>
                <a:cs typeface="Times New Roman"/>
              </a:rPr>
              <a:t>	</a:t>
            </a:r>
            <a:r>
              <a:rPr dirty="0" sz="1950" spc="-60" i="1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080271" y="1131858"/>
            <a:ext cx="10858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-50">
                <a:latin typeface="Symbol"/>
                <a:cs typeface="Symbol"/>
              </a:rPr>
              <a:t>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811353" y="1102353"/>
            <a:ext cx="13398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-50" i="1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252003" y="1009906"/>
            <a:ext cx="41719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270510" algn="l"/>
              </a:tabLst>
            </a:pPr>
            <a:r>
              <a:rPr dirty="0" sz="1900" spc="-425">
                <a:latin typeface="Symbol"/>
                <a:cs typeface="Symbol"/>
              </a:rPr>
              <a:t></a:t>
            </a:r>
            <a:r>
              <a:rPr dirty="0" baseline="-27777" sz="2850" spc="-637">
                <a:latin typeface="Symbol"/>
                <a:cs typeface="Symbol"/>
              </a:rPr>
              <a:t></a:t>
            </a:r>
            <a:r>
              <a:rPr dirty="0" baseline="-27777" sz="2850">
                <a:latin typeface="Times New Roman"/>
                <a:cs typeface="Times New Roman"/>
              </a:rPr>
              <a:t>	</a:t>
            </a:r>
            <a:r>
              <a:rPr dirty="0" baseline="-21929" sz="2850" spc="-75" i="1">
                <a:latin typeface="Times New Roman"/>
                <a:cs typeface="Times New Roman"/>
              </a:rPr>
              <a:t>n</a:t>
            </a:r>
            <a:endParaRPr baseline="-21929" sz="28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864170" y="1102353"/>
            <a:ext cx="13398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-50" i="1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038779" y="1246934"/>
            <a:ext cx="221615" cy="196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-55" i="1">
                <a:latin typeface="Times New Roman"/>
                <a:cs typeface="Times New Roman"/>
              </a:rPr>
              <a:t>k</a:t>
            </a:r>
            <a:r>
              <a:rPr dirty="0" sz="1100" spc="-145" i="1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Symbol"/>
                <a:cs typeface="Symbol"/>
              </a:rPr>
              <a:t></a:t>
            </a:r>
            <a:r>
              <a:rPr dirty="0" sz="1100" spc="-65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207767" y="766002"/>
            <a:ext cx="4018915" cy="48895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50800">
              <a:lnSpc>
                <a:spcPts val="470"/>
              </a:lnSpc>
              <a:spcBef>
                <a:spcPts val="320"/>
              </a:spcBef>
            </a:pPr>
            <a:r>
              <a:rPr dirty="0" sz="1900" spc="-105" i="1">
                <a:latin typeface="Times New Roman"/>
                <a:cs typeface="Times New Roman"/>
              </a:rPr>
              <a:t>A</a:t>
            </a:r>
            <a:r>
              <a:rPr dirty="0" sz="1900" spc="-105">
                <a:latin typeface="Times New Roman"/>
                <a:cs typeface="Times New Roman"/>
              </a:rPr>
              <a:t>(</a:t>
            </a:r>
            <a:r>
              <a:rPr dirty="0" sz="1900" spc="-105" i="1">
                <a:latin typeface="Times New Roman"/>
                <a:cs typeface="Times New Roman"/>
              </a:rPr>
              <a:t>n</a:t>
            </a:r>
            <a:r>
              <a:rPr dirty="0" sz="1900" spc="-105">
                <a:latin typeface="Times New Roman"/>
                <a:cs typeface="Times New Roman"/>
              </a:rPr>
              <a:t>)</a:t>
            </a:r>
            <a:r>
              <a:rPr dirty="0" sz="1900" spc="-95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</a:t>
            </a:r>
            <a:r>
              <a:rPr dirty="0" sz="1900" spc="-80">
                <a:latin typeface="Times New Roman"/>
                <a:cs typeface="Times New Roman"/>
              </a:rPr>
              <a:t> </a:t>
            </a:r>
            <a:r>
              <a:rPr dirty="0" u="sng" baseline="35087" sz="2850" spc="-15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5087" sz="2850" spc="-165">
                <a:latin typeface="Times New Roman"/>
                <a:cs typeface="Times New Roman"/>
              </a:rPr>
              <a:t> </a:t>
            </a:r>
            <a:r>
              <a:rPr dirty="0" baseline="-8771" sz="4275" spc="-60">
                <a:latin typeface="Symbol"/>
                <a:cs typeface="Symbol"/>
              </a:rPr>
              <a:t></a:t>
            </a:r>
            <a:r>
              <a:rPr dirty="0" baseline="30701" sz="2850" spc="-60">
                <a:latin typeface="Symbol"/>
                <a:cs typeface="Symbol"/>
              </a:rPr>
              <a:t></a:t>
            </a:r>
            <a:r>
              <a:rPr dirty="0" baseline="30701" sz="2850" spc="-457">
                <a:latin typeface="Times New Roman"/>
                <a:cs typeface="Times New Roman"/>
              </a:rPr>
              <a:t> </a:t>
            </a:r>
            <a:r>
              <a:rPr dirty="0" u="sng" baseline="35087" sz="2850" spc="-13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dirty="0" u="sng" baseline="35087" sz="2850" spc="-112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5087" sz="2850" spc="-112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baseline="35087" sz="2850" spc="-11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5087" sz="2850" spc="-202">
                <a:latin typeface="Times New Roman"/>
                <a:cs typeface="Times New Roman"/>
              </a:rPr>
              <a:t> </a:t>
            </a:r>
            <a:r>
              <a:rPr dirty="0" sz="1900" spc="-105" i="1">
                <a:latin typeface="Times New Roman"/>
                <a:cs typeface="Times New Roman"/>
              </a:rPr>
              <a:t>A</a:t>
            </a:r>
            <a:r>
              <a:rPr dirty="0" sz="1900" spc="-105">
                <a:latin typeface="Times New Roman"/>
                <a:cs typeface="Times New Roman"/>
              </a:rPr>
              <a:t>(</a:t>
            </a:r>
            <a:r>
              <a:rPr dirty="0" sz="1900" spc="-105" i="1">
                <a:latin typeface="Times New Roman"/>
                <a:cs typeface="Times New Roman"/>
              </a:rPr>
              <a:t>k</a:t>
            </a:r>
            <a:r>
              <a:rPr dirty="0" sz="1900" spc="-75" i="1">
                <a:latin typeface="Times New Roman"/>
                <a:cs typeface="Times New Roman"/>
              </a:rPr>
              <a:t> </a:t>
            </a:r>
            <a:r>
              <a:rPr dirty="0" sz="1900" spc="-125">
                <a:latin typeface="Symbol"/>
                <a:cs typeface="Symbol"/>
              </a:rPr>
              <a:t></a:t>
            </a:r>
            <a:r>
              <a:rPr dirty="0" sz="1900" spc="-125">
                <a:latin typeface="Times New Roman"/>
                <a:cs typeface="Times New Roman"/>
              </a:rPr>
              <a:t>1)</a:t>
            </a:r>
            <a:r>
              <a:rPr dirty="0" sz="1900" spc="-204">
                <a:latin typeface="Times New Roman"/>
                <a:cs typeface="Times New Roman"/>
              </a:rPr>
              <a:t> </a:t>
            </a:r>
            <a:r>
              <a:rPr dirty="0" sz="1900" spc="-120">
                <a:latin typeface="Symbol"/>
                <a:cs typeface="Symbol"/>
              </a:rPr>
              <a:t></a:t>
            </a:r>
            <a:r>
              <a:rPr dirty="0" sz="1900" spc="-35">
                <a:latin typeface="Times New Roman"/>
                <a:cs typeface="Times New Roman"/>
              </a:rPr>
              <a:t> </a:t>
            </a:r>
            <a:r>
              <a:rPr dirty="0" u="sng" baseline="35087" sz="2850" spc="-16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baseline="35087" sz="2850" spc="-3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5087" sz="2850" spc="-179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baseline="35087" sz="2850" spc="-30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5087" sz="28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dirty="0" baseline="35087" sz="2850" spc="187" i="1">
                <a:latin typeface="Times New Roman"/>
                <a:cs typeface="Times New Roman"/>
              </a:rPr>
              <a:t> </a:t>
            </a:r>
            <a:r>
              <a:rPr dirty="0" sz="1900" spc="-110" i="1">
                <a:latin typeface="Times New Roman"/>
                <a:cs typeface="Times New Roman"/>
              </a:rPr>
              <a:t>A</a:t>
            </a:r>
            <a:r>
              <a:rPr dirty="0" sz="1900" spc="-110">
                <a:latin typeface="Times New Roman"/>
                <a:cs typeface="Times New Roman"/>
              </a:rPr>
              <a:t>(</a:t>
            </a:r>
            <a:r>
              <a:rPr dirty="0" sz="1900" spc="-110" i="1">
                <a:latin typeface="Times New Roman"/>
                <a:cs typeface="Times New Roman"/>
              </a:rPr>
              <a:t>n</a:t>
            </a:r>
            <a:r>
              <a:rPr dirty="0" sz="1900" spc="-200" i="1">
                <a:latin typeface="Times New Roman"/>
                <a:cs typeface="Times New Roman"/>
              </a:rPr>
              <a:t> </a:t>
            </a:r>
            <a:r>
              <a:rPr dirty="0" sz="1900" spc="-120">
                <a:latin typeface="Symbol"/>
                <a:cs typeface="Symbol"/>
              </a:rPr>
              <a:t></a:t>
            </a:r>
            <a:r>
              <a:rPr dirty="0" sz="1900" spc="-204">
                <a:latin typeface="Times New Roman"/>
                <a:cs typeface="Times New Roman"/>
              </a:rPr>
              <a:t> </a:t>
            </a:r>
            <a:r>
              <a:rPr dirty="0" sz="1900" spc="-20" i="1">
                <a:latin typeface="Times New Roman"/>
                <a:cs typeface="Times New Roman"/>
              </a:rPr>
              <a:t>k</a:t>
            </a:r>
            <a:r>
              <a:rPr dirty="0" sz="1900" spc="-20">
                <a:latin typeface="Times New Roman"/>
                <a:cs typeface="Times New Roman"/>
              </a:rPr>
              <a:t>)</a:t>
            </a:r>
            <a:r>
              <a:rPr dirty="0" sz="1900" spc="-204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</a:t>
            </a:r>
            <a:r>
              <a:rPr dirty="0" sz="1900" spc="355">
                <a:latin typeface="Times New Roman"/>
                <a:cs typeface="Times New Roman"/>
              </a:rPr>
              <a:t> </a:t>
            </a:r>
            <a:r>
              <a:rPr dirty="0" baseline="30701" sz="2850" spc="-75">
                <a:latin typeface="Symbol"/>
                <a:cs typeface="Symbol"/>
              </a:rPr>
              <a:t></a:t>
            </a:r>
            <a:endParaRPr baseline="30701" sz="2850">
              <a:latin typeface="Symbol"/>
              <a:cs typeface="Symbol"/>
            </a:endParaRPr>
          </a:p>
          <a:p>
            <a:pPr marL="904240">
              <a:lnSpc>
                <a:spcPts val="565"/>
              </a:lnSpc>
            </a:pPr>
            <a:r>
              <a:rPr dirty="0" sz="1100" spc="-50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  <a:p>
            <a:pPr algn="r" marR="43180">
              <a:lnSpc>
                <a:spcPts val="2195"/>
              </a:lnSpc>
            </a:pPr>
            <a:r>
              <a:rPr dirty="0" sz="1900" spc="-25">
                <a:latin typeface="Times New Roman"/>
                <a:cs typeface="Times New Roman"/>
              </a:rPr>
              <a:t>1</a:t>
            </a:r>
            <a:r>
              <a:rPr dirty="0" baseline="-21929" sz="2850" spc="-37">
                <a:latin typeface="Symbol"/>
                <a:cs typeface="Symbol"/>
              </a:rPr>
              <a:t></a:t>
            </a:r>
            <a:endParaRPr baseline="-21929" sz="2850">
              <a:latin typeface="Symbol"/>
              <a:cs typeface="Symbo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938329" y="2241940"/>
            <a:ext cx="11176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0">
                <a:latin typeface="Symbol"/>
                <a:cs typeface="Symbol"/>
              </a:rPr>
              <a:t>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913746" y="2115422"/>
            <a:ext cx="43053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80035" algn="l"/>
              </a:tabLst>
            </a:pPr>
            <a:r>
              <a:rPr dirty="0" sz="2000" spc="-455">
                <a:latin typeface="Symbol"/>
                <a:cs typeface="Symbol"/>
              </a:rPr>
              <a:t></a:t>
            </a:r>
            <a:r>
              <a:rPr dirty="0" baseline="-27777" sz="3000" spc="-682">
                <a:latin typeface="Symbol"/>
                <a:cs typeface="Symbol"/>
              </a:rPr>
              <a:t></a:t>
            </a:r>
            <a:r>
              <a:rPr dirty="0" baseline="-27777" sz="3000">
                <a:latin typeface="Times New Roman"/>
                <a:cs typeface="Times New Roman"/>
              </a:rPr>
              <a:t>	</a:t>
            </a:r>
            <a:r>
              <a:rPr dirty="0" baseline="-20833" sz="3000" spc="-89" i="1">
                <a:latin typeface="Times New Roman"/>
                <a:cs typeface="Times New Roman"/>
              </a:rPr>
              <a:t>n</a:t>
            </a:r>
            <a:endParaRPr baseline="-20833" sz="30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691283" y="2361325"/>
            <a:ext cx="229870" cy="202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70" i="1">
                <a:latin typeface="Times New Roman"/>
                <a:cs typeface="Times New Roman"/>
              </a:rPr>
              <a:t>k</a:t>
            </a:r>
            <a:r>
              <a:rPr dirty="0" sz="1150" spc="-155" i="1">
                <a:latin typeface="Times New Roman"/>
                <a:cs typeface="Times New Roman"/>
              </a:rPr>
              <a:t> </a:t>
            </a:r>
            <a:r>
              <a:rPr dirty="0" sz="1150" spc="-65">
                <a:latin typeface="Symbol"/>
                <a:cs typeface="Symbol"/>
              </a:rPr>
              <a:t></a:t>
            </a:r>
            <a:r>
              <a:rPr dirty="0" sz="1150" spc="-65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815817" y="2013905"/>
            <a:ext cx="25971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000" spc="-40">
                <a:latin typeface="Times New Roman"/>
                <a:cs typeface="Times New Roman"/>
              </a:rPr>
              <a:t>1</a:t>
            </a:r>
            <a:r>
              <a:rPr dirty="0" baseline="-22222" sz="3000" spc="-60">
                <a:latin typeface="Symbol"/>
                <a:cs typeface="Symbol"/>
              </a:rPr>
              <a:t></a:t>
            </a:r>
            <a:endParaRPr baseline="-22222" sz="3000">
              <a:latin typeface="Symbol"/>
              <a:cs typeface="Symbo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793176" y="1727661"/>
            <a:ext cx="4282440" cy="4813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ts val="1735"/>
              </a:lnSpc>
              <a:spcBef>
                <a:spcPts val="140"/>
              </a:spcBef>
            </a:pPr>
            <a:r>
              <a:rPr dirty="0" u="sng" sz="2000" spc="-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sng" sz="2000" spc="-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000" spc="-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2000" spc="-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baseline="-34722" sz="3000">
                <a:latin typeface="Symbol"/>
                <a:cs typeface="Symbol"/>
              </a:rPr>
              <a:t></a:t>
            </a:r>
            <a:r>
              <a:rPr dirty="0" baseline="-34722" sz="3000" spc="-187">
                <a:latin typeface="Times New Roman"/>
                <a:cs typeface="Times New Roman"/>
              </a:rPr>
              <a:t> </a:t>
            </a:r>
            <a:r>
              <a:rPr dirty="0" u="sng" sz="2000" spc="-1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baseline="-32015" sz="4425" spc="-75">
                <a:latin typeface="Symbol"/>
                <a:cs typeface="Symbol"/>
              </a:rPr>
              <a:t></a:t>
            </a:r>
            <a:r>
              <a:rPr dirty="0" baseline="-4166" sz="3000" spc="-75">
                <a:latin typeface="Symbol"/>
                <a:cs typeface="Symbol"/>
              </a:rPr>
              <a:t></a:t>
            </a:r>
            <a:r>
              <a:rPr dirty="0" baseline="-4166" sz="3000" spc="-480">
                <a:latin typeface="Times New Roman"/>
                <a:cs typeface="Times New Roman"/>
              </a:rPr>
              <a:t> </a:t>
            </a:r>
            <a:r>
              <a:rPr dirty="0" u="sng" sz="2000" spc="-114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dirty="0" u="sng" sz="2000" spc="-8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9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000" spc="-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2000" spc="-195">
                <a:latin typeface="Times New Roman"/>
                <a:cs typeface="Times New Roman"/>
              </a:rPr>
              <a:t> </a:t>
            </a:r>
            <a:r>
              <a:rPr dirty="0" u="sng" sz="2000" spc="-8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sng" sz="2000" spc="-8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000" spc="-8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dirty="0" u="sng" sz="2000" spc="-9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14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000" spc="-1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baseline="-34722" sz="3000" spc="-225">
                <a:latin typeface="Symbol"/>
                <a:cs typeface="Symbol"/>
              </a:rPr>
              <a:t></a:t>
            </a:r>
            <a:r>
              <a:rPr dirty="0" baseline="-34722" sz="3000" spc="-60">
                <a:latin typeface="Times New Roman"/>
                <a:cs typeface="Times New Roman"/>
              </a:rPr>
              <a:t> </a:t>
            </a:r>
            <a:r>
              <a:rPr dirty="0" u="sng" sz="2000" spc="-1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2000" spc="-2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15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000" spc="-2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dirty="0" sz="2000" spc="40" i="1">
                <a:latin typeface="Times New Roman"/>
                <a:cs typeface="Times New Roman"/>
              </a:rPr>
              <a:t> </a:t>
            </a:r>
            <a:r>
              <a:rPr dirty="0" u="sng" sz="2000" spc="-8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sng" sz="2000" spc="-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000" spc="-8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2000" spc="-2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15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000" spc="-2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baseline="-34722" sz="3000">
                <a:latin typeface="Symbol"/>
                <a:cs typeface="Symbol"/>
              </a:rPr>
              <a:t></a:t>
            </a:r>
            <a:r>
              <a:rPr dirty="0" baseline="-34722" sz="3000" spc="502">
                <a:latin typeface="Times New Roman"/>
                <a:cs typeface="Times New Roman"/>
              </a:rPr>
              <a:t> </a:t>
            </a:r>
            <a:r>
              <a:rPr dirty="0" baseline="-4166" sz="3000" spc="-75">
                <a:latin typeface="Symbol"/>
                <a:cs typeface="Symbol"/>
              </a:rPr>
              <a:t></a:t>
            </a:r>
            <a:endParaRPr baseline="-4166" sz="3000">
              <a:latin typeface="Symbol"/>
              <a:cs typeface="Symbol"/>
            </a:endParaRPr>
          </a:p>
          <a:p>
            <a:pPr marL="973455">
              <a:lnSpc>
                <a:spcPts val="680"/>
              </a:lnSpc>
            </a:pPr>
            <a:r>
              <a:rPr dirty="0" sz="1150" spc="-50" i="1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649310" y="2211331"/>
            <a:ext cx="185166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39800" algn="l"/>
                <a:tab pos="1430655" algn="l"/>
              </a:tabLst>
            </a:pPr>
            <a:r>
              <a:rPr dirty="0" sz="2000" spc="-114" i="1">
                <a:latin typeface="Times New Roman"/>
                <a:cs typeface="Times New Roman"/>
              </a:rPr>
              <a:t>k</a:t>
            </a:r>
            <a:r>
              <a:rPr dirty="0" sz="2000" spc="-80" i="1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Symbol"/>
                <a:cs typeface="Symbol"/>
              </a:rPr>
              <a:t></a:t>
            </a:r>
            <a:r>
              <a:rPr dirty="0" sz="2000" spc="-35">
                <a:latin typeface="Times New Roman"/>
                <a:cs typeface="Times New Roman"/>
              </a:rPr>
              <a:t>1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50" i="1">
                <a:latin typeface="Times New Roman"/>
                <a:cs typeface="Times New Roman"/>
              </a:rPr>
              <a:t>n</a:t>
            </a:r>
            <a:r>
              <a:rPr dirty="0" sz="2000" i="1">
                <a:latin typeface="Times New Roman"/>
                <a:cs typeface="Times New Roman"/>
              </a:rPr>
              <a:t>	</a:t>
            </a:r>
            <a:r>
              <a:rPr dirty="0" sz="2000" spc="-120" i="1">
                <a:latin typeface="Times New Roman"/>
                <a:cs typeface="Times New Roman"/>
              </a:rPr>
              <a:t>n</a:t>
            </a:r>
            <a:r>
              <a:rPr dirty="0" sz="2000" spc="-210" i="1">
                <a:latin typeface="Times New Roman"/>
                <a:cs typeface="Times New Roman"/>
              </a:rPr>
              <a:t> </a:t>
            </a:r>
            <a:r>
              <a:rPr dirty="0" sz="2000" spc="-150">
                <a:latin typeface="Symbol"/>
                <a:cs typeface="Symbol"/>
              </a:rPr>
              <a:t></a:t>
            </a:r>
            <a:r>
              <a:rPr dirty="0" sz="2000" spc="-210">
                <a:latin typeface="Times New Roman"/>
                <a:cs typeface="Times New Roman"/>
              </a:rPr>
              <a:t> </a:t>
            </a:r>
            <a:r>
              <a:rPr dirty="0" sz="2000" spc="-50" i="1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981101" y="2211331"/>
            <a:ext cx="66675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41655" algn="l"/>
              </a:tabLst>
            </a:pPr>
            <a:r>
              <a:rPr dirty="0" sz="2000" spc="-50" i="1">
                <a:latin typeface="Times New Roman"/>
                <a:cs typeface="Times New Roman"/>
              </a:rPr>
              <a:t>n</a:t>
            </a:r>
            <a:r>
              <a:rPr dirty="0" sz="2000" i="1">
                <a:latin typeface="Times New Roman"/>
                <a:cs typeface="Times New Roman"/>
              </a:rPr>
              <a:t>	</a:t>
            </a:r>
            <a:r>
              <a:rPr dirty="0" sz="2000" spc="-65" i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884518" y="3299869"/>
            <a:ext cx="10604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-50">
                <a:latin typeface="Symbol"/>
                <a:cs typeface="Symbol"/>
              </a:rPr>
              <a:t>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923869" y="3180773"/>
            <a:ext cx="15684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850" spc="-425">
                <a:latin typeface="Symbol"/>
                <a:cs typeface="Symbol"/>
              </a:rPr>
              <a:t></a:t>
            </a:r>
            <a:r>
              <a:rPr dirty="0" baseline="-28528" sz="2775" spc="-637">
                <a:latin typeface="Symbol"/>
                <a:cs typeface="Symbol"/>
              </a:rPr>
              <a:t></a:t>
            </a:r>
            <a:endParaRPr baseline="-28528" sz="2775">
              <a:latin typeface="Symbol"/>
              <a:cs typeface="Symbo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767914" y="3084899"/>
            <a:ext cx="24765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850" spc="-25">
                <a:latin typeface="Times New Roman"/>
                <a:cs typeface="Times New Roman"/>
              </a:rPr>
              <a:t>1</a:t>
            </a:r>
            <a:r>
              <a:rPr dirty="0" baseline="-22522" sz="2775" spc="-37">
                <a:latin typeface="Symbol"/>
                <a:cs typeface="Symbol"/>
              </a:rPr>
              <a:t></a:t>
            </a:r>
            <a:endParaRPr baseline="-22522" sz="2775">
              <a:latin typeface="Symbol"/>
              <a:cs typeface="Symbo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923869" y="2934338"/>
            <a:ext cx="2091689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4504" sz="2775" spc="-60">
                <a:latin typeface="Symbol"/>
                <a:cs typeface="Symbol"/>
              </a:rPr>
              <a:t></a:t>
            </a:r>
            <a:r>
              <a:rPr dirty="0" u="sng" sz="1850" spc="-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sng" sz="1850" spc="-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1850" spc="-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dirty="0" u="sng" sz="1850" spc="-8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50" spc="-12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1850" spc="-1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</a:t>
            </a:r>
            <a:r>
              <a:rPr dirty="0" sz="1850" spc="-60">
                <a:latin typeface="Times New Roman"/>
                <a:cs typeface="Times New Roman"/>
              </a:rPr>
              <a:t> </a:t>
            </a:r>
            <a:r>
              <a:rPr dirty="0" baseline="-36036" sz="2775" spc="-179">
                <a:latin typeface="Symbol"/>
                <a:cs typeface="Symbol"/>
              </a:rPr>
              <a:t></a:t>
            </a:r>
            <a:r>
              <a:rPr dirty="0" baseline="-36036" sz="2775" spc="-120">
                <a:latin typeface="Times New Roman"/>
                <a:cs typeface="Times New Roman"/>
              </a:rPr>
              <a:t> </a:t>
            </a:r>
            <a:r>
              <a:rPr dirty="0" u="sng" sz="1850" spc="-7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sng" sz="1850" spc="-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1850" spc="-7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1850" spc="-18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50" spc="-12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1850" spc="-1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dirty="0" u="sng" sz="18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sz="1850" spc="-95">
                <a:latin typeface="Times New Roman"/>
                <a:cs typeface="Times New Roman"/>
              </a:rPr>
              <a:t> </a:t>
            </a:r>
            <a:r>
              <a:rPr dirty="0" baseline="-36036" sz="2775">
                <a:latin typeface="Symbol"/>
                <a:cs typeface="Symbol"/>
              </a:rPr>
              <a:t></a:t>
            </a:r>
            <a:r>
              <a:rPr dirty="0" baseline="-36036" sz="2775" spc="525">
                <a:latin typeface="Times New Roman"/>
                <a:cs typeface="Times New Roman"/>
              </a:rPr>
              <a:t> </a:t>
            </a:r>
            <a:r>
              <a:rPr dirty="0" baseline="-4504" sz="2775" spc="-75">
                <a:latin typeface="Symbol"/>
                <a:cs typeface="Symbol"/>
              </a:rPr>
              <a:t></a:t>
            </a:r>
            <a:endParaRPr baseline="-4504" sz="2775">
              <a:latin typeface="Symbol"/>
              <a:cs typeface="Symbo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058031" y="2941607"/>
            <a:ext cx="901065" cy="663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30885">
              <a:lnSpc>
                <a:spcPts val="765"/>
              </a:lnSpc>
              <a:spcBef>
                <a:spcPts val="95"/>
              </a:spcBef>
            </a:pPr>
            <a:r>
              <a:rPr dirty="0" sz="1100" spc="-50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ts val="2805"/>
              </a:lnSpc>
            </a:pPr>
            <a:r>
              <a:rPr dirty="0" sz="1850" spc="-60" i="1">
                <a:latin typeface="Times New Roman"/>
                <a:cs typeface="Times New Roman"/>
              </a:rPr>
              <a:t>C</a:t>
            </a:r>
            <a:r>
              <a:rPr dirty="0" sz="1850" spc="-60">
                <a:latin typeface="Times New Roman"/>
                <a:cs typeface="Times New Roman"/>
              </a:rPr>
              <a:t>(</a:t>
            </a:r>
            <a:r>
              <a:rPr dirty="0" sz="1850" spc="-60" i="1">
                <a:latin typeface="Times New Roman"/>
                <a:cs typeface="Times New Roman"/>
              </a:rPr>
              <a:t>n</a:t>
            </a:r>
            <a:r>
              <a:rPr dirty="0" sz="1850" spc="-60">
                <a:latin typeface="Times New Roman"/>
                <a:cs typeface="Times New Roman"/>
              </a:rPr>
              <a:t>)</a:t>
            </a:r>
            <a:r>
              <a:rPr dirty="0" sz="1850" spc="-90">
                <a:latin typeface="Times New Roman"/>
                <a:cs typeface="Times New Roman"/>
              </a:rPr>
              <a:t> </a:t>
            </a:r>
            <a:r>
              <a:rPr dirty="0" sz="1850" spc="-120">
                <a:latin typeface="Symbol"/>
                <a:cs typeface="Symbol"/>
              </a:rPr>
              <a:t></a:t>
            </a:r>
            <a:r>
              <a:rPr dirty="0" sz="1850" spc="-95">
                <a:latin typeface="Times New Roman"/>
                <a:cs typeface="Times New Roman"/>
              </a:rPr>
              <a:t> </a:t>
            </a:r>
            <a:r>
              <a:rPr dirty="0" baseline="-8928" sz="4200" spc="-2137">
                <a:latin typeface="Symbol"/>
                <a:cs typeface="Symbol"/>
              </a:rPr>
              <a:t></a:t>
            </a:r>
            <a:endParaRPr baseline="-8928" sz="4200">
              <a:latin typeface="Symbol"/>
              <a:cs typeface="Symbol"/>
            </a:endParaRPr>
          </a:p>
          <a:p>
            <a:pPr marL="671195">
              <a:lnSpc>
                <a:spcPct val="100000"/>
              </a:lnSpc>
              <a:spcBef>
                <a:spcPts val="135"/>
              </a:spcBef>
            </a:pPr>
            <a:r>
              <a:rPr dirty="0" sz="1100" spc="-70" i="1">
                <a:latin typeface="Times New Roman"/>
                <a:cs typeface="Times New Roman"/>
              </a:rPr>
              <a:t>k</a:t>
            </a:r>
            <a:r>
              <a:rPr dirty="0" sz="1100" spc="-150" i="1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Symbol"/>
                <a:cs typeface="Symbol"/>
              </a:rPr>
              <a:t></a:t>
            </a:r>
            <a:r>
              <a:rPr dirty="0" sz="1100" spc="-35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322841" y="3271310"/>
            <a:ext cx="102108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02969" algn="l"/>
              </a:tabLst>
            </a:pPr>
            <a:r>
              <a:rPr dirty="0" sz="1850" spc="-50" i="1">
                <a:latin typeface="Times New Roman"/>
                <a:cs typeface="Times New Roman"/>
              </a:rPr>
              <a:t>n</a:t>
            </a:r>
            <a:r>
              <a:rPr dirty="0" sz="1850" i="1">
                <a:latin typeface="Times New Roman"/>
                <a:cs typeface="Times New Roman"/>
              </a:rPr>
              <a:t>	</a:t>
            </a:r>
            <a:r>
              <a:rPr dirty="0" sz="1850" spc="-50" i="1">
                <a:latin typeface="Times New Roman"/>
                <a:cs typeface="Times New Roman"/>
              </a:rPr>
              <a:t>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692332" y="3324630"/>
            <a:ext cx="1382395" cy="3130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50" spc="-140" i="1">
                <a:latin typeface="Times New Roman"/>
                <a:cs typeface="Times New Roman"/>
              </a:rPr>
              <a:t>C</a:t>
            </a:r>
            <a:r>
              <a:rPr dirty="0" sz="1850" spc="-140">
                <a:latin typeface="Times New Roman"/>
                <a:cs typeface="Times New Roman"/>
              </a:rPr>
              <a:t>(1)</a:t>
            </a:r>
            <a:r>
              <a:rPr dirty="0" sz="1850" spc="-95">
                <a:latin typeface="Times New Roman"/>
                <a:cs typeface="Times New Roman"/>
              </a:rPr>
              <a:t> </a:t>
            </a:r>
            <a:r>
              <a:rPr dirty="0" sz="1850" spc="-100">
                <a:latin typeface="Symbol"/>
                <a:cs typeface="Symbol"/>
              </a:rPr>
              <a:t></a:t>
            </a:r>
            <a:r>
              <a:rPr dirty="0" sz="1850" spc="-280">
                <a:latin typeface="Times New Roman"/>
                <a:cs typeface="Times New Roman"/>
              </a:rPr>
              <a:t> </a:t>
            </a:r>
            <a:r>
              <a:rPr dirty="0" sz="1850" spc="-160">
                <a:latin typeface="Times New Roman"/>
                <a:cs typeface="Times New Roman"/>
              </a:rPr>
              <a:t>1,</a:t>
            </a:r>
            <a:r>
              <a:rPr dirty="0" sz="1850" spc="-135">
                <a:latin typeface="Times New Roman"/>
                <a:cs typeface="Times New Roman"/>
              </a:rPr>
              <a:t> </a:t>
            </a:r>
            <a:r>
              <a:rPr dirty="0" sz="1850" spc="-165" i="1">
                <a:latin typeface="Times New Roman"/>
                <a:cs typeface="Times New Roman"/>
              </a:rPr>
              <a:t>A</a:t>
            </a:r>
            <a:r>
              <a:rPr dirty="0" sz="1850" spc="-165">
                <a:latin typeface="Times New Roman"/>
                <a:cs typeface="Times New Roman"/>
              </a:rPr>
              <a:t>(1)</a:t>
            </a:r>
            <a:r>
              <a:rPr dirty="0" sz="1850" spc="-85">
                <a:latin typeface="Times New Roman"/>
                <a:cs typeface="Times New Roman"/>
              </a:rPr>
              <a:t> </a:t>
            </a:r>
            <a:r>
              <a:rPr dirty="0" sz="1850" spc="-100">
                <a:latin typeface="Symbol"/>
                <a:cs typeface="Symbol"/>
              </a:rPr>
              <a:t></a:t>
            </a:r>
            <a:r>
              <a:rPr dirty="0" sz="1850" spc="-280">
                <a:latin typeface="Times New Roman"/>
                <a:cs typeface="Times New Roman"/>
              </a:rPr>
              <a:t> </a:t>
            </a:r>
            <a:r>
              <a:rPr dirty="0" sz="1850" spc="-5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721868" y="581913"/>
            <a:ext cx="7893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그러면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578916" y="1428750"/>
            <a:ext cx="36715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여기서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nA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으로</a:t>
            </a:r>
            <a:r>
              <a:rPr dirty="0" sz="2000" spc="-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45">
                <a:solidFill>
                  <a:srgbClr val="3E3D00"/>
                </a:solidFill>
                <a:latin typeface="Malgun Gothic"/>
                <a:cs typeface="Malgun Gothic"/>
              </a:rPr>
              <a:t>놓으면</a:t>
            </a:r>
            <a:r>
              <a:rPr dirty="0" sz="2400" spc="45">
                <a:solidFill>
                  <a:srgbClr val="3E3D00"/>
                </a:solidFill>
                <a:latin typeface="Malgun Gothic"/>
                <a:cs typeface="Malgun Gothic"/>
              </a:rPr>
              <a:t>,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6136385" y="347472"/>
            <a:ext cx="1982470" cy="429895"/>
          </a:xfrm>
          <a:custGeom>
            <a:avLst/>
            <a:gdLst/>
            <a:ahLst/>
            <a:cxnLst/>
            <a:rect l="l" t="t" r="r" b="b"/>
            <a:pathLst>
              <a:path w="1982470" h="429895">
                <a:moveTo>
                  <a:pt x="1910334" y="0"/>
                </a:moveTo>
                <a:lnTo>
                  <a:pt x="883158" y="0"/>
                </a:lnTo>
                <a:lnTo>
                  <a:pt x="855303" y="5637"/>
                </a:lnTo>
                <a:lnTo>
                  <a:pt x="832532" y="21002"/>
                </a:lnTo>
                <a:lnTo>
                  <a:pt x="817167" y="43773"/>
                </a:lnTo>
                <a:lnTo>
                  <a:pt x="811530" y="71627"/>
                </a:lnTo>
                <a:lnTo>
                  <a:pt x="0" y="74040"/>
                </a:lnTo>
                <a:lnTo>
                  <a:pt x="811530" y="179069"/>
                </a:lnTo>
                <a:lnTo>
                  <a:pt x="811530" y="358139"/>
                </a:lnTo>
                <a:lnTo>
                  <a:pt x="817167" y="385994"/>
                </a:lnTo>
                <a:lnTo>
                  <a:pt x="832532" y="408765"/>
                </a:lnTo>
                <a:lnTo>
                  <a:pt x="855303" y="424130"/>
                </a:lnTo>
                <a:lnTo>
                  <a:pt x="883158" y="429767"/>
                </a:lnTo>
                <a:lnTo>
                  <a:pt x="1910334" y="429767"/>
                </a:lnTo>
                <a:lnTo>
                  <a:pt x="1938188" y="424130"/>
                </a:lnTo>
                <a:lnTo>
                  <a:pt x="1960959" y="408765"/>
                </a:lnTo>
                <a:lnTo>
                  <a:pt x="1976324" y="385994"/>
                </a:lnTo>
                <a:lnTo>
                  <a:pt x="1981962" y="358139"/>
                </a:lnTo>
                <a:lnTo>
                  <a:pt x="1981962" y="71627"/>
                </a:lnTo>
                <a:lnTo>
                  <a:pt x="1976324" y="43773"/>
                </a:lnTo>
                <a:lnTo>
                  <a:pt x="1960959" y="21002"/>
                </a:lnTo>
                <a:lnTo>
                  <a:pt x="1938188" y="5637"/>
                </a:lnTo>
                <a:lnTo>
                  <a:pt x="1910334" y="0"/>
                </a:lnTo>
                <a:close/>
              </a:path>
            </a:pathLst>
          </a:custGeom>
          <a:solidFill>
            <a:srgbClr val="FFFF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7049516" y="385063"/>
            <a:ext cx="916940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뿌리마디에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서의</a:t>
            </a:r>
            <a:r>
              <a:rPr dirty="0" sz="14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비교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6383782" y="1211580"/>
            <a:ext cx="1985010" cy="643255"/>
          </a:xfrm>
          <a:custGeom>
            <a:avLst/>
            <a:gdLst/>
            <a:ahLst/>
            <a:cxnLst/>
            <a:rect l="l" t="t" r="r" b="b"/>
            <a:pathLst>
              <a:path w="1985009" h="643255">
                <a:moveTo>
                  <a:pt x="1877314" y="0"/>
                </a:moveTo>
                <a:lnTo>
                  <a:pt x="919734" y="0"/>
                </a:lnTo>
                <a:lnTo>
                  <a:pt x="878018" y="8425"/>
                </a:lnTo>
                <a:lnTo>
                  <a:pt x="843946" y="31400"/>
                </a:lnTo>
                <a:lnTo>
                  <a:pt x="820971" y="65472"/>
                </a:lnTo>
                <a:lnTo>
                  <a:pt x="812545" y="107187"/>
                </a:lnTo>
                <a:lnTo>
                  <a:pt x="0" y="110871"/>
                </a:lnTo>
                <a:lnTo>
                  <a:pt x="812545" y="267970"/>
                </a:lnTo>
                <a:lnTo>
                  <a:pt x="812545" y="535940"/>
                </a:lnTo>
                <a:lnTo>
                  <a:pt x="820971" y="577655"/>
                </a:lnTo>
                <a:lnTo>
                  <a:pt x="843946" y="611727"/>
                </a:lnTo>
                <a:lnTo>
                  <a:pt x="878018" y="634702"/>
                </a:lnTo>
                <a:lnTo>
                  <a:pt x="919734" y="643128"/>
                </a:lnTo>
                <a:lnTo>
                  <a:pt x="1877314" y="643128"/>
                </a:lnTo>
                <a:lnTo>
                  <a:pt x="1919029" y="634702"/>
                </a:lnTo>
                <a:lnTo>
                  <a:pt x="1953101" y="611727"/>
                </a:lnTo>
                <a:lnTo>
                  <a:pt x="1976076" y="577655"/>
                </a:lnTo>
                <a:lnTo>
                  <a:pt x="1984501" y="535940"/>
                </a:lnTo>
                <a:lnTo>
                  <a:pt x="1984501" y="107187"/>
                </a:lnTo>
                <a:lnTo>
                  <a:pt x="1976076" y="65472"/>
                </a:lnTo>
                <a:lnTo>
                  <a:pt x="1953101" y="31400"/>
                </a:lnTo>
                <a:lnTo>
                  <a:pt x="1919029" y="8425"/>
                </a:lnTo>
                <a:lnTo>
                  <a:pt x="1877314" y="0"/>
                </a:lnTo>
                <a:close/>
              </a:path>
            </a:pathLst>
          </a:custGeom>
          <a:solidFill>
            <a:srgbClr val="FFFF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7307706" y="1259205"/>
            <a:ext cx="916940" cy="62357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특정노드가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뿌리가</a:t>
            </a:r>
            <a:r>
              <a:rPr dirty="0" sz="14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50">
                <a:solidFill>
                  <a:srgbClr val="3E3D00"/>
                </a:solidFill>
                <a:latin typeface="Malgun Gothic"/>
                <a:cs typeface="Malgun Gothic"/>
              </a:rPr>
              <a:t>될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확률</a:t>
            </a:r>
            <a:r>
              <a:rPr dirty="0" sz="14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1/n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3" name="object 4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25</a:t>
            </a:fld>
          </a:p>
        </p:txBody>
      </p:sp>
      <p:sp>
        <p:nvSpPr>
          <p:cNvPr id="39" name="object 39" descr=""/>
          <p:cNvSpPr txBox="1"/>
          <p:nvPr/>
        </p:nvSpPr>
        <p:spPr>
          <a:xfrm>
            <a:off x="8238299" y="328337"/>
            <a:ext cx="97790" cy="1993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0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8733010" y="669621"/>
            <a:ext cx="149225" cy="32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50" i="1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8142934" y="410510"/>
            <a:ext cx="289560" cy="60452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3345"/>
              </a:lnSpc>
              <a:spcBef>
                <a:spcPts val="120"/>
              </a:spcBef>
            </a:pPr>
            <a:r>
              <a:rPr dirty="0" sz="2900" spc="-50">
                <a:latin typeface="Symbol"/>
                <a:cs typeface="Symbol"/>
              </a:rPr>
              <a:t></a:t>
            </a:r>
            <a:endParaRPr sz="2900">
              <a:latin typeface="Symbol"/>
              <a:cs typeface="Symbol"/>
            </a:endParaRPr>
          </a:p>
          <a:p>
            <a:pPr marL="51435">
              <a:lnSpc>
                <a:spcPts val="1185"/>
              </a:lnSpc>
            </a:pPr>
            <a:r>
              <a:rPr dirty="0" sz="1100" spc="-25" i="1">
                <a:latin typeface="Times New Roman"/>
                <a:cs typeface="Times New Roman"/>
              </a:rPr>
              <a:t>i</a:t>
            </a:r>
            <a:r>
              <a:rPr dirty="0" sz="1100" spc="-25">
                <a:latin typeface="Symbol"/>
                <a:cs typeface="Symbol"/>
              </a:rPr>
              <a:t></a:t>
            </a:r>
            <a:r>
              <a:rPr dirty="0" sz="1100" spc="-25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8388234" y="476795"/>
            <a:ext cx="517525" cy="32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950">
                <a:latin typeface="Times New Roman"/>
                <a:cs typeface="Times New Roman"/>
              </a:rPr>
              <a:t>1</a:t>
            </a:r>
            <a:r>
              <a:rPr dirty="0" sz="1950">
                <a:latin typeface="Symbol"/>
                <a:cs typeface="Symbol"/>
              </a:rPr>
              <a:t></a:t>
            </a:r>
            <a:r>
              <a:rPr dirty="0" sz="1950" spc="-55">
                <a:latin typeface="Times New Roman"/>
                <a:cs typeface="Times New Roman"/>
              </a:rPr>
              <a:t> </a:t>
            </a:r>
            <a:r>
              <a:rPr dirty="0" u="sng" baseline="35612" sz="2925" spc="-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baseline="35612" sz="29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28</a:t>
            </a:r>
            <a:endParaRPr sz="1300">
              <a:latin typeface="Malgun Gothic"/>
              <a:cs typeface="Malgun Gothic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444561" y="341185"/>
            <a:ext cx="6543040" cy="2242185"/>
            <a:chOff x="1444561" y="341185"/>
            <a:chExt cx="6543040" cy="2242185"/>
          </a:xfrm>
        </p:grpSpPr>
        <p:sp>
          <p:nvSpPr>
            <p:cNvPr id="4" name="object 4" descr=""/>
            <p:cNvSpPr/>
            <p:nvPr/>
          </p:nvSpPr>
          <p:spPr>
            <a:xfrm>
              <a:off x="1449324" y="345947"/>
              <a:ext cx="6533515" cy="2232660"/>
            </a:xfrm>
            <a:custGeom>
              <a:avLst/>
              <a:gdLst/>
              <a:ahLst/>
              <a:cxnLst/>
              <a:rect l="l" t="t" r="r" b="b"/>
              <a:pathLst>
                <a:path w="6533515" h="2232660">
                  <a:moveTo>
                    <a:pt x="6161278" y="0"/>
                  </a:moveTo>
                  <a:lnTo>
                    <a:pt x="372109" y="0"/>
                  </a:lnTo>
                  <a:lnTo>
                    <a:pt x="325438" y="2899"/>
                  </a:lnTo>
                  <a:lnTo>
                    <a:pt x="280494" y="11366"/>
                  </a:lnTo>
                  <a:lnTo>
                    <a:pt x="237629" y="25050"/>
                  </a:lnTo>
                  <a:lnTo>
                    <a:pt x="197190" y="43603"/>
                  </a:lnTo>
                  <a:lnTo>
                    <a:pt x="159526" y="66676"/>
                  </a:lnTo>
                  <a:lnTo>
                    <a:pt x="124986" y="93920"/>
                  </a:lnTo>
                  <a:lnTo>
                    <a:pt x="93920" y="124986"/>
                  </a:lnTo>
                  <a:lnTo>
                    <a:pt x="66676" y="159526"/>
                  </a:lnTo>
                  <a:lnTo>
                    <a:pt x="43603" y="197190"/>
                  </a:lnTo>
                  <a:lnTo>
                    <a:pt x="25050" y="237629"/>
                  </a:lnTo>
                  <a:lnTo>
                    <a:pt x="11366" y="280494"/>
                  </a:lnTo>
                  <a:lnTo>
                    <a:pt x="2899" y="325438"/>
                  </a:lnTo>
                  <a:lnTo>
                    <a:pt x="0" y="372110"/>
                  </a:lnTo>
                  <a:lnTo>
                    <a:pt x="0" y="1860550"/>
                  </a:lnTo>
                  <a:lnTo>
                    <a:pt x="2899" y="1907221"/>
                  </a:lnTo>
                  <a:lnTo>
                    <a:pt x="11366" y="1952165"/>
                  </a:lnTo>
                  <a:lnTo>
                    <a:pt x="25050" y="1995030"/>
                  </a:lnTo>
                  <a:lnTo>
                    <a:pt x="43603" y="2035469"/>
                  </a:lnTo>
                  <a:lnTo>
                    <a:pt x="66676" y="2073133"/>
                  </a:lnTo>
                  <a:lnTo>
                    <a:pt x="93920" y="2107673"/>
                  </a:lnTo>
                  <a:lnTo>
                    <a:pt x="124986" y="2138739"/>
                  </a:lnTo>
                  <a:lnTo>
                    <a:pt x="159526" y="2165983"/>
                  </a:lnTo>
                  <a:lnTo>
                    <a:pt x="197190" y="2189056"/>
                  </a:lnTo>
                  <a:lnTo>
                    <a:pt x="237629" y="2207609"/>
                  </a:lnTo>
                  <a:lnTo>
                    <a:pt x="280494" y="2221293"/>
                  </a:lnTo>
                  <a:lnTo>
                    <a:pt x="325438" y="2229760"/>
                  </a:lnTo>
                  <a:lnTo>
                    <a:pt x="372109" y="2232660"/>
                  </a:lnTo>
                  <a:lnTo>
                    <a:pt x="6161278" y="2232660"/>
                  </a:lnTo>
                  <a:lnTo>
                    <a:pt x="6207949" y="2229760"/>
                  </a:lnTo>
                  <a:lnTo>
                    <a:pt x="6252893" y="2221293"/>
                  </a:lnTo>
                  <a:lnTo>
                    <a:pt x="6295758" y="2207609"/>
                  </a:lnTo>
                  <a:lnTo>
                    <a:pt x="6336197" y="2189056"/>
                  </a:lnTo>
                  <a:lnTo>
                    <a:pt x="6373861" y="2165983"/>
                  </a:lnTo>
                  <a:lnTo>
                    <a:pt x="6408401" y="2138739"/>
                  </a:lnTo>
                  <a:lnTo>
                    <a:pt x="6439467" y="2107673"/>
                  </a:lnTo>
                  <a:lnTo>
                    <a:pt x="6466711" y="2073133"/>
                  </a:lnTo>
                  <a:lnTo>
                    <a:pt x="6489784" y="2035469"/>
                  </a:lnTo>
                  <a:lnTo>
                    <a:pt x="6508337" y="1995030"/>
                  </a:lnTo>
                  <a:lnTo>
                    <a:pt x="6522021" y="1952165"/>
                  </a:lnTo>
                  <a:lnTo>
                    <a:pt x="6530488" y="1907221"/>
                  </a:lnTo>
                  <a:lnTo>
                    <a:pt x="6533387" y="1860550"/>
                  </a:lnTo>
                  <a:lnTo>
                    <a:pt x="6533387" y="372110"/>
                  </a:lnTo>
                  <a:lnTo>
                    <a:pt x="6530488" y="325438"/>
                  </a:lnTo>
                  <a:lnTo>
                    <a:pt x="6522021" y="280494"/>
                  </a:lnTo>
                  <a:lnTo>
                    <a:pt x="6508337" y="237629"/>
                  </a:lnTo>
                  <a:lnTo>
                    <a:pt x="6489784" y="197190"/>
                  </a:lnTo>
                  <a:lnTo>
                    <a:pt x="6466711" y="159526"/>
                  </a:lnTo>
                  <a:lnTo>
                    <a:pt x="6439467" y="124986"/>
                  </a:lnTo>
                  <a:lnTo>
                    <a:pt x="6408401" y="93920"/>
                  </a:lnTo>
                  <a:lnTo>
                    <a:pt x="6373861" y="66676"/>
                  </a:lnTo>
                  <a:lnTo>
                    <a:pt x="6336197" y="43603"/>
                  </a:lnTo>
                  <a:lnTo>
                    <a:pt x="6295758" y="25050"/>
                  </a:lnTo>
                  <a:lnTo>
                    <a:pt x="6252893" y="11366"/>
                  </a:lnTo>
                  <a:lnTo>
                    <a:pt x="6207949" y="2899"/>
                  </a:lnTo>
                  <a:lnTo>
                    <a:pt x="6161278" y="0"/>
                  </a:lnTo>
                  <a:close/>
                </a:path>
              </a:pathLst>
            </a:custGeom>
            <a:solidFill>
              <a:srgbClr val="FFFF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49324" y="345947"/>
              <a:ext cx="6533515" cy="2232660"/>
            </a:xfrm>
            <a:custGeom>
              <a:avLst/>
              <a:gdLst/>
              <a:ahLst/>
              <a:cxnLst/>
              <a:rect l="l" t="t" r="r" b="b"/>
              <a:pathLst>
                <a:path w="6533515" h="2232660">
                  <a:moveTo>
                    <a:pt x="0" y="372110"/>
                  </a:moveTo>
                  <a:lnTo>
                    <a:pt x="2899" y="325438"/>
                  </a:lnTo>
                  <a:lnTo>
                    <a:pt x="11366" y="280494"/>
                  </a:lnTo>
                  <a:lnTo>
                    <a:pt x="25050" y="237629"/>
                  </a:lnTo>
                  <a:lnTo>
                    <a:pt x="43603" y="197190"/>
                  </a:lnTo>
                  <a:lnTo>
                    <a:pt x="66676" y="159526"/>
                  </a:lnTo>
                  <a:lnTo>
                    <a:pt x="93920" y="124986"/>
                  </a:lnTo>
                  <a:lnTo>
                    <a:pt x="124986" y="93920"/>
                  </a:lnTo>
                  <a:lnTo>
                    <a:pt x="159526" y="66676"/>
                  </a:lnTo>
                  <a:lnTo>
                    <a:pt x="197190" y="43603"/>
                  </a:lnTo>
                  <a:lnTo>
                    <a:pt x="237629" y="25050"/>
                  </a:lnTo>
                  <a:lnTo>
                    <a:pt x="280494" y="11366"/>
                  </a:lnTo>
                  <a:lnTo>
                    <a:pt x="325438" y="2899"/>
                  </a:lnTo>
                  <a:lnTo>
                    <a:pt x="372109" y="0"/>
                  </a:lnTo>
                  <a:lnTo>
                    <a:pt x="6161278" y="0"/>
                  </a:lnTo>
                  <a:lnTo>
                    <a:pt x="6207949" y="2899"/>
                  </a:lnTo>
                  <a:lnTo>
                    <a:pt x="6252893" y="11366"/>
                  </a:lnTo>
                  <a:lnTo>
                    <a:pt x="6295758" y="25050"/>
                  </a:lnTo>
                  <a:lnTo>
                    <a:pt x="6336197" y="43603"/>
                  </a:lnTo>
                  <a:lnTo>
                    <a:pt x="6373861" y="66676"/>
                  </a:lnTo>
                  <a:lnTo>
                    <a:pt x="6408401" y="93920"/>
                  </a:lnTo>
                  <a:lnTo>
                    <a:pt x="6439467" y="124986"/>
                  </a:lnTo>
                  <a:lnTo>
                    <a:pt x="6466711" y="159526"/>
                  </a:lnTo>
                  <a:lnTo>
                    <a:pt x="6489784" y="197190"/>
                  </a:lnTo>
                  <a:lnTo>
                    <a:pt x="6508337" y="237629"/>
                  </a:lnTo>
                  <a:lnTo>
                    <a:pt x="6522021" y="280494"/>
                  </a:lnTo>
                  <a:lnTo>
                    <a:pt x="6530488" y="325438"/>
                  </a:lnTo>
                  <a:lnTo>
                    <a:pt x="6533387" y="372110"/>
                  </a:lnTo>
                  <a:lnTo>
                    <a:pt x="6533387" y="1860550"/>
                  </a:lnTo>
                  <a:lnTo>
                    <a:pt x="6530488" y="1907221"/>
                  </a:lnTo>
                  <a:lnTo>
                    <a:pt x="6522021" y="1952165"/>
                  </a:lnTo>
                  <a:lnTo>
                    <a:pt x="6508337" y="1995030"/>
                  </a:lnTo>
                  <a:lnTo>
                    <a:pt x="6489784" y="2035469"/>
                  </a:lnTo>
                  <a:lnTo>
                    <a:pt x="6466711" y="2073133"/>
                  </a:lnTo>
                  <a:lnTo>
                    <a:pt x="6439467" y="2107673"/>
                  </a:lnTo>
                  <a:lnTo>
                    <a:pt x="6408401" y="2138739"/>
                  </a:lnTo>
                  <a:lnTo>
                    <a:pt x="6373861" y="2165983"/>
                  </a:lnTo>
                  <a:lnTo>
                    <a:pt x="6336197" y="2189056"/>
                  </a:lnTo>
                  <a:lnTo>
                    <a:pt x="6295758" y="2207609"/>
                  </a:lnTo>
                  <a:lnTo>
                    <a:pt x="6252893" y="2221293"/>
                  </a:lnTo>
                  <a:lnTo>
                    <a:pt x="6207949" y="2229760"/>
                  </a:lnTo>
                  <a:lnTo>
                    <a:pt x="6161278" y="2232660"/>
                  </a:lnTo>
                  <a:lnTo>
                    <a:pt x="372109" y="2232660"/>
                  </a:lnTo>
                  <a:lnTo>
                    <a:pt x="325438" y="2229760"/>
                  </a:lnTo>
                  <a:lnTo>
                    <a:pt x="280494" y="2221293"/>
                  </a:lnTo>
                  <a:lnTo>
                    <a:pt x="237629" y="2207609"/>
                  </a:lnTo>
                  <a:lnTo>
                    <a:pt x="197190" y="2189056"/>
                  </a:lnTo>
                  <a:lnTo>
                    <a:pt x="159526" y="2165983"/>
                  </a:lnTo>
                  <a:lnTo>
                    <a:pt x="124986" y="2138739"/>
                  </a:lnTo>
                  <a:lnTo>
                    <a:pt x="93920" y="2107673"/>
                  </a:lnTo>
                  <a:lnTo>
                    <a:pt x="66676" y="2073133"/>
                  </a:lnTo>
                  <a:lnTo>
                    <a:pt x="43603" y="2035469"/>
                  </a:lnTo>
                  <a:lnTo>
                    <a:pt x="25050" y="1995030"/>
                  </a:lnTo>
                  <a:lnTo>
                    <a:pt x="11366" y="1952165"/>
                  </a:lnTo>
                  <a:lnTo>
                    <a:pt x="2899" y="1907221"/>
                  </a:lnTo>
                  <a:lnTo>
                    <a:pt x="0" y="1860550"/>
                  </a:lnTo>
                  <a:lnTo>
                    <a:pt x="0" y="37211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751202" y="459486"/>
            <a:ext cx="40316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[예]</a:t>
            </a:r>
            <a:r>
              <a:rPr dirty="0" sz="14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A(3)은</a:t>
            </a:r>
            <a:r>
              <a:rPr dirty="0" sz="14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다음</a:t>
            </a:r>
            <a:r>
              <a:rPr dirty="0" sz="14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이진검색트리들의</a:t>
            </a:r>
            <a:r>
              <a:rPr dirty="0" sz="1400" spc="-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평균</a:t>
            </a:r>
            <a:r>
              <a:rPr dirty="0" sz="14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비교</a:t>
            </a:r>
            <a:r>
              <a:rPr dirty="0" sz="14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횟수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837497" y="770953"/>
            <a:ext cx="4554220" cy="811530"/>
            <a:chOff x="2837497" y="770953"/>
            <a:chExt cx="4554220" cy="811530"/>
          </a:xfrm>
        </p:grpSpPr>
        <p:sp>
          <p:nvSpPr>
            <p:cNvPr id="8" name="object 8" descr=""/>
            <p:cNvSpPr/>
            <p:nvPr/>
          </p:nvSpPr>
          <p:spPr>
            <a:xfrm>
              <a:off x="3208020" y="822960"/>
              <a:ext cx="147955" cy="147955"/>
            </a:xfrm>
            <a:custGeom>
              <a:avLst/>
              <a:gdLst/>
              <a:ahLst/>
              <a:cxnLst/>
              <a:rect l="l" t="t" r="r" b="b"/>
              <a:pathLst>
                <a:path w="147954" h="147955">
                  <a:moveTo>
                    <a:pt x="73914" y="0"/>
                  </a:move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3"/>
                  </a:lnTo>
                  <a:lnTo>
                    <a:pt x="5816" y="102661"/>
                  </a:lnTo>
                  <a:lnTo>
                    <a:pt x="21669" y="126158"/>
                  </a:lnTo>
                  <a:lnTo>
                    <a:pt x="45166" y="142011"/>
                  </a:lnTo>
                  <a:lnTo>
                    <a:pt x="73914" y="147827"/>
                  </a:lnTo>
                  <a:lnTo>
                    <a:pt x="102661" y="142011"/>
                  </a:lnTo>
                  <a:lnTo>
                    <a:pt x="126158" y="126158"/>
                  </a:lnTo>
                  <a:lnTo>
                    <a:pt x="142011" y="102661"/>
                  </a:lnTo>
                  <a:lnTo>
                    <a:pt x="147828" y="73913"/>
                  </a:lnTo>
                  <a:lnTo>
                    <a:pt x="142011" y="45166"/>
                  </a:lnTo>
                  <a:lnTo>
                    <a:pt x="126158" y="21669"/>
                  </a:lnTo>
                  <a:lnTo>
                    <a:pt x="102661" y="5816"/>
                  </a:lnTo>
                  <a:lnTo>
                    <a:pt x="73914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208020" y="822960"/>
              <a:ext cx="147955" cy="147955"/>
            </a:xfrm>
            <a:custGeom>
              <a:avLst/>
              <a:gdLst/>
              <a:ahLst/>
              <a:cxnLst/>
              <a:rect l="l" t="t" r="r" b="b"/>
              <a:pathLst>
                <a:path w="147954" h="147955">
                  <a:moveTo>
                    <a:pt x="0" y="73913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4" y="0"/>
                  </a:lnTo>
                  <a:lnTo>
                    <a:pt x="102661" y="5816"/>
                  </a:lnTo>
                  <a:lnTo>
                    <a:pt x="126158" y="21669"/>
                  </a:lnTo>
                  <a:lnTo>
                    <a:pt x="142011" y="45166"/>
                  </a:lnTo>
                  <a:lnTo>
                    <a:pt x="147828" y="73913"/>
                  </a:lnTo>
                  <a:lnTo>
                    <a:pt x="142011" y="102661"/>
                  </a:lnTo>
                  <a:lnTo>
                    <a:pt x="126158" y="126158"/>
                  </a:lnTo>
                  <a:lnTo>
                    <a:pt x="102661" y="142011"/>
                  </a:lnTo>
                  <a:lnTo>
                    <a:pt x="73914" y="147827"/>
                  </a:lnTo>
                  <a:lnTo>
                    <a:pt x="45166" y="142011"/>
                  </a:lnTo>
                  <a:lnTo>
                    <a:pt x="21669" y="126158"/>
                  </a:lnTo>
                  <a:lnTo>
                    <a:pt x="5816" y="102661"/>
                  </a:lnTo>
                  <a:lnTo>
                    <a:pt x="0" y="7391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40380" y="1136904"/>
              <a:ext cx="147955" cy="147955"/>
            </a:xfrm>
            <a:custGeom>
              <a:avLst/>
              <a:gdLst/>
              <a:ahLst/>
              <a:cxnLst/>
              <a:rect l="l" t="t" r="r" b="b"/>
              <a:pathLst>
                <a:path w="147955" h="147955">
                  <a:moveTo>
                    <a:pt x="73913" y="0"/>
                  </a:move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3"/>
                  </a:lnTo>
                  <a:lnTo>
                    <a:pt x="5816" y="102661"/>
                  </a:lnTo>
                  <a:lnTo>
                    <a:pt x="21669" y="126158"/>
                  </a:lnTo>
                  <a:lnTo>
                    <a:pt x="45166" y="142011"/>
                  </a:lnTo>
                  <a:lnTo>
                    <a:pt x="73913" y="147828"/>
                  </a:lnTo>
                  <a:lnTo>
                    <a:pt x="102661" y="142011"/>
                  </a:lnTo>
                  <a:lnTo>
                    <a:pt x="126158" y="126158"/>
                  </a:lnTo>
                  <a:lnTo>
                    <a:pt x="142011" y="102661"/>
                  </a:lnTo>
                  <a:lnTo>
                    <a:pt x="147827" y="73913"/>
                  </a:lnTo>
                  <a:lnTo>
                    <a:pt x="142011" y="45166"/>
                  </a:lnTo>
                  <a:lnTo>
                    <a:pt x="126158" y="21669"/>
                  </a:lnTo>
                  <a:lnTo>
                    <a:pt x="102661" y="5816"/>
                  </a:lnTo>
                  <a:lnTo>
                    <a:pt x="73913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40380" y="1136904"/>
              <a:ext cx="147955" cy="147955"/>
            </a:xfrm>
            <a:custGeom>
              <a:avLst/>
              <a:gdLst/>
              <a:ahLst/>
              <a:cxnLst/>
              <a:rect l="l" t="t" r="r" b="b"/>
              <a:pathLst>
                <a:path w="147955" h="147955">
                  <a:moveTo>
                    <a:pt x="0" y="73913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3" y="0"/>
                  </a:lnTo>
                  <a:lnTo>
                    <a:pt x="102661" y="5816"/>
                  </a:lnTo>
                  <a:lnTo>
                    <a:pt x="126158" y="21669"/>
                  </a:lnTo>
                  <a:lnTo>
                    <a:pt x="142011" y="45166"/>
                  </a:lnTo>
                  <a:lnTo>
                    <a:pt x="147827" y="73913"/>
                  </a:lnTo>
                  <a:lnTo>
                    <a:pt x="142011" y="102661"/>
                  </a:lnTo>
                  <a:lnTo>
                    <a:pt x="126158" y="126158"/>
                  </a:lnTo>
                  <a:lnTo>
                    <a:pt x="102661" y="142011"/>
                  </a:lnTo>
                  <a:lnTo>
                    <a:pt x="73913" y="147828"/>
                  </a:lnTo>
                  <a:lnTo>
                    <a:pt x="45166" y="142011"/>
                  </a:lnTo>
                  <a:lnTo>
                    <a:pt x="21669" y="126158"/>
                  </a:lnTo>
                  <a:lnTo>
                    <a:pt x="5816" y="102661"/>
                  </a:lnTo>
                  <a:lnTo>
                    <a:pt x="0" y="7391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842260" y="1424940"/>
              <a:ext cx="146685" cy="147955"/>
            </a:xfrm>
            <a:custGeom>
              <a:avLst/>
              <a:gdLst/>
              <a:ahLst/>
              <a:cxnLst/>
              <a:rect l="l" t="t" r="r" b="b"/>
              <a:pathLst>
                <a:path w="146685" h="147955">
                  <a:moveTo>
                    <a:pt x="73151" y="0"/>
                  </a:moveTo>
                  <a:lnTo>
                    <a:pt x="44684" y="5816"/>
                  </a:lnTo>
                  <a:lnTo>
                    <a:pt x="21431" y="21669"/>
                  </a:lnTo>
                  <a:lnTo>
                    <a:pt x="5750" y="45166"/>
                  </a:lnTo>
                  <a:lnTo>
                    <a:pt x="0" y="73913"/>
                  </a:lnTo>
                  <a:lnTo>
                    <a:pt x="5750" y="102661"/>
                  </a:lnTo>
                  <a:lnTo>
                    <a:pt x="21431" y="126158"/>
                  </a:lnTo>
                  <a:lnTo>
                    <a:pt x="44684" y="142011"/>
                  </a:lnTo>
                  <a:lnTo>
                    <a:pt x="73151" y="147827"/>
                  </a:lnTo>
                  <a:lnTo>
                    <a:pt x="101619" y="142011"/>
                  </a:lnTo>
                  <a:lnTo>
                    <a:pt x="124872" y="126158"/>
                  </a:lnTo>
                  <a:lnTo>
                    <a:pt x="140553" y="102661"/>
                  </a:lnTo>
                  <a:lnTo>
                    <a:pt x="146303" y="73913"/>
                  </a:lnTo>
                  <a:lnTo>
                    <a:pt x="140553" y="45166"/>
                  </a:lnTo>
                  <a:lnTo>
                    <a:pt x="124872" y="21669"/>
                  </a:lnTo>
                  <a:lnTo>
                    <a:pt x="101619" y="5816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842260" y="1424940"/>
              <a:ext cx="146685" cy="147955"/>
            </a:xfrm>
            <a:custGeom>
              <a:avLst/>
              <a:gdLst/>
              <a:ahLst/>
              <a:cxnLst/>
              <a:rect l="l" t="t" r="r" b="b"/>
              <a:pathLst>
                <a:path w="146685" h="147955">
                  <a:moveTo>
                    <a:pt x="0" y="73913"/>
                  </a:moveTo>
                  <a:lnTo>
                    <a:pt x="5750" y="45166"/>
                  </a:lnTo>
                  <a:lnTo>
                    <a:pt x="21431" y="21669"/>
                  </a:lnTo>
                  <a:lnTo>
                    <a:pt x="44684" y="5816"/>
                  </a:lnTo>
                  <a:lnTo>
                    <a:pt x="73151" y="0"/>
                  </a:lnTo>
                  <a:lnTo>
                    <a:pt x="101619" y="5816"/>
                  </a:lnTo>
                  <a:lnTo>
                    <a:pt x="124872" y="21669"/>
                  </a:lnTo>
                  <a:lnTo>
                    <a:pt x="140553" y="45166"/>
                  </a:lnTo>
                  <a:lnTo>
                    <a:pt x="146303" y="73913"/>
                  </a:lnTo>
                  <a:lnTo>
                    <a:pt x="140553" y="102661"/>
                  </a:lnTo>
                  <a:lnTo>
                    <a:pt x="124872" y="126158"/>
                  </a:lnTo>
                  <a:lnTo>
                    <a:pt x="101619" y="142011"/>
                  </a:lnTo>
                  <a:lnTo>
                    <a:pt x="73151" y="147827"/>
                  </a:lnTo>
                  <a:lnTo>
                    <a:pt x="44684" y="142011"/>
                  </a:lnTo>
                  <a:lnTo>
                    <a:pt x="21431" y="126158"/>
                  </a:lnTo>
                  <a:lnTo>
                    <a:pt x="5750" y="102661"/>
                  </a:lnTo>
                  <a:lnTo>
                    <a:pt x="0" y="7391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967990" y="971550"/>
              <a:ext cx="314960" cy="476250"/>
            </a:xfrm>
            <a:custGeom>
              <a:avLst/>
              <a:gdLst/>
              <a:ahLst/>
              <a:cxnLst/>
              <a:rect l="l" t="t" r="r" b="b"/>
              <a:pathLst>
                <a:path w="314960" h="476250">
                  <a:moveTo>
                    <a:pt x="314960" y="0"/>
                  </a:moveTo>
                  <a:lnTo>
                    <a:pt x="199644" y="187960"/>
                  </a:lnTo>
                </a:path>
                <a:path w="314960" h="476250">
                  <a:moveTo>
                    <a:pt x="94868" y="292608"/>
                  </a:moveTo>
                  <a:lnTo>
                    <a:pt x="0" y="476250"/>
                  </a:lnTo>
                </a:path>
              </a:pathLst>
            </a:custGeom>
            <a:ln w="25400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391911" y="1249680"/>
              <a:ext cx="147955" cy="147955"/>
            </a:xfrm>
            <a:custGeom>
              <a:avLst/>
              <a:gdLst/>
              <a:ahLst/>
              <a:cxnLst/>
              <a:rect l="l" t="t" r="r" b="b"/>
              <a:pathLst>
                <a:path w="147954" h="147955">
                  <a:moveTo>
                    <a:pt x="73913" y="0"/>
                  </a:move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4"/>
                  </a:lnTo>
                  <a:lnTo>
                    <a:pt x="5816" y="102661"/>
                  </a:lnTo>
                  <a:lnTo>
                    <a:pt x="21669" y="126158"/>
                  </a:lnTo>
                  <a:lnTo>
                    <a:pt x="45166" y="142011"/>
                  </a:lnTo>
                  <a:lnTo>
                    <a:pt x="73913" y="147828"/>
                  </a:lnTo>
                  <a:lnTo>
                    <a:pt x="102661" y="142011"/>
                  </a:lnTo>
                  <a:lnTo>
                    <a:pt x="126158" y="126158"/>
                  </a:lnTo>
                  <a:lnTo>
                    <a:pt x="142011" y="102661"/>
                  </a:lnTo>
                  <a:lnTo>
                    <a:pt x="147827" y="73914"/>
                  </a:lnTo>
                  <a:lnTo>
                    <a:pt x="142011" y="45166"/>
                  </a:lnTo>
                  <a:lnTo>
                    <a:pt x="126158" y="21669"/>
                  </a:lnTo>
                  <a:lnTo>
                    <a:pt x="102661" y="5816"/>
                  </a:lnTo>
                  <a:lnTo>
                    <a:pt x="73913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391911" y="1249680"/>
              <a:ext cx="147955" cy="147955"/>
            </a:xfrm>
            <a:custGeom>
              <a:avLst/>
              <a:gdLst/>
              <a:ahLst/>
              <a:cxnLst/>
              <a:rect l="l" t="t" r="r" b="b"/>
              <a:pathLst>
                <a:path w="147954" h="147955">
                  <a:moveTo>
                    <a:pt x="0" y="73914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3" y="0"/>
                  </a:lnTo>
                  <a:lnTo>
                    <a:pt x="102661" y="5816"/>
                  </a:lnTo>
                  <a:lnTo>
                    <a:pt x="126158" y="21669"/>
                  </a:lnTo>
                  <a:lnTo>
                    <a:pt x="142011" y="45166"/>
                  </a:lnTo>
                  <a:lnTo>
                    <a:pt x="147827" y="73914"/>
                  </a:lnTo>
                  <a:lnTo>
                    <a:pt x="142011" y="102661"/>
                  </a:lnTo>
                  <a:lnTo>
                    <a:pt x="126158" y="126158"/>
                  </a:lnTo>
                  <a:lnTo>
                    <a:pt x="102661" y="142011"/>
                  </a:lnTo>
                  <a:lnTo>
                    <a:pt x="73913" y="147828"/>
                  </a:lnTo>
                  <a:lnTo>
                    <a:pt x="45166" y="142011"/>
                  </a:lnTo>
                  <a:lnTo>
                    <a:pt x="21669" y="126158"/>
                  </a:lnTo>
                  <a:lnTo>
                    <a:pt x="5816" y="102661"/>
                  </a:lnTo>
                  <a:lnTo>
                    <a:pt x="0" y="7391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172455" y="940308"/>
              <a:ext cx="147955" cy="147955"/>
            </a:xfrm>
            <a:custGeom>
              <a:avLst/>
              <a:gdLst/>
              <a:ahLst/>
              <a:cxnLst/>
              <a:rect l="l" t="t" r="r" b="b"/>
              <a:pathLst>
                <a:path w="147954" h="147955">
                  <a:moveTo>
                    <a:pt x="73914" y="0"/>
                  </a:move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3"/>
                  </a:lnTo>
                  <a:lnTo>
                    <a:pt x="5816" y="102661"/>
                  </a:lnTo>
                  <a:lnTo>
                    <a:pt x="21669" y="126158"/>
                  </a:lnTo>
                  <a:lnTo>
                    <a:pt x="45166" y="142011"/>
                  </a:lnTo>
                  <a:lnTo>
                    <a:pt x="73914" y="147827"/>
                  </a:lnTo>
                  <a:lnTo>
                    <a:pt x="102661" y="142011"/>
                  </a:lnTo>
                  <a:lnTo>
                    <a:pt x="126158" y="126158"/>
                  </a:lnTo>
                  <a:lnTo>
                    <a:pt x="142011" y="102661"/>
                  </a:lnTo>
                  <a:lnTo>
                    <a:pt x="147828" y="73913"/>
                  </a:lnTo>
                  <a:lnTo>
                    <a:pt x="142011" y="45166"/>
                  </a:lnTo>
                  <a:lnTo>
                    <a:pt x="126158" y="21669"/>
                  </a:lnTo>
                  <a:lnTo>
                    <a:pt x="102661" y="5816"/>
                  </a:lnTo>
                  <a:lnTo>
                    <a:pt x="73914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172455" y="940308"/>
              <a:ext cx="147955" cy="147955"/>
            </a:xfrm>
            <a:custGeom>
              <a:avLst/>
              <a:gdLst/>
              <a:ahLst/>
              <a:cxnLst/>
              <a:rect l="l" t="t" r="r" b="b"/>
              <a:pathLst>
                <a:path w="147954" h="147955">
                  <a:moveTo>
                    <a:pt x="0" y="73913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4" y="0"/>
                  </a:lnTo>
                  <a:lnTo>
                    <a:pt x="102661" y="5816"/>
                  </a:lnTo>
                  <a:lnTo>
                    <a:pt x="126158" y="21669"/>
                  </a:lnTo>
                  <a:lnTo>
                    <a:pt x="142011" y="45166"/>
                  </a:lnTo>
                  <a:lnTo>
                    <a:pt x="147828" y="73913"/>
                  </a:lnTo>
                  <a:lnTo>
                    <a:pt x="142011" y="102661"/>
                  </a:lnTo>
                  <a:lnTo>
                    <a:pt x="126158" y="126158"/>
                  </a:lnTo>
                  <a:lnTo>
                    <a:pt x="102661" y="142011"/>
                  </a:lnTo>
                  <a:lnTo>
                    <a:pt x="73914" y="147827"/>
                  </a:lnTo>
                  <a:lnTo>
                    <a:pt x="45166" y="142011"/>
                  </a:lnTo>
                  <a:lnTo>
                    <a:pt x="21669" y="126158"/>
                  </a:lnTo>
                  <a:lnTo>
                    <a:pt x="5816" y="102661"/>
                  </a:lnTo>
                  <a:lnTo>
                    <a:pt x="0" y="7391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972811" y="1228344"/>
              <a:ext cx="147955" cy="147955"/>
            </a:xfrm>
            <a:custGeom>
              <a:avLst/>
              <a:gdLst/>
              <a:ahLst/>
              <a:cxnLst/>
              <a:rect l="l" t="t" r="r" b="b"/>
              <a:pathLst>
                <a:path w="147954" h="147955">
                  <a:moveTo>
                    <a:pt x="73913" y="0"/>
                  </a:move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3"/>
                  </a:lnTo>
                  <a:lnTo>
                    <a:pt x="5816" y="102661"/>
                  </a:lnTo>
                  <a:lnTo>
                    <a:pt x="21669" y="126158"/>
                  </a:lnTo>
                  <a:lnTo>
                    <a:pt x="45166" y="142011"/>
                  </a:lnTo>
                  <a:lnTo>
                    <a:pt x="73913" y="147827"/>
                  </a:lnTo>
                  <a:lnTo>
                    <a:pt x="102661" y="142011"/>
                  </a:lnTo>
                  <a:lnTo>
                    <a:pt x="126158" y="126158"/>
                  </a:lnTo>
                  <a:lnTo>
                    <a:pt x="142011" y="102661"/>
                  </a:lnTo>
                  <a:lnTo>
                    <a:pt x="147827" y="73913"/>
                  </a:lnTo>
                  <a:lnTo>
                    <a:pt x="142011" y="45166"/>
                  </a:lnTo>
                  <a:lnTo>
                    <a:pt x="126158" y="21669"/>
                  </a:lnTo>
                  <a:lnTo>
                    <a:pt x="102661" y="5816"/>
                  </a:lnTo>
                  <a:lnTo>
                    <a:pt x="73913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972811" y="1228344"/>
              <a:ext cx="147955" cy="147955"/>
            </a:xfrm>
            <a:custGeom>
              <a:avLst/>
              <a:gdLst/>
              <a:ahLst/>
              <a:cxnLst/>
              <a:rect l="l" t="t" r="r" b="b"/>
              <a:pathLst>
                <a:path w="147954" h="147955">
                  <a:moveTo>
                    <a:pt x="0" y="73913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3" y="0"/>
                  </a:lnTo>
                  <a:lnTo>
                    <a:pt x="102661" y="5816"/>
                  </a:lnTo>
                  <a:lnTo>
                    <a:pt x="126158" y="21669"/>
                  </a:lnTo>
                  <a:lnTo>
                    <a:pt x="142011" y="45166"/>
                  </a:lnTo>
                  <a:lnTo>
                    <a:pt x="147827" y="73913"/>
                  </a:lnTo>
                  <a:lnTo>
                    <a:pt x="142011" y="102661"/>
                  </a:lnTo>
                  <a:lnTo>
                    <a:pt x="126158" y="126158"/>
                  </a:lnTo>
                  <a:lnTo>
                    <a:pt x="102661" y="142011"/>
                  </a:lnTo>
                  <a:lnTo>
                    <a:pt x="73913" y="147827"/>
                  </a:lnTo>
                  <a:lnTo>
                    <a:pt x="45166" y="142011"/>
                  </a:lnTo>
                  <a:lnTo>
                    <a:pt x="21669" y="126158"/>
                  </a:lnTo>
                  <a:lnTo>
                    <a:pt x="5816" y="102661"/>
                  </a:lnTo>
                  <a:lnTo>
                    <a:pt x="0" y="7391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100066" y="1067562"/>
              <a:ext cx="314325" cy="205740"/>
            </a:xfrm>
            <a:custGeom>
              <a:avLst/>
              <a:gdLst/>
              <a:ahLst/>
              <a:cxnLst/>
              <a:rect l="l" t="t" r="r" b="b"/>
              <a:pathLst>
                <a:path w="314325" h="205740">
                  <a:moveTo>
                    <a:pt x="314071" y="205232"/>
                  </a:moveTo>
                  <a:lnTo>
                    <a:pt x="199644" y="0"/>
                  </a:lnTo>
                </a:path>
                <a:path w="314325" h="205740">
                  <a:moveTo>
                    <a:pt x="94869" y="0"/>
                  </a:moveTo>
                  <a:lnTo>
                    <a:pt x="0" y="183641"/>
                  </a:lnTo>
                </a:path>
              </a:pathLst>
            </a:custGeom>
            <a:ln w="25400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191000" y="832104"/>
              <a:ext cx="147955" cy="147955"/>
            </a:xfrm>
            <a:custGeom>
              <a:avLst/>
              <a:gdLst/>
              <a:ahLst/>
              <a:cxnLst/>
              <a:rect l="l" t="t" r="r" b="b"/>
              <a:pathLst>
                <a:path w="147954" h="147955">
                  <a:moveTo>
                    <a:pt x="73913" y="0"/>
                  </a:move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3"/>
                  </a:lnTo>
                  <a:lnTo>
                    <a:pt x="5816" y="102661"/>
                  </a:lnTo>
                  <a:lnTo>
                    <a:pt x="21669" y="126158"/>
                  </a:lnTo>
                  <a:lnTo>
                    <a:pt x="45166" y="142011"/>
                  </a:lnTo>
                  <a:lnTo>
                    <a:pt x="73913" y="147828"/>
                  </a:lnTo>
                  <a:lnTo>
                    <a:pt x="102661" y="142011"/>
                  </a:lnTo>
                  <a:lnTo>
                    <a:pt x="126158" y="126158"/>
                  </a:lnTo>
                  <a:lnTo>
                    <a:pt x="142011" y="102661"/>
                  </a:lnTo>
                  <a:lnTo>
                    <a:pt x="147827" y="73913"/>
                  </a:lnTo>
                  <a:lnTo>
                    <a:pt x="142011" y="45166"/>
                  </a:lnTo>
                  <a:lnTo>
                    <a:pt x="126158" y="21669"/>
                  </a:lnTo>
                  <a:lnTo>
                    <a:pt x="102661" y="5816"/>
                  </a:lnTo>
                  <a:lnTo>
                    <a:pt x="73913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191000" y="832104"/>
              <a:ext cx="147955" cy="147955"/>
            </a:xfrm>
            <a:custGeom>
              <a:avLst/>
              <a:gdLst/>
              <a:ahLst/>
              <a:cxnLst/>
              <a:rect l="l" t="t" r="r" b="b"/>
              <a:pathLst>
                <a:path w="147954" h="147955">
                  <a:moveTo>
                    <a:pt x="0" y="73913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3" y="0"/>
                  </a:lnTo>
                  <a:lnTo>
                    <a:pt x="102661" y="5816"/>
                  </a:lnTo>
                  <a:lnTo>
                    <a:pt x="126158" y="21669"/>
                  </a:lnTo>
                  <a:lnTo>
                    <a:pt x="142011" y="45166"/>
                  </a:lnTo>
                  <a:lnTo>
                    <a:pt x="147827" y="73913"/>
                  </a:lnTo>
                  <a:lnTo>
                    <a:pt x="142011" y="102661"/>
                  </a:lnTo>
                  <a:lnTo>
                    <a:pt x="126158" y="126158"/>
                  </a:lnTo>
                  <a:lnTo>
                    <a:pt x="102661" y="142011"/>
                  </a:lnTo>
                  <a:lnTo>
                    <a:pt x="73913" y="147828"/>
                  </a:lnTo>
                  <a:lnTo>
                    <a:pt x="45166" y="142011"/>
                  </a:lnTo>
                  <a:lnTo>
                    <a:pt x="21669" y="126158"/>
                  </a:lnTo>
                  <a:lnTo>
                    <a:pt x="5816" y="102661"/>
                  </a:lnTo>
                  <a:lnTo>
                    <a:pt x="0" y="7391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023360" y="1146048"/>
              <a:ext cx="147955" cy="147955"/>
            </a:xfrm>
            <a:custGeom>
              <a:avLst/>
              <a:gdLst/>
              <a:ahLst/>
              <a:cxnLst/>
              <a:rect l="l" t="t" r="r" b="b"/>
              <a:pathLst>
                <a:path w="147954" h="147955">
                  <a:moveTo>
                    <a:pt x="73913" y="0"/>
                  </a:move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3"/>
                  </a:lnTo>
                  <a:lnTo>
                    <a:pt x="5816" y="102661"/>
                  </a:lnTo>
                  <a:lnTo>
                    <a:pt x="21669" y="126158"/>
                  </a:lnTo>
                  <a:lnTo>
                    <a:pt x="45166" y="142011"/>
                  </a:lnTo>
                  <a:lnTo>
                    <a:pt x="73913" y="147827"/>
                  </a:lnTo>
                  <a:lnTo>
                    <a:pt x="102661" y="142011"/>
                  </a:lnTo>
                  <a:lnTo>
                    <a:pt x="126158" y="126158"/>
                  </a:lnTo>
                  <a:lnTo>
                    <a:pt x="142011" y="102661"/>
                  </a:lnTo>
                  <a:lnTo>
                    <a:pt x="147827" y="73913"/>
                  </a:lnTo>
                  <a:lnTo>
                    <a:pt x="142011" y="45166"/>
                  </a:lnTo>
                  <a:lnTo>
                    <a:pt x="126158" y="21669"/>
                  </a:lnTo>
                  <a:lnTo>
                    <a:pt x="102661" y="5816"/>
                  </a:lnTo>
                  <a:lnTo>
                    <a:pt x="73913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023360" y="1146048"/>
              <a:ext cx="147955" cy="147955"/>
            </a:xfrm>
            <a:custGeom>
              <a:avLst/>
              <a:gdLst/>
              <a:ahLst/>
              <a:cxnLst/>
              <a:rect l="l" t="t" r="r" b="b"/>
              <a:pathLst>
                <a:path w="147954" h="147955">
                  <a:moveTo>
                    <a:pt x="0" y="73913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3" y="0"/>
                  </a:lnTo>
                  <a:lnTo>
                    <a:pt x="102661" y="5816"/>
                  </a:lnTo>
                  <a:lnTo>
                    <a:pt x="126158" y="21669"/>
                  </a:lnTo>
                  <a:lnTo>
                    <a:pt x="142011" y="45166"/>
                  </a:lnTo>
                  <a:lnTo>
                    <a:pt x="147827" y="73913"/>
                  </a:lnTo>
                  <a:lnTo>
                    <a:pt x="142011" y="102661"/>
                  </a:lnTo>
                  <a:lnTo>
                    <a:pt x="126158" y="126158"/>
                  </a:lnTo>
                  <a:lnTo>
                    <a:pt x="102661" y="142011"/>
                  </a:lnTo>
                  <a:lnTo>
                    <a:pt x="73913" y="147827"/>
                  </a:lnTo>
                  <a:lnTo>
                    <a:pt x="45166" y="142011"/>
                  </a:lnTo>
                  <a:lnTo>
                    <a:pt x="21669" y="126158"/>
                  </a:lnTo>
                  <a:lnTo>
                    <a:pt x="5816" y="102661"/>
                  </a:lnTo>
                  <a:lnTo>
                    <a:pt x="0" y="7391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264152" y="1429512"/>
              <a:ext cx="147955" cy="147955"/>
            </a:xfrm>
            <a:custGeom>
              <a:avLst/>
              <a:gdLst/>
              <a:ahLst/>
              <a:cxnLst/>
              <a:rect l="l" t="t" r="r" b="b"/>
              <a:pathLst>
                <a:path w="147954" h="147955">
                  <a:moveTo>
                    <a:pt x="73913" y="0"/>
                  </a:move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3"/>
                  </a:lnTo>
                  <a:lnTo>
                    <a:pt x="5816" y="102661"/>
                  </a:lnTo>
                  <a:lnTo>
                    <a:pt x="21669" y="126158"/>
                  </a:lnTo>
                  <a:lnTo>
                    <a:pt x="45166" y="142011"/>
                  </a:lnTo>
                  <a:lnTo>
                    <a:pt x="73913" y="147827"/>
                  </a:lnTo>
                  <a:lnTo>
                    <a:pt x="102661" y="142011"/>
                  </a:lnTo>
                  <a:lnTo>
                    <a:pt x="126158" y="126158"/>
                  </a:lnTo>
                  <a:lnTo>
                    <a:pt x="142011" y="102661"/>
                  </a:lnTo>
                  <a:lnTo>
                    <a:pt x="147827" y="73913"/>
                  </a:lnTo>
                  <a:lnTo>
                    <a:pt x="142011" y="45166"/>
                  </a:lnTo>
                  <a:lnTo>
                    <a:pt x="126158" y="21669"/>
                  </a:lnTo>
                  <a:lnTo>
                    <a:pt x="102661" y="5816"/>
                  </a:lnTo>
                  <a:lnTo>
                    <a:pt x="73913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264152" y="1429512"/>
              <a:ext cx="147955" cy="147955"/>
            </a:xfrm>
            <a:custGeom>
              <a:avLst/>
              <a:gdLst/>
              <a:ahLst/>
              <a:cxnLst/>
              <a:rect l="l" t="t" r="r" b="b"/>
              <a:pathLst>
                <a:path w="147954" h="147955">
                  <a:moveTo>
                    <a:pt x="0" y="73913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3" y="0"/>
                  </a:lnTo>
                  <a:lnTo>
                    <a:pt x="102661" y="5816"/>
                  </a:lnTo>
                  <a:lnTo>
                    <a:pt x="126158" y="21669"/>
                  </a:lnTo>
                  <a:lnTo>
                    <a:pt x="142011" y="45166"/>
                  </a:lnTo>
                  <a:lnTo>
                    <a:pt x="147827" y="73913"/>
                  </a:lnTo>
                  <a:lnTo>
                    <a:pt x="142011" y="102661"/>
                  </a:lnTo>
                  <a:lnTo>
                    <a:pt x="126158" y="126158"/>
                  </a:lnTo>
                  <a:lnTo>
                    <a:pt x="102661" y="142011"/>
                  </a:lnTo>
                  <a:lnTo>
                    <a:pt x="73913" y="147827"/>
                  </a:lnTo>
                  <a:lnTo>
                    <a:pt x="45166" y="142011"/>
                  </a:lnTo>
                  <a:lnTo>
                    <a:pt x="21669" y="126158"/>
                  </a:lnTo>
                  <a:lnTo>
                    <a:pt x="5816" y="102661"/>
                  </a:lnTo>
                  <a:lnTo>
                    <a:pt x="0" y="7391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149090" y="980694"/>
              <a:ext cx="137160" cy="471170"/>
            </a:xfrm>
            <a:custGeom>
              <a:avLst/>
              <a:gdLst/>
              <a:ahLst/>
              <a:cxnLst/>
              <a:rect l="l" t="t" r="r" b="b"/>
              <a:pathLst>
                <a:path w="137160" h="471169">
                  <a:moveTo>
                    <a:pt x="115315" y="0"/>
                  </a:moveTo>
                  <a:lnTo>
                    <a:pt x="0" y="187959"/>
                  </a:lnTo>
                </a:path>
                <a:path w="137160" h="471169">
                  <a:moveTo>
                    <a:pt x="0" y="291083"/>
                  </a:moveTo>
                  <a:lnTo>
                    <a:pt x="136906" y="470661"/>
                  </a:lnTo>
                </a:path>
              </a:pathLst>
            </a:custGeom>
            <a:ln w="25400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444995" y="1412748"/>
              <a:ext cx="147955" cy="146685"/>
            </a:xfrm>
            <a:custGeom>
              <a:avLst/>
              <a:gdLst/>
              <a:ahLst/>
              <a:cxnLst/>
              <a:rect l="l" t="t" r="r" b="b"/>
              <a:pathLst>
                <a:path w="147954" h="146684">
                  <a:moveTo>
                    <a:pt x="73913" y="0"/>
                  </a:moveTo>
                  <a:lnTo>
                    <a:pt x="45166" y="5750"/>
                  </a:lnTo>
                  <a:lnTo>
                    <a:pt x="21669" y="21431"/>
                  </a:lnTo>
                  <a:lnTo>
                    <a:pt x="5816" y="44684"/>
                  </a:lnTo>
                  <a:lnTo>
                    <a:pt x="0" y="73151"/>
                  </a:lnTo>
                  <a:lnTo>
                    <a:pt x="5816" y="101619"/>
                  </a:lnTo>
                  <a:lnTo>
                    <a:pt x="21669" y="124872"/>
                  </a:lnTo>
                  <a:lnTo>
                    <a:pt x="45166" y="140553"/>
                  </a:lnTo>
                  <a:lnTo>
                    <a:pt x="73913" y="146303"/>
                  </a:lnTo>
                  <a:lnTo>
                    <a:pt x="102661" y="140553"/>
                  </a:lnTo>
                  <a:lnTo>
                    <a:pt x="126158" y="124872"/>
                  </a:lnTo>
                  <a:lnTo>
                    <a:pt x="142011" y="101619"/>
                  </a:lnTo>
                  <a:lnTo>
                    <a:pt x="147827" y="73151"/>
                  </a:lnTo>
                  <a:lnTo>
                    <a:pt x="142011" y="44684"/>
                  </a:lnTo>
                  <a:lnTo>
                    <a:pt x="126158" y="21431"/>
                  </a:lnTo>
                  <a:lnTo>
                    <a:pt x="102661" y="5750"/>
                  </a:lnTo>
                  <a:lnTo>
                    <a:pt x="73913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444995" y="1412748"/>
              <a:ext cx="147955" cy="146685"/>
            </a:xfrm>
            <a:custGeom>
              <a:avLst/>
              <a:gdLst/>
              <a:ahLst/>
              <a:cxnLst/>
              <a:rect l="l" t="t" r="r" b="b"/>
              <a:pathLst>
                <a:path w="147954" h="146684">
                  <a:moveTo>
                    <a:pt x="0" y="73151"/>
                  </a:moveTo>
                  <a:lnTo>
                    <a:pt x="5816" y="44684"/>
                  </a:lnTo>
                  <a:lnTo>
                    <a:pt x="21669" y="21431"/>
                  </a:lnTo>
                  <a:lnTo>
                    <a:pt x="45166" y="5750"/>
                  </a:lnTo>
                  <a:lnTo>
                    <a:pt x="73913" y="0"/>
                  </a:lnTo>
                  <a:lnTo>
                    <a:pt x="102661" y="5750"/>
                  </a:lnTo>
                  <a:lnTo>
                    <a:pt x="126158" y="21431"/>
                  </a:lnTo>
                  <a:lnTo>
                    <a:pt x="142011" y="44684"/>
                  </a:lnTo>
                  <a:lnTo>
                    <a:pt x="147827" y="73151"/>
                  </a:lnTo>
                  <a:lnTo>
                    <a:pt x="142011" y="101619"/>
                  </a:lnTo>
                  <a:lnTo>
                    <a:pt x="126158" y="124872"/>
                  </a:lnTo>
                  <a:lnTo>
                    <a:pt x="102661" y="140553"/>
                  </a:lnTo>
                  <a:lnTo>
                    <a:pt x="73913" y="146303"/>
                  </a:lnTo>
                  <a:lnTo>
                    <a:pt x="45166" y="140553"/>
                  </a:lnTo>
                  <a:lnTo>
                    <a:pt x="21669" y="124872"/>
                  </a:lnTo>
                  <a:lnTo>
                    <a:pt x="5816" y="101619"/>
                  </a:lnTo>
                  <a:lnTo>
                    <a:pt x="0" y="73151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227063" y="1101852"/>
              <a:ext cx="146685" cy="147955"/>
            </a:xfrm>
            <a:custGeom>
              <a:avLst/>
              <a:gdLst/>
              <a:ahLst/>
              <a:cxnLst/>
              <a:rect l="l" t="t" r="r" b="b"/>
              <a:pathLst>
                <a:path w="146685" h="147955">
                  <a:moveTo>
                    <a:pt x="73151" y="0"/>
                  </a:moveTo>
                  <a:lnTo>
                    <a:pt x="44684" y="5816"/>
                  </a:lnTo>
                  <a:lnTo>
                    <a:pt x="21431" y="21669"/>
                  </a:lnTo>
                  <a:lnTo>
                    <a:pt x="5750" y="45166"/>
                  </a:lnTo>
                  <a:lnTo>
                    <a:pt x="0" y="73913"/>
                  </a:lnTo>
                  <a:lnTo>
                    <a:pt x="5750" y="102661"/>
                  </a:lnTo>
                  <a:lnTo>
                    <a:pt x="21431" y="126158"/>
                  </a:lnTo>
                  <a:lnTo>
                    <a:pt x="44684" y="142011"/>
                  </a:lnTo>
                  <a:lnTo>
                    <a:pt x="73151" y="147827"/>
                  </a:lnTo>
                  <a:lnTo>
                    <a:pt x="101619" y="142011"/>
                  </a:lnTo>
                  <a:lnTo>
                    <a:pt x="124872" y="126158"/>
                  </a:lnTo>
                  <a:lnTo>
                    <a:pt x="140553" y="102661"/>
                  </a:lnTo>
                  <a:lnTo>
                    <a:pt x="146303" y="73913"/>
                  </a:lnTo>
                  <a:lnTo>
                    <a:pt x="140553" y="45166"/>
                  </a:lnTo>
                  <a:lnTo>
                    <a:pt x="124872" y="21669"/>
                  </a:lnTo>
                  <a:lnTo>
                    <a:pt x="101619" y="5816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227063" y="1101852"/>
              <a:ext cx="146685" cy="147955"/>
            </a:xfrm>
            <a:custGeom>
              <a:avLst/>
              <a:gdLst/>
              <a:ahLst/>
              <a:cxnLst/>
              <a:rect l="l" t="t" r="r" b="b"/>
              <a:pathLst>
                <a:path w="146685" h="147955">
                  <a:moveTo>
                    <a:pt x="0" y="73913"/>
                  </a:moveTo>
                  <a:lnTo>
                    <a:pt x="5750" y="45166"/>
                  </a:lnTo>
                  <a:lnTo>
                    <a:pt x="21431" y="21669"/>
                  </a:lnTo>
                  <a:lnTo>
                    <a:pt x="44684" y="5816"/>
                  </a:lnTo>
                  <a:lnTo>
                    <a:pt x="73151" y="0"/>
                  </a:lnTo>
                  <a:lnTo>
                    <a:pt x="101619" y="5816"/>
                  </a:lnTo>
                  <a:lnTo>
                    <a:pt x="124872" y="21669"/>
                  </a:lnTo>
                  <a:lnTo>
                    <a:pt x="140553" y="45166"/>
                  </a:lnTo>
                  <a:lnTo>
                    <a:pt x="146303" y="73913"/>
                  </a:lnTo>
                  <a:lnTo>
                    <a:pt x="140553" y="102661"/>
                  </a:lnTo>
                  <a:lnTo>
                    <a:pt x="124872" y="126158"/>
                  </a:lnTo>
                  <a:lnTo>
                    <a:pt x="101619" y="142011"/>
                  </a:lnTo>
                  <a:lnTo>
                    <a:pt x="73151" y="147827"/>
                  </a:lnTo>
                  <a:lnTo>
                    <a:pt x="44684" y="142011"/>
                  </a:lnTo>
                  <a:lnTo>
                    <a:pt x="21431" y="126158"/>
                  </a:lnTo>
                  <a:lnTo>
                    <a:pt x="5750" y="102661"/>
                  </a:lnTo>
                  <a:lnTo>
                    <a:pt x="0" y="7391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996939" y="792480"/>
              <a:ext cx="147955" cy="147955"/>
            </a:xfrm>
            <a:custGeom>
              <a:avLst/>
              <a:gdLst/>
              <a:ahLst/>
              <a:cxnLst/>
              <a:rect l="l" t="t" r="r" b="b"/>
              <a:pathLst>
                <a:path w="147954" h="147955">
                  <a:moveTo>
                    <a:pt x="73913" y="0"/>
                  </a:move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4"/>
                  </a:lnTo>
                  <a:lnTo>
                    <a:pt x="5816" y="102661"/>
                  </a:lnTo>
                  <a:lnTo>
                    <a:pt x="21669" y="126158"/>
                  </a:lnTo>
                  <a:lnTo>
                    <a:pt x="45166" y="142011"/>
                  </a:lnTo>
                  <a:lnTo>
                    <a:pt x="73913" y="147828"/>
                  </a:lnTo>
                  <a:lnTo>
                    <a:pt x="102661" y="142011"/>
                  </a:lnTo>
                  <a:lnTo>
                    <a:pt x="126158" y="126158"/>
                  </a:lnTo>
                  <a:lnTo>
                    <a:pt x="142011" y="102661"/>
                  </a:lnTo>
                  <a:lnTo>
                    <a:pt x="147827" y="73914"/>
                  </a:lnTo>
                  <a:lnTo>
                    <a:pt x="142011" y="45166"/>
                  </a:lnTo>
                  <a:lnTo>
                    <a:pt x="126158" y="21669"/>
                  </a:lnTo>
                  <a:lnTo>
                    <a:pt x="102661" y="5816"/>
                  </a:lnTo>
                  <a:lnTo>
                    <a:pt x="73913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996939" y="792480"/>
              <a:ext cx="147955" cy="147955"/>
            </a:xfrm>
            <a:custGeom>
              <a:avLst/>
              <a:gdLst/>
              <a:ahLst/>
              <a:cxnLst/>
              <a:rect l="l" t="t" r="r" b="b"/>
              <a:pathLst>
                <a:path w="147954" h="147955">
                  <a:moveTo>
                    <a:pt x="0" y="73914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3" y="0"/>
                  </a:lnTo>
                  <a:lnTo>
                    <a:pt x="102661" y="5816"/>
                  </a:lnTo>
                  <a:lnTo>
                    <a:pt x="126158" y="21669"/>
                  </a:lnTo>
                  <a:lnTo>
                    <a:pt x="142011" y="45166"/>
                  </a:lnTo>
                  <a:lnTo>
                    <a:pt x="147827" y="73914"/>
                  </a:lnTo>
                  <a:lnTo>
                    <a:pt x="142011" y="102661"/>
                  </a:lnTo>
                  <a:lnTo>
                    <a:pt x="126158" y="126158"/>
                  </a:lnTo>
                  <a:lnTo>
                    <a:pt x="102661" y="142011"/>
                  </a:lnTo>
                  <a:lnTo>
                    <a:pt x="73913" y="147828"/>
                  </a:lnTo>
                  <a:lnTo>
                    <a:pt x="45166" y="142011"/>
                  </a:lnTo>
                  <a:lnTo>
                    <a:pt x="21669" y="126158"/>
                  </a:lnTo>
                  <a:lnTo>
                    <a:pt x="5816" y="102661"/>
                  </a:lnTo>
                  <a:lnTo>
                    <a:pt x="0" y="7391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124194" y="919734"/>
              <a:ext cx="343535" cy="514984"/>
            </a:xfrm>
            <a:custGeom>
              <a:avLst/>
              <a:gdLst/>
              <a:ahLst/>
              <a:cxnLst/>
              <a:rect l="l" t="t" r="r" b="b"/>
              <a:pathLst>
                <a:path w="343535" h="514984">
                  <a:moveTo>
                    <a:pt x="343026" y="514603"/>
                  </a:moveTo>
                  <a:lnTo>
                    <a:pt x="228600" y="309371"/>
                  </a:lnTo>
                </a:path>
                <a:path w="343535" h="514984">
                  <a:moveTo>
                    <a:pt x="125221" y="20523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4113" y="1420177"/>
              <a:ext cx="157352" cy="157352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4237" y="1080325"/>
              <a:ext cx="157352" cy="157352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4113" y="770953"/>
              <a:ext cx="157352" cy="157353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7136130" y="902970"/>
              <a:ext cx="125730" cy="545465"/>
            </a:xfrm>
            <a:custGeom>
              <a:avLst/>
              <a:gdLst/>
              <a:ahLst/>
              <a:cxnLst/>
              <a:rect l="l" t="t" r="r" b="b"/>
              <a:pathLst>
                <a:path w="125729" h="545465">
                  <a:moveTo>
                    <a:pt x="0" y="545210"/>
                  </a:moveTo>
                  <a:lnTo>
                    <a:pt x="125222" y="309371"/>
                  </a:lnTo>
                </a:path>
                <a:path w="125729" h="545465">
                  <a:moveTo>
                    <a:pt x="125222" y="20523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2747517" y="1799589"/>
            <a:ext cx="5708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3E3D00"/>
                </a:solidFill>
                <a:latin typeface="Malgun Gothic"/>
                <a:cs typeface="Malgun Gothic"/>
              </a:rPr>
              <a:t>1+2+3=6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3902455" y="1799589"/>
            <a:ext cx="5708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3E3D00"/>
                </a:solidFill>
                <a:latin typeface="Malgun Gothic"/>
                <a:cs typeface="Malgun Gothic"/>
              </a:rPr>
              <a:t>1+2+3=6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6011926" y="1827022"/>
            <a:ext cx="5708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3E3D00"/>
                </a:solidFill>
                <a:latin typeface="Malgun Gothic"/>
                <a:cs typeface="Malgun Gothic"/>
              </a:rPr>
              <a:t>1+2+3=6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6968743" y="1827022"/>
            <a:ext cx="5708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3E3D00"/>
                </a:solidFill>
                <a:latin typeface="Malgun Gothic"/>
                <a:cs typeface="Malgun Gothic"/>
              </a:rPr>
              <a:t>1+2+3=6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4997577" y="1827022"/>
            <a:ext cx="5708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3E3D00"/>
                </a:solidFill>
                <a:latin typeface="Malgun Gothic"/>
                <a:cs typeface="Malgun Gothic"/>
              </a:rPr>
              <a:t>1+2+2=5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2805810" y="2230577"/>
            <a:ext cx="261747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A(3)=(6+6+5+6+6)/(5*3)=29/15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453136" y="3392500"/>
            <a:ext cx="6901180" cy="11017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1785" indent="-286385">
              <a:lnSpc>
                <a:spcPct val="100000"/>
              </a:lnSpc>
              <a:spcBef>
                <a:spcPts val="105"/>
              </a:spcBef>
              <a:buClr>
                <a:srgbClr val="1F407E"/>
              </a:buClr>
              <a:buFont typeface="Wingdings"/>
              <a:buChar char=""/>
              <a:tabLst>
                <a:tab pos="311785" algn="l"/>
              </a:tabLst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동적계획법의</a:t>
            </a:r>
            <a:r>
              <a:rPr dirty="0" sz="14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최적이진검색트리</a:t>
            </a:r>
            <a:r>
              <a:rPr dirty="0" sz="14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구축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방법에서는</a:t>
            </a:r>
            <a:endParaRPr sz="1400">
              <a:latin typeface="Malgun Gothic"/>
              <a:cs typeface="Malgun Gothic"/>
            </a:endParaRPr>
          </a:p>
          <a:p>
            <a:pPr lvl="1" marL="840740" indent="-286385">
              <a:lnSpc>
                <a:spcPct val="100000"/>
              </a:lnSpc>
              <a:spcBef>
                <a:spcPts val="2515"/>
              </a:spcBef>
              <a:buClr>
                <a:srgbClr val="1F407E"/>
              </a:buClr>
              <a:buFont typeface="Wingdings"/>
              <a:buChar char=""/>
              <a:tabLst>
                <a:tab pos="840740" algn="l"/>
              </a:tabLst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각</a:t>
            </a:r>
            <a:r>
              <a:rPr dirty="0" sz="14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트리</a:t>
            </a:r>
            <a:r>
              <a:rPr dirty="0" sz="14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내에</a:t>
            </a:r>
            <a:r>
              <a:rPr dirty="0" sz="14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각</a:t>
            </a:r>
            <a:r>
              <a:rPr dirty="0" sz="14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노드를</a:t>
            </a:r>
            <a:r>
              <a:rPr dirty="0" sz="14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찾을</a:t>
            </a:r>
            <a:r>
              <a:rPr dirty="0" sz="14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확률을</a:t>
            </a:r>
            <a:r>
              <a:rPr dirty="0" sz="14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고려</a:t>
            </a:r>
            <a:r>
              <a:rPr dirty="0" sz="14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–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A[</a:t>
            </a: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][</a:t>
            </a: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]=</a:t>
            </a: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baseline="-21604" sz="135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14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설정</a:t>
            </a:r>
            <a:endParaRPr sz="1400">
              <a:latin typeface="Malgun Gothic"/>
              <a:cs typeface="Malgun Gothic"/>
            </a:endParaRPr>
          </a:p>
          <a:p>
            <a:pPr lvl="1" marL="840740" indent="-286385">
              <a:lnSpc>
                <a:spcPct val="100000"/>
              </a:lnSpc>
              <a:spcBef>
                <a:spcPts val="910"/>
              </a:spcBef>
              <a:buClr>
                <a:srgbClr val="1F407E"/>
              </a:buClr>
              <a:buFont typeface="Wingdings"/>
              <a:buChar char=""/>
              <a:tabLst>
                <a:tab pos="840740" algn="l"/>
              </a:tabLst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하나의</a:t>
            </a:r>
            <a:r>
              <a:rPr dirty="0" sz="14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고정된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모양의</a:t>
            </a:r>
            <a:r>
              <a:rPr dirty="0" sz="14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이진검색트리에서</a:t>
            </a:r>
            <a:r>
              <a:rPr dirty="0" sz="14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검색하는데</a:t>
            </a:r>
            <a:r>
              <a:rPr dirty="0" sz="1400" spc="-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필요한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평균</a:t>
            </a:r>
            <a:r>
              <a:rPr dirty="0" sz="14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시간</a:t>
            </a:r>
            <a:r>
              <a:rPr dirty="0" sz="14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계산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994968" y="4585461"/>
            <a:ext cx="28511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1F407E"/>
              </a:buClr>
              <a:buFont typeface="Wingdings"/>
              <a:buChar char=""/>
              <a:tabLst>
                <a:tab pos="299085" algn="l"/>
              </a:tabLst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따라서</a:t>
            </a:r>
            <a:r>
              <a:rPr dirty="0" sz="14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다른</a:t>
            </a:r>
            <a:r>
              <a:rPr dirty="0" sz="14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연쇄식이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구축된다.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8" name="object 48" descr=""/>
          <p:cNvSpPr/>
          <p:nvPr/>
        </p:nvSpPr>
        <p:spPr>
          <a:xfrm>
            <a:off x="4171188" y="4582667"/>
            <a:ext cx="4177665" cy="763905"/>
          </a:xfrm>
          <a:custGeom>
            <a:avLst/>
            <a:gdLst/>
            <a:ahLst/>
            <a:cxnLst/>
            <a:rect l="l" t="t" r="r" b="b"/>
            <a:pathLst>
              <a:path w="4177665" h="763904">
                <a:moveTo>
                  <a:pt x="4177284" y="0"/>
                </a:moveTo>
                <a:lnTo>
                  <a:pt x="0" y="0"/>
                </a:lnTo>
                <a:lnTo>
                  <a:pt x="0" y="763523"/>
                </a:lnTo>
                <a:lnTo>
                  <a:pt x="4177284" y="763523"/>
                </a:lnTo>
                <a:lnTo>
                  <a:pt x="4177284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 txBox="1"/>
          <p:nvPr/>
        </p:nvSpPr>
        <p:spPr>
          <a:xfrm>
            <a:off x="4163565" y="4583630"/>
            <a:ext cx="4198620" cy="7296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809625">
              <a:lnSpc>
                <a:spcPts val="535"/>
              </a:lnSpc>
              <a:spcBef>
                <a:spcPts val="130"/>
              </a:spcBef>
            </a:pPr>
            <a:r>
              <a:rPr dirty="0" sz="750" spc="-50" i="1">
                <a:latin typeface="Times New Roman"/>
                <a:cs typeface="Times New Roman"/>
              </a:rPr>
              <a:t>j</a:t>
            </a:r>
            <a:endParaRPr sz="750">
              <a:latin typeface="Times New Roman"/>
              <a:cs typeface="Times New Roman"/>
            </a:endParaRPr>
          </a:p>
          <a:p>
            <a:pPr marL="50165">
              <a:lnSpc>
                <a:spcPts val="2035"/>
              </a:lnSpc>
            </a:pPr>
            <a:r>
              <a:rPr dirty="0" sz="1300" spc="50" i="1">
                <a:latin typeface="Times New Roman"/>
                <a:cs typeface="Times New Roman"/>
              </a:rPr>
              <a:t>A</a:t>
            </a:r>
            <a:r>
              <a:rPr dirty="0" sz="1300" spc="50">
                <a:latin typeface="Times New Roman"/>
                <a:cs typeface="Times New Roman"/>
              </a:rPr>
              <a:t>[</a:t>
            </a:r>
            <a:r>
              <a:rPr dirty="0" sz="1300" spc="50" i="1">
                <a:latin typeface="Times New Roman"/>
                <a:cs typeface="Times New Roman"/>
              </a:rPr>
              <a:t>i</a:t>
            </a:r>
            <a:r>
              <a:rPr dirty="0" sz="1300" spc="50">
                <a:latin typeface="Times New Roman"/>
                <a:cs typeface="Times New Roman"/>
              </a:rPr>
              <a:t>][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90" i="1">
                <a:latin typeface="Times New Roman"/>
                <a:cs typeface="Times New Roman"/>
              </a:rPr>
              <a:t>j</a:t>
            </a:r>
            <a:r>
              <a:rPr dirty="0" sz="1300" spc="90">
                <a:latin typeface="Times New Roman"/>
                <a:cs typeface="Times New Roman"/>
              </a:rPr>
              <a:t>]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105">
                <a:latin typeface="Symbol"/>
                <a:cs typeface="Symbol"/>
              </a:rPr>
              <a:t>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baseline="-12500" sz="3000" spc="232">
                <a:latin typeface="Times New Roman"/>
                <a:cs typeface="Times New Roman"/>
              </a:rPr>
              <a:t>min</a:t>
            </a:r>
            <a:r>
              <a:rPr dirty="0" sz="1300" spc="155">
                <a:latin typeface="Times New Roman"/>
                <a:cs typeface="Times New Roman"/>
              </a:rPr>
              <a:t>(</a:t>
            </a:r>
            <a:r>
              <a:rPr dirty="0" sz="1300" spc="-175">
                <a:latin typeface="Times New Roman"/>
                <a:cs typeface="Times New Roman"/>
              </a:rPr>
              <a:t> </a:t>
            </a:r>
            <a:r>
              <a:rPr dirty="0" sz="1300" spc="55" i="1">
                <a:latin typeface="Times New Roman"/>
                <a:cs typeface="Times New Roman"/>
              </a:rPr>
              <a:t>A</a:t>
            </a:r>
            <a:r>
              <a:rPr dirty="0" sz="1300" spc="55">
                <a:latin typeface="Times New Roman"/>
                <a:cs typeface="Times New Roman"/>
              </a:rPr>
              <a:t>[</a:t>
            </a:r>
            <a:r>
              <a:rPr dirty="0" sz="1300" spc="55" i="1">
                <a:latin typeface="Times New Roman"/>
                <a:cs typeface="Times New Roman"/>
              </a:rPr>
              <a:t>i</a:t>
            </a:r>
            <a:r>
              <a:rPr dirty="0" sz="1300" spc="55">
                <a:latin typeface="Times New Roman"/>
                <a:cs typeface="Times New Roman"/>
              </a:rPr>
              <a:t>][</a:t>
            </a:r>
            <a:r>
              <a:rPr dirty="0" sz="1300" spc="55" i="1">
                <a:latin typeface="Times New Roman"/>
                <a:cs typeface="Times New Roman"/>
              </a:rPr>
              <a:t>k</a:t>
            </a:r>
            <a:r>
              <a:rPr dirty="0" sz="1300" spc="45" i="1">
                <a:latin typeface="Times New Roman"/>
                <a:cs typeface="Times New Roman"/>
              </a:rPr>
              <a:t> </a:t>
            </a:r>
            <a:r>
              <a:rPr dirty="0" sz="1300" spc="70">
                <a:latin typeface="Symbol"/>
                <a:cs typeface="Symbol"/>
              </a:rPr>
              <a:t></a:t>
            </a:r>
            <a:r>
              <a:rPr dirty="0" sz="1300" spc="70">
                <a:latin typeface="Times New Roman"/>
                <a:cs typeface="Times New Roman"/>
              </a:rPr>
              <a:t>1]</a:t>
            </a:r>
            <a:r>
              <a:rPr dirty="0" sz="1300" spc="-150">
                <a:latin typeface="Times New Roman"/>
                <a:cs typeface="Times New Roman"/>
              </a:rPr>
              <a:t> </a:t>
            </a:r>
            <a:r>
              <a:rPr dirty="0" sz="1300" spc="105">
                <a:latin typeface="Symbol"/>
                <a:cs typeface="Symbol"/>
              </a:rPr>
              <a:t></a:t>
            </a:r>
            <a:r>
              <a:rPr dirty="0" sz="1300" spc="75">
                <a:latin typeface="Times New Roman"/>
                <a:cs typeface="Times New Roman"/>
              </a:rPr>
              <a:t> </a:t>
            </a:r>
            <a:r>
              <a:rPr dirty="0" sz="1300" spc="50" i="1">
                <a:latin typeface="Times New Roman"/>
                <a:cs typeface="Times New Roman"/>
              </a:rPr>
              <a:t>A</a:t>
            </a:r>
            <a:r>
              <a:rPr dirty="0" sz="1300" spc="50">
                <a:latin typeface="Times New Roman"/>
                <a:cs typeface="Times New Roman"/>
              </a:rPr>
              <a:t>[</a:t>
            </a:r>
            <a:r>
              <a:rPr dirty="0" sz="1300" spc="50" i="1">
                <a:latin typeface="Times New Roman"/>
                <a:cs typeface="Times New Roman"/>
              </a:rPr>
              <a:t>k</a:t>
            </a:r>
            <a:r>
              <a:rPr dirty="0" sz="1300" spc="40" i="1">
                <a:latin typeface="Times New Roman"/>
                <a:cs typeface="Times New Roman"/>
              </a:rPr>
              <a:t> </a:t>
            </a:r>
            <a:r>
              <a:rPr dirty="0" sz="1300" spc="75">
                <a:latin typeface="Symbol"/>
                <a:cs typeface="Symbol"/>
              </a:rPr>
              <a:t></a:t>
            </a:r>
            <a:r>
              <a:rPr dirty="0" sz="1300" spc="75">
                <a:latin typeface="Times New Roman"/>
                <a:cs typeface="Times New Roman"/>
              </a:rPr>
              <a:t>1][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90" i="1">
                <a:latin typeface="Times New Roman"/>
                <a:cs typeface="Times New Roman"/>
              </a:rPr>
              <a:t>j</a:t>
            </a:r>
            <a:r>
              <a:rPr dirty="0" sz="1300" spc="90">
                <a:latin typeface="Times New Roman"/>
                <a:cs typeface="Times New Roman"/>
              </a:rPr>
              <a:t>]</a:t>
            </a:r>
            <a:r>
              <a:rPr dirty="0" sz="1300" spc="-125">
                <a:latin typeface="Times New Roman"/>
                <a:cs typeface="Times New Roman"/>
              </a:rPr>
              <a:t> </a:t>
            </a:r>
            <a:r>
              <a:rPr dirty="0" sz="1300" spc="60">
                <a:latin typeface="Times New Roman"/>
                <a:cs typeface="Times New Roman"/>
              </a:rPr>
              <a:t>)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sz="1300" spc="105">
                <a:latin typeface="Symbol"/>
                <a:cs typeface="Symbol"/>
              </a:rPr>
              <a:t>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baseline="-8333" sz="3000" spc="254">
                <a:latin typeface="Symbol"/>
                <a:cs typeface="Symbol"/>
              </a:rPr>
              <a:t></a:t>
            </a:r>
            <a:r>
              <a:rPr dirty="0" baseline="-8333" sz="3000" spc="-172">
                <a:latin typeface="Times New Roman"/>
                <a:cs typeface="Times New Roman"/>
              </a:rPr>
              <a:t> </a:t>
            </a:r>
            <a:r>
              <a:rPr dirty="0" sz="1300" spc="95" i="1">
                <a:latin typeface="Times New Roman"/>
                <a:cs typeface="Times New Roman"/>
              </a:rPr>
              <a:t>p</a:t>
            </a:r>
            <a:r>
              <a:rPr dirty="0" baseline="-25925" sz="1125" spc="142" i="1">
                <a:latin typeface="Times New Roman"/>
                <a:cs typeface="Times New Roman"/>
              </a:rPr>
              <a:t>m</a:t>
            </a:r>
            <a:r>
              <a:rPr dirty="0" baseline="-25925" sz="1125" spc="337" i="1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,</a:t>
            </a:r>
            <a:r>
              <a:rPr dirty="0" sz="1300" spc="-95">
                <a:latin typeface="Times New Roman"/>
                <a:cs typeface="Times New Roman"/>
              </a:rPr>
              <a:t> </a:t>
            </a:r>
            <a:r>
              <a:rPr dirty="0" sz="1300" spc="50" i="1">
                <a:latin typeface="Times New Roman"/>
                <a:cs typeface="Times New Roman"/>
              </a:rPr>
              <a:t>i</a:t>
            </a:r>
            <a:r>
              <a:rPr dirty="0" sz="1300" spc="40" i="1">
                <a:latin typeface="Times New Roman"/>
                <a:cs typeface="Times New Roman"/>
              </a:rPr>
              <a:t> </a:t>
            </a:r>
            <a:r>
              <a:rPr dirty="0" sz="1300" spc="105">
                <a:latin typeface="Symbol"/>
                <a:cs typeface="Symbol"/>
              </a:rPr>
              <a:t></a:t>
            </a:r>
            <a:r>
              <a:rPr dirty="0" sz="1300" spc="310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j</a:t>
            </a:r>
            <a:endParaRPr sz="1300">
              <a:latin typeface="Times New Roman"/>
              <a:cs typeface="Times New Roman"/>
            </a:endParaRPr>
          </a:p>
          <a:p>
            <a:pPr algn="ctr" marL="69215">
              <a:lnSpc>
                <a:spcPct val="100000"/>
              </a:lnSpc>
              <a:spcBef>
                <a:spcPts val="125"/>
              </a:spcBef>
              <a:tabLst>
                <a:tab pos="2513330" algn="l"/>
              </a:tabLst>
            </a:pPr>
            <a:r>
              <a:rPr dirty="0" baseline="3703" sz="1125" spc="120" i="1">
                <a:latin typeface="Times New Roman"/>
                <a:cs typeface="Times New Roman"/>
              </a:rPr>
              <a:t>i</a:t>
            </a:r>
            <a:r>
              <a:rPr dirty="0" baseline="3703" sz="1125" spc="120">
                <a:latin typeface="Symbol"/>
                <a:cs typeface="Symbol"/>
              </a:rPr>
              <a:t></a:t>
            </a:r>
            <a:r>
              <a:rPr dirty="0" baseline="3703" sz="1125" spc="120" i="1">
                <a:latin typeface="Times New Roman"/>
                <a:cs typeface="Times New Roman"/>
              </a:rPr>
              <a:t>k</a:t>
            </a:r>
            <a:r>
              <a:rPr dirty="0" baseline="3703" sz="1125" spc="-142" i="1">
                <a:latin typeface="Times New Roman"/>
                <a:cs typeface="Times New Roman"/>
              </a:rPr>
              <a:t> </a:t>
            </a:r>
            <a:r>
              <a:rPr dirty="0" baseline="3703" sz="1125" spc="97">
                <a:latin typeface="Symbol"/>
                <a:cs typeface="Symbol"/>
              </a:rPr>
              <a:t></a:t>
            </a:r>
            <a:r>
              <a:rPr dirty="0" baseline="3703" sz="1125" spc="22">
                <a:latin typeface="Times New Roman"/>
                <a:cs typeface="Times New Roman"/>
              </a:rPr>
              <a:t> </a:t>
            </a:r>
            <a:r>
              <a:rPr dirty="0" baseline="3703" sz="1125" spc="-75" i="1">
                <a:latin typeface="Times New Roman"/>
                <a:cs typeface="Times New Roman"/>
              </a:rPr>
              <a:t>j</a:t>
            </a:r>
            <a:r>
              <a:rPr dirty="0" baseline="3703" sz="1125" i="1">
                <a:latin typeface="Times New Roman"/>
                <a:cs typeface="Times New Roman"/>
              </a:rPr>
              <a:t>	</a:t>
            </a:r>
            <a:r>
              <a:rPr dirty="0" sz="750" spc="55" i="1">
                <a:latin typeface="Times New Roman"/>
                <a:cs typeface="Times New Roman"/>
              </a:rPr>
              <a:t>m</a:t>
            </a:r>
            <a:r>
              <a:rPr dirty="0" sz="750" spc="55">
                <a:latin typeface="Symbol"/>
                <a:cs typeface="Symbol"/>
              </a:rPr>
              <a:t></a:t>
            </a:r>
            <a:r>
              <a:rPr dirty="0" sz="750" spc="5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50"/>
              </a:spcBef>
            </a:pPr>
            <a:r>
              <a:rPr dirty="0" sz="1300" spc="55" i="1">
                <a:latin typeface="Times New Roman"/>
                <a:cs typeface="Times New Roman"/>
              </a:rPr>
              <a:t>A</a:t>
            </a:r>
            <a:r>
              <a:rPr dirty="0" sz="1300" spc="55">
                <a:latin typeface="Times New Roman"/>
                <a:cs typeface="Times New Roman"/>
              </a:rPr>
              <a:t>[</a:t>
            </a:r>
            <a:r>
              <a:rPr dirty="0" sz="1300" spc="55" i="1">
                <a:latin typeface="Times New Roman"/>
                <a:cs typeface="Times New Roman"/>
              </a:rPr>
              <a:t>i</a:t>
            </a:r>
            <a:r>
              <a:rPr dirty="0" sz="1300" spc="55">
                <a:latin typeface="Times New Roman"/>
                <a:cs typeface="Times New Roman"/>
              </a:rPr>
              <a:t>][</a:t>
            </a:r>
            <a:r>
              <a:rPr dirty="0" sz="1300" spc="55" i="1">
                <a:latin typeface="Times New Roman"/>
                <a:cs typeface="Times New Roman"/>
              </a:rPr>
              <a:t>i</a:t>
            </a:r>
            <a:r>
              <a:rPr dirty="0" sz="1300" spc="55">
                <a:latin typeface="Times New Roman"/>
                <a:cs typeface="Times New Roman"/>
              </a:rPr>
              <a:t>]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sz="1300" spc="105">
                <a:latin typeface="Symbol"/>
                <a:cs typeface="Symbol"/>
              </a:rPr>
              <a:t></a:t>
            </a:r>
            <a:r>
              <a:rPr dirty="0" sz="1300" spc="200">
                <a:latin typeface="Times New Roman"/>
                <a:cs typeface="Times New Roman"/>
              </a:rPr>
              <a:t> </a:t>
            </a:r>
            <a:r>
              <a:rPr dirty="0" sz="1300" spc="25" i="1">
                <a:latin typeface="Times New Roman"/>
                <a:cs typeface="Times New Roman"/>
              </a:rPr>
              <a:t>p</a:t>
            </a:r>
            <a:r>
              <a:rPr dirty="0" baseline="-25925" sz="1125" spc="37" i="1">
                <a:latin typeface="Times New Roman"/>
                <a:cs typeface="Times New Roman"/>
              </a:rPr>
              <a:t>i</a:t>
            </a:r>
            <a:endParaRPr baseline="-25925" sz="1125">
              <a:latin typeface="Times New Roman"/>
              <a:cs typeface="Times New Roman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465836" y="5471871"/>
            <a:ext cx="567118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1F407E"/>
              </a:buClr>
              <a:buFont typeface="Wingdings"/>
              <a:buChar char=""/>
              <a:tabLst>
                <a:tab pos="299085" algn="l"/>
              </a:tabLst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본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장에서는</a:t>
            </a:r>
            <a:r>
              <a:rPr dirty="0" sz="14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가능한</a:t>
            </a:r>
            <a:r>
              <a:rPr dirty="0" sz="14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14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이진검색트리</a:t>
            </a:r>
            <a:r>
              <a:rPr dirty="0" sz="1400" spc="-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형태에</a:t>
            </a:r>
            <a:r>
              <a:rPr dirty="0" sz="1400" spc="-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대한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평균</a:t>
            </a:r>
            <a:r>
              <a:rPr dirty="0" sz="14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시간</a:t>
            </a:r>
            <a:r>
              <a:rPr dirty="0" sz="14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계산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4820284" y="2668523"/>
            <a:ext cx="3959860" cy="1260475"/>
            <a:chOff x="4820284" y="2668523"/>
            <a:chExt cx="3959860" cy="1260475"/>
          </a:xfrm>
        </p:grpSpPr>
        <p:pic>
          <p:nvPicPr>
            <p:cNvPr id="52" name="object 5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6943" y="2668523"/>
              <a:ext cx="3512820" cy="1260348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4820284" y="3297427"/>
              <a:ext cx="447040" cy="214629"/>
            </a:xfrm>
            <a:custGeom>
              <a:avLst/>
              <a:gdLst/>
              <a:ahLst/>
              <a:cxnLst/>
              <a:rect l="l" t="t" r="r" b="b"/>
              <a:pathLst>
                <a:path w="447039" h="214629">
                  <a:moveTo>
                    <a:pt x="51942" y="173355"/>
                  </a:moveTo>
                  <a:lnTo>
                    <a:pt x="0" y="197231"/>
                  </a:lnTo>
                  <a:lnTo>
                    <a:pt x="7874" y="214502"/>
                  </a:lnTo>
                  <a:lnTo>
                    <a:pt x="59816" y="190626"/>
                  </a:lnTo>
                  <a:lnTo>
                    <a:pt x="51942" y="173355"/>
                  </a:lnTo>
                  <a:close/>
                </a:path>
                <a:path w="447039" h="214629">
                  <a:moveTo>
                    <a:pt x="121157" y="141605"/>
                  </a:moveTo>
                  <a:lnTo>
                    <a:pt x="69214" y="165481"/>
                  </a:lnTo>
                  <a:lnTo>
                    <a:pt x="77215" y="182752"/>
                  </a:lnTo>
                  <a:lnTo>
                    <a:pt x="129159" y="158876"/>
                  </a:lnTo>
                  <a:lnTo>
                    <a:pt x="121157" y="141605"/>
                  </a:lnTo>
                  <a:close/>
                </a:path>
                <a:path w="447039" h="214629">
                  <a:moveTo>
                    <a:pt x="190373" y="109855"/>
                  </a:moveTo>
                  <a:lnTo>
                    <a:pt x="138429" y="133604"/>
                  </a:lnTo>
                  <a:lnTo>
                    <a:pt x="146430" y="151002"/>
                  </a:lnTo>
                  <a:lnTo>
                    <a:pt x="198374" y="127126"/>
                  </a:lnTo>
                  <a:lnTo>
                    <a:pt x="190373" y="109855"/>
                  </a:lnTo>
                  <a:close/>
                </a:path>
                <a:path w="447039" h="214629">
                  <a:moveTo>
                    <a:pt x="259714" y="77977"/>
                  </a:moveTo>
                  <a:lnTo>
                    <a:pt x="207772" y="101854"/>
                  </a:lnTo>
                  <a:lnTo>
                    <a:pt x="215645" y="119125"/>
                  </a:lnTo>
                  <a:lnTo>
                    <a:pt x="267588" y="95376"/>
                  </a:lnTo>
                  <a:lnTo>
                    <a:pt x="259714" y="77977"/>
                  </a:lnTo>
                  <a:close/>
                </a:path>
                <a:path w="447039" h="214629">
                  <a:moveTo>
                    <a:pt x="328929" y="46227"/>
                  </a:moveTo>
                  <a:lnTo>
                    <a:pt x="276987" y="70104"/>
                  </a:lnTo>
                  <a:lnTo>
                    <a:pt x="284988" y="87375"/>
                  </a:lnTo>
                  <a:lnTo>
                    <a:pt x="336930" y="63626"/>
                  </a:lnTo>
                  <a:lnTo>
                    <a:pt x="328929" y="46227"/>
                  </a:lnTo>
                  <a:close/>
                </a:path>
                <a:path w="447039" h="214629">
                  <a:moveTo>
                    <a:pt x="432253" y="20574"/>
                  </a:moveTo>
                  <a:lnTo>
                    <a:pt x="384810" y="20574"/>
                  </a:lnTo>
                  <a:lnTo>
                    <a:pt x="392811" y="37973"/>
                  </a:lnTo>
                  <a:lnTo>
                    <a:pt x="381240" y="43263"/>
                  </a:lnTo>
                  <a:lnTo>
                    <a:pt x="393191" y="69214"/>
                  </a:lnTo>
                  <a:lnTo>
                    <a:pt x="432253" y="20574"/>
                  </a:lnTo>
                  <a:close/>
                </a:path>
                <a:path w="447039" h="214629">
                  <a:moveTo>
                    <a:pt x="373243" y="25900"/>
                  </a:moveTo>
                  <a:lnTo>
                    <a:pt x="346201" y="38354"/>
                  </a:lnTo>
                  <a:lnTo>
                    <a:pt x="354202" y="55625"/>
                  </a:lnTo>
                  <a:lnTo>
                    <a:pt x="381240" y="43263"/>
                  </a:lnTo>
                  <a:lnTo>
                    <a:pt x="373243" y="25900"/>
                  </a:lnTo>
                  <a:close/>
                </a:path>
                <a:path w="447039" h="214629">
                  <a:moveTo>
                    <a:pt x="384810" y="20574"/>
                  </a:moveTo>
                  <a:lnTo>
                    <a:pt x="373243" y="25900"/>
                  </a:lnTo>
                  <a:lnTo>
                    <a:pt x="381240" y="43263"/>
                  </a:lnTo>
                  <a:lnTo>
                    <a:pt x="392811" y="37973"/>
                  </a:lnTo>
                  <a:lnTo>
                    <a:pt x="384810" y="20574"/>
                  </a:lnTo>
                  <a:close/>
                </a:path>
                <a:path w="447039" h="214629">
                  <a:moveTo>
                    <a:pt x="361314" y="0"/>
                  </a:moveTo>
                  <a:lnTo>
                    <a:pt x="373243" y="25900"/>
                  </a:lnTo>
                  <a:lnTo>
                    <a:pt x="384810" y="20574"/>
                  </a:lnTo>
                  <a:lnTo>
                    <a:pt x="432253" y="20574"/>
                  </a:lnTo>
                  <a:lnTo>
                    <a:pt x="446531" y="2794"/>
                  </a:lnTo>
                  <a:lnTo>
                    <a:pt x="36131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/>
          <p:nvPr/>
        </p:nvSpPr>
        <p:spPr>
          <a:xfrm>
            <a:off x="2042160" y="5964935"/>
            <a:ext cx="3514725" cy="607060"/>
          </a:xfrm>
          <a:custGeom>
            <a:avLst/>
            <a:gdLst/>
            <a:ahLst/>
            <a:cxnLst/>
            <a:rect l="l" t="t" r="r" b="b"/>
            <a:pathLst>
              <a:path w="3514725" h="607059">
                <a:moveTo>
                  <a:pt x="3514344" y="0"/>
                </a:moveTo>
                <a:lnTo>
                  <a:pt x="0" y="0"/>
                </a:lnTo>
                <a:lnTo>
                  <a:pt x="0" y="606551"/>
                </a:lnTo>
                <a:lnTo>
                  <a:pt x="3514344" y="606551"/>
                </a:lnTo>
                <a:lnTo>
                  <a:pt x="3514344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 txBox="1"/>
          <p:nvPr/>
        </p:nvSpPr>
        <p:spPr>
          <a:xfrm>
            <a:off x="5449509" y="6287608"/>
            <a:ext cx="85725" cy="2825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650" spc="-50">
                <a:latin typeface="Symbol"/>
                <a:cs typeface="Symbol"/>
              </a:rPr>
              <a:t>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2833818" y="5966883"/>
            <a:ext cx="6794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950" spc="-50" i="1">
                <a:latin typeface="Times New Roman"/>
                <a:cs typeface="Times New Roman"/>
              </a:rPr>
              <a:t>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4336077" y="6261743"/>
            <a:ext cx="107950" cy="2825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650" spc="-50" i="1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2964689" y="6180700"/>
            <a:ext cx="363220" cy="2825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229235" algn="l"/>
              </a:tabLst>
            </a:pPr>
            <a:r>
              <a:rPr dirty="0" sz="1650" spc="-380">
                <a:latin typeface="Symbol"/>
                <a:cs typeface="Symbol"/>
              </a:rPr>
              <a:t></a:t>
            </a:r>
            <a:r>
              <a:rPr dirty="0" baseline="-28619" sz="2475" spc="-569">
                <a:latin typeface="Symbol"/>
                <a:cs typeface="Symbol"/>
              </a:rPr>
              <a:t></a:t>
            </a:r>
            <a:r>
              <a:rPr dirty="0" baseline="-28619" sz="2475">
                <a:latin typeface="Times New Roman"/>
                <a:cs typeface="Times New Roman"/>
              </a:rPr>
              <a:t>	</a:t>
            </a:r>
            <a:r>
              <a:rPr dirty="0" baseline="-21885" sz="2475" spc="-75" i="1">
                <a:latin typeface="Times New Roman"/>
                <a:cs typeface="Times New Roman"/>
              </a:rPr>
              <a:t>n</a:t>
            </a:r>
            <a:endParaRPr baseline="-21885" sz="2475">
              <a:latin typeface="Times New Roman"/>
              <a:cs typeface="Times New Roman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2627491" y="6261743"/>
            <a:ext cx="107950" cy="2825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650" spc="-50" i="1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2780704" y="6388489"/>
            <a:ext cx="18542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950" spc="-50" i="1">
                <a:latin typeface="Times New Roman"/>
                <a:cs typeface="Times New Roman"/>
              </a:rPr>
              <a:t>k</a:t>
            </a:r>
            <a:r>
              <a:rPr dirty="0" sz="950" spc="-125" i="1">
                <a:latin typeface="Times New Roman"/>
                <a:cs typeface="Times New Roman"/>
              </a:rPr>
              <a:t> </a:t>
            </a:r>
            <a:r>
              <a:rPr dirty="0" sz="950" spc="-50">
                <a:latin typeface="Symbol"/>
                <a:cs typeface="Symbol"/>
              </a:rPr>
              <a:t></a:t>
            </a:r>
            <a:r>
              <a:rPr dirty="0" sz="950" spc="-5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5341927" y="6094917"/>
            <a:ext cx="218440" cy="2825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650" spc="-25">
                <a:latin typeface="Times New Roman"/>
                <a:cs typeface="Times New Roman"/>
              </a:rPr>
              <a:t>1</a:t>
            </a:r>
            <a:r>
              <a:rPr dirty="0" baseline="-23569" sz="2475" spc="-37">
                <a:latin typeface="Symbol"/>
                <a:cs typeface="Symbol"/>
              </a:rPr>
              <a:t></a:t>
            </a:r>
            <a:endParaRPr baseline="-23569" sz="2475">
              <a:latin typeface="Symbol"/>
              <a:cs typeface="Symbol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2059552" y="5987977"/>
            <a:ext cx="3501390" cy="4108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1650" spc="-75" i="1">
                <a:latin typeface="Times New Roman"/>
                <a:cs typeface="Times New Roman"/>
              </a:rPr>
              <a:t>A</a:t>
            </a:r>
            <a:r>
              <a:rPr dirty="0" sz="1650" spc="-75">
                <a:latin typeface="Times New Roman"/>
                <a:cs typeface="Times New Roman"/>
              </a:rPr>
              <a:t>(</a:t>
            </a:r>
            <a:r>
              <a:rPr dirty="0" sz="1650" spc="-75" i="1">
                <a:latin typeface="Times New Roman"/>
                <a:cs typeface="Times New Roman"/>
              </a:rPr>
              <a:t>n</a:t>
            </a:r>
            <a:r>
              <a:rPr dirty="0" sz="1650" spc="-75">
                <a:latin typeface="Times New Roman"/>
                <a:cs typeface="Times New Roman"/>
              </a:rPr>
              <a:t>)</a:t>
            </a:r>
            <a:r>
              <a:rPr dirty="0" sz="1650" spc="-80">
                <a:latin typeface="Times New Roman"/>
                <a:cs typeface="Times New Roman"/>
              </a:rPr>
              <a:t> </a:t>
            </a:r>
            <a:r>
              <a:rPr dirty="0" sz="1650">
                <a:latin typeface="Symbol"/>
                <a:cs typeface="Symbol"/>
              </a:rPr>
              <a:t></a:t>
            </a:r>
            <a:r>
              <a:rPr dirty="0" sz="1650" spc="-65">
                <a:latin typeface="Times New Roman"/>
                <a:cs typeface="Times New Roman"/>
              </a:rPr>
              <a:t> </a:t>
            </a:r>
            <a:r>
              <a:rPr dirty="0" u="sng" baseline="35353" sz="2475" spc="-1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5353" sz="2475" spc="-142">
                <a:latin typeface="Times New Roman"/>
                <a:cs typeface="Times New Roman"/>
              </a:rPr>
              <a:t> </a:t>
            </a:r>
            <a:r>
              <a:rPr dirty="0" baseline="-8888" sz="3750" spc="-60">
                <a:latin typeface="Symbol"/>
                <a:cs typeface="Symbol"/>
              </a:rPr>
              <a:t></a:t>
            </a:r>
            <a:r>
              <a:rPr dirty="0" baseline="31986" sz="2475" spc="-60">
                <a:latin typeface="Symbol"/>
                <a:cs typeface="Symbol"/>
              </a:rPr>
              <a:t></a:t>
            </a:r>
            <a:r>
              <a:rPr dirty="0" baseline="31986" sz="2475" spc="-397">
                <a:latin typeface="Times New Roman"/>
                <a:cs typeface="Times New Roman"/>
              </a:rPr>
              <a:t> </a:t>
            </a:r>
            <a:r>
              <a:rPr dirty="0" u="sng" baseline="35353" sz="2475" spc="-13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dirty="0" u="sng" baseline="35353" sz="2475" spc="-9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5353" sz="2475" spc="-82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baseline="35353" sz="2475" spc="-8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5353" sz="2475" spc="-172">
                <a:latin typeface="Times New Roman"/>
                <a:cs typeface="Times New Roman"/>
              </a:rPr>
              <a:t> </a:t>
            </a:r>
            <a:r>
              <a:rPr dirty="0" sz="1650" spc="-90" i="1">
                <a:latin typeface="Times New Roman"/>
                <a:cs typeface="Times New Roman"/>
              </a:rPr>
              <a:t>A</a:t>
            </a:r>
            <a:r>
              <a:rPr dirty="0" sz="1650" spc="-90">
                <a:latin typeface="Times New Roman"/>
                <a:cs typeface="Times New Roman"/>
              </a:rPr>
              <a:t>(</a:t>
            </a:r>
            <a:r>
              <a:rPr dirty="0" sz="1650" spc="-90" i="1">
                <a:latin typeface="Times New Roman"/>
                <a:cs typeface="Times New Roman"/>
              </a:rPr>
              <a:t>k</a:t>
            </a:r>
            <a:r>
              <a:rPr dirty="0" sz="1650" spc="-65" i="1">
                <a:latin typeface="Times New Roman"/>
                <a:cs typeface="Times New Roman"/>
              </a:rPr>
              <a:t> </a:t>
            </a:r>
            <a:r>
              <a:rPr dirty="0" sz="1650" spc="-100">
                <a:latin typeface="Symbol"/>
                <a:cs typeface="Symbol"/>
              </a:rPr>
              <a:t></a:t>
            </a:r>
            <a:r>
              <a:rPr dirty="0" sz="1650" spc="-100">
                <a:latin typeface="Times New Roman"/>
                <a:cs typeface="Times New Roman"/>
              </a:rPr>
              <a:t>1)</a:t>
            </a:r>
            <a:r>
              <a:rPr dirty="0" sz="1650" spc="-175">
                <a:latin typeface="Times New Roman"/>
                <a:cs typeface="Times New Roman"/>
              </a:rPr>
              <a:t> </a:t>
            </a:r>
            <a:r>
              <a:rPr dirty="0" sz="1650" spc="-90">
                <a:latin typeface="Symbol"/>
                <a:cs typeface="Symbol"/>
              </a:rPr>
              <a:t></a:t>
            </a:r>
            <a:r>
              <a:rPr dirty="0" sz="1650" spc="-30">
                <a:latin typeface="Times New Roman"/>
                <a:cs typeface="Times New Roman"/>
              </a:rPr>
              <a:t> </a:t>
            </a:r>
            <a:r>
              <a:rPr dirty="0" u="sng" baseline="35353" sz="2475" spc="-13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baseline="35353" sz="2475" spc="-254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5353" sz="2475" spc="-13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baseline="35353" sz="2475" spc="-26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5353" sz="247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dirty="0" baseline="35353" sz="2475" spc="179" i="1">
                <a:latin typeface="Times New Roman"/>
                <a:cs typeface="Times New Roman"/>
              </a:rPr>
              <a:t> </a:t>
            </a:r>
            <a:r>
              <a:rPr dirty="0" sz="1650" spc="-90" i="1">
                <a:latin typeface="Times New Roman"/>
                <a:cs typeface="Times New Roman"/>
              </a:rPr>
              <a:t>A</a:t>
            </a:r>
            <a:r>
              <a:rPr dirty="0" sz="1650" spc="-90">
                <a:latin typeface="Times New Roman"/>
                <a:cs typeface="Times New Roman"/>
              </a:rPr>
              <a:t>(</a:t>
            </a:r>
            <a:r>
              <a:rPr dirty="0" sz="1650" spc="-90" i="1">
                <a:latin typeface="Times New Roman"/>
                <a:cs typeface="Times New Roman"/>
              </a:rPr>
              <a:t>n</a:t>
            </a:r>
            <a:r>
              <a:rPr dirty="0" sz="1650" spc="-170" i="1">
                <a:latin typeface="Times New Roman"/>
                <a:cs typeface="Times New Roman"/>
              </a:rPr>
              <a:t> </a:t>
            </a:r>
            <a:r>
              <a:rPr dirty="0" sz="1650" spc="-90">
                <a:latin typeface="Symbol"/>
                <a:cs typeface="Symbol"/>
              </a:rPr>
              <a:t></a:t>
            </a:r>
            <a:r>
              <a:rPr dirty="0" sz="1650" spc="-175">
                <a:latin typeface="Times New Roman"/>
                <a:cs typeface="Times New Roman"/>
              </a:rPr>
              <a:t> </a:t>
            </a:r>
            <a:r>
              <a:rPr dirty="0" sz="1650" spc="-10" i="1">
                <a:latin typeface="Times New Roman"/>
                <a:cs typeface="Times New Roman"/>
              </a:rPr>
              <a:t>k</a:t>
            </a:r>
            <a:r>
              <a:rPr dirty="0" sz="1650" spc="-10">
                <a:latin typeface="Times New Roman"/>
                <a:cs typeface="Times New Roman"/>
              </a:rPr>
              <a:t>)</a:t>
            </a:r>
            <a:r>
              <a:rPr dirty="0" sz="1650" spc="-175">
                <a:latin typeface="Times New Roman"/>
                <a:cs typeface="Times New Roman"/>
              </a:rPr>
              <a:t> </a:t>
            </a:r>
            <a:r>
              <a:rPr dirty="0" sz="1650">
                <a:latin typeface="Symbol"/>
                <a:cs typeface="Symbol"/>
              </a:rPr>
              <a:t></a:t>
            </a:r>
            <a:r>
              <a:rPr dirty="0" sz="1650" spc="315">
                <a:latin typeface="Times New Roman"/>
                <a:cs typeface="Times New Roman"/>
              </a:rPr>
              <a:t> </a:t>
            </a:r>
            <a:r>
              <a:rPr dirty="0" baseline="31986" sz="2475" spc="-75">
                <a:latin typeface="Symbol"/>
                <a:cs typeface="Symbol"/>
              </a:rPr>
              <a:t></a:t>
            </a:r>
            <a:endParaRPr baseline="31986" sz="2475">
              <a:latin typeface="Symbol"/>
              <a:cs typeface="Symbol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5768340" y="6256197"/>
            <a:ext cx="986790" cy="2362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159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note</a:t>
            </a:r>
            <a:r>
              <a:rPr dirty="0" sz="14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A(1)=1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1300" rIns="0" bIns="0" rtlCol="0" vert="horz">
            <a:spAutoFit/>
          </a:bodyPr>
          <a:lstStyle/>
          <a:p>
            <a:pPr marL="1025525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검색시간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향상을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위한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 spc="-20">
                <a:solidFill>
                  <a:srgbClr val="2A54AA"/>
                </a:solidFill>
              </a:rPr>
              <a:t>트리구조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996" y="1818055"/>
            <a:ext cx="121513" cy="13075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18515" y="1674368"/>
            <a:ext cx="41935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항상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균형을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유지하는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이진트리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활용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996" y="3483787"/>
            <a:ext cx="121513" cy="13075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18515" y="3227806"/>
            <a:ext cx="8062595" cy="2050414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2000" spc="-20" b="1">
                <a:solidFill>
                  <a:srgbClr val="3D010C"/>
                </a:solidFill>
                <a:latin typeface="Malgun Gothic"/>
                <a:cs typeface="Malgun Gothic"/>
              </a:rPr>
              <a:t>균형트리</a:t>
            </a:r>
            <a:endParaRPr sz="2000">
              <a:latin typeface="Malgun Gothic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89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 b="1">
                <a:solidFill>
                  <a:srgbClr val="3D010C"/>
                </a:solidFill>
                <a:latin typeface="Times New Roman"/>
                <a:cs typeface="Times New Roman"/>
              </a:rPr>
              <a:t>AVL</a:t>
            </a:r>
            <a:r>
              <a:rPr dirty="0" sz="2000" spc="-20" b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D010C"/>
                </a:solidFill>
                <a:latin typeface="Malgun Gothic"/>
                <a:cs typeface="Malgun Gothic"/>
              </a:rPr>
              <a:t>트리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아이템의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추가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삭제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검색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모두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Symbol"/>
                <a:cs typeface="Symbol"/>
              </a:rPr>
              <a:t>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(lg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2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413384" marR="5080" indent="-287020">
              <a:lnSpc>
                <a:spcPct val="1165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B-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트리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/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2-3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트리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잎마디들의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깊이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수준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2000" spc="-2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항상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같게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유지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아이템의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추가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삭제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검색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모두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Symbol"/>
                <a:cs typeface="Symbol"/>
              </a:rPr>
              <a:t>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(lg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2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89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red-black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tree: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아이템의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추가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삭제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검색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모두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Symbol"/>
                <a:cs typeface="Symbol"/>
              </a:rPr>
              <a:t>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(lg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2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24300" y="2400300"/>
            <a:ext cx="1584960" cy="719455"/>
          </a:xfrm>
          <a:prstGeom prst="rect">
            <a:avLst/>
          </a:prstGeom>
          <a:solidFill>
            <a:srgbClr val="92D050"/>
          </a:solidFill>
          <a:ln w="9525">
            <a:solidFill>
              <a:srgbClr val="3E3D00"/>
            </a:solidFill>
          </a:ln>
        </p:spPr>
        <p:txBody>
          <a:bodyPr wrap="square" lIns="0" tIns="109855" rIns="0" bIns="0" rtlCol="0" vert="horz">
            <a:spAutoFit/>
          </a:bodyPr>
          <a:lstStyle/>
          <a:p>
            <a:pPr marL="405130" marR="339090" indent="-58419">
              <a:lnSpc>
                <a:spcPts val="1939"/>
              </a:lnSpc>
              <a:spcBef>
                <a:spcPts val="865"/>
              </a:spcBef>
            </a:pP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balancing program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198685" y="2611945"/>
            <a:ext cx="586105" cy="367665"/>
            <a:chOff x="3198685" y="2611945"/>
            <a:chExt cx="586105" cy="367665"/>
          </a:xfrm>
        </p:grpSpPr>
        <p:sp>
          <p:nvSpPr>
            <p:cNvPr id="9" name="object 9" descr=""/>
            <p:cNvSpPr/>
            <p:nvPr/>
          </p:nvSpPr>
          <p:spPr>
            <a:xfrm>
              <a:off x="3203448" y="2616707"/>
              <a:ext cx="576580" cy="358140"/>
            </a:xfrm>
            <a:custGeom>
              <a:avLst/>
              <a:gdLst/>
              <a:ahLst/>
              <a:cxnLst/>
              <a:rect l="l" t="t" r="r" b="b"/>
              <a:pathLst>
                <a:path w="576579" h="358139">
                  <a:moveTo>
                    <a:pt x="397001" y="0"/>
                  </a:moveTo>
                  <a:lnTo>
                    <a:pt x="397001" y="89534"/>
                  </a:lnTo>
                  <a:lnTo>
                    <a:pt x="0" y="89534"/>
                  </a:lnTo>
                  <a:lnTo>
                    <a:pt x="0" y="268604"/>
                  </a:lnTo>
                  <a:lnTo>
                    <a:pt x="397001" y="268604"/>
                  </a:lnTo>
                  <a:lnTo>
                    <a:pt x="397001" y="358139"/>
                  </a:lnTo>
                  <a:lnTo>
                    <a:pt x="576072" y="179069"/>
                  </a:lnTo>
                  <a:lnTo>
                    <a:pt x="397001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203448" y="2616707"/>
              <a:ext cx="576580" cy="358140"/>
            </a:xfrm>
            <a:custGeom>
              <a:avLst/>
              <a:gdLst/>
              <a:ahLst/>
              <a:cxnLst/>
              <a:rect l="l" t="t" r="r" b="b"/>
              <a:pathLst>
                <a:path w="576579" h="358139">
                  <a:moveTo>
                    <a:pt x="0" y="89534"/>
                  </a:moveTo>
                  <a:lnTo>
                    <a:pt x="397001" y="89534"/>
                  </a:lnTo>
                  <a:lnTo>
                    <a:pt x="397001" y="0"/>
                  </a:lnTo>
                  <a:lnTo>
                    <a:pt x="576072" y="179069"/>
                  </a:lnTo>
                  <a:lnTo>
                    <a:pt x="397001" y="358139"/>
                  </a:lnTo>
                  <a:lnTo>
                    <a:pt x="397001" y="268604"/>
                  </a:lnTo>
                  <a:lnTo>
                    <a:pt x="0" y="268604"/>
                  </a:lnTo>
                  <a:lnTo>
                    <a:pt x="0" y="8953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1686877" y="2395537"/>
            <a:ext cx="1378585" cy="728980"/>
            <a:chOff x="1686877" y="2395537"/>
            <a:chExt cx="1378585" cy="728980"/>
          </a:xfrm>
        </p:grpSpPr>
        <p:sp>
          <p:nvSpPr>
            <p:cNvPr id="12" name="object 12" descr=""/>
            <p:cNvSpPr/>
            <p:nvPr/>
          </p:nvSpPr>
          <p:spPr>
            <a:xfrm>
              <a:off x="1691639" y="2400300"/>
              <a:ext cx="1369060" cy="719455"/>
            </a:xfrm>
            <a:custGeom>
              <a:avLst/>
              <a:gdLst/>
              <a:ahLst/>
              <a:cxnLst/>
              <a:rect l="l" t="t" r="r" b="b"/>
              <a:pathLst>
                <a:path w="1369060" h="719455">
                  <a:moveTo>
                    <a:pt x="1248664" y="0"/>
                  </a:moveTo>
                  <a:lnTo>
                    <a:pt x="119887" y="0"/>
                  </a:lnTo>
                  <a:lnTo>
                    <a:pt x="73241" y="9427"/>
                  </a:lnTo>
                  <a:lnTo>
                    <a:pt x="35131" y="35131"/>
                  </a:lnTo>
                  <a:lnTo>
                    <a:pt x="9427" y="73241"/>
                  </a:lnTo>
                  <a:lnTo>
                    <a:pt x="0" y="119887"/>
                  </a:lnTo>
                  <a:lnTo>
                    <a:pt x="0" y="599439"/>
                  </a:lnTo>
                  <a:lnTo>
                    <a:pt x="9427" y="646086"/>
                  </a:lnTo>
                  <a:lnTo>
                    <a:pt x="35131" y="684196"/>
                  </a:lnTo>
                  <a:lnTo>
                    <a:pt x="73241" y="709900"/>
                  </a:lnTo>
                  <a:lnTo>
                    <a:pt x="119887" y="719327"/>
                  </a:lnTo>
                  <a:lnTo>
                    <a:pt x="1248664" y="719327"/>
                  </a:lnTo>
                  <a:lnTo>
                    <a:pt x="1295310" y="709900"/>
                  </a:lnTo>
                  <a:lnTo>
                    <a:pt x="1333420" y="684196"/>
                  </a:lnTo>
                  <a:lnTo>
                    <a:pt x="1359124" y="646086"/>
                  </a:lnTo>
                  <a:lnTo>
                    <a:pt x="1368552" y="599439"/>
                  </a:lnTo>
                  <a:lnTo>
                    <a:pt x="1368552" y="119887"/>
                  </a:lnTo>
                  <a:lnTo>
                    <a:pt x="1359124" y="73241"/>
                  </a:lnTo>
                  <a:lnTo>
                    <a:pt x="1333420" y="35131"/>
                  </a:lnTo>
                  <a:lnTo>
                    <a:pt x="1295310" y="9427"/>
                  </a:lnTo>
                  <a:lnTo>
                    <a:pt x="1248664" y="0"/>
                  </a:lnTo>
                  <a:close/>
                </a:path>
              </a:pathLst>
            </a:custGeom>
            <a:solidFill>
              <a:srgbClr val="F7F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91639" y="2400300"/>
              <a:ext cx="1369060" cy="719455"/>
            </a:xfrm>
            <a:custGeom>
              <a:avLst/>
              <a:gdLst/>
              <a:ahLst/>
              <a:cxnLst/>
              <a:rect l="l" t="t" r="r" b="b"/>
              <a:pathLst>
                <a:path w="1369060" h="719455">
                  <a:moveTo>
                    <a:pt x="0" y="119887"/>
                  </a:moveTo>
                  <a:lnTo>
                    <a:pt x="9427" y="73241"/>
                  </a:lnTo>
                  <a:lnTo>
                    <a:pt x="35131" y="35131"/>
                  </a:lnTo>
                  <a:lnTo>
                    <a:pt x="73241" y="9427"/>
                  </a:lnTo>
                  <a:lnTo>
                    <a:pt x="119887" y="0"/>
                  </a:lnTo>
                  <a:lnTo>
                    <a:pt x="1248664" y="0"/>
                  </a:lnTo>
                  <a:lnTo>
                    <a:pt x="1295310" y="9427"/>
                  </a:lnTo>
                  <a:lnTo>
                    <a:pt x="1333420" y="35131"/>
                  </a:lnTo>
                  <a:lnTo>
                    <a:pt x="1359124" y="73241"/>
                  </a:lnTo>
                  <a:lnTo>
                    <a:pt x="1368552" y="119887"/>
                  </a:lnTo>
                  <a:lnTo>
                    <a:pt x="1368552" y="599439"/>
                  </a:lnTo>
                  <a:lnTo>
                    <a:pt x="1359124" y="646086"/>
                  </a:lnTo>
                  <a:lnTo>
                    <a:pt x="1333420" y="684196"/>
                  </a:lnTo>
                  <a:lnTo>
                    <a:pt x="1295310" y="709900"/>
                  </a:lnTo>
                  <a:lnTo>
                    <a:pt x="1248664" y="719327"/>
                  </a:lnTo>
                  <a:lnTo>
                    <a:pt x="119887" y="719327"/>
                  </a:lnTo>
                  <a:lnTo>
                    <a:pt x="73241" y="709900"/>
                  </a:lnTo>
                  <a:lnTo>
                    <a:pt x="35131" y="684196"/>
                  </a:lnTo>
                  <a:lnTo>
                    <a:pt x="9427" y="646086"/>
                  </a:lnTo>
                  <a:lnTo>
                    <a:pt x="0" y="599439"/>
                  </a:lnTo>
                  <a:lnTo>
                    <a:pt x="0" y="11988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870964" y="2465959"/>
            <a:ext cx="1010285" cy="54673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 indent="198120">
              <a:lnSpc>
                <a:spcPts val="1939"/>
              </a:lnSpc>
              <a:spcBef>
                <a:spcPts val="345"/>
              </a:spcBef>
            </a:pP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binary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search</a:t>
            </a:r>
            <a:r>
              <a:rPr dirty="0" sz="1800" spc="-5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E3D00"/>
                </a:solidFill>
                <a:latin typeface="Times New Roman"/>
                <a:cs typeface="Times New Roman"/>
              </a:rPr>
              <a:t>tree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438709" y="2381821"/>
            <a:ext cx="1378585" cy="728980"/>
            <a:chOff x="6438709" y="2381821"/>
            <a:chExt cx="1378585" cy="728980"/>
          </a:xfrm>
        </p:grpSpPr>
        <p:sp>
          <p:nvSpPr>
            <p:cNvPr id="16" name="object 16" descr=""/>
            <p:cNvSpPr/>
            <p:nvPr/>
          </p:nvSpPr>
          <p:spPr>
            <a:xfrm>
              <a:off x="6443471" y="2386583"/>
              <a:ext cx="1369060" cy="719455"/>
            </a:xfrm>
            <a:custGeom>
              <a:avLst/>
              <a:gdLst/>
              <a:ahLst/>
              <a:cxnLst/>
              <a:rect l="l" t="t" r="r" b="b"/>
              <a:pathLst>
                <a:path w="1369059" h="719455">
                  <a:moveTo>
                    <a:pt x="1248663" y="0"/>
                  </a:moveTo>
                  <a:lnTo>
                    <a:pt x="119887" y="0"/>
                  </a:lnTo>
                  <a:lnTo>
                    <a:pt x="73241" y="9427"/>
                  </a:lnTo>
                  <a:lnTo>
                    <a:pt x="35131" y="35131"/>
                  </a:lnTo>
                  <a:lnTo>
                    <a:pt x="9427" y="73241"/>
                  </a:lnTo>
                  <a:lnTo>
                    <a:pt x="0" y="119887"/>
                  </a:lnTo>
                  <a:lnTo>
                    <a:pt x="0" y="599439"/>
                  </a:lnTo>
                  <a:lnTo>
                    <a:pt x="9427" y="646086"/>
                  </a:lnTo>
                  <a:lnTo>
                    <a:pt x="35131" y="684196"/>
                  </a:lnTo>
                  <a:lnTo>
                    <a:pt x="73241" y="709900"/>
                  </a:lnTo>
                  <a:lnTo>
                    <a:pt x="119887" y="719327"/>
                  </a:lnTo>
                  <a:lnTo>
                    <a:pt x="1248663" y="719327"/>
                  </a:lnTo>
                  <a:lnTo>
                    <a:pt x="1295310" y="709900"/>
                  </a:lnTo>
                  <a:lnTo>
                    <a:pt x="1333420" y="684196"/>
                  </a:lnTo>
                  <a:lnTo>
                    <a:pt x="1359124" y="646086"/>
                  </a:lnTo>
                  <a:lnTo>
                    <a:pt x="1368552" y="599439"/>
                  </a:lnTo>
                  <a:lnTo>
                    <a:pt x="1368552" y="119887"/>
                  </a:lnTo>
                  <a:lnTo>
                    <a:pt x="1359124" y="73241"/>
                  </a:lnTo>
                  <a:lnTo>
                    <a:pt x="1333420" y="35131"/>
                  </a:lnTo>
                  <a:lnTo>
                    <a:pt x="1295310" y="9427"/>
                  </a:lnTo>
                  <a:lnTo>
                    <a:pt x="1248663" y="0"/>
                  </a:lnTo>
                  <a:close/>
                </a:path>
              </a:pathLst>
            </a:custGeom>
            <a:solidFill>
              <a:srgbClr val="F7F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443471" y="2386583"/>
              <a:ext cx="1369060" cy="719455"/>
            </a:xfrm>
            <a:custGeom>
              <a:avLst/>
              <a:gdLst/>
              <a:ahLst/>
              <a:cxnLst/>
              <a:rect l="l" t="t" r="r" b="b"/>
              <a:pathLst>
                <a:path w="1369059" h="719455">
                  <a:moveTo>
                    <a:pt x="0" y="119887"/>
                  </a:moveTo>
                  <a:lnTo>
                    <a:pt x="9427" y="73241"/>
                  </a:lnTo>
                  <a:lnTo>
                    <a:pt x="35131" y="35131"/>
                  </a:lnTo>
                  <a:lnTo>
                    <a:pt x="73241" y="9427"/>
                  </a:lnTo>
                  <a:lnTo>
                    <a:pt x="119887" y="0"/>
                  </a:lnTo>
                  <a:lnTo>
                    <a:pt x="1248663" y="0"/>
                  </a:lnTo>
                  <a:lnTo>
                    <a:pt x="1295310" y="9427"/>
                  </a:lnTo>
                  <a:lnTo>
                    <a:pt x="1333420" y="35131"/>
                  </a:lnTo>
                  <a:lnTo>
                    <a:pt x="1359124" y="73241"/>
                  </a:lnTo>
                  <a:lnTo>
                    <a:pt x="1368552" y="119887"/>
                  </a:lnTo>
                  <a:lnTo>
                    <a:pt x="1368552" y="599439"/>
                  </a:lnTo>
                  <a:lnTo>
                    <a:pt x="1359124" y="646086"/>
                  </a:lnTo>
                  <a:lnTo>
                    <a:pt x="1333420" y="684196"/>
                  </a:lnTo>
                  <a:lnTo>
                    <a:pt x="1295310" y="709900"/>
                  </a:lnTo>
                  <a:lnTo>
                    <a:pt x="1248663" y="719327"/>
                  </a:lnTo>
                  <a:lnTo>
                    <a:pt x="119887" y="719327"/>
                  </a:lnTo>
                  <a:lnTo>
                    <a:pt x="73241" y="709900"/>
                  </a:lnTo>
                  <a:lnTo>
                    <a:pt x="35131" y="684196"/>
                  </a:lnTo>
                  <a:lnTo>
                    <a:pt x="9427" y="646086"/>
                  </a:lnTo>
                  <a:lnTo>
                    <a:pt x="0" y="599439"/>
                  </a:lnTo>
                  <a:lnTo>
                    <a:pt x="0" y="11988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6623050" y="2328164"/>
            <a:ext cx="1010285" cy="79375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ctr" marL="12700" marR="5080">
              <a:lnSpc>
                <a:spcPts val="1939"/>
              </a:lnSpc>
              <a:spcBef>
                <a:spcPts val="345"/>
              </a:spcBef>
            </a:pP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balanced binary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search</a:t>
            </a:r>
            <a:r>
              <a:rPr dirty="0" sz="1800" spc="-5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E3D00"/>
                </a:solidFill>
                <a:latin typeface="Times New Roman"/>
                <a:cs typeface="Times New Roman"/>
              </a:rPr>
              <a:t>tree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5719381" y="2611945"/>
            <a:ext cx="586105" cy="367665"/>
            <a:chOff x="5719381" y="2611945"/>
            <a:chExt cx="586105" cy="367665"/>
          </a:xfrm>
        </p:grpSpPr>
        <p:sp>
          <p:nvSpPr>
            <p:cNvPr id="20" name="object 20" descr=""/>
            <p:cNvSpPr/>
            <p:nvPr/>
          </p:nvSpPr>
          <p:spPr>
            <a:xfrm>
              <a:off x="5724144" y="2616707"/>
              <a:ext cx="576580" cy="358140"/>
            </a:xfrm>
            <a:custGeom>
              <a:avLst/>
              <a:gdLst/>
              <a:ahLst/>
              <a:cxnLst/>
              <a:rect l="l" t="t" r="r" b="b"/>
              <a:pathLst>
                <a:path w="576579" h="358139">
                  <a:moveTo>
                    <a:pt x="397001" y="0"/>
                  </a:moveTo>
                  <a:lnTo>
                    <a:pt x="397001" y="89534"/>
                  </a:lnTo>
                  <a:lnTo>
                    <a:pt x="0" y="89534"/>
                  </a:lnTo>
                  <a:lnTo>
                    <a:pt x="0" y="268604"/>
                  </a:lnTo>
                  <a:lnTo>
                    <a:pt x="397001" y="268604"/>
                  </a:lnTo>
                  <a:lnTo>
                    <a:pt x="397001" y="358139"/>
                  </a:lnTo>
                  <a:lnTo>
                    <a:pt x="576071" y="179069"/>
                  </a:lnTo>
                  <a:lnTo>
                    <a:pt x="397001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724144" y="2616707"/>
              <a:ext cx="576580" cy="358140"/>
            </a:xfrm>
            <a:custGeom>
              <a:avLst/>
              <a:gdLst/>
              <a:ahLst/>
              <a:cxnLst/>
              <a:rect l="l" t="t" r="r" b="b"/>
              <a:pathLst>
                <a:path w="576579" h="358139">
                  <a:moveTo>
                    <a:pt x="0" y="89534"/>
                  </a:moveTo>
                  <a:lnTo>
                    <a:pt x="397001" y="89534"/>
                  </a:lnTo>
                  <a:lnTo>
                    <a:pt x="397001" y="0"/>
                  </a:lnTo>
                  <a:lnTo>
                    <a:pt x="576071" y="179069"/>
                  </a:lnTo>
                  <a:lnTo>
                    <a:pt x="397001" y="358139"/>
                  </a:lnTo>
                  <a:lnTo>
                    <a:pt x="397001" y="268604"/>
                  </a:lnTo>
                  <a:lnTo>
                    <a:pt x="0" y="268604"/>
                  </a:lnTo>
                  <a:lnTo>
                    <a:pt x="0" y="8953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917240"/>
            <a:ext cx="121513" cy="13075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74040" y="2773807"/>
            <a:ext cx="7914640" cy="21977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보기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검색하는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생각해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보자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4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검색의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결정트리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(decision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tree)</a:t>
            </a:r>
            <a:endParaRPr sz="2000">
              <a:latin typeface="Times New Roman"/>
              <a:cs typeface="Times New Roman"/>
            </a:endParaRPr>
          </a:p>
          <a:p>
            <a:pPr marL="413384" indent="-286385">
              <a:lnSpc>
                <a:spcPct val="100000"/>
              </a:lnSpc>
              <a:spcBef>
                <a:spcPts val="680"/>
              </a:spcBef>
              <a:buClr>
                <a:srgbClr val="FF9933"/>
              </a:buClr>
              <a:buSzPct val="80555"/>
              <a:buFont typeface="Wingdings"/>
              <a:buChar char=""/>
              <a:tabLst>
                <a:tab pos="413384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큰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마디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내부마디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–</a:t>
            </a:r>
            <a:r>
              <a:rPr dirty="0" sz="18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키와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각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아이템을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비교하는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마디</a:t>
            </a:r>
            <a:endParaRPr sz="1800">
              <a:latin typeface="Malgun Gothic"/>
              <a:cs typeface="Malgun Gothic"/>
            </a:endParaRPr>
          </a:p>
          <a:p>
            <a:pPr marL="413384" indent="-286385">
              <a:lnSpc>
                <a:spcPct val="100000"/>
              </a:lnSpc>
              <a:spcBef>
                <a:spcPts val="650"/>
              </a:spcBef>
              <a:buClr>
                <a:srgbClr val="FF9933"/>
              </a:buClr>
              <a:buSzPct val="80555"/>
              <a:buFont typeface="Wingdings"/>
              <a:buChar char=""/>
              <a:tabLst>
                <a:tab pos="413384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작은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마디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잎마디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800" spc="4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E3D00"/>
                </a:solidFill>
                <a:latin typeface="Malgun Gothic"/>
                <a:cs typeface="Malgun Gothic"/>
              </a:rPr>
              <a:t>검색결과</a:t>
            </a:r>
            <a:endParaRPr sz="1800">
              <a:latin typeface="Malgun Gothic"/>
              <a:cs typeface="Malgun Gothic"/>
            </a:endParaRPr>
          </a:p>
          <a:p>
            <a:pPr marL="413384" indent="-286385">
              <a:lnSpc>
                <a:spcPct val="100000"/>
              </a:lnSpc>
              <a:spcBef>
                <a:spcPts val="645"/>
              </a:spcBef>
              <a:buClr>
                <a:srgbClr val="FF9933"/>
              </a:buClr>
              <a:buSzPct val="80555"/>
              <a:buFont typeface="Wingdings"/>
              <a:buChar char=""/>
              <a:tabLst>
                <a:tab pos="413384" algn="l"/>
              </a:tabLst>
            </a:pP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뿌리마디에서</a:t>
            </a:r>
            <a:r>
              <a:rPr dirty="0" sz="18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잎마디까지의</a:t>
            </a:r>
            <a:r>
              <a:rPr dirty="0" sz="18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경로는</a:t>
            </a:r>
            <a:r>
              <a:rPr dirty="0" sz="18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검색하면서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비교하는</a:t>
            </a:r>
            <a:r>
              <a:rPr dirty="0" sz="18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과정을</a:t>
            </a:r>
            <a:r>
              <a:rPr dirty="0" sz="18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보여준다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3709720"/>
            <a:ext cx="121513" cy="130759"/>
          </a:xfrm>
          <a:prstGeom prst="rect">
            <a:avLst/>
          </a:prstGeom>
        </p:spPr>
      </p:pic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831850" y="1162050"/>
          <a:ext cx="2897505" cy="288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320"/>
                <a:gridCol w="401320"/>
                <a:gridCol w="401320"/>
                <a:gridCol w="401319"/>
                <a:gridCol w="401319"/>
                <a:gridCol w="401319"/>
                <a:gridCol w="401319"/>
              </a:tblGrid>
              <a:tr h="288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DD2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 descr=""/>
          <p:cNvGrpSpPr/>
          <p:nvPr/>
        </p:nvGrpSpPr>
        <p:grpSpPr>
          <a:xfrm>
            <a:off x="2619882" y="248411"/>
            <a:ext cx="6207125" cy="4267835"/>
            <a:chOff x="2619882" y="248411"/>
            <a:chExt cx="6207125" cy="42678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248411"/>
              <a:ext cx="4255008" cy="2086356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619883" y="1629917"/>
              <a:ext cx="2169160" cy="2886075"/>
            </a:xfrm>
            <a:custGeom>
              <a:avLst/>
              <a:gdLst/>
              <a:ahLst/>
              <a:cxnLst/>
              <a:rect l="l" t="t" r="r" b="b"/>
              <a:pathLst>
                <a:path w="2169160" h="2886075">
                  <a:moveTo>
                    <a:pt x="61341" y="2334641"/>
                  </a:moveTo>
                  <a:lnTo>
                    <a:pt x="44831" y="2319655"/>
                  </a:lnTo>
                  <a:lnTo>
                    <a:pt x="0" y="2369058"/>
                  </a:lnTo>
                  <a:lnTo>
                    <a:pt x="16510" y="2383917"/>
                  </a:lnTo>
                  <a:lnTo>
                    <a:pt x="61341" y="2334641"/>
                  </a:lnTo>
                  <a:close/>
                </a:path>
                <a:path w="2169160" h="2886075">
                  <a:moveTo>
                    <a:pt x="121158" y="2268855"/>
                  </a:moveTo>
                  <a:lnTo>
                    <a:pt x="104648" y="2253869"/>
                  </a:lnTo>
                  <a:lnTo>
                    <a:pt x="59817" y="2303272"/>
                  </a:lnTo>
                  <a:lnTo>
                    <a:pt x="76327" y="2318131"/>
                  </a:lnTo>
                  <a:lnTo>
                    <a:pt x="121158" y="2268855"/>
                  </a:lnTo>
                  <a:close/>
                </a:path>
                <a:path w="2169160" h="2886075">
                  <a:moveTo>
                    <a:pt x="180975" y="2203069"/>
                  </a:moveTo>
                  <a:lnTo>
                    <a:pt x="164465" y="2188083"/>
                  </a:lnTo>
                  <a:lnTo>
                    <a:pt x="119634" y="2237486"/>
                  </a:lnTo>
                  <a:lnTo>
                    <a:pt x="136144" y="2252345"/>
                  </a:lnTo>
                  <a:lnTo>
                    <a:pt x="180975" y="2203069"/>
                  </a:lnTo>
                  <a:close/>
                </a:path>
                <a:path w="2169160" h="2886075">
                  <a:moveTo>
                    <a:pt x="196596" y="2834767"/>
                  </a:moveTo>
                  <a:lnTo>
                    <a:pt x="179578" y="2820543"/>
                  </a:lnTo>
                  <a:lnTo>
                    <a:pt x="136906" y="2871851"/>
                  </a:lnTo>
                  <a:lnTo>
                    <a:pt x="153924" y="2885948"/>
                  </a:lnTo>
                  <a:lnTo>
                    <a:pt x="196596" y="2834767"/>
                  </a:lnTo>
                  <a:close/>
                </a:path>
                <a:path w="2169160" h="2886075">
                  <a:moveTo>
                    <a:pt x="240792" y="2137283"/>
                  </a:moveTo>
                  <a:lnTo>
                    <a:pt x="224282" y="2122297"/>
                  </a:lnTo>
                  <a:lnTo>
                    <a:pt x="179451" y="2171700"/>
                  </a:lnTo>
                  <a:lnTo>
                    <a:pt x="195834" y="2186686"/>
                  </a:lnTo>
                  <a:lnTo>
                    <a:pt x="240792" y="2137283"/>
                  </a:lnTo>
                  <a:close/>
                </a:path>
                <a:path w="2169160" h="2886075">
                  <a:moveTo>
                    <a:pt x="253492" y="2766441"/>
                  </a:moveTo>
                  <a:lnTo>
                    <a:pt x="236347" y="2752217"/>
                  </a:lnTo>
                  <a:lnTo>
                    <a:pt x="193675" y="2803398"/>
                  </a:lnTo>
                  <a:lnTo>
                    <a:pt x="210820" y="2817622"/>
                  </a:lnTo>
                  <a:lnTo>
                    <a:pt x="253492" y="2766441"/>
                  </a:lnTo>
                  <a:close/>
                </a:path>
                <a:path w="2169160" h="2886075">
                  <a:moveTo>
                    <a:pt x="300482" y="2071497"/>
                  </a:moveTo>
                  <a:lnTo>
                    <a:pt x="284099" y="2056511"/>
                  </a:lnTo>
                  <a:lnTo>
                    <a:pt x="239268" y="2105914"/>
                  </a:lnTo>
                  <a:lnTo>
                    <a:pt x="255651" y="2120900"/>
                  </a:lnTo>
                  <a:lnTo>
                    <a:pt x="300482" y="2071497"/>
                  </a:lnTo>
                  <a:close/>
                </a:path>
                <a:path w="2169160" h="2886075">
                  <a:moveTo>
                    <a:pt x="310261" y="2698115"/>
                  </a:moveTo>
                  <a:lnTo>
                    <a:pt x="293243" y="2683891"/>
                  </a:lnTo>
                  <a:lnTo>
                    <a:pt x="250571" y="2735072"/>
                  </a:lnTo>
                  <a:lnTo>
                    <a:pt x="267716" y="2749296"/>
                  </a:lnTo>
                  <a:lnTo>
                    <a:pt x="310261" y="2698115"/>
                  </a:lnTo>
                  <a:close/>
                </a:path>
                <a:path w="2169160" h="2886075">
                  <a:moveTo>
                    <a:pt x="360299" y="2005711"/>
                  </a:moveTo>
                  <a:lnTo>
                    <a:pt x="343916" y="1990725"/>
                  </a:lnTo>
                  <a:lnTo>
                    <a:pt x="299085" y="2040128"/>
                  </a:lnTo>
                  <a:lnTo>
                    <a:pt x="315468" y="2055114"/>
                  </a:lnTo>
                  <a:lnTo>
                    <a:pt x="360299" y="2005711"/>
                  </a:lnTo>
                  <a:close/>
                </a:path>
                <a:path w="2169160" h="2886075">
                  <a:moveTo>
                    <a:pt x="367157" y="2629789"/>
                  </a:moveTo>
                  <a:lnTo>
                    <a:pt x="350139" y="2615565"/>
                  </a:lnTo>
                  <a:lnTo>
                    <a:pt x="307467" y="2666746"/>
                  </a:lnTo>
                  <a:lnTo>
                    <a:pt x="324485" y="2680970"/>
                  </a:lnTo>
                  <a:lnTo>
                    <a:pt x="367157" y="2629789"/>
                  </a:lnTo>
                  <a:close/>
                </a:path>
                <a:path w="2169160" h="2886075">
                  <a:moveTo>
                    <a:pt x="420116" y="1939925"/>
                  </a:moveTo>
                  <a:lnTo>
                    <a:pt x="403733" y="1925078"/>
                  </a:lnTo>
                  <a:lnTo>
                    <a:pt x="358902" y="1974342"/>
                  </a:lnTo>
                  <a:lnTo>
                    <a:pt x="375285" y="1989328"/>
                  </a:lnTo>
                  <a:lnTo>
                    <a:pt x="420116" y="1939925"/>
                  </a:lnTo>
                  <a:close/>
                </a:path>
                <a:path w="2169160" h="2886075">
                  <a:moveTo>
                    <a:pt x="424053" y="2561336"/>
                  </a:moveTo>
                  <a:lnTo>
                    <a:pt x="406908" y="2547239"/>
                  </a:lnTo>
                  <a:lnTo>
                    <a:pt x="364363" y="2598420"/>
                  </a:lnTo>
                  <a:lnTo>
                    <a:pt x="381381" y="2612644"/>
                  </a:lnTo>
                  <a:lnTo>
                    <a:pt x="424053" y="2561336"/>
                  </a:lnTo>
                  <a:close/>
                </a:path>
                <a:path w="2169160" h="2886075">
                  <a:moveTo>
                    <a:pt x="479933" y="1874139"/>
                  </a:moveTo>
                  <a:lnTo>
                    <a:pt x="463550" y="1859280"/>
                  </a:lnTo>
                  <a:lnTo>
                    <a:pt x="418592" y="1908556"/>
                  </a:lnTo>
                  <a:lnTo>
                    <a:pt x="435102" y="1923542"/>
                  </a:lnTo>
                  <a:lnTo>
                    <a:pt x="479933" y="1874139"/>
                  </a:lnTo>
                  <a:close/>
                </a:path>
                <a:path w="2169160" h="2886075">
                  <a:moveTo>
                    <a:pt x="480949" y="2493010"/>
                  </a:moveTo>
                  <a:lnTo>
                    <a:pt x="463804" y="2478786"/>
                  </a:lnTo>
                  <a:lnTo>
                    <a:pt x="421132" y="2530094"/>
                  </a:lnTo>
                  <a:lnTo>
                    <a:pt x="438277" y="2544318"/>
                  </a:lnTo>
                  <a:lnTo>
                    <a:pt x="480949" y="2493010"/>
                  </a:lnTo>
                  <a:close/>
                </a:path>
                <a:path w="2169160" h="2886075">
                  <a:moveTo>
                    <a:pt x="537718" y="2424684"/>
                  </a:moveTo>
                  <a:lnTo>
                    <a:pt x="520700" y="2410460"/>
                  </a:lnTo>
                  <a:lnTo>
                    <a:pt x="478028" y="2461768"/>
                  </a:lnTo>
                  <a:lnTo>
                    <a:pt x="495046" y="2475992"/>
                  </a:lnTo>
                  <a:lnTo>
                    <a:pt x="537718" y="2424684"/>
                  </a:lnTo>
                  <a:close/>
                </a:path>
                <a:path w="2169160" h="2886075">
                  <a:moveTo>
                    <a:pt x="539750" y="1808353"/>
                  </a:moveTo>
                  <a:lnTo>
                    <a:pt x="523367" y="1793494"/>
                  </a:lnTo>
                  <a:lnTo>
                    <a:pt x="478409" y="1842770"/>
                  </a:lnTo>
                  <a:lnTo>
                    <a:pt x="494919" y="1857756"/>
                  </a:lnTo>
                  <a:lnTo>
                    <a:pt x="539750" y="1808353"/>
                  </a:lnTo>
                  <a:close/>
                </a:path>
                <a:path w="2169160" h="2886075">
                  <a:moveTo>
                    <a:pt x="594614" y="2356358"/>
                  </a:moveTo>
                  <a:lnTo>
                    <a:pt x="577469" y="2342134"/>
                  </a:lnTo>
                  <a:lnTo>
                    <a:pt x="534924" y="2393442"/>
                  </a:lnTo>
                  <a:lnTo>
                    <a:pt x="551942" y="2407666"/>
                  </a:lnTo>
                  <a:lnTo>
                    <a:pt x="594614" y="2356358"/>
                  </a:lnTo>
                  <a:close/>
                </a:path>
                <a:path w="2169160" h="2886075">
                  <a:moveTo>
                    <a:pt x="599567" y="1742567"/>
                  </a:moveTo>
                  <a:lnTo>
                    <a:pt x="583057" y="1727708"/>
                  </a:lnTo>
                  <a:lnTo>
                    <a:pt x="538226" y="1776984"/>
                  </a:lnTo>
                  <a:lnTo>
                    <a:pt x="554736" y="1791970"/>
                  </a:lnTo>
                  <a:lnTo>
                    <a:pt x="599567" y="1742567"/>
                  </a:lnTo>
                  <a:close/>
                </a:path>
                <a:path w="2169160" h="2886075">
                  <a:moveTo>
                    <a:pt x="651497" y="2288032"/>
                  </a:moveTo>
                  <a:lnTo>
                    <a:pt x="634365" y="2273808"/>
                  </a:lnTo>
                  <a:lnTo>
                    <a:pt x="591693" y="2325116"/>
                  </a:lnTo>
                  <a:lnTo>
                    <a:pt x="608838" y="2339340"/>
                  </a:lnTo>
                  <a:lnTo>
                    <a:pt x="651497" y="2288032"/>
                  </a:lnTo>
                  <a:close/>
                </a:path>
                <a:path w="2169160" h="2886075">
                  <a:moveTo>
                    <a:pt x="659371" y="1676781"/>
                  </a:moveTo>
                  <a:lnTo>
                    <a:pt x="642874" y="1661922"/>
                  </a:lnTo>
                  <a:lnTo>
                    <a:pt x="598043" y="1711198"/>
                  </a:lnTo>
                  <a:lnTo>
                    <a:pt x="614553" y="1726184"/>
                  </a:lnTo>
                  <a:lnTo>
                    <a:pt x="659371" y="1676781"/>
                  </a:lnTo>
                  <a:close/>
                </a:path>
                <a:path w="2169160" h="2886075">
                  <a:moveTo>
                    <a:pt x="708279" y="2219706"/>
                  </a:moveTo>
                  <a:lnTo>
                    <a:pt x="691261" y="2205482"/>
                  </a:lnTo>
                  <a:lnTo>
                    <a:pt x="648589" y="2256790"/>
                  </a:lnTo>
                  <a:lnTo>
                    <a:pt x="665721" y="2270887"/>
                  </a:lnTo>
                  <a:lnTo>
                    <a:pt x="708279" y="2219706"/>
                  </a:lnTo>
                  <a:close/>
                </a:path>
                <a:path w="2169160" h="2886075">
                  <a:moveTo>
                    <a:pt x="719201" y="1611122"/>
                  </a:moveTo>
                  <a:lnTo>
                    <a:pt x="702691" y="1596136"/>
                  </a:lnTo>
                  <a:lnTo>
                    <a:pt x="657847" y="1645412"/>
                  </a:lnTo>
                  <a:lnTo>
                    <a:pt x="674243" y="1660398"/>
                  </a:lnTo>
                  <a:lnTo>
                    <a:pt x="719201" y="1611122"/>
                  </a:lnTo>
                  <a:close/>
                </a:path>
                <a:path w="2169160" h="2886075">
                  <a:moveTo>
                    <a:pt x="765175" y="2151380"/>
                  </a:moveTo>
                  <a:lnTo>
                    <a:pt x="748157" y="2137156"/>
                  </a:lnTo>
                  <a:lnTo>
                    <a:pt x="705472" y="2188337"/>
                  </a:lnTo>
                  <a:lnTo>
                    <a:pt x="722503" y="2202561"/>
                  </a:lnTo>
                  <a:lnTo>
                    <a:pt x="765175" y="2151380"/>
                  </a:lnTo>
                  <a:close/>
                </a:path>
                <a:path w="2169160" h="2886075">
                  <a:moveTo>
                    <a:pt x="779018" y="1545336"/>
                  </a:moveTo>
                  <a:lnTo>
                    <a:pt x="762508" y="1530350"/>
                  </a:lnTo>
                  <a:lnTo>
                    <a:pt x="717677" y="1579626"/>
                  </a:lnTo>
                  <a:lnTo>
                    <a:pt x="734060" y="1594612"/>
                  </a:lnTo>
                  <a:lnTo>
                    <a:pt x="779018" y="1545336"/>
                  </a:lnTo>
                  <a:close/>
                </a:path>
                <a:path w="2169160" h="2886075">
                  <a:moveTo>
                    <a:pt x="822071" y="2083054"/>
                  </a:moveTo>
                  <a:lnTo>
                    <a:pt x="804926" y="2068830"/>
                  </a:lnTo>
                  <a:lnTo>
                    <a:pt x="762254" y="2120011"/>
                  </a:lnTo>
                  <a:lnTo>
                    <a:pt x="779399" y="2134235"/>
                  </a:lnTo>
                  <a:lnTo>
                    <a:pt x="822071" y="2083054"/>
                  </a:lnTo>
                  <a:close/>
                </a:path>
                <a:path w="2169160" h="2886075">
                  <a:moveTo>
                    <a:pt x="838708" y="1479550"/>
                  </a:moveTo>
                  <a:lnTo>
                    <a:pt x="822325" y="1464564"/>
                  </a:lnTo>
                  <a:lnTo>
                    <a:pt x="777494" y="1513840"/>
                  </a:lnTo>
                  <a:lnTo>
                    <a:pt x="793877" y="1528826"/>
                  </a:lnTo>
                  <a:lnTo>
                    <a:pt x="838708" y="1479550"/>
                  </a:lnTo>
                  <a:close/>
                </a:path>
                <a:path w="2169160" h="2886075">
                  <a:moveTo>
                    <a:pt x="878840" y="2014728"/>
                  </a:moveTo>
                  <a:lnTo>
                    <a:pt x="861822" y="2000504"/>
                  </a:lnTo>
                  <a:lnTo>
                    <a:pt x="819150" y="2051685"/>
                  </a:lnTo>
                  <a:lnTo>
                    <a:pt x="836295" y="2065909"/>
                  </a:lnTo>
                  <a:lnTo>
                    <a:pt x="878840" y="2014728"/>
                  </a:lnTo>
                  <a:close/>
                </a:path>
                <a:path w="2169160" h="2886075">
                  <a:moveTo>
                    <a:pt x="898525" y="1413764"/>
                  </a:moveTo>
                  <a:lnTo>
                    <a:pt x="882142" y="1398778"/>
                  </a:lnTo>
                  <a:lnTo>
                    <a:pt x="837311" y="1448054"/>
                  </a:lnTo>
                  <a:lnTo>
                    <a:pt x="853694" y="1463040"/>
                  </a:lnTo>
                  <a:lnTo>
                    <a:pt x="898525" y="1413764"/>
                  </a:lnTo>
                  <a:close/>
                </a:path>
                <a:path w="2169160" h="2886075">
                  <a:moveTo>
                    <a:pt x="935736" y="1946275"/>
                  </a:moveTo>
                  <a:lnTo>
                    <a:pt x="918718" y="1932190"/>
                  </a:lnTo>
                  <a:lnTo>
                    <a:pt x="876046" y="1983359"/>
                  </a:lnTo>
                  <a:lnTo>
                    <a:pt x="893064" y="1997583"/>
                  </a:lnTo>
                  <a:lnTo>
                    <a:pt x="935736" y="1946275"/>
                  </a:lnTo>
                  <a:close/>
                </a:path>
                <a:path w="2169160" h="2886075">
                  <a:moveTo>
                    <a:pt x="958342" y="1347978"/>
                  </a:moveTo>
                  <a:lnTo>
                    <a:pt x="941959" y="1332992"/>
                  </a:lnTo>
                  <a:lnTo>
                    <a:pt x="897128" y="1382395"/>
                  </a:lnTo>
                  <a:lnTo>
                    <a:pt x="913511" y="1397254"/>
                  </a:lnTo>
                  <a:lnTo>
                    <a:pt x="958342" y="1347978"/>
                  </a:lnTo>
                  <a:close/>
                </a:path>
                <a:path w="2169160" h="2886075">
                  <a:moveTo>
                    <a:pt x="992632" y="1877949"/>
                  </a:moveTo>
                  <a:lnTo>
                    <a:pt x="975487" y="1863725"/>
                  </a:lnTo>
                  <a:lnTo>
                    <a:pt x="932942" y="1915033"/>
                  </a:lnTo>
                  <a:lnTo>
                    <a:pt x="949960" y="1929257"/>
                  </a:lnTo>
                  <a:lnTo>
                    <a:pt x="992632" y="1877949"/>
                  </a:lnTo>
                  <a:close/>
                </a:path>
                <a:path w="2169160" h="2886075">
                  <a:moveTo>
                    <a:pt x="1018159" y="1282192"/>
                  </a:moveTo>
                  <a:lnTo>
                    <a:pt x="1001776" y="1267206"/>
                  </a:lnTo>
                  <a:lnTo>
                    <a:pt x="956818" y="1316609"/>
                  </a:lnTo>
                  <a:lnTo>
                    <a:pt x="973328" y="1331468"/>
                  </a:lnTo>
                  <a:lnTo>
                    <a:pt x="1018159" y="1282192"/>
                  </a:lnTo>
                  <a:close/>
                </a:path>
                <a:path w="2169160" h="2886075">
                  <a:moveTo>
                    <a:pt x="1049528" y="1809623"/>
                  </a:moveTo>
                  <a:lnTo>
                    <a:pt x="1032383" y="1795399"/>
                  </a:lnTo>
                  <a:lnTo>
                    <a:pt x="989711" y="1846707"/>
                  </a:lnTo>
                  <a:lnTo>
                    <a:pt x="1006856" y="1860931"/>
                  </a:lnTo>
                  <a:lnTo>
                    <a:pt x="1049528" y="1809623"/>
                  </a:lnTo>
                  <a:close/>
                </a:path>
                <a:path w="2169160" h="2886075">
                  <a:moveTo>
                    <a:pt x="1077976" y="1216406"/>
                  </a:moveTo>
                  <a:lnTo>
                    <a:pt x="1061593" y="1201420"/>
                  </a:lnTo>
                  <a:lnTo>
                    <a:pt x="1016635" y="1250823"/>
                  </a:lnTo>
                  <a:lnTo>
                    <a:pt x="1033145" y="1265682"/>
                  </a:lnTo>
                  <a:lnTo>
                    <a:pt x="1077976" y="1216406"/>
                  </a:lnTo>
                  <a:close/>
                </a:path>
                <a:path w="2169160" h="2886075">
                  <a:moveTo>
                    <a:pt x="1106297" y="1741297"/>
                  </a:moveTo>
                  <a:lnTo>
                    <a:pt x="1089279" y="1727073"/>
                  </a:lnTo>
                  <a:lnTo>
                    <a:pt x="1046607" y="1778381"/>
                  </a:lnTo>
                  <a:lnTo>
                    <a:pt x="1063752" y="1792605"/>
                  </a:lnTo>
                  <a:lnTo>
                    <a:pt x="1106297" y="1741297"/>
                  </a:lnTo>
                  <a:close/>
                </a:path>
                <a:path w="2169160" h="2886075">
                  <a:moveTo>
                    <a:pt x="1137793" y="1150620"/>
                  </a:moveTo>
                  <a:lnTo>
                    <a:pt x="1121283" y="1135634"/>
                  </a:lnTo>
                  <a:lnTo>
                    <a:pt x="1076452" y="1185037"/>
                  </a:lnTo>
                  <a:lnTo>
                    <a:pt x="1092962" y="1199896"/>
                  </a:lnTo>
                  <a:lnTo>
                    <a:pt x="1137793" y="1150620"/>
                  </a:lnTo>
                  <a:close/>
                </a:path>
                <a:path w="2169160" h="2886075">
                  <a:moveTo>
                    <a:pt x="1163193" y="1672971"/>
                  </a:moveTo>
                  <a:lnTo>
                    <a:pt x="1146048" y="1658747"/>
                  </a:lnTo>
                  <a:lnTo>
                    <a:pt x="1103503" y="1710055"/>
                  </a:lnTo>
                  <a:lnTo>
                    <a:pt x="1120521" y="1724279"/>
                  </a:lnTo>
                  <a:lnTo>
                    <a:pt x="1163193" y="1672971"/>
                  </a:lnTo>
                  <a:close/>
                </a:path>
                <a:path w="2169160" h="2886075">
                  <a:moveTo>
                    <a:pt x="1197610" y="1084834"/>
                  </a:moveTo>
                  <a:lnTo>
                    <a:pt x="1181100" y="1069848"/>
                  </a:lnTo>
                  <a:lnTo>
                    <a:pt x="1136269" y="1119251"/>
                  </a:lnTo>
                  <a:lnTo>
                    <a:pt x="1152779" y="1134110"/>
                  </a:lnTo>
                  <a:lnTo>
                    <a:pt x="1197610" y="1084834"/>
                  </a:lnTo>
                  <a:close/>
                </a:path>
                <a:path w="2169160" h="2886075">
                  <a:moveTo>
                    <a:pt x="1220089" y="1604645"/>
                  </a:moveTo>
                  <a:lnTo>
                    <a:pt x="1202944" y="1590421"/>
                  </a:lnTo>
                  <a:lnTo>
                    <a:pt x="1160272" y="1641729"/>
                  </a:lnTo>
                  <a:lnTo>
                    <a:pt x="1177417" y="1655953"/>
                  </a:lnTo>
                  <a:lnTo>
                    <a:pt x="1220089" y="1604645"/>
                  </a:lnTo>
                  <a:close/>
                </a:path>
                <a:path w="2169160" h="2886075">
                  <a:moveTo>
                    <a:pt x="1257427" y="1019048"/>
                  </a:moveTo>
                  <a:lnTo>
                    <a:pt x="1240917" y="1004062"/>
                  </a:lnTo>
                  <a:lnTo>
                    <a:pt x="1196086" y="1053465"/>
                  </a:lnTo>
                  <a:lnTo>
                    <a:pt x="1212469" y="1068451"/>
                  </a:lnTo>
                  <a:lnTo>
                    <a:pt x="1257427" y="1019048"/>
                  </a:lnTo>
                  <a:close/>
                </a:path>
                <a:path w="2169160" h="2886075">
                  <a:moveTo>
                    <a:pt x="1276858" y="1536319"/>
                  </a:moveTo>
                  <a:lnTo>
                    <a:pt x="1259840" y="1522095"/>
                  </a:lnTo>
                  <a:lnTo>
                    <a:pt x="1217168" y="1573276"/>
                  </a:lnTo>
                  <a:lnTo>
                    <a:pt x="1234313" y="1587500"/>
                  </a:lnTo>
                  <a:lnTo>
                    <a:pt x="1276858" y="1536319"/>
                  </a:lnTo>
                  <a:close/>
                </a:path>
                <a:path w="2169160" h="2886075">
                  <a:moveTo>
                    <a:pt x="1317244" y="953262"/>
                  </a:moveTo>
                  <a:lnTo>
                    <a:pt x="1300734" y="938276"/>
                  </a:lnTo>
                  <a:lnTo>
                    <a:pt x="1255903" y="987679"/>
                  </a:lnTo>
                  <a:lnTo>
                    <a:pt x="1272286" y="1002665"/>
                  </a:lnTo>
                  <a:lnTo>
                    <a:pt x="1317244" y="953262"/>
                  </a:lnTo>
                  <a:close/>
                </a:path>
                <a:path w="2169160" h="2886075">
                  <a:moveTo>
                    <a:pt x="1333754" y="1467993"/>
                  </a:moveTo>
                  <a:lnTo>
                    <a:pt x="1316736" y="1453769"/>
                  </a:lnTo>
                  <a:lnTo>
                    <a:pt x="1274064" y="1504950"/>
                  </a:lnTo>
                  <a:lnTo>
                    <a:pt x="1291082" y="1519174"/>
                  </a:lnTo>
                  <a:lnTo>
                    <a:pt x="1333754" y="1467993"/>
                  </a:lnTo>
                  <a:close/>
                </a:path>
                <a:path w="2169160" h="2886075">
                  <a:moveTo>
                    <a:pt x="1376934" y="887476"/>
                  </a:moveTo>
                  <a:lnTo>
                    <a:pt x="1360551" y="872490"/>
                  </a:lnTo>
                  <a:lnTo>
                    <a:pt x="1315720" y="921893"/>
                  </a:lnTo>
                  <a:lnTo>
                    <a:pt x="1332103" y="936879"/>
                  </a:lnTo>
                  <a:lnTo>
                    <a:pt x="1376934" y="887476"/>
                  </a:lnTo>
                  <a:close/>
                </a:path>
                <a:path w="2169160" h="2886075">
                  <a:moveTo>
                    <a:pt x="1390650" y="1399667"/>
                  </a:moveTo>
                  <a:lnTo>
                    <a:pt x="1373505" y="1385443"/>
                  </a:lnTo>
                  <a:lnTo>
                    <a:pt x="1330833" y="1436624"/>
                  </a:lnTo>
                  <a:lnTo>
                    <a:pt x="1347978" y="1450848"/>
                  </a:lnTo>
                  <a:lnTo>
                    <a:pt x="1390650" y="1399667"/>
                  </a:lnTo>
                  <a:close/>
                </a:path>
                <a:path w="2169160" h="2886075">
                  <a:moveTo>
                    <a:pt x="1436751" y="821690"/>
                  </a:moveTo>
                  <a:lnTo>
                    <a:pt x="1420368" y="806831"/>
                  </a:lnTo>
                  <a:lnTo>
                    <a:pt x="1375537" y="856107"/>
                  </a:lnTo>
                  <a:lnTo>
                    <a:pt x="1391920" y="871093"/>
                  </a:lnTo>
                  <a:lnTo>
                    <a:pt x="1436751" y="821690"/>
                  </a:lnTo>
                  <a:close/>
                </a:path>
                <a:path w="2169160" h="2886075">
                  <a:moveTo>
                    <a:pt x="1447419" y="1331214"/>
                  </a:moveTo>
                  <a:lnTo>
                    <a:pt x="1430401" y="1317117"/>
                  </a:lnTo>
                  <a:lnTo>
                    <a:pt x="1387729" y="1368298"/>
                  </a:lnTo>
                  <a:lnTo>
                    <a:pt x="1404874" y="1382522"/>
                  </a:lnTo>
                  <a:lnTo>
                    <a:pt x="1447419" y="1331214"/>
                  </a:lnTo>
                  <a:close/>
                </a:path>
                <a:path w="2169160" h="2886075">
                  <a:moveTo>
                    <a:pt x="1496568" y="755904"/>
                  </a:moveTo>
                  <a:lnTo>
                    <a:pt x="1480185" y="741045"/>
                  </a:lnTo>
                  <a:lnTo>
                    <a:pt x="1435354" y="790321"/>
                  </a:lnTo>
                  <a:lnTo>
                    <a:pt x="1451737" y="805307"/>
                  </a:lnTo>
                  <a:lnTo>
                    <a:pt x="1496568" y="755904"/>
                  </a:lnTo>
                  <a:close/>
                </a:path>
                <a:path w="2169160" h="2886075">
                  <a:moveTo>
                    <a:pt x="1504315" y="1262888"/>
                  </a:moveTo>
                  <a:lnTo>
                    <a:pt x="1487297" y="1248664"/>
                  </a:lnTo>
                  <a:lnTo>
                    <a:pt x="1444625" y="1299972"/>
                  </a:lnTo>
                  <a:lnTo>
                    <a:pt x="1461643" y="1314196"/>
                  </a:lnTo>
                  <a:lnTo>
                    <a:pt x="1504315" y="1262888"/>
                  </a:lnTo>
                  <a:close/>
                </a:path>
                <a:path w="2169160" h="2886075">
                  <a:moveTo>
                    <a:pt x="1556385" y="690118"/>
                  </a:moveTo>
                  <a:lnTo>
                    <a:pt x="1540002" y="675259"/>
                  </a:lnTo>
                  <a:lnTo>
                    <a:pt x="1495044" y="724535"/>
                  </a:lnTo>
                  <a:lnTo>
                    <a:pt x="1511554" y="739521"/>
                  </a:lnTo>
                  <a:lnTo>
                    <a:pt x="1556385" y="690118"/>
                  </a:lnTo>
                  <a:close/>
                </a:path>
                <a:path w="2169160" h="2886075">
                  <a:moveTo>
                    <a:pt x="1561211" y="1194562"/>
                  </a:moveTo>
                  <a:lnTo>
                    <a:pt x="1544066" y="1180338"/>
                  </a:lnTo>
                  <a:lnTo>
                    <a:pt x="1501521" y="1231646"/>
                  </a:lnTo>
                  <a:lnTo>
                    <a:pt x="1518539" y="1245870"/>
                  </a:lnTo>
                  <a:lnTo>
                    <a:pt x="1561211" y="1194562"/>
                  </a:lnTo>
                  <a:close/>
                </a:path>
                <a:path w="2169160" h="2886075">
                  <a:moveTo>
                    <a:pt x="1616202" y="624332"/>
                  </a:moveTo>
                  <a:lnTo>
                    <a:pt x="1599692" y="609473"/>
                  </a:lnTo>
                  <a:lnTo>
                    <a:pt x="1554861" y="658749"/>
                  </a:lnTo>
                  <a:lnTo>
                    <a:pt x="1571371" y="673735"/>
                  </a:lnTo>
                  <a:lnTo>
                    <a:pt x="1616202" y="624332"/>
                  </a:lnTo>
                  <a:close/>
                </a:path>
                <a:path w="2169160" h="2886075">
                  <a:moveTo>
                    <a:pt x="1618107" y="1126236"/>
                  </a:moveTo>
                  <a:lnTo>
                    <a:pt x="1600962" y="1112012"/>
                  </a:lnTo>
                  <a:lnTo>
                    <a:pt x="1558290" y="1163320"/>
                  </a:lnTo>
                  <a:lnTo>
                    <a:pt x="1575435" y="1177544"/>
                  </a:lnTo>
                  <a:lnTo>
                    <a:pt x="1618107" y="1126236"/>
                  </a:lnTo>
                  <a:close/>
                </a:path>
                <a:path w="2169160" h="2886075">
                  <a:moveTo>
                    <a:pt x="1674876" y="1057910"/>
                  </a:moveTo>
                  <a:lnTo>
                    <a:pt x="1657858" y="1043686"/>
                  </a:lnTo>
                  <a:lnTo>
                    <a:pt x="1615186" y="1094994"/>
                  </a:lnTo>
                  <a:lnTo>
                    <a:pt x="1632331" y="1109218"/>
                  </a:lnTo>
                  <a:lnTo>
                    <a:pt x="1674876" y="1057910"/>
                  </a:lnTo>
                  <a:close/>
                </a:path>
                <a:path w="2169160" h="2886075">
                  <a:moveTo>
                    <a:pt x="1676019" y="558546"/>
                  </a:moveTo>
                  <a:lnTo>
                    <a:pt x="1659509" y="543687"/>
                  </a:lnTo>
                  <a:lnTo>
                    <a:pt x="1614678" y="592963"/>
                  </a:lnTo>
                  <a:lnTo>
                    <a:pt x="1631188" y="607949"/>
                  </a:lnTo>
                  <a:lnTo>
                    <a:pt x="1676019" y="558546"/>
                  </a:lnTo>
                  <a:close/>
                </a:path>
                <a:path w="2169160" h="2886075">
                  <a:moveTo>
                    <a:pt x="1731772" y="989584"/>
                  </a:moveTo>
                  <a:lnTo>
                    <a:pt x="1714627" y="975360"/>
                  </a:lnTo>
                  <a:lnTo>
                    <a:pt x="1672082" y="1026668"/>
                  </a:lnTo>
                  <a:lnTo>
                    <a:pt x="1689100" y="1040892"/>
                  </a:lnTo>
                  <a:lnTo>
                    <a:pt x="1731772" y="989584"/>
                  </a:lnTo>
                  <a:close/>
                </a:path>
                <a:path w="2169160" h="2886075">
                  <a:moveTo>
                    <a:pt x="1735836" y="492887"/>
                  </a:moveTo>
                  <a:lnTo>
                    <a:pt x="1719326" y="477901"/>
                  </a:lnTo>
                  <a:lnTo>
                    <a:pt x="1674495" y="527177"/>
                  </a:lnTo>
                  <a:lnTo>
                    <a:pt x="1691005" y="542163"/>
                  </a:lnTo>
                  <a:lnTo>
                    <a:pt x="1735836" y="492887"/>
                  </a:lnTo>
                  <a:close/>
                </a:path>
                <a:path w="2169160" h="2886075">
                  <a:moveTo>
                    <a:pt x="1788668" y="921258"/>
                  </a:moveTo>
                  <a:lnTo>
                    <a:pt x="1771523" y="907034"/>
                  </a:lnTo>
                  <a:lnTo>
                    <a:pt x="1728851" y="958215"/>
                  </a:lnTo>
                  <a:lnTo>
                    <a:pt x="1745996" y="972439"/>
                  </a:lnTo>
                  <a:lnTo>
                    <a:pt x="1788668" y="921258"/>
                  </a:lnTo>
                  <a:close/>
                </a:path>
                <a:path w="2169160" h="2886075">
                  <a:moveTo>
                    <a:pt x="1795653" y="427101"/>
                  </a:moveTo>
                  <a:lnTo>
                    <a:pt x="1779143" y="412115"/>
                  </a:lnTo>
                  <a:lnTo>
                    <a:pt x="1734312" y="461391"/>
                  </a:lnTo>
                  <a:lnTo>
                    <a:pt x="1750695" y="476377"/>
                  </a:lnTo>
                  <a:lnTo>
                    <a:pt x="1795653" y="427101"/>
                  </a:lnTo>
                  <a:close/>
                </a:path>
                <a:path w="2169160" h="2886075">
                  <a:moveTo>
                    <a:pt x="1845437" y="852932"/>
                  </a:moveTo>
                  <a:lnTo>
                    <a:pt x="1828419" y="838708"/>
                  </a:lnTo>
                  <a:lnTo>
                    <a:pt x="1785747" y="889889"/>
                  </a:lnTo>
                  <a:lnTo>
                    <a:pt x="1802892" y="904113"/>
                  </a:lnTo>
                  <a:lnTo>
                    <a:pt x="1845437" y="852932"/>
                  </a:lnTo>
                  <a:close/>
                </a:path>
                <a:path w="2169160" h="2886075">
                  <a:moveTo>
                    <a:pt x="1855470" y="361315"/>
                  </a:moveTo>
                  <a:lnTo>
                    <a:pt x="1838960" y="346329"/>
                  </a:lnTo>
                  <a:lnTo>
                    <a:pt x="1794129" y="395605"/>
                  </a:lnTo>
                  <a:lnTo>
                    <a:pt x="1810512" y="410591"/>
                  </a:lnTo>
                  <a:lnTo>
                    <a:pt x="1855470" y="361315"/>
                  </a:lnTo>
                  <a:close/>
                </a:path>
                <a:path w="2169160" h="2886075">
                  <a:moveTo>
                    <a:pt x="1902333" y="784606"/>
                  </a:moveTo>
                  <a:lnTo>
                    <a:pt x="1885315" y="770382"/>
                  </a:lnTo>
                  <a:lnTo>
                    <a:pt x="1842643" y="821563"/>
                  </a:lnTo>
                  <a:lnTo>
                    <a:pt x="1859661" y="835787"/>
                  </a:lnTo>
                  <a:lnTo>
                    <a:pt x="1902333" y="784606"/>
                  </a:lnTo>
                  <a:close/>
                </a:path>
                <a:path w="2169160" h="2886075">
                  <a:moveTo>
                    <a:pt x="1915160" y="295529"/>
                  </a:moveTo>
                  <a:lnTo>
                    <a:pt x="1898777" y="280543"/>
                  </a:lnTo>
                  <a:lnTo>
                    <a:pt x="1853946" y="329819"/>
                  </a:lnTo>
                  <a:lnTo>
                    <a:pt x="1870329" y="344805"/>
                  </a:lnTo>
                  <a:lnTo>
                    <a:pt x="1915160" y="295529"/>
                  </a:lnTo>
                  <a:close/>
                </a:path>
                <a:path w="2169160" h="2886075">
                  <a:moveTo>
                    <a:pt x="1953641" y="705612"/>
                  </a:moveTo>
                  <a:lnTo>
                    <a:pt x="1852803" y="742188"/>
                  </a:lnTo>
                  <a:lnTo>
                    <a:pt x="1847088" y="744347"/>
                  </a:lnTo>
                  <a:lnTo>
                    <a:pt x="1844040" y="750697"/>
                  </a:lnTo>
                  <a:lnTo>
                    <a:pt x="1846199" y="756412"/>
                  </a:lnTo>
                  <a:lnTo>
                    <a:pt x="1848231" y="762254"/>
                  </a:lnTo>
                  <a:lnTo>
                    <a:pt x="1854581" y="765175"/>
                  </a:lnTo>
                  <a:lnTo>
                    <a:pt x="1860423" y="763143"/>
                  </a:lnTo>
                  <a:lnTo>
                    <a:pt x="1904733" y="747001"/>
                  </a:lnTo>
                  <a:lnTo>
                    <a:pt x="1899539" y="753237"/>
                  </a:lnTo>
                  <a:lnTo>
                    <a:pt x="1916557" y="767461"/>
                  </a:lnTo>
                  <a:lnTo>
                    <a:pt x="1921751" y="761225"/>
                  </a:lnTo>
                  <a:lnTo>
                    <a:pt x="1914017" y="807720"/>
                  </a:lnTo>
                  <a:lnTo>
                    <a:pt x="1913001" y="813689"/>
                  </a:lnTo>
                  <a:lnTo>
                    <a:pt x="1917065" y="819531"/>
                  </a:lnTo>
                  <a:lnTo>
                    <a:pt x="1929130" y="821563"/>
                  </a:lnTo>
                  <a:lnTo>
                    <a:pt x="1934845" y="817372"/>
                  </a:lnTo>
                  <a:lnTo>
                    <a:pt x="1951990" y="715391"/>
                  </a:lnTo>
                  <a:lnTo>
                    <a:pt x="1953641" y="705612"/>
                  </a:lnTo>
                  <a:close/>
                </a:path>
                <a:path w="2169160" h="2886075">
                  <a:moveTo>
                    <a:pt x="1974977" y="229743"/>
                  </a:moveTo>
                  <a:lnTo>
                    <a:pt x="1958594" y="214757"/>
                  </a:lnTo>
                  <a:lnTo>
                    <a:pt x="1913763" y="264033"/>
                  </a:lnTo>
                  <a:lnTo>
                    <a:pt x="1930146" y="279019"/>
                  </a:lnTo>
                  <a:lnTo>
                    <a:pt x="1974977" y="229743"/>
                  </a:lnTo>
                  <a:close/>
                </a:path>
                <a:path w="2169160" h="2886075">
                  <a:moveTo>
                    <a:pt x="2034794" y="163957"/>
                  </a:moveTo>
                  <a:lnTo>
                    <a:pt x="2018411" y="148971"/>
                  </a:lnTo>
                  <a:lnTo>
                    <a:pt x="1973580" y="198374"/>
                  </a:lnTo>
                  <a:lnTo>
                    <a:pt x="1989963" y="213233"/>
                  </a:lnTo>
                  <a:lnTo>
                    <a:pt x="2034794" y="163957"/>
                  </a:lnTo>
                  <a:close/>
                </a:path>
                <a:path w="2169160" h="2886075">
                  <a:moveTo>
                    <a:pt x="2094611" y="98171"/>
                  </a:moveTo>
                  <a:lnTo>
                    <a:pt x="2078228" y="83185"/>
                  </a:lnTo>
                  <a:lnTo>
                    <a:pt x="2033270" y="132588"/>
                  </a:lnTo>
                  <a:lnTo>
                    <a:pt x="2049780" y="147447"/>
                  </a:lnTo>
                  <a:lnTo>
                    <a:pt x="2094611" y="98171"/>
                  </a:lnTo>
                  <a:close/>
                </a:path>
                <a:path w="2169160" h="2886075">
                  <a:moveTo>
                    <a:pt x="2168906" y="0"/>
                  </a:moveTo>
                  <a:lnTo>
                    <a:pt x="2066544" y="32131"/>
                  </a:lnTo>
                  <a:lnTo>
                    <a:pt x="2060702" y="34036"/>
                  </a:lnTo>
                  <a:lnTo>
                    <a:pt x="2057400" y="40259"/>
                  </a:lnTo>
                  <a:lnTo>
                    <a:pt x="2059305" y="46101"/>
                  </a:lnTo>
                  <a:lnTo>
                    <a:pt x="2061083" y="51943"/>
                  </a:lnTo>
                  <a:lnTo>
                    <a:pt x="2067433" y="55245"/>
                  </a:lnTo>
                  <a:lnTo>
                    <a:pt x="2073275" y="53340"/>
                  </a:lnTo>
                  <a:lnTo>
                    <a:pt x="2118068" y="39268"/>
                  </a:lnTo>
                  <a:lnTo>
                    <a:pt x="2093087" y="66802"/>
                  </a:lnTo>
                  <a:lnTo>
                    <a:pt x="2109597" y="81661"/>
                  </a:lnTo>
                  <a:lnTo>
                    <a:pt x="2134590" y="54190"/>
                  </a:lnTo>
                  <a:lnTo>
                    <a:pt x="2124837" y="100203"/>
                  </a:lnTo>
                  <a:lnTo>
                    <a:pt x="2123567" y="106299"/>
                  </a:lnTo>
                  <a:lnTo>
                    <a:pt x="2127377" y="112141"/>
                  </a:lnTo>
                  <a:lnTo>
                    <a:pt x="2139315" y="114681"/>
                  </a:lnTo>
                  <a:lnTo>
                    <a:pt x="2145284" y="110871"/>
                  </a:lnTo>
                  <a:lnTo>
                    <a:pt x="2165921" y="13970"/>
                  </a:lnTo>
                  <a:lnTo>
                    <a:pt x="2168906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740395" y="1557528"/>
              <a:ext cx="71755" cy="143510"/>
            </a:xfrm>
            <a:custGeom>
              <a:avLst/>
              <a:gdLst/>
              <a:ahLst/>
              <a:cxnLst/>
              <a:rect l="l" t="t" r="r" b="b"/>
              <a:pathLst>
                <a:path w="71754" h="143510">
                  <a:moveTo>
                    <a:pt x="71627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71627" y="143255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58190" y="1100074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 i="1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2080">
              <a:lnSpc>
                <a:spcPts val="1470"/>
              </a:lnSpc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11" name="object 11" descr=""/>
          <p:cNvSpPr txBox="1"/>
          <p:nvPr/>
        </p:nvSpPr>
        <p:spPr>
          <a:xfrm>
            <a:off x="4014978" y="1068451"/>
            <a:ext cx="2514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93444" y="972438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395222" y="970534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398901" y="958087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 i="1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873123" y="969010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274570" y="969010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593975" y="973962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995422" y="973962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E3D00"/>
                </a:solidFill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732268" y="1528063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E3D00"/>
                </a:solidFill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754684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4591" y="506323"/>
            <a:ext cx="7741284" cy="8578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6500"/>
              </a:lnSpc>
              <a:spcBef>
                <a:spcPts val="100"/>
              </a:spcBef>
            </a:pPr>
            <a:r>
              <a:rPr dirty="0" sz="2000" b="1">
                <a:solidFill>
                  <a:srgbClr val="3D010C"/>
                </a:solidFill>
                <a:latin typeface="Malgun Gothic"/>
                <a:cs typeface="Malgun Gothic"/>
              </a:rPr>
              <a:t>AVL</a:t>
            </a:r>
            <a:r>
              <a:rPr dirty="0" sz="2000" spc="-30" b="1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D010C"/>
                </a:solidFill>
                <a:latin typeface="Malgun Gothic"/>
                <a:cs typeface="Malgun Gothic"/>
              </a:rPr>
              <a:t>트리</a:t>
            </a:r>
            <a:r>
              <a:rPr dirty="0" sz="2000">
                <a:solidFill>
                  <a:srgbClr val="3D010C"/>
                </a:solidFill>
              </a:rPr>
              <a:t>:</a:t>
            </a:r>
            <a:r>
              <a:rPr dirty="0" sz="2000" spc="-30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좌,우subtree의</a:t>
            </a:r>
            <a:r>
              <a:rPr dirty="0" sz="2000" spc="-3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높이의</a:t>
            </a:r>
            <a:r>
              <a:rPr dirty="0" sz="2000" spc="-2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차가</a:t>
            </a:r>
            <a:r>
              <a:rPr dirty="0" sz="2000" spc="-3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최대</a:t>
            </a:r>
            <a:r>
              <a:rPr dirty="0" sz="2000" spc="-2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1인</a:t>
            </a:r>
            <a:r>
              <a:rPr dirty="0" sz="2000" spc="-25">
                <a:solidFill>
                  <a:srgbClr val="3D010C"/>
                </a:solidFill>
              </a:rPr>
              <a:t> </a:t>
            </a:r>
            <a:r>
              <a:rPr dirty="0" sz="2000" spc="-10">
                <a:solidFill>
                  <a:srgbClr val="3D010C"/>
                </a:solidFill>
              </a:rPr>
              <a:t>이진탐색트리 </a:t>
            </a:r>
            <a:r>
              <a:rPr dirty="0" sz="2000">
                <a:solidFill>
                  <a:srgbClr val="3D010C"/>
                </a:solidFill>
              </a:rPr>
              <a:t>러시아의</a:t>
            </a:r>
            <a:r>
              <a:rPr dirty="0" sz="2000" spc="-3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두</a:t>
            </a:r>
            <a:r>
              <a:rPr dirty="0" sz="2000" spc="-20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수학자인</a:t>
            </a:r>
            <a:r>
              <a:rPr dirty="0" sz="2000" spc="-30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G.M.</a:t>
            </a:r>
            <a:r>
              <a:rPr dirty="0" sz="2000" spc="-30">
                <a:solidFill>
                  <a:srgbClr val="3D010C"/>
                </a:solidFill>
              </a:rPr>
              <a:t> </a:t>
            </a:r>
            <a:r>
              <a:rPr dirty="0" sz="2000" spc="-10">
                <a:solidFill>
                  <a:srgbClr val="3D010C"/>
                </a:solidFill>
              </a:rPr>
              <a:t>Adelson-Velsky</a:t>
            </a:r>
            <a:r>
              <a:rPr dirty="0" sz="2000" spc="-3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와</a:t>
            </a:r>
            <a:r>
              <a:rPr dirty="0" sz="2000" spc="-20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d</a:t>
            </a:r>
            <a:r>
              <a:rPr dirty="0" sz="2000" spc="-2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E.M.</a:t>
            </a:r>
            <a:r>
              <a:rPr dirty="0" sz="2000" spc="-20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Landi,</a:t>
            </a:r>
            <a:r>
              <a:rPr dirty="0" sz="2000" spc="-40">
                <a:solidFill>
                  <a:srgbClr val="3D010C"/>
                </a:solidFill>
              </a:rPr>
              <a:t> </a:t>
            </a:r>
            <a:r>
              <a:rPr dirty="0" sz="2000" spc="-10">
                <a:solidFill>
                  <a:srgbClr val="3D010C"/>
                </a:solidFill>
              </a:rPr>
              <a:t>1962년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1170736"/>
            <a:ext cx="121513" cy="130759"/>
          </a:xfrm>
          <a:prstGeom prst="rect">
            <a:avLst/>
          </a:prstGeom>
        </p:spPr>
      </p:pic>
      <p:pic>
        <p:nvPicPr>
          <p:cNvPr id="5" name="object 5" descr="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5645" y="2245263"/>
            <a:ext cx="2714325" cy="2724089"/>
          </a:xfrm>
          <a:prstGeom prst="rect">
            <a:avLst/>
          </a:prstGeom>
        </p:spPr>
      </p:pic>
      <p:pic>
        <p:nvPicPr>
          <p:cNvPr id="6" name="object 6" descr="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39825" y="2076103"/>
            <a:ext cx="4142929" cy="18264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578916" y="5356961"/>
            <a:ext cx="26581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일반적인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이진탐색트리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239383" y="4148709"/>
            <a:ext cx="10572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AVL</a:t>
            </a:r>
            <a:r>
              <a:rPr dirty="0" sz="20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트리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036820" y="4811267"/>
            <a:ext cx="1179830" cy="1297305"/>
          </a:xfrm>
          <a:custGeom>
            <a:avLst/>
            <a:gdLst/>
            <a:ahLst/>
            <a:cxnLst/>
            <a:rect l="l" t="t" r="r" b="b"/>
            <a:pathLst>
              <a:path w="1179829" h="1297304">
                <a:moveTo>
                  <a:pt x="484631" y="108203"/>
                </a:moveTo>
                <a:lnTo>
                  <a:pt x="493127" y="66061"/>
                </a:lnTo>
                <a:lnTo>
                  <a:pt x="516302" y="31670"/>
                </a:lnTo>
                <a:lnTo>
                  <a:pt x="550693" y="8495"/>
                </a:lnTo>
                <a:lnTo>
                  <a:pt x="592835" y="0"/>
                </a:lnTo>
                <a:lnTo>
                  <a:pt x="634978" y="8495"/>
                </a:lnTo>
                <a:lnTo>
                  <a:pt x="669369" y="31670"/>
                </a:lnTo>
                <a:lnTo>
                  <a:pt x="692544" y="66061"/>
                </a:lnTo>
                <a:lnTo>
                  <a:pt x="701039" y="108203"/>
                </a:lnTo>
                <a:lnTo>
                  <a:pt x="692544" y="150346"/>
                </a:lnTo>
                <a:lnTo>
                  <a:pt x="669369" y="184737"/>
                </a:lnTo>
                <a:lnTo>
                  <a:pt x="634978" y="207912"/>
                </a:lnTo>
                <a:lnTo>
                  <a:pt x="592835" y="216407"/>
                </a:lnTo>
                <a:lnTo>
                  <a:pt x="550693" y="207912"/>
                </a:lnTo>
                <a:lnTo>
                  <a:pt x="516302" y="184737"/>
                </a:lnTo>
                <a:lnTo>
                  <a:pt x="493127" y="150346"/>
                </a:lnTo>
                <a:lnTo>
                  <a:pt x="484631" y="108203"/>
                </a:lnTo>
                <a:close/>
              </a:path>
              <a:path w="1179829" h="1297304">
                <a:moveTo>
                  <a:pt x="196595" y="413003"/>
                </a:moveTo>
                <a:lnTo>
                  <a:pt x="205091" y="370861"/>
                </a:lnTo>
                <a:lnTo>
                  <a:pt x="228266" y="336470"/>
                </a:lnTo>
                <a:lnTo>
                  <a:pt x="262657" y="313295"/>
                </a:lnTo>
                <a:lnTo>
                  <a:pt x="304800" y="304799"/>
                </a:lnTo>
                <a:lnTo>
                  <a:pt x="346942" y="313295"/>
                </a:lnTo>
                <a:lnTo>
                  <a:pt x="381333" y="336470"/>
                </a:lnTo>
                <a:lnTo>
                  <a:pt x="404508" y="370861"/>
                </a:lnTo>
                <a:lnTo>
                  <a:pt x="413003" y="413003"/>
                </a:lnTo>
                <a:lnTo>
                  <a:pt x="404508" y="455146"/>
                </a:lnTo>
                <a:lnTo>
                  <a:pt x="381333" y="489537"/>
                </a:lnTo>
                <a:lnTo>
                  <a:pt x="346942" y="512712"/>
                </a:lnTo>
                <a:lnTo>
                  <a:pt x="304800" y="521207"/>
                </a:lnTo>
                <a:lnTo>
                  <a:pt x="262657" y="512712"/>
                </a:lnTo>
                <a:lnTo>
                  <a:pt x="228266" y="489537"/>
                </a:lnTo>
                <a:lnTo>
                  <a:pt x="205091" y="455146"/>
                </a:lnTo>
                <a:lnTo>
                  <a:pt x="196595" y="413003"/>
                </a:lnTo>
                <a:close/>
              </a:path>
              <a:path w="1179829" h="1297304">
                <a:moveTo>
                  <a:pt x="789431" y="413003"/>
                </a:moveTo>
                <a:lnTo>
                  <a:pt x="797927" y="370861"/>
                </a:lnTo>
                <a:lnTo>
                  <a:pt x="821102" y="336470"/>
                </a:lnTo>
                <a:lnTo>
                  <a:pt x="855493" y="313295"/>
                </a:lnTo>
                <a:lnTo>
                  <a:pt x="897635" y="304799"/>
                </a:lnTo>
                <a:lnTo>
                  <a:pt x="939778" y="313295"/>
                </a:lnTo>
                <a:lnTo>
                  <a:pt x="974169" y="336470"/>
                </a:lnTo>
                <a:lnTo>
                  <a:pt x="997344" y="370861"/>
                </a:lnTo>
                <a:lnTo>
                  <a:pt x="1005839" y="413003"/>
                </a:lnTo>
                <a:lnTo>
                  <a:pt x="997344" y="455146"/>
                </a:lnTo>
                <a:lnTo>
                  <a:pt x="974169" y="489537"/>
                </a:lnTo>
                <a:lnTo>
                  <a:pt x="939778" y="512712"/>
                </a:lnTo>
                <a:lnTo>
                  <a:pt x="897635" y="521207"/>
                </a:lnTo>
                <a:lnTo>
                  <a:pt x="855493" y="512712"/>
                </a:lnTo>
                <a:lnTo>
                  <a:pt x="821102" y="489537"/>
                </a:lnTo>
                <a:lnTo>
                  <a:pt x="797927" y="455146"/>
                </a:lnTo>
                <a:lnTo>
                  <a:pt x="789431" y="413003"/>
                </a:lnTo>
                <a:close/>
              </a:path>
              <a:path w="1179829" h="1297304">
                <a:moveTo>
                  <a:pt x="516000" y="184403"/>
                </a:moveTo>
                <a:lnTo>
                  <a:pt x="381000" y="336803"/>
                </a:lnTo>
              </a:path>
              <a:path w="1179829" h="1297304">
                <a:moveTo>
                  <a:pt x="669035" y="184403"/>
                </a:moveTo>
                <a:lnTo>
                  <a:pt x="821435" y="336803"/>
                </a:lnTo>
              </a:path>
              <a:path w="1179829" h="1297304">
                <a:moveTo>
                  <a:pt x="0" y="1296923"/>
                </a:moveTo>
                <a:lnTo>
                  <a:pt x="296417" y="505967"/>
                </a:lnTo>
                <a:lnTo>
                  <a:pt x="592835" y="1296923"/>
                </a:lnTo>
                <a:lnTo>
                  <a:pt x="0" y="1296923"/>
                </a:lnTo>
                <a:close/>
              </a:path>
              <a:path w="1179829" h="1297304">
                <a:moveTo>
                  <a:pt x="719327" y="1091183"/>
                </a:moveTo>
                <a:lnTo>
                  <a:pt x="949451" y="505967"/>
                </a:lnTo>
                <a:lnTo>
                  <a:pt x="1179576" y="1091183"/>
                </a:lnTo>
                <a:lnTo>
                  <a:pt x="719327" y="1091183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728971" y="5224271"/>
            <a:ext cx="144780" cy="883919"/>
          </a:xfrm>
          <a:custGeom>
            <a:avLst/>
            <a:gdLst/>
            <a:ahLst/>
            <a:cxnLst/>
            <a:rect l="l" t="t" r="r" b="b"/>
            <a:pathLst>
              <a:path w="144779" h="883920">
                <a:moveTo>
                  <a:pt x="144779" y="883919"/>
                </a:moveTo>
                <a:lnTo>
                  <a:pt x="116591" y="882974"/>
                </a:lnTo>
                <a:lnTo>
                  <a:pt x="93583" y="880397"/>
                </a:lnTo>
                <a:lnTo>
                  <a:pt x="78075" y="876574"/>
                </a:lnTo>
                <a:lnTo>
                  <a:pt x="72389" y="871893"/>
                </a:lnTo>
                <a:lnTo>
                  <a:pt x="72389" y="453986"/>
                </a:lnTo>
                <a:lnTo>
                  <a:pt x="66704" y="449305"/>
                </a:lnTo>
                <a:lnTo>
                  <a:pt x="51196" y="445482"/>
                </a:lnTo>
                <a:lnTo>
                  <a:pt x="28188" y="442905"/>
                </a:lnTo>
                <a:lnTo>
                  <a:pt x="0" y="441959"/>
                </a:lnTo>
                <a:lnTo>
                  <a:pt x="28188" y="441014"/>
                </a:lnTo>
                <a:lnTo>
                  <a:pt x="51196" y="438437"/>
                </a:lnTo>
                <a:lnTo>
                  <a:pt x="66704" y="434614"/>
                </a:lnTo>
                <a:lnTo>
                  <a:pt x="72389" y="429933"/>
                </a:lnTo>
                <a:lnTo>
                  <a:pt x="72389" y="12064"/>
                </a:lnTo>
                <a:lnTo>
                  <a:pt x="78075" y="7340"/>
                </a:lnTo>
                <a:lnTo>
                  <a:pt x="93583" y="3508"/>
                </a:lnTo>
                <a:lnTo>
                  <a:pt x="116591" y="938"/>
                </a:lnTo>
                <a:lnTo>
                  <a:pt x="144779" y="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4445253" y="5529783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3E3D00"/>
                </a:solidFill>
                <a:latin typeface="Times New Roman"/>
                <a:cs typeface="Times New Roman"/>
              </a:rPr>
              <a:t>h1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6312408" y="5224271"/>
            <a:ext cx="146685" cy="678180"/>
          </a:xfrm>
          <a:custGeom>
            <a:avLst/>
            <a:gdLst/>
            <a:ahLst/>
            <a:cxnLst/>
            <a:rect l="l" t="t" r="r" b="b"/>
            <a:pathLst>
              <a:path w="146685" h="678179">
                <a:moveTo>
                  <a:pt x="0" y="0"/>
                </a:moveTo>
                <a:lnTo>
                  <a:pt x="28467" y="958"/>
                </a:lnTo>
                <a:lnTo>
                  <a:pt x="51720" y="3571"/>
                </a:lnTo>
                <a:lnTo>
                  <a:pt x="67401" y="7447"/>
                </a:lnTo>
                <a:lnTo>
                  <a:pt x="73151" y="12191"/>
                </a:lnTo>
                <a:lnTo>
                  <a:pt x="73151" y="326897"/>
                </a:lnTo>
                <a:lnTo>
                  <a:pt x="78902" y="331642"/>
                </a:lnTo>
                <a:lnTo>
                  <a:pt x="94583" y="335518"/>
                </a:lnTo>
                <a:lnTo>
                  <a:pt x="117836" y="338131"/>
                </a:lnTo>
                <a:lnTo>
                  <a:pt x="146303" y="339089"/>
                </a:lnTo>
                <a:lnTo>
                  <a:pt x="117836" y="340048"/>
                </a:lnTo>
                <a:lnTo>
                  <a:pt x="94583" y="342661"/>
                </a:lnTo>
                <a:lnTo>
                  <a:pt x="78902" y="346537"/>
                </a:lnTo>
                <a:lnTo>
                  <a:pt x="73151" y="351281"/>
                </a:lnTo>
                <a:lnTo>
                  <a:pt x="73151" y="666051"/>
                </a:lnTo>
                <a:lnTo>
                  <a:pt x="67401" y="670770"/>
                </a:lnTo>
                <a:lnTo>
                  <a:pt x="51720" y="674625"/>
                </a:lnTo>
                <a:lnTo>
                  <a:pt x="28467" y="677226"/>
                </a:lnTo>
                <a:lnTo>
                  <a:pt x="0" y="678179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6537706" y="5396229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3E3D00"/>
                </a:solidFill>
                <a:latin typeface="Times New Roman"/>
                <a:cs typeface="Times New Roman"/>
              </a:rPr>
              <a:t>h2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14" name="object 14" descr=""/>
          <p:cNvSpPr txBox="1"/>
          <p:nvPr/>
        </p:nvSpPr>
        <p:spPr>
          <a:xfrm>
            <a:off x="7188834" y="5332857"/>
            <a:ext cx="8966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3E3D00"/>
                </a:solidFill>
                <a:latin typeface="Times New Roman"/>
                <a:cs typeface="Times New Roman"/>
              </a:rPr>
              <a:t>|h2-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h1|</a:t>
            </a:r>
            <a:r>
              <a:rPr dirty="0" sz="1600" spc="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≤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529905" y="2445829"/>
            <a:ext cx="677545" cy="476250"/>
            <a:chOff x="1529905" y="2445829"/>
            <a:chExt cx="677545" cy="476250"/>
          </a:xfrm>
        </p:grpSpPr>
        <p:sp>
          <p:nvSpPr>
            <p:cNvPr id="3" name="object 3" descr=""/>
            <p:cNvSpPr/>
            <p:nvPr/>
          </p:nvSpPr>
          <p:spPr>
            <a:xfrm>
              <a:off x="1534667" y="2450592"/>
              <a:ext cx="668020" cy="466725"/>
            </a:xfrm>
            <a:custGeom>
              <a:avLst/>
              <a:gdLst/>
              <a:ahLst/>
              <a:cxnLst/>
              <a:rect l="l" t="t" r="r" b="b"/>
              <a:pathLst>
                <a:path w="668019" h="466725">
                  <a:moveTo>
                    <a:pt x="667512" y="0"/>
                  </a:moveTo>
                  <a:lnTo>
                    <a:pt x="0" y="0"/>
                  </a:lnTo>
                  <a:lnTo>
                    <a:pt x="0" y="466343"/>
                  </a:lnTo>
                  <a:lnTo>
                    <a:pt x="667512" y="466343"/>
                  </a:lnTo>
                  <a:lnTo>
                    <a:pt x="667512" y="0"/>
                  </a:lnTo>
                  <a:close/>
                </a:path>
              </a:pathLst>
            </a:custGeom>
            <a:solidFill>
              <a:srgbClr val="FFFF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534667" y="2450592"/>
              <a:ext cx="668020" cy="466725"/>
            </a:xfrm>
            <a:custGeom>
              <a:avLst/>
              <a:gdLst/>
              <a:ahLst/>
              <a:cxnLst/>
              <a:rect l="l" t="t" r="r" b="b"/>
              <a:pathLst>
                <a:path w="668019" h="466725">
                  <a:moveTo>
                    <a:pt x="0" y="466343"/>
                  </a:moveTo>
                  <a:lnTo>
                    <a:pt x="667512" y="466343"/>
                  </a:lnTo>
                  <a:lnTo>
                    <a:pt x="667512" y="0"/>
                  </a:lnTo>
                  <a:lnTo>
                    <a:pt x="0" y="0"/>
                  </a:lnTo>
                  <a:lnTo>
                    <a:pt x="0" y="466343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3049523" y="1286255"/>
            <a:ext cx="318770" cy="288290"/>
          </a:xfrm>
          <a:custGeom>
            <a:avLst/>
            <a:gdLst/>
            <a:ahLst/>
            <a:cxnLst/>
            <a:rect l="l" t="t" r="r" b="b"/>
            <a:pathLst>
              <a:path w="318770" h="288290">
                <a:moveTo>
                  <a:pt x="0" y="144018"/>
                </a:moveTo>
                <a:lnTo>
                  <a:pt x="8113" y="98511"/>
                </a:lnTo>
                <a:lnTo>
                  <a:pt x="30711" y="58978"/>
                </a:lnTo>
                <a:lnTo>
                  <a:pt x="65178" y="27797"/>
                </a:lnTo>
                <a:lnTo>
                  <a:pt x="108898" y="7345"/>
                </a:lnTo>
                <a:lnTo>
                  <a:pt x="159257" y="0"/>
                </a:lnTo>
                <a:lnTo>
                  <a:pt x="209617" y="7345"/>
                </a:lnTo>
                <a:lnTo>
                  <a:pt x="253337" y="27797"/>
                </a:lnTo>
                <a:lnTo>
                  <a:pt x="287804" y="58978"/>
                </a:lnTo>
                <a:lnTo>
                  <a:pt x="310402" y="98511"/>
                </a:lnTo>
                <a:lnTo>
                  <a:pt x="318515" y="144018"/>
                </a:lnTo>
                <a:lnTo>
                  <a:pt x="310402" y="189524"/>
                </a:lnTo>
                <a:lnTo>
                  <a:pt x="287804" y="229057"/>
                </a:lnTo>
                <a:lnTo>
                  <a:pt x="253337" y="260238"/>
                </a:lnTo>
                <a:lnTo>
                  <a:pt x="209617" y="280690"/>
                </a:lnTo>
                <a:lnTo>
                  <a:pt x="159257" y="288036"/>
                </a:lnTo>
                <a:lnTo>
                  <a:pt x="108898" y="280690"/>
                </a:lnTo>
                <a:lnTo>
                  <a:pt x="65178" y="260238"/>
                </a:lnTo>
                <a:lnTo>
                  <a:pt x="30711" y="229057"/>
                </a:lnTo>
                <a:lnTo>
                  <a:pt x="8113" y="189524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549651" y="1708404"/>
            <a:ext cx="318770" cy="287020"/>
          </a:xfrm>
          <a:custGeom>
            <a:avLst/>
            <a:gdLst/>
            <a:ahLst/>
            <a:cxnLst/>
            <a:rect l="l" t="t" r="r" b="b"/>
            <a:pathLst>
              <a:path w="318769" h="287019">
                <a:moveTo>
                  <a:pt x="0" y="143256"/>
                </a:moveTo>
                <a:lnTo>
                  <a:pt x="8113" y="97974"/>
                </a:lnTo>
                <a:lnTo>
                  <a:pt x="30711" y="58649"/>
                </a:lnTo>
                <a:lnTo>
                  <a:pt x="65178" y="27639"/>
                </a:lnTo>
                <a:lnTo>
                  <a:pt x="108898" y="7303"/>
                </a:lnTo>
                <a:lnTo>
                  <a:pt x="159258" y="0"/>
                </a:lnTo>
                <a:lnTo>
                  <a:pt x="209617" y="7303"/>
                </a:lnTo>
                <a:lnTo>
                  <a:pt x="253337" y="27639"/>
                </a:lnTo>
                <a:lnTo>
                  <a:pt x="287804" y="58649"/>
                </a:lnTo>
                <a:lnTo>
                  <a:pt x="310402" y="97974"/>
                </a:lnTo>
                <a:lnTo>
                  <a:pt x="318516" y="143256"/>
                </a:lnTo>
                <a:lnTo>
                  <a:pt x="310402" y="188537"/>
                </a:lnTo>
                <a:lnTo>
                  <a:pt x="287804" y="227862"/>
                </a:lnTo>
                <a:lnTo>
                  <a:pt x="253337" y="258872"/>
                </a:lnTo>
                <a:lnTo>
                  <a:pt x="209617" y="279208"/>
                </a:lnTo>
                <a:lnTo>
                  <a:pt x="159258" y="286512"/>
                </a:lnTo>
                <a:lnTo>
                  <a:pt x="108898" y="279208"/>
                </a:lnTo>
                <a:lnTo>
                  <a:pt x="65178" y="258872"/>
                </a:lnTo>
                <a:lnTo>
                  <a:pt x="30711" y="227862"/>
                </a:lnTo>
                <a:lnTo>
                  <a:pt x="8113" y="188537"/>
                </a:lnTo>
                <a:lnTo>
                  <a:pt x="0" y="14325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658872" y="1722881"/>
            <a:ext cx="101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D010C"/>
                </a:solidFill>
                <a:latin typeface="Courier New"/>
                <a:cs typeface="Courier New"/>
              </a:rPr>
              <a:t>c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317557" y="1526857"/>
            <a:ext cx="480695" cy="517525"/>
            <a:chOff x="3317557" y="1526857"/>
            <a:chExt cx="480695" cy="517525"/>
          </a:xfrm>
        </p:grpSpPr>
        <p:sp>
          <p:nvSpPr>
            <p:cNvPr id="9" name="object 9" descr=""/>
            <p:cNvSpPr/>
            <p:nvPr/>
          </p:nvSpPr>
          <p:spPr>
            <a:xfrm>
              <a:off x="3473196" y="1751075"/>
              <a:ext cx="320040" cy="288290"/>
            </a:xfrm>
            <a:custGeom>
              <a:avLst/>
              <a:gdLst/>
              <a:ahLst/>
              <a:cxnLst/>
              <a:rect l="l" t="t" r="r" b="b"/>
              <a:pathLst>
                <a:path w="320039" h="288289">
                  <a:moveTo>
                    <a:pt x="0" y="144018"/>
                  </a:moveTo>
                  <a:lnTo>
                    <a:pt x="8156" y="98511"/>
                  </a:lnTo>
                  <a:lnTo>
                    <a:pt x="30870" y="58978"/>
                  </a:lnTo>
                  <a:lnTo>
                    <a:pt x="65507" y="27797"/>
                  </a:lnTo>
                  <a:lnTo>
                    <a:pt x="109435" y="7345"/>
                  </a:lnTo>
                  <a:lnTo>
                    <a:pt x="160019" y="0"/>
                  </a:lnTo>
                  <a:lnTo>
                    <a:pt x="210604" y="7345"/>
                  </a:lnTo>
                  <a:lnTo>
                    <a:pt x="254532" y="27797"/>
                  </a:lnTo>
                  <a:lnTo>
                    <a:pt x="289169" y="58978"/>
                  </a:lnTo>
                  <a:lnTo>
                    <a:pt x="311883" y="98511"/>
                  </a:lnTo>
                  <a:lnTo>
                    <a:pt x="320039" y="144018"/>
                  </a:lnTo>
                  <a:lnTo>
                    <a:pt x="311883" y="189524"/>
                  </a:lnTo>
                  <a:lnTo>
                    <a:pt x="289169" y="229057"/>
                  </a:lnTo>
                  <a:lnTo>
                    <a:pt x="254532" y="260238"/>
                  </a:lnTo>
                  <a:lnTo>
                    <a:pt x="210604" y="280690"/>
                  </a:lnTo>
                  <a:lnTo>
                    <a:pt x="160019" y="288036"/>
                  </a:lnTo>
                  <a:lnTo>
                    <a:pt x="109435" y="280690"/>
                  </a:lnTo>
                  <a:lnTo>
                    <a:pt x="65507" y="260238"/>
                  </a:lnTo>
                  <a:lnTo>
                    <a:pt x="30870" y="229057"/>
                  </a:lnTo>
                  <a:lnTo>
                    <a:pt x="8156" y="189524"/>
                  </a:lnTo>
                  <a:lnTo>
                    <a:pt x="0" y="14401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322320" y="1531619"/>
              <a:ext cx="198755" cy="261620"/>
            </a:xfrm>
            <a:custGeom>
              <a:avLst/>
              <a:gdLst/>
              <a:ahLst/>
              <a:cxnLst/>
              <a:rect l="l" t="t" r="r" b="b"/>
              <a:pathLst>
                <a:path w="198754" h="261619">
                  <a:moveTo>
                    <a:pt x="0" y="0"/>
                  </a:moveTo>
                  <a:lnTo>
                    <a:pt x="198500" y="261492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2136457" y="1526857"/>
            <a:ext cx="965200" cy="868044"/>
            <a:chOff x="2136457" y="1526857"/>
            <a:chExt cx="965200" cy="868044"/>
          </a:xfrm>
        </p:grpSpPr>
        <p:sp>
          <p:nvSpPr>
            <p:cNvPr id="12" name="object 12" descr=""/>
            <p:cNvSpPr/>
            <p:nvPr/>
          </p:nvSpPr>
          <p:spPr>
            <a:xfrm>
              <a:off x="2822448" y="1531619"/>
              <a:ext cx="274320" cy="217804"/>
            </a:xfrm>
            <a:custGeom>
              <a:avLst/>
              <a:gdLst/>
              <a:ahLst/>
              <a:cxnLst/>
              <a:rect l="l" t="t" r="r" b="b"/>
              <a:pathLst>
                <a:path w="274319" h="217805">
                  <a:moveTo>
                    <a:pt x="273938" y="0"/>
                  </a:moveTo>
                  <a:lnTo>
                    <a:pt x="0" y="217677"/>
                  </a:lnTo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141220" y="2101595"/>
              <a:ext cx="320040" cy="288290"/>
            </a:xfrm>
            <a:custGeom>
              <a:avLst/>
              <a:gdLst/>
              <a:ahLst/>
              <a:cxnLst/>
              <a:rect l="l" t="t" r="r" b="b"/>
              <a:pathLst>
                <a:path w="320039" h="288289">
                  <a:moveTo>
                    <a:pt x="0" y="144017"/>
                  </a:moveTo>
                  <a:lnTo>
                    <a:pt x="8156" y="98511"/>
                  </a:lnTo>
                  <a:lnTo>
                    <a:pt x="30870" y="58978"/>
                  </a:lnTo>
                  <a:lnTo>
                    <a:pt x="65507" y="27797"/>
                  </a:lnTo>
                  <a:lnTo>
                    <a:pt x="109435" y="7345"/>
                  </a:lnTo>
                  <a:lnTo>
                    <a:pt x="160019" y="0"/>
                  </a:lnTo>
                  <a:lnTo>
                    <a:pt x="210604" y="7345"/>
                  </a:lnTo>
                  <a:lnTo>
                    <a:pt x="254532" y="27797"/>
                  </a:lnTo>
                  <a:lnTo>
                    <a:pt x="289169" y="58978"/>
                  </a:lnTo>
                  <a:lnTo>
                    <a:pt x="311883" y="98511"/>
                  </a:lnTo>
                  <a:lnTo>
                    <a:pt x="320040" y="144017"/>
                  </a:lnTo>
                  <a:lnTo>
                    <a:pt x="311883" y="189524"/>
                  </a:lnTo>
                  <a:lnTo>
                    <a:pt x="289169" y="229057"/>
                  </a:lnTo>
                  <a:lnTo>
                    <a:pt x="254532" y="260238"/>
                  </a:lnTo>
                  <a:lnTo>
                    <a:pt x="210604" y="280690"/>
                  </a:lnTo>
                  <a:lnTo>
                    <a:pt x="160019" y="288036"/>
                  </a:lnTo>
                  <a:lnTo>
                    <a:pt x="109435" y="280690"/>
                  </a:lnTo>
                  <a:lnTo>
                    <a:pt x="65507" y="260238"/>
                  </a:lnTo>
                  <a:lnTo>
                    <a:pt x="30870" y="229057"/>
                  </a:lnTo>
                  <a:lnTo>
                    <a:pt x="8156" y="189524"/>
                  </a:lnTo>
                  <a:lnTo>
                    <a:pt x="0" y="144017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2250694" y="2116023"/>
            <a:ext cx="101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D010C"/>
                </a:solidFill>
                <a:latin typeface="Courier New"/>
                <a:cs typeface="Courier New"/>
              </a:rPr>
              <a:t>b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711261" y="1949005"/>
            <a:ext cx="890269" cy="852805"/>
            <a:chOff x="1711261" y="1949005"/>
            <a:chExt cx="890269" cy="852805"/>
          </a:xfrm>
        </p:grpSpPr>
        <p:sp>
          <p:nvSpPr>
            <p:cNvPr id="16" name="object 16" descr=""/>
            <p:cNvSpPr/>
            <p:nvPr/>
          </p:nvSpPr>
          <p:spPr>
            <a:xfrm>
              <a:off x="2414015" y="1953767"/>
              <a:ext cx="182880" cy="189230"/>
            </a:xfrm>
            <a:custGeom>
              <a:avLst/>
              <a:gdLst/>
              <a:ahLst/>
              <a:cxnLst/>
              <a:rect l="l" t="t" r="r" b="b"/>
              <a:pathLst>
                <a:path w="182880" h="189230">
                  <a:moveTo>
                    <a:pt x="182498" y="0"/>
                  </a:moveTo>
                  <a:lnTo>
                    <a:pt x="0" y="18923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716023" y="2508503"/>
              <a:ext cx="320040" cy="288290"/>
            </a:xfrm>
            <a:custGeom>
              <a:avLst/>
              <a:gdLst/>
              <a:ahLst/>
              <a:cxnLst/>
              <a:rect l="l" t="t" r="r" b="b"/>
              <a:pathLst>
                <a:path w="320039" h="288289">
                  <a:moveTo>
                    <a:pt x="0" y="144018"/>
                  </a:moveTo>
                  <a:lnTo>
                    <a:pt x="8156" y="98511"/>
                  </a:lnTo>
                  <a:lnTo>
                    <a:pt x="30870" y="58978"/>
                  </a:lnTo>
                  <a:lnTo>
                    <a:pt x="65507" y="27797"/>
                  </a:lnTo>
                  <a:lnTo>
                    <a:pt x="109435" y="7345"/>
                  </a:lnTo>
                  <a:lnTo>
                    <a:pt x="160019" y="0"/>
                  </a:lnTo>
                  <a:lnTo>
                    <a:pt x="210604" y="7345"/>
                  </a:lnTo>
                  <a:lnTo>
                    <a:pt x="254532" y="27797"/>
                  </a:lnTo>
                  <a:lnTo>
                    <a:pt x="289169" y="58978"/>
                  </a:lnTo>
                  <a:lnTo>
                    <a:pt x="311883" y="98511"/>
                  </a:lnTo>
                  <a:lnTo>
                    <a:pt x="320039" y="144018"/>
                  </a:lnTo>
                  <a:lnTo>
                    <a:pt x="311883" y="189524"/>
                  </a:lnTo>
                  <a:lnTo>
                    <a:pt x="289169" y="229057"/>
                  </a:lnTo>
                  <a:lnTo>
                    <a:pt x="254532" y="260238"/>
                  </a:lnTo>
                  <a:lnTo>
                    <a:pt x="210604" y="280690"/>
                  </a:lnTo>
                  <a:lnTo>
                    <a:pt x="160019" y="288036"/>
                  </a:lnTo>
                  <a:lnTo>
                    <a:pt x="109435" y="280690"/>
                  </a:lnTo>
                  <a:lnTo>
                    <a:pt x="65507" y="260238"/>
                  </a:lnTo>
                  <a:lnTo>
                    <a:pt x="30870" y="229057"/>
                  </a:lnTo>
                  <a:lnTo>
                    <a:pt x="8156" y="189524"/>
                  </a:lnTo>
                  <a:lnTo>
                    <a:pt x="0" y="14401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825879" y="2523236"/>
            <a:ext cx="101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D010C"/>
                </a:solidFill>
                <a:latin typeface="Courier New"/>
                <a:cs typeface="Courier New"/>
              </a:rPr>
              <a:t>a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985581" y="2154745"/>
            <a:ext cx="1361440" cy="416559"/>
            <a:chOff x="1985581" y="2154745"/>
            <a:chExt cx="1361440" cy="416559"/>
          </a:xfrm>
        </p:grpSpPr>
        <p:sp>
          <p:nvSpPr>
            <p:cNvPr id="20" name="object 20" descr=""/>
            <p:cNvSpPr/>
            <p:nvPr/>
          </p:nvSpPr>
          <p:spPr>
            <a:xfrm>
              <a:off x="1990344" y="2346959"/>
              <a:ext cx="197485" cy="203835"/>
            </a:xfrm>
            <a:custGeom>
              <a:avLst/>
              <a:gdLst/>
              <a:ahLst/>
              <a:cxnLst/>
              <a:rect l="l" t="t" r="r" b="b"/>
              <a:pathLst>
                <a:path w="197485" h="203835">
                  <a:moveTo>
                    <a:pt x="197485" y="0"/>
                  </a:moveTo>
                  <a:lnTo>
                    <a:pt x="0" y="203453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852038" y="2159507"/>
              <a:ext cx="490220" cy="407034"/>
            </a:xfrm>
            <a:custGeom>
              <a:avLst/>
              <a:gdLst/>
              <a:ahLst/>
              <a:cxnLst/>
              <a:rect l="l" t="t" r="r" b="b"/>
              <a:pathLst>
                <a:path w="490220" h="407035">
                  <a:moveTo>
                    <a:pt x="101727" y="0"/>
                  </a:moveTo>
                  <a:lnTo>
                    <a:pt x="0" y="0"/>
                  </a:lnTo>
                  <a:lnTo>
                    <a:pt x="46944" y="3693"/>
                  </a:lnTo>
                  <a:lnTo>
                    <a:pt x="92210" y="14487"/>
                  </a:lnTo>
                  <a:lnTo>
                    <a:pt x="135324" y="31954"/>
                  </a:lnTo>
                  <a:lnTo>
                    <a:pt x="175812" y="55668"/>
                  </a:lnTo>
                  <a:lnTo>
                    <a:pt x="213201" y="85201"/>
                  </a:lnTo>
                  <a:lnTo>
                    <a:pt x="247016" y="120124"/>
                  </a:lnTo>
                  <a:lnTo>
                    <a:pt x="276783" y="160011"/>
                  </a:lnTo>
                  <a:lnTo>
                    <a:pt x="302028" y="204435"/>
                  </a:lnTo>
                  <a:lnTo>
                    <a:pt x="322277" y="252967"/>
                  </a:lnTo>
                  <a:lnTo>
                    <a:pt x="337058" y="305180"/>
                  </a:lnTo>
                  <a:lnTo>
                    <a:pt x="286258" y="305180"/>
                  </a:lnTo>
                  <a:lnTo>
                    <a:pt x="399034" y="406907"/>
                  </a:lnTo>
                  <a:lnTo>
                    <a:pt x="489712" y="305180"/>
                  </a:lnTo>
                  <a:lnTo>
                    <a:pt x="438785" y="305180"/>
                  </a:lnTo>
                  <a:lnTo>
                    <a:pt x="424004" y="252967"/>
                  </a:lnTo>
                  <a:lnTo>
                    <a:pt x="403755" y="204435"/>
                  </a:lnTo>
                  <a:lnTo>
                    <a:pt x="378510" y="160011"/>
                  </a:lnTo>
                  <a:lnTo>
                    <a:pt x="348743" y="120124"/>
                  </a:lnTo>
                  <a:lnTo>
                    <a:pt x="314928" y="85201"/>
                  </a:lnTo>
                  <a:lnTo>
                    <a:pt x="277539" y="55668"/>
                  </a:lnTo>
                  <a:lnTo>
                    <a:pt x="237051" y="31954"/>
                  </a:lnTo>
                  <a:lnTo>
                    <a:pt x="193937" y="14487"/>
                  </a:lnTo>
                  <a:lnTo>
                    <a:pt x="148671" y="3693"/>
                  </a:lnTo>
                  <a:lnTo>
                    <a:pt x="101727" y="0"/>
                  </a:lnTo>
                  <a:close/>
                </a:path>
              </a:pathLst>
            </a:custGeom>
            <a:solidFill>
              <a:srgbClr val="A6A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503931" y="2159507"/>
              <a:ext cx="399415" cy="407034"/>
            </a:xfrm>
            <a:custGeom>
              <a:avLst/>
              <a:gdLst/>
              <a:ahLst/>
              <a:cxnLst/>
              <a:rect l="l" t="t" r="r" b="b"/>
              <a:pathLst>
                <a:path w="399414" h="407035">
                  <a:moveTo>
                    <a:pt x="348106" y="0"/>
                  </a:moveTo>
                  <a:lnTo>
                    <a:pt x="304436" y="3169"/>
                  </a:lnTo>
                  <a:lnTo>
                    <a:pt x="262386" y="12423"/>
                  </a:lnTo>
                  <a:lnTo>
                    <a:pt x="222281" y="27382"/>
                  </a:lnTo>
                  <a:lnTo>
                    <a:pt x="184449" y="47663"/>
                  </a:lnTo>
                  <a:lnTo>
                    <a:pt x="149215" y="72887"/>
                  </a:lnTo>
                  <a:lnTo>
                    <a:pt x="116905" y="102673"/>
                  </a:lnTo>
                  <a:lnTo>
                    <a:pt x="87846" y="136639"/>
                  </a:lnTo>
                  <a:lnTo>
                    <a:pt x="62362" y="174406"/>
                  </a:lnTo>
                  <a:lnTo>
                    <a:pt x="40781" y="215591"/>
                  </a:lnTo>
                  <a:lnTo>
                    <a:pt x="23428" y="259815"/>
                  </a:lnTo>
                  <a:lnTo>
                    <a:pt x="10630" y="306696"/>
                  </a:lnTo>
                  <a:lnTo>
                    <a:pt x="2711" y="355854"/>
                  </a:lnTo>
                  <a:lnTo>
                    <a:pt x="0" y="406907"/>
                  </a:lnTo>
                  <a:lnTo>
                    <a:pt x="101726" y="406907"/>
                  </a:lnTo>
                  <a:lnTo>
                    <a:pt x="104314" y="357156"/>
                  </a:lnTo>
                  <a:lnTo>
                    <a:pt x="111887" y="309062"/>
                  </a:lnTo>
                  <a:lnTo>
                    <a:pt x="124160" y="263011"/>
                  </a:lnTo>
                  <a:lnTo>
                    <a:pt x="140847" y="219390"/>
                  </a:lnTo>
                  <a:lnTo>
                    <a:pt x="161664" y="178586"/>
                  </a:lnTo>
                  <a:lnTo>
                    <a:pt x="186324" y="140985"/>
                  </a:lnTo>
                  <a:lnTo>
                    <a:pt x="214544" y="106975"/>
                  </a:lnTo>
                  <a:lnTo>
                    <a:pt x="246036" y="76943"/>
                  </a:lnTo>
                  <a:lnTo>
                    <a:pt x="280517" y="51274"/>
                  </a:lnTo>
                  <a:lnTo>
                    <a:pt x="317700" y="30355"/>
                  </a:lnTo>
                  <a:lnTo>
                    <a:pt x="357301" y="14574"/>
                  </a:lnTo>
                  <a:lnTo>
                    <a:pt x="399034" y="4317"/>
                  </a:lnTo>
                  <a:lnTo>
                    <a:pt x="386343" y="2411"/>
                  </a:lnTo>
                  <a:lnTo>
                    <a:pt x="373618" y="1063"/>
                  </a:lnTo>
                  <a:lnTo>
                    <a:pt x="360868" y="263"/>
                  </a:lnTo>
                  <a:lnTo>
                    <a:pt x="348106" y="0"/>
                  </a:lnTo>
                  <a:close/>
                </a:path>
              </a:pathLst>
            </a:custGeom>
            <a:solidFill>
              <a:srgbClr val="858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503931" y="2159507"/>
              <a:ext cx="838200" cy="407034"/>
            </a:xfrm>
            <a:custGeom>
              <a:avLst/>
              <a:gdLst/>
              <a:ahLst/>
              <a:cxnLst/>
              <a:rect l="l" t="t" r="r" b="b"/>
              <a:pathLst>
                <a:path w="838200" h="407035">
                  <a:moveTo>
                    <a:pt x="399034" y="4317"/>
                  </a:moveTo>
                  <a:lnTo>
                    <a:pt x="357301" y="14574"/>
                  </a:lnTo>
                  <a:lnTo>
                    <a:pt x="317700" y="30355"/>
                  </a:lnTo>
                  <a:lnTo>
                    <a:pt x="280517" y="51274"/>
                  </a:lnTo>
                  <a:lnTo>
                    <a:pt x="246036" y="76943"/>
                  </a:lnTo>
                  <a:lnTo>
                    <a:pt x="214544" y="106975"/>
                  </a:lnTo>
                  <a:lnTo>
                    <a:pt x="186324" y="140985"/>
                  </a:lnTo>
                  <a:lnTo>
                    <a:pt x="161664" y="178586"/>
                  </a:lnTo>
                  <a:lnTo>
                    <a:pt x="140847" y="219390"/>
                  </a:lnTo>
                  <a:lnTo>
                    <a:pt x="124160" y="263011"/>
                  </a:lnTo>
                  <a:lnTo>
                    <a:pt x="111887" y="309062"/>
                  </a:lnTo>
                  <a:lnTo>
                    <a:pt x="104314" y="357156"/>
                  </a:lnTo>
                  <a:lnTo>
                    <a:pt x="101726" y="406907"/>
                  </a:lnTo>
                  <a:lnTo>
                    <a:pt x="0" y="406907"/>
                  </a:lnTo>
                  <a:lnTo>
                    <a:pt x="2711" y="355854"/>
                  </a:lnTo>
                  <a:lnTo>
                    <a:pt x="10630" y="306696"/>
                  </a:lnTo>
                  <a:lnTo>
                    <a:pt x="23428" y="259815"/>
                  </a:lnTo>
                  <a:lnTo>
                    <a:pt x="40781" y="215591"/>
                  </a:lnTo>
                  <a:lnTo>
                    <a:pt x="62362" y="174406"/>
                  </a:lnTo>
                  <a:lnTo>
                    <a:pt x="87846" y="136639"/>
                  </a:lnTo>
                  <a:lnTo>
                    <a:pt x="116905" y="102673"/>
                  </a:lnTo>
                  <a:lnTo>
                    <a:pt x="149215" y="72887"/>
                  </a:lnTo>
                  <a:lnTo>
                    <a:pt x="184449" y="47663"/>
                  </a:lnTo>
                  <a:lnTo>
                    <a:pt x="222281" y="27382"/>
                  </a:lnTo>
                  <a:lnTo>
                    <a:pt x="262386" y="12423"/>
                  </a:lnTo>
                  <a:lnTo>
                    <a:pt x="304436" y="3169"/>
                  </a:lnTo>
                  <a:lnTo>
                    <a:pt x="348106" y="0"/>
                  </a:lnTo>
                  <a:lnTo>
                    <a:pt x="449834" y="0"/>
                  </a:lnTo>
                  <a:lnTo>
                    <a:pt x="496778" y="3693"/>
                  </a:lnTo>
                  <a:lnTo>
                    <a:pt x="542044" y="14487"/>
                  </a:lnTo>
                  <a:lnTo>
                    <a:pt x="585158" y="31954"/>
                  </a:lnTo>
                  <a:lnTo>
                    <a:pt x="625646" y="55668"/>
                  </a:lnTo>
                  <a:lnTo>
                    <a:pt x="663035" y="85201"/>
                  </a:lnTo>
                  <a:lnTo>
                    <a:pt x="696850" y="120124"/>
                  </a:lnTo>
                  <a:lnTo>
                    <a:pt x="726617" y="160011"/>
                  </a:lnTo>
                  <a:lnTo>
                    <a:pt x="751862" y="204435"/>
                  </a:lnTo>
                  <a:lnTo>
                    <a:pt x="772111" y="252967"/>
                  </a:lnTo>
                  <a:lnTo>
                    <a:pt x="786892" y="305180"/>
                  </a:lnTo>
                  <a:lnTo>
                    <a:pt x="837819" y="305180"/>
                  </a:lnTo>
                  <a:lnTo>
                    <a:pt x="747141" y="406907"/>
                  </a:lnTo>
                  <a:lnTo>
                    <a:pt x="634365" y="305180"/>
                  </a:lnTo>
                  <a:lnTo>
                    <a:pt x="685165" y="305180"/>
                  </a:lnTo>
                  <a:lnTo>
                    <a:pt x="670384" y="252967"/>
                  </a:lnTo>
                  <a:lnTo>
                    <a:pt x="650135" y="204435"/>
                  </a:lnTo>
                  <a:lnTo>
                    <a:pt x="624890" y="160011"/>
                  </a:lnTo>
                  <a:lnTo>
                    <a:pt x="595123" y="120124"/>
                  </a:lnTo>
                  <a:lnTo>
                    <a:pt x="561308" y="85201"/>
                  </a:lnTo>
                  <a:lnTo>
                    <a:pt x="523919" y="55668"/>
                  </a:lnTo>
                  <a:lnTo>
                    <a:pt x="483431" y="31954"/>
                  </a:lnTo>
                  <a:lnTo>
                    <a:pt x="440317" y="14487"/>
                  </a:lnTo>
                  <a:lnTo>
                    <a:pt x="395051" y="3693"/>
                  </a:lnTo>
                  <a:lnTo>
                    <a:pt x="348106" y="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2280285" y="2641473"/>
            <a:ext cx="3822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3D010C"/>
                </a:solidFill>
                <a:latin typeface="Malgun Gothic"/>
                <a:cs typeface="Malgun Gothic"/>
              </a:rPr>
              <a:t>삽입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5337047" y="1459991"/>
            <a:ext cx="820419" cy="710565"/>
          </a:xfrm>
          <a:custGeom>
            <a:avLst/>
            <a:gdLst/>
            <a:ahLst/>
            <a:cxnLst/>
            <a:rect l="l" t="t" r="r" b="b"/>
            <a:pathLst>
              <a:path w="820420" h="710564">
                <a:moveTo>
                  <a:pt x="499872" y="144780"/>
                </a:moveTo>
                <a:lnTo>
                  <a:pt x="508028" y="98999"/>
                </a:lnTo>
                <a:lnTo>
                  <a:pt x="530742" y="59253"/>
                </a:lnTo>
                <a:lnTo>
                  <a:pt x="565379" y="27919"/>
                </a:lnTo>
                <a:lnTo>
                  <a:pt x="609307" y="7376"/>
                </a:lnTo>
                <a:lnTo>
                  <a:pt x="659891" y="0"/>
                </a:lnTo>
                <a:lnTo>
                  <a:pt x="710476" y="7376"/>
                </a:lnTo>
                <a:lnTo>
                  <a:pt x="754404" y="27919"/>
                </a:lnTo>
                <a:lnTo>
                  <a:pt x="789041" y="59253"/>
                </a:lnTo>
                <a:lnTo>
                  <a:pt x="811755" y="98999"/>
                </a:lnTo>
                <a:lnTo>
                  <a:pt x="819912" y="144780"/>
                </a:lnTo>
                <a:lnTo>
                  <a:pt x="811755" y="190560"/>
                </a:lnTo>
                <a:lnTo>
                  <a:pt x="789041" y="230306"/>
                </a:lnTo>
                <a:lnTo>
                  <a:pt x="754404" y="261640"/>
                </a:lnTo>
                <a:lnTo>
                  <a:pt x="710476" y="282183"/>
                </a:lnTo>
                <a:lnTo>
                  <a:pt x="659891" y="289560"/>
                </a:lnTo>
                <a:lnTo>
                  <a:pt x="609307" y="282183"/>
                </a:lnTo>
                <a:lnTo>
                  <a:pt x="565379" y="261640"/>
                </a:lnTo>
                <a:lnTo>
                  <a:pt x="530742" y="230306"/>
                </a:lnTo>
                <a:lnTo>
                  <a:pt x="508028" y="190560"/>
                </a:lnTo>
                <a:lnTo>
                  <a:pt x="499872" y="144780"/>
                </a:lnTo>
                <a:close/>
              </a:path>
              <a:path w="820420" h="710564">
                <a:moveTo>
                  <a:pt x="0" y="566166"/>
                </a:moveTo>
                <a:lnTo>
                  <a:pt x="8113" y="520659"/>
                </a:lnTo>
                <a:lnTo>
                  <a:pt x="30711" y="481126"/>
                </a:lnTo>
                <a:lnTo>
                  <a:pt x="65178" y="449945"/>
                </a:lnTo>
                <a:lnTo>
                  <a:pt x="108898" y="429493"/>
                </a:lnTo>
                <a:lnTo>
                  <a:pt x="159257" y="422148"/>
                </a:lnTo>
                <a:lnTo>
                  <a:pt x="209617" y="429493"/>
                </a:lnTo>
                <a:lnTo>
                  <a:pt x="253337" y="449945"/>
                </a:lnTo>
                <a:lnTo>
                  <a:pt x="287804" y="481126"/>
                </a:lnTo>
                <a:lnTo>
                  <a:pt x="310402" y="520659"/>
                </a:lnTo>
                <a:lnTo>
                  <a:pt x="318515" y="566166"/>
                </a:lnTo>
                <a:lnTo>
                  <a:pt x="310402" y="611672"/>
                </a:lnTo>
                <a:lnTo>
                  <a:pt x="287804" y="651205"/>
                </a:lnTo>
                <a:lnTo>
                  <a:pt x="253337" y="682386"/>
                </a:lnTo>
                <a:lnTo>
                  <a:pt x="209617" y="702838"/>
                </a:lnTo>
                <a:lnTo>
                  <a:pt x="159257" y="710184"/>
                </a:lnTo>
                <a:lnTo>
                  <a:pt x="108898" y="702838"/>
                </a:lnTo>
                <a:lnTo>
                  <a:pt x="65178" y="682386"/>
                </a:lnTo>
                <a:lnTo>
                  <a:pt x="30711" y="651205"/>
                </a:lnTo>
                <a:lnTo>
                  <a:pt x="8113" y="611672"/>
                </a:lnTo>
                <a:lnTo>
                  <a:pt x="0" y="56616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5446903" y="1897506"/>
            <a:ext cx="101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D010C"/>
                </a:solidFill>
                <a:latin typeface="Courier New"/>
                <a:cs typeface="Courier New"/>
              </a:rPr>
              <a:t>b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4922329" y="1702117"/>
            <a:ext cx="1663064" cy="866140"/>
            <a:chOff x="4922329" y="1702117"/>
            <a:chExt cx="1663064" cy="866140"/>
          </a:xfrm>
        </p:grpSpPr>
        <p:sp>
          <p:nvSpPr>
            <p:cNvPr id="28" name="object 28" descr=""/>
            <p:cNvSpPr/>
            <p:nvPr/>
          </p:nvSpPr>
          <p:spPr>
            <a:xfrm>
              <a:off x="6260591" y="1926335"/>
              <a:ext cx="320040" cy="287020"/>
            </a:xfrm>
            <a:custGeom>
              <a:avLst/>
              <a:gdLst/>
              <a:ahLst/>
              <a:cxnLst/>
              <a:rect l="l" t="t" r="r" b="b"/>
              <a:pathLst>
                <a:path w="320040" h="287019">
                  <a:moveTo>
                    <a:pt x="0" y="143255"/>
                  </a:moveTo>
                  <a:lnTo>
                    <a:pt x="8156" y="97974"/>
                  </a:lnTo>
                  <a:lnTo>
                    <a:pt x="30870" y="58649"/>
                  </a:lnTo>
                  <a:lnTo>
                    <a:pt x="65507" y="27639"/>
                  </a:lnTo>
                  <a:lnTo>
                    <a:pt x="109435" y="7303"/>
                  </a:lnTo>
                  <a:lnTo>
                    <a:pt x="160020" y="0"/>
                  </a:lnTo>
                  <a:lnTo>
                    <a:pt x="210604" y="7303"/>
                  </a:lnTo>
                  <a:lnTo>
                    <a:pt x="254532" y="27639"/>
                  </a:lnTo>
                  <a:lnTo>
                    <a:pt x="289169" y="58649"/>
                  </a:lnTo>
                  <a:lnTo>
                    <a:pt x="311883" y="97974"/>
                  </a:lnTo>
                  <a:lnTo>
                    <a:pt x="320039" y="143255"/>
                  </a:lnTo>
                  <a:lnTo>
                    <a:pt x="311883" y="188537"/>
                  </a:lnTo>
                  <a:lnTo>
                    <a:pt x="289169" y="227862"/>
                  </a:lnTo>
                  <a:lnTo>
                    <a:pt x="254532" y="258872"/>
                  </a:lnTo>
                  <a:lnTo>
                    <a:pt x="210604" y="279208"/>
                  </a:lnTo>
                  <a:lnTo>
                    <a:pt x="160020" y="286512"/>
                  </a:lnTo>
                  <a:lnTo>
                    <a:pt x="109435" y="279208"/>
                  </a:lnTo>
                  <a:lnTo>
                    <a:pt x="65507" y="258872"/>
                  </a:lnTo>
                  <a:lnTo>
                    <a:pt x="30870" y="227862"/>
                  </a:lnTo>
                  <a:lnTo>
                    <a:pt x="8156" y="188537"/>
                  </a:lnTo>
                  <a:lnTo>
                    <a:pt x="0" y="14325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609843" y="1706879"/>
              <a:ext cx="274320" cy="217804"/>
            </a:xfrm>
            <a:custGeom>
              <a:avLst/>
              <a:gdLst/>
              <a:ahLst/>
              <a:cxnLst/>
              <a:rect l="l" t="t" r="r" b="b"/>
              <a:pathLst>
                <a:path w="274320" h="217805">
                  <a:moveTo>
                    <a:pt x="273938" y="0"/>
                  </a:moveTo>
                  <a:lnTo>
                    <a:pt x="0" y="217678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108191" y="1706879"/>
              <a:ext cx="198755" cy="261620"/>
            </a:xfrm>
            <a:custGeom>
              <a:avLst/>
              <a:gdLst/>
              <a:ahLst/>
              <a:cxnLst/>
              <a:rect l="l" t="t" r="r" b="b"/>
              <a:pathLst>
                <a:path w="198754" h="261619">
                  <a:moveTo>
                    <a:pt x="0" y="0"/>
                  </a:moveTo>
                  <a:lnTo>
                    <a:pt x="198500" y="261493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927091" y="2275331"/>
              <a:ext cx="321945" cy="288290"/>
            </a:xfrm>
            <a:custGeom>
              <a:avLst/>
              <a:gdLst/>
              <a:ahLst/>
              <a:cxnLst/>
              <a:rect l="l" t="t" r="r" b="b"/>
              <a:pathLst>
                <a:path w="321945" h="288289">
                  <a:moveTo>
                    <a:pt x="0" y="144017"/>
                  </a:moveTo>
                  <a:lnTo>
                    <a:pt x="8199" y="98511"/>
                  </a:lnTo>
                  <a:lnTo>
                    <a:pt x="31028" y="58978"/>
                  </a:lnTo>
                  <a:lnTo>
                    <a:pt x="65836" y="27797"/>
                  </a:lnTo>
                  <a:lnTo>
                    <a:pt x="109971" y="7345"/>
                  </a:lnTo>
                  <a:lnTo>
                    <a:pt x="160782" y="0"/>
                  </a:lnTo>
                  <a:lnTo>
                    <a:pt x="211592" y="7345"/>
                  </a:lnTo>
                  <a:lnTo>
                    <a:pt x="255727" y="27797"/>
                  </a:lnTo>
                  <a:lnTo>
                    <a:pt x="290535" y="58978"/>
                  </a:lnTo>
                  <a:lnTo>
                    <a:pt x="313364" y="98511"/>
                  </a:lnTo>
                  <a:lnTo>
                    <a:pt x="321563" y="144017"/>
                  </a:lnTo>
                  <a:lnTo>
                    <a:pt x="313364" y="189524"/>
                  </a:lnTo>
                  <a:lnTo>
                    <a:pt x="290535" y="229057"/>
                  </a:lnTo>
                  <a:lnTo>
                    <a:pt x="255727" y="260238"/>
                  </a:lnTo>
                  <a:lnTo>
                    <a:pt x="211592" y="280690"/>
                  </a:lnTo>
                  <a:lnTo>
                    <a:pt x="160782" y="288035"/>
                  </a:lnTo>
                  <a:lnTo>
                    <a:pt x="109971" y="280690"/>
                  </a:lnTo>
                  <a:lnTo>
                    <a:pt x="65836" y="260238"/>
                  </a:lnTo>
                  <a:lnTo>
                    <a:pt x="31028" y="229057"/>
                  </a:lnTo>
                  <a:lnTo>
                    <a:pt x="8199" y="189524"/>
                  </a:lnTo>
                  <a:lnTo>
                    <a:pt x="0" y="14401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5038090" y="2289810"/>
            <a:ext cx="101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D010C"/>
                </a:solidFill>
                <a:latin typeface="Courier New"/>
                <a:cs typeface="Courier New"/>
              </a:rPr>
              <a:t>a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5196649" y="2124265"/>
            <a:ext cx="842010" cy="442595"/>
            <a:chOff x="5196649" y="2124265"/>
            <a:chExt cx="842010" cy="442595"/>
          </a:xfrm>
        </p:grpSpPr>
        <p:sp>
          <p:nvSpPr>
            <p:cNvPr id="34" name="object 34" descr=""/>
            <p:cNvSpPr/>
            <p:nvPr/>
          </p:nvSpPr>
          <p:spPr>
            <a:xfrm>
              <a:off x="5201411" y="2129027"/>
              <a:ext cx="182880" cy="189230"/>
            </a:xfrm>
            <a:custGeom>
              <a:avLst/>
              <a:gdLst/>
              <a:ahLst/>
              <a:cxnLst/>
              <a:rect l="l" t="t" r="r" b="b"/>
              <a:pathLst>
                <a:path w="182879" h="189230">
                  <a:moveTo>
                    <a:pt x="182499" y="0"/>
                  </a:moveTo>
                  <a:lnTo>
                    <a:pt x="0" y="18923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714999" y="2275331"/>
              <a:ext cx="318770" cy="287020"/>
            </a:xfrm>
            <a:custGeom>
              <a:avLst/>
              <a:gdLst/>
              <a:ahLst/>
              <a:cxnLst/>
              <a:rect l="l" t="t" r="r" b="b"/>
              <a:pathLst>
                <a:path w="318770" h="287019">
                  <a:moveTo>
                    <a:pt x="0" y="143255"/>
                  </a:moveTo>
                  <a:lnTo>
                    <a:pt x="8113" y="97974"/>
                  </a:lnTo>
                  <a:lnTo>
                    <a:pt x="30711" y="58649"/>
                  </a:lnTo>
                  <a:lnTo>
                    <a:pt x="65178" y="27639"/>
                  </a:lnTo>
                  <a:lnTo>
                    <a:pt x="108898" y="7303"/>
                  </a:lnTo>
                  <a:lnTo>
                    <a:pt x="159258" y="0"/>
                  </a:lnTo>
                  <a:lnTo>
                    <a:pt x="209617" y="7303"/>
                  </a:lnTo>
                  <a:lnTo>
                    <a:pt x="253337" y="27639"/>
                  </a:lnTo>
                  <a:lnTo>
                    <a:pt x="287804" y="58649"/>
                  </a:lnTo>
                  <a:lnTo>
                    <a:pt x="310402" y="97974"/>
                  </a:lnTo>
                  <a:lnTo>
                    <a:pt x="318515" y="143255"/>
                  </a:lnTo>
                  <a:lnTo>
                    <a:pt x="310402" y="188537"/>
                  </a:lnTo>
                  <a:lnTo>
                    <a:pt x="287804" y="227862"/>
                  </a:lnTo>
                  <a:lnTo>
                    <a:pt x="253337" y="258872"/>
                  </a:lnTo>
                  <a:lnTo>
                    <a:pt x="209617" y="279208"/>
                  </a:lnTo>
                  <a:lnTo>
                    <a:pt x="159258" y="286512"/>
                  </a:lnTo>
                  <a:lnTo>
                    <a:pt x="108898" y="279208"/>
                  </a:lnTo>
                  <a:lnTo>
                    <a:pt x="65178" y="258872"/>
                  </a:lnTo>
                  <a:lnTo>
                    <a:pt x="30711" y="227862"/>
                  </a:lnTo>
                  <a:lnTo>
                    <a:pt x="8113" y="188537"/>
                  </a:lnTo>
                  <a:lnTo>
                    <a:pt x="0" y="14325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5824854" y="2289429"/>
            <a:ext cx="101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D010C"/>
                </a:solidFill>
                <a:latin typeface="Courier New"/>
                <a:cs typeface="Courier New"/>
              </a:rPr>
              <a:t>c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5609844" y="2129027"/>
            <a:ext cx="153035" cy="189230"/>
          </a:xfrm>
          <a:custGeom>
            <a:avLst/>
            <a:gdLst/>
            <a:ahLst/>
            <a:cxnLst/>
            <a:rect l="l" t="t" r="r" b="b"/>
            <a:pathLst>
              <a:path w="153035" h="189230">
                <a:moveTo>
                  <a:pt x="0" y="0"/>
                </a:moveTo>
                <a:lnTo>
                  <a:pt x="152653" y="189102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4320540" y="1926335"/>
            <a:ext cx="425450" cy="291465"/>
          </a:xfrm>
          <a:custGeom>
            <a:avLst/>
            <a:gdLst/>
            <a:ahLst/>
            <a:cxnLst/>
            <a:rect l="l" t="t" r="r" b="b"/>
            <a:pathLst>
              <a:path w="425450" h="291464">
                <a:moveTo>
                  <a:pt x="279654" y="0"/>
                </a:moveTo>
                <a:lnTo>
                  <a:pt x="279654" y="72771"/>
                </a:lnTo>
                <a:lnTo>
                  <a:pt x="0" y="72771"/>
                </a:lnTo>
                <a:lnTo>
                  <a:pt x="0" y="218312"/>
                </a:lnTo>
                <a:lnTo>
                  <a:pt x="279654" y="218312"/>
                </a:lnTo>
                <a:lnTo>
                  <a:pt x="279654" y="291084"/>
                </a:lnTo>
                <a:lnTo>
                  <a:pt x="425196" y="145541"/>
                </a:lnTo>
                <a:lnTo>
                  <a:pt x="279654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3673855" y="2751836"/>
            <a:ext cx="22212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right-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right</a:t>
            </a:r>
            <a:r>
              <a:rPr dirty="0" sz="2000" spc="1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rotation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1333309" y="3645217"/>
            <a:ext cx="1355725" cy="1640205"/>
            <a:chOff x="1333309" y="3645217"/>
            <a:chExt cx="1355725" cy="1640205"/>
          </a:xfrm>
        </p:grpSpPr>
        <p:sp>
          <p:nvSpPr>
            <p:cNvPr id="41" name="object 41" descr=""/>
            <p:cNvSpPr/>
            <p:nvPr/>
          </p:nvSpPr>
          <p:spPr>
            <a:xfrm>
              <a:off x="2019300" y="4814315"/>
              <a:ext cx="664845" cy="466725"/>
            </a:xfrm>
            <a:custGeom>
              <a:avLst/>
              <a:gdLst/>
              <a:ahLst/>
              <a:cxnLst/>
              <a:rect l="l" t="t" r="r" b="b"/>
              <a:pathLst>
                <a:path w="664844" h="466725">
                  <a:moveTo>
                    <a:pt x="664463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664463" y="466344"/>
                  </a:lnTo>
                  <a:lnTo>
                    <a:pt x="664463" y="0"/>
                  </a:lnTo>
                  <a:close/>
                </a:path>
              </a:pathLst>
            </a:custGeom>
            <a:solidFill>
              <a:srgbClr val="FFFF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338072" y="3649979"/>
              <a:ext cx="1346200" cy="1630680"/>
            </a:xfrm>
            <a:custGeom>
              <a:avLst/>
              <a:gdLst/>
              <a:ahLst/>
              <a:cxnLst/>
              <a:rect l="l" t="t" r="r" b="b"/>
              <a:pathLst>
                <a:path w="1346200" h="1630679">
                  <a:moveTo>
                    <a:pt x="681228" y="1630680"/>
                  </a:moveTo>
                  <a:lnTo>
                    <a:pt x="1345692" y="1630680"/>
                  </a:lnTo>
                  <a:lnTo>
                    <a:pt x="1345692" y="1164336"/>
                  </a:lnTo>
                  <a:lnTo>
                    <a:pt x="681228" y="1164336"/>
                  </a:lnTo>
                  <a:lnTo>
                    <a:pt x="681228" y="1630680"/>
                  </a:lnTo>
                  <a:close/>
                </a:path>
                <a:path w="1346200" h="1630679">
                  <a:moveTo>
                    <a:pt x="498347" y="144018"/>
                  </a:moveTo>
                  <a:lnTo>
                    <a:pt x="506504" y="98511"/>
                  </a:lnTo>
                  <a:lnTo>
                    <a:pt x="529218" y="58978"/>
                  </a:lnTo>
                  <a:lnTo>
                    <a:pt x="563855" y="27797"/>
                  </a:lnTo>
                  <a:lnTo>
                    <a:pt x="607783" y="7345"/>
                  </a:lnTo>
                  <a:lnTo>
                    <a:pt x="658367" y="0"/>
                  </a:lnTo>
                  <a:lnTo>
                    <a:pt x="708952" y="7345"/>
                  </a:lnTo>
                  <a:lnTo>
                    <a:pt x="752880" y="27797"/>
                  </a:lnTo>
                  <a:lnTo>
                    <a:pt x="787517" y="58978"/>
                  </a:lnTo>
                  <a:lnTo>
                    <a:pt x="810231" y="98511"/>
                  </a:lnTo>
                  <a:lnTo>
                    <a:pt x="818388" y="144018"/>
                  </a:lnTo>
                  <a:lnTo>
                    <a:pt x="810231" y="189524"/>
                  </a:lnTo>
                  <a:lnTo>
                    <a:pt x="787517" y="229057"/>
                  </a:lnTo>
                  <a:lnTo>
                    <a:pt x="752880" y="260238"/>
                  </a:lnTo>
                  <a:lnTo>
                    <a:pt x="708952" y="280690"/>
                  </a:lnTo>
                  <a:lnTo>
                    <a:pt x="658367" y="288036"/>
                  </a:lnTo>
                  <a:lnTo>
                    <a:pt x="607783" y="280690"/>
                  </a:lnTo>
                  <a:lnTo>
                    <a:pt x="563855" y="260238"/>
                  </a:lnTo>
                  <a:lnTo>
                    <a:pt x="529218" y="229057"/>
                  </a:lnTo>
                  <a:lnTo>
                    <a:pt x="506504" y="189524"/>
                  </a:lnTo>
                  <a:lnTo>
                    <a:pt x="498347" y="144018"/>
                  </a:lnTo>
                  <a:close/>
                </a:path>
                <a:path w="1346200" h="1630679">
                  <a:moveTo>
                    <a:pt x="0" y="565404"/>
                  </a:moveTo>
                  <a:lnTo>
                    <a:pt x="8156" y="520122"/>
                  </a:lnTo>
                  <a:lnTo>
                    <a:pt x="30870" y="480797"/>
                  </a:lnTo>
                  <a:lnTo>
                    <a:pt x="65507" y="449787"/>
                  </a:lnTo>
                  <a:lnTo>
                    <a:pt x="109435" y="429451"/>
                  </a:lnTo>
                  <a:lnTo>
                    <a:pt x="160019" y="422148"/>
                  </a:lnTo>
                  <a:lnTo>
                    <a:pt x="210604" y="429451"/>
                  </a:lnTo>
                  <a:lnTo>
                    <a:pt x="254532" y="449787"/>
                  </a:lnTo>
                  <a:lnTo>
                    <a:pt x="289169" y="480797"/>
                  </a:lnTo>
                  <a:lnTo>
                    <a:pt x="311883" y="520122"/>
                  </a:lnTo>
                  <a:lnTo>
                    <a:pt x="320040" y="565404"/>
                  </a:lnTo>
                  <a:lnTo>
                    <a:pt x="311883" y="610685"/>
                  </a:lnTo>
                  <a:lnTo>
                    <a:pt x="289169" y="650010"/>
                  </a:lnTo>
                  <a:lnTo>
                    <a:pt x="254532" y="681020"/>
                  </a:lnTo>
                  <a:lnTo>
                    <a:pt x="210604" y="701356"/>
                  </a:lnTo>
                  <a:lnTo>
                    <a:pt x="160019" y="708660"/>
                  </a:lnTo>
                  <a:lnTo>
                    <a:pt x="109435" y="701356"/>
                  </a:lnTo>
                  <a:lnTo>
                    <a:pt x="65507" y="681020"/>
                  </a:lnTo>
                  <a:lnTo>
                    <a:pt x="30870" y="650010"/>
                  </a:lnTo>
                  <a:lnTo>
                    <a:pt x="8156" y="610685"/>
                  </a:lnTo>
                  <a:lnTo>
                    <a:pt x="0" y="56540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1447291" y="4086859"/>
            <a:ext cx="101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D010C"/>
                </a:solidFill>
                <a:latin typeface="Courier New"/>
                <a:cs typeface="Courier New"/>
              </a:rPr>
              <a:t>b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2260092" y="4114800"/>
            <a:ext cx="320040" cy="288290"/>
          </a:xfrm>
          <a:custGeom>
            <a:avLst/>
            <a:gdLst/>
            <a:ahLst/>
            <a:cxnLst/>
            <a:rect l="l" t="t" r="r" b="b"/>
            <a:pathLst>
              <a:path w="320039" h="288289">
                <a:moveTo>
                  <a:pt x="0" y="144018"/>
                </a:moveTo>
                <a:lnTo>
                  <a:pt x="8156" y="98511"/>
                </a:lnTo>
                <a:lnTo>
                  <a:pt x="30870" y="58978"/>
                </a:lnTo>
                <a:lnTo>
                  <a:pt x="65507" y="27797"/>
                </a:lnTo>
                <a:lnTo>
                  <a:pt x="109435" y="7345"/>
                </a:lnTo>
                <a:lnTo>
                  <a:pt x="160019" y="0"/>
                </a:lnTo>
                <a:lnTo>
                  <a:pt x="210604" y="7345"/>
                </a:lnTo>
                <a:lnTo>
                  <a:pt x="254532" y="27797"/>
                </a:lnTo>
                <a:lnTo>
                  <a:pt x="289169" y="58978"/>
                </a:lnTo>
                <a:lnTo>
                  <a:pt x="311883" y="98511"/>
                </a:lnTo>
                <a:lnTo>
                  <a:pt x="320039" y="144018"/>
                </a:lnTo>
                <a:lnTo>
                  <a:pt x="311883" y="189524"/>
                </a:lnTo>
                <a:lnTo>
                  <a:pt x="289169" y="229057"/>
                </a:lnTo>
                <a:lnTo>
                  <a:pt x="254532" y="260238"/>
                </a:lnTo>
                <a:lnTo>
                  <a:pt x="210604" y="280690"/>
                </a:lnTo>
                <a:lnTo>
                  <a:pt x="160019" y="288036"/>
                </a:lnTo>
                <a:lnTo>
                  <a:pt x="109435" y="280690"/>
                </a:lnTo>
                <a:lnTo>
                  <a:pt x="65507" y="260238"/>
                </a:lnTo>
                <a:lnTo>
                  <a:pt x="30870" y="229057"/>
                </a:lnTo>
                <a:lnTo>
                  <a:pt x="8156" y="189524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2369947" y="4129785"/>
            <a:ext cx="101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D010C"/>
                </a:solidFill>
                <a:latin typeface="Courier New"/>
                <a:cs typeface="Courier New"/>
              </a:rPr>
              <a:t>f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923353" y="3892105"/>
            <a:ext cx="1389380" cy="866140"/>
            <a:chOff x="923353" y="3892105"/>
            <a:chExt cx="1389380" cy="866140"/>
          </a:xfrm>
        </p:grpSpPr>
        <p:sp>
          <p:nvSpPr>
            <p:cNvPr id="47" name="object 47" descr=""/>
            <p:cNvSpPr/>
            <p:nvPr/>
          </p:nvSpPr>
          <p:spPr>
            <a:xfrm>
              <a:off x="1610868" y="3896867"/>
              <a:ext cx="274320" cy="217804"/>
            </a:xfrm>
            <a:custGeom>
              <a:avLst/>
              <a:gdLst/>
              <a:ahLst/>
              <a:cxnLst/>
              <a:rect l="l" t="t" r="r" b="b"/>
              <a:pathLst>
                <a:path w="274319" h="217804">
                  <a:moveTo>
                    <a:pt x="273938" y="0"/>
                  </a:moveTo>
                  <a:lnTo>
                    <a:pt x="0" y="217677"/>
                  </a:lnTo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2109216" y="3896867"/>
              <a:ext cx="198755" cy="261620"/>
            </a:xfrm>
            <a:custGeom>
              <a:avLst/>
              <a:gdLst/>
              <a:ahLst/>
              <a:cxnLst/>
              <a:rect l="l" t="t" r="r" b="b"/>
              <a:pathLst>
                <a:path w="198755" h="261620">
                  <a:moveTo>
                    <a:pt x="0" y="0"/>
                  </a:moveTo>
                  <a:lnTo>
                    <a:pt x="198500" y="261492"/>
                  </a:lnTo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928116" y="4465319"/>
              <a:ext cx="321945" cy="288290"/>
            </a:xfrm>
            <a:custGeom>
              <a:avLst/>
              <a:gdLst/>
              <a:ahLst/>
              <a:cxnLst/>
              <a:rect l="l" t="t" r="r" b="b"/>
              <a:pathLst>
                <a:path w="321944" h="288289">
                  <a:moveTo>
                    <a:pt x="0" y="144017"/>
                  </a:moveTo>
                  <a:lnTo>
                    <a:pt x="8196" y="98511"/>
                  </a:lnTo>
                  <a:lnTo>
                    <a:pt x="31021" y="58978"/>
                  </a:lnTo>
                  <a:lnTo>
                    <a:pt x="65825" y="27797"/>
                  </a:lnTo>
                  <a:lnTo>
                    <a:pt x="109962" y="7345"/>
                  </a:lnTo>
                  <a:lnTo>
                    <a:pt x="160781" y="0"/>
                  </a:lnTo>
                  <a:lnTo>
                    <a:pt x="211601" y="7345"/>
                  </a:lnTo>
                  <a:lnTo>
                    <a:pt x="255738" y="27797"/>
                  </a:lnTo>
                  <a:lnTo>
                    <a:pt x="290542" y="58978"/>
                  </a:lnTo>
                  <a:lnTo>
                    <a:pt x="313367" y="98511"/>
                  </a:lnTo>
                  <a:lnTo>
                    <a:pt x="321564" y="144017"/>
                  </a:lnTo>
                  <a:lnTo>
                    <a:pt x="313367" y="189524"/>
                  </a:lnTo>
                  <a:lnTo>
                    <a:pt x="290542" y="229057"/>
                  </a:lnTo>
                  <a:lnTo>
                    <a:pt x="255738" y="260238"/>
                  </a:lnTo>
                  <a:lnTo>
                    <a:pt x="211601" y="280690"/>
                  </a:lnTo>
                  <a:lnTo>
                    <a:pt x="160781" y="288035"/>
                  </a:lnTo>
                  <a:lnTo>
                    <a:pt x="109962" y="280690"/>
                  </a:lnTo>
                  <a:lnTo>
                    <a:pt x="65825" y="260238"/>
                  </a:lnTo>
                  <a:lnTo>
                    <a:pt x="31021" y="229057"/>
                  </a:lnTo>
                  <a:lnTo>
                    <a:pt x="8196" y="189524"/>
                  </a:lnTo>
                  <a:lnTo>
                    <a:pt x="0" y="14401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1038555" y="4480686"/>
            <a:ext cx="101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D010C"/>
                </a:solidFill>
                <a:latin typeface="Courier New"/>
                <a:cs typeface="Courier New"/>
              </a:rPr>
              <a:t>a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1197673" y="4312729"/>
            <a:ext cx="842010" cy="443865"/>
            <a:chOff x="1197673" y="4312729"/>
            <a:chExt cx="842010" cy="443865"/>
          </a:xfrm>
        </p:grpSpPr>
        <p:sp>
          <p:nvSpPr>
            <p:cNvPr id="52" name="object 52" descr=""/>
            <p:cNvSpPr/>
            <p:nvPr/>
          </p:nvSpPr>
          <p:spPr>
            <a:xfrm>
              <a:off x="1202436" y="4317491"/>
              <a:ext cx="182880" cy="189230"/>
            </a:xfrm>
            <a:custGeom>
              <a:avLst/>
              <a:gdLst/>
              <a:ahLst/>
              <a:cxnLst/>
              <a:rect l="l" t="t" r="r" b="b"/>
              <a:pathLst>
                <a:path w="182880" h="189229">
                  <a:moveTo>
                    <a:pt x="182498" y="0"/>
                  </a:moveTo>
                  <a:lnTo>
                    <a:pt x="0" y="189229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716023" y="4465319"/>
              <a:ext cx="318770" cy="287020"/>
            </a:xfrm>
            <a:custGeom>
              <a:avLst/>
              <a:gdLst/>
              <a:ahLst/>
              <a:cxnLst/>
              <a:rect l="l" t="t" r="r" b="b"/>
              <a:pathLst>
                <a:path w="318769" h="287020">
                  <a:moveTo>
                    <a:pt x="0" y="143255"/>
                  </a:moveTo>
                  <a:lnTo>
                    <a:pt x="8113" y="97974"/>
                  </a:lnTo>
                  <a:lnTo>
                    <a:pt x="30711" y="58649"/>
                  </a:lnTo>
                  <a:lnTo>
                    <a:pt x="65178" y="27639"/>
                  </a:lnTo>
                  <a:lnTo>
                    <a:pt x="108898" y="7303"/>
                  </a:lnTo>
                  <a:lnTo>
                    <a:pt x="159257" y="0"/>
                  </a:lnTo>
                  <a:lnTo>
                    <a:pt x="209617" y="7303"/>
                  </a:lnTo>
                  <a:lnTo>
                    <a:pt x="253337" y="27639"/>
                  </a:lnTo>
                  <a:lnTo>
                    <a:pt x="287804" y="58649"/>
                  </a:lnTo>
                  <a:lnTo>
                    <a:pt x="310402" y="97974"/>
                  </a:lnTo>
                  <a:lnTo>
                    <a:pt x="318515" y="143255"/>
                  </a:lnTo>
                  <a:lnTo>
                    <a:pt x="310402" y="188537"/>
                  </a:lnTo>
                  <a:lnTo>
                    <a:pt x="287804" y="227862"/>
                  </a:lnTo>
                  <a:lnTo>
                    <a:pt x="253337" y="258872"/>
                  </a:lnTo>
                  <a:lnTo>
                    <a:pt x="209617" y="279208"/>
                  </a:lnTo>
                  <a:lnTo>
                    <a:pt x="159257" y="286511"/>
                  </a:lnTo>
                  <a:lnTo>
                    <a:pt x="108898" y="279208"/>
                  </a:lnTo>
                  <a:lnTo>
                    <a:pt x="65178" y="258872"/>
                  </a:lnTo>
                  <a:lnTo>
                    <a:pt x="30711" y="227862"/>
                  </a:lnTo>
                  <a:lnTo>
                    <a:pt x="8113" y="188537"/>
                  </a:lnTo>
                  <a:lnTo>
                    <a:pt x="0" y="14325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1825244" y="4480686"/>
            <a:ext cx="101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D010C"/>
                </a:solidFill>
                <a:latin typeface="Courier New"/>
                <a:cs typeface="Courier New"/>
              </a:rPr>
              <a:t>c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1606105" y="4312729"/>
            <a:ext cx="858519" cy="850900"/>
            <a:chOff x="1606105" y="4312729"/>
            <a:chExt cx="858519" cy="850900"/>
          </a:xfrm>
        </p:grpSpPr>
        <p:sp>
          <p:nvSpPr>
            <p:cNvPr id="56" name="object 56" descr=""/>
            <p:cNvSpPr/>
            <p:nvPr/>
          </p:nvSpPr>
          <p:spPr>
            <a:xfrm>
              <a:off x="1610867" y="4317491"/>
              <a:ext cx="153035" cy="189230"/>
            </a:xfrm>
            <a:custGeom>
              <a:avLst/>
              <a:gdLst/>
              <a:ahLst/>
              <a:cxnLst/>
              <a:rect l="l" t="t" r="r" b="b"/>
              <a:pathLst>
                <a:path w="153035" h="189229">
                  <a:moveTo>
                    <a:pt x="0" y="0"/>
                  </a:moveTo>
                  <a:lnTo>
                    <a:pt x="152654" y="189102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2139695" y="4872227"/>
              <a:ext cx="320040" cy="287020"/>
            </a:xfrm>
            <a:custGeom>
              <a:avLst/>
              <a:gdLst/>
              <a:ahLst/>
              <a:cxnLst/>
              <a:rect l="l" t="t" r="r" b="b"/>
              <a:pathLst>
                <a:path w="320039" h="287020">
                  <a:moveTo>
                    <a:pt x="0" y="143256"/>
                  </a:moveTo>
                  <a:lnTo>
                    <a:pt x="8156" y="97974"/>
                  </a:lnTo>
                  <a:lnTo>
                    <a:pt x="30870" y="58649"/>
                  </a:lnTo>
                  <a:lnTo>
                    <a:pt x="65507" y="27639"/>
                  </a:lnTo>
                  <a:lnTo>
                    <a:pt x="109435" y="7303"/>
                  </a:lnTo>
                  <a:lnTo>
                    <a:pt x="160020" y="0"/>
                  </a:lnTo>
                  <a:lnTo>
                    <a:pt x="210604" y="7303"/>
                  </a:lnTo>
                  <a:lnTo>
                    <a:pt x="254532" y="27639"/>
                  </a:lnTo>
                  <a:lnTo>
                    <a:pt x="289169" y="58649"/>
                  </a:lnTo>
                  <a:lnTo>
                    <a:pt x="311883" y="97974"/>
                  </a:lnTo>
                  <a:lnTo>
                    <a:pt x="320040" y="143256"/>
                  </a:lnTo>
                  <a:lnTo>
                    <a:pt x="311883" y="188537"/>
                  </a:lnTo>
                  <a:lnTo>
                    <a:pt x="289169" y="227862"/>
                  </a:lnTo>
                  <a:lnTo>
                    <a:pt x="254532" y="258872"/>
                  </a:lnTo>
                  <a:lnTo>
                    <a:pt x="210604" y="279208"/>
                  </a:lnTo>
                  <a:lnTo>
                    <a:pt x="160020" y="286512"/>
                  </a:lnTo>
                  <a:lnTo>
                    <a:pt x="109435" y="279208"/>
                  </a:lnTo>
                  <a:lnTo>
                    <a:pt x="65507" y="258872"/>
                  </a:lnTo>
                  <a:lnTo>
                    <a:pt x="30870" y="227862"/>
                  </a:lnTo>
                  <a:lnTo>
                    <a:pt x="8156" y="188537"/>
                  </a:lnTo>
                  <a:lnTo>
                    <a:pt x="0" y="14325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2249170" y="4887214"/>
            <a:ext cx="101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D010C"/>
                </a:solidFill>
                <a:latin typeface="Courier New"/>
                <a:cs typeface="Courier New"/>
              </a:rPr>
              <a:t>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9" name="object 59" descr=""/>
          <p:cNvSpPr/>
          <p:nvPr/>
        </p:nvSpPr>
        <p:spPr>
          <a:xfrm>
            <a:off x="3110483" y="4232147"/>
            <a:ext cx="424180" cy="291465"/>
          </a:xfrm>
          <a:custGeom>
            <a:avLst/>
            <a:gdLst/>
            <a:ahLst/>
            <a:cxnLst/>
            <a:rect l="l" t="t" r="r" b="b"/>
            <a:pathLst>
              <a:path w="424179" h="291464">
                <a:moveTo>
                  <a:pt x="278130" y="0"/>
                </a:moveTo>
                <a:lnTo>
                  <a:pt x="278130" y="72770"/>
                </a:lnTo>
                <a:lnTo>
                  <a:pt x="0" y="72770"/>
                </a:lnTo>
                <a:lnTo>
                  <a:pt x="0" y="218312"/>
                </a:lnTo>
                <a:lnTo>
                  <a:pt x="278130" y="218312"/>
                </a:lnTo>
                <a:lnTo>
                  <a:pt x="278130" y="291083"/>
                </a:lnTo>
                <a:lnTo>
                  <a:pt x="423671" y="145541"/>
                </a:lnTo>
                <a:lnTo>
                  <a:pt x="278130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4564379" y="3590544"/>
            <a:ext cx="318770" cy="291465"/>
          </a:xfrm>
          <a:custGeom>
            <a:avLst/>
            <a:gdLst/>
            <a:ahLst/>
            <a:cxnLst/>
            <a:rect l="l" t="t" r="r" b="b"/>
            <a:pathLst>
              <a:path w="318770" h="291464">
                <a:moveTo>
                  <a:pt x="0" y="145541"/>
                </a:moveTo>
                <a:lnTo>
                  <a:pt x="8113" y="99535"/>
                </a:lnTo>
                <a:lnTo>
                  <a:pt x="30711" y="59582"/>
                </a:lnTo>
                <a:lnTo>
                  <a:pt x="65178" y="28078"/>
                </a:lnTo>
                <a:lnTo>
                  <a:pt x="108898" y="7418"/>
                </a:lnTo>
                <a:lnTo>
                  <a:pt x="159258" y="0"/>
                </a:lnTo>
                <a:lnTo>
                  <a:pt x="209617" y="7418"/>
                </a:lnTo>
                <a:lnTo>
                  <a:pt x="253337" y="28078"/>
                </a:lnTo>
                <a:lnTo>
                  <a:pt x="287804" y="59582"/>
                </a:lnTo>
                <a:lnTo>
                  <a:pt x="310402" y="99535"/>
                </a:lnTo>
                <a:lnTo>
                  <a:pt x="318516" y="145541"/>
                </a:lnTo>
                <a:lnTo>
                  <a:pt x="310402" y="191548"/>
                </a:lnTo>
                <a:lnTo>
                  <a:pt x="287804" y="231501"/>
                </a:lnTo>
                <a:lnTo>
                  <a:pt x="253337" y="263005"/>
                </a:lnTo>
                <a:lnTo>
                  <a:pt x="209617" y="283665"/>
                </a:lnTo>
                <a:lnTo>
                  <a:pt x="159258" y="291083"/>
                </a:lnTo>
                <a:lnTo>
                  <a:pt x="108898" y="283665"/>
                </a:lnTo>
                <a:lnTo>
                  <a:pt x="65178" y="263005"/>
                </a:lnTo>
                <a:lnTo>
                  <a:pt x="30711" y="231501"/>
                </a:lnTo>
                <a:lnTo>
                  <a:pt x="8113" y="191548"/>
                </a:lnTo>
                <a:lnTo>
                  <a:pt x="0" y="145541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1" name="object 61" descr=""/>
          <p:cNvGrpSpPr/>
          <p:nvPr/>
        </p:nvGrpSpPr>
        <p:grpSpPr>
          <a:xfrm>
            <a:off x="1004824" y="4705921"/>
            <a:ext cx="1187450" cy="426084"/>
            <a:chOff x="1004824" y="4705921"/>
            <a:chExt cx="1187450" cy="426084"/>
          </a:xfrm>
        </p:grpSpPr>
        <p:sp>
          <p:nvSpPr>
            <p:cNvPr id="62" name="object 62" descr=""/>
            <p:cNvSpPr/>
            <p:nvPr/>
          </p:nvSpPr>
          <p:spPr>
            <a:xfrm>
              <a:off x="1988820" y="4710684"/>
              <a:ext cx="198755" cy="204470"/>
            </a:xfrm>
            <a:custGeom>
              <a:avLst/>
              <a:gdLst/>
              <a:ahLst/>
              <a:cxnLst/>
              <a:rect l="l" t="t" r="r" b="b"/>
              <a:pathLst>
                <a:path w="198755" h="204470">
                  <a:moveTo>
                    <a:pt x="0" y="0"/>
                  </a:moveTo>
                  <a:lnTo>
                    <a:pt x="198500" y="204343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009586" y="4776236"/>
              <a:ext cx="434340" cy="350520"/>
            </a:xfrm>
            <a:custGeom>
              <a:avLst/>
              <a:gdLst/>
              <a:ahLst/>
              <a:cxnLst/>
              <a:rect l="l" t="t" r="r" b="b"/>
              <a:pathLst>
                <a:path w="434340" h="350520">
                  <a:moveTo>
                    <a:pt x="385872" y="0"/>
                  </a:moveTo>
                  <a:lnTo>
                    <a:pt x="338655" y="3613"/>
                  </a:lnTo>
                  <a:lnTo>
                    <a:pt x="292997" y="13153"/>
                  </a:lnTo>
                  <a:lnTo>
                    <a:pt x="249398" y="28288"/>
                  </a:lnTo>
                  <a:lnTo>
                    <a:pt x="208357" y="48683"/>
                  </a:lnTo>
                  <a:lnTo>
                    <a:pt x="170374" y="74005"/>
                  </a:lnTo>
                  <a:lnTo>
                    <a:pt x="135948" y="103922"/>
                  </a:lnTo>
                  <a:lnTo>
                    <a:pt x="105580" y="138100"/>
                  </a:lnTo>
                  <a:lnTo>
                    <a:pt x="79768" y="176206"/>
                  </a:lnTo>
                  <a:lnTo>
                    <a:pt x="59013" y="217907"/>
                  </a:lnTo>
                  <a:lnTo>
                    <a:pt x="43814" y="262869"/>
                  </a:lnTo>
                  <a:lnTo>
                    <a:pt x="0" y="262869"/>
                  </a:lnTo>
                  <a:lnTo>
                    <a:pt x="76263" y="350499"/>
                  </a:lnTo>
                  <a:lnTo>
                    <a:pt x="175259" y="262869"/>
                  </a:lnTo>
                  <a:lnTo>
                    <a:pt x="131444" y="262869"/>
                  </a:lnTo>
                  <a:lnTo>
                    <a:pt x="146701" y="217800"/>
                  </a:lnTo>
                  <a:lnTo>
                    <a:pt x="167654" y="175826"/>
                  </a:lnTo>
                  <a:lnTo>
                    <a:pt x="193831" y="137351"/>
                  </a:lnTo>
                  <a:lnTo>
                    <a:pt x="224760" y="102780"/>
                  </a:lnTo>
                  <a:lnTo>
                    <a:pt x="259968" y="72518"/>
                  </a:lnTo>
                  <a:lnTo>
                    <a:pt x="298983" y="46969"/>
                  </a:lnTo>
                  <a:lnTo>
                    <a:pt x="341333" y="26538"/>
                  </a:lnTo>
                  <a:lnTo>
                    <a:pt x="386546" y="11629"/>
                  </a:lnTo>
                  <a:lnTo>
                    <a:pt x="434149" y="2646"/>
                  </a:lnTo>
                  <a:lnTo>
                    <a:pt x="385872" y="0"/>
                  </a:lnTo>
                  <a:close/>
                </a:path>
              </a:pathLst>
            </a:custGeom>
            <a:solidFill>
              <a:srgbClr val="A6A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399921" y="4776216"/>
              <a:ext cx="445770" cy="350520"/>
            </a:xfrm>
            <a:custGeom>
              <a:avLst/>
              <a:gdLst/>
              <a:ahLst/>
              <a:cxnLst/>
              <a:rect l="l" t="t" r="r" b="b"/>
              <a:pathLst>
                <a:path w="445769" h="350520">
                  <a:moveTo>
                    <a:pt x="87756" y="0"/>
                  </a:moveTo>
                  <a:lnTo>
                    <a:pt x="0" y="0"/>
                  </a:lnTo>
                  <a:lnTo>
                    <a:pt x="48583" y="3200"/>
                  </a:lnTo>
                  <a:lnTo>
                    <a:pt x="95178" y="12523"/>
                  </a:lnTo>
                  <a:lnTo>
                    <a:pt x="139360" y="27551"/>
                  </a:lnTo>
                  <a:lnTo>
                    <a:pt x="180702" y="47864"/>
                  </a:lnTo>
                  <a:lnTo>
                    <a:pt x="218776" y="73047"/>
                  </a:lnTo>
                  <a:lnTo>
                    <a:pt x="253158" y="102679"/>
                  </a:lnTo>
                  <a:lnTo>
                    <a:pt x="283420" y="136344"/>
                  </a:lnTo>
                  <a:lnTo>
                    <a:pt x="309136" y="173623"/>
                  </a:lnTo>
                  <a:lnTo>
                    <a:pt x="329880" y="214098"/>
                  </a:lnTo>
                  <a:lnTo>
                    <a:pt x="345225" y="257351"/>
                  </a:lnTo>
                  <a:lnTo>
                    <a:pt x="354745" y="302964"/>
                  </a:lnTo>
                  <a:lnTo>
                    <a:pt x="358012" y="350519"/>
                  </a:lnTo>
                  <a:lnTo>
                    <a:pt x="445642" y="350519"/>
                  </a:lnTo>
                  <a:lnTo>
                    <a:pt x="442375" y="302964"/>
                  </a:lnTo>
                  <a:lnTo>
                    <a:pt x="432855" y="257351"/>
                  </a:lnTo>
                  <a:lnTo>
                    <a:pt x="417512" y="214098"/>
                  </a:lnTo>
                  <a:lnTo>
                    <a:pt x="396771" y="173623"/>
                  </a:lnTo>
                  <a:lnTo>
                    <a:pt x="371059" y="136344"/>
                  </a:lnTo>
                  <a:lnTo>
                    <a:pt x="340804" y="102679"/>
                  </a:lnTo>
                  <a:lnTo>
                    <a:pt x="306432" y="73047"/>
                  </a:lnTo>
                  <a:lnTo>
                    <a:pt x="268369" y="47864"/>
                  </a:lnTo>
                  <a:lnTo>
                    <a:pt x="227044" y="27551"/>
                  </a:lnTo>
                  <a:lnTo>
                    <a:pt x="182882" y="12523"/>
                  </a:lnTo>
                  <a:lnTo>
                    <a:pt x="136310" y="3200"/>
                  </a:lnTo>
                  <a:lnTo>
                    <a:pt x="87756" y="0"/>
                  </a:lnTo>
                  <a:close/>
                </a:path>
              </a:pathLst>
            </a:custGeom>
            <a:solidFill>
              <a:srgbClr val="858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009586" y="4776216"/>
              <a:ext cx="836294" cy="350520"/>
            </a:xfrm>
            <a:custGeom>
              <a:avLst/>
              <a:gdLst/>
              <a:ahLst/>
              <a:cxnLst/>
              <a:rect l="l" t="t" r="r" b="b"/>
              <a:pathLst>
                <a:path w="836294" h="350520">
                  <a:moveTo>
                    <a:pt x="434149" y="2666"/>
                  </a:moveTo>
                  <a:lnTo>
                    <a:pt x="386546" y="11649"/>
                  </a:lnTo>
                  <a:lnTo>
                    <a:pt x="341333" y="26558"/>
                  </a:lnTo>
                  <a:lnTo>
                    <a:pt x="298983" y="46989"/>
                  </a:lnTo>
                  <a:lnTo>
                    <a:pt x="259968" y="72538"/>
                  </a:lnTo>
                  <a:lnTo>
                    <a:pt x="224760" y="102801"/>
                  </a:lnTo>
                  <a:lnTo>
                    <a:pt x="193831" y="137371"/>
                  </a:lnTo>
                  <a:lnTo>
                    <a:pt x="167654" y="175846"/>
                  </a:lnTo>
                  <a:lnTo>
                    <a:pt x="146701" y="217820"/>
                  </a:lnTo>
                  <a:lnTo>
                    <a:pt x="131444" y="262889"/>
                  </a:lnTo>
                  <a:lnTo>
                    <a:pt x="175259" y="262889"/>
                  </a:lnTo>
                  <a:lnTo>
                    <a:pt x="76263" y="350519"/>
                  </a:lnTo>
                  <a:lnTo>
                    <a:pt x="0" y="262889"/>
                  </a:lnTo>
                  <a:lnTo>
                    <a:pt x="43814" y="262889"/>
                  </a:lnTo>
                  <a:lnTo>
                    <a:pt x="59027" y="217909"/>
                  </a:lnTo>
                  <a:lnTo>
                    <a:pt x="79859" y="176101"/>
                  </a:lnTo>
                  <a:lnTo>
                    <a:pt x="105821" y="137833"/>
                  </a:lnTo>
                  <a:lnTo>
                    <a:pt x="136428" y="103473"/>
                  </a:lnTo>
                  <a:lnTo>
                    <a:pt x="171192" y="73390"/>
                  </a:lnTo>
                  <a:lnTo>
                    <a:pt x="209627" y="47951"/>
                  </a:lnTo>
                  <a:lnTo>
                    <a:pt x="251246" y="27524"/>
                  </a:lnTo>
                  <a:lnTo>
                    <a:pt x="295561" y="12478"/>
                  </a:lnTo>
                  <a:lnTo>
                    <a:pt x="342086" y="3180"/>
                  </a:lnTo>
                  <a:lnTo>
                    <a:pt x="390334" y="0"/>
                  </a:lnTo>
                  <a:lnTo>
                    <a:pt x="478091" y="0"/>
                  </a:lnTo>
                  <a:lnTo>
                    <a:pt x="526645" y="3200"/>
                  </a:lnTo>
                  <a:lnTo>
                    <a:pt x="573216" y="12523"/>
                  </a:lnTo>
                  <a:lnTo>
                    <a:pt x="617378" y="27551"/>
                  </a:lnTo>
                  <a:lnTo>
                    <a:pt x="658704" y="47864"/>
                  </a:lnTo>
                  <a:lnTo>
                    <a:pt x="696766" y="73047"/>
                  </a:lnTo>
                  <a:lnTo>
                    <a:pt x="731138" y="102679"/>
                  </a:lnTo>
                  <a:lnTo>
                    <a:pt x="761394" y="136344"/>
                  </a:lnTo>
                  <a:lnTo>
                    <a:pt x="787106" y="173623"/>
                  </a:lnTo>
                  <a:lnTo>
                    <a:pt x="807846" y="214098"/>
                  </a:lnTo>
                  <a:lnTo>
                    <a:pt x="823190" y="257351"/>
                  </a:lnTo>
                  <a:lnTo>
                    <a:pt x="832709" y="302964"/>
                  </a:lnTo>
                  <a:lnTo>
                    <a:pt x="835977" y="350519"/>
                  </a:lnTo>
                  <a:lnTo>
                    <a:pt x="748347" y="350519"/>
                  </a:lnTo>
                  <a:lnTo>
                    <a:pt x="745079" y="302964"/>
                  </a:lnTo>
                  <a:lnTo>
                    <a:pt x="735559" y="257351"/>
                  </a:lnTo>
                  <a:lnTo>
                    <a:pt x="720215" y="214098"/>
                  </a:lnTo>
                  <a:lnTo>
                    <a:pt x="699471" y="173623"/>
                  </a:lnTo>
                  <a:lnTo>
                    <a:pt x="673755" y="136344"/>
                  </a:lnTo>
                  <a:lnTo>
                    <a:pt x="643493" y="102679"/>
                  </a:lnTo>
                  <a:lnTo>
                    <a:pt x="609111" y="73047"/>
                  </a:lnTo>
                  <a:lnTo>
                    <a:pt x="571036" y="47864"/>
                  </a:lnTo>
                  <a:lnTo>
                    <a:pt x="529695" y="27551"/>
                  </a:lnTo>
                  <a:lnTo>
                    <a:pt x="485513" y="12523"/>
                  </a:lnTo>
                  <a:lnTo>
                    <a:pt x="438917" y="3200"/>
                  </a:lnTo>
                  <a:lnTo>
                    <a:pt x="390334" y="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 descr=""/>
          <p:cNvSpPr txBox="1"/>
          <p:nvPr/>
        </p:nvSpPr>
        <p:spPr>
          <a:xfrm>
            <a:off x="4673600" y="3605860"/>
            <a:ext cx="101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D010C"/>
                </a:solidFill>
                <a:latin typeface="Courier New"/>
                <a:cs typeface="Courier New"/>
              </a:rPr>
              <a:t>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7" name="object 67" descr=""/>
          <p:cNvSpPr/>
          <p:nvPr/>
        </p:nvSpPr>
        <p:spPr>
          <a:xfrm>
            <a:off x="4064508" y="4012691"/>
            <a:ext cx="318770" cy="289560"/>
          </a:xfrm>
          <a:custGeom>
            <a:avLst/>
            <a:gdLst/>
            <a:ahLst/>
            <a:cxnLst/>
            <a:rect l="l" t="t" r="r" b="b"/>
            <a:pathLst>
              <a:path w="318770" h="289560">
                <a:moveTo>
                  <a:pt x="0" y="144779"/>
                </a:moveTo>
                <a:lnTo>
                  <a:pt x="8113" y="98999"/>
                </a:lnTo>
                <a:lnTo>
                  <a:pt x="30711" y="59253"/>
                </a:lnTo>
                <a:lnTo>
                  <a:pt x="65178" y="27919"/>
                </a:lnTo>
                <a:lnTo>
                  <a:pt x="108898" y="7376"/>
                </a:lnTo>
                <a:lnTo>
                  <a:pt x="159257" y="0"/>
                </a:lnTo>
                <a:lnTo>
                  <a:pt x="209617" y="7376"/>
                </a:lnTo>
                <a:lnTo>
                  <a:pt x="253337" y="27919"/>
                </a:lnTo>
                <a:lnTo>
                  <a:pt x="287804" y="59253"/>
                </a:lnTo>
                <a:lnTo>
                  <a:pt x="310402" y="98999"/>
                </a:lnTo>
                <a:lnTo>
                  <a:pt x="318515" y="144779"/>
                </a:lnTo>
                <a:lnTo>
                  <a:pt x="310402" y="190560"/>
                </a:lnTo>
                <a:lnTo>
                  <a:pt x="287804" y="230306"/>
                </a:lnTo>
                <a:lnTo>
                  <a:pt x="253337" y="261640"/>
                </a:lnTo>
                <a:lnTo>
                  <a:pt x="209617" y="282183"/>
                </a:lnTo>
                <a:lnTo>
                  <a:pt x="159257" y="289559"/>
                </a:lnTo>
                <a:lnTo>
                  <a:pt x="108898" y="282183"/>
                </a:lnTo>
                <a:lnTo>
                  <a:pt x="65178" y="261640"/>
                </a:lnTo>
                <a:lnTo>
                  <a:pt x="30711" y="230306"/>
                </a:lnTo>
                <a:lnTo>
                  <a:pt x="8113" y="190560"/>
                </a:lnTo>
                <a:lnTo>
                  <a:pt x="0" y="144779"/>
                </a:lnTo>
                <a:close/>
              </a:path>
            </a:pathLst>
          </a:custGeom>
          <a:ln w="9524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 txBox="1"/>
          <p:nvPr/>
        </p:nvSpPr>
        <p:spPr>
          <a:xfrm>
            <a:off x="4173473" y="4028313"/>
            <a:ext cx="101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D010C"/>
                </a:solidFill>
                <a:latin typeface="Courier New"/>
                <a:cs typeface="Courier New"/>
              </a:rPr>
              <a:t>c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9" name="object 69" descr=""/>
          <p:cNvSpPr/>
          <p:nvPr/>
        </p:nvSpPr>
        <p:spPr>
          <a:xfrm>
            <a:off x="4988052" y="4058411"/>
            <a:ext cx="318770" cy="287020"/>
          </a:xfrm>
          <a:custGeom>
            <a:avLst/>
            <a:gdLst/>
            <a:ahLst/>
            <a:cxnLst/>
            <a:rect l="l" t="t" r="r" b="b"/>
            <a:pathLst>
              <a:path w="318770" h="287020">
                <a:moveTo>
                  <a:pt x="0" y="143256"/>
                </a:moveTo>
                <a:lnTo>
                  <a:pt x="8113" y="97974"/>
                </a:lnTo>
                <a:lnTo>
                  <a:pt x="30711" y="58649"/>
                </a:lnTo>
                <a:lnTo>
                  <a:pt x="65178" y="27639"/>
                </a:lnTo>
                <a:lnTo>
                  <a:pt x="108898" y="7303"/>
                </a:lnTo>
                <a:lnTo>
                  <a:pt x="159258" y="0"/>
                </a:lnTo>
                <a:lnTo>
                  <a:pt x="209617" y="7303"/>
                </a:lnTo>
                <a:lnTo>
                  <a:pt x="253337" y="27639"/>
                </a:lnTo>
                <a:lnTo>
                  <a:pt x="287804" y="58649"/>
                </a:lnTo>
                <a:lnTo>
                  <a:pt x="310402" y="97974"/>
                </a:lnTo>
                <a:lnTo>
                  <a:pt x="318515" y="143256"/>
                </a:lnTo>
                <a:lnTo>
                  <a:pt x="310402" y="188537"/>
                </a:lnTo>
                <a:lnTo>
                  <a:pt x="287804" y="227862"/>
                </a:lnTo>
                <a:lnTo>
                  <a:pt x="253337" y="258872"/>
                </a:lnTo>
                <a:lnTo>
                  <a:pt x="209617" y="279208"/>
                </a:lnTo>
                <a:lnTo>
                  <a:pt x="159258" y="286512"/>
                </a:lnTo>
                <a:lnTo>
                  <a:pt x="108898" y="279208"/>
                </a:lnTo>
                <a:lnTo>
                  <a:pt x="65178" y="258872"/>
                </a:lnTo>
                <a:lnTo>
                  <a:pt x="30711" y="227862"/>
                </a:lnTo>
                <a:lnTo>
                  <a:pt x="8113" y="188537"/>
                </a:lnTo>
                <a:lnTo>
                  <a:pt x="0" y="14325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 txBox="1"/>
          <p:nvPr/>
        </p:nvSpPr>
        <p:spPr>
          <a:xfrm>
            <a:off x="5097526" y="4072890"/>
            <a:ext cx="101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D010C"/>
                </a:solidFill>
                <a:latin typeface="Courier New"/>
                <a:cs typeface="Courier New"/>
              </a:rPr>
              <a:t>f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71" name="object 71" descr=""/>
          <p:cNvGrpSpPr/>
          <p:nvPr/>
        </p:nvGrpSpPr>
        <p:grpSpPr>
          <a:xfrm>
            <a:off x="3649789" y="3832669"/>
            <a:ext cx="1389380" cy="868044"/>
            <a:chOff x="3649789" y="3832669"/>
            <a:chExt cx="1389380" cy="868044"/>
          </a:xfrm>
        </p:grpSpPr>
        <p:sp>
          <p:nvSpPr>
            <p:cNvPr id="72" name="object 72" descr=""/>
            <p:cNvSpPr/>
            <p:nvPr/>
          </p:nvSpPr>
          <p:spPr>
            <a:xfrm>
              <a:off x="4337304" y="3837432"/>
              <a:ext cx="697230" cy="261620"/>
            </a:xfrm>
            <a:custGeom>
              <a:avLst/>
              <a:gdLst/>
              <a:ahLst/>
              <a:cxnLst/>
              <a:rect l="l" t="t" r="r" b="b"/>
              <a:pathLst>
                <a:path w="697229" h="261620">
                  <a:moveTo>
                    <a:pt x="273938" y="0"/>
                  </a:moveTo>
                  <a:lnTo>
                    <a:pt x="0" y="217678"/>
                  </a:lnTo>
                </a:path>
                <a:path w="697229" h="261620">
                  <a:moveTo>
                    <a:pt x="498348" y="0"/>
                  </a:moveTo>
                  <a:lnTo>
                    <a:pt x="696849" y="261493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3654552" y="4407408"/>
              <a:ext cx="320040" cy="288290"/>
            </a:xfrm>
            <a:custGeom>
              <a:avLst/>
              <a:gdLst/>
              <a:ahLst/>
              <a:cxnLst/>
              <a:rect l="l" t="t" r="r" b="b"/>
              <a:pathLst>
                <a:path w="320039" h="288289">
                  <a:moveTo>
                    <a:pt x="0" y="144018"/>
                  </a:moveTo>
                  <a:lnTo>
                    <a:pt x="8156" y="98511"/>
                  </a:lnTo>
                  <a:lnTo>
                    <a:pt x="30870" y="58978"/>
                  </a:lnTo>
                  <a:lnTo>
                    <a:pt x="65507" y="27797"/>
                  </a:lnTo>
                  <a:lnTo>
                    <a:pt x="109435" y="7345"/>
                  </a:lnTo>
                  <a:lnTo>
                    <a:pt x="160020" y="0"/>
                  </a:lnTo>
                  <a:lnTo>
                    <a:pt x="210604" y="7345"/>
                  </a:lnTo>
                  <a:lnTo>
                    <a:pt x="254532" y="27797"/>
                  </a:lnTo>
                  <a:lnTo>
                    <a:pt x="289169" y="58978"/>
                  </a:lnTo>
                  <a:lnTo>
                    <a:pt x="311883" y="98511"/>
                  </a:lnTo>
                  <a:lnTo>
                    <a:pt x="320039" y="144018"/>
                  </a:lnTo>
                  <a:lnTo>
                    <a:pt x="311883" y="189524"/>
                  </a:lnTo>
                  <a:lnTo>
                    <a:pt x="289169" y="229057"/>
                  </a:lnTo>
                  <a:lnTo>
                    <a:pt x="254532" y="260238"/>
                  </a:lnTo>
                  <a:lnTo>
                    <a:pt x="210604" y="280690"/>
                  </a:lnTo>
                  <a:lnTo>
                    <a:pt x="160020" y="288036"/>
                  </a:lnTo>
                  <a:lnTo>
                    <a:pt x="109435" y="280690"/>
                  </a:lnTo>
                  <a:lnTo>
                    <a:pt x="65507" y="260238"/>
                  </a:lnTo>
                  <a:lnTo>
                    <a:pt x="30870" y="229057"/>
                  </a:lnTo>
                  <a:lnTo>
                    <a:pt x="8156" y="189524"/>
                  </a:lnTo>
                  <a:lnTo>
                    <a:pt x="0" y="14401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 descr=""/>
          <p:cNvSpPr txBox="1"/>
          <p:nvPr/>
        </p:nvSpPr>
        <p:spPr>
          <a:xfrm>
            <a:off x="3764660" y="4422140"/>
            <a:ext cx="101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D010C"/>
                </a:solidFill>
                <a:latin typeface="Courier New"/>
                <a:cs typeface="Courier New"/>
              </a:rPr>
              <a:t>b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75" name="object 75" descr=""/>
          <p:cNvGrpSpPr/>
          <p:nvPr/>
        </p:nvGrpSpPr>
        <p:grpSpPr>
          <a:xfrm>
            <a:off x="3924109" y="4254817"/>
            <a:ext cx="842010" cy="443865"/>
            <a:chOff x="3924109" y="4254817"/>
            <a:chExt cx="842010" cy="443865"/>
          </a:xfrm>
        </p:grpSpPr>
        <p:sp>
          <p:nvSpPr>
            <p:cNvPr id="76" name="object 76" descr=""/>
            <p:cNvSpPr/>
            <p:nvPr/>
          </p:nvSpPr>
          <p:spPr>
            <a:xfrm>
              <a:off x="3928871" y="4259579"/>
              <a:ext cx="182880" cy="189230"/>
            </a:xfrm>
            <a:custGeom>
              <a:avLst/>
              <a:gdLst/>
              <a:ahLst/>
              <a:cxnLst/>
              <a:rect l="l" t="t" r="r" b="b"/>
              <a:pathLst>
                <a:path w="182879" h="189229">
                  <a:moveTo>
                    <a:pt x="182499" y="0"/>
                  </a:moveTo>
                  <a:lnTo>
                    <a:pt x="0" y="18923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4442459" y="4407407"/>
              <a:ext cx="318770" cy="287020"/>
            </a:xfrm>
            <a:custGeom>
              <a:avLst/>
              <a:gdLst/>
              <a:ahLst/>
              <a:cxnLst/>
              <a:rect l="l" t="t" r="r" b="b"/>
              <a:pathLst>
                <a:path w="318770" h="287020">
                  <a:moveTo>
                    <a:pt x="0" y="143256"/>
                  </a:moveTo>
                  <a:lnTo>
                    <a:pt x="8113" y="97974"/>
                  </a:lnTo>
                  <a:lnTo>
                    <a:pt x="30711" y="58649"/>
                  </a:lnTo>
                  <a:lnTo>
                    <a:pt x="65178" y="27639"/>
                  </a:lnTo>
                  <a:lnTo>
                    <a:pt x="108898" y="7303"/>
                  </a:lnTo>
                  <a:lnTo>
                    <a:pt x="159257" y="0"/>
                  </a:lnTo>
                  <a:lnTo>
                    <a:pt x="209617" y="7303"/>
                  </a:lnTo>
                  <a:lnTo>
                    <a:pt x="253337" y="27639"/>
                  </a:lnTo>
                  <a:lnTo>
                    <a:pt x="287804" y="58649"/>
                  </a:lnTo>
                  <a:lnTo>
                    <a:pt x="310402" y="97974"/>
                  </a:lnTo>
                  <a:lnTo>
                    <a:pt x="318515" y="143256"/>
                  </a:lnTo>
                  <a:lnTo>
                    <a:pt x="310402" y="188537"/>
                  </a:lnTo>
                  <a:lnTo>
                    <a:pt x="287804" y="227862"/>
                  </a:lnTo>
                  <a:lnTo>
                    <a:pt x="253337" y="258872"/>
                  </a:lnTo>
                  <a:lnTo>
                    <a:pt x="209617" y="279208"/>
                  </a:lnTo>
                  <a:lnTo>
                    <a:pt x="159257" y="286512"/>
                  </a:lnTo>
                  <a:lnTo>
                    <a:pt x="108898" y="279208"/>
                  </a:lnTo>
                  <a:lnTo>
                    <a:pt x="65178" y="258872"/>
                  </a:lnTo>
                  <a:lnTo>
                    <a:pt x="30711" y="227862"/>
                  </a:lnTo>
                  <a:lnTo>
                    <a:pt x="8113" y="188537"/>
                  </a:lnTo>
                  <a:lnTo>
                    <a:pt x="0" y="14325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 descr=""/>
          <p:cNvSpPr txBox="1"/>
          <p:nvPr/>
        </p:nvSpPr>
        <p:spPr>
          <a:xfrm>
            <a:off x="4551426" y="4422140"/>
            <a:ext cx="101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D010C"/>
                </a:solidFill>
                <a:latin typeface="Courier New"/>
                <a:cs typeface="Courier New"/>
              </a:rPr>
              <a:t>d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79" name="object 79" descr=""/>
          <p:cNvGrpSpPr/>
          <p:nvPr/>
        </p:nvGrpSpPr>
        <p:grpSpPr>
          <a:xfrm>
            <a:off x="3226117" y="4254817"/>
            <a:ext cx="1268730" cy="852805"/>
            <a:chOff x="3226117" y="4254817"/>
            <a:chExt cx="1268730" cy="852805"/>
          </a:xfrm>
        </p:grpSpPr>
        <p:sp>
          <p:nvSpPr>
            <p:cNvPr id="80" name="object 80" descr=""/>
            <p:cNvSpPr/>
            <p:nvPr/>
          </p:nvSpPr>
          <p:spPr>
            <a:xfrm>
              <a:off x="4337303" y="4259579"/>
              <a:ext cx="153035" cy="189230"/>
            </a:xfrm>
            <a:custGeom>
              <a:avLst/>
              <a:gdLst/>
              <a:ahLst/>
              <a:cxnLst/>
              <a:rect l="l" t="t" r="r" b="b"/>
              <a:pathLst>
                <a:path w="153035" h="189229">
                  <a:moveTo>
                    <a:pt x="0" y="0"/>
                  </a:moveTo>
                  <a:lnTo>
                    <a:pt x="152654" y="189103"/>
                  </a:lnTo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3230879" y="4812791"/>
              <a:ext cx="320040" cy="289560"/>
            </a:xfrm>
            <a:custGeom>
              <a:avLst/>
              <a:gdLst/>
              <a:ahLst/>
              <a:cxnLst/>
              <a:rect l="l" t="t" r="r" b="b"/>
              <a:pathLst>
                <a:path w="320039" h="289560">
                  <a:moveTo>
                    <a:pt x="0" y="144779"/>
                  </a:moveTo>
                  <a:lnTo>
                    <a:pt x="8156" y="98999"/>
                  </a:lnTo>
                  <a:lnTo>
                    <a:pt x="30870" y="59253"/>
                  </a:lnTo>
                  <a:lnTo>
                    <a:pt x="65507" y="27919"/>
                  </a:lnTo>
                  <a:lnTo>
                    <a:pt x="109435" y="7376"/>
                  </a:lnTo>
                  <a:lnTo>
                    <a:pt x="160019" y="0"/>
                  </a:lnTo>
                  <a:lnTo>
                    <a:pt x="210604" y="7376"/>
                  </a:lnTo>
                  <a:lnTo>
                    <a:pt x="254532" y="27919"/>
                  </a:lnTo>
                  <a:lnTo>
                    <a:pt x="289169" y="59253"/>
                  </a:lnTo>
                  <a:lnTo>
                    <a:pt x="311883" y="98999"/>
                  </a:lnTo>
                  <a:lnTo>
                    <a:pt x="320040" y="144779"/>
                  </a:lnTo>
                  <a:lnTo>
                    <a:pt x="311883" y="190560"/>
                  </a:lnTo>
                  <a:lnTo>
                    <a:pt x="289169" y="230306"/>
                  </a:lnTo>
                  <a:lnTo>
                    <a:pt x="254532" y="261640"/>
                  </a:lnTo>
                  <a:lnTo>
                    <a:pt x="210604" y="282183"/>
                  </a:lnTo>
                  <a:lnTo>
                    <a:pt x="160019" y="289559"/>
                  </a:lnTo>
                  <a:lnTo>
                    <a:pt x="109435" y="282183"/>
                  </a:lnTo>
                  <a:lnTo>
                    <a:pt x="65507" y="261640"/>
                  </a:lnTo>
                  <a:lnTo>
                    <a:pt x="30870" y="230306"/>
                  </a:lnTo>
                  <a:lnTo>
                    <a:pt x="8156" y="190560"/>
                  </a:lnTo>
                  <a:lnTo>
                    <a:pt x="0" y="14477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 descr=""/>
          <p:cNvSpPr txBox="1"/>
          <p:nvPr/>
        </p:nvSpPr>
        <p:spPr>
          <a:xfrm>
            <a:off x="3340734" y="4828794"/>
            <a:ext cx="101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D010C"/>
                </a:solidFill>
                <a:latin typeface="Courier New"/>
                <a:cs typeface="Courier New"/>
              </a:rPr>
              <a:t>a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83" name="object 83" descr=""/>
          <p:cNvGrpSpPr/>
          <p:nvPr/>
        </p:nvGrpSpPr>
        <p:grpSpPr>
          <a:xfrm>
            <a:off x="3500437" y="4648009"/>
            <a:ext cx="1239520" cy="521970"/>
            <a:chOff x="3500437" y="4648009"/>
            <a:chExt cx="1239520" cy="521970"/>
          </a:xfrm>
        </p:grpSpPr>
        <p:sp>
          <p:nvSpPr>
            <p:cNvPr id="84" name="object 84" descr=""/>
            <p:cNvSpPr/>
            <p:nvPr/>
          </p:nvSpPr>
          <p:spPr>
            <a:xfrm>
              <a:off x="3505200" y="4652771"/>
              <a:ext cx="197485" cy="203835"/>
            </a:xfrm>
            <a:custGeom>
              <a:avLst/>
              <a:gdLst/>
              <a:ahLst/>
              <a:cxnLst/>
              <a:rect l="l" t="t" r="r" b="b"/>
              <a:pathLst>
                <a:path w="197485" h="203835">
                  <a:moveTo>
                    <a:pt x="197485" y="0"/>
                  </a:moveTo>
                  <a:lnTo>
                    <a:pt x="0" y="203453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4244720" y="4756403"/>
              <a:ext cx="490220" cy="408940"/>
            </a:xfrm>
            <a:custGeom>
              <a:avLst/>
              <a:gdLst/>
              <a:ahLst/>
              <a:cxnLst/>
              <a:rect l="l" t="t" r="r" b="b"/>
              <a:pathLst>
                <a:path w="490220" h="408939">
                  <a:moveTo>
                    <a:pt x="102107" y="0"/>
                  </a:moveTo>
                  <a:lnTo>
                    <a:pt x="0" y="0"/>
                  </a:lnTo>
                  <a:lnTo>
                    <a:pt x="46906" y="3707"/>
                  </a:lnTo>
                  <a:lnTo>
                    <a:pt x="92134" y="14545"/>
                  </a:lnTo>
                  <a:lnTo>
                    <a:pt x="135213" y="32081"/>
                  </a:lnTo>
                  <a:lnTo>
                    <a:pt x="175668" y="55888"/>
                  </a:lnTo>
                  <a:lnTo>
                    <a:pt x="213026" y="85534"/>
                  </a:lnTo>
                  <a:lnTo>
                    <a:pt x="246814" y="120591"/>
                  </a:lnTo>
                  <a:lnTo>
                    <a:pt x="276559" y="160628"/>
                  </a:lnTo>
                  <a:lnTo>
                    <a:pt x="301788" y="205215"/>
                  </a:lnTo>
                  <a:lnTo>
                    <a:pt x="322027" y="253924"/>
                  </a:lnTo>
                  <a:lnTo>
                    <a:pt x="336803" y="306324"/>
                  </a:lnTo>
                  <a:lnTo>
                    <a:pt x="285750" y="306324"/>
                  </a:lnTo>
                  <a:lnTo>
                    <a:pt x="398906" y="408432"/>
                  </a:lnTo>
                  <a:lnTo>
                    <a:pt x="489965" y="306324"/>
                  </a:lnTo>
                  <a:lnTo>
                    <a:pt x="438912" y="306324"/>
                  </a:lnTo>
                  <a:lnTo>
                    <a:pt x="424135" y="253924"/>
                  </a:lnTo>
                  <a:lnTo>
                    <a:pt x="403896" y="205215"/>
                  </a:lnTo>
                  <a:lnTo>
                    <a:pt x="378667" y="160628"/>
                  </a:lnTo>
                  <a:lnTo>
                    <a:pt x="348922" y="120591"/>
                  </a:lnTo>
                  <a:lnTo>
                    <a:pt x="315134" y="85534"/>
                  </a:lnTo>
                  <a:lnTo>
                    <a:pt x="277776" y="55888"/>
                  </a:lnTo>
                  <a:lnTo>
                    <a:pt x="237321" y="32081"/>
                  </a:lnTo>
                  <a:lnTo>
                    <a:pt x="194242" y="14545"/>
                  </a:lnTo>
                  <a:lnTo>
                    <a:pt x="149014" y="370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A6A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3896868" y="4756403"/>
              <a:ext cx="399415" cy="408940"/>
            </a:xfrm>
            <a:custGeom>
              <a:avLst/>
              <a:gdLst/>
              <a:ahLst/>
              <a:cxnLst/>
              <a:rect l="l" t="t" r="r" b="b"/>
              <a:pathLst>
                <a:path w="399414" h="408939">
                  <a:moveTo>
                    <a:pt x="347853" y="0"/>
                  </a:moveTo>
                  <a:lnTo>
                    <a:pt x="304211" y="3182"/>
                  </a:lnTo>
                  <a:lnTo>
                    <a:pt x="262190" y="12475"/>
                  </a:lnTo>
                  <a:lnTo>
                    <a:pt x="222114" y="27494"/>
                  </a:lnTo>
                  <a:lnTo>
                    <a:pt x="184309" y="47857"/>
                  </a:lnTo>
                  <a:lnTo>
                    <a:pt x="149100" y="73182"/>
                  </a:lnTo>
                  <a:lnTo>
                    <a:pt x="116815" y="103085"/>
                  </a:lnTo>
                  <a:lnTo>
                    <a:pt x="87777" y="137183"/>
                  </a:lnTo>
                  <a:lnTo>
                    <a:pt x="62313" y="175094"/>
                  </a:lnTo>
                  <a:lnTo>
                    <a:pt x="40749" y="216434"/>
                  </a:lnTo>
                  <a:lnTo>
                    <a:pt x="23409" y="260821"/>
                  </a:lnTo>
                  <a:lnTo>
                    <a:pt x="10621" y="307871"/>
                  </a:lnTo>
                  <a:lnTo>
                    <a:pt x="2709" y="357202"/>
                  </a:lnTo>
                  <a:lnTo>
                    <a:pt x="0" y="408432"/>
                  </a:lnTo>
                  <a:lnTo>
                    <a:pt x="102108" y="408432"/>
                  </a:lnTo>
                  <a:lnTo>
                    <a:pt x="104690" y="358524"/>
                  </a:lnTo>
                  <a:lnTo>
                    <a:pt x="112248" y="310279"/>
                  </a:lnTo>
                  <a:lnTo>
                    <a:pt x="124497" y="264084"/>
                  </a:lnTo>
                  <a:lnTo>
                    <a:pt x="141153" y="220326"/>
                  </a:lnTo>
                  <a:lnTo>
                    <a:pt x="161931" y="179391"/>
                  </a:lnTo>
                  <a:lnTo>
                    <a:pt x="186547" y="141668"/>
                  </a:lnTo>
                  <a:lnTo>
                    <a:pt x="214716" y="107543"/>
                  </a:lnTo>
                  <a:lnTo>
                    <a:pt x="246154" y="77404"/>
                  </a:lnTo>
                  <a:lnTo>
                    <a:pt x="280576" y="51637"/>
                  </a:lnTo>
                  <a:lnTo>
                    <a:pt x="317699" y="30630"/>
                  </a:lnTo>
                  <a:lnTo>
                    <a:pt x="357237" y="14770"/>
                  </a:lnTo>
                  <a:lnTo>
                    <a:pt x="398907" y="4445"/>
                  </a:lnTo>
                  <a:lnTo>
                    <a:pt x="386214" y="2518"/>
                  </a:lnTo>
                  <a:lnTo>
                    <a:pt x="373475" y="1127"/>
                  </a:lnTo>
                  <a:lnTo>
                    <a:pt x="360687" y="283"/>
                  </a:lnTo>
                  <a:lnTo>
                    <a:pt x="347853" y="0"/>
                  </a:lnTo>
                  <a:close/>
                </a:path>
              </a:pathLst>
            </a:custGeom>
            <a:solidFill>
              <a:srgbClr val="858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3896868" y="4756403"/>
              <a:ext cx="838200" cy="408940"/>
            </a:xfrm>
            <a:custGeom>
              <a:avLst/>
              <a:gdLst/>
              <a:ahLst/>
              <a:cxnLst/>
              <a:rect l="l" t="t" r="r" b="b"/>
              <a:pathLst>
                <a:path w="838200" h="408939">
                  <a:moveTo>
                    <a:pt x="398907" y="4445"/>
                  </a:moveTo>
                  <a:lnTo>
                    <a:pt x="357237" y="14770"/>
                  </a:lnTo>
                  <a:lnTo>
                    <a:pt x="317699" y="30630"/>
                  </a:lnTo>
                  <a:lnTo>
                    <a:pt x="280576" y="51637"/>
                  </a:lnTo>
                  <a:lnTo>
                    <a:pt x="246154" y="77404"/>
                  </a:lnTo>
                  <a:lnTo>
                    <a:pt x="214716" y="107543"/>
                  </a:lnTo>
                  <a:lnTo>
                    <a:pt x="186547" y="141668"/>
                  </a:lnTo>
                  <a:lnTo>
                    <a:pt x="161931" y="179391"/>
                  </a:lnTo>
                  <a:lnTo>
                    <a:pt x="141153" y="220326"/>
                  </a:lnTo>
                  <a:lnTo>
                    <a:pt x="124497" y="264084"/>
                  </a:lnTo>
                  <a:lnTo>
                    <a:pt x="112248" y="310279"/>
                  </a:lnTo>
                  <a:lnTo>
                    <a:pt x="104690" y="358524"/>
                  </a:lnTo>
                  <a:lnTo>
                    <a:pt x="102108" y="408432"/>
                  </a:lnTo>
                  <a:lnTo>
                    <a:pt x="0" y="408432"/>
                  </a:lnTo>
                  <a:lnTo>
                    <a:pt x="2709" y="357202"/>
                  </a:lnTo>
                  <a:lnTo>
                    <a:pt x="10621" y="307871"/>
                  </a:lnTo>
                  <a:lnTo>
                    <a:pt x="23409" y="260821"/>
                  </a:lnTo>
                  <a:lnTo>
                    <a:pt x="40749" y="216434"/>
                  </a:lnTo>
                  <a:lnTo>
                    <a:pt x="62313" y="175094"/>
                  </a:lnTo>
                  <a:lnTo>
                    <a:pt x="87777" y="137183"/>
                  </a:lnTo>
                  <a:lnTo>
                    <a:pt x="116815" y="103085"/>
                  </a:lnTo>
                  <a:lnTo>
                    <a:pt x="149100" y="73182"/>
                  </a:lnTo>
                  <a:lnTo>
                    <a:pt x="184309" y="47857"/>
                  </a:lnTo>
                  <a:lnTo>
                    <a:pt x="222114" y="27494"/>
                  </a:lnTo>
                  <a:lnTo>
                    <a:pt x="262190" y="12475"/>
                  </a:lnTo>
                  <a:lnTo>
                    <a:pt x="304211" y="3182"/>
                  </a:lnTo>
                  <a:lnTo>
                    <a:pt x="347853" y="0"/>
                  </a:lnTo>
                  <a:lnTo>
                    <a:pt x="449961" y="0"/>
                  </a:lnTo>
                  <a:lnTo>
                    <a:pt x="496867" y="3707"/>
                  </a:lnTo>
                  <a:lnTo>
                    <a:pt x="542095" y="14545"/>
                  </a:lnTo>
                  <a:lnTo>
                    <a:pt x="585174" y="32081"/>
                  </a:lnTo>
                  <a:lnTo>
                    <a:pt x="625629" y="55888"/>
                  </a:lnTo>
                  <a:lnTo>
                    <a:pt x="662987" y="85534"/>
                  </a:lnTo>
                  <a:lnTo>
                    <a:pt x="696775" y="120591"/>
                  </a:lnTo>
                  <a:lnTo>
                    <a:pt x="726520" y="160628"/>
                  </a:lnTo>
                  <a:lnTo>
                    <a:pt x="751749" y="205215"/>
                  </a:lnTo>
                  <a:lnTo>
                    <a:pt x="771988" y="253924"/>
                  </a:lnTo>
                  <a:lnTo>
                    <a:pt x="786765" y="306324"/>
                  </a:lnTo>
                  <a:lnTo>
                    <a:pt x="837819" y="306324"/>
                  </a:lnTo>
                  <a:lnTo>
                    <a:pt x="746760" y="408432"/>
                  </a:lnTo>
                  <a:lnTo>
                    <a:pt x="633603" y="306324"/>
                  </a:lnTo>
                  <a:lnTo>
                    <a:pt x="684657" y="306324"/>
                  </a:lnTo>
                  <a:lnTo>
                    <a:pt x="669880" y="253924"/>
                  </a:lnTo>
                  <a:lnTo>
                    <a:pt x="649641" y="205215"/>
                  </a:lnTo>
                  <a:lnTo>
                    <a:pt x="624412" y="160628"/>
                  </a:lnTo>
                  <a:lnTo>
                    <a:pt x="594667" y="120591"/>
                  </a:lnTo>
                  <a:lnTo>
                    <a:pt x="560879" y="85534"/>
                  </a:lnTo>
                  <a:lnTo>
                    <a:pt x="523521" y="55888"/>
                  </a:lnTo>
                  <a:lnTo>
                    <a:pt x="483066" y="32081"/>
                  </a:lnTo>
                  <a:lnTo>
                    <a:pt x="439987" y="14545"/>
                  </a:lnTo>
                  <a:lnTo>
                    <a:pt x="394759" y="3707"/>
                  </a:lnTo>
                  <a:lnTo>
                    <a:pt x="347853" y="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 descr=""/>
          <p:cNvSpPr txBox="1"/>
          <p:nvPr/>
        </p:nvSpPr>
        <p:spPr>
          <a:xfrm>
            <a:off x="1068120" y="3217001"/>
            <a:ext cx="1013460" cy="62547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2000" spc="125">
                <a:solidFill>
                  <a:srgbClr val="3D010C"/>
                </a:solidFill>
                <a:latin typeface="Malgun Gothic"/>
                <a:cs typeface="Malgun Gothic"/>
              </a:rPr>
              <a:t>(case</a:t>
            </a:r>
            <a:r>
              <a:rPr dirty="0" sz="20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65">
                <a:solidFill>
                  <a:srgbClr val="3D010C"/>
                </a:solidFill>
                <a:latin typeface="Malgun Gothic"/>
                <a:cs typeface="Malgun Gothic"/>
              </a:rPr>
              <a:t>2)</a:t>
            </a:r>
            <a:endParaRPr sz="2000">
              <a:latin typeface="Malgun Gothic"/>
              <a:cs typeface="Malgun Gothic"/>
            </a:endParaRPr>
          </a:p>
          <a:p>
            <a:pPr algn="r" marR="38100">
              <a:lnSpc>
                <a:spcPct val="100000"/>
              </a:lnSpc>
              <a:spcBef>
                <a:spcPts val="370"/>
              </a:spcBef>
            </a:pPr>
            <a:r>
              <a:rPr dirty="0" sz="1000" spc="-50">
                <a:solidFill>
                  <a:srgbClr val="3D010C"/>
                </a:solidFill>
                <a:latin typeface="Courier New"/>
                <a:cs typeface="Courier New"/>
              </a:rPr>
              <a:t>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1079093" y="4956330"/>
            <a:ext cx="6066790" cy="116078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758950">
              <a:lnSpc>
                <a:spcPct val="100000"/>
              </a:lnSpc>
              <a:spcBef>
                <a:spcPts val="495"/>
              </a:spcBef>
            </a:pPr>
            <a:r>
              <a:rPr dirty="0" sz="1400" spc="-25">
                <a:solidFill>
                  <a:srgbClr val="3D010C"/>
                </a:solidFill>
                <a:latin typeface="Malgun Gothic"/>
                <a:cs typeface="Malgun Gothic"/>
              </a:rPr>
              <a:t>삽입</a:t>
            </a:r>
            <a:endParaRPr sz="1400">
              <a:latin typeface="Malgun Gothic"/>
              <a:cs typeface="Malgun Gothic"/>
            </a:endParaRPr>
          </a:p>
          <a:p>
            <a:pPr marL="2667635">
              <a:lnSpc>
                <a:spcPct val="100000"/>
              </a:lnSpc>
              <a:spcBef>
                <a:spcPts val="565"/>
              </a:spcBef>
            </a:pPr>
            <a:r>
              <a:rPr dirty="0" sz="2000" spc="80">
                <a:solidFill>
                  <a:srgbClr val="3D010C"/>
                </a:solidFill>
                <a:latin typeface="Malgun Gothic"/>
                <a:cs typeface="Malgun Gothic"/>
              </a:rPr>
              <a:t>left-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right</a:t>
            </a:r>
            <a:r>
              <a:rPr dirty="0" sz="2000" spc="-1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rotation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  <a:tabLst>
                <a:tab pos="4450715" algn="l"/>
              </a:tabLst>
            </a:pPr>
            <a:r>
              <a:rPr dirty="0" sz="2000" spc="125">
                <a:solidFill>
                  <a:srgbClr val="3D010C"/>
                </a:solidFill>
                <a:latin typeface="Malgun Gothic"/>
                <a:cs typeface="Malgun Gothic"/>
              </a:rPr>
              <a:t>(case</a:t>
            </a:r>
            <a:r>
              <a:rPr dirty="0" sz="20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90">
                <a:solidFill>
                  <a:srgbClr val="3D010C"/>
                </a:solidFill>
                <a:latin typeface="Malgun Gothic"/>
                <a:cs typeface="Malgun Gothic"/>
              </a:rPr>
              <a:t>3)</a:t>
            </a:r>
            <a:r>
              <a:rPr dirty="0" sz="20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125">
                <a:solidFill>
                  <a:srgbClr val="3D010C"/>
                </a:solidFill>
                <a:latin typeface="Malgun Gothic"/>
                <a:cs typeface="Malgun Gothic"/>
              </a:rPr>
              <a:t>(case</a:t>
            </a:r>
            <a:r>
              <a:rPr dirty="0" sz="20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90">
                <a:solidFill>
                  <a:srgbClr val="3D010C"/>
                </a:solidFill>
                <a:latin typeface="Malgun Gothic"/>
                <a:cs typeface="Malgun Gothic"/>
              </a:rPr>
              <a:t>4)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229">
                <a:solidFill>
                  <a:srgbClr val="3D010C"/>
                </a:solidFill>
                <a:latin typeface="Malgun Gothic"/>
                <a:cs typeface="Malgun Gothic"/>
              </a:rPr>
              <a:t>: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120">
                <a:solidFill>
                  <a:srgbClr val="3D010C"/>
                </a:solidFill>
                <a:latin typeface="Malgun Gothic"/>
                <a:cs typeface="Malgun Gothic"/>
              </a:rPr>
              <a:t>case</a:t>
            </a:r>
            <a:r>
              <a:rPr dirty="0" sz="20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135">
                <a:solidFill>
                  <a:srgbClr val="3D010C"/>
                </a:solidFill>
                <a:latin typeface="Malgun Gothic"/>
                <a:cs typeface="Malgun Gothic"/>
              </a:rPr>
              <a:t>1,</a:t>
            </a:r>
            <a:r>
              <a:rPr dirty="0" sz="20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2의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대칭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	</a:t>
            </a:r>
            <a:r>
              <a:rPr dirty="0" sz="2000">
                <a:solidFill>
                  <a:srgbClr val="3D010C"/>
                </a:solidFill>
                <a:latin typeface="Wingdings"/>
                <a:cs typeface="Wingdings"/>
              </a:rPr>
              <a:t></a:t>
            </a:r>
            <a:r>
              <a:rPr dirty="0" sz="2000" spc="16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총</a:t>
            </a:r>
            <a:r>
              <a:rPr dirty="0" sz="20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4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125">
                <a:solidFill>
                  <a:srgbClr val="3D010C"/>
                </a:solidFill>
                <a:latin typeface="Malgun Gothic"/>
                <a:cs typeface="Malgun Gothic"/>
              </a:rPr>
              <a:t>cases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0" name="object 90" descr=""/>
          <p:cNvSpPr/>
          <p:nvPr/>
        </p:nvSpPr>
        <p:spPr>
          <a:xfrm>
            <a:off x="5594603" y="4290059"/>
            <a:ext cx="424180" cy="291465"/>
          </a:xfrm>
          <a:custGeom>
            <a:avLst/>
            <a:gdLst/>
            <a:ahLst/>
            <a:cxnLst/>
            <a:rect l="l" t="t" r="r" b="b"/>
            <a:pathLst>
              <a:path w="424179" h="291464">
                <a:moveTo>
                  <a:pt x="278130" y="0"/>
                </a:moveTo>
                <a:lnTo>
                  <a:pt x="278130" y="72770"/>
                </a:lnTo>
                <a:lnTo>
                  <a:pt x="0" y="72770"/>
                </a:lnTo>
                <a:lnTo>
                  <a:pt x="0" y="218312"/>
                </a:lnTo>
                <a:lnTo>
                  <a:pt x="278130" y="218312"/>
                </a:lnTo>
                <a:lnTo>
                  <a:pt x="278130" y="291083"/>
                </a:lnTo>
                <a:lnTo>
                  <a:pt x="423672" y="145541"/>
                </a:lnTo>
                <a:lnTo>
                  <a:pt x="278130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/>
          <p:nvPr/>
        </p:nvSpPr>
        <p:spPr>
          <a:xfrm>
            <a:off x="7048500" y="3649979"/>
            <a:ext cx="318770" cy="288290"/>
          </a:xfrm>
          <a:custGeom>
            <a:avLst/>
            <a:gdLst/>
            <a:ahLst/>
            <a:cxnLst/>
            <a:rect l="l" t="t" r="r" b="b"/>
            <a:pathLst>
              <a:path w="318770" h="288289">
                <a:moveTo>
                  <a:pt x="0" y="144018"/>
                </a:moveTo>
                <a:lnTo>
                  <a:pt x="8113" y="98511"/>
                </a:lnTo>
                <a:lnTo>
                  <a:pt x="30711" y="58978"/>
                </a:lnTo>
                <a:lnTo>
                  <a:pt x="65178" y="27797"/>
                </a:lnTo>
                <a:lnTo>
                  <a:pt x="108898" y="7345"/>
                </a:lnTo>
                <a:lnTo>
                  <a:pt x="159257" y="0"/>
                </a:lnTo>
                <a:lnTo>
                  <a:pt x="209617" y="7345"/>
                </a:lnTo>
                <a:lnTo>
                  <a:pt x="253337" y="27797"/>
                </a:lnTo>
                <a:lnTo>
                  <a:pt x="287804" y="58978"/>
                </a:lnTo>
                <a:lnTo>
                  <a:pt x="310402" y="98511"/>
                </a:lnTo>
                <a:lnTo>
                  <a:pt x="318516" y="144018"/>
                </a:lnTo>
                <a:lnTo>
                  <a:pt x="310402" y="189524"/>
                </a:lnTo>
                <a:lnTo>
                  <a:pt x="287804" y="229057"/>
                </a:lnTo>
                <a:lnTo>
                  <a:pt x="253337" y="260238"/>
                </a:lnTo>
                <a:lnTo>
                  <a:pt x="209617" y="280690"/>
                </a:lnTo>
                <a:lnTo>
                  <a:pt x="159257" y="288036"/>
                </a:lnTo>
                <a:lnTo>
                  <a:pt x="108898" y="280690"/>
                </a:lnTo>
                <a:lnTo>
                  <a:pt x="65178" y="260238"/>
                </a:lnTo>
                <a:lnTo>
                  <a:pt x="30711" y="229057"/>
                </a:lnTo>
                <a:lnTo>
                  <a:pt x="8113" y="189524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 txBox="1"/>
          <p:nvPr/>
        </p:nvSpPr>
        <p:spPr>
          <a:xfrm>
            <a:off x="7158608" y="3664407"/>
            <a:ext cx="101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D010C"/>
                </a:solidFill>
                <a:latin typeface="Courier New"/>
                <a:cs typeface="Courier New"/>
              </a:rPr>
              <a:t>c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3" name="object 93" descr=""/>
          <p:cNvSpPr/>
          <p:nvPr/>
        </p:nvSpPr>
        <p:spPr>
          <a:xfrm>
            <a:off x="6548628" y="4072128"/>
            <a:ext cx="318770" cy="288290"/>
          </a:xfrm>
          <a:custGeom>
            <a:avLst/>
            <a:gdLst/>
            <a:ahLst/>
            <a:cxnLst/>
            <a:rect l="l" t="t" r="r" b="b"/>
            <a:pathLst>
              <a:path w="318770" h="288289">
                <a:moveTo>
                  <a:pt x="0" y="144018"/>
                </a:moveTo>
                <a:lnTo>
                  <a:pt x="8113" y="98511"/>
                </a:lnTo>
                <a:lnTo>
                  <a:pt x="30711" y="58978"/>
                </a:lnTo>
                <a:lnTo>
                  <a:pt x="65178" y="27797"/>
                </a:lnTo>
                <a:lnTo>
                  <a:pt x="108898" y="7345"/>
                </a:lnTo>
                <a:lnTo>
                  <a:pt x="159257" y="0"/>
                </a:lnTo>
                <a:lnTo>
                  <a:pt x="209617" y="7345"/>
                </a:lnTo>
                <a:lnTo>
                  <a:pt x="253337" y="27797"/>
                </a:lnTo>
                <a:lnTo>
                  <a:pt x="287804" y="58978"/>
                </a:lnTo>
                <a:lnTo>
                  <a:pt x="310402" y="98511"/>
                </a:lnTo>
                <a:lnTo>
                  <a:pt x="318516" y="144018"/>
                </a:lnTo>
                <a:lnTo>
                  <a:pt x="310402" y="189524"/>
                </a:lnTo>
                <a:lnTo>
                  <a:pt x="287804" y="229057"/>
                </a:lnTo>
                <a:lnTo>
                  <a:pt x="253337" y="260238"/>
                </a:lnTo>
                <a:lnTo>
                  <a:pt x="209617" y="280690"/>
                </a:lnTo>
                <a:lnTo>
                  <a:pt x="159257" y="288036"/>
                </a:lnTo>
                <a:lnTo>
                  <a:pt x="108898" y="280690"/>
                </a:lnTo>
                <a:lnTo>
                  <a:pt x="65178" y="260238"/>
                </a:lnTo>
                <a:lnTo>
                  <a:pt x="30711" y="229057"/>
                </a:lnTo>
                <a:lnTo>
                  <a:pt x="8113" y="189524"/>
                </a:lnTo>
                <a:lnTo>
                  <a:pt x="0" y="14401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 txBox="1"/>
          <p:nvPr/>
        </p:nvSpPr>
        <p:spPr>
          <a:xfrm>
            <a:off x="6658482" y="4087114"/>
            <a:ext cx="101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D010C"/>
                </a:solidFill>
                <a:latin typeface="Courier New"/>
                <a:cs typeface="Courier New"/>
              </a:rPr>
              <a:t>b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5" name="object 95" descr=""/>
          <p:cNvSpPr/>
          <p:nvPr/>
        </p:nvSpPr>
        <p:spPr>
          <a:xfrm>
            <a:off x="7533131" y="4058411"/>
            <a:ext cx="318770" cy="287020"/>
          </a:xfrm>
          <a:custGeom>
            <a:avLst/>
            <a:gdLst/>
            <a:ahLst/>
            <a:cxnLst/>
            <a:rect l="l" t="t" r="r" b="b"/>
            <a:pathLst>
              <a:path w="318770" h="287020">
                <a:moveTo>
                  <a:pt x="0" y="143256"/>
                </a:moveTo>
                <a:lnTo>
                  <a:pt x="8113" y="97974"/>
                </a:lnTo>
                <a:lnTo>
                  <a:pt x="30711" y="58649"/>
                </a:lnTo>
                <a:lnTo>
                  <a:pt x="65178" y="27639"/>
                </a:lnTo>
                <a:lnTo>
                  <a:pt x="108898" y="7303"/>
                </a:lnTo>
                <a:lnTo>
                  <a:pt x="159258" y="0"/>
                </a:lnTo>
                <a:lnTo>
                  <a:pt x="209617" y="7303"/>
                </a:lnTo>
                <a:lnTo>
                  <a:pt x="253337" y="27639"/>
                </a:lnTo>
                <a:lnTo>
                  <a:pt x="287804" y="58649"/>
                </a:lnTo>
                <a:lnTo>
                  <a:pt x="310402" y="97974"/>
                </a:lnTo>
                <a:lnTo>
                  <a:pt x="318516" y="143256"/>
                </a:lnTo>
                <a:lnTo>
                  <a:pt x="310402" y="188537"/>
                </a:lnTo>
                <a:lnTo>
                  <a:pt x="287804" y="227862"/>
                </a:lnTo>
                <a:lnTo>
                  <a:pt x="253337" y="258872"/>
                </a:lnTo>
                <a:lnTo>
                  <a:pt x="209617" y="279208"/>
                </a:lnTo>
                <a:lnTo>
                  <a:pt x="159258" y="286512"/>
                </a:lnTo>
                <a:lnTo>
                  <a:pt x="108898" y="279208"/>
                </a:lnTo>
                <a:lnTo>
                  <a:pt x="65178" y="258872"/>
                </a:lnTo>
                <a:lnTo>
                  <a:pt x="30711" y="227862"/>
                </a:lnTo>
                <a:lnTo>
                  <a:pt x="8113" y="188537"/>
                </a:lnTo>
                <a:lnTo>
                  <a:pt x="0" y="14325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 txBox="1"/>
          <p:nvPr/>
        </p:nvSpPr>
        <p:spPr>
          <a:xfrm>
            <a:off x="7642606" y="4072890"/>
            <a:ext cx="101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D010C"/>
                </a:solidFill>
                <a:latin typeface="Courier New"/>
                <a:cs typeface="Courier New"/>
              </a:rPr>
              <a:t>e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97" name="object 97" descr=""/>
          <p:cNvGrpSpPr/>
          <p:nvPr/>
        </p:nvGrpSpPr>
        <p:grpSpPr>
          <a:xfrm>
            <a:off x="6133909" y="3892105"/>
            <a:ext cx="1449705" cy="866140"/>
            <a:chOff x="6133909" y="3892105"/>
            <a:chExt cx="1449705" cy="866140"/>
          </a:xfrm>
        </p:grpSpPr>
        <p:sp>
          <p:nvSpPr>
            <p:cNvPr id="98" name="object 98" descr=""/>
            <p:cNvSpPr/>
            <p:nvPr/>
          </p:nvSpPr>
          <p:spPr>
            <a:xfrm>
              <a:off x="6821423" y="3896867"/>
              <a:ext cx="757555" cy="217804"/>
            </a:xfrm>
            <a:custGeom>
              <a:avLst/>
              <a:gdLst/>
              <a:ahLst/>
              <a:cxnLst/>
              <a:rect l="l" t="t" r="r" b="b"/>
              <a:pathLst>
                <a:path w="757554" h="217804">
                  <a:moveTo>
                    <a:pt x="273939" y="0"/>
                  </a:moveTo>
                  <a:lnTo>
                    <a:pt x="0" y="217677"/>
                  </a:lnTo>
                </a:path>
                <a:path w="757554" h="217804">
                  <a:moveTo>
                    <a:pt x="498348" y="0"/>
                  </a:moveTo>
                  <a:lnTo>
                    <a:pt x="757427" y="203326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6138671" y="4465319"/>
              <a:ext cx="321945" cy="288290"/>
            </a:xfrm>
            <a:custGeom>
              <a:avLst/>
              <a:gdLst/>
              <a:ahLst/>
              <a:cxnLst/>
              <a:rect l="l" t="t" r="r" b="b"/>
              <a:pathLst>
                <a:path w="321945" h="288289">
                  <a:moveTo>
                    <a:pt x="0" y="144017"/>
                  </a:moveTo>
                  <a:lnTo>
                    <a:pt x="8199" y="98511"/>
                  </a:lnTo>
                  <a:lnTo>
                    <a:pt x="31028" y="58978"/>
                  </a:lnTo>
                  <a:lnTo>
                    <a:pt x="65836" y="27797"/>
                  </a:lnTo>
                  <a:lnTo>
                    <a:pt x="109971" y="7345"/>
                  </a:lnTo>
                  <a:lnTo>
                    <a:pt x="160781" y="0"/>
                  </a:lnTo>
                  <a:lnTo>
                    <a:pt x="211592" y="7345"/>
                  </a:lnTo>
                  <a:lnTo>
                    <a:pt x="255727" y="27797"/>
                  </a:lnTo>
                  <a:lnTo>
                    <a:pt x="290535" y="58978"/>
                  </a:lnTo>
                  <a:lnTo>
                    <a:pt x="313364" y="98511"/>
                  </a:lnTo>
                  <a:lnTo>
                    <a:pt x="321563" y="144017"/>
                  </a:lnTo>
                  <a:lnTo>
                    <a:pt x="313364" y="189524"/>
                  </a:lnTo>
                  <a:lnTo>
                    <a:pt x="290535" y="229057"/>
                  </a:lnTo>
                  <a:lnTo>
                    <a:pt x="255727" y="260238"/>
                  </a:lnTo>
                  <a:lnTo>
                    <a:pt x="211592" y="280690"/>
                  </a:lnTo>
                  <a:lnTo>
                    <a:pt x="160781" y="288035"/>
                  </a:lnTo>
                  <a:lnTo>
                    <a:pt x="109971" y="280690"/>
                  </a:lnTo>
                  <a:lnTo>
                    <a:pt x="65836" y="260238"/>
                  </a:lnTo>
                  <a:lnTo>
                    <a:pt x="31028" y="229057"/>
                  </a:lnTo>
                  <a:lnTo>
                    <a:pt x="8199" y="189524"/>
                  </a:lnTo>
                  <a:lnTo>
                    <a:pt x="0" y="14401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 descr=""/>
          <p:cNvSpPr txBox="1"/>
          <p:nvPr/>
        </p:nvSpPr>
        <p:spPr>
          <a:xfrm>
            <a:off x="6249415" y="4480686"/>
            <a:ext cx="101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D010C"/>
                </a:solidFill>
                <a:latin typeface="Courier New"/>
                <a:cs typeface="Courier New"/>
              </a:rPr>
              <a:t>a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101" name="object 101" descr=""/>
          <p:cNvGrpSpPr/>
          <p:nvPr/>
        </p:nvGrpSpPr>
        <p:grpSpPr>
          <a:xfrm>
            <a:off x="6408229" y="4312729"/>
            <a:ext cx="1024890" cy="443865"/>
            <a:chOff x="6408229" y="4312729"/>
            <a:chExt cx="1024890" cy="443865"/>
          </a:xfrm>
        </p:grpSpPr>
        <p:sp>
          <p:nvSpPr>
            <p:cNvPr id="102" name="object 102" descr=""/>
            <p:cNvSpPr/>
            <p:nvPr/>
          </p:nvSpPr>
          <p:spPr>
            <a:xfrm>
              <a:off x="6412991" y="4317491"/>
              <a:ext cx="182880" cy="189230"/>
            </a:xfrm>
            <a:custGeom>
              <a:avLst/>
              <a:gdLst/>
              <a:ahLst/>
              <a:cxnLst/>
              <a:rect l="l" t="t" r="r" b="b"/>
              <a:pathLst>
                <a:path w="182879" h="189229">
                  <a:moveTo>
                    <a:pt x="182499" y="0"/>
                  </a:moveTo>
                  <a:lnTo>
                    <a:pt x="0" y="189229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7109459" y="4465319"/>
              <a:ext cx="318770" cy="287020"/>
            </a:xfrm>
            <a:custGeom>
              <a:avLst/>
              <a:gdLst/>
              <a:ahLst/>
              <a:cxnLst/>
              <a:rect l="l" t="t" r="r" b="b"/>
              <a:pathLst>
                <a:path w="318770" h="287020">
                  <a:moveTo>
                    <a:pt x="0" y="143255"/>
                  </a:moveTo>
                  <a:lnTo>
                    <a:pt x="8113" y="97974"/>
                  </a:lnTo>
                  <a:lnTo>
                    <a:pt x="30711" y="58649"/>
                  </a:lnTo>
                  <a:lnTo>
                    <a:pt x="65178" y="27639"/>
                  </a:lnTo>
                  <a:lnTo>
                    <a:pt x="108898" y="7303"/>
                  </a:lnTo>
                  <a:lnTo>
                    <a:pt x="159258" y="0"/>
                  </a:lnTo>
                  <a:lnTo>
                    <a:pt x="209617" y="7303"/>
                  </a:lnTo>
                  <a:lnTo>
                    <a:pt x="253337" y="27639"/>
                  </a:lnTo>
                  <a:lnTo>
                    <a:pt x="287804" y="58649"/>
                  </a:lnTo>
                  <a:lnTo>
                    <a:pt x="310402" y="97974"/>
                  </a:lnTo>
                  <a:lnTo>
                    <a:pt x="318516" y="143255"/>
                  </a:lnTo>
                  <a:lnTo>
                    <a:pt x="310402" y="188537"/>
                  </a:lnTo>
                  <a:lnTo>
                    <a:pt x="287804" y="227862"/>
                  </a:lnTo>
                  <a:lnTo>
                    <a:pt x="253337" y="258872"/>
                  </a:lnTo>
                  <a:lnTo>
                    <a:pt x="209617" y="279208"/>
                  </a:lnTo>
                  <a:lnTo>
                    <a:pt x="159258" y="286511"/>
                  </a:lnTo>
                  <a:lnTo>
                    <a:pt x="108898" y="279208"/>
                  </a:lnTo>
                  <a:lnTo>
                    <a:pt x="65178" y="258872"/>
                  </a:lnTo>
                  <a:lnTo>
                    <a:pt x="30711" y="227862"/>
                  </a:lnTo>
                  <a:lnTo>
                    <a:pt x="8113" y="188537"/>
                  </a:lnTo>
                  <a:lnTo>
                    <a:pt x="0" y="14325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" name="object 104" descr=""/>
          <p:cNvSpPr txBox="1"/>
          <p:nvPr/>
        </p:nvSpPr>
        <p:spPr>
          <a:xfrm>
            <a:off x="7218933" y="4480686"/>
            <a:ext cx="101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D010C"/>
                </a:solidFill>
                <a:latin typeface="Courier New"/>
                <a:cs typeface="Courier New"/>
              </a:rPr>
              <a:t>d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105" name="object 105" descr=""/>
          <p:cNvGrpSpPr/>
          <p:nvPr/>
        </p:nvGrpSpPr>
        <p:grpSpPr>
          <a:xfrm>
            <a:off x="7375969" y="4297489"/>
            <a:ext cx="845185" cy="459105"/>
            <a:chOff x="7375969" y="4297489"/>
            <a:chExt cx="845185" cy="459105"/>
          </a:xfrm>
        </p:grpSpPr>
        <p:sp>
          <p:nvSpPr>
            <p:cNvPr id="106" name="object 106" descr=""/>
            <p:cNvSpPr/>
            <p:nvPr/>
          </p:nvSpPr>
          <p:spPr>
            <a:xfrm>
              <a:off x="7380731" y="4302252"/>
              <a:ext cx="198755" cy="204470"/>
            </a:xfrm>
            <a:custGeom>
              <a:avLst/>
              <a:gdLst/>
              <a:ahLst/>
              <a:cxnLst/>
              <a:rect l="l" t="t" r="r" b="b"/>
              <a:pathLst>
                <a:path w="198754" h="204470">
                  <a:moveTo>
                    <a:pt x="198500" y="0"/>
                  </a:moveTo>
                  <a:lnTo>
                    <a:pt x="0" y="204343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7895843" y="4465320"/>
              <a:ext cx="320040" cy="287020"/>
            </a:xfrm>
            <a:custGeom>
              <a:avLst/>
              <a:gdLst/>
              <a:ahLst/>
              <a:cxnLst/>
              <a:rect l="l" t="t" r="r" b="b"/>
              <a:pathLst>
                <a:path w="320040" h="287020">
                  <a:moveTo>
                    <a:pt x="0" y="143255"/>
                  </a:moveTo>
                  <a:lnTo>
                    <a:pt x="8156" y="97974"/>
                  </a:lnTo>
                  <a:lnTo>
                    <a:pt x="30870" y="58649"/>
                  </a:lnTo>
                  <a:lnTo>
                    <a:pt x="65507" y="27639"/>
                  </a:lnTo>
                  <a:lnTo>
                    <a:pt x="109435" y="7303"/>
                  </a:lnTo>
                  <a:lnTo>
                    <a:pt x="160020" y="0"/>
                  </a:lnTo>
                  <a:lnTo>
                    <a:pt x="210604" y="7303"/>
                  </a:lnTo>
                  <a:lnTo>
                    <a:pt x="254532" y="27639"/>
                  </a:lnTo>
                  <a:lnTo>
                    <a:pt x="289169" y="58649"/>
                  </a:lnTo>
                  <a:lnTo>
                    <a:pt x="311883" y="97974"/>
                  </a:lnTo>
                  <a:lnTo>
                    <a:pt x="320039" y="143255"/>
                  </a:lnTo>
                  <a:lnTo>
                    <a:pt x="311883" y="188537"/>
                  </a:lnTo>
                  <a:lnTo>
                    <a:pt x="289169" y="227862"/>
                  </a:lnTo>
                  <a:lnTo>
                    <a:pt x="254532" y="258872"/>
                  </a:lnTo>
                  <a:lnTo>
                    <a:pt x="210604" y="279208"/>
                  </a:lnTo>
                  <a:lnTo>
                    <a:pt x="160020" y="286511"/>
                  </a:lnTo>
                  <a:lnTo>
                    <a:pt x="109435" y="279208"/>
                  </a:lnTo>
                  <a:lnTo>
                    <a:pt x="65507" y="258872"/>
                  </a:lnTo>
                  <a:lnTo>
                    <a:pt x="30870" y="227862"/>
                  </a:lnTo>
                  <a:lnTo>
                    <a:pt x="8156" y="188537"/>
                  </a:lnTo>
                  <a:lnTo>
                    <a:pt x="0" y="14325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8" name="object 108" descr=""/>
          <p:cNvSpPr txBox="1"/>
          <p:nvPr/>
        </p:nvSpPr>
        <p:spPr>
          <a:xfrm>
            <a:off x="8006333" y="4480686"/>
            <a:ext cx="101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D010C"/>
                </a:solidFill>
                <a:latin typeface="Courier New"/>
                <a:cs typeface="Courier New"/>
              </a:rPr>
              <a:t>f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9" name="object 109" descr=""/>
          <p:cNvSpPr/>
          <p:nvPr/>
        </p:nvSpPr>
        <p:spPr>
          <a:xfrm>
            <a:off x="7804404" y="4302252"/>
            <a:ext cx="250825" cy="162560"/>
          </a:xfrm>
          <a:custGeom>
            <a:avLst/>
            <a:gdLst/>
            <a:ahLst/>
            <a:cxnLst/>
            <a:rect l="l" t="t" r="r" b="b"/>
            <a:pathLst>
              <a:path w="250825" h="162560">
                <a:moveTo>
                  <a:pt x="0" y="0"/>
                </a:moveTo>
                <a:lnTo>
                  <a:pt x="250698" y="162306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 txBox="1"/>
          <p:nvPr/>
        </p:nvSpPr>
        <p:spPr>
          <a:xfrm>
            <a:off x="1007465" y="1390269"/>
            <a:ext cx="10147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25">
                <a:solidFill>
                  <a:srgbClr val="3D010C"/>
                </a:solidFill>
                <a:latin typeface="Malgun Gothic"/>
                <a:cs typeface="Malgun Gothic"/>
              </a:rPr>
              <a:t>(case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65">
                <a:solidFill>
                  <a:srgbClr val="3D010C"/>
                </a:solidFill>
                <a:latin typeface="Malgun Gothic"/>
                <a:cs typeface="Malgun Gothic"/>
              </a:rPr>
              <a:t>1)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12" name="object 1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3944" rIns="0" bIns="0" rtlCol="0" vert="horz">
            <a:spAutoFit/>
          </a:bodyPr>
          <a:lstStyle/>
          <a:p>
            <a:pPr marL="902969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D010C"/>
                </a:solidFill>
              </a:rPr>
              <a:t>AVL</a:t>
            </a:r>
            <a:r>
              <a:rPr dirty="0" spc="-55">
                <a:solidFill>
                  <a:srgbClr val="3D010C"/>
                </a:solidFill>
              </a:rPr>
              <a:t> </a:t>
            </a:r>
            <a:r>
              <a:rPr dirty="0">
                <a:solidFill>
                  <a:srgbClr val="3D010C"/>
                </a:solidFill>
              </a:rPr>
              <a:t>트리에서</a:t>
            </a:r>
            <a:r>
              <a:rPr dirty="0" spc="-45">
                <a:solidFill>
                  <a:srgbClr val="3D010C"/>
                </a:solidFill>
              </a:rPr>
              <a:t> </a:t>
            </a:r>
            <a:r>
              <a:rPr dirty="0">
                <a:solidFill>
                  <a:srgbClr val="3D010C"/>
                </a:solidFill>
              </a:rPr>
              <a:t>데이터</a:t>
            </a:r>
            <a:r>
              <a:rPr dirty="0" spc="-60">
                <a:solidFill>
                  <a:srgbClr val="3D010C"/>
                </a:solidFill>
              </a:rPr>
              <a:t> </a:t>
            </a:r>
            <a:r>
              <a:rPr dirty="0">
                <a:solidFill>
                  <a:srgbClr val="3D010C"/>
                </a:solidFill>
              </a:rPr>
              <a:t>추가</a:t>
            </a:r>
            <a:r>
              <a:rPr dirty="0" spc="-45">
                <a:solidFill>
                  <a:srgbClr val="3D010C"/>
                </a:solidFill>
              </a:rPr>
              <a:t> </a:t>
            </a:r>
            <a:r>
              <a:rPr dirty="0">
                <a:solidFill>
                  <a:srgbClr val="3D010C"/>
                </a:solidFill>
              </a:rPr>
              <a:t>시</a:t>
            </a:r>
            <a:r>
              <a:rPr dirty="0" spc="-45">
                <a:solidFill>
                  <a:srgbClr val="3D010C"/>
                </a:solidFill>
              </a:rPr>
              <a:t> </a:t>
            </a:r>
            <a:r>
              <a:rPr dirty="0">
                <a:solidFill>
                  <a:srgbClr val="3D010C"/>
                </a:solidFill>
              </a:rPr>
              <a:t>균형을</a:t>
            </a:r>
            <a:r>
              <a:rPr dirty="0" spc="-60">
                <a:solidFill>
                  <a:srgbClr val="3D010C"/>
                </a:solidFill>
              </a:rPr>
              <a:t> </a:t>
            </a:r>
            <a:r>
              <a:rPr dirty="0">
                <a:solidFill>
                  <a:srgbClr val="3D010C"/>
                </a:solidFill>
              </a:rPr>
              <a:t>유지하는</a:t>
            </a:r>
            <a:r>
              <a:rPr dirty="0" spc="-40">
                <a:solidFill>
                  <a:srgbClr val="3D010C"/>
                </a:solidFill>
              </a:rPr>
              <a:t> </a:t>
            </a:r>
            <a:r>
              <a:rPr dirty="0" spc="-35">
                <a:solidFill>
                  <a:srgbClr val="3D010C"/>
                </a:solidFill>
              </a:rPr>
              <a:t>방법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64819" y="720699"/>
            <a:ext cx="7622540" cy="3296920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173355" indent="-160655">
              <a:lnSpc>
                <a:spcPct val="100000"/>
              </a:lnSpc>
              <a:spcBef>
                <a:spcPts val="975"/>
              </a:spcBef>
              <a:buClr>
                <a:srgbClr val="FF9933"/>
              </a:buClr>
              <a:buSzPct val="80000"/>
              <a:buFont typeface="Arial MT"/>
              <a:buChar char="•"/>
              <a:tabLst>
                <a:tab pos="173355" algn="l"/>
              </a:tabLst>
            </a:pP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B-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tree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중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가장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간단한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형태인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2-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3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트리</a:t>
            </a:r>
            <a:endParaRPr sz="2000">
              <a:latin typeface="Malgun Gothic"/>
              <a:cs typeface="Malgun Gothic"/>
            </a:endParaRPr>
          </a:p>
          <a:p>
            <a:pPr marL="173355" indent="-160655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Arial MT"/>
              <a:buChar char="•"/>
              <a:tabLst>
                <a:tab pos="173355" algn="l"/>
              </a:tabLst>
            </a:pP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성질</a:t>
            </a:r>
            <a:endParaRPr sz="2000">
              <a:latin typeface="Malgun Gothic"/>
              <a:cs typeface="Malgun Gothic"/>
            </a:endParaRPr>
          </a:p>
          <a:p>
            <a:pPr lvl="1" marL="732790" indent="-262890">
              <a:lnSpc>
                <a:spcPct val="100000"/>
              </a:lnSpc>
              <a:spcBef>
                <a:spcPts val="89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73279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각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마디에는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키가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하나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또는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둘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존재</a:t>
            </a:r>
            <a:endParaRPr sz="2000">
              <a:latin typeface="Malgun Gothic"/>
              <a:cs typeface="Malgun Gothic"/>
            </a:endParaRPr>
          </a:p>
          <a:p>
            <a:pPr lvl="1" marL="732790" indent="-262890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73279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각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내부마디의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자식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수는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키의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수+1</a:t>
            </a:r>
            <a:endParaRPr sz="2000">
              <a:latin typeface="Malgun Gothic"/>
              <a:cs typeface="Malgun Gothic"/>
            </a:endParaRPr>
          </a:p>
          <a:p>
            <a:pPr lvl="1" marL="732790" indent="-262890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73279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어떤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주어진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마디의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왼쪽(오른쪽)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부분트리의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모든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키들은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D010C"/>
                </a:solidFill>
                <a:latin typeface="Malgun Gothic"/>
                <a:cs typeface="Malgun Gothic"/>
              </a:rPr>
              <a:t>그</a:t>
            </a:r>
            <a:endParaRPr sz="2000">
              <a:latin typeface="Malgun Gothic"/>
              <a:cs typeface="Malgun Gothic"/>
            </a:endParaRPr>
          </a:p>
          <a:p>
            <a:pPr marL="733425">
              <a:lnSpc>
                <a:spcPct val="100000"/>
              </a:lnSpc>
              <a:spcBef>
                <a:spcPts val="409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마디에</a:t>
            </a:r>
            <a:r>
              <a:rPr dirty="0" sz="20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저장되어</a:t>
            </a:r>
            <a:r>
              <a:rPr dirty="0" sz="20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마디보다</a:t>
            </a:r>
            <a:r>
              <a:rPr dirty="0" sz="2000" spc="-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작거나(크거나)</a:t>
            </a:r>
            <a:r>
              <a:rPr dirty="0" sz="2000" spc="-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같다.</a:t>
            </a:r>
            <a:endParaRPr sz="2000">
              <a:latin typeface="Malgun Gothic"/>
              <a:cs typeface="Malgun Gothic"/>
            </a:endParaRPr>
          </a:p>
          <a:p>
            <a:pPr lvl="1" marL="732790" indent="-262890">
              <a:lnSpc>
                <a:spcPct val="100000"/>
              </a:lnSpc>
              <a:spcBef>
                <a:spcPts val="8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73279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모든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잎마디는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수준이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같다</a:t>
            </a:r>
            <a:endParaRPr sz="2000">
              <a:latin typeface="Malgun Gothic"/>
              <a:cs typeface="Malgun Gothic"/>
            </a:endParaRPr>
          </a:p>
          <a:p>
            <a:pPr lvl="1" marL="732790" indent="-262890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73279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데이터는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트리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내의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모든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노드에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저장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99731" y="4654105"/>
            <a:ext cx="1363980" cy="791210"/>
            <a:chOff x="999731" y="4654105"/>
            <a:chExt cx="1363980" cy="791210"/>
          </a:xfrm>
        </p:grpSpPr>
        <p:sp>
          <p:nvSpPr>
            <p:cNvPr id="4" name="object 4" descr=""/>
            <p:cNvSpPr/>
            <p:nvPr/>
          </p:nvSpPr>
          <p:spPr>
            <a:xfrm>
              <a:off x="1214628" y="4658867"/>
              <a:ext cx="928369" cy="358140"/>
            </a:xfrm>
            <a:custGeom>
              <a:avLst/>
              <a:gdLst/>
              <a:ahLst/>
              <a:cxnLst/>
              <a:rect l="l" t="t" r="r" b="b"/>
              <a:pathLst>
                <a:path w="928369" h="358139">
                  <a:moveTo>
                    <a:pt x="0" y="358139"/>
                  </a:moveTo>
                  <a:lnTo>
                    <a:pt x="928116" y="358139"/>
                  </a:lnTo>
                  <a:lnTo>
                    <a:pt x="928116" y="0"/>
                  </a:lnTo>
                  <a:lnTo>
                    <a:pt x="0" y="0"/>
                  </a:lnTo>
                  <a:lnTo>
                    <a:pt x="0" y="35813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29383" y="4658867"/>
              <a:ext cx="1905" cy="358140"/>
            </a:xfrm>
            <a:custGeom>
              <a:avLst/>
              <a:gdLst/>
              <a:ahLst/>
              <a:cxnLst/>
              <a:rect l="l" t="t" r="r" b="b"/>
              <a:pathLst>
                <a:path w="1905" h="358139">
                  <a:moveTo>
                    <a:pt x="1651" y="0"/>
                  </a:moveTo>
                  <a:lnTo>
                    <a:pt x="0" y="358012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99731" y="4870068"/>
              <a:ext cx="1363980" cy="575310"/>
            </a:xfrm>
            <a:custGeom>
              <a:avLst/>
              <a:gdLst/>
              <a:ahLst/>
              <a:cxnLst/>
              <a:rect l="l" t="t" r="r" b="b"/>
              <a:pathLst>
                <a:path w="1363980" h="575310">
                  <a:moveTo>
                    <a:pt x="362343" y="7366"/>
                  </a:moveTo>
                  <a:lnTo>
                    <a:pt x="352056" y="0"/>
                  </a:lnTo>
                  <a:lnTo>
                    <a:pt x="15798" y="470725"/>
                  </a:lnTo>
                  <a:lnTo>
                    <a:pt x="22085" y="402717"/>
                  </a:lnTo>
                  <a:lnTo>
                    <a:pt x="19519" y="399669"/>
                  </a:lnTo>
                  <a:lnTo>
                    <a:pt x="16027" y="399288"/>
                  </a:lnTo>
                  <a:lnTo>
                    <a:pt x="12534" y="399034"/>
                  </a:lnTo>
                  <a:lnTo>
                    <a:pt x="9436" y="401574"/>
                  </a:lnTo>
                  <a:lnTo>
                    <a:pt x="0" y="503809"/>
                  </a:lnTo>
                  <a:lnTo>
                    <a:pt x="14681" y="497205"/>
                  </a:lnTo>
                  <a:lnTo>
                    <a:pt x="90385" y="463169"/>
                  </a:lnTo>
                  <a:lnTo>
                    <a:pt x="93586" y="461645"/>
                  </a:lnTo>
                  <a:lnTo>
                    <a:pt x="95008" y="457962"/>
                  </a:lnTo>
                  <a:lnTo>
                    <a:pt x="93573" y="454787"/>
                  </a:lnTo>
                  <a:lnTo>
                    <a:pt x="92138" y="451485"/>
                  </a:lnTo>
                  <a:lnTo>
                    <a:pt x="88379" y="450088"/>
                  </a:lnTo>
                  <a:lnTo>
                    <a:pt x="85178" y="451612"/>
                  </a:lnTo>
                  <a:lnTo>
                    <a:pt x="26149" y="478078"/>
                  </a:lnTo>
                  <a:lnTo>
                    <a:pt x="362343" y="7366"/>
                  </a:lnTo>
                  <a:close/>
                </a:path>
                <a:path w="1363980" h="575310">
                  <a:moveTo>
                    <a:pt x="1363738" y="472821"/>
                  </a:moveTo>
                  <a:lnTo>
                    <a:pt x="1361071" y="469773"/>
                  </a:lnTo>
                  <a:lnTo>
                    <a:pt x="1357642" y="469519"/>
                  </a:lnTo>
                  <a:lnTo>
                    <a:pt x="1354086" y="469392"/>
                  </a:lnTo>
                  <a:lnTo>
                    <a:pt x="1351038" y="471932"/>
                  </a:lnTo>
                  <a:lnTo>
                    <a:pt x="1350911" y="475488"/>
                  </a:lnTo>
                  <a:lnTo>
                    <a:pt x="1346695" y="540232"/>
                  </a:lnTo>
                  <a:lnTo>
                    <a:pt x="1077099" y="889"/>
                  </a:lnTo>
                  <a:lnTo>
                    <a:pt x="1065669" y="6477"/>
                  </a:lnTo>
                  <a:lnTo>
                    <a:pt x="1335316" y="545795"/>
                  </a:lnTo>
                  <a:lnTo>
                    <a:pt x="1278267" y="508381"/>
                  </a:lnTo>
                  <a:lnTo>
                    <a:pt x="1274330" y="509270"/>
                  </a:lnTo>
                  <a:lnTo>
                    <a:pt x="1272298" y="512191"/>
                  </a:lnTo>
                  <a:lnTo>
                    <a:pt x="1270393" y="515112"/>
                  </a:lnTo>
                  <a:lnTo>
                    <a:pt x="1271282" y="519049"/>
                  </a:lnTo>
                  <a:lnTo>
                    <a:pt x="1357134" y="575183"/>
                  </a:lnTo>
                  <a:lnTo>
                    <a:pt x="1357668" y="566801"/>
                  </a:lnTo>
                  <a:lnTo>
                    <a:pt x="1363535" y="475488"/>
                  </a:lnTo>
                  <a:lnTo>
                    <a:pt x="1363738" y="472821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28813" y="4658867"/>
            <a:ext cx="501650" cy="358140"/>
          </a:xfrm>
          <a:prstGeom prst="rect">
            <a:avLst/>
          </a:prstGeom>
          <a:ln w="11176">
            <a:solidFill>
              <a:srgbClr val="3E3D0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162560">
              <a:lnSpc>
                <a:spcPct val="100000"/>
              </a:lnSpc>
              <a:spcBef>
                <a:spcPts val="215"/>
              </a:spcBef>
            </a:pPr>
            <a:r>
              <a:rPr dirty="0" sz="1800" spc="114">
                <a:solidFill>
                  <a:srgbClr val="3E3D00"/>
                </a:solidFill>
                <a:latin typeface="Malgun Gothic"/>
                <a:cs typeface="Malgun Gothic"/>
              </a:rPr>
              <a:t>B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785615" y="4725733"/>
            <a:ext cx="1148080" cy="721360"/>
            <a:chOff x="3785615" y="4725733"/>
            <a:chExt cx="1148080" cy="721360"/>
          </a:xfrm>
        </p:grpSpPr>
        <p:sp>
          <p:nvSpPr>
            <p:cNvPr id="9" name="object 9" descr=""/>
            <p:cNvSpPr/>
            <p:nvPr/>
          </p:nvSpPr>
          <p:spPr>
            <a:xfrm>
              <a:off x="4000499" y="4730496"/>
              <a:ext cx="928369" cy="358140"/>
            </a:xfrm>
            <a:custGeom>
              <a:avLst/>
              <a:gdLst/>
              <a:ahLst/>
              <a:cxnLst/>
              <a:rect l="l" t="t" r="r" b="b"/>
              <a:pathLst>
                <a:path w="928370" h="358139">
                  <a:moveTo>
                    <a:pt x="0" y="358139"/>
                  </a:moveTo>
                  <a:lnTo>
                    <a:pt x="928115" y="358139"/>
                  </a:lnTo>
                  <a:lnTo>
                    <a:pt x="928115" y="0"/>
                  </a:lnTo>
                  <a:lnTo>
                    <a:pt x="0" y="0"/>
                  </a:lnTo>
                  <a:lnTo>
                    <a:pt x="0" y="35813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715255" y="4730496"/>
              <a:ext cx="1905" cy="358140"/>
            </a:xfrm>
            <a:custGeom>
              <a:avLst/>
              <a:gdLst/>
              <a:ahLst/>
              <a:cxnLst/>
              <a:rect l="l" t="t" r="r" b="b"/>
              <a:pathLst>
                <a:path w="1904" h="358139">
                  <a:moveTo>
                    <a:pt x="1651" y="0"/>
                  </a:moveTo>
                  <a:lnTo>
                    <a:pt x="0" y="358012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785616" y="4941697"/>
              <a:ext cx="1123315" cy="505459"/>
            </a:xfrm>
            <a:custGeom>
              <a:avLst/>
              <a:gdLst/>
              <a:ahLst/>
              <a:cxnLst/>
              <a:rect l="l" t="t" r="r" b="b"/>
              <a:pathLst>
                <a:path w="1123314" h="505460">
                  <a:moveTo>
                    <a:pt x="362331" y="7366"/>
                  </a:moveTo>
                  <a:lnTo>
                    <a:pt x="352044" y="0"/>
                  </a:lnTo>
                  <a:lnTo>
                    <a:pt x="15735" y="470827"/>
                  </a:lnTo>
                  <a:lnTo>
                    <a:pt x="21717" y="406273"/>
                  </a:lnTo>
                  <a:lnTo>
                    <a:pt x="22098" y="402717"/>
                  </a:lnTo>
                  <a:lnTo>
                    <a:pt x="19558" y="399669"/>
                  </a:lnTo>
                  <a:lnTo>
                    <a:pt x="16002" y="399288"/>
                  </a:lnTo>
                  <a:lnTo>
                    <a:pt x="12573" y="399034"/>
                  </a:lnTo>
                  <a:lnTo>
                    <a:pt x="9398" y="401574"/>
                  </a:lnTo>
                  <a:lnTo>
                    <a:pt x="9144" y="405130"/>
                  </a:lnTo>
                  <a:lnTo>
                    <a:pt x="0" y="503809"/>
                  </a:lnTo>
                  <a:lnTo>
                    <a:pt x="14681" y="497205"/>
                  </a:lnTo>
                  <a:lnTo>
                    <a:pt x="90424" y="463169"/>
                  </a:lnTo>
                  <a:lnTo>
                    <a:pt x="93599" y="461645"/>
                  </a:lnTo>
                  <a:lnTo>
                    <a:pt x="94996" y="457962"/>
                  </a:lnTo>
                  <a:lnTo>
                    <a:pt x="93599" y="454787"/>
                  </a:lnTo>
                  <a:lnTo>
                    <a:pt x="92075" y="451485"/>
                  </a:lnTo>
                  <a:lnTo>
                    <a:pt x="88392" y="450088"/>
                  </a:lnTo>
                  <a:lnTo>
                    <a:pt x="85217" y="451612"/>
                  </a:lnTo>
                  <a:lnTo>
                    <a:pt x="26085" y="478104"/>
                  </a:lnTo>
                  <a:lnTo>
                    <a:pt x="362331" y="7366"/>
                  </a:lnTo>
                  <a:close/>
                </a:path>
                <a:path w="1123314" h="505460">
                  <a:moveTo>
                    <a:pt x="1123315" y="416814"/>
                  </a:moveTo>
                  <a:lnTo>
                    <a:pt x="1122299" y="412877"/>
                  </a:lnTo>
                  <a:lnTo>
                    <a:pt x="1119378" y="411099"/>
                  </a:lnTo>
                  <a:lnTo>
                    <a:pt x="1116330" y="409448"/>
                  </a:lnTo>
                  <a:lnTo>
                    <a:pt x="1112393" y="410337"/>
                  </a:lnTo>
                  <a:lnTo>
                    <a:pt x="1077798" y="469226"/>
                  </a:lnTo>
                  <a:lnTo>
                    <a:pt x="1079373" y="5207"/>
                  </a:lnTo>
                  <a:lnTo>
                    <a:pt x="1066673" y="5207"/>
                  </a:lnTo>
                  <a:lnTo>
                    <a:pt x="1065301" y="409067"/>
                  </a:lnTo>
                  <a:lnTo>
                    <a:pt x="1065199" y="469226"/>
                  </a:lnTo>
                  <a:lnTo>
                    <a:pt x="1065098" y="469049"/>
                  </a:lnTo>
                  <a:lnTo>
                    <a:pt x="1032637" y="413131"/>
                  </a:lnTo>
                  <a:lnTo>
                    <a:pt x="1030986" y="410083"/>
                  </a:lnTo>
                  <a:lnTo>
                    <a:pt x="1027049" y="409067"/>
                  </a:lnTo>
                  <a:lnTo>
                    <a:pt x="1020953" y="412623"/>
                  </a:lnTo>
                  <a:lnTo>
                    <a:pt x="1019937" y="416560"/>
                  </a:lnTo>
                  <a:lnTo>
                    <a:pt x="1021715" y="419481"/>
                  </a:lnTo>
                  <a:lnTo>
                    <a:pt x="1071372" y="505333"/>
                  </a:lnTo>
                  <a:lnTo>
                    <a:pt x="1078750" y="492760"/>
                  </a:lnTo>
                  <a:lnTo>
                    <a:pt x="1123315" y="416814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4214685" y="4730496"/>
            <a:ext cx="501650" cy="358140"/>
          </a:xfrm>
          <a:prstGeom prst="rect">
            <a:avLst/>
          </a:prstGeom>
          <a:ln w="11176">
            <a:solidFill>
              <a:srgbClr val="3E3D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210"/>
              </a:spcBef>
            </a:pPr>
            <a:r>
              <a:rPr dirty="0" sz="1800" spc="114">
                <a:solidFill>
                  <a:srgbClr val="3E3D00"/>
                </a:solidFill>
                <a:latin typeface="Malgun Gothic"/>
                <a:cs typeface="Malgun Gothic"/>
              </a:rPr>
              <a:t>B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4923853" y="4725733"/>
            <a:ext cx="796290" cy="367665"/>
            <a:chOff x="4923853" y="4725733"/>
            <a:chExt cx="796290" cy="367665"/>
          </a:xfrm>
        </p:grpSpPr>
        <p:sp>
          <p:nvSpPr>
            <p:cNvPr id="14" name="object 14" descr=""/>
            <p:cNvSpPr/>
            <p:nvPr/>
          </p:nvSpPr>
          <p:spPr>
            <a:xfrm>
              <a:off x="4928615" y="4730496"/>
              <a:ext cx="786765" cy="358140"/>
            </a:xfrm>
            <a:custGeom>
              <a:avLst/>
              <a:gdLst/>
              <a:ahLst/>
              <a:cxnLst/>
              <a:rect l="l" t="t" r="r" b="b"/>
              <a:pathLst>
                <a:path w="786764" h="358139">
                  <a:moveTo>
                    <a:pt x="0" y="358139"/>
                  </a:moveTo>
                  <a:lnTo>
                    <a:pt x="786384" y="358139"/>
                  </a:lnTo>
                  <a:lnTo>
                    <a:pt x="786384" y="0"/>
                  </a:lnTo>
                  <a:lnTo>
                    <a:pt x="0" y="0"/>
                  </a:lnTo>
                  <a:lnTo>
                    <a:pt x="0" y="358139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533643" y="4730496"/>
              <a:ext cx="1905" cy="357505"/>
            </a:xfrm>
            <a:custGeom>
              <a:avLst/>
              <a:gdLst/>
              <a:ahLst/>
              <a:cxnLst/>
              <a:rect l="l" t="t" r="r" b="b"/>
              <a:pathLst>
                <a:path w="1904" h="357504">
                  <a:moveTo>
                    <a:pt x="1396" y="0"/>
                  </a:moveTo>
                  <a:lnTo>
                    <a:pt x="0" y="35725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4928615" y="4730496"/>
            <a:ext cx="605790" cy="358140"/>
          </a:xfrm>
          <a:prstGeom prst="rect">
            <a:avLst/>
          </a:prstGeom>
          <a:ln w="10921">
            <a:solidFill>
              <a:srgbClr val="3E3D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163830">
              <a:lnSpc>
                <a:spcPct val="100000"/>
              </a:lnSpc>
              <a:spcBef>
                <a:spcPts val="210"/>
              </a:spcBef>
            </a:pPr>
            <a:r>
              <a:rPr dirty="0" sz="1800" spc="95">
                <a:solidFill>
                  <a:srgbClr val="3E3D00"/>
                </a:solidFill>
                <a:latin typeface="Malgun Gothic"/>
                <a:cs typeface="Malgun Gothic"/>
              </a:rPr>
              <a:t>C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5637910" y="4942204"/>
            <a:ext cx="292100" cy="503555"/>
          </a:xfrm>
          <a:custGeom>
            <a:avLst/>
            <a:gdLst/>
            <a:ahLst/>
            <a:cxnLst/>
            <a:rect l="l" t="t" r="r" b="b"/>
            <a:pathLst>
              <a:path w="292100" h="503554">
                <a:moveTo>
                  <a:pt x="208661" y="440944"/>
                </a:moveTo>
                <a:lnTo>
                  <a:pt x="204850" y="441960"/>
                </a:lnTo>
                <a:lnTo>
                  <a:pt x="201294" y="448056"/>
                </a:lnTo>
                <a:lnTo>
                  <a:pt x="202311" y="451993"/>
                </a:lnTo>
                <a:lnTo>
                  <a:pt x="291211" y="503301"/>
                </a:lnTo>
                <a:lnTo>
                  <a:pt x="291281" y="495427"/>
                </a:lnTo>
                <a:lnTo>
                  <a:pt x="279400" y="495427"/>
                </a:lnTo>
                <a:lnTo>
                  <a:pt x="267741" y="475020"/>
                </a:lnTo>
                <a:lnTo>
                  <a:pt x="208661" y="440944"/>
                </a:lnTo>
                <a:close/>
              </a:path>
              <a:path w="292100" h="503554">
                <a:moveTo>
                  <a:pt x="267741" y="475020"/>
                </a:moveTo>
                <a:lnTo>
                  <a:pt x="279400" y="495427"/>
                </a:lnTo>
                <a:lnTo>
                  <a:pt x="285037" y="492252"/>
                </a:lnTo>
                <a:lnTo>
                  <a:pt x="278638" y="492252"/>
                </a:lnTo>
                <a:lnTo>
                  <a:pt x="278732" y="481354"/>
                </a:lnTo>
                <a:lnTo>
                  <a:pt x="267741" y="475020"/>
                </a:lnTo>
                <a:close/>
              </a:path>
              <a:path w="292100" h="503554">
                <a:moveTo>
                  <a:pt x="289305" y="397764"/>
                </a:moveTo>
                <a:lnTo>
                  <a:pt x="282321" y="397764"/>
                </a:lnTo>
                <a:lnTo>
                  <a:pt x="279400" y="400558"/>
                </a:lnTo>
                <a:lnTo>
                  <a:pt x="279398" y="404114"/>
                </a:lnTo>
                <a:lnTo>
                  <a:pt x="278839" y="468886"/>
                </a:lnTo>
                <a:lnTo>
                  <a:pt x="290449" y="489204"/>
                </a:lnTo>
                <a:lnTo>
                  <a:pt x="279400" y="495427"/>
                </a:lnTo>
                <a:lnTo>
                  <a:pt x="291281" y="495427"/>
                </a:lnTo>
                <a:lnTo>
                  <a:pt x="292100" y="404114"/>
                </a:lnTo>
                <a:lnTo>
                  <a:pt x="291978" y="400558"/>
                </a:lnTo>
                <a:lnTo>
                  <a:pt x="289305" y="397764"/>
                </a:lnTo>
                <a:close/>
              </a:path>
              <a:path w="292100" h="503554">
                <a:moveTo>
                  <a:pt x="278732" y="481354"/>
                </a:moveTo>
                <a:lnTo>
                  <a:pt x="278638" y="492252"/>
                </a:lnTo>
                <a:lnTo>
                  <a:pt x="288163" y="486791"/>
                </a:lnTo>
                <a:lnTo>
                  <a:pt x="278732" y="481354"/>
                </a:lnTo>
                <a:close/>
              </a:path>
              <a:path w="292100" h="503554">
                <a:moveTo>
                  <a:pt x="278839" y="468886"/>
                </a:moveTo>
                <a:lnTo>
                  <a:pt x="278732" y="481354"/>
                </a:lnTo>
                <a:lnTo>
                  <a:pt x="288163" y="486791"/>
                </a:lnTo>
                <a:lnTo>
                  <a:pt x="278638" y="492252"/>
                </a:lnTo>
                <a:lnTo>
                  <a:pt x="285037" y="492252"/>
                </a:lnTo>
                <a:lnTo>
                  <a:pt x="290449" y="489204"/>
                </a:lnTo>
                <a:lnTo>
                  <a:pt x="278839" y="468886"/>
                </a:lnTo>
                <a:close/>
              </a:path>
              <a:path w="292100" h="503554">
                <a:moveTo>
                  <a:pt x="10922" y="0"/>
                </a:moveTo>
                <a:lnTo>
                  <a:pt x="0" y="6350"/>
                </a:lnTo>
                <a:lnTo>
                  <a:pt x="267741" y="475020"/>
                </a:lnTo>
                <a:lnTo>
                  <a:pt x="278732" y="481354"/>
                </a:lnTo>
                <a:lnTo>
                  <a:pt x="278839" y="468886"/>
                </a:lnTo>
                <a:lnTo>
                  <a:pt x="10922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959" y="2429255"/>
            <a:ext cx="8014208" cy="23714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43128" rIns="0" bIns="0" rtlCol="0" vert="horz">
            <a:spAutoFit/>
          </a:bodyPr>
          <a:lstStyle/>
          <a:p>
            <a:pPr marL="474345">
              <a:lnSpc>
                <a:spcPct val="100000"/>
              </a:lnSpc>
              <a:spcBef>
                <a:spcPts val="100"/>
              </a:spcBef>
            </a:pPr>
            <a:r>
              <a:rPr dirty="0" spc="275"/>
              <a:t>2-</a:t>
            </a:r>
            <a:r>
              <a:rPr dirty="0" spc="50"/>
              <a:t>3</a:t>
            </a:r>
            <a:r>
              <a:rPr dirty="0" spc="-50"/>
              <a:t> </a:t>
            </a:r>
            <a:r>
              <a:rPr dirty="0"/>
              <a:t>트리에서</a:t>
            </a:r>
            <a:r>
              <a:rPr dirty="0" spc="-40"/>
              <a:t> </a:t>
            </a:r>
            <a:r>
              <a:rPr dirty="0"/>
              <a:t>데이터</a:t>
            </a:r>
            <a:r>
              <a:rPr dirty="0" spc="-55"/>
              <a:t> </a:t>
            </a:r>
            <a:r>
              <a:rPr dirty="0"/>
              <a:t>추가</a:t>
            </a:r>
            <a:r>
              <a:rPr dirty="0" spc="-40"/>
              <a:t> </a:t>
            </a:r>
            <a:r>
              <a:rPr dirty="0"/>
              <a:t>시</a:t>
            </a:r>
            <a:r>
              <a:rPr dirty="0" spc="-40"/>
              <a:t> </a:t>
            </a:r>
            <a:r>
              <a:rPr dirty="0"/>
              <a:t>균형을</a:t>
            </a:r>
            <a:r>
              <a:rPr dirty="0" spc="-50"/>
              <a:t> </a:t>
            </a:r>
            <a:r>
              <a:rPr dirty="0"/>
              <a:t>유지하는</a:t>
            </a:r>
            <a:r>
              <a:rPr dirty="0" spc="-40"/>
              <a:t> </a:t>
            </a:r>
            <a:r>
              <a:rPr dirty="0" spc="-35"/>
              <a:t>방법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755" y="428244"/>
            <a:ext cx="7582616" cy="5455920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7445" y="121107"/>
            <a:ext cx="277050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2A54AA"/>
                </a:solidFill>
              </a:rPr>
              <a:t>해슁</a:t>
            </a:r>
            <a:r>
              <a:rPr dirty="0" sz="3600" spc="-10">
                <a:solidFill>
                  <a:srgbClr val="2A54AA"/>
                </a:solidFill>
                <a:latin typeface="Times New Roman"/>
                <a:cs typeface="Times New Roman"/>
              </a:rPr>
              <a:t>(Hashing)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027480"/>
            <a:ext cx="121513" cy="13075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48640" y="833983"/>
            <a:ext cx="8244840" cy="2560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165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만약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키가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주민등록번호라면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해당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번호의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저장소를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모두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만들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수는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없음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– 10</a:t>
            </a:r>
            <a:r>
              <a:rPr dirty="0" baseline="25641" sz="1950">
                <a:solidFill>
                  <a:srgbClr val="3D010C"/>
                </a:solidFill>
                <a:latin typeface="Malgun Gothic"/>
                <a:cs typeface="Malgun Gothic"/>
              </a:rPr>
              <a:t>13</a:t>
            </a:r>
            <a:r>
              <a:rPr dirty="0" baseline="25641" sz="1950" spc="367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35">
                <a:solidFill>
                  <a:srgbClr val="3D010C"/>
                </a:solidFill>
                <a:latin typeface="Malgun Gothic"/>
                <a:cs typeface="Malgun Gothic"/>
              </a:rPr>
              <a:t>필요</a:t>
            </a:r>
            <a:endParaRPr sz="2000">
              <a:latin typeface="Malgun Gothic"/>
              <a:cs typeface="Malgun Gothic"/>
            </a:endParaRPr>
          </a:p>
          <a:p>
            <a:pPr marL="38100" marR="40640">
              <a:lnSpc>
                <a:spcPct val="150000"/>
              </a:lnSpc>
              <a:spcBef>
                <a:spcPts val="3565"/>
              </a:spcBef>
            </a:pPr>
            <a:r>
              <a:rPr dirty="0" sz="2000" b="1">
                <a:solidFill>
                  <a:srgbClr val="3D010C"/>
                </a:solidFill>
                <a:latin typeface="Malgun Gothic"/>
                <a:cs typeface="Malgun Gothic"/>
              </a:rPr>
              <a:t>해법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: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0..99의</a:t>
            </a:r>
            <a:r>
              <a:rPr dirty="0" sz="20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첨자를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가진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크기가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100인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배열을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만든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후에,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키를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0..99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D010C"/>
                </a:solidFill>
                <a:latin typeface="Malgun Gothic"/>
                <a:cs typeface="Malgun Gothic"/>
              </a:rPr>
              <a:t>사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이의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값을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가지도록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u="sng" sz="200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Malgun Gothic"/>
                <a:cs typeface="Malgun Gothic"/>
              </a:rPr>
              <a:t>해쉬(hash)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한다.</a:t>
            </a:r>
            <a:r>
              <a:rPr dirty="0" sz="20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여기서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해쉬함수는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키를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배열의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D010C"/>
                </a:solidFill>
                <a:latin typeface="Malgun Gothic"/>
                <a:cs typeface="Malgun Gothic"/>
              </a:rPr>
              <a:t>첨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자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값으로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변환하는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함수이다.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해쉬함수의</a:t>
            </a:r>
            <a:r>
              <a:rPr dirty="0" sz="20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예: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h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(key)</a:t>
            </a:r>
            <a:r>
              <a:rPr dirty="0" sz="2000" spc="-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key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%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100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292400"/>
            <a:ext cx="121513" cy="130759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2067877" y="4384357"/>
            <a:ext cx="4225290" cy="1296035"/>
            <a:chOff x="2067877" y="4384357"/>
            <a:chExt cx="4225290" cy="1296035"/>
          </a:xfrm>
        </p:grpSpPr>
        <p:sp>
          <p:nvSpPr>
            <p:cNvPr id="7" name="object 7" descr=""/>
            <p:cNvSpPr/>
            <p:nvPr/>
          </p:nvSpPr>
          <p:spPr>
            <a:xfrm>
              <a:off x="2072639" y="4389120"/>
              <a:ext cx="4215765" cy="1286510"/>
            </a:xfrm>
            <a:custGeom>
              <a:avLst/>
              <a:gdLst/>
              <a:ahLst/>
              <a:cxnLst/>
              <a:rect l="l" t="t" r="r" b="b"/>
              <a:pathLst>
                <a:path w="4215765" h="1286510">
                  <a:moveTo>
                    <a:pt x="0" y="643127"/>
                  </a:moveTo>
                  <a:lnTo>
                    <a:pt x="1763" y="595126"/>
                  </a:lnTo>
                  <a:lnTo>
                    <a:pt x="6972" y="548084"/>
                  </a:lnTo>
                  <a:lnTo>
                    <a:pt x="15501" y="502125"/>
                  </a:lnTo>
                  <a:lnTo>
                    <a:pt x="27227" y="457373"/>
                  </a:lnTo>
                  <a:lnTo>
                    <a:pt x="42024" y="413953"/>
                  </a:lnTo>
                  <a:lnTo>
                    <a:pt x="59769" y="371988"/>
                  </a:lnTo>
                  <a:lnTo>
                    <a:pt x="80337" y="331604"/>
                  </a:lnTo>
                  <a:lnTo>
                    <a:pt x="103604" y="292925"/>
                  </a:lnTo>
                  <a:lnTo>
                    <a:pt x="129446" y="256074"/>
                  </a:lnTo>
                  <a:lnTo>
                    <a:pt x="157738" y="221176"/>
                  </a:lnTo>
                  <a:lnTo>
                    <a:pt x="188356" y="188356"/>
                  </a:lnTo>
                  <a:lnTo>
                    <a:pt x="221176" y="157738"/>
                  </a:lnTo>
                  <a:lnTo>
                    <a:pt x="256074" y="129446"/>
                  </a:lnTo>
                  <a:lnTo>
                    <a:pt x="292925" y="103604"/>
                  </a:lnTo>
                  <a:lnTo>
                    <a:pt x="331604" y="80337"/>
                  </a:lnTo>
                  <a:lnTo>
                    <a:pt x="371988" y="59769"/>
                  </a:lnTo>
                  <a:lnTo>
                    <a:pt x="413953" y="42024"/>
                  </a:lnTo>
                  <a:lnTo>
                    <a:pt x="457373" y="27227"/>
                  </a:lnTo>
                  <a:lnTo>
                    <a:pt x="502125" y="15501"/>
                  </a:lnTo>
                  <a:lnTo>
                    <a:pt x="548084" y="6972"/>
                  </a:lnTo>
                  <a:lnTo>
                    <a:pt x="595126" y="1763"/>
                  </a:lnTo>
                  <a:lnTo>
                    <a:pt x="643128" y="0"/>
                  </a:lnTo>
                  <a:lnTo>
                    <a:pt x="691129" y="1763"/>
                  </a:lnTo>
                  <a:lnTo>
                    <a:pt x="738171" y="6972"/>
                  </a:lnTo>
                  <a:lnTo>
                    <a:pt x="784130" y="15501"/>
                  </a:lnTo>
                  <a:lnTo>
                    <a:pt x="828882" y="27227"/>
                  </a:lnTo>
                  <a:lnTo>
                    <a:pt x="872302" y="42024"/>
                  </a:lnTo>
                  <a:lnTo>
                    <a:pt x="914267" y="59769"/>
                  </a:lnTo>
                  <a:lnTo>
                    <a:pt x="954651" y="80337"/>
                  </a:lnTo>
                  <a:lnTo>
                    <a:pt x="993330" y="103604"/>
                  </a:lnTo>
                  <a:lnTo>
                    <a:pt x="1030181" y="129446"/>
                  </a:lnTo>
                  <a:lnTo>
                    <a:pt x="1065079" y="157738"/>
                  </a:lnTo>
                  <a:lnTo>
                    <a:pt x="1097899" y="188356"/>
                  </a:lnTo>
                  <a:lnTo>
                    <a:pt x="1128517" y="221176"/>
                  </a:lnTo>
                  <a:lnTo>
                    <a:pt x="1156809" y="256074"/>
                  </a:lnTo>
                  <a:lnTo>
                    <a:pt x="1182651" y="292925"/>
                  </a:lnTo>
                  <a:lnTo>
                    <a:pt x="1205918" y="331604"/>
                  </a:lnTo>
                  <a:lnTo>
                    <a:pt x="1226486" y="371988"/>
                  </a:lnTo>
                  <a:lnTo>
                    <a:pt x="1244231" y="413953"/>
                  </a:lnTo>
                  <a:lnTo>
                    <a:pt x="1259028" y="457373"/>
                  </a:lnTo>
                  <a:lnTo>
                    <a:pt x="1270754" y="502125"/>
                  </a:lnTo>
                  <a:lnTo>
                    <a:pt x="1279283" y="548084"/>
                  </a:lnTo>
                  <a:lnTo>
                    <a:pt x="1284492" y="595126"/>
                  </a:lnTo>
                  <a:lnTo>
                    <a:pt x="1286256" y="643127"/>
                  </a:lnTo>
                  <a:lnTo>
                    <a:pt x="1284492" y="691129"/>
                  </a:lnTo>
                  <a:lnTo>
                    <a:pt x="1279283" y="738171"/>
                  </a:lnTo>
                  <a:lnTo>
                    <a:pt x="1270754" y="784130"/>
                  </a:lnTo>
                  <a:lnTo>
                    <a:pt x="1259028" y="828882"/>
                  </a:lnTo>
                  <a:lnTo>
                    <a:pt x="1244231" y="872302"/>
                  </a:lnTo>
                  <a:lnTo>
                    <a:pt x="1226486" y="914267"/>
                  </a:lnTo>
                  <a:lnTo>
                    <a:pt x="1205918" y="954651"/>
                  </a:lnTo>
                  <a:lnTo>
                    <a:pt x="1182651" y="993330"/>
                  </a:lnTo>
                  <a:lnTo>
                    <a:pt x="1156809" y="1030181"/>
                  </a:lnTo>
                  <a:lnTo>
                    <a:pt x="1128517" y="1065079"/>
                  </a:lnTo>
                  <a:lnTo>
                    <a:pt x="1097899" y="1097899"/>
                  </a:lnTo>
                  <a:lnTo>
                    <a:pt x="1065079" y="1128517"/>
                  </a:lnTo>
                  <a:lnTo>
                    <a:pt x="1030181" y="1156809"/>
                  </a:lnTo>
                  <a:lnTo>
                    <a:pt x="993330" y="1182651"/>
                  </a:lnTo>
                  <a:lnTo>
                    <a:pt x="954651" y="1205918"/>
                  </a:lnTo>
                  <a:lnTo>
                    <a:pt x="914267" y="1226486"/>
                  </a:lnTo>
                  <a:lnTo>
                    <a:pt x="872302" y="1244231"/>
                  </a:lnTo>
                  <a:lnTo>
                    <a:pt x="828882" y="1259028"/>
                  </a:lnTo>
                  <a:lnTo>
                    <a:pt x="784130" y="1270754"/>
                  </a:lnTo>
                  <a:lnTo>
                    <a:pt x="738171" y="1279283"/>
                  </a:lnTo>
                  <a:lnTo>
                    <a:pt x="691129" y="1284492"/>
                  </a:lnTo>
                  <a:lnTo>
                    <a:pt x="643128" y="1286255"/>
                  </a:lnTo>
                  <a:lnTo>
                    <a:pt x="595126" y="1284492"/>
                  </a:lnTo>
                  <a:lnTo>
                    <a:pt x="548084" y="1279283"/>
                  </a:lnTo>
                  <a:lnTo>
                    <a:pt x="502125" y="1270754"/>
                  </a:lnTo>
                  <a:lnTo>
                    <a:pt x="457373" y="1259028"/>
                  </a:lnTo>
                  <a:lnTo>
                    <a:pt x="413953" y="1244231"/>
                  </a:lnTo>
                  <a:lnTo>
                    <a:pt x="371988" y="1226486"/>
                  </a:lnTo>
                  <a:lnTo>
                    <a:pt x="331604" y="1205918"/>
                  </a:lnTo>
                  <a:lnTo>
                    <a:pt x="292925" y="1182651"/>
                  </a:lnTo>
                  <a:lnTo>
                    <a:pt x="256074" y="1156809"/>
                  </a:lnTo>
                  <a:lnTo>
                    <a:pt x="221176" y="1128517"/>
                  </a:lnTo>
                  <a:lnTo>
                    <a:pt x="188356" y="1097899"/>
                  </a:lnTo>
                  <a:lnTo>
                    <a:pt x="157738" y="1065079"/>
                  </a:lnTo>
                  <a:lnTo>
                    <a:pt x="129446" y="1030181"/>
                  </a:lnTo>
                  <a:lnTo>
                    <a:pt x="103604" y="993330"/>
                  </a:lnTo>
                  <a:lnTo>
                    <a:pt x="80337" y="954651"/>
                  </a:lnTo>
                  <a:lnTo>
                    <a:pt x="59769" y="914267"/>
                  </a:lnTo>
                  <a:lnTo>
                    <a:pt x="42024" y="872302"/>
                  </a:lnTo>
                  <a:lnTo>
                    <a:pt x="27227" y="828882"/>
                  </a:lnTo>
                  <a:lnTo>
                    <a:pt x="15501" y="784130"/>
                  </a:lnTo>
                  <a:lnTo>
                    <a:pt x="6972" y="738171"/>
                  </a:lnTo>
                  <a:lnTo>
                    <a:pt x="1763" y="691129"/>
                  </a:lnTo>
                  <a:lnTo>
                    <a:pt x="0" y="643127"/>
                  </a:lnTo>
                  <a:close/>
                </a:path>
                <a:path w="4215765" h="1286510">
                  <a:moveTo>
                    <a:pt x="2644140" y="643127"/>
                  </a:moveTo>
                  <a:lnTo>
                    <a:pt x="2645952" y="599092"/>
                  </a:lnTo>
                  <a:lnTo>
                    <a:pt x="2651312" y="555853"/>
                  </a:lnTo>
                  <a:lnTo>
                    <a:pt x="2660103" y="513506"/>
                  </a:lnTo>
                  <a:lnTo>
                    <a:pt x="2672206" y="472148"/>
                  </a:lnTo>
                  <a:lnTo>
                    <a:pt x="2687506" y="431875"/>
                  </a:lnTo>
                  <a:lnTo>
                    <a:pt x="2705885" y="392781"/>
                  </a:lnTo>
                  <a:lnTo>
                    <a:pt x="2727226" y="354962"/>
                  </a:lnTo>
                  <a:lnTo>
                    <a:pt x="2751412" y="318515"/>
                  </a:lnTo>
                  <a:lnTo>
                    <a:pt x="2778326" y="283536"/>
                  </a:lnTo>
                  <a:lnTo>
                    <a:pt x="2807850" y="250119"/>
                  </a:lnTo>
                  <a:lnTo>
                    <a:pt x="2839869" y="218360"/>
                  </a:lnTo>
                  <a:lnTo>
                    <a:pt x="2874263" y="188356"/>
                  </a:lnTo>
                  <a:lnTo>
                    <a:pt x="2910918" y="160202"/>
                  </a:lnTo>
                  <a:lnTo>
                    <a:pt x="2949715" y="133994"/>
                  </a:lnTo>
                  <a:lnTo>
                    <a:pt x="2990537" y="109828"/>
                  </a:lnTo>
                  <a:lnTo>
                    <a:pt x="3033267" y="87799"/>
                  </a:lnTo>
                  <a:lnTo>
                    <a:pt x="3077789" y="68003"/>
                  </a:lnTo>
                  <a:lnTo>
                    <a:pt x="3123985" y="50536"/>
                  </a:lnTo>
                  <a:lnTo>
                    <a:pt x="3171738" y="35493"/>
                  </a:lnTo>
                  <a:lnTo>
                    <a:pt x="3220931" y="22971"/>
                  </a:lnTo>
                  <a:lnTo>
                    <a:pt x="3271447" y="13064"/>
                  </a:lnTo>
                  <a:lnTo>
                    <a:pt x="3323169" y="5870"/>
                  </a:lnTo>
                  <a:lnTo>
                    <a:pt x="3375979" y="1483"/>
                  </a:lnTo>
                  <a:lnTo>
                    <a:pt x="3429762" y="0"/>
                  </a:lnTo>
                  <a:lnTo>
                    <a:pt x="3483544" y="1483"/>
                  </a:lnTo>
                  <a:lnTo>
                    <a:pt x="3536354" y="5870"/>
                  </a:lnTo>
                  <a:lnTo>
                    <a:pt x="3588076" y="13064"/>
                  </a:lnTo>
                  <a:lnTo>
                    <a:pt x="3638592" y="22971"/>
                  </a:lnTo>
                  <a:lnTo>
                    <a:pt x="3687785" y="35493"/>
                  </a:lnTo>
                  <a:lnTo>
                    <a:pt x="3735538" y="50536"/>
                  </a:lnTo>
                  <a:lnTo>
                    <a:pt x="3781734" y="68003"/>
                  </a:lnTo>
                  <a:lnTo>
                    <a:pt x="3826256" y="87799"/>
                  </a:lnTo>
                  <a:lnTo>
                    <a:pt x="3868986" y="109828"/>
                  </a:lnTo>
                  <a:lnTo>
                    <a:pt x="3909808" y="133994"/>
                  </a:lnTo>
                  <a:lnTo>
                    <a:pt x="3948605" y="160202"/>
                  </a:lnTo>
                  <a:lnTo>
                    <a:pt x="3985260" y="188356"/>
                  </a:lnTo>
                  <a:lnTo>
                    <a:pt x="4019654" y="218360"/>
                  </a:lnTo>
                  <a:lnTo>
                    <a:pt x="4051673" y="250119"/>
                  </a:lnTo>
                  <a:lnTo>
                    <a:pt x="4081197" y="283536"/>
                  </a:lnTo>
                  <a:lnTo>
                    <a:pt x="4108111" y="318515"/>
                  </a:lnTo>
                  <a:lnTo>
                    <a:pt x="4132297" y="354962"/>
                  </a:lnTo>
                  <a:lnTo>
                    <a:pt x="4153638" y="392781"/>
                  </a:lnTo>
                  <a:lnTo>
                    <a:pt x="4172017" y="431875"/>
                  </a:lnTo>
                  <a:lnTo>
                    <a:pt x="4187317" y="472148"/>
                  </a:lnTo>
                  <a:lnTo>
                    <a:pt x="4199420" y="513506"/>
                  </a:lnTo>
                  <a:lnTo>
                    <a:pt x="4208211" y="555853"/>
                  </a:lnTo>
                  <a:lnTo>
                    <a:pt x="4213571" y="599092"/>
                  </a:lnTo>
                  <a:lnTo>
                    <a:pt x="4215384" y="643127"/>
                  </a:lnTo>
                  <a:lnTo>
                    <a:pt x="4213571" y="687163"/>
                  </a:lnTo>
                  <a:lnTo>
                    <a:pt x="4208211" y="730402"/>
                  </a:lnTo>
                  <a:lnTo>
                    <a:pt x="4199420" y="772749"/>
                  </a:lnTo>
                  <a:lnTo>
                    <a:pt x="4187317" y="814107"/>
                  </a:lnTo>
                  <a:lnTo>
                    <a:pt x="4172017" y="854380"/>
                  </a:lnTo>
                  <a:lnTo>
                    <a:pt x="4153638" y="893474"/>
                  </a:lnTo>
                  <a:lnTo>
                    <a:pt x="4132297" y="931293"/>
                  </a:lnTo>
                  <a:lnTo>
                    <a:pt x="4108111" y="967739"/>
                  </a:lnTo>
                  <a:lnTo>
                    <a:pt x="4081197" y="1002719"/>
                  </a:lnTo>
                  <a:lnTo>
                    <a:pt x="4051673" y="1036136"/>
                  </a:lnTo>
                  <a:lnTo>
                    <a:pt x="4019654" y="1067895"/>
                  </a:lnTo>
                  <a:lnTo>
                    <a:pt x="3985260" y="1097899"/>
                  </a:lnTo>
                  <a:lnTo>
                    <a:pt x="3948605" y="1126053"/>
                  </a:lnTo>
                  <a:lnTo>
                    <a:pt x="3909808" y="1152261"/>
                  </a:lnTo>
                  <a:lnTo>
                    <a:pt x="3868986" y="1176427"/>
                  </a:lnTo>
                  <a:lnTo>
                    <a:pt x="3826256" y="1198456"/>
                  </a:lnTo>
                  <a:lnTo>
                    <a:pt x="3781734" y="1218252"/>
                  </a:lnTo>
                  <a:lnTo>
                    <a:pt x="3735538" y="1235719"/>
                  </a:lnTo>
                  <a:lnTo>
                    <a:pt x="3687785" y="1250762"/>
                  </a:lnTo>
                  <a:lnTo>
                    <a:pt x="3638592" y="1263284"/>
                  </a:lnTo>
                  <a:lnTo>
                    <a:pt x="3588076" y="1273191"/>
                  </a:lnTo>
                  <a:lnTo>
                    <a:pt x="3536354" y="1280385"/>
                  </a:lnTo>
                  <a:lnTo>
                    <a:pt x="3483544" y="1284772"/>
                  </a:lnTo>
                  <a:lnTo>
                    <a:pt x="3429762" y="1286255"/>
                  </a:lnTo>
                  <a:lnTo>
                    <a:pt x="3375979" y="1284772"/>
                  </a:lnTo>
                  <a:lnTo>
                    <a:pt x="3323169" y="1280385"/>
                  </a:lnTo>
                  <a:lnTo>
                    <a:pt x="3271447" y="1273191"/>
                  </a:lnTo>
                  <a:lnTo>
                    <a:pt x="3220931" y="1263284"/>
                  </a:lnTo>
                  <a:lnTo>
                    <a:pt x="3171738" y="1250762"/>
                  </a:lnTo>
                  <a:lnTo>
                    <a:pt x="3123985" y="1235719"/>
                  </a:lnTo>
                  <a:lnTo>
                    <a:pt x="3077789" y="1218252"/>
                  </a:lnTo>
                  <a:lnTo>
                    <a:pt x="3033268" y="1198456"/>
                  </a:lnTo>
                  <a:lnTo>
                    <a:pt x="2990537" y="1176427"/>
                  </a:lnTo>
                  <a:lnTo>
                    <a:pt x="2949715" y="1152261"/>
                  </a:lnTo>
                  <a:lnTo>
                    <a:pt x="2910918" y="1126053"/>
                  </a:lnTo>
                  <a:lnTo>
                    <a:pt x="2874264" y="1097899"/>
                  </a:lnTo>
                  <a:lnTo>
                    <a:pt x="2839869" y="1067895"/>
                  </a:lnTo>
                  <a:lnTo>
                    <a:pt x="2807850" y="1036136"/>
                  </a:lnTo>
                  <a:lnTo>
                    <a:pt x="2778326" y="1002719"/>
                  </a:lnTo>
                  <a:lnTo>
                    <a:pt x="2751412" y="967739"/>
                  </a:lnTo>
                  <a:lnTo>
                    <a:pt x="2727226" y="931293"/>
                  </a:lnTo>
                  <a:lnTo>
                    <a:pt x="2705885" y="893474"/>
                  </a:lnTo>
                  <a:lnTo>
                    <a:pt x="2687506" y="854380"/>
                  </a:lnTo>
                  <a:lnTo>
                    <a:pt x="2672207" y="814107"/>
                  </a:lnTo>
                  <a:lnTo>
                    <a:pt x="2660103" y="772749"/>
                  </a:lnTo>
                  <a:lnTo>
                    <a:pt x="2651312" y="730402"/>
                  </a:lnTo>
                  <a:lnTo>
                    <a:pt x="2645952" y="687163"/>
                  </a:lnTo>
                  <a:lnTo>
                    <a:pt x="2644140" y="64312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145536" y="5053711"/>
              <a:ext cx="1857375" cy="103505"/>
            </a:xfrm>
            <a:custGeom>
              <a:avLst/>
              <a:gdLst/>
              <a:ahLst/>
              <a:cxnLst/>
              <a:rect l="l" t="t" r="r" b="b"/>
              <a:pathLst>
                <a:path w="1857375" h="103504">
                  <a:moveTo>
                    <a:pt x="1768855" y="0"/>
                  </a:moveTo>
                  <a:lnTo>
                    <a:pt x="1764918" y="1015"/>
                  </a:lnTo>
                  <a:lnTo>
                    <a:pt x="1761363" y="7112"/>
                  </a:lnTo>
                  <a:lnTo>
                    <a:pt x="1762378" y="10921"/>
                  </a:lnTo>
                  <a:lnTo>
                    <a:pt x="1821184" y="45319"/>
                  </a:lnTo>
                  <a:lnTo>
                    <a:pt x="1844802" y="45338"/>
                  </a:lnTo>
                  <a:lnTo>
                    <a:pt x="1844802" y="58038"/>
                  </a:lnTo>
                  <a:lnTo>
                    <a:pt x="1821379" y="58038"/>
                  </a:lnTo>
                  <a:lnTo>
                    <a:pt x="1762378" y="92456"/>
                  </a:lnTo>
                  <a:lnTo>
                    <a:pt x="1761363" y="96265"/>
                  </a:lnTo>
                  <a:lnTo>
                    <a:pt x="1763014" y="99313"/>
                  </a:lnTo>
                  <a:lnTo>
                    <a:pt x="1764791" y="102362"/>
                  </a:lnTo>
                  <a:lnTo>
                    <a:pt x="1768728" y="103377"/>
                  </a:lnTo>
                  <a:lnTo>
                    <a:pt x="1846484" y="58038"/>
                  </a:lnTo>
                  <a:lnTo>
                    <a:pt x="1844802" y="58038"/>
                  </a:lnTo>
                  <a:lnTo>
                    <a:pt x="1846517" y="58019"/>
                  </a:lnTo>
                  <a:lnTo>
                    <a:pt x="1857375" y="51688"/>
                  </a:lnTo>
                  <a:lnTo>
                    <a:pt x="1768855" y="0"/>
                  </a:lnTo>
                  <a:close/>
                </a:path>
                <a:path w="1857375" h="103504">
                  <a:moveTo>
                    <a:pt x="1832169" y="51744"/>
                  </a:moveTo>
                  <a:lnTo>
                    <a:pt x="1821412" y="58019"/>
                  </a:lnTo>
                  <a:lnTo>
                    <a:pt x="1844802" y="58038"/>
                  </a:lnTo>
                  <a:lnTo>
                    <a:pt x="1844802" y="57276"/>
                  </a:lnTo>
                  <a:lnTo>
                    <a:pt x="1841627" y="57276"/>
                  </a:lnTo>
                  <a:lnTo>
                    <a:pt x="1832169" y="51744"/>
                  </a:lnTo>
                  <a:close/>
                </a:path>
                <a:path w="1857375" h="103504">
                  <a:moveTo>
                    <a:pt x="0" y="43814"/>
                  </a:moveTo>
                  <a:lnTo>
                    <a:pt x="0" y="56514"/>
                  </a:lnTo>
                  <a:lnTo>
                    <a:pt x="1821412" y="58019"/>
                  </a:lnTo>
                  <a:lnTo>
                    <a:pt x="1832169" y="51744"/>
                  </a:lnTo>
                  <a:lnTo>
                    <a:pt x="1821184" y="45319"/>
                  </a:lnTo>
                  <a:lnTo>
                    <a:pt x="0" y="43814"/>
                  </a:lnTo>
                  <a:close/>
                </a:path>
                <a:path w="1857375" h="103504">
                  <a:moveTo>
                    <a:pt x="1841627" y="46227"/>
                  </a:moveTo>
                  <a:lnTo>
                    <a:pt x="1832169" y="51744"/>
                  </a:lnTo>
                  <a:lnTo>
                    <a:pt x="1841627" y="57276"/>
                  </a:lnTo>
                  <a:lnTo>
                    <a:pt x="1841627" y="46227"/>
                  </a:lnTo>
                  <a:close/>
                </a:path>
                <a:path w="1857375" h="103504">
                  <a:moveTo>
                    <a:pt x="1844802" y="46227"/>
                  </a:moveTo>
                  <a:lnTo>
                    <a:pt x="1841627" y="46227"/>
                  </a:lnTo>
                  <a:lnTo>
                    <a:pt x="1841627" y="57276"/>
                  </a:lnTo>
                  <a:lnTo>
                    <a:pt x="1844802" y="57276"/>
                  </a:lnTo>
                  <a:lnTo>
                    <a:pt x="1844802" y="46227"/>
                  </a:lnTo>
                  <a:close/>
                </a:path>
                <a:path w="1857375" h="103504">
                  <a:moveTo>
                    <a:pt x="1821184" y="45319"/>
                  </a:moveTo>
                  <a:lnTo>
                    <a:pt x="1832169" y="51744"/>
                  </a:lnTo>
                  <a:lnTo>
                    <a:pt x="1841627" y="46227"/>
                  </a:lnTo>
                  <a:lnTo>
                    <a:pt x="1844802" y="46227"/>
                  </a:lnTo>
                  <a:lnTo>
                    <a:pt x="1844802" y="45338"/>
                  </a:lnTo>
                  <a:lnTo>
                    <a:pt x="1821184" y="45319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3515105" y="4356431"/>
            <a:ext cx="1045210" cy="69405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해쉬함수</a:t>
            </a:r>
            <a:endParaRPr sz="2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dirty="0" sz="2000" spc="-50" i="1">
                <a:solidFill>
                  <a:srgbClr val="3D010C"/>
                </a:solidFill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2652522" y="4812538"/>
            <a:ext cx="3638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i="1">
                <a:solidFill>
                  <a:srgbClr val="3D010C"/>
                </a:solidFill>
                <a:latin typeface="Times New Roman"/>
                <a:cs typeface="Times New Roman"/>
              </a:rPr>
              <a:t>key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081778" y="4883911"/>
            <a:ext cx="10922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i=</a:t>
            </a:r>
            <a:r>
              <a:rPr dirty="0" sz="2000" spc="-15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h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key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438145" y="3959733"/>
            <a:ext cx="280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solidFill>
                  <a:srgbClr val="3D010C"/>
                </a:solidFill>
                <a:latin typeface="Malgun Gothic"/>
                <a:cs typeface="Malgun Gothic"/>
              </a:rPr>
              <a:t>키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081778" y="4031107"/>
            <a:ext cx="5588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0..99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443532"/>
            <a:ext cx="121513" cy="13075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74040" y="1299718"/>
            <a:ext cx="83058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100개의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키가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있고,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이들이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모두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다른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해쉬값을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가질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확률: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즉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100개의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4040" y="1656029"/>
            <a:ext cx="408432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/>
              <a:t>이터가</a:t>
            </a:r>
            <a:r>
              <a:rPr dirty="0" sz="2000" spc="-40"/>
              <a:t> </a:t>
            </a:r>
            <a:r>
              <a:rPr dirty="0" sz="2000"/>
              <a:t>각기</a:t>
            </a:r>
            <a:r>
              <a:rPr dirty="0" sz="2000" spc="-15"/>
              <a:t> </a:t>
            </a:r>
            <a:r>
              <a:rPr dirty="0" sz="2000"/>
              <a:t>다른</a:t>
            </a:r>
            <a:r>
              <a:rPr dirty="0" sz="2000" spc="-20"/>
              <a:t> </a:t>
            </a:r>
            <a:r>
              <a:rPr dirty="0" sz="2000"/>
              <a:t>방에</a:t>
            </a:r>
            <a:r>
              <a:rPr dirty="0" sz="2000" spc="-30"/>
              <a:t> </a:t>
            </a:r>
            <a:r>
              <a:rPr dirty="0" sz="2000"/>
              <a:t>저장될</a:t>
            </a:r>
            <a:r>
              <a:rPr dirty="0" sz="2000" spc="-15"/>
              <a:t> </a:t>
            </a:r>
            <a:r>
              <a:rPr dirty="0" sz="2000" spc="-25"/>
              <a:t>확률.</a:t>
            </a:r>
            <a:endParaRPr sz="2000"/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3881932"/>
            <a:ext cx="121513" cy="13075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74040" y="3738752"/>
            <a:ext cx="72993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2개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이상의</a:t>
            </a:r>
            <a:r>
              <a:rPr dirty="0" sz="20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키가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같은</a:t>
            </a:r>
            <a:r>
              <a:rPr dirty="0" sz="20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해쉬값을</a:t>
            </a:r>
            <a:r>
              <a:rPr dirty="0" sz="20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갖는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충돌(collision)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발생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046813" y="2727645"/>
            <a:ext cx="884555" cy="0"/>
          </a:xfrm>
          <a:custGeom>
            <a:avLst/>
            <a:gdLst/>
            <a:ahLst/>
            <a:cxnLst/>
            <a:rect l="l" t="t" r="r" b="b"/>
            <a:pathLst>
              <a:path w="884554" h="0">
                <a:moveTo>
                  <a:pt x="0" y="0"/>
                </a:moveTo>
                <a:lnTo>
                  <a:pt x="884208" y="0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994135" y="2565896"/>
            <a:ext cx="930910" cy="4546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24801" sz="4200" spc="-15">
                <a:latin typeface="Times New Roman"/>
                <a:cs typeface="Times New Roman"/>
              </a:rPr>
              <a:t>100</a:t>
            </a:r>
            <a:r>
              <a:rPr dirty="0" sz="1650" spc="-10">
                <a:latin typeface="Times New Roman"/>
                <a:cs typeface="Times New Roman"/>
              </a:rPr>
              <a:t>100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3107118" y="2446550"/>
            <a:ext cx="2625725" cy="4546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918844" algn="l"/>
              </a:tabLst>
            </a:pPr>
            <a:r>
              <a:rPr dirty="0" baseline="34722" sz="4200" spc="-75">
                <a:latin typeface="Times New Roman"/>
                <a:cs typeface="Times New Roman"/>
              </a:rPr>
              <a:t>100</a:t>
            </a:r>
            <a:r>
              <a:rPr dirty="0" baseline="34722" sz="4200" spc="-390">
                <a:latin typeface="Times New Roman"/>
                <a:cs typeface="Times New Roman"/>
              </a:rPr>
              <a:t> </a:t>
            </a:r>
            <a:r>
              <a:rPr dirty="0" baseline="34722" sz="4200" spc="-75">
                <a:latin typeface="Times New Roman"/>
                <a:cs typeface="Times New Roman"/>
              </a:rPr>
              <a:t>!</a:t>
            </a:r>
            <a:r>
              <a:rPr dirty="0" baseline="34722" sz="4200">
                <a:latin typeface="Times New Roman"/>
                <a:cs typeface="Times New Roman"/>
              </a:rPr>
              <a:t>	</a:t>
            </a:r>
            <a:r>
              <a:rPr dirty="0" sz="2800">
                <a:latin typeface="Symbol"/>
                <a:cs typeface="Symbol"/>
              </a:rPr>
              <a:t>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Times New Roman"/>
                <a:cs typeface="Times New Roman"/>
              </a:rPr>
              <a:t>9.3</a:t>
            </a:r>
            <a:r>
              <a:rPr dirty="0" sz="2800" spc="50">
                <a:latin typeface="Symbol"/>
                <a:cs typeface="Symbol"/>
              </a:rPr>
              <a:t></a:t>
            </a:r>
            <a:r>
              <a:rPr dirty="0" sz="2800" spc="50">
                <a:latin typeface="Times New Roman"/>
                <a:cs typeface="Times New Roman"/>
              </a:rPr>
              <a:t>10</a:t>
            </a:r>
            <a:r>
              <a:rPr dirty="0" baseline="42087" sz="2475" spc="75">
                <a:latin typeface="Symbol"/>
                <a:cs typeface="Symbol"/>
              </a:rPr>
              <a:t></a:t>
            </a:r>
            <a:r>
              <a:rPr dirty="0" baseline="42087" sz="2475" spc="75">
                <a:latin typeface="Times New Roman"/>
                <a:cs typeface="Times New Roman"/>
              </a:rPr>
              <a:t>43</a:t>
            </a:r>
            <a:endParaRPr baseline="42087" sz="247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059" y="576757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3793" y="432943"/>
            <a:ext cx="273812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solution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avoid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collision: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70991" y="740313"/>
            <a:ext cx="8259445" cy="1809114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426084" indent="-286385">
              <a:lnSpc>
                <a:spcPct val="100000"/>
              </a:lnSpc>
              <a:spcBef>
                <a:spcPts val="969"/>
              </a:spcBef>
              <a:buClr>
                <a:srgbClr val="1F407E"/>
              </a:buClr>
              <a:buSzPct val="80000"/>
              <a:buFont typeface="Arial MT"/>
              <a:buChar char="•"/>
              <a:tabLst>
                <a:tab pos="426084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open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hashing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(=closed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addressing,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chaining,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separate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chaining),</a:t>
            </a:r>
            <a:endParaRPr sz="2000">
              <a:latin typeface="Times New Roman"/>
              <a:cs typeface="Times New Roman"/>
            </a:endParaRPr>
          </a:p>
          <a:p>
            <a:pPr marL="426084" indent="-286385">
              <a:lnSpc>
                <a:spcPct val="100000"/>
              </a:lnSpc>
              <a:spcBef>
                <a:spcPts val="875"/>
              </a:spcBef>
              <a:buClr>
                <a:srgbClr val="1F407E"/>
              </a:buClr>
              <a:buSzPct val="80000"/>
              <a:buFont typeface="Arial MT"/>
              <a:buChar char="•"/>
              <a:tabLst>
                <a:tab pos="426084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closed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hashing</a:t>
            </a:r>
            <a:r>
              <a:rPr dirty="0" sz="2000" spc="-5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(=open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addressing):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linear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probing,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quadratic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probing,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double</a:t>
            </a:r>
            <a:endParaRPr sz="2000">
              <a:latin typeface="Times New Roman"/>
              <a:cs typeface="Times New Roman"/>
            </a:endParaRPr>
          </a:p>
          <a:p>
            <a:pPr marL="426084">
              <a:lnSpc>
                <a:spcPct val="100000"/>
              </a:lnSpc>
              <a:spcBef>
                <a:spcPts val="400"/>
              </a:spcBef>
            </a:pP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hashing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29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354965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open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hashing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000821" y="2749105"/>
            <a:ext cx="366395" cy="991235"/>
            <a:chOff x="2000821" y="2749105"/>
            <a:chExt cx="366395" cy="991235"/>
          </a:xfrm>
        </p:grpSpPr>
        <p:sp>
          <p:nvSpPr>
            <p:cNvPr id="6" name="object 6" descr=""/>
            <p:cNvSpPr/>
            <p:nvPr/>
          </p:nvSpPr>
          <p:spPr>
            <a:xfrm>
              <a:off x="2005583" y="2753867"/>
              <a:ext cx="356870" cy="360045"/>
            </a:xfrm>
            <a:custGeom>
              <a:avLst/>
              <a:gdLst/>
              <a:ahLst/>
              <a:cxnLst/>
              <a:rect l="l" t="t" r="r" b="b"/>
              <a:pathLst>
                <a:path w="356869" h="360044">
                  <a:moveTo>
                    <a:pt x="356616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356616" y="359663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005583" y="2753867"/>
              <a:ext cx="356870" cy="981710"/>
            </a:xfrm>
            <a:custGeom>
              <a:avLst/>
              <a:gdLst/>
              <a:ahLst/>
              <a:cxnLst/>
              <a:rect l="l" t="t" r="r" b="b"/>
              <a:pathLst>
                <a:path w="356869" h="981710">
                  <a:moveTo>
                    <a:pt x="0" y="359663"/>
                  </a:moveTo>
                  <a:lnTo>
                    <a:pt x="356616" y="359663"/>
                  </a:lnTo>
                  <a:lnTo>
                    <a:pt x="356616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  <a:path w="356869" h="981710">
                  <a:moveTo>
                    <a:pt x="178308" y="359663"/>
                  </a:moveTo>
                  <a:lnTo>
                    <a:pt x="178308" y="658113"/>
                  </a:lnTo>
                </a:path>
                <a:path w="356869" h="981710">
                  <a:moveTo>
                    <a:pt x="15240" y="819911"/>
                  </a:moveTo>
                  <a:lnTo>
                    <a:pt x="21066" y="776945"/>
                  </a:lnTo>
                  <a:lnTo>
                    <a:pt x="37507" y="738349"/>
                  </a:lnTo>
                  <a:lnTo>
                    <a:pt x="63007" y="705659"/>
                  </a:lnTo>
                  <a:lnTo>
                    <a:pt x="96012" y="680409"/>
                  </a:lnTo>
                  <a:lnTo>
                    <a:pt x="134963" y="664134"/>
                  </a:lnTo>
                  <a:lnTo>
                    <a:pt x="178308" y="658367"/>
                  </a:lnTo>
                  <a:lnTo>
                    <a:pt x="221652" y="664134"/>
                  </a:lnTo>
                  <a:lnTo>
                    <a:pt x="260604" y="680409"/>
                  </a:lnTo>
                  <a:lnTo>
                    <a:pt x="293608" y="705659"/>
                  </a:lnTo>
                  <a:lnTo>
                    <a:pt x="319108" y="738349"/>
                  </a:lnTo>
                  <a:lnTo>
                    <a:pt x="335549" y="776945"/>
                  </a:lnTo>
                  <a:lnTo>
                    <a:pt x="341376" y="819911"/>
                  </a:lnTo>
                  <a:lnTo>
                    <a:pt x="335549" y="862878"/>
                  </a:lnTo>
                  <a:lnTo>
                    <a:pt x="319108" y="901474"/>
                  </a:lnTo>
                  <a:lnTo>
                    <a:pt x="293608" y="934164"/>
                  </a:lnTo>
                  <a:lnTo>
                    <a:pt x="260604" y="959414"/>
                  </a:lnTo>
                  <a:lnTo>
                    <a:pt x="221652" y="975689"/>
                  </a:lnTo>
                  <a:lnTo>
                    <a:pt x="178308" y="981455"/>
                  </a:lnTo>
                  <a:lnTo>
                    <a:pt x="134963" y="975689"/>
                  </a:lnTo>
                  <a:lnTo>
                    <a:pt x="96012" y="959414"/>
                  </a:lnTo>
                  <a:lnTo>
                    <a:pt x="63007" y="934164"/>
                  </a:lnTo>
                  <a:lnTo>
                    <a:pt x="37507" y="901474"/>
                  </a:lnTo>
                  <a:lnTo>
                    <a:pt x="21066" y="862878"/>
                  </a:lnTo>
                  <a:lnTo>
                    <a:pt x="15240" y="819911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107183" y="3473322"/>
            <a:ext cx="153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3E3D00"/>
                </a:solidFill>
                <a:latin typeface="Times New Roman"/>
                <a:cs typeface="Times New Roman"/>
              </a:rPr>
              <a:t>40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020823" y="3735323"/>
            <a:ext cx="325120" cy="553720"/>
          </a:xfrm>
          <a:custGeom>
            <a:avLst/>
            <a:gdLst/>
            <a:ahLst/>
            <a:cxnLst/>
            <a:rect l="l" t="t" r="r" b="b"/>
            <a:pathLst>
              <a:path w="325119" h="553720">
                <a:moveTo>
                  <a:pt x="163068" y="0"/>
                </a:moveTo>
                <a:lnTo>
                  <a:pt x="161544" y="228600"/>
                </a:lnTo>
              </a:path>
              <a:path w="325119" h="553720">
                <a:moveTo>
                  <a:pt x="0" y="390906"/>
                </a:moveTo>
                <a:lnTo>
                  <a:pt x="5796" y="347750"/>
                </a:lnTo>
                <a:lnTo>
                  <a:pt x="22154" y="308976"/>
                </a:lnTo>
                <a:lnTo>
                  <a:pt x="47529" y="276129"/>
                </a:lnTo>
                <a:lnTo>
                  <a:pt x="80376" y="250754"/>
                </a:lnTo>
                <a:lnTo>
                  <a:pt x="119150" y="234396"/>
                </a:lnTo>
                <a:lnTo>
                  <a:pt x="162306" y="228600"/>
                </a:lnTo>
                <a:lnTo>
                  <a:pt x="205461" y="234396"/>
                </a:lnTo>
                <a:lnTo>
                  <a:pt x="244235" y="250754"/>
                </a:lnTo>
                <a:lnTo>
                  <a:pt x="277082" y="276129"/>
                </a:lnTo>
                <a:lnTo>
                  <a:pt x="302457" y="308976"/>
                </a:lnTo>
                <a:lnTo>
                  <a:pt x="318815" y="347750"/>
                </a:lnTo>
                <a:lnTo>
                  <a:pt x="324612" y="390906"/>
                </a:lnTo>
                <a:lnTo>
                  <a:pt x="318815" y="434061"/>
                </a:lnTo>
                <a:lnTo>
                  <a:pt x="302457" y="472835"/>
                </a:lnTo>
                <a:lnTo>
                  <a:pt x="277082" y="505682"/>
                </a:lnTo>
                <a:lnTo>
                  <a:pt x="244235" y="531057"/>
                </a:lnTo>
                <a:lnTo>
                  <a:pt x="205461" y="547415"/>
                </a:lnTo>
                <a:lnTo>
                  <a:pt x="162306" y="553212"/>
                </a:lnTo>
                <a:lnTo>
                  <a:pt x="119150" y="547415"/>
                </a:lnTo>
                <a:lnTo>
                  <a:pt x="80376" y="531057"/>
                </a:lnTo>
                <a:lnTo>
                  <a:pt x="47529" y="505682"/>
                </a:lnTo>
                <a:lnTo>
                  <a:pt x="22154" y="472835"/>
                </a:lnTo>
                <a:lnTo>
                  <a:pt x="5796" y="434061"/>
                </a:lnTo>
                <a:lnTo>
                  <a:pt x="0" y="39090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106548" y="4025646"/>
            <a:ext cx="153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3E3D00"/>
                </a:solidFill>
                <a:latin typeface="Times New Roman"/>
                <a:cs typeface="Times New Roman"/>
              </a:rPr>
              <a:t>10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2560129" y="2749105"/>
            <a:ext cx="367665" cy="369570"/>
            <a:chOff x="2560129" y="2749105"/>
            <a:chExt cx="367665" cy="369570"/>
          </a:xfrm>
        </p:grpSpPr>
        <p:sp>
          <p:nvSpPr>
            <p:cNvPr id="12" name="object 12" descr=""/>
            <p:cNvSpPr/>
            <p:nvPr/>
          </p:nvSpPr>
          <p:spPr>
            <a:xfrm>
              <a:off x="2564892" y="2753867"/>
              <a:ext cx="358140" cy="360045"/>
            </a:xfrm>
            <a:custGeom>
              <a:avLst/>
              <a:gdLst/>
              <a:ahLst/>
              <a:cxnLst/>
              <a:rect l="l" t="t" r="r" b="b"/>
              <a:pathLst>
                <a:path w="358139" h="360044">
                  <a:moveTo>
                    <a:pt x="358139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358139" y="359663"/>
                  </a:lnTo>
                  <a:lnTo>
                    <a:pt x="358139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564892" y="2753867"/>
              <a:ext cx="358140" cy="360045"/>
            </a:xfrm>
            <a:custGeom>
              <a:avLst/>
              <a:gdLst/>
              <a:ahLst/>
              <a:cxnLst/>
              <a:rect l="l" t="t" r="r" b="b"/>
              <a:pathLst>
                <a:path w="358139" h="360044">
                  <a:moveTo>
                    <a:pt x="0" y="359663"/>
                  </a:moveTo>
                  <a:lnTo>
                    <a:pt x="358139" y="359663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2113914" y="2763139"/>
            <a:ext cx="700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2770" algn="l"/>
              </a:tabLst>
            </a:pPr>
            <a:r>
              <a:rPr dirty="0" sz="1800" spc="-5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8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2580132" y="3113532"/>
            <a:ext cx="323215" cy="628015"/>
          </a:xfrm>
          <a:custGeom>
            <a:avLst/>
            <a:gdLst/>
            <a:ahLst/>
            <a:cxnLst/>
            <a:rect l="l" t="t" r="r" b="b"/>
            <a:pathLst>
              <a:path w="323214" h="628014">
                <a:moveTo>
                  <a:pt x="164719" y="0"/>
                </a:moveTo>
                <a:lnTo>
                  <a:pt x="161544" y="304800"/>
                </a:lnTo>
              </a:path>
              <a:path w="323214" h="628014">
                <a:moveTo>
                  <a:pt x="0" y="466343"/>
                </a:moveTo>
                <a:lnTo>
                  <a:pt x="5766" y="423377"/>
                </a:lnTo>
                <a:lnTo>
                  <a:pt x="22041" y="384781"/>
                </a:lnTo>
                <a:lnTo>
                  <a:pt x="47291" y="352091"/>
                </a:lnTo>
                <a:lnTo>
                  <a:pt x="79981" y="326841"/>
                </a:lnTo>
                <a:lnTo>
                  <a:pt x="118577" y="310566"/>
                </a:lnTo>
                <a:lnTo>
                  <a:pt x="161544" y="304800"/>
                </a:lnTo>
                <a:lnTo>
                  <a:pt x="204510" y="310566"/>
                </a:lnTo>
                <a:lnTo>
                  <a:pt x="243106" y="326841"/>
                </a:lnTo>
                <a:lnTo>
                  <a:pt x="275796" y="352091"/>
                </a:lnTo>
                <a:lnTo>
                  <a:pt x="301046" y="384781"/>
                </a:lnTo>
                <a:lnTo>
                  <a:pt x="317321" y="423377"/>
                </a:lnTo>
                <a:lnTo>
                  <a:pt x="323088" y="466343"/>
                </a:lnTo>
                <a:lnTo>
                  <a:pt x="317321" y="509310"/>
                </a:lnTo>
                <a:lnTo>
                  <a:pt x="301046" y="547906"/>
                </a:lnTo>
                <a:lnTo>
                  <a:pt x="275796" y="580596"/>
                </a:lnTo>
                <a:lnTo>
                  <a:pt x="243106" y="605846"/>
                </a:lnTo>
                <a:lnTo>
                  <a:pt x="204510" y="622121"/>
                </a:lnTo>
                <a:lnTo>
                  <a:pt x="161544" y="627887"/>
                </a:lnTo>
                <a:lnTo>
                  <a:pt x="118577" y="622121"/>
                </a:lnTo>
                <a:lnTo>
                  <a:pt x="79981" y="605846"/>
                </a:lnTo>
                <a:lnTo>
                  <a:pt x="47291" y="580596"/>
                </a:lnTo>
                <a:lnTo>
                  <a:pt x="22041" y="547906"/>
                </a:lnTo>
                <a:lnTo>
                  <a:pt x="5766" y="509310"/>
                </a:lnTo>
                <a:lnTo>
                  <a:pt x="0" y="466343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2665222" y="3479419"/>
            <a:ext cx="153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3E3D00"/>
                </a:solidFill>
                <a:latin typeface="Times New Roman"/>
                <a:cs typeface="Times New Roman"/>
              </a:rPr>
              <a:t>11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3143821" y="2752153"/>
            <a:ext cx="366395" cy="369570"/>
            <a:chOff x="3143821" y="2752153"/>
            <a:chExt cx="366395" cy="369570"/>
          </a:xfrm>
        </p:grpSpPr>
        <p:sp>
          <p:nvSpPr>
            <p:cNvPr id="18" name="object 18" descr=""/>
            <p:cNvSpPr/>
            <p:nvPr/>
          </p:nvSpPr>
          <p:spPr>
            <a:xfrm>
              <a:off x="3148583" y="2756916"/>
              <a:ext cx="356870" cy="360045"/>
            </a:xfrm>
            <a:custGeom>
              <a:avLst/>
              <a:gdLst/>
              <a:ahLst/>
              <a:cxnLst/>
              <a:rect l="l" t="t" r="r" b="b"/>
              <a:pathLst>
                <a:path w="356870" h="360044">
                  <a:moveTo>
                    <a:pt x="356616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356616" y="359663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148583" y="2756916"/>
              <a:ext cx="356870" cy="360045"/>
            </a:xfrm>
            <a:custGeom>
              <a:avLst/>
              <a:gdLst/>
              <a:ahLst/>
              <a:cxnLst/>
              <a:rect l="l" t="t" r="r" b="b"/>
              <a:pathLst>
                <a:path w="356870" h="360044">
                  <a:moveTo>
                    <a:pt x="0" y="359663"/>
                  </a:moveTo>
                  <a:lnTo>
                    <a:pt x="356616" y="359663"/>
                  </a:lnTo>
                  <a:lnTo>
                    <a:pt x="356616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3256915" y="276644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3163823" y="3116579"/>
            <a:ext cx="325120" cy="641985"/>
          </a:xfrm>
          <a:custGeom>
            <a:avLst/>
            <a:gdLst/>
            <a:ahLst/>
            <a:cxnLst/>
            <a:rect l="l" t="t" r="r" b="b"/>
            <a:pathLst>
              <a:path w="325120" h="641985">
                <a:moveTo>
                  <a:pt x="163067" y="0"/>
                </a:moveTo>
                <a:lnTo>
                  <a:pt x="161543" y="317500"/>
                </a:lnTo>
              </a:path>
              <a:path w="325120" h="641985">
                <a:moveTo>
                  <a:pt x="0" y="479298"/>
                </a:moveTo>
                <a:lnTo>
                  <a:pt x="5796" y="436142"/>
                </a:lnTo>
                <a:lnTo>
                  <a:pt x="22154" y="397368"/>
                </a:lnTo>
                <a:lnTo>
                  <a:pt x="47529" y="364521"/>
                </a:lnTo>
                <a:lnTo>
                  <a:pt x="80376" y="339146"/>
                </a:lnTo>
                <a:lnTo>
                  <a:pt x="119150" y="322788"/>
                </a:lnTo>
                <a:lnTo>
                  <a:pt x="162305" y="316992"/>
                </a:lnTo>
                <a:lnTo>
                  <a:pt x="205461" y="322788"/>
                </a:lnTo>
                <a:lnTo>
                  <a:pt x="244235" y="339146"/>
                </a:lnTo>
                <a:lnTo>
                  <a:pt x="277082" y="364521"/>
                </a:lnTo>
                <a:lnTo>
                  <a:pt x="302457" y="397368"/>
                </a:lnTo>
                <a:lnTo>
                  <a:pt x="318815" y="436142"/>
                </a:lnTo>
                <a:lnTo>
                  <a:pt x="324612" y="479298"/>
                </a:lnTo>
                <a:lnTo>
                  <a:pt x="318815" y="522453"/>
                </a:lnTo>
                <a:lnTo>
                  <a:pt x="302457" y="561227"/>
                </a:lnTo>
                <a:lnTo>
                  <a:pt x="277082" y="594074"/>
                </a:lnTo>
                <a:lnTo>
                  <a:pt x="244235" y="619449"/>
                </a:lnTo>
                <a:lnTo>
                  <a:pt x="205461" y="635807"/>
                </a:lnTo>
                <a:lnTo>
                  <a:pt x="162305" y="641604"/>
                </a:lnTo>
                <a:lnTo>
                  <a:pt x="119150" y="635807"/>
                </a:lnTo>
                <a:lnTo>
                  <a:pt x="80376" y="619449"/>
                </a:lnTo>
                <a:lnTo>
                  <a:pt x="47529" y="594074"/>
                </a:lnTo>
                <a:lnTo>
                  <a:pt x="22154" y="561227"/>
                </a:lnTo>
                <a:lnTo>
                  <a:pt x="5796" y="522453"/>
                </a:lnTo>
                <a:lnTo>
                  <a:pt x="0" y="47929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3249548" y="3494988"/>
            <a:ext cx="153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3E3D00"/>
                </a:solidFill>
                <a:latin typeface="Times New Roman"/>
                <a:cs typeface="Times New Roman"/>
              </a:rPr>
              <a:t>32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3163823" y="3758184"/>
            <a:ext cx="325120" cy="487680"/>
          </a:xfrm>
          <a:custGeom>
            <a:avLst/>
            <a:gdLst/>
            <a:ahLst/>
            <a:cxnLst/>
            <a:rect l="l" t="t" r="r" b="b"/>
            <a:pathLst>
              <a:path w="325120" h="487679">
                <a:moveTo>
                  <a:pt x="161543" y="0"/>
                </a:moveTo>
                <a:lnTo>
                  <a:pt x="161543" y="165100"/>
                </a:lnTo>
              </a:path>
              <a:path w="325120" h="487679">
                <a:moveTo>
                  <a:pt x="0" y="326136"/>
                </a:moveTo>
                <a:lnTo>
                  <a:pt x="5796" y="283169"/>
                </a:lnTo>
                <a:lnTo>
                  <a:pt x="22154" y="244573"/>
                </a:lnTo>
                <a:lnTo>
                  <a:pt x="47529" y="211883"/>
                </a:lnTo>
                <a:lnTo>
                  <a:pt x="80376" y="186633"/>
                </a:lnTo>
                <a:lnTo>
                  <a:pt x="119150" y="170358"/>
                </a:lnTo>
                <a:lnTo>
                  <a:pt x="162305" y="164592"/>
                </a:lnTo>
                <a:lnTo>
                  <a:pt x="205461" y="170358"/>
                </a:lnTo>
                <a:lnTo>
                  <a:pt x="244235" y="186633"/>
                </a:lnTo>
                <a:lnTo>
                  <a:pt x="277082" y="211883"/>
                </a:lnTo>
                <a:lnTo>
                  <a:pt x="302457" y="244573"/>
                </a:lnTo>
                <a:lnTo>
                  <a:pt x="318815" y="283169"/>
                </a:lnTo>
                <a:lnTo>
                  <a:pt x="324612" y="326136"/>
                </a:lnTo>
                <a:lnTo>
                  <a:pt x="318815" y="369102"/>
                </a:lnTo>
                <a:lnTo>
                  <a:pt x="302457" y="407698"/>
                </a:lnTo>
                <a:lnTo>
                  <a:pt x="277082" y="440388"/>
                </a:lnTo>
                <a:lnTo>
                  <a:pt x="244235" y="465638"/>
                </a:lnTo>
                <a:lnTo>
                  <a:pt x="205461" y="481913"/>
                </a:lnTo>
                <a:lnTo>
                  <a:pt x="162305" y="487680"/>
                </a:lnTo>
                <a:lnTo>
                  <a:pt x="119150" y="481913"/>
                </a:lnTo>
                <a:lnTo>
                  <a:pt x="80376" y="465638"/>
                </a:lnTo>
                <a:lnTo>
                  <a:pt x="47529" y="440388"/>
                </a:lnTo>
                <a:lnTo>
                  <a:pt x="22154" y="407698"/>
                </a:lnTo>
                <a:lnTo>
                  <a:pt x="5796" y="369102"/>
                </a:lnTo>
                <a:lnTo>
                  <a:pt x="0" y="32613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3249548" y="3984497"/>
            <a:ext cx="153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3E3D00"/>
                </a:solidFill>
                <a:latin typeface="Times New Roman"/>
                <a:cs typeface="Times New Roman"/>
              </a:rPr>
              <a:t>52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3756469" y="2752153"/>
            <a:ext cx="366395" cy="369570"/>
            <a:chOff x="3756469" y="2752153"/>
            <a:chExt cx="366395" cy="369570"/>
          </a:xfrm>
        </p:grpSpPr>
        <p:sp>
          <p:nvSpPr>
            <p:cNvPr id="26" name="object 26" descr=""/>
            <p:cNvSpPr/>
            <p:nvPr/>
          </p:nvSpPr>
          <p:spPr>
            <a:xfrm>
              <a:off x="3761232" y="2756916"/>
              <a:ext cx="356870" cy="360045"/>
            </a:xfrm>
            <a:custGeom>
              <a:avLst/>
              <a:gdLst/>
              <a:ahLst/>
              <a:cxnLst/>
              <a:rect l="l" t="t" r="r" b="b"/>
              <a:pathLst>
                <a:path w="356870" h="360044">
                  <a:moveTo>
                    <a:pt x="356615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356615" y="359663"/>
                  </a:lnTo>
                  <a:lnTo>
                    <a:pt x="356615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761232" y="2756916"/>
              <a:ext cx="356870" cy="360045"/>
            </a:xfrm>
            <a:custGeom>
              <a:avLst/>
              <a:gdLst/>
              <a:ahLst/>
              <a:cxnLst/>
              <a:rect l="l" t="t" r="r" b="b"/>
              <a:pathLst>
                <a:path w="356870" h="360044">
                  <a:moveTo>
                    <a:pt x="0" y="359663"/>
                  </a:moveTo>
                  <a:lnTo>
                    <a:pt x="356615" y="359663"/>
                  </a:lnTo>
                  <a:lnTo>
                    <a:pt x="356615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3869816" y="276644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6447" y="2575560"/>
            <a:ext cx="4602480" cy="2119884"/>
          </a:xfrm>
          <a:prstGeom prst="rect">
            <a:avLst/>
          </a:prstGeom>
        </p:spPr>
      </p:pic>
      <p:graphicFrame>
        <p:nvGraphicFramePr>
          <p:cNvPr id="30" name="object 30" descr=""/>
          <p:cNvGraphicFramePr>
            <a:graphicFrameLocks noGrp="1"/>
          </p:cNvGraphicFramePr>
          <p:nvPr/>
        </p:nvGraphicFramePr>
        <p:xfrm>
          <a:off x="1677733" y="5650801"/>
          <a:ext cx="3729990" cy="35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75"/>
                <a:gridCol w="356234"/>
                <a:gridCol w="356234"/>
                <a:gridCol w="358140"/>
                <a:gridCol w="356870"/>
                <a:gridCol w="356869"/>
                <a:gridCol w="358139"/>
                <a:gridCol w="379730"/>
                <a:gridCol w="356869"/>
                <a:gridCol w="406400"/>
              </a:tblGrid>
              <a:tr h="358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C8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C8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C8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C8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C8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C8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C8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C8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C8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C8F"/>
                    </a:solidFill>
                  </a:tcPr>
                </a:tc>
              </a:tr>
            </a:tbl>
          </a:graphicData>
        </a:graphic>
      </p:graphicFrame>
      <p:sp>
        <p:nvSpPr>
          <p:cNvPr id="32" name="object 3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31" name="object 31" descr=""/>
          <p:cNvSpPr txBox="1"/>
          <p:nvPr/>
        </p:nvSpPr>
        <p:spPr>
          <a:xfrm>
            <a:off x="574040" y="4863465"/>
            <a:ext cx="8399780" cy="1146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35560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closed</a:t>
            </a:r>
            <a:r>
              <a:rPr dirty="0" sz="2000" spc="47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hashing</a:t>
            </a:r>
            <a:endParaRPr sz="2000">
              <a:latin typeface="Times New Roman"/>
              <a:cs typeface="Times New Roman"/>
            </a:endParaRPr>
          </a:p>
          <a:p>
            <a:pPr marL="1200150">
              <a:lnSpc>
                <a:spcPct val="100000"/>
              </a:lnSpc>
              <a:spcBef>
                <a:spcPts val="1639"/>
              </a:spcBef>
              <a:tabLst>
                <a:tab pos="1536700" algn="l"/>
                <a:tab pos="1893570" algn="l"/>
                <a:tab pos="2251075" algn="l"/>
                <a:tab pos="2608580" algn="l"/>
                <a:tab pos="2966085" algn="l"/>
                <a:tab pos="3322954" algn="l"/>
                <a:tab pos="3680460" algn="l"/>
                <a:tab pos="4109085" algn="l"/>
                <a:tab pos="4465955" algn="l"/>
              </a:tabLst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0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6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7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8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9</a:t>
            </a:r>
            <a:endParaRPr sz="1200">
              <a:latin typeface="Malgun Gothic"/>
              <a:cs typeface="Malgun Gothic"/>
            </a:endParaRPr>
          </a:p>
          <a:p>
            <a:pPr marL="5058410">
              <a:lnSpc>
                <a:spcPct val="100000"/>
              </a:lnSpc>
              <a:spcBef>
                <a:spcPts val="944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Store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the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keys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only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in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the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bucket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746681"/>
            <a:ext cx="121513" cy="13075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74040" y="1602994"/>
            <a:ext cx="70084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9227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모든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키가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같은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해쉬값을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가질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확률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	</a:t>
            </a:r>
            <a:r>
              <a:rPr dirty="0" sz="2000">
                <a:solidFill>
                  <a:srgbClr val="3D010C"/>
                </a:solidFill>
                <a:latin typeface="Wingdings"/>
                <a:cs typeface="Wingdings"/>
              </a:rPr>
              <a:t></a:t>
            </a:r>
            <a:r>
              <a:rPr dirty="0" sz="2000" spc="19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순차검색과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같은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상황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3412413"/>
            <a:ext cx="121513" cy="13075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74040" y="3217900"/>
            <a:ext cx="8395335" cy="22828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167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해슁이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효율적이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되기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위해서는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키가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바구니에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균일하게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분포하여야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함.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0" i="1">
                <a:solidFill>
                  <a:srgbClr val="3D010C"/>
                </a:solidFill>
                <a:latin typeface="Times New Roman"/>
                <a:cs typeface="Times New Roman"/>
              </a:rPr>
              <a:t>n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키와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바구니가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있을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때,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각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바구니에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평균적으로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n/m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키를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갖게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하면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된다.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000">
              <a:latin typeface="Malgun Gothic"/>
              <a:cs typeface="Malgun Gothic"/>
            </a:endParaRPr>
          </a:p>
          <a:p>
            <a:pPr algn="just" marL="12700" marR="38100">
              <a:lnSpc>
                <a:spcPct val="116500"/>
              </a:lnSpc>
              <a:spcBef>
                <a:spcPts val="5"/>
              </a:spcBef>
            </a:pPr>
            <a:r>
              <a:rPr dirty="0" sz="2000" b="1">
                <a:solidFill>
                  <a:srgbClr val="3D010C"/>
                </a:solidFill>
                <a:latin typeface="Malgun Gothic"/>
                <a:cs typeface="Malgun Gothic"/>
              </a:rPr>
              <a:t>정리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: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키가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바구니에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균일하게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분포되어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있다면,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검색에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실패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한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비교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횟수는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n/m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이다.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4957749"/>
            <a:ext cx="121513" cy="130759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3904004" y="2570843"/>
            <a:ext cx="423545" cy="0"/>
          </a:xfrm>
          <a:custGeom>
            <a:avLst/>
            <a:gdLst/>
            <a:ahLst/>
            <a:cxnLst/>
            <a:rect l="l" t="t" r="r" b="b"/>
            <a:pathLst>
              <a:path w="423545" h="0">
                <a:moveTo>
                  <a:pt x="0" y="0"/>
                </a:moveTo>
                <a:lnTo>
                  <a:pt x="423413" y="0"/>
                </a:lnTo>
              </a:path>
            </a:pathLst>
          </a:custGeom>
          <a:ln w="119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879212" y="2566634"/>
            <a:ext cx="426084" cy="362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 spc="-40">
                <a:latin typeface="Times New Roman"/>
                <a:cs typeface="Times New Roman"/>
              </a:rPr>
              <a:t>100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117993" y="2347127"/>
            <a:ext cx="2512060" cy="362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926465" algn="l"/>
                <a:tab pos="1222375" algn="l"/>
              </a:tabLst>
            </a:pPr>
            <a:r>
              <a:rPr dirty="0" sz="2200" spc="-45">
                <a:latin typeface="Times New Roman"/>
                <a:cs typeface="Times New Roman"/>
              </a:rPr>
              <a:t>100</a:t>
            </a:r>
            <a:r>
              <a:rPr dirty="0" sz="2200" spc="-195">
                <a:latin typeface="Times New Roman"/>
                <a:cs typeface="Times New Roman"/>
              </a:rPr>
              <a:t> </a:t>
            </a:r>
            <a:r>
              <a:rPr dirty="0" sz="2200" spc="114">
                <a:latin typeface="Symbol"/>
                <a:cs typeface="Symbol"/>
              </a:rPr>
              <a:t></a:t>
            </a:r>
            <a:r>
              <a:rPr dirty="0" sz="2200" spc="114">
                <a:latin typeface="Times New Roman"/>
                <a:cs typeface="Times New Roman"/>
              </a:rPr>
              <a:t>(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baseline="35353" sz="3300" spc="-75">
                <a:latin typeface="Times New Roman"/>
                <a:cs typeface="Times New Roman"/>
              </a:rPr>
              <a:t>1</a:t>
            </a:r>
            <a:r>
              <a:rPr dirty="0" baseline="35353" sz="3300">
                <a:latin typeface="Times New Roman"/>
                <a:cs typeface="Times New Roman"/>
              </a:rPr>
              <a:t>	</a:t>
            </a:r>
            <a:r>
              <a:rPr dirty="0" sz="2200">
                <a:latin typeface="Times New Roman"/>
                <a:cs typeface="Times New Roman"/>
              </a:rPr>
              <a:t>)</a:t>
            </a:r>
            <a:r>
              <a:rPr dirty="0" baseline="44444" sz="1875">
                <a:latin typeface="Times New Roman"/>
                <a:cs typeface="Times New Roman"/>
              </a:rPr>
              <a:t>100</a:t>
            </a:r>
            <a:r>
              <a:rPr dirty="0" baseline="44444" sz="1875" spc="667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</a:t>
            </a:r>
            <a:r>
              <a:rPr dirty="0" sz="2200" spc="-26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10</a:t>
            </a:r>
            <a:r>
              <a:rPr dirty="0" baseline="44444" sz="1875" spc="-15">
                <a:latin typeface="Symbol"/>
                <a:cs typeface="Symbol"/>
              </a:rPr>
              <a:t></a:t>
            </a:r>
            <a:r>
              <a:rPr dirty="0" baseline="44444" sz="1875" spc="-15">
                <a:latin typeface="Times New Roman"/>
                <a:cs typeface="Times New Roman"/>
              </a:rPr>
              <a:t>198</a:t>
            </a:r>
            <a:endParaRPr baseline="44444" sz="187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open</a:t>
            </a:r>
            <a:r>
              <a:rPr dirty="0" sz="3200" spc="45"/>
              <a:t> </a:t>
            </a:r>
            <a:r>
              <a:rPr dirty="0" sz="3200"/>
              <a:t>hashing</a:t>
            </a:r>
            <a:r>
              <a:rPr dirty="0" sz="3200" spc="45"/>
              <a:t> </a:t>
            </a:r>
            <a:r>
              <a:rPr dirty="0" sz="3200" spc="75"/>
              <a:t>(=closed</a:t>
            </a:r>
            <a:r>
              <a:rPr dirty="0" sz="3200" spc="45"/>
              <a:t> </a:t>
            </a:r>
            <a:r>
              <a:rPr dirty="0" sz="3200" spc="100"/>
              <a:t>addressing,</a:t>
            </a:r>
            <a:r>
              <a:rPr dirty="0" sz="3200" spc="65"/>
              <a:t> chaining, </a:t>
            </a:r>
            <a:r>
              <a:rPr dirty="0" sz="3200" spc="70"/>
              <a:t>separate</a:t>
            </a:r>
            <a:r>
              <a:rPr dirty="0" sz="3200" spc="-60"/>
              <a:t> </a:t>
            </a:r>
            <a:r>
              <a:rPr dirty="0" sz="3200" spc="-10"/>
              <a:t>chaining</a:t>
            </a:r>
            <a:endParaRPr sz="3200"/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5979" y="5199053"/>
            <a:ext cx="1539240" cy="1514396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39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560880"/>
            <a:ext cx="121513" cy="13075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74040" y="1417065"/>
            <a:ext cx="821118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3D010C"/>
                </a:solidFill>
                <a:latin typeface="Malgun Gothic"/>
                <a:cs typeface="Malgun Gothic"/>
              </a:rPr>
              <a:t>정리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6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키가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바구니에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균일하게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분포되어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있고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각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키가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검색하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74040" y="1771853"/>
            <a:ext cx="65055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게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될</a:t>
            </a:r>
            <a:r>
              <a:rPr dirty="0" sz="20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확률이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모두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같다면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검색에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성공한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비교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횟수는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31140" y="2606167"/>
            <a:ext cx="42418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1F407E"/>
              </a:buClr>
              <a:buSzPct val="85000"/>
              <a:buFont typeface="Wingdings"/>
              <a:buChar char=""/>
              <a:tabLst>
                <a:tab pos="354965" algn="l"/>
              </a:tabLst>
            </a:pPr>
            <a:r>
              <a:rPr dirty="0" sz="2000" b="1">
                <a:solidFill>
                  <a:srgbClr val="3D010C"/>
                </a:solidFill>
                <a:latin typeface="Malgun Gothic"/>
                <a:cs typeface="Malgun Gothic"/>
              </a:rPr>
              <a:t>증명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8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각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바구니의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평균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검색시간은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017389" y="2606167"/>
            <a:ext cx="37750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키를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순차검색하는</a:t>
            </a:r>
            <a:r>
              <a:rPr dirty="0" sz="2000" spc="-2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평균시간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74040" y="2961258"/>
            <a:ext cx="67462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과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같다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키를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순차검색하는데</a:t>
            </a:r>
            <a:r>
              <a:rPr dirty="0" sz="2000" spc="-2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걸리는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평균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검색시간은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686782" y="2510441"/>
            <a:ext cx="193675" cy="48196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37465" marR="5080" indent="-25400">
              <a:lnSpc>
                <a:spcPts val="1720"/>
              </a:lnSpc>
              <a:spcBef>
                <a:spcPts val="285"/>
              </a:spcBef>
            </a:pPr>
            <a:r>
              <a:rPr dirty="0" u="heavy" sz="1550" spc="-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550" spc="-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sz="1550" spc="-50" i="1">
                <a:latin typeface="Times New Roman"/>
                <a:cs typeface="Times New Roman"/>
              </a:rPr>
              <a:t> m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442171" y="4442348"/>
            <a:ext cx="148590" cy="0"/>
          </a:xfrm>
          <a:custGeom>
            <a:avLst/>
            <a:gdLst/>
            <a:ahLst/>
            <a:cxnLst/>
            <a:rect l="l" t="t" r="r" b="b"/>
            <a:pathLst>
              <a:path w="148589" h="0">
                <a:moveTo>
                  <a:pt x="0" y="0"/>
                </a:moveTo>
                <a:lnTo>
                  <a:pt x="148125" y="0"/>
                </a:lnTo>
              </a:path>
            </a:pathLst>
          </a:custGeom>
          <a:ln w="102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4792359" y="4442348"/>
            <a:ext cx="727710" cy="0"/>
          </a:xfrm>
          <a:custGeom>
            <a:avLst/>
            <a:gdLst/>
            <a:ahLst/>
            <a:cxnLst/>
            <a:rect l="l" t="t" r="r" b="b"/>
            <a:pathLst>
              <a:path w="727710" h="0">
                <a:moveTo>
                  <a:pt x="0" y="0"/>
                </a:moveTo>
                <a:lnTo>
                  <a:pt x="727344" y="0"/>
                </a:lnTo>
              </a:path>
            </a:pathLst>
          </a:custGeom>
          <a:ln w="102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5087214" y="4436921"/>
            <a:ext cx="144780" cy="3117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5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213510" y="4417489"/>
            <a:ext cx="712470" cy="97345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algn="ctr" marR="86360">
              <a:lnSpc>
                <a:spcPct val="100000"/>
              </a:lnSpc>
              <a:spcBef>
                <a:spcPts val="280"/>
              </a:spcBef>
            </a:pPr>
            <a:r>
              <a:rPr dirty="0" sz="1850" spc="-50" i="1">
                <a:latin typeface="Times New Roman"/>
                <a:cs typeface="Times New Roman"/>
              </a:rPr>
              <a:t>x</a:t>
            </a:r>
            <a:endParaRPr sz="1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 baseline="-36036" sz="2775">
                <a:latin typeface="Symbol"/>
                <a:cs typeface="Symbol"/>
              </a:rPr>
              <a:t></a:t>
            </a:r>
            <a:r>
              <a:rPr dirty="0" baseline="-36036" sz="2775" spc="345">
                <a:latin typeface="Times New Roman"/>
                <a:cs typeface="Times New Roman"/>
              </a:rPr>
              <a:t> </a:t>
            </a:r>
            <a:r>
              <a:rPr dirty="0" u="sng" sz="18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1850" spc="-114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50" spc="5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850" spc="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  <a:p>
            <a:pPr marL="390525">
              <a:lnSpc>
                <a:spcPct val="100000"/>
              </a:lnSpc>
              <a:spcBef>
                <a:spcPts val="430"/>
              </a:spcBef>
            </a:pPr>
            <a:r>
              <a:rPr dirty="0" sz="1850" spc="-5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213510" y="4100603"/>
            <a:ext cx="1332865" cy="3117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36036" sz="2775">
                <a:latin typeface="Symbol"/>
                <a:cs typeface="Symbol"/>
              </a:rPr>
              <a:t></a:t>
            </a:r>
            <a:r>
              <a:rPr dirty="0" baseline="-36036" sz="2775" spc="187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1</a:t>
            </a:r>
            <a:r>
              <a:rPr dirty="0" sz="1850" spc="-70">
                <a:latin typeface="Times New Roman"/>
                <a:cs typeface="Times New Roman"/>
              </a:rPr>
              <a:t> </a:t>
            </a:r>
            <a:r>
              <a:rPr dirty="0" baseline="-36036" sz="2775">
                <a:latin typeface="Symbol"/>
                <a:cs typeface="Symbol"/>
              </a:rPr>
              <a:t></a:t>
            </a:r>
            <a:r>
              <a:rPr dirty="0" baseline="-36036" sz="2775" spc="75">
                <a:latin typeface="Times New Roman"/>
                <a:cs typeface="Times New Roman"/>
              </a:rPr>
              <a:t> </a:t>
            </a:r>
            <a:r>
              <a:rPr dirty="0" sz="1850" spc="65" i="1">
                <a:latin typeface="Times New Roman"/>
                <a:cs typeface="Times New Roman"/>
              </a:rPr>
              <a:t>x</a:t>
            </a:r>
            <a:r>
              <a:rPr dirty="0" sz="1850" spc="65">
                <a:latin typeface="Times New Roman"/>
                <a:cs typeface="Times New Roman"/>
              </a:rPr>
              <a:t>(</a:t>
            </a:r>
            <a:r>
              <a:rPr dirty="0" sz="1850" spc="65" i="1">
                <a:latin typeface="Times New Roman"/>
                <a:cs typeface="Times New Roman"/>
              </a:rPr>
              <a:t>x</a:t>
            </a:r>
            <a:r>
              <a:rPr dirty="0" sz="1850" spc="-114" i="1">
                <a:latin typeface="Times New Roman"/>
                <a:cs typeface="Times New Roman"/>
              </a:rPr>
              <a:t> </a:t>
            </a:r>
            <a:r>
              <a:rPr dirty="0" sz="1850" spc="-25">
                <a:latin typeface="Symbol"/>
                <a:cs typeface="Symbol"/>
              </a:rPr>
              <a:t></a:t>
            </a:r>
            <a:r>
              <a:rPr dirty="0" sz="1850" spc="-25">
                <a:latin typeface="Times New Roman"/>
                <a:cs typeface="Times New Roman"/>
              </a:rPr>
              <a:t>1)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245594" y="3755027"/>
            <a:ext cx="2316480" cy="3117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94690" algn="l"/>
                <a:tab pos="1795145" algn="l"/>
                <a:tab pos="2197735" algn="l"/>
              </a:tabLst>
            </a:pPr>
            <a:r>
              <a:rPr dirty="0" sz="1850" spc="-50" i="1">
                <a:latin typeface="Times New Roman"/>
                <a:cs typeface="Times New Roman"/>
              </a:rPr>
              <a:t>x</a:t>
            </a:r>
            <a:r>
              <a:rPr dirty="0" sz="1850" i="1">
                <a:latin typeface="Times New Roman"/>
                <a:cs typeface="Times New Roman"/>
              </a:rPr>
              <a:t>	</a:t>
            </a:r>
            <a:r>
              <a:rPr dirty="0" sz="1850" spc="-50" i="1">
                <a:latin typeface="Times New Roman"/>
                <a:cs typeface="Times New Roman"/>
              </a:rPr>
              <a:t>x</a:t>
            </a:r>
            <a:r>
              <a:rPr dirty="0" sz="1850" i="1">
                <a:latin typeface="Times New Roman"/>
                <a:cs typeface="Times New Roman"/>
              </a:rPr>
              <a:t>	</a:t>
            </a:r>
            <a:r>
              <a:rPr dirty="0" sz="1850" spc="-50" i="1">
                <a:latin typeface="Times New Roman"/>
                <a:cs typeface="Times New Roman"/>
              </a:rPr>
              <a:t>x</a:t>
            </a:r>
            <a:r>
              <a:rPr dirty="0" sz="1850" i="1">
                <a:latin typeface="Times New Roman"/>
                <a:cs typeface="Times New Roman"/>
              </a:rPr>
              <a:t>	</a:t>
            </a:r>
            <a:r>
              <a:rPr dirty="0" sz="1850" spc="-50" i="1">
                <a:latin typeface="Times New Roman"/>
                <a:cs typeface="Times New Roman"/>
              </a:rPr>
              <a:t>x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628162" y="3896190"/>
            <a:ext cx="21399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25" i="1">
                <a:latin typeface="Times New Roman"/>
                <a:cs typeface="Times New Roman"/>
              </a:rPr>
              <a:t>i</a:t>
            </a:r>
            <a:r>
              <a:rPr dirty="0" sz="1100" spc="-25">
                <a:latin typeface="Symbol"/>
                <a:cs typeface="Symbol"/>
              </a:rPr>
              <a:t></a:t>
            </a:r>
            <a:r>
              <a:rPr dirty="0" sz="1100" spc="-25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263013" y="3631436"/>
            <a:ext cx="238125" cy="238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55"/>
              </a:lnSpc>
            </a:pPr>
            <a:r>
              <a:rPr dirty="0" sz="1850" spc="-50">
                <a:latin typeface="Arial MT"/>
                <a:cs typeface="Arial MT"/>
              </a:rPr>
              <a:t>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3551051" y="5911698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 h="0">
                <a:moveTo>
                  <a:pt x="0" y="0"/>
                </a:moveTo>
                <a:lnTo>
                  <a:pt x="327805" y="0"/>
                </a:lnTo>
              </a:path>
            </a:pathLst>
          </a:custGeom>
          <a:ln w="101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4109774" y="5911698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 h="0">
                <a:moveTo>
                  <a:pt x="0" y="0"/>
                </a:moveTo>
                <a:lnTo>
                  <a:pt x="146290" y="0"/>
                </a:lnTo>
              </a:path>
            </a:pathLst>
          </a:custGeom>
          <a:ln w="101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3915559" y="5719042"/>
            <a:ext cx="158750" cy="3136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 spc="-50">
                <a:latin typeface="Symbol"/>
                <a:cs typeface="Symbol"/>
              </a:rPr>
              <a:t>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018766" y="5561417"/>
            <a:ext cx="297815" cy="3136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 spc="45">
                <a:latin typeface="Symbol"/>
                <a:cs typeface="Symbol"/>
              </a:rPr>
              <a:t></a:t>
            </a:r>
            <a:r>
              <a:rPr dirty="0" sz="1900" spc="45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643546" y="5567713"/>
            <a:ext cx="612775" cy="3136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78790" algn="l"/>
              </a:tabLst>
            </a:pPr>
            <a:r>
              <a:rPr dirty="0" sz="1900" spc="-50" i="1">
                <a:latin typeface="Times New Roman"/>
                <a:cs typeface="Times New Roman"/>
              </a:rPr>
              <a:t>n</a:t>
            </a:r>
            <a:r>
              <a:rPr dirty="0" sz="1900" i="1">
                <a:latin typeface="Times New Roman"/>
                <a:cs typeface="Times New Roman"/>
              </a:rPr>
              <a:t>	</a:t>
            </a:r>
            <a:r>
              <a:rPr dirty="0" sz="1900" spc="-5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775680" y="5626887"/>
            <a:ext cx="1510030" cy="5930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ts val="2240"/>
              </a:lnSpc>
              <a:spcBef>
                <a:spcPts val="90"/>
              </a:spcBef>
              <a:tabLst>
                <a:tab pos="517525" algn="l"/>
              </a:tabLst>
            </a:pPr>
            <a:r>
              <a:rPr dirty="0" u="sng" sz="1100" spc="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sng" sz="11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500" i="1">
                <a:latin typeface="Times New Roman"/>
                <a:cs typeface="Times New Roman"/>
              </a:rPr>
              <a:t> </a:t>
            </a:r>
            <a:r>
              <a:rPr dirty="0" baseline="-21929" sz="2850">
                <a:latin typeface="Symbol"/>
                <a:cs typeface="Symbol"/>
              </a:rPr>
              <a:t></a:t>
            </a:r>
            <a:endParaRPr baseline="-21929" sz="2850">
              <a:latin typeface="Symbol"/>
              <a:cs typeface="Symbol"/>
            </a:endParaRPr>
          </a:p>
          <a:p>
            <a:pPr marL="227329">
              <a:lnSpc>
                <a:spcPts val="2240"/>
              </a:lnSpc>
              <a:tabLst>
                <a:tab pos="791210" algn="l"/>
                <a:tab pos="1350645" algn="l"/>
              </a:tabLst>
            </a:pPr>
            <a:r>
              <a:rPr dirty="0" sz="1900" spc="-50">
                <a:latin typeface="Times New Roman"/>
                <a:cs typeface="Times New Roman"/>
              </a:rPr>
              <a:t>2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-25">
                <a:latin typeface="Times New Roman"/>
                <a:cs typeface="Times New Roman"/>
              </a:rPr>
              <a:t>2</a:t>
            </a:r>
            <a:r>
              <a:rPr dirty="0" sz="1900" spc="-25" i="1">
                <a:latin typeface="Times New Roman"/>
                <a:cs typeface="Times New Roman"/>
              </a:rPr>
              <a:t>m</a:t>
            </a:r>
            <a:r>
              <a:rPr dirty="0" sz="1900" i="1">
                <a:latin typeface="Times New Roman"/>
                <a:cs typeface="Times New Roman"/>
              </a:rPr>
              <a:t>	</a:t>
            </a:r>
            <a:r>
              <a:rPr dirty="0" sz="1900" spc="-5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833838" y="5580845"/>
            <a:ext cx="12953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100" spc="-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7195116" y="1973729"/>
            <a:ext cx="337820" cy="0"/>
          </a:xfrm>
          <a:custGeom>
            <a:avLst/>
            <a:gdLst/>
            <a:ahLst/>
            <a:cxnLst/>
            <a:rect l="l" t="t" r="r" b="b"/>
            <a:pathLst>
              <a:path w="337820" h="0">
                <a:moveTo>
                  <a:pt x="0" y="0"/>
                </a:moveTo>
                <a:lnTo>
                  <a:pt x="337676" y="0"/>
                </a:lnTo>
              </a:path>
            </a:pathLst>
          </a:custGeom>
          <a:ln w="105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7770579" y="1973729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 h="0">
                <a:moveTo>
                  <a:pt x="0" y="0"/>
                </a:moveTo>
                <a:lnTo>
                  <a:pt x="150851" y="0"/>
                </a:lnTo>
              </a:path>
            </a:pathLst>
          </a:custGeom>
          <a:ln w="105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7199400" y="1968525"/>
            <a:ext cx="724535" cy="32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8010" algn="l"/>
              </a:tabLst>
            </a:pPr>
            <a:r>
              <a:rPr dirty="0" sz="1950" spc="-25">
                <a:latin typeface="Times New Roman"/>
                <a:cs typeface="Times New Roman"/>
              </a:rPr>
              <a:t>2</a:t>
            </a:r>
            <a:r>
              <a:rPr dirty="0" sz="1950" spc="-25" i="1">
                <a:latin typeface="Times New Roman"/>
                <a:cs typeface="Times New Roman"/>
              </a:rPr>
              <a:t>m</a:t>
            </a:r>
            <a:r>
              <a:rPr dirty="0" sz="1950" i="1">
                <a:latin typeface="Times New Roman"/>
                <a:cs typeface="Times New Roman"/>
              </a:rPr>
              <a:t>	</a:t>
            </a:r>
            <a:r>
              <a:rPr dirty="0" sz="1950" spc="-5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265413" y="1618590"/>
            <a:ext cx="680085" cy="32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18135" algn="l"/>
              </a:tabLst>
            </a:pPr>
            <a:r>
              <a:rPr dirty="0" sz="1950" spc="-50" i="1">
                <a:latin typeface="Times New Roman"/>
                <a:cs typeface="Times New Roman"/>
              </a:rPr>
              <a:t>n</a:t>
            </a:r>
            <a:r>
              <a:rPr dirty="0" sz="1950" i="1">
                <a:latin typeface="Times New Roman"/>
                <a:cs typeface="Times New Roman"/>
              </a:rPr>
              <a:t>	</a:t>
            </a:r>
            <a:r>
              <a:rPr dirty="0" baseline="-35612" sz="2925">
                <a:latin typeface="Symbol"/>
                <a:cs typeface="Symbol"/>
              </a:rPr>
              <a:t></a:t>
            </a:r>
            <a:r>
              <a:rPr dirty="0" baseline="-35612" sz="2925">
                <a:latin typeface="Times New Roman"/>
                <a:cs typeface="Times New Roman"/>
              </a:rPr>
              <a:t> </a:t>
            </a:r>
            <a:r>
              <a:rPr dirty="0" sz="1950" spc="-5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579244" y="5726379"/>
            <a:ext cx="7893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따라서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30" name="object 30" descr=""/>
          <p:cNvGraphicFramePr>
            <a:graphicFrameLocks noGrp="1"/>
          </p:cNvGraphicFramePr>
          <p:nvPr/>
        </p:nvGraphicFramePr>
        <p:xfrm>
          <a:off x="6330505" y="3953065"/>
          <a:ext cx="374015" cy="1628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510"/>
                <a:gridCol w="144780"/>
              </a:tblGrid>
              <a:tr h="2159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F3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117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31" name="object 31" descr=""/>
          <p:cNvGraphicFramePr>
            <a:graphicFrameLocks noGrp="1"/>
          </p:cNvGraphicFramePr>
          <p:nvPr/>
        </p:nvGraphicFramePr>
        <p:xfrm>
          <a:off x="6833425" y="3953065"/>
          <a:ext cx="374015" cy="1183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"/>
                <a:gridCol w="143510"/>
              </a:tblGrid>
              <a:tr h="215900">
                <a:tc gridSpan="2"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F3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117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32" name="object 32" descr=""/>
          <p:cNvGraphicFramePr>
            <a:graphicFrameLocks noGrp="1"/>
          </p:cNvGraphicFramePr>
          <p:nvPr/>
        </p:nvGraphicFramePr>
        <p:xfrm>
          <a:off x="7991665" y="3953065"/>
          <a:ext cx="374015" cy="2021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510"/>
                <a:gridCol w="144780"/>
              </a:tblGrid>
              <a:tr h="215900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F3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117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6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3" name="object 33" descr=""/>
          <p:cNvSpPr txBox="1"/>
          <p:nvPr/>
        </p:nvSpPr>
        <p:spPr>
          <a:xfrm>
            <a:off x="7439659" y="4708905"/>
            <a:ext cx="3702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3E3D00"/>
                </a:solidFill>
                <a:latin typeface="Malgun Gothic"/>
                <a:cs typeface="Malgun Gothic"/>
              </a:rPr>
              <a:t>……..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6012941" y="4338065"/>
            <a:ext cx="2447925" cy="1720850"/>
          </a:xfrm>
          <a:custGeom>
            <a:avLst/>
            <a:gdLst/>
            <a:ahLst/>
            <a:cxnLst/>
            <a:rect l="l" t="t" r="r" b="b"/>
            <a:pathLst>
              <a:path w="2447925" h="1720850">
                <a:moveTo>
                  <a:pt x="0" y="286765"/>
                </a:moveTo>
                <a:lnTo>
                  <a:pt x="3753" y="240252"/>
                </a:lnTo>
                <a:lnTo>
                  <a:pt x="14620" y="196128"/>
                </a:lnTo>
                <a:lnTo>
                  <a:pt x="32009" y="154983"/>
                </a:lnTo>
                <a:lnTo>
                  <a:pt x="55331" y="117408"/>
                </a:lnTo>
                <a:lnTo>
                  <a:pt x="83994" y="83994"/>
                </a:lnTo>
                <a:lnTo>
                  <a:pt x="117408" y="55331"/>
                </a:lnTo>
                <a:lnTo>
                  <a:pt x="154983" y="32009"/>
                </a:lnTo>
                <a:lnTo>
                  <a:pt x="196128" y="14620"/>
                </a:lnTo>
                <a:lnTo>
                  <a:pt x="240252" y="3753"/>
                </a:lnTo>
                <a:lnTo>
                  <a:pt x="286766" y="0"/>
                </a:lnTo>
                <a:lnTo>
                  <a:pt x="2160778" y="0"/>
                </a:lnTo>
                <a:lnTo>
                  <a:pt x="2207291" y="3753"/>
                </a:lnTo>
                <a:lnTo>
                  <a:pt x="2251415" y="14620"/>
                </a:lnTo>
                <a:lnTo>
                  <a:pt x="2292560" y="32009"/>
                </a:lnTo>
                <a:lnTo>
                  <a:pt x="2330135" y="55331"/>
                </a:lnTo>
                <a:lnTo>
                  <a:pt x="2363549" y="83994"/>
                </a:lnTo>
                <a:lnTo>
                  <a:pt x="2392212" y="117408"/>
                </a:lnTo>
                <a:lnTo>
                  <a:pt x="2415534" y="154983"/>
                </a:lnTo>
                <a:lnTo>
                  <a:pt x="2432923" y="196128"/>
                </a:lnTo>
                <a:lnTo>
                  <a:pt x="2443790" y="240252"/>
                </a:lnTo>
                <a:lnTo>
                  <a:pt x="2447543" y="286765"/>
                </a:lnTo>
                <a:lnTo>
                  <a:pt x="2447543" y="1433829"/>
                </a:lnTo>
                <a:lnTo>
                  <a:pt x="2443790" y="1480343"/>
                </a:lnTo>
                <a:lnTo>
                  <a:pt x="2432923" y="1524467"/>
                </a:lnTo>
                <a:lnTo>
                  <a:pt x="2415534" y="1565612"/>
                </a:lnTo>
                <a:lnTo>
                  <a:pt x="2392212" y="1603187"/>
                </a:lnTo>
                <a:lnTo>
                  <a:pt x="2363549" y="1636601"/>
                </a:lnTo>
                <a:lnTo>
                  <a:pt x="2330135" y="1665264"/>
                </a:lnTo>
                <a:lnTo>
                  <a:pt x="2292560" y="1688586"/>
                </a:lnTo>
                <a:lnTo>
                  <a:pt x="2251415" y="1705975"/>
                </a:lnTo>
                <a:lnTo>
                  <a:pt x="2207291" y="1716842"/>
                </a:lnTo>
                <a:lnTo>
                  <a:pt x="2160778" y="1720595"/>
                </a:lnTo>
                <a:lnTo>
                  <a:pt x="286766" y="1720595"/>
                </a:lnTo>
                <a:lnTo>
                  <a:pt x="240252" y="1716842"/>
                </a:lnTo>
                <a:lnTo>
                  <a:pt x="196128" y="1705975"/>
                </a:lnTo>
                <a:lnTo>
                  <a:pt x="154983" y="1688586"/>
                </a:lnTo>
                <a:lnTo>
                  <a:pt x="117408" y="1665264"/>
                </a:lnTo>
                <a:lnTo>
                  <a:pt x="83994" y="1636601"/>
                </a:lnTo>
                <a:lnTo>
                  <a:pt x="55331" y="1603187"/>
                </a:lnTo>
                <a:lnTo>
                  <a:pt x="32009" y="1565612"/>
                </a:lnTo>
                <a:lnTo>
                  <a:pt x="14620" y="1524467"/>
                </a:lnTo>
                <a:lnTo>
                  <a:pt x="3753" y="1480343"/>
                </a:lnTo>
                <a:lnTo>
                  <a:pt x="0" y="1433829"/>
                </a:lnTo>
                <a:lnTo>
                  <a:pt x="0" y="286765"/>
                </a:lnTo>
                <a:close/>
              </a:path>
            </a:pathLst>
          </a:custGeom>
          <a:ln w="25400">
            <a:solidFill>
              <a:srgbClr val="3E3D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6730110" y="6190894"/>
            <a:ext cx="930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n개의 </a:t>
            </a: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데이터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3284220" y="3575303"/>
            <a:ext cx="256540" cy="307975"/>
          </a:xfrm>
          <a:custGeom>
            <a:avLst/>
            <a:gdLst/>
            <a:ahLst/>
            <a:cxnLst/>
            <a:rect l="l" t="t" r="r" b="b"/>
            <a:pathLst>
              <a:path w="256539" h="307975">
                <a:moveTo>
                  <a:pt x="256032" y="0"/>
                </a:moveTo>
                <a:lnTo>
                  <a:pt x="0" y="0"/>
                </a:lnTo>
                <a:lnTo>
                  <a:pt x="0" y="307848"/>
                </a:lnTo>
                <a:lnTo>
                  <a:pt x="256032" y="307848"/>
                </a:lnTo>
                <a:lnTo>
                  <a:pt x="2560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1901486" y="3426017"/>
            <a:ext cx="3086735" cy="481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215900">
              <a:lnSpc>
                <a:spcPts val="780"/>
              </a:lnSpc>
              <a:spcBef>
                <a:spcPts val="95"/>
              </a:spcBef>
            </a:pPr>
            <a:r>
              <a:rPr dirty="0" sz="1100" spc="-50" i="1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ts val="2820"/>
              </a:lnSpc>
            </a:pPr>
            <a:r>
              <a:rPr dirty="0" baseline="1501" sz="2775">
                <a:latin typeface="Times New Roman"/>
                <a:cs typeface="Times New Roman"/>
              </a:rPr>
              <a:t>1</a:t>
            </a:r>
            <a:r>
              <a:rPr dirty="0" baseline="1501" sz="2775">
                <a:latin typeface="Symbol"/>
                <a:cs typeface="Symbol"/>
              </a:rPr>
              <a:t></a:t>
            </a:r>
            <a:r>
              <a:rPr dirty="0" baseline="1501" sz="2775" spc="-75">
                <a:latin typeface="Times New Roman"/>
                <a:cs typeface="Times New Roman"/>
              </a:rPr>
              <a:t> </a:t>
            </a:r>
            <a:r>
              <a:rPr dirty="0" u="sng" baseline="36036" sz="27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6036" sz="2775" spc="52">
                <a:latin typeface="Times New Roman"/>
                <a:cs typeface="Times New Roman"/>
              </a:rPr>
              <a:t> </a:t>
            </a:r>
            <a:r>
              <a:rPr dirty="0" baseline="1501" sz="2775">
                <a:latin typeface="Symbol"/>
                <a:cs typeface="Symbol"/>
              </a:rPr>
              <a:t></a:t>
            </a:r>
            <a:r>
              <a:rPr dirty="0" baseline="1501" sz="2775" spc="-157">
                <a:latin typeface="Times New Roman"/>
                <a:cs typeface="Times New Roman"/>
              </a:rPr>
              <a:t> </a:t>
            </a:r>
            <a:r>
              <a:rPr dirty="0" baseline="1501" sz="2775">
                <a:latin typeface="Times New Roman"/>
                <a:cs typeface="Times New Roman"/>
              </a:rPr>
              <a:t>2</a:t>
            </a:r>
            <a:r>
              <a:rPr dirty="0" baseline="1501" sz="2775" spc="-419">
                <a:latin typeface="Times New Roman"/>
                <a:cs typeface="Times New Roman"/>
              </a:rPr>
              <a:t> </a:t>
            </a:r>
            <a:r>
              <a:rPr dirty="0" baseline="1501" sz="2775">
                <a:latin typeface="Symbol"/>
                <a:cs typeface="Symbol"/>
              </a:rPr>
              <a:t></a:t>
            </a:r>
            <a:r>
              <a:rPr dirty="0" baseline="1501" sz="2775" spc="-82">
                <a:latin typeface="Times New Roman"/>
                <a:cs typeface="Times New Roman"/>
              </a:rPr>
              <a:t> </a:t>
            </a:r>
            <a:r>
              <a:rPr dirty="0" u="sng" baseline="36036" sz="27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6036" sz="2775" spc="60">
                <a:latin typeface="Times New Roman"/>
                <a:cs typeface="Times New Roman"/>
              </a:rPr>
              <a:t> </a:t>
            </a:r>
            <a:r>
              <a:rPr dirty="0" baseline="1501" sz="2775">
                <a:latin typeface="Symbol"/>
                <a:cs typeface="Symbol"/>
              </a:rPr>
              <a:t></a:t>
            </a:r>
            <a:r>
              <a:rPr dirty="0" baseline="1501" sz="2775" spc="-165"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…</a:t>
            </a:r>
            <a:r>
              <a:rPr dirty="0" baseline="1501" sz="2775" spc="-30">
                <a:latin typeface="Symbol"/>
                <a:cs typeface="Symbol"/>
              </a:rPr>
              <a:t></a:t>
            </a:r>
            <a:r>
              <a:rPr dirty="0" baseline="1501" sz="2775" spc="-22">
                <a:latin typeface="Times New Roman"/>
                <a:cs typeface="Times New Roman"/>
              </a:rPr>
              <a:t> </a:t>
            </a:r>
            <a:r>
              <a:rPr dirty="0" baseline="1501" sz="2775" i="1">
                <a:latin typeface="Times New Roman"/>
                <a:cs typeface="Times New Roman"/>
              </a:rPr>
              <a:t>x</a:t>
            </a:r>
            <a:r>
              <a:rPr dirty="0" baseline="1501" sz="2775" spc="-345" i="1">
                <a:latin typeface="Times New Roman"/>
                <a:cs typeface="Times New Roman"/>
              </a:rPr>
              <a:t> </a:t>
            </a:r>
            <a:r>
              <a:rPr dirty="0" baseline="1501" sz="2775">
                <a:latin typeface="Symbol"/>
                <a:cs typeface="Symbol"/>
              </a:rPr>
              <a:t></a:t>
            </a:r>
            <a:r>
              <a:rPr dirty="0" baseline="1501" sz="2775" spc="-82">
                <a:latin typeface="Times New Roman"/>
                <a:cs typeface="Times New Roman"/>
              </a:rPr>
              <a:t> </a:t>
            </a:r>
            <a:r>
              <a:rPr dirty="0" u="sng" baseline="36036" sz="27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6036" sz="2775" spc="240">
                <a:latin typeface="Times New Roman"/>
                <a:cs typeface="Times New Roman"/>
              </a:rPr>
              <a:t> </a:t>
            </a:r>
            <a:r>
              <a:rPr dirty="0" baseline="1501" sz="2775">
                <a:latin typeface="Symbol"/>
                <a:cs typeface="Symbol"/>
              </a:rPr>
              <a:t></a:t>
            </a:r>
            <a:r>
              <a:rPr dirty="0" baseline="1501" sz="2775" spc="195">
                <a:latin typeface="Times New Roman"/>
                <a:cs typeface="Times New Roman"/>
              </a:rPr>
              <a:t> </a:t>
            </a:r>
            <a:r>
              <a:rPr dirty="0" u="sng" baseline="36036" sz="27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6036" sz="2775" spc="-52">
                <a:latin typeface="Times New Roman"/>
                <a:cs typeface="Times New Roman"/>
              </a:rPr>
              <a:t> </a:t>
            </a:r>
            <a:r>
              <a:rPr dirty="0" baseline="-7936" sz="4200" spc="112">
                <a:latin typeface="Symbol"/>
                <a:cs typeface="Symbol"/>
              </a:rPr>
              <a:t></a:t>
            </a:r>
            <a:r>
              <a:rPr dirty="0" baseline="1501" sz="2775" spc="112" i="1">
                <a:latin typeface="Times New Roman"/>
                <a:cs typeface="Times New Roman"/>
              </a:rPr>
              <a:t>i</a:t>
            </a:r>
            <a:endParaRPr baseline="1501" sz="277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28600" y="905255"/>
            <a:ext cx="8197850" cy="4151629"/>
            <a:chOff x="228600" y="905255"/>
            <a:chExt cx="8197850" cy="41516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8012" y="1341119"/>
              <a:ext cx="7568183" cy="3715511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929407" y="1401338"/>
              <a:ext cx="3218180" cy="2164080"/>
            </a:xfrm>
            <a:custGeom>
              <a:avLst/>
              <a:gdLst/>
              <a:ahLst/>
              <a:cxnLst/>
              <a:rect l="l" t="t" r="r" b="b"/>
              <a:pathLst>
                <a:path w="3218179" h="2164079">
                  <a:moveTo>
                    <a:pt x="35398" y="2163678"/>
                  </a:moveTo>
                  <a:lnTo>
                    <a:pt x="15476" y="2124735"/>
                  </a:lnTo>
                  <a:lnTo>
                    <a:pt x="3770" y="2083143"/>
                  </a:lnTo>
                  <a:lnTo>
                    <a:pt x="0" y="2039742"/>
                  </a:lnTo>
                  <a:lnTo>
                    <a:pt x="3882" y="1995372"/>
                  </a:lnTo>
                  <a:lnTo>
                    <a:pt x="15137" y="1950874"/>
                  </a:lnTo>
                  <a:lnTo>
                    <a:pt x="33482" y="1907088"/>
                  </a:lnTo>
                  <a:lnTo>
                    <a:pt x="58635" y="1864856"/>
                  </a:lnTo>
                  <a:lnTo>
                    <a:pt x="90314" y="1825017"/>
                  </a:lnTo>
                  <a:lnTo>
                    <a:pt x="128239" y="1788412"/>
                  </a:lnTo>
                  <a:lnTo>
                    <a:pt x="172127" y="1755881"/>
                  </a:lnTo>
                  <a:lnTo>
                    <a:pt x="1221972" y="1077574"/>
                  </a:lnTo>
                  <a:lnTo>
                    <a:pt x="1265870" y="1045013"/>
                  </a:lnTo>
                  <a:lnTo>
                    <a:pt x="1303802" y="1008390"/>
                  </a:lnTo>
                  <a:lnTo>
                    <a:pt x="1335487" y="968543"/>
                  </a:lnTo>
                  <a:lnTo>
                    <a:pt x="1360644" y="926312"/>
                  </a:lnTo>
                  <a:lnTo>
                    <a:pt x="1378992" y="882534"/>
                  </a:lnTo>
                  <a:lnTo>
                    <a:pt x="1390249" y="838047"/>
                  </a:lnTo>
                  <a:lnTo>
                    <a:pt x="1394135" y="793690"/>
                  </a:lnTo>
                  <a:lnTo>
                    <a:pt x="1390368" y="750300"/>
                  </a:lnTo>
                  <a:lnTo>
                    <a:pt x="1378667" y="708717"/>
                  </a:lnTo>
                  <a:lnTo>
                    <a:pt x="1358751" y="669777"/>
                  </a:lnTo>
                  <a:lnTo>
                    <a:pt x="1386059" y="703942"/>
                  </a:lnTo>
                  <a:lnTo>
                    <a:pt x="1419160" y="731702"/>
                  </a:lnTo>
                  <a:lnTo>
                    <a:pt x="1457174" y="752970"/>
                  </a:lnTo>
                  <a:lnTo>
                    <a:pt x="1499217" y="767659"/>
                  </a:lnTo>
                  <a:lnTo>
                    <a:pt x="1544409" y="775679"/>
                  </a:lnTo>
                  <a:lnTo>
                    <a:pt x="1591868" y="776945"/>
                  </a:lnTo>
                  <a:lnTo>
                    <a:pt x="1640712" y="771368"/>
                  </a:lnTo>
                  <a:lnTo>
                    <a:pt x="1690060" y="758860"/>
                  </a:lnTo>
                  <a:lnTo>
                    <a:pt x="1739031" y="739334"/>
                  </a:lnTo>
                  <a:lnTo>
                    <a:pt x="1786741" y="712703"/>
                  </a:lnTo>
                  <a:lnTo>
                    <a:pt x="2790295" y="64241"/>
                  </a:lnTo>
                  <a:lnTo>
                    <a:pt x="2838002" y="37610"/>
                  </a:lnTo>
                  <a:lnTo>
                    <a:pt x="2886962" y="18084"/>
                  </a:lnTo>
                  <a:lnTo>
                    <a:pt x="2936296" y="5577"/>
                  </a:lnTo>
                  <a:lnTo>
                    <a:pt x="2985123" y="0"/>
                  </a:lnTo>
                  <a:lnTo>
                    <a:pt x="3032563" y="1265"/>
                  </a:lnTo>
                  <a:lnTo>
                    <a:pt x="3077737" y="9286"/>
                  </a:lnTo>
                  <a:lnTo>
                    <a:pt x="3119763" y="23974"/>
                  </a:lnTo>
                  <a:lnTo>
                    <a:pt x="3157762" y="45242"/>
                  </a:lnTo>
                  <a:lnTo>
                    <a:pt x="3190854" y="73002"/>
                  </a:lnTo>
                  <a:lnTo>
                    <a:pt x="3218158" y="107167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28600" y="905255"/>
              <a:ext cx="2031364" cy="1291590"/>
            </a:xfrm>
            <a:custGeom>
              <a:avLst/>
              <a:gdLst/>
              <a:ahLst/>
              <a:cxnLst/>
              <a:rect l="l" t="t" r="r" b="b"/>
              <a:pathLst>
                <a:path w="2031364" h="1291589">
                  <a:moveTo>
                    <a:pt x="1477010" y="1095756"/>
                  </a:moveTo>
                  <a:lnTo>
                    <a:pt x="1033907" y="1095756"/>
                  </a:lnTo>
                  <a:lnTo>
                    <a:pt x="2030857" y="1291082"/>
                  </a:lnTo>
                  <a:lnTo>
                    <a:pt x="1477010" y="1095756"/>
                  </a:lnTo>
                  <a:close/>
                </a:path>
                <a:path w="2031364" h="1291589">
                  <a:moveTo>
                    <a:pt x="1589786" y="0"/>
                  </a:moveTo>
                  <a:lnTo>
                    <a:pt x="182626" y="0"/>
                  </a:lnTo>
                  <a:lnTo>
                    <a:pt x="134076" y="6525"/>
                  </a:lnTo>
                  <a:lnTo>
                    <a:pt x="90450" y="24939"/>
                  </a:lnTo>
                  <a:lnTo>
                    <a:pt x="53489" y="53498"/>
                  </a:lnTo>
                  <a:lnTo>
                    <a:pt x="24933" y="90461"/>
                  </a:lnTo>
                  <a:lnTo>
                    <a:pt x="6523" y="134084"/>
                  </a:lnTo>
                  <a:lnTo>
                    <a:pt x="0" y="182626"/>
                  </a:lnTo>
                  <a:lnTo>
                    <a:pt x="0" y="913130"/>
                  </a:lnTo>
                  <a:lnTo>
                    <a:pt x="6523" y="961671"/>
                  </a:lnTo>
                  <a:lnTo>
                    <a:pt x="24933" y="1005294"/>
                  </a:lnTo>
                  <a:lnTo>
                    <a:pt x="53489" y="1042257"/>
                  </a:lnTo>
                  <a:lnTo>
                    <a:pt x="90450" y="1070816"/>
                  </a:lnTo>
                  <a:lnTo>
                    <a:pt x="134076" y="1089230"/>
                  </a:lnTo>
                  <a:lnTo>
                    <a:pt x="182626" y="1095756"/>
                  </a:lnTo>
                  <a:lnTo>
                    <a:pt x="1589786" y="1095756"/>
                  </a:lnTo>
                  <a:lnTo>
                    <a:pt x="1638327" y="1089230"/>
                  </a:lnTo>
                  <a:lnTo>
                    <a:pt x="1681950" y="1070816"/>
                  </a:lnTo>
                  <a:lnTo>
                    <a:pt x="1718913" y="1042257"/>
                  </a:lnTo>
                  <a:lnTo>
                    <a:pt x="1747472" y="1005294"/>
                  </a:lnTo>
                  <a:lnTo>
                    <a:pt x="1765886" y="961671"/>
                  </a:lnTo>
                  <a:lnTo>
                    <a:pt x="1772412" y="913130"/>
                  </a:lnTo>
                  <a:lnTo>
                    <a:pt x="1772412" y="182626"/>
                  </a:lnTo>
                  <a:lnTo>
                    <a:pt x="1765886" y="134084"/>
                  </a:lnTo>
                  <a:lnTo>
                    <a:pt x="1747472" y="90461"/>
                  </a:lnTo>
                  <a:lnTo>
                    <a:pt x="1718913" y="53498"/>
                  </a:lnTo>
                  <a:lnTo>
                    <a:pt x="1681950" y="24939"/>
                  </a:lnTo>
                  <a:lnTo>
                    <a:pt x="1638327" y="6525"/>
                  </a:lnTo>
                  <a:lnTo>
                    <a:pt x="1589786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0984" y="124155"/>
            <a:ext cx="8434070" cy="177673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768090" marR="5080" indent="-3230245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1F407E"/>
                </a:solidFill>
              </a:rPr>
              <a:t>7개의</a:t>
            </a:r>
            <a:r>
              <a:rPr dirty="0" sz="2800" spc="-130">
                <a:solidFill>
                  <a:srgbClr val="1F407E"/>
                </a:solidFill>
              </a:rPr>
              <a:t> </a:t>
            </a:r>
            <a:r>
              <a:rPr dirty="0" sz="2800">
                <a:solidFill>
                  <a:srgbClr val="1F407E"/>
                </a:solidFill>
              </a:rPr>
              <a:t>키를</a:t>
            </a:r>
            <a:r>
              <a:rPr dirty="0" sz="2800" spc="-90">
                <a:solidFill>
                  <a:srgbClr val="1F407E"/>
                </a:solidFill>
              </a:rPr>
              <a:t> </a:t>
            </a:r>
            <a:r>
              <a:rPr dirty="0" sz="2800">
                <a:solidFill>
                  <a:srgbClr val="1F407E"/>
                </a:solidFill>
              </a:rPr>
              <a:t>검색하는</a:t>
            </a:r>
            <a:r>
              <a:rPr dirty="0" sz="2800" spc="-95">
                <a:solidFill>
                  <a:srgbClr val="1F407E"/>
                </a:solidFill>
              </a:rPr>
              <a:t> </a:t>
            </a:r>
            <a:r>
              <a:rPr dirty="0" sz="2800">
                <a:solidFill>
                  <a:srgbClr val="1F407E"/>
                </a:solidFill>
              </a:rPr>
              <a:t>문제의</a:t>
            </a:r>
            <a:r>
              <a:rPr dirty="0" sz="2800" spc="-80">
                <a:solidFill>
                  <a:srgbClr val="1F407E"/>
                </a:solidFill>
              </a:rPr>
              <a:t> </a:t>
            </a:r>
            <a:r>
              <a:rPr dirty="0" sz="2800" spc="-35">
                <a:solidFill>
                  <a:srgbClr val="1F407E"/>
                </a:solidFill>
              </a:rPr>
              <a:t>이진검색에</a:t>
            </a:r>
            <a:r>
              <a:rPr dirty="0" sz="2800" spc="-275">
                <a:solidFill>
                  <a:srgbClr val="1F407E"/>
                </a:solidFill>
              </a:rPr>
              <a:t> </a:t>
            </a:r>
            <a:r>
              <a:rPr dirty="0" sz="2800" spc="-20">
                <a:solidFill>
                  <a:srgbClr val="1F407E"/>
                </a:solidFill>
              </a:rPr>
              <a:t>상응하는 결정트리</a:t>
            </a:r>
            <a:endParaRPr sz="2800"/>
          </a:p>
          <a:p>
            <a:pPr algn="just" marL="12700" marR="7051040">
              <a:lnSpc>
                <a:spcPct val="90000"/>
              </a:lnSpc>
              <a:spcBef>
                <a:spcPts val="160"/>
              </a:spcBef>
            </a:pPr>
            <a:r>
              <a:rPr dirty="0" sz="1600" spc="-10"/>
              <a:t>최대한(최악의 </a:t>
            </a:r>
            <a:r>
              <a:rPr dirty="0" sz="1600"/>
              <a:t>경우)</a:t>
            </a:r>
            <a:r>
              <a:rPr dirty="0" sz="1600" spc="5"/>
              <a:t> </a:t>
            </a:r>
            <a:r>
              <a:rPr dirty="0" sz="1600"/>
              <a:t>3개의</a:t>
            </a:r>
            <a:r>
              <a:rPr dirty="0" sz="1600" spc="30"/>
              <a:t> </a:t>
            </a:r>
            <a:r>
              <a:rPr dirty="0" sz="1600" spc="-50"/>
              <a:t>비 </a:t>
            </a:r>
            <a:r>
              <a:rPr dirty="0" sz="1600"/>
              <a:t>교하는</a:t>
            </a:r>
            <a:r>
              <a:rPr dirty="0" sz="1600" spc="-65"/>
              <a:t> </a:t>
            </a:r>
            <a:r>
              <a:rPr dirty="0" sz="1600" spc="-20"/>
              <a:t>마디(큰 </a:t>
            </a:r>
            <a:r>
              <a:rPr dirty="0" sz="1600" spc="-25"/>
              <a:t>마디)</a:t>
            </a:r>
            <a:endParaRPr sz="1600"/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2080">
              <a:lnSpc>
                <a:spcPts val="1470"/>
              </a:lnSpc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936142" y="5164772"/>
            <a:ext cx="6978015" cy="108902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55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35496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이진검색의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결정트리</a:t>
            </a:r>
            <a:endParaRPr sz="2000">
              <a:latin typeface="Malgun Gothic"/>
              <a:cs typeface="Malgun Gothic"/>
            </a:endParaRPr>
          </a:p>
          <a:p>
            <a:pPr marL="469265">
              <a:lnSpc>
                <a:spcPct val="100000"/>
              </a:lnSpc>
              <a:spcBef>
                <a:spcPts val="680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각</a:t>
            </a:r>
            <a:r>
              <a:rPr dirty="0" sz="1800" spc="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경로는</a:t>
            </a:r>
            <a:r>
              <a:rPr dirty="0" sz="18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최대한(최악의</a:t>
            </a:r>
            <a:r>
              <a:rPr dirty="0" sz="18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경우)</a:t>
            </a:r>
            <a:r>
              <a:rPr dirty="0" sz="1800" spc="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3개의</a:t>
            </a:r>
            <a:r>
              <a:rPr dirty="0" sz="1800" spc="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비교하는</a:t>
            </a:r>
            <a:r>
              <a:rPr dirty="0" sz="18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마디(큰</a:t>
            </a:r>
            <a:r>
              <a:rPr dirty="0" sz="1800" spc="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0">
                <a:solidFill>
                  <a:srgbClr val="3E3D00"/>
                </a:solidFill>
                <a:latin typeface="Malgun Gothic"/>
                <a:cs typeface="Malgun Gothic"/>
              </a:rPr>
              <a:t>마디)를</a:t>
            </a:r>
            <a:endParaRPr sz="1800">
              <a:latin typeface="Malgun Gothic"/>
              <a:cs typeface="Malgun Gothic"/>
            </a:endParaRPr>
          </a:p>
          <a:p>
            <a:pPr marL="469265">
              <a:lnSpc>
                <a:spcPct val="100000"/>
              </a:lnSpc>
              <a:spcBef>
                <a:spcPts val="219"/>
              </a:spcBef>
            </a:pPr>
            <a:r>
              <a:rPr dirty="0" sz="1800" spc="30">
                <a:solidFill>
                  <a:srgbClr val="3E3D00"/>
                </a:solidFill>
                <a:latin typeface="Malgun Gothic"/>
                <a:cs typeface="Malgun Gothic"/>
              </a:rPr>
              <a:t>가진다.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428232" y="3645408"/>
            <a:ext cx="277495" cy="3079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333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05"/>
              </a:spcBef>
            </a:pPr>
            <a:r>
              <a:rPr dirty="0" sz="1600" spc="-50">
                <a:solidFill>
                  <a:srgbClr val="3E3D00"/>
                </a:solidFill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5908" y="6304889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40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084" y="2563418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9844" y="2419857"/>
            <a:ext cx="524891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/>
              <a:t>보기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/>
              <a:t>키가</a:t>
            </a:r>
            <a:r>
              <a:rPr dirty="0" sz="2000" spc="-210"/>
              <a:t> </a:t>
            </a:r>
            <a:r>
              <a:rPr dirty="0" sz="2000"/>
              <a:t>균일하게</a:t>
            </a:r>
            <a:r>
              <a:rPr dirty="0" sz="2000" spc="-225"/>
              <a:t> </a:t>
            </a:r>
            <a:r>
              <a:rPr dirty="0" sz="2000"/>
              <a:t>분포되어</a:t>
            </a:r>
            <a:r>
              <a:rPr dirty="0" sz="2000" spc="-210"/>
              <a:t> </a:t>
            </a:r>
            <a:r>
              <a:rPr dirty="0" sz="2000"/>
              <a:t>있고</a:t>
            </a:r>
            <a:r>
              <a:rPr dirty="0" sz="2000" spc="-210"/>
              <a:t> </a:t>
            </a:r>
            <a:r>
              <a:rPr dirty="0" sz="2000" i="1">
                <a:latin typeface="Times New Roman"/>
                <a:cs typeface="Times New Roman"/>
              </a:rPr>
              <a:t>n</a:t>
            </a:r>
            <a:r>
              <a:rPr dirty="0" sz="2000" spc="-5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0">
                <a:latin typeface="Times New Roman"/>
                <a:cs typeface="Times New Roman"/>
              </a:rPr>
              <a:t> 2</a:t>
            </a:r>
            <a:r>
              <a:rPr dirty="0" sz="2000" spc="-10" i="1">
                <a:latin typeface="Times New Roman"/>
                <a:cs typeface="Times New Roman"/>
              </a:rPr>
              <a:t>m</a:t>
            </a:r>
            <a:r>
              <a:rPr dirty="0" sz="2000" spc="-10"/>
              <a:t>일</a:t>
            </a:r>
            <a:r>
              <a:rPr dirty="0" sz="2000" spc="-220"/>
              <a:t> </a:t>
            </a:r>
            <a:r>
              <a:rPr dirty="0" sz="2000" spc="-50"/>
              <a:t>때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31444" y="2785618"/>
            <a:ext cx="4243070" cy="521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1785" indent="-286385">
              <a:lnSpc>
                <a:spcPts val="2070"/>
              </a:lnSpc>
              <a:spcBef>
                <a:spcPts val="10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31178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검색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실패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걸리는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시간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4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u="heavy" baseline="13888" sz="2700" spc="-3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13888" sz="2700" spc="11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heavy" baseline="13888" sz="2700" spc="112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baseline="13888" sz="2700" spc="52" i="1"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algn="r" marR="540385">
              <a:lnSpc>
                <a:spcPts val="1830"/>
              </a:lnSpc>
            </a:pPr>
            <a:r>
              <a:rPr dirty="0" sz="1800" spc="-50" i="1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06044" y="3372896"/>
            <a:ext cx="4977765" cy="558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37185" indent="-286385">
              <a:lnSpc>
                <a:spcPts val="2910"/>
              </a:lnSpc>
              <a:spcBef>
                <a:spcPts val="9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337185" algn="l"/>
                <a:tab pos="446151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검색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성공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걸리는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시간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4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u="heavy" baseline="41666" sz="2700" spc="-33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41666" sz="2700" spc="12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heavy" baseline="41666" sz="2700" spc="12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baseline="41666" sz="2700" spc="525" i="1">
                <a:latin typeface="Times New Roman"/>
                <a:cs typeface="Times New Roman"/>
              </a:rPr>
              <a:t> </a:t>
            </a:r>
            <a:r>
              <a:rPr dirty="0" baseline="3527" sz="4725">
                <a:latin typeface="Symbol"/>
                <a:cs typeface="Symbol"/>
              </a:rPr>
              <a:t></a:t>
            </a:r>
            <a:r>
              <a:rPr dirty="0" baseline="3527" sz="4725" spc="7">
                <a:latin typeface="Times New Roman"/>
                <a:cs typeface="Times New Roman"/>
              </a:rPr>
              <a:t> </a:t>
            </a:r>
            <a:r>
              <a:rPr dirty="0" u="heavy" baseline="40123" sz="2700" spc="-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40123" sz="2700">
                <a:latin typeface="Times New Roman"/>
                <a:cs typeface="Times New Roman"/>
              </a:rPr>
              <a:t>	</a:t>
            </a:r>
            <a:r>
              <a:rPr dirty="0" baseline="3527" sz="4725">
                <a:latin typeface="Symbol"/>
                <a:cs typeface="Symbol"/>
              </a:rPr>
              <a:t></a:t>
            </a:r>
            <a:r>
              <a:rPr dirty="0" baseline="3527" sz="4725" spc="-60">
                <a:latin typeface="Times New Roman"/>
                <a:cs typeface="Times New Roman"/>
              </a:rPr>
              <a:t> </a:t>
            </a:r>
            <a:r>
              <a:rPr dirty="0" u="heavy" baseline="41666" sz="2700" spc="-3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41666" sz="2700" spc="-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endParaRPr baseline="41666" sz="2700">
              <a:latin typeface="Times New Roman"/>
              <a:cs typeface="Times New Roman"/>
            </a:endParaRPr>
          </a:p>
          <a:p>
            <a:pPr algn="r" marR="43815">
              <a:lnSpc>
                <a:spcPts val="1290"/>
              </a:lnSpc>
              <a:tabLst>
                <a:tab pos="732790" algn="l"/>
                <a:tab pos="1322070" algn="l"/>
              </a:tabLst>
            </a:pPr>
            <a:r>
              <a:rPr dirty="0" sz="1800" spc="60">
                <a:latin typeface="Times New Roman"/>
                <a:cs typeface="Times New Roman"/>
              </a:rPr>
              <a:t>2</a:t>
            </a:r>
            <a:r>
              <a:rPr dirty="0" sz="1800" spc="60" i="1">
                <a:latin typeface="Times New Roman"/>
                <a:cs typeface="Times New Roman"/>
              </a:rPr>
              <a:t>m</a:t>
            </a:r>
            <a:r>
              <a:rPr dirty="0" sz="1800" i="1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7375969" y="2281237"/>
            <a:ext cx="366395" cy="366395"/>
            <a:chOff x="7375969" y="2281237"/>
            <a:chExt cx="366395" cy="366395"/>
          </a:xfrm>
        </p:grpSpPr>
        <p:sp>
          <p:nvSpPr>
            <p:cNvPr id="8" name="object 8" descr=""/>
            <p:cNvSpPr/>
            <p:nvPr/>
          </p:nvSpPr>
          <p:spPr>
            <a:xfrm>
              <a:off x="7380731" y="2286000"/>
              <a:ext cx="356870" cy="356870"/>
            </a:xfrm>
            <a:custGeom>
              <a:avLst/>
              <a:gdLst/>
              <a:ahLst/>
              <a:cxnLst/>
              <a:rect l="l" t="t" r="r" b="b"/>
              <a:pathLst>
                <a:path w="356870" h="356869">
                  <a:moveTo>
                    <a:pt x="356616" y="0"/>
                  </a:moveTo>
                  <a:lnTo>
                    <a:pt x="0" y="0"/>
                  </a:lnTo>
                  <a:lnTo>
                    <a:pt x="0" y="356615"/>
                  </a:lnTo>
                  <a:lnTo>
                    <a:pt x="356616" y="356615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380731" y="2286000"/>
              <a:ext cx="356870" cy="356870"/>
            </a:xfrm>
            <a:custGeom>
              <a:avLst/>
              <a:gdLst/>
              <a:ahLst/>
              <a:cxnLst/>
              <a:rect l="l" t="t" r="r" b="b"/>
              <a:pathLst>
                <a:path w="356870" h="356869">
                  <a:moveTo>
                    <a:pt x="0" y="356615"/>
                  </a:moveTo>
                  <a:lnTo>
                    <a:pt x="356616" y="356615"/>
                  </a:lnTo>
                  <a:lnTo>
                    <a:pt x="356616" y="0"/>
                  </a:lnTo>
                  <a:lnTo>
                    <a:pt x="0" y="0"/>
                  </a:lnTo>
                  <a:lnTo>
                    <a:pt x="0" y="35661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7489952" y="2294001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7350252" y="2642616"/>
            <a:ext cx="428625" cy="593090"/>
          </a:xfrm>
          <a:custGeom>
            <a:avLst/>
            <a:gdLst/>
            <a:ahLst/>
            <a:cxnLst/>
            <a:rect l="l" t="t" r="r" b="b"/>
            <a:pathLst>
              <a:path w="428625" h="593089">
                <a:moveTo>
                  <a:pt x="208788" y="0"/>
                </a:moveTo>
                <a:lnTo>
                  <a:pt x="213614" y="249174"/>
                </a:lnTo>
              </a:path>
              <a:path w="428625" h="593089">
                <a:moveTo>
                  <a:pt x="0" y="421386"/>
                </a:moveTo>
                <a:lnTo>
                  <a:pt x="5656" y="382057"/>
                </a:lnTo>
                <a:lnTo>
                  <a:pt x="21766" y="345963"/>
                </a:lnTo>
                <a:lnTo>
                  <a:pt x="47046" y="314130"/>
                </a:lnTo>
                <a:lnTo>
                  <a:pt x="80207" y="287585"/>
                </a:lnTo>
                <a:lnTo>
                  <a:pt x="119965" y="267353"/>
                </a:lnTo>
                <a:lnTo>
                  <a:pt x="165031" y="254461"/>
                </a:lnTo>
                <a:lnTo>
                  <a:pt x="214122" y="249936"/>
                </a:lnTo>
                <a:lnTo>
                  <a:pt x="263212" y="254461"/>
                </a:lnTo>
                <a:lnTo>
                  <a:pt x="308278" y="267353"/>
                </a:lnTo>
                <a:lnTo>
                  <a:pt x="348036" y="287585"/>
                </a:lnTo>
                <a:lnTo>
                  <a:pt x="381197" y="314130"/>
                </a:lnTo>
                <a:lnTo>
                  <a:pt x="406477" y="345963"/>
                </a:lnTo>
                <a:lnTo>
                  <a:pt x="422587" y="382057"/>
                </a:lnTo>
                <a:lnTo>
                  <a:pt x="428244" y="421386"/>
                </a:lnTo>
                <a:lnTo>
                  <a:pt x="422587" y="460714"/>
                </a:lnTo>
                <a:lnTo>
                  <a:pt x="406477" y="496808"/>
                </a:lnTo>
                <a:lnTo>
                  <a:pt x="381197" y="528641"/>
                </a:lnTo>
                <a:lnTo>
                  <a:pt x="348036" y="555186"/>
                </a:lnTo>
                <a:lnTo>
                  <a:pt x="308278" y="575418"/>
                </a:lnTo>
                <a:lnTo>
                  <a:pt x="263212" y="588310"/>
                </a:lnTo>
                <a:lnTo>
                  <a:pt x="214122" y="592836"/>
                </a:lnTo>
                <a:lnTo>
                  <a:pt x="165031" y="588310"/>
                </a:lnTo>
                <a:lnTo>
                  <a:pt x="119965" y="575418"/>
                </a:lnTo>
                <a:lnTo>
                  <a:pt x="80207" y="555186"/>
                </a:lnTo>
                <a:lnTo>
                  <a:pt x="47046" y="528641"/>
                </a:lnTo>
                <a:lnTo>
                  <a:pt x="21766" y="496808"/>
                </a:lnTo>
                <a:lnTo>
                  <a:pt x="5656" y="460714"/>
                </a:lnTo>
                <a:lnTo>
                  <a:pt x="0" y="42138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7489063" y="2963417"/>
            <a:ext cx="153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3E3D00"/>
                </a:solidFill>
                <a:latin typeface="Times New Roman"/>
                <a:cs typeface="Times New Roman"/>
              </a:rPr>
              <a:t>40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7350252" y="3235451"/>
            <a:ext cx="428625" cy="513715"/>
          </a:xfrm>
          <a:custGeom>
            <a:avLst/>
            <a:gdLst/>
            <a:ahLst/>
            <a:cxnLst/>
            <a:rect l="l" t="t" r="r" b="b"/>
            <a:pathLst>
              <a:path w="428625" h="513714">
                <a:moveTo>
                  <a:pt x="214883" y="0"/>
                </a:moveTo>
                <a:lnTo>
                  <a:pt x="214883" y="193675"/>
                </a:lnTo>
              </a:path>
              <a:path w="428625" h="513714">
                <a:moveTo>
                  <a:pt x="0" y="353568"/>
                </a:moveTo>
                <a:lnTo>
                  <a:pt x="7649" y="311023"/>
                </a:lnTo>
                <a:lnTo>
                  <a:pt x="29238" y="272796"/>
                </a:lnTo>
                <a:lnTo>
                  <a:pt x="62722" y="240411"/>
                </a:lnTo>
                <a:lnTo>
                  <a:pt x="106059" y="215391"/>
                </a:lnTo>
                <a:lnTo>
                  <a:pt x="157206" y="199262"/>
                </a:lnTo>
                <a:lnTo>
                  <a:pt x="214122" y="193548"/>
                </a:lnTo>
                <a:lnTo>
                  <a:pt x="271037" y="199262"/>
                </a:lnTo>
                <a:lnTo>
                  <a:pt x="322184" y="215391"/>
                </a:lnTo>
                <a:lnTo>
                  <a:pt x="365521" y="240411"/>
                </a:lnTo>
                <a:lnTo>
                  <a:pt x="399005" y="272796"/>
                </a:lnTo>
                <a:lnTo>
                  <a:pt x="420594" y="311023"/>
                </a:lnTo>
                <a:lnTo>
                  <a:pt x="428244" y="353568"/>
                </a:lnTo>
                <a:lnTo>
                  <a:pt x="420594" y="396113"/>
                </a:lnTo>
                <a:lnTo>
                  <a:pt x="399005" y="434340"/>
                </a:lnTo>
                <a:lnTo>
                  <a:pt x="365521" y="466725"/>
                </a:lnTo>
                <a:lnTo>
                  <a:pt x="322184" y="491744"/>
                </a:lnTo>
                <a:lnTo>
                  <a:pt x="271037" y="507873"/>
                </a:lnTo>
                <a:lnTo>
                  <a:pt x="214122" y="513588"/>
                </a:lnTo>
                <a:lnTo>
                  <a:pt x="157206" y="507873"/>
                </a:lnTo>
                <a:lnTo>
                  <a:pt x="106059" y="491744"/>
                </a:lnTo>
                <a:lnTo>
                  <a:pt x="62722" y="466725"/>
                </a:lnTo>
                <a:lnTo>
                  <a:pt x="29238" y="434340"/>
                </a:lnTo>
                <a:lnTo>
                  <a:pt x="7649" y="396113"/>
                </a:lnTo>
                <a:lnTo>
                  <a:pt x="0" y="35356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7489063" y="3489197"/>
            <a:ext cx="153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3E3D00"/>
                </a:solidFill>
                <a:latin typeface="Times New Roman"/>
                <a:cs typeface="Times New Roman"/>
              </a:rPr>
              <a:t>10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 descr=""/>
          <p:cNvSpPr txBox="1"/>
          <p:nvPr/>
        </p:nvSpPr>
        <p:spPr>
          <a:xfrm>
            <a:off x="1350644" y="6388318"/>
            <a:ext cx="4066540" cy="329565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dirty="0" sz="1800">
                <a:solidFill>
                  <a:srgbClr val="1F407E"/>
                </a:solidFill>
                <a:latin typeface="Wingdings"/>
                <a:cs typeface="Wingdings"/>
              </a:rPr>
              <a:t></a:t>
            </a:r>
            <a:r>
              <a:rPr dirty="0" sz="1800" spc="390">
                <a:solidFill>
                  <a:srgbClr val="1F407E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자료가 삭제될</a:t>
            </a:r>
            <a:r>
              <a:rPr dirty="0" sz="18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경우 문제발생</a:t>
            </a:r>
            <a:r>
              <a:rPr dirty="0" sz="1800" spc="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가능성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0144" rIns="0" bIns="0" rtlCol="0" vert="horz">
            <a:spAutoFit/>
          </a:bodyPr>
          <a:lstStyle/>
          <a:p>
            <a:pPr marL="44577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closed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hashing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(Open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addressing)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93367" y="1236065"/>
            <a:ext cx="2110105" cy="112331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580"/>
              </a:spcBef>
              <a:buClr>
                <a:srgbClr val="2A54AA"/>
              </a:buClr>
              <a:buSzPct val="80000"/>
              <a:buFont typeface="Wingdings"/>
              <a:buChar char=""/>
              <a:tabLst>
                <a:tab pos="240665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Linear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probing</a:t>
            </a: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480"/>
              </a:spcBef>
              <a:buClr>
                <a:srgbClr val="2A54AA"/>
              </a:buClr>
              <a:buSzPct val="80000"/>
              <a:buFont typeface="Wingdings"/>
              <a:buChar char=""/>
              <a:tabLst>
                <a:tab pos="240665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Quadratic</a:t>
            </a:r>
            <a:r>
              <a:rPr dirty="0" sz="2000" spc="-6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probing</a:t>
            </a: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480"/>
              </a:spcBef>
              <a:buClr>
                <a:srgbClr val="2A54AA"/>
              </a:buClr>
              <a:buSzPct val="80000"/>
              <a:buFont typeface="Wingdings"/>
              <a:buChar char=""/>
              <a:tabLst>
                <a:tab pos="240665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Double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hashing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572577" y="3108769"/>
          <a:ext cx="3729990" cy="356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75"/>
                <a:gridCol w="356870"/>
                <a:gridCol w="410210"/>
                <a:gridCol w="356869"/>
                <a:gridCol w="358775"/>
                <a:gridCol w="356869"/>
                <a:gridCol w="356869"/>
                <a:gridCol w="327660"/>
                <a:gridCol w="356235"/>
                <a:gridCol w="405764"/>
              </a:tblGrid>
              <a:tr h="356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DD2"/>
                    </a:solidFill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312544" y="3140456"/>
            <a:ext cx="7309484" cy="3371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21513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bucket</a:t>
            </a:r>
            <a:r>
              <a:rPr dirty="0" sz="2000" spc="-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내에만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데이터</a:t>
            </a:r>
            <a:r>
              <a:rPr dirty="0" sz="20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저장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2000">
              <a:latin typeface="Malgun Gothic"/>
              <a:cs typeface="Malgun Gothic"/>
            </a:endParaRPr>
          </a:p>
          <a:p>
            <a:pPr marL="336550" indent="-285750">
              <a:lnSpc>
                <a:spcPct val="100000"/>
              </a:lnSpc>
              <a:buClr>
                <a:srgbClr val="1F407E"/>
              </a:buClr>
              <a:buFont typeface="Wingdings"/>
              <a:buChar char=""/>
              <a:tabLst>
                <a:tab pos="336550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k=</a:t>
            </a:r>
            <a:r>
              <a:rPr dirty="0" sz="18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key,</a:t>
            </a:r>
            <a:r>
              <a:rPr dirty="0" sz="1800" spc="-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m=hash</a:t>
            </a:r>
            <a:r>
              <a:rPr dirty="0" sz="18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table</a:t>
            </a:r>
            <a:r>
              <a:rPr dirty="0" sz="18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크기</a:t>
            </a:r>
            <a:endParaRPr sz="1800">
              <a:latin typeface="Malgun Gothic"/>
              <a:cs typeface="Malgun Gothic"/>
            </a:endParaRPr>
          </a:p>
          <a:p>
            <a:pPr marL="336550" indent="-285750">
              <a:lnSpc>
                <a:spcPct val="100000"/>
              </a:lnSpc>
              <a:spcBef>
                <a:spcPts val="1080"/>
              </a:spcBef>
              <a:buClr>
                <a:srgbClr val="1F407E"/>
              </a:buClr>
              <a:buFont typeface="Wingdings"/>
              <a:buChar char=""/>
              <a:tabLst>
                <a:tab pos="336550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linear</a:t>
            </a:r>
            <a:r>
              <a:rPr dirty="0" sz="18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probing:</a:t>
            </a:r>
            <a:r>
              <a:rPr dirty="0" sz="18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오른쪽으로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이동하면서</a:t>
            </a:r>
            <a:r>
              <a:rPr dirty="0" sz="18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빈칸에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저장</a:t>
            </a:r>
            <a:endParaRPr sz="1800">
              <a:latin typeface="Malgun Gothic"/>
              <a:cs typeface="Malgun Gothic"/>
            </a:endParaRPr>
          </a:p>
          <a:p>
            <a:pPr lvl="1" marL="794385" indent="-286385">
              <a:lnSpc>
                <a:spcPct val="100000"/>
              </a:lnSpc>
              <a:spcBef>
                <a:spcPts val="1080"/>
              </a:spcBef>
              <a:buClr>
                <a:srgbClr val="1F407E"/>
              </a:buClr>
              <a:buFont typeface="Arial MT"/>
              <a:buChar char="•"/>
              <a:tabLst>
                <a:tab pos="794385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h(i,k)=(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h(k)+i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)</a:t>
            </a:r>
            <a:r>
              <a:rPr dirty="0" sz="18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mod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m,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 i=0,1,2,3,…</a:t>
            </a:r>
            <a:endParaRPr sz="1800">
              <a:latin typeface="Malgun Gothic"/>
              <a:cs typeface="Malgun Gothic"/>
            </a:endParaRPr>
          </a:p>
          <a:p>
            <a:pPr marL="336550" indent="-285750">
              <a:lnSpc>
                <a:spcPct val="100000"/>
              </a:lnSpc>
              <a:spcBef>
                <a:spcPts val="1080"/>
              </a:spcBef>
              <a:buClr>
                <a:srgbClr val="1F407E"/>
              </a:buClr>
              <a:buFont typeface="Wingdings"/>
              <a:buChar char=""/>
              <a:tabLst>
                <a:tab pos="336550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quadratic</a:t>
            </a:r>
            <a:r>
              <a:rPr dirty="0" sz="1800" spc="-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probing:</a:t>
            </a:r>
            <a:r>
              <a:rPr dirty="0" sz="18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h(i,k)=(</a:t>
            </a:r>
            <a:r>
              <a:rPr dirty="0" sz="18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h(k)+i</a:t>
            </a:r>
            <a:r>
              <a:rPr dirty="0" baseline="25462" sz="180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)</a:t>
            </a:r>
            <a:r>
              <a:rPr dirty="0" sz="18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mod</a:t>
            </a:r>
            <a:r>
              <a:rPr dirty="0" sz="18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m,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i=0,1,2,3…</a:t>
            </a:r>
            <a:endParaRPr sz="1800">
              <a:latin typeface="Malgun Gothic"/>
              <a:cs typeface="Malgun Gothic"/>
            </a:endParaRPr>
          </a:p>
          <a:p>
            <a:pPr marL="336550" indent="-285750">
              <a:lnSpc>
                <a:spcPct val="100000"/>
              </a:lnSpc>
              <a:spcBef>
                <a:spcPts val="1080"/>
              </a:spcBef>
              <a:buClr>
                <a:srgbClr val="1F407E"/>
              </a:buClr>
              <a:buFont typeface="Wingdings"/>
              <a:buChar char=""/>
              <a:tabLst>
                <a:tab pos="336550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double</a:t>
            </a:r>
            <a:r>
              <a:rPr dirty="0" sz="18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hashing:</a:t>
            </a:r>
            <a:r>
              <a:rPr dirty="0" sz="18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h(i,k)=(h</a:t>
            </a:r>
            <a:r>
              <a:rPr dirty="0" baseline="-20833" sz="180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(k)+i*h</a:t>
            </a:r>
            <a:r>
              <a:rPr dirty="0" baseline="-20833" sz="180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(k))</a:t>
            </a:r>
            <a:r>
              <a:rPr dirty="0" sz="18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mod</a:t>
            </a:r>
            <a:r>
              <a:rPr dirty="0" sz="18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m,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i=0,1,2,3,…</a:t>
            </a:r>
            <a:r>
              <a:rPr dirty="0" sz="18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0">
                <a:solidFill>
                  <a:srgbClr val="3E3D00"/>
                </a:solidFill>
                <a:latin typeface="Malgun Gothic"/>
                <a:cs typeface="Malgun Gothic"/>
              </a:rPr>
              <a:t>해쉬함수</a:t>
            </a:r>
            <a:endParaRPr sz="1800">
              <a:latin typeface="Malgun Gothic"/>
              <a:cs typeface="Malgun Gothic"/>
            </a:endParaRPr>
          </a:p>
          <a:p>
            <a:pPr marL="337185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h</a:t>
            </a:r>
            <a:r>
              <a:rPr dirty="0" baseline="-20833" sz="180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(k)사용.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충돌</a:t>
            </a:r>
            <a:r>
              <a:rPr dirty="0" sz="18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시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해쉬함수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h</a:t>
            </a:r>
            <a:r>
              <a:rPr dirty="0" baseline="-20833" sz="180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(k)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사용</a:t>
            </a:r>
            <a:endParaRPr sz="1800">
              <a:latin typeface="Malgun Gothic"/>
              <a:cs typeface="Malgun Gothic"/>
            </a:endParaRPr>
          </a:p>
          <a:p>
            <a:pPr algn="r" marR="94615">
              <a:lnSpc>
                <a:spcPct val="100000"/>
              </a:lnSpc>
              <a:spcBef>
                <a:spcPts val="140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41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09420" y="2839339"/>
            <a:ext cx="18992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  <a:tab pos="727075" algn="l"/>
                <a:tab pos="1083945" algn="l"/>
                <a:tab pos="1441450" algn="l"/>
                <a:tab pos="1798320" algn="l"/>
              </a:tabLst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0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002151" y="2839339"/>
            <a:ext cx="330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 b="1">
                <a:solidFill>
                  <a:srgbClr val="3E3D00"/>
                </a:solidFill>
                <a:latin typeface="Malgun Gothic"/>
                <a:cs typeface="Malgun Gothic"/>
              </a:rPr>
              <a:t>……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94579" y="2839339"/>
            <a:ext cx="3403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14">
                <a:solidFill>
                  <a:srgbClr val="3E3D00"/>
                </a:solidFill>
                <a:latin typeface="Malgun Gothic"/>
                <a:cs typeface="Malgun Gothic"/>
              </a:rPr>
              <a:t>m-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44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1283335" y="1290574"/>
            <a:ext cx="9969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h(a)=h(b)=5</a:t>
            </a:r>
            <a:endParaRPr sz="1400">
              <a:latin typeface="Malgun Gothic"/>
              <a:cs typeface="Malgun Gothic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322290" y="1064757"/>
          <a:ext cx="4056379" cy="4349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585"/>
                <a:gridCol w="359410"/>
                <a:gridCol w="360680"/>
                <a:gridCol w="360044"/>
                <a:gridCol w="358139"/>
                <a:gridCol w="359410"/>
                <a:gridCol w="359410"/>
                <a:gridCol w="354964"/>
                <a:gridCol w="374650"/>
                <a:gridCol w="360044"/>
                <a:gridCol w="358775"/>
              </a:tblGrid>
              <a:tr h="243840"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5875"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5875"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60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5875"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73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5875"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5875"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5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5875"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6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5875"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87655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E3D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1165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67310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37465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8255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0650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82550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52705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5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24130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6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3E3D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3E3D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3E3D00"/>
                      </a:solidFill>
                      <a:prstDash val="solid"/>
                    </a:lnT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55"/>
                        </a:lnSpc>
                      </a:pPr>
                      <a:r>
                        <a:rPr dirty="0" sz="2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673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01600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71755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42545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65405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86360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5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58419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6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87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55"/>
                        </a:lnSpc>
                      </a:pPr>
                      <a:r>
                        <a:rPr dirty="0" sz="2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55"/>
                        </a:lnSpc>
                      </a:pPr>
                      <a:r>
                        <a:rPr dirty="0" sz="2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09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016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77470"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717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77470"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425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77470"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37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77470"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654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77470"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863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5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77470"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5841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6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77470"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87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50"/>
                        </a:lnSpc>
                      </a:pPr>
                      <a:r>
                        <a:rPr dirty="0" sz="2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606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0160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81610">
                    <a:lnT w="9525">
                      <a:solidFill>
                        <a:srgbClr val="3E3D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7175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81610">
                    <a:lnT w="9525">
                      <a:solidFill>
                        <a:srgbClr val="3E3D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4254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81610">
                    <a:lnT w="9525">
                      <a:solidFill>
                        <a:srgbClr val="3E3D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3716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81610">
                    <a:lnT w="9525">
                      <a:solidFill>
                        <a:srgbClr val="3E3D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6540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81610">
                    <a:lnT w="9525">
                      <a:solidFill>
                        <a:srgbClr val="3E3D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8636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5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81610">
                    <a:lnT w="9525">
                      <a:solidFill>
                        <a:srgbClr val="3E3D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58419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6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81610">
                    <a:lnT w="9525">
                      <a:solidFill>
                        <a:srgbClr val="3E3D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3E3D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923036" y="2730449"/>
            <a:ext cx="79057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1)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a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 저장: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39800" y="3692778"/>
            <a:ext cx="8039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2)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b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 저장: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39800" y="4490465"/>
            <a:ext cx="7905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3)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a</a:t>
            </a:r>
            <a:r>
              <a:rPr dirty="0" sz="14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삭제: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39800" y="5392292"/>
            <a:ext cx="7651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4)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b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 검색</a:t>
            </a:r>
            <a:endParaRPr sz="1400">
              <a:latin typeface="Malgun Gothic"/>
              <a:cs typeface="Malgun Gothic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2325433" y="5419153"/>
          <a:ext cx="2961640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410"/>
                <a:gridCol w="359410"/>
                <a:gridCol w="359410"/>
                <a:gridCol w="360680"/>
                <a:gridCol w="357505"/>
                <a:gridCol w="358775"/>
                <a:gridCol w="358775"/>
                <a:gridCol w="357505"/>
              </a:tblGrid>
              <a:tr h="287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</a:pPr>
                      <a:r>
                        <a:rPr dirty="0" sz="2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2160"/>
                        </a:lnSpc>
                      </a:pPr>
                      <a:r>
                        <a:rPr dirty="0" sz="2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60322" y="304291"/>
            <a:ext cx="596900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/>
              <a:t>Linear</a:t>
            </a:r>
            <a:r>
              <a:rPr dirty="0" sz="2000" spc="-35"/>
              <a:t> </a:t>
            </a:r>
            <a:r>
              <a:rPr dirty="0" sz="2000"/>
              <a:t>probing</a:t>
            </a:r>
            <a:r>
              <a:rPr dirty="0" sz="2000" spc="-40"/>
              <a:t> </a:t>
            </a:r>
            <a:r>
              <a:rPr dirty="0" sz="2000"/>
              <a:t>경우</a:t>
            </a:r>
            <a:r>
              <a:rPr dirty="0" sz="2000" spc="-30"/>
              <a:t> </a:t>
            </a:r>
            <a:r>
              <a:rPr dirty="0" sz="2000"/>
              <a:t>데이터가</a:t>
            </a:r>
            <a:r>
              <a:rPr dirty="0" sz="2000" spc="-40"/>
              <a:t> </a:t>
            </a:r>
            <a:r>
              <a:rPr dirty="0" sz="2000"/>
              <a:t>삭제될</a:t>
            </a:r>
            <a:r>
              <a:rPr dirty="0" sz="2000" spc="-40"/>
              <a:t> </a:t>
            </a:r>
            <a:r>
              <a:rPr dirty="0" sz="2000"/>
              <a:t>경우의</a:t>
            </a:r>
            <a:r>
              <a:rPr dirty="0" sz="2000" spc="-25"/>
              <a:t> 문제점</a:t>
            </a:r>
            <a:endParaRPr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645" y="350342"/>
            <a:ext cx="170497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/>
              <a:t>Linear</a:t>
            </a:r>
            <a:r>
              <a:rPr dirty="0" sz="2000" spc="-15"/>
              <a:t> </a:t>
            </a:r>
            <a:r>
              <a:rPr dirty="0" sz="2000" spc="-10"/>
              <a:t>Probing</a:t>
            </a:r>
            <a:endParaRPr sz="2000"/>
          </a:p>
        </p:txBody>
      </p:sp>
      <p:sp>
        <p:nvSpPr>
          <p:cNvPr id="3" name="object 3" descr=""/>
          <p:cNvSpPr txBox="1"/>
          <p:nvPr/>
        </p:nvSpPr>
        <p:spPr>
          <a:xfrm>
            <a:off x="1571371" y="895858"/>
            <a:ext cx="3983990" cy="167195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Clr>
                <a:srgbClr val="1F407E"/>
              </a:buClr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오른쪽으로</a:t>
            </a:r>
            <a:r>
              <a:rPr dirty="0" sz="18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이동하면서</a:t>
            </a:r>
            <a:r>
              <a:rPr dirty="0" sz="18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빈칸에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저장</a:t>
            </a:r>
            <a:endParaRPr sz="180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1F407E"/>
              </a:buClr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h(i,k)=(</a:t>
            </a:r>
            <a:r>
              <a:rPr dirty="0" sz="18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h(k)+i</a:t>
            </a:r>
            <a:r>
              <a:rPr dirty="0" sz="1800" spc="-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)</a:t>
            </a:r>
            <a:r>
              <a:rPr dirty="0" sz="18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mod</a:t>
            </a:r>
            <a:r>
              <a:rPr dirty="0" sz="18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m,</a:t>
            </a:r>
            <a:r>
              <a:rPr dirty="0" sz="18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i=0,1,2,3,…</a:t>
            </a:r>
            <a:endParaRPr sz="180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1F407E"/>
              </a:buClr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k:</a:t>
            </a:r>
            <a:r>
              <a:rPr dirty="0" sz="18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key,</a:t>
            </a:r>
            <a:r>
              <a:rPr dirty="0" sz="18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h:</a:t>
            </a:r>
            <a:r>
              <a:rPr dirty="0" sz="18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0">
                <a:solidFill>
                  <a:srgbClr val="3E3D00"/>
                </a:solidFill>
                <a:latin typeface="Malgun Gothic"/>
                <a:cs typeface="Malgun Gothic"/>
              </a:rPr>
              <a:t>해쉬함수</a:t>
            </a:r>
            <a:endParaRPr sz="180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1F407E"/>
              </a:buClr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데이터</a:t>
            </a:r>
            <a:r>
              <a:rPr dirty="0" sz="18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입력</a:t>
            </a:r>
            <a:r>
              <a:rPr dirty="0" sz="18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순서: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egg, dog,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cat</a:t>
            </a:r>
            <a:endParaRPr sz="1800">
              <a:latin typeface="Malgun Gothic"/>
              <a:cs typeface="Malgun Gothic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28053" y="3665029"/>
          <a:ext cx="3729990" cy="357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75"/>
                <a:gridCol w="356234"/>
                <a:gridCol w="408304"/>
                <a:gridCol w="356234"/>
                <a:gridCol w="358140"/>
                <a:gridCol w="356235"/>
                <a:gridCol w="356235"/>
                <a:gridCol w="328930"/>
                <a:gridCol w="356235"/>
                <a:gridCol w="405765"/>
              </a:tblGrid>
              <a:tr h="357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egg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B="0" marT="1181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282041" y="2961258"/>
            <a:ext cx="2894965" cy="643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h(egg)=3</a:t>
            </a:r>
            <a:endParaRPr sz="1400">
              <a:latin typeface="Malgun Gothic"/>
              <a:cs typeface="Malgun Gothic"/>
            </a:endParaRPr>
          </a:p>
          <a:p>
            <a:pPr marL="293370">
              <a:lnSpc>
                <a:spcPct val="100000"/>
              </a:lnSpc>
              <a:spcBef>
                <a:spcPts val="1739"/>
              </a:spcBef>
              <a:tabLst>
                <a:tab pos="650875" algn="l"/>
                <a:tab pos="1007744" algn="l"/>
                <a:tab pos="1365250" algn="l"/>
                <a:tab pos="1722120" algn="l"/>
                <a:tab pos="2079625" algn="l"/>
                <a:tab pos="2436495" algn="l"/>
                <a:tab pos="2794000" algn="l"/>
              </a:tabLst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0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6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7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492500" y="3396741"/>
            <a:ext cx="4705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</a:tabLst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8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9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74116" y="4699761"/>
            <a:ext cx="2974340" cy="648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h(cat)=3</a:t>
            </a:r>
            <a:r>
              <a:rPr dirty="0" sz="14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14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입력되면,</a:t>
            </a:r>
            <a:endParaRPr sz="1400">
              <a:latin typeface="Malgun Gothic"/>
              <a:cs typeface="Malgun Gothic"/>
            </a:endParaRPr>
          </a:p>
          <a:p>
            <a:pPr marL="372745">
              <a:lnSpc>
                <a:spcPct val="100000"/>
              </a:lnSpc>
              <a:spcBef>
                <a:spcPts val="1785"/>
              </a:spcBef>
              <a:tabLst>
                <a:tab pos="729615" algn="l"/>
                <a:tab pos="1087120" algn="l"/>
                <a:tab pos="1444625" algn="l"/>
                <a:tab pos="1802130" algn="l"/>
                <a:tab pos="2159000" algn="l"/>
                <a:tab pos="2516505" algn="l"/>
                <a:tab pos="2873375" algn="l"/>
              </a:tabLst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0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6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7</a:t>
            </a:r>
            <a:endParaRPr sz="1200">
              <a:latin typeface="Malgun Gothic"/>
              <a:cs typeface="Malgun Gothic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499681" y="5408485"/>
          <a:ext cx="3729990" cy="356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75"/>
                <a:gridCol w="356234"/>
                <a:gridCol w="408304"/>
                <a:gridCol w="356869"/>
                <a:gridCol w="356869"/>
                <a:gridCol w="358775"/>
                <a:gridCol w="356869"/>
                <a:gridCol w="329564"/>
                <a:gridCol w="356869"/>
                <a:gridCol w="406400"/>
              </a:tblGrid>
              <a:tr h="356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egg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B="0" marT="1181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dog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B="0" marT="1181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cat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B="0" marT="1181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 descr=""/>
          <p:cNvSpPr txBox="1"/>
          <p:nvPr/>
        </p:nvSpPr>
        <p:spPr>
          <a:xfrm>
            <a:off x="3563873" y="5140197"/>
            <a:ext cx="4705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</a:tabLst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8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9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834388" y="5806440"/>
            <a:ext cx="681990" cy="302260"/>
            <a:chOff x="1834388" y="5806440"/>
            <a:chExt cx="681990" cy="302260"/>
          </a:xfrm>
        </p:grpSpPr>
        <p:sp>
          <p:nvSpPr>
            <p:cNvPr id="11" name="object 11" descr=""/>
            <p:cNvSpPr/>
            <p:nvPr/>
          </p:nvSpPr>
          <p:spPr>
            <a:xfrm>
              <a:off x="1897380" y="5934456"/>
              <a:ext cx="619125" cy="173990"/>
            </a:xfrm>
            <a:custGeom>
              <a:avLst/>
              <a:gdLst/>
              <a:ahLst/>
              <a:cxnLst/>
              <a:rect l="l" t="t" r="r" b="b"/>
              <a:pathLst>
                <a:path w="619125" h="173989">
                  <a:moveTo>
                    <a:pt x="531876" y="0"/>
                  </a:moveTo>
                  <a:lnTo>
                    <a:pt x="531876" y="43434"/>
                  </a:lnTo>
                  <a:lnTo>
                    <a:pt x="0" y="43434"/>
                  </a:lnTo>
                  <a:lnTo>
                    <a:pt x="0" y="130302"/>
                  </a:lnTo>
                  <a:lnTo>
                    <a:pt x="531876" y="130302"/>
                  </a:lnTo>
                  <a:lnTo>
                    <a:pt x="531876" y="173736"/>
                  </a:lnTo>
                  <a:lnTo>
                    <a:pt x="618744" y="86868"/>
                  </a:lnTo>
                  <a:lnTo>
                    <a:pt x="531876" y="0"/>
                  </a:lnTo>
                  <a:close/>
                </a:path>
              </a:pathLst>
            </a:custGeom>
            <a:solidFill>
              <a:srgbClr val="6F93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834388" y="5806440"/>
              <a:ext cx="653415" cy="151765"/>
            </a:xfrm>
            <a:custGeom>
              <a:avLst/>
              <a:gdLst/>
              <a:ahLst/>
              <a:cxnLst/>
              <a:rect l="l" t="t" r="r" b="b"/>
              <a:pathLst>
                <a:path w="653414" h="151764">
                  <a:moveTo>
                    <a:pt x="10287" y="1511"/>
                  </a:moveTo>
                  <a:lnTo>
                    <a:pt x="0" y="8966"/>
                  </a:lnTo>
                  <a:lnTo>
                    <a:pt x="7366" y="19215"/>
                  </a:lnTo>
                  <a:lnTo>
                    <a:pt x="15367" y="29171"/>
                  </a:lnTo>
                  <a:lnTo>
                    <a:pt x="43306" y="57378"/>
                  </a:lnTo>
                  <a:lnTo>
                    <a:pt x="76707" y="82410"/>
                  </a:lnTo>
                  <a:lnTo>
                    <a:pt x="128143" y="110464"/>
                  </a:lnTo>
                  <a:lnTo>
                    <a:pt x="186562" y="131775"/>
                  </a:lnTo>
                  <a:lnTo>
                    <a:pt x="238506" y="143624"/>
                  </a:lnTo>
                  <a:lnTo>
                    <a:pt x="291084" y="149974"/>
                  </a:lnTo>
                  <a:lnTo>
                    <a:pt x="326136" y="151218"/>
                  </a:lnTo>
                  <a:lnTo>
                    <a:pt x="360934" y="150152"/>
                  </a:lnTo>
                  <a:lnTo>
                    <a:pt x="395224" y="146850"/>
                  </a:lnTo>
                  <a:lnTo>
                    <a:pt x="428751" y="141338"/>
                  </a:lnTo>
                  <a:lnTo>
                    <a:pt x="440707" y="138531"/>
                  </a:lnTo>
                  <a:lnTo>
                    <a:pt x="325755" y="138531"/>
                  </a:lnTo>
                  <a:lnTo>
                    <a:pt x="308863" y="138150"/>
                  </a:lnTo>
                  <a:lnTo>
                    <a:pt x="257473" y="133705"/>
                  </a:lnTo>
                  <a:lnTo>
                    <a:pt x="206629" y="123926"/>
                  </a:lnTo>
                  <a:lnTo>
                    <a:pt x="160528" y="109969"/>
                  </a:lnTo>
                  <a:lnTo>
                    <a:pt x="107061" y="85852"/>
                  </a:lnTo>
                  <a:lnTo>
                    <a:pt x="61341" y="55803"/>
                  </a:lnTo>
                  <a:lnTo>
                    <a:pt x="33147" y="29984"/>
                  </a:lnTo>
                  <a:lnTo>
                    <a:pt x="17272" y="11264"/>
                  </a:lnTo>
                  <a:lnTo>
                    <a:pt x="10287" y="1511"/>
                  </a:lnTo>
                  <a:close/>
                </a:path>
                <a:path w="653414" h="151764">
                  <a:moveTo>
                    <a:pt x="601552" y="55968"/>
                  </a:moveTo>
                  <a:lnTo>
                    <a:pt x="593470" y="55968"/>
                  </a:lnTo>
                  <a:lnTo>
                    <a:pt x="592709" y="56591"/>
                  </a:lnTo>
                  <a:lnTo>
                    <a:pt x="544449" y="87782"/>
                  </a:lnTo>
                  <a:lnTo>
                    <a:pt x="487934" y="112191"/>
                  </a:lnTo>
                  <a:lnTo>
                    <a:pt x="425831" y="128981"/>
                  </a:lnTo>
                  <a:lnTo>
                    <a:pt x="359791" y="137502"/>
                  </a:lnTo>
                  <a:lnTo>
                    <a:pt x="325755" y="138531"/>
                  </a:lnTo>
                  <a:lnTo>
                    <a:pt x="440707" y="138531"/>
                  </a:lnTo>
                  <a:lnTo>
                    <a:pt x="492632" y="124028"/>
                  </a:lnTo>
                  <a:lnTo>
                    <a:pt x="550820" y="98704"/>
                  </a:lnTo>
                  <a:lnTo>
                    <a:pt x="589407" y="74815"/>
                  </a:lnTo>
                  <a:lnTo>
                    <a:pt x="601726" y="65519"/>
                  </a:lnTo>
                  <a:lnTo>
                    <a:pt x="606675" y="60556"/>
                  </a:lnTo>
                  <a:lnTo>
                    <a:pt x="601552" y="55968"/>
                  </a:lnTo>
                  <a:close/>
                </a:path>
                <a:path w="653414" h="151764">
                  <a:moveTo>
                    <a:pt x="641572" y="42824"/>
                  </a:moveTo>
                  <a:lnTo>
                    <a:pt x="606425" y="42824"/>
                  </a:lnTo>
                  <a:lnTo>
                    <a:pt x="615442" y="51765"/>
                  </a:lnTo>
                  <a:lnTo>
                    <a:pt x="606675" y="60556"/>
                  </a:lnTo>
                  <a:lnTo>
                    <a:pt x="630809" y="82169"/>
                  </a:lnTo>
                  <a:lnTo>
                    <a:pt x="641572" y="42824"/>
                  </a:lnTo>
                  <a:close/>
                </a:path>
                <a:path w="653414" h="151764">
                  <a:moveTo>
                    <a:pt x="606425" y="42824"/>
                  </a:moveTo>
                  <a:lnTo>
                    <a:pt x="597206" y="52077"/>
                  </a:lnTo>
                  <a:lnTo>
                    <a:pt x="606675" y="60556"/>
                  </a:lnTo>
                  <a:lnTo>
                    <a:pt x="615442" y="51765"/>
                  </a:lnTo>
                  <a:lnTo>
                    <a:pt x="606425" y="42824"/>
                  </a:lnTo>
                  <a:close/>
                </a:path>
                <a:path w="653414" h="151764">
                  <a:moveTo>
                    <a:pt x="592927" y="56371"/>
                  </a:moveTo>
                  <a:lnTo>
                    <a:pt x="592631" y="56591"/>
                  </a:lnTo>
                  <a:lnTo>
                    <a:pt x="592927" y="56371"/>
                  </a:lnTo>
                  <a:close/>
                </a:path>
                <a:path w="653414" h="151764">
                  <a:moveTo>
                    <a:pt x="593470" y="55968"/>
                  </a:moveTo>
                  <a:lnTo>
                    <a:pt x="592927" y="56371"/>
                  </a:lnTo>
                  <a:lnTo>
                    <a:pt x="592709" y="56591"/>
                  </a:lnTo>
                  <a:lnTo>
                    <a:pt x="593470" y="55968"/>
                  </a:lnTo>
                  <a:close/>
                </a:path>
                <a:path w="653414" h="151764">
                  <a:moveTo>
                    <a:pt x="597206" y="52077"/>
                  </a:moveTo>
                  <a:lnTo>
                    <a:pt x="592927" y="56371"/>
                  </a:lnTo>
                  <a:lnTo>
                    <a:pt x="593470" y="55968"/>
                  </a:lnTo>
                  <a:lnTo>
                    <a:pt x="601552" y="55968"/>
                  </a:lnTo>
                  <a:lnTo>
                    <a:pt x="597206" y="52077"/>
                  </a:lnTo>
                  <a:close/>
                </a:path>
                <a:path w="653414" h="151764">
                  <a:moveTo>
                    <a:pt x="653288" y="0"/>
                  </a:moveTo>
                  <a:lnTo>
                    <a:pt x="574039" y="31330"/>
                  </a:lnTo>
                  <a:lnTo>
                    <a:pt x="597206" y="52077"/>
                  </a:lnTo>
                  <a:lnTo>
                    <a:pt x="606425" y="42824"/>
                  </a:lnTo>
                  <a:lnTo>
                    <a:pt x="641572" y="42824"/>
                  </a:lnTo>
                  <a:lnTo>
                    <a:pt x="653288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3437382" y="1341882"/>
            <a:ext cx="929640" cy="585470"/>
          </a:xfrm>
          <a:custGeom>
            <a:avLst/>
            <a:gdLst/>
            <a:ahLst/>
            <a:cxnLst/>
            <a:rect l="l" t="t" r="r" b="b"/>
            <a:pathLst>
              <a:path w="929639" h="585469">
                <a:moveTo>
                  <a:pt x="0" y="292607"/>
                </a:moveTo>
                <a:lnTo>
                  <a:pt x="14198" y="220579"/>
                </a:lnTo>
                <a:lnTo>
                  <a:pt x="54469" y="155077"/>
                </a:lnTo>
                <a:lnTo>
                  <a:pt x="83292" y="125460"/>
                </a:lnTo>
                <a:lnTo>
                  <a:pt x="117325" y="98299"/>
                </a:lnTo>
                <a:lnTo>
                  <a:pt x="156133" y="73867"/>
                </a:lnTo>
                <a:lnTo>
                  <a:pt x="199278" y="52441"/>
                </a:lnTo>
                <a:lnTo>
                  <a:pt x="246326" y="34295"/>
                </a:lnTo>
                <a:lnTo>
                  <a:pt x="296840" y="19703"/>
                </a:lnTo>
                <a:lnTo>
                  <a:pt x="350384" y="8940"/>
                </a:lnTo>
                <a:lnTo>
                  <a:pt x="406523" y="2280"/>
                </a:lnTo>
                <a:lnTo>
                  <a:pt x="464819" y="0"/>
                </a:lnTo>
                <a:lnTo>
                  <a:pt x="523116" y="2280"/>
                </a:lnTo>
                <a:lnTo>
                  <a:pt x="579255" y="8940"/>
                </a:lnTo>
                <a:lnTo>
                  <a:pt x="632799" y="19703"/>
                </a:lnTo>
                <a:lnTo>
                  <a:pt x="683313" y="34295"/>
                </a:lnTo>
                <a:lnTo>
                  <a:pt x="730361" y="52441"/>
                </a:lnTo>
                <a:lnTo>
                  <a:pt x="773506" y="73867"/>
                </a:lnTo>
                <a:lnTo>
                  <a:pt x="812314" y="98299"/>
                </a:lnTo>
                <a:lnTo>
                  <a:pt x="846347" y="125460"/>
                </a:lnTo>
                <a:lnTo>
                  <a:pt x="875170" y="155077"/>
                </a:lnTo>
                <a:lnTo>
                  <a:pt x="898346" y="186875"/>
                </a:lnTo>
                <a:lnTo>
                  <a:pt x="926017" y="255915"/>
                </a:lnTo>
                <a:lnTo>
                  <a:pt x="929639" y="292607"/>
                </a:lnTo>
                <a:lnTo>
                  <a:pt x="926017" y="329300"/>
                </a:lnTo>
                <a:lnTo>
                  <a:pt x="898346" y="398340"/>
                </a:lnTo>
                <a:lnTo>
                  <a:pt x="875170" y="430138"/>
                </a:lnTo>
                <a:lnTo>
                  <a:pt x="846347" y="459755"/>
                </a:lnTo>
                <a:lnTo>
                  <a:pt x="812314" y="486916"/>
                </a:lnTo>
                <a:lnTo>
                  <a:pt x="773506" y="511348"/>
                </a:lnTo>
                <a:lnTo>
                  <a:pt x="730361" y="532774"/>
                </a:lnTo>
                <a:lnTo>
                  <a:pt x="683313" y="550920"/>
                </a:lnTo>
                <a:lnTo>
                  <a:pt x="632799" y="565512"/>
                </a:lnTo>
                <a:lnTo>
                  <a:pt x="579255" y="576275"/>
                </a:lnTo>
                <a:lnTo>
                  <a:pt x="523116" y="582935"/>
                </a:lnTo>
                <a:lnTo>
                  <a:pt x="464819" y="585215"/>
                </a:lnTo>
                <a:lnTo>
                  <a:pt x="406523" y="582935"/>
                </a:lnTo>
                <a:lnTo>
                  <a:pt x="350384" y="576275"/>
                </a:lnTo>
                <a:lnTo>
                  <a:pt x="296840" y="565512"/>
                </a:lnTo>
                <a:lnTo>
                  <a:pt x="246326" y="550920"/>
                </a:lnTo>
                <a:lnTo>
                  <a:pt x="199278" y="532774"/>
                </a:lnTo>
                <a:lnTo>
                  <a:pt x="156133" y="511348"/>
                </a:lnTo>
                <a:lnTo>
                  <a:pt x="117325" y="486916"/>
                </a:lnTo>
                <a:lnTo>
                  <a:pt x="83292" y="459755"/>
                </a:lnTo>
                <a:lnTo>
                  <a:pt x="54469" y="430138"/>
                </a:lnTo>
                <a:lnTo>
                  <a:pt x="31293" y="398340"/>
                </a:lnTo>
                <a:lnTo>
                  <a:pt x="3622" y="329300"/>
                </a:lnTo>
                <a:lnTo>
                  <a:pt x="0" y="292607"/>
                </a:lnTo>
                <a:close/>
              </a:path>
            </a:pathLst>
          </a:custGeom>
          <a:ln w="22225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4581144" y="1897379"/>
            <a:ext cx="2231390" cy="370840"/>
          </a:xfrm>
          <a:prstGeom prst="rect">
            <a:avLst/>
          </a:prstGeom>
          <a:solidFill>
            <a:srgbClr val="FFFA1F"/>
          </a:solidFill>
        </p:spPr>
        <p:txBody>
          <a:bodyPr wrap="square" lIns="0" tIns="3810" rIns="0" bIns="0" rtlCol="0" vert="horz">
            <a:spAutoFit/>
          </a:bodyPr>
          <a:lstStyle/>
          <a:p>
            <a:pPr marL="635" marR="191770">
              <a:lnSpc>
                <a:spcPts val="1440"/>
              </a:lnSpc>
              <a:spcBef>
                <a:spcPts val="3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우측으로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이동하다가</a:t>
            </a:r>
            <a:r>
              <a:rPr dirty="0" sz="1200" spc="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더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이상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칸이</a:t>
            </a:r>
            <a:r>
              <a:rPr dirty="0" sz="12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없는</a:t>
            </a:r>
            <a:r>
              <a:rPr dirty="0" sz="1200" spc="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0의</a:t>
            </a:r>
            <a:r>
              <a:rPr dirty="0" sz="1200" spc="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위치</a:t>
            </a:r>
            <a:r>
              <a:rPr dirty="0" sz="12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확인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3554" y="1894713"/>
            <a:ext cx="237236" cy="226313"/>
          </a:xfrm>
          <a:prstGeom prst="rect">
            <a:avLst/>
          </a:prstGeom>
        </p:spPr>
      </p:pic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5277421" y="3658933"/>
          <a:ext cx="3728085" cy="357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505"/>
                <a:gridCol w="356870"/>
                <a:gridCol w="408940"/>
                <a:gridCol w="356870"/>
                <a:gridCol w="358775"/>
                <a:gridCol w="356869"/>
                <a:gridCol w="358775"/>
                <a:gridCol w="328294"/>
                <a:gridCol w="358775"/>
                <a:gridCol w="405129"/>
              </a:tblGrid>
              <a:tr h="357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egg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B="0" marT="1193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dog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B="0" marT="1193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 descr=""/>
          <p:cNvSpPr txBox="1"/>
          <p:nvPr/>
        </p:nvSpPr>
        <p:spPr>
          <a:xfrm>
            <a:off x="5131053" y="2954782"/>
            <a:ext cx="2894965" cy="6457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h(dog)=3</a:t>
            </a:r>
            <a:endParaRPr sz="1400">
              <a:latin typeface="Malgun Gothic"/>
              <a:cs typeface="Malgun Gothic"/>
            </a:endParaRPr>
          </a:p>
          <a:p>
            <a:pPr marL="293370">
              <a:lnSpc>
                <a:spcPct val="100000"/>
              </a:lnSpc>
              <a:spcBef>
                <a:spcPts val="1755"/>
              </a:spcBef>
              <a:tabLst>
                <a:tab pos="650875" algn="l"/>
                <a:tab pos="1007744" algn="l"/>
                <a:tab pos="1365250" algn="l"/>
                <a:tab pos="1722120" algn="l"/>
                <a:tab pos="2079625" algn="l"/>
                <a:tab pos="2436495" algn="l"/>
                <a:tab pos="2794000" algn="l"/>
              </a:tabLst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0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6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7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341614" y="3391915"/>
            <a:ext cx="4705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</a:tabLst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8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9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9023" y="4277867"/>
            <a:ext cx="230124" cy="146304"/>
          </a:xfrm>
          <a:prstGeom prst="rect">
            <a:avLst/>
          </a:prstGeom>
        </p:spPr>
      </p:pic>
      <p:sp>
        <p:nvSpPr>
          <p:cNvPr id="20" name="object 20" descr=""/>
          <p:cNvSpPr/>
          <p:nvPr/>
        </p:nvSpPr>
        <p:spPr>
          <a:xfrm>
            <a:off x="6531229" y="4047871"/>
            <a:ext cx="464820" cy="102870"/>
          </a:xfrm>
          <a:custGeom>
            <a:avLst/>
            <a:gdLst/>
            <a:ahLst/>
            <a:cxnLst/>
            <a:rect l="l" t="t" r="r" b="b"/>
            <a:pathLst>
              <a:path w="464820" h="102870">
                <a:moveTo>
                  <a:pt x="7747" y="380"/>
                </a:moveTo>
                <a:lnTo>
                  <a:pt x="29464" y="32384"/>
                </a:lnTo>
                <a:lnTo>
                  <a:pt x="75565" y="59816"/>
                </a:lnTo>
                <a:lnTo>
                  <a:pt x="123317" y="80517"/>
                </a:lnTo>
                <a:lnTo>
                  <a:pt x="171957" y="94360"/>
                </a:lnTo>
                <a:lnTo>
                  <a:pt x="220725" y="101599"/>
                </a:lnTo>
                <a:lnTo>
                  <a:pt x="252729" y="102742"/>
                </a:lnTo>
                <a:lnTo>
                  <a:pt x="268604" y="102234"/>
                </a:lnTo>
                <a:lnTo>
                  <a:pt x="315087" y="96011"/>
                </a:lnTo>
                <a:lnTo>
                  <a:pt x="338432" y="90042"/>
                </a:lnTo>
                <a:lnTo>
                  <a:pt x="252349" y="90042"/>
                </a:lnTo>
                <a:lnTo>
                  <a:pt x="236854" y="89915"/>
                </a:lnTo>
                <a:lnTo>
                  <a:pt x="190119" y="85089"/>
                </a:lnTo>
                <a:lnTo>
                  <a:pt x="143001" y="73532"/>
                </a:lnTo>
                <a:lnTo>
                  <a:pt x="96393" y="55752"/>
                </a:lnTo>
                <a:lnTo>
                  <a:pt x="51053" y="31368"/>
                </a:lnTo>
                <a:lnTo>
                  <a:pt x="21971" y="11429"/>
                </a:lnTo>
                <a:lnTo>
                  <a:pt x="7747" y="380"/>
                </a:lnTo>
                <a:close/>
              </a:path>
              <a:path w="464820" h="102870">
                <a:moveTo>
                  <a:pt x="403133" y="45406"/>
                </a:moveTo>
                <a:lnTo>
                  <a:pt x="367919" y="65785"/>
                </a:lnTo>
                <a:lnTo>
                  <a:pt x="326644" y="80263"/>
                </a:lnTo>
                <a:lnTo>
                  <a:pt x="282701" y="88264"/>
                </a:lnTo>
                <a:lnTo>
                  <a:pt x="252349" y="90042"/>
                </a:lnTo>
                <a:lnTo>
                  <a:pt x="338432" y="90042"/>
                </a:lnTo>
                <a:lnTo>
                  <a:pt x="387096" y="70738"/>
                </a:lnTo>
                <a:lnTo>
                  <a:pt x="411716" y="54907"/>
                </a:lnTo>
                <a:lnTo>
                  <a:pt x="403133" y="45406"/>
                </a:lnTo>
                <a:close/>
              </a:path>
              <a:path w="464820" h="102870">
                <a:moveTo>
                  <a:pt x="450110" y="37464"/>
                </a:moveTo>
                <a:lnTo>
                  <a:pt x="413766" y="37464"/>
                </a:lnTo>
                <a:lnTo>
                  <a:pt x="421386" y="47624"/>
                </a:lnTo>
                <a:lnTo>
                  <a:pt x="411716" y="54907"/>
                </a:lnTo>
                <a:lnTo>
                  <a:pt x="433704" y="79247"/>
                </a:lnTo>
                <a:lnTo>
                  <a:pt x="450110" y="37464"/>
                </a:lnTo>
                <a:close/>
              </a:path>
              <a:path w="464820" h="102870">
                <a:moveTo>
                  <a:pt x="413766" y="37464"/>
                </a:moveTo>
                <a:lnTo>
                  <a:pt x="403133" y="45406"/>
                </a:lnTo>
                <a:lnTo>
                  <a:pt x="411716" y="54907"/>
                </a:lnTo>
                <a:lnTo>
                  <a:pt x="421386" y="47624"/>
                </a:lnTo>
                <a:lnTo>
                  <a:pt x="413766" y="37464"/>
                </a:lnTo>
                <a:close/>
              </a:path>
              <a:path w="464820" h="102870">
                <a:moveTo>
                  <a:pt x="464820" y="0"/>
                </a:moveTo>
                <a:lnTo>
                  <a:pt x="382650" y="22732"/>
                </a:lnTo>
                <a:lnTo>
                  <a:pt x="403133" y="45406"/>
                </a:lnTo>
                <a:lnTo>
                  <a:pt x="413766" y="37464"/>
                </a:lnTo>
                <a:lnTo>
                  <a:pt x="450110" y="37464"/>
                </a:lnTo>
                <a:lnTo>
                  <a:pt x="464820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6698360" y="4124070"/>
            <a:ext cx="1098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44</a:t>
            </a:fld>
          </a:p>
        </p:txBody>
      </p:sp>
      <p:sp>
        <p:nvSpPr>
          <p:cNvPr id="22" name="object 22" descr=""/>
          <p:cNvSpPr txBox="1"/>
          <p:nvPr/>
        </p:nvSpPr>
        <p:spPr>
          <a:xfrm>
            <a:off x="2147697" y="5751372"/>
            <a:ext cx="1098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645" y="350342"/>
            <a:ext cx="213614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/>
              <a:t>Quadratic</a:t>
            </a:r>
            <a:r>
              <a:rPr dirty="0" sz="2000" spc="-50"/>
              <a:t> </a:t>
            </a:r>
            <a:r>
              <a:rPr dirty="0" sz="2000" spc="-10"/>
              <a:t>Probing</a:t>
            </a:r>
            <a:endParaRPr sz="2000"/>
          </a:p>
        </p:txBody>
      </p:sp>
      <p:sp>
        <p:nvSpPr>
          <p:cNvPr id="3" name="object 3" descr=""/>
          <p:cNvSpPr txBox="1"/>
          <p:nvPr/>
        </p:nvSpPr>
        <p:spPr>
          <a:xfrm>
            <a:off x="1533271" y="895858"/>
            <a:ext cx="7021195" cy="202565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37185" indent="-286385">
              <a:lnSpc>
                <a:spcPct val="100000"/>
              </a:lnSpc>
              <a:spcBef>
                <a:spcPts val="1180"/>
              </a:spcBef>
              <a:buClr>
                <a:srgbClr val="1F407E"/>
              </a:buClr>
              <a:buFont typeface="Arial MT"/>
              <a:buChar char="•"/>
              <a:tabLst>
                <a:tab pos="337185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h(i,k)=(h(k)+i</a:t>
            </a:r>
            <a:r>
              <a:rPr dirty="0" baseline="25462" sz="180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)</a:t>
            </a:r>
            <a:r>
              <a:rPr dirty="0" sz="18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mod</a:t>
            </a:r>
            <a:r>
              <a:rPr dirty="0" sz="18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m,</a:t>
            </a:r>
            <a:r>
              <a:rPr dirty="0" sz="18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i=0,1,2,3,…</a:t>
            </a:r>
            <a:endParaRPr sz="1800">
              <a:latin typeface="Malgun Gothic"/>
              <a:cs typeface="Malgun Gothic"/>
            </a:endParaRPr>
          </a:p>
          <a:p>
            <a:pPr marL="337185" indent="-286385">
              <a:lnSpc>
                <a:spcPct val="100000"/>
              </a:lnSpc>
              <a:spcBef>
                <a:spcPts val="1080"/>
              </a:spcBef>
              <a:buClr>
                <a:srgbClr val="1F407E"/>
              </a:buClr>
              <a:buFont typeface="Arial MT"/>
              <a:buChar char="•"/>
              <a:tabLst>
                <a:tab pos="337185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h(k)의</a:t>
            </a:r>
            <a:r>
              <a:rPr dirty="0" sz="18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칸에 이미</a:t>
            </a:r>
            <a:r>
              <a:rPr dirty="0" sz="1800" spc="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데이터가</a:t>
            </a:r>
            <a:r>
              <a:rPr dirty="0" sz="18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있을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때, i</a:t>
            </a:r>
            <a:r>
              <a:rPr dirty="0" baseline="25462" sz="180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r>
              <a:rPr dirty="0" baseline="25462" sz="1800" spc="-7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값을 이용하여</a:t>
            </a:r>
            <a:r>
              <a:rPr dirty="0" sz="1800" spc="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저장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위치를</a:t>
            </a:r>
            <a:endParaRPr sz="1800">
              <a:latin typeface="Malgun Gothic"/>
              <a:cs typeface="Malgun Gothic"/>
            </a:endParaRPr>
          </a:p>
          <a:p>
            <a:pPr marL="337185">
              <a:lnSpc>
                <a:spcPct val="100000"/>
              </a:lnSpc>
              <a:spcBef>
                <a:spcPts val="1080"/>
              </a:spcBef>
            </a:pP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계산</a:t>
            </a:r>
            <a:endParaRPr sz="1800">
              <a:latin typeface="Malgun Gothic"/>
              <a:cs typeface="Malgun Gothic"/>
            </a:endParaRPr>
          </a:p>
          <a:p>
            <a:pPr marL="337185" indent="-286385">
              <a:lnSpc>
                <a:spcPct val="100000"/>
              </a:lnSpc>
              <a:spcBef>
                <a:spcPts val="1080"/>
              </a:spcBef>
              <a:buClr>
                <a:srgbClr val="1F407E"/>
              </a:buClr>
              <a:buFont typeface="Arial MT"/>
              <a:buChar char="•"/>
              <a:tabLst>
                <a:tab pos="337185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데이터</a:t>
            </a:r>
            <a:r>
              <a:rPr dirty="0" sz="18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입력</a:t>
            </a:r>
            <a:r>
              <a:rPr dirty="0" sz="18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순서: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egg, dog,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cat</a:t>
            </a:r>
            <a:endParaRPr sz="1800">
              <a:latin typeface="Malgun Gothic"/>
              <a:cs typeface="Malgun Gothic"/>
            </a:endParaRPr>
          </a:p>
          <a:p>
            <a:pPr algn="ctr" marL="775335">
              <a:lnSpc>
                <a:spcPct val="100000"/>
              </a:lnSpc>
              <a:spcBef>
                <a:spcPts val="1105"/>
              </a:spcBef>
            </a:pP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h(dog)=3</a:t>
            </a:r>
            <a:endParaRPr sz="1400">
              <a:latin typeface="Malgun Gothic"/>
              <a:cs typeface="Malgun Gothic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38365" y="3469957"/>
          <a:ext cx="3729990" cy="357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505"/>
                <a:gridCol w="358139"/>
                <a:gridCol w="408305"/>
                <a:gridCol w="358140"/>
                <a:gridCol w="356234"/>
                <a:gridCol w="358139"/>
                <a:gridCol w="356869"/>
                <a:gridCol w="326389"/>
                <a:gridCol w="358775"/>
                <a:gridCol w="406400"/>
              </a:tblGrid>
              <a:tr h="357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egg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B="0" marT="1193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774293" y="3202940"/>
            <a:ext cx="26136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  <a:tab pos="726440" algn="l"/>
                <a:tab pos="1083945" algn="l"/>
                <a:tab pos="1441450" algn="l"/>
                <a:tab pos="1798320" algn="l"/>
                <a:tab pos="2155825" algn="l"/>
                <a:tab pos="2512695" algn="l"/>
              </a:tabLst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0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6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7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703701" y="3202940"/>
            <a:ext cx="4705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</a:tabLst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8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9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99668" y="2662555"/>
            <a:ext cx="7708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h(egg)=3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1017" y="4518786"/>
            <a:ext cx="175196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h(cat)=3</a:t>
            </a:r>
            <a:r>
              <a:rPr dirty="0" sz="14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14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입력되면,</a:t>
            </a:r>
            <a:endParaRPr sz="1400">
              <a:latin typeface="Malgun Gothic"/>
              <a:cs typeface="Malgun Gothic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627697" y="5411533"/>
          <a:ext cx="3728085" cy="35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505"/>
                <a:gridCol w="356870"/>
                <a:gridCol w="408305"/>
                <a:gridCol w="356869"/>
                <a:gridCol w="358139"/>
                <a:gridCol w="356869"/>
                <a:gridCol w="358139"/>
                <a:gridCol w="327660"/>
                <a:gridCol w="358139"/>
                <a:gridCol w="404494"/>
              </a:tblGrid>
              <a:tr h="358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egg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B="0" marT="1181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dog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B="0" marT="1181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cat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B="0" marT="10858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 descr=""/>
          <p:cNvSpPr txBox="1"/>
          <p:nvPr/>
        </p:nvSpPr>
        <p:spPr>
          <a:xfrm>
            <a:off x="761491" y="5143246"/>
            <a:ext cx="26142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  <a:tab pos="727075" algn="l"/>
                <a:tab pos="1083945" algn="l"/>
                <a:tab pos="1441450" algn="l"/>
                <a:tab pos="1798320" algn="l"/>
                <a:tab pos="2155825" algn="l"/>
                <a:tab pos="2513330" algn="l"/>
              </a:tabLst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0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6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7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690873" y="5143246"/>
            <a:ext cx="4705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</a:tabLst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8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9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888489" y="5824677"/>
            <a:ext cx="1565275" cy="326390"/>
            <a:chOff x="1888489" y="5824677"/>
            <a:chExt cx="1565275" cy="326390"/>
          </a:xfrm>
        </p:grpSpPr>
        <p:sp>
          <p:nvSpPr>
            <p:cNvPr id="13" name="object 13" descr=""/>
            <p:cNvSpPr/>
            <p:nvPr/>
          </p:nvSpPr>
          <p:spPr>
            <a:xfrm>
              <a:off x="1979675" y="5935979"/>
              <a:ext cx="1473835" cy="173990"/>
            </a:xfrm>
            <a:custGeom>
              <a:avLst/>
              <a:gdLst/>
              <a:ahLst/>
              <a:cxnLst/>
              <a:rect l="l" t="t" r="r" b="b"/>
              <a:pathLst>
                <a:path w="1473835" h="173989">
                  <a:moveTo>
                    <a:pt x="1386839" y="0"/>
                  </a:moveTo>
                  <a:lnTo>
                    <a:pt x="1386839" y="43434"/>
                  </a:lnTo>
                  <a:lnTo>
                    <a:pt x="0" y="43434"/>
                  </a:lnTo>
                  <a:lnTo>
                    <a:pt x="0" y="130302"/>
                  </a:lnTo>
                  <a:lnTo>
                    <a:pt x="1386839" y="130302"/>
                  </a:lnTo>
                  <a:lnTo>
                    <a:pt x="1386839" y="173736"/>
                  </a:lnTo>
                  <a:lnTo>
                    <a:pt x="1473708" y="86868"/>
                  </a:lnTo>
                  <a:lnTo>
                    <a:pt x="1386839" y="0"/>
                  </a:lnTo>
                  <a:close/>
                </a:path>
              </a:pathLst>
            </a:custGeom>
            <a:solidFill>
              <a:srgbClr val="6F93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888490" y="5824676"/>
              <a:ext cx="1376680" cy="326390"/>
            </a:xfrm>
            <a:custGeom>
              <a:avLst/>
              <a:gdLst/>
              <a:ahLst/>
              <a:cxnLst/>
              <a:rect l="l" t="t" r="r" b="b"/>
              <a:pathLst>
                <a:path w="1376679" h="326389">
                  <a:moveTo>
                    <a:pt x="465582" y="139"/>
                  </a:moveTo>
                  <a:lnTo>
                    <a:pt x="383413" y="22809"/>
                  </a:lnTo>
                  <a:lnTo>
                    <a:pt x="403860" y="45554"/>
                  </a:lnTo>
                  <a:lnTo>
                    <a:pt x="393941" y="53009"/>
                  </a:lnTo>
                  <a:lnTo>
                    <a:pt x="393776" y="53086"/>
                  </a:lnTo>
                  <a:lnTo>
                    <a:pt x="381762" y="59626"/>
                  </a:lnTo>
                  <a:lnTo>
                    <a:pt x="368554" y="65849"/>
                  </a:lnTo>
                  <a:lnTo>
                    <a:pt x="327164" y="80276"/>
                  </a:lnTo>
                  <a:lnTo>
                    <a:pt x="283210" y="88239"/>
                  </a:lnTo>
                  <a:lnTo>
                    <a:pt x="252857" y="90004"/>
                  </a:lnTo>
                  <a:lnTo>
                    <a:pt x="237490" y="89814"/>
                  </a:lnTo>
                  <a:lnTo>
                    <a:pt x="190500" y="84924"/>
                  </a:lnTo>
                  <a:lnTo>
                    <a:pt x="143256" y="73482"/>
                  </a:lnTo>
                  <a:lnTo>
                    <a:pt x="96647" y="55473"/>
                  </a:lnTo>
                  <a:lnTo>
                    <a:pt x="51181" y="30975"/>
                  </a:lnTo>
                  <a:lnTo>
                    <a:pt x="7874" y="0"/>
                  </a:lnTo>
                  <a:lnTo>
                    <a:pt x="0" y="10007"/>
                  </a:lnTo>
                  <a:lnTo>
                    <a:pt x="44704" y="41897"/>
                  </a:lnTo>
                  <a:lnTo>
                    <a:pt x="91567" y="67119"/>
                  </a:lnTo>
                  <a:lnTo>
                    <a:pt x="139827" y="85686"/>
                  </a:lnTo>
                  <a:lnTo>
                    <a:pt x="188595" y="97485"/>
                  </a:lnTo>
                  <a:lnTo>
                    <a:pt x="237363" y="102501"/>
                  </a:lnTo>
                  <a:lnTo>
                    <a:pt x="253365" y="102692"/>
                  </a:lnTo>
                  <a:lnTo>
                    <a:pt x="269240" y="102196"/>
                  </a:lnTo>
                  <a:lnTo>
                    <a:pt x="315722" y="96050"/>
                  </a:lnTo>
                  <a:lnTo>
                    <a:pt x="339153" y="90004"/>
                  </a:lnTo>
                  <a:lnTo>
                    <a:pt x="345440" y="88163"/>
                  </a:lnTo>
                  <a:lnTo>
                    <a:pt x="360045" y="83159"/>
                  </a:lnTo>
                  <a:lnTo>
                    <a:pt x="374015" y="77317"/>
                  </a:lnTo>
                  <a:lnTo>
                    <a:pt x="387731" y="70777"/>
                  </a:lnTo>
                  <a:lnTo>
                    <a:pt x="400685" y="63728"/>
                  </a:lnTo>
                  <a:lnTo>
                    <a:pt x="401066" y="63588"/>
                  </a:lnTo>
                  <a:lnTo>
                    <a:pt x="412394" y="55054"/>
                  </a:lnTo>
                  <a:lnTo>
                    <a:pt x="434340" y="79438"/>
                  </a:lnTo>
                  <a:lnTo>
                    <a:pt x="450837" y="37553"/>
                  </a:lnTo>
                  <a:lnTo>
                    <a:pt x="465582" y="139"/>
                  </a:lnTo>
                  <a:close/>
                </a:path>
                <a:path w="1376679" h="326389">
                  <a:moveTo>
                    <a:pt x="1376413" y="54724"/>
                  </a:moveTo>
                  <a:lnTo>
                    <a:pt x="1298702" y="89725"/>
                  </a:lnTo>
                  <a:lnTo>
                    <a:pt x="1323200" y="109715"/>
                  </a:lnTo>
                  <a:lnTo>
                    <a:pt x="1321054" y="112306"/>
                  </a:lnTo>
                  <a:lnTo>
                    <a:pt x="1293495" y="139649"/>
                  </a:lnTo>
                  <a:lnTo>
                    <a:pt x="1263904" y="165061"/>
                  </a:lnTo>
                  <a:lnTo>
                    <a:pt x="1232662" y="188518"/>
                  </a:lnTo>
                  <a:lnTo>
                    <a:pt x="1199769" y="210007"/>
                  </a:lnTo>
                  <a:lnTo>
                    <a:pt x="1165352" y="229412"/>
                  </a:lnTo>
                  <a:lnTo>
                    <a:pt x="1129411" y="246849"/>
                  </a:lnTo>
                  <a:lnTo>
                    <a:pt x="1092073" y="262216"/>
                  </a:lnTo>
                  <a:lnTo>
                    <a:pt x="1053465" y="275615"/>
                  </a:lnTo>
                  <a:lnTo>
                    <a:pt x="1013587" y="287032"/>
                  </a:lnTo>
                  <a:lnTo>
                    <a:pt x="972693" y="296379"/>
                  </a:lnTo>
                  <a:lnTo>
                    <a:pt x="930656" y="303745"/>
                  </a:lnTo>
                  <a:lnTo>
                    <a:pt x="887730" y="309029"/>
                  </a:lnTo>
                  <a:lnTo>
                    <a:pt x="843788" y="312331"/>
                  </a:lnTo>
                  <a:lnTo>
                    <a:pt x="799211" y="313550"/>
                  </a:lnTo>
                  <a:lnTo>
                    <a:pt x="753745" y="312788"/>
                  </a:lnTo>
                  <a:lnTo>
                    <a:pt x="707771" y="310032"/>
                  </a:lnTo>
                  <a:lnTo>
                    <a:pt x="661162" y="305206"/>
                  </a:lnTo>
                  <a:lnTo>
                    <a:pt x="614045" y="298373"/>
                  </a:lnTo>
                  <a:lnTo>
                    <a:pt x="566547" y="289471"/>
                  </a:lnTo>
                  <a:lnTo>
                    <a:pt x="518795" y="278561"/>
                  </a:lnTo>
                  <a:lnTo>
                    <a:pt x="470916" y="265569"/>
                  </a:lnTo>
                  <a:lnTo>
                    <a:pt x="422783" y="250596"/>
                  </a:lnTo>
                  <a:lnTo>
                    <a:pt x="374650" y="233527"/>
                  </a:lnTo>
                  <a:lnTo>
                    <a:pt x="326644" y="214464"/>
                  </a:lnTo>
                  <a:lnTo>
                    <a:pt x="278638" y="193306"/>
                  </a:lnTo>
                  <a:lnTo>
                    <a:pt x="230886" y="170167"/>
                  </a:lnTo>
                  <a:lnTo>
                    <a:pt x="183261" y="145034"/>
                  </a:lnTo>
                  <a:lnTo>
                    <a:pt x="136271" y="117716"/>
                  </a:lnTo>
                  <a:lnTo>
                    <a:pt x="89662" y="88493"/>
                  </a:lnTo>
                  <a:lnTo>
                    <a:pt x="43561" y="57188"/>
                  </a:lnTo>
                  <a:lnTo>
                    <a:pt x="36322" y="67691"/>
                  </a:lnTo>
                  <a:lnTo>
                    <a:pt x="82804" y="99250"/>
                  </a:lnTo>
                  <a:lnTo>
                    <a:pt x="129921" y="128701"/>
                  </a:lnTo>
                  <a:lnTo>
                    <a:pt x="177419" y="156248"/>
                  </a:lnTo>
                  <a:lnTo>
                    <a:pt x="225298" y="181597"/>
                  </a:lnTo>
                  <a:lnTo>
                    <a:pt x="273558" y="204939"/>
                  </a:lnTo>
                  <a:lnTo>
                    <a:pt x="321945" y="226263"/>
                  </a:lnTo>
                  <a:lnTo>
                    <a:pt x="370459" y="245491"/>
                  </a:lnTo>
                  <a:lnTo>
                    <a:pt x="419100" y="262712"/>
                  </a:lnTo>
                  <a:lnTo>
                    <a:pt x="467614" y="277837"/>
                  </a:lnTo>
                  <a:lnTo>
                    <a:pt x="516001" y="290944"/>
                  </a:lnTo>
                  <a:lnTo>
                    <a:pt x="564261" y="301942"/>
                  </a:lnTo>
                  <a:lnTo>
                    <a:pt x="612267" y="310946"/>
                  </a:lnTo>
                  <a:lnTo>
                    <a:pt x="659892" y="317830"/>
                  </a:lnTo>
                  <a:lnTo>
                    <a:pt x="707009" y="322719"/>
                  </a:lnTo>
                  <a:lnTo>
                    <a:pt x="753491" y="325488"/>
                  </a:lnTo>
                  <a:lnTo>
                    <a:pt x="799592" y="326250"/>
                  </a:lnTo>
                  <a:lnTo>
                    <a:pt x="844804" y="324993"/>
                  </a:lnTo>
                  <a:lnTo>
                    <a:pt x="889254" y="321627"/>
                  </a:lnTo>
                  <a:lnTo>
                    <a:pt x="932815" y="316255"/>
                  </a:lnTo>
                  <a:lnTo>
                    <a:pt x="948232" y="313550"/>
                  </a:lnTo>
                  <a:lnTo>
                    <a:pt x="975614" y="308749"/>
                  </a:lnTo>
                  <a:lnTo>
                    <a:pt x="1017143" y="299237"/>
                  </a:lnTo>
                  <a:lnTo>
                    <a:pt x="1057656" y="287604"/>
                  </a:lnTo>
                  <a:lnTo>
                    <a:pt x="1097026" y="273951"/>
                  </a:lnTo>
                  <a:lnTo>
                    <a:pt x="1134999" y="258267"/>
                  </a:lnTo>
                  <a:lnTo>
                    <a:pt x="1171575" y="240461"/>
                  </a:lnTo>
                  <a:lnTo>
                    <a:pt x="1206754" y="220637"/>
                  </a:lnTo>
                  <a:lnTo>
                    <a:pt x="1240282" y="198678"/>
                  </a:lnTo>
                  <a:lnTo>
                    <a:pt x="1272159" y="174701"/>
                  </a:lnTo>
                  <a:lnTo>
                    <a:pt x="1302385" y="148678"/>
                  </a:lnTo>
                  <a:lnTo>
                    <a:pt x="1330960" y="120396"/>
                  </a:lnTo>
                  <a:lnTo>
                    <a:pt x="1333106" y="117779"/>
                  </a:lnTo>
                  <a:lnTo>
                    <a:pt x="1357757" y="137858"/>
                  </a:lnTo>
                  <a:lnTo>
                    <a:pt x="1366278" y="99898"/>
                  </a:lnTo>
                  <a:lnTo>
                    <a:pt x="1376413" y="54724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5178361" y="3491293"/>
          <a:ext cx="3729990" cy="356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505"/>
                <a:gridCol w="358139"/>
                <a:gridCol w="410209"/>
                <a:gridCol w="356870"/>
                <a:gridCol w="356869"/>
                <a:gridCol w="358775"/>
                <a:gridCol w="356869"/>
                <a:gridCol w="327660"/>
                <a:gridCol w="356869"/>
                <a:gridCol w="406400"/>
              </a:tblGrid>
              <a:tr h="356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egg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B="0" marT="1174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dog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B="0" marT="1174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 descr=""/>
          <p:cNvSpPr txBox="1"/>
          <p:nvPr/>
        </p:nvSpPr>
        <p:spPr>
          <a:xfrm>
            <a:off x="5315203" y="3222116"/>
            <a:ext cx="26142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  <a:tab pos="727075" algn="l"/>
                <a:tab pos="1083945" algn="l"/>
                <a:tab pos="1441450" algn="l"/>
                <a:tab pos="1798955" algn="l"/>
                <a:tab pos="2155825" algn="l"/>
                <a:tab pos="2513330" algn="l"/>
              </a:tabLst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0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6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7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244585" y="3222116"/>
            <a:ext cx="4705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</a:tabLst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8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9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6540" y="4139184"/>
            <a:ext cx="230124" cy="143256"/>
          </a:xfrm>
          <a:prstGeom prst="rect">
            <a:avLst/>
          </a:prstGeom>
        </p:spPr>
      </p:pic>
      <p:sp>
        <p:nvSpPr>
          <p:cNvPr id="19" name="object 19" descr=""/>
          <p:cNvSpPr/>
          <p:nvPr/>
        </p:nvSpPr>
        <p:spPr>
          <a:xfrm>
            <a:off x="6437503" y="3893946"/>
            <a:ext cx="465455" cy="102870"/>
          </a:xfrm>
          <a:custGeom>
            <a:avLst/>
            <a:gdLst/>
            <a:ahLst/>
            <a:cxnLst/>
            <a:rect l="l" t="t" r="r" b="b"/>
            <a:pathLst>
              <a:path w="465454" h="102870">
                <a:moveTo>
                  <a:pt x="7747" y="380"/>
                </a:moveTo>
                <a:lnTo>
                  <a:pt x="29463" y="32384"/>
                </a:lnTo>
                <a:lnTo>
                  <a:pt x="75565" y="59816"/>
                </a:lnTo>
                <a:lnTo>
                  <a:pt x="123444" y="80390"/>
                </a:lnTo>
                <a:lnTo>
                  <a:pt x="172085" y="94360"/>
                </a:lnTo>
                <a:lnTo>
                  <a:pt x="220852" y="101600"/>
                </a:lnTo>
                <a:lnTo>
                  <a:pt x="252856" y="102742"/>
                </a:lnTo>
                <a:lnTo>
                  <a:pt x="268731" y="102107"/>
                </a:lnTo>
                <a:lnTo>
                  <a:pt x="315214" y="96011"/>
                </a:lnTo>
                <a:lnTo>
                  <a:pt x="337999" y="90042"/>
                </a:lnTo>
                <a:lnTo>
                  <a:pt x="252475" y="90042"/>
                </a:lnTo>
                <a:lnTo>
                  <a:pt x="236981" y="89788"/>
                </a:lnTo>
                <a:lnTo>
                  <a:pt x="190119" y="84962"/>
                </a:lnTo>
                <a:lnTo>
                  <a:pt x="143128" y="73532"/>
                </a:lnTo>
                <a:lnTo>
                  <a:pt x="96393" y="55752"/>
                </a:lnTo>
                <a:lnTo>
                  <a:pt x="51054" y="31241"/>
                </a:lnTo>
                <a:lnTo>
                  <a:pt x="21971" y="11429"/>
                </a:lnTo>
                <a:lnTo>
                  <a:pt x="7747" y="380"/>
                </a:lnTo>
                <a:close/>
              </a:path>
              <a:path w="465454" h="102870">
                <a:moveTo>
                  <a:pt x="403260" y="45406"/>
                </a:moveTo>
                <a:lnTo>
                  <a:pt x="368046" y="65785"/>
                </a:lnTo>
                <a:lnTo>
                  <a:pt x="326771" y="80136"/>
                </a:lnTo>
                <a:lnTo>
                  <a:pt x="282828" y="88264"/>
                </a:lnTo>
                <a:lnTo>
                  <a:pt x="252475" y="90042"/>
                </a:lnTo>
                <a:lnTo>
                  <a:pt x="337999" y="90042"/>
                </a:lnTo>
                <a:lnTo>
                  <a:pt x="387223" y="70738"/>
                </a:lnTo>
                <a:lnTo>
                  <a:pt x="411819" y="54880"/>
                </a:lnTo>
                <a:lnTo>
                  <a:pt x="403260" y="45406"/>
                </a:lnTo>
                <a:close/>
              </a:path>
              <a:path w="465454" h="102870">
                <a:moveTo>
                  <a:pt x="450237" y="37464"/>
                </a:moveTo>
                <a:lnTo>
                  <a:pt x="413893" y="37464"/>
                </a:lnTo>
                <a:lnTo>
                  <a:pt x="421513" y="47625"/>
                </a:lnTo>
                <a:lnTo>
                  <a:pt x="411819" y="54880"/>
                </a:lnTo>
                <a:lnTo>
                  <a:pt x="433831" y="79247"/>
                </a:lnTo>
                <a:lnTo>
                  <a:pt x="450237" y="37464"/>
                </a:lnTo>
                <a:close/>
              </a:path>
              <a:path w="465454" h="102870">
                <a:moveTo>
                  <a:pt x="413893" y="37464"/>
                </a:moveTo>
                <a:lnTo>
                  <a:pt x="403260" y="45406"/>
                </a:lnTo>
                <a:lnTo>
                  <a:pt x="411819" y="54880"/>
                </a:lnTo>
                <a:lnTo>
                  <a:pt x="421513" y="47625"/>
                </a:lnTo>
                <a:lnTo>
                  <a:pt x="413893" y="37464"/>
                </a:lnTo>
                <a:close/>
              </a:path>
              <a:path w="465454" h="102870">
                <a:moveTo>
                  <a:pt x="464947" y="0"/>
                </a:moveTo>
                <a:lnTo>
                  <a:pt x="382777" y="22732"/>
                </a:lnTo>
                <a:lnTo>
                  <a:pt x="403260" y="45406"/>
                </a:lnTo>
                <a:lnTo>
                  <a:pt x="413893" y="37464"/>
                </a:lnTo>
                <a:lnTo>
                  <a:pt x="450237" y="37464"/>
                </a:lnTo>
                <a:lnTo>
                  <a:pt x="464947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6604507" y="3969766"/>
            <a:ext cx="1098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44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2635123" y="6173825"/>
            <a:ext cx="1098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45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9442" y="528574"/>
            <a:ext cx="188404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/>
              <a:t>Double</a:t>
            </a:r>
            <a:r>
              <a:rPr dirty="0" sz="2000" spc="-75"/>
              <a:t> </a:t>
            </a:r>
            <a:r>
              <a:rPr dirty="0" sz="2000" spc="-10"/>
              <a:t>Hashing</a:t>
            </a:r>
            <a:endParaRPr sz="2000"/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563689" y="3559873"/>
          <a:ext cx="3729990" cy="356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505"/>
                <a:gridCol w="358139"/>
                <a:gridCol w="408305"/>
                <a:gridCol w="358140"/>
                <a:gridCol w="356870"/>
                <a:gridCol w="358139"/>
                <a:gridCol w="356869"/>
                <a:gridCol w="326389"/>
                <a:gridCol w="358139"/>
                <a:gridCol w="406400"/>
              </a:tblGrid>
              <a:tr h="356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egg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B="0" marT="1187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699617" y="3291966"/>
            <a:ext cx="26136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  <a:tab pos="726440" algn="l"/>
                <a:tab pos="1083945" algn="l"/>
                <a:tab pos="1441450" algn="l"/>
                <a:tab pos="1798320" algn="l"/>
                <a:tab pos="2155825" algn="l"/>
                <a:tab pos="2512695" algn="l"/>
              </a:tabLst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0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6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7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29025" y="3291966"/>
            <a:ext cx="4705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</a:tabLst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8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9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9592" y="2751582"/>
            <a:ext cx="887094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h</a:t>
            </a:r>
            <a:r>
              <a:rPr dirty="0" baseline="-21604" sz="1350" spc="-1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(egg)=3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79397" y="935969"/>
            <a:ext cx="6848475" cy="2055495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337185" indent="-286385">
              <a:lnSpc>
                <a:spcPct val="100000"/>
              </a:lnSpc>
              <a:spcBef>
                <a:spcPts val="1175"/>
              </a:spcBef>
              <a:buClr>
                <a:srgbClr val="1F407E"/>
              </a:buClr>
              <a:buFont typeface="Arial MT"/>
              <a:buChar char="•"/>
              <a:tabLst>
                <a:tab pos="337185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h(i,k)=(h</a:t>
            </a:r>
            <a:r>
              <a:rPr dirty="0" baseline="-20833" sz="180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(k)+i*h</a:t>
            </a:r>
            <a:r>
              <a:rPr dirty="0" baseline="-20833" sz="180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(k))</a:t>
            </a:r>
            <a:r>
              <a:rPr dirty="0" sz="1800" spc="-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mod</a:t>
            </a:r>
            <a:r>
              <a:rPr dirty="0" sz="18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m,</a:t>
            </a:r>
            <a:r>
              <a:rPr dirty="0" sz="18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i=0,1,2,3,…</a:t>
            </a:r>
            <a:endParaRPr sz="1800">
              <a:latin typeface="Malgun Gothic"/>
              <a:cs typeface="Malgun Gothic"/>
            </a:endParaRPr>
          </a:p>
          <a:p>
            <a:pPr marL="337185" indent="-286385">
              <a:lnSpc>
                <a:spcPct val="100000"/>
              </a:lnSpc>
              <a:spcBef>
                <a:spcPts val="1080"/>
              </a:spcBef>
              <a:buClr>
                <a:srgbClr val="1F407E"/>
              </a:buClr>
              <a:buFont typeface="Arial MT"/>
              <a:buChar char="•"/>
              <a:tabLst>
                <a:tab pos="337185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h</a:t>
            </a:r>
            <a:r>
              <a:rPr dirty="0" baseline="-20833" sz="180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(k)의</a:t>
            </a:r>
            <a:r>
              <a:rPr dirty="0" sz="18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칸에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이미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데이터가</a:t>
            </a:r>
            <a:r>
              <a:rPr dirty="0" sz="18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있을</a:t>
            </a:r>
            <a:r>
              <a:rPr dirty="0" sz="18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때,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i*h</a:t>
            </a:r>
            <a:r>
              <a:rPr dirty="0" baseline="-20833" sz="180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(k)</a:t>
            </a:r>
            <a:r>
              <a:rPr dirty="0" sz="18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값을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이용하여</a:t>
            </a:r>
            <a:r>
              <a:rPr dirty="0" sz="18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저장</a:t>
            </a:r>
            <a:endParaRPr sz="1800">
              <a:latin typeface="Malgun Gothic"/>
              <a:cs typeface="Malgun Gothic"/>
            </a:endParaRPr>
          </a:p>
          <a:p>
            <a:pPr marL="337185">
              <a:lnSpc>
                <a:spcPct val="100000"/>
              </a:lnSpc>
              <a:spcBef>
                <a:spcPts val="1085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위치를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계산</a:t>
            </a:r>
            <a:endParaRPr sz="1800">
              <a:latin typeface="Malgun Gothic"/>
              <a:cs typeface="Malgun Gothic"/>
            </a:endParaRPr>
          </a:p>
          <a:p>
            <a:pPr marL="337185" indent="-286385">
              <a:lnSpc>
                <a:spcPct val="100000"/>
              </a:lnSpc>
              <a:spcBef>
                <a:spcPts val="1080"/>
              </a:spcBef>
              <a:buClr>
                <a:srgbClr val="1F407E"/>
              </a:buClr>
              <a:buFont typeface="Arial MT"/>
              <a:buChar char="•"/>
              <a:tabLst>
                <a:tab pos="337185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데이터</a:t>
            </a:r>
            <a:r>
              <a:rPr dirty="0" sz="18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입력</a:t>
            </a:r>
            <a:r>
              <a:rPr dirty="0" sz="18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순서: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egg, dog,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cat</a:t>
            </a:r>
            <a:endParaRPr sz="1800">
              <a:latin typeface="Malgun Gothic"/>
              <a:cs typeface="Malgun Gothic"/>
            </a:endParaRPr>
          </a:p>
          <a:p>
            <a:pPr marL="3713479">
              <a:lnSpc>
                <a:spcPct val="100000"/>
              </a:lnSpc>
              <a:spcBef>
                <a:spcPts val="1340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h</a:t>
            </a:r>
            <a:r>
              <a:rPr dirty="0" baseline="-21604" sz="135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(dog)=3,</a:t>
            </a:r>
            <a:r>
              <a:rPr dirty="0" sz="14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h</a:t>
            </a:r>
            <a:r>
              <a:rPr dirty="0" baseline="-21604" sz="1350" spc="-15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(dog)=4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472428" y="4005071"/>
            <a:ext cx="1443355" cy="458470"/>
            <a:chOff x="6472428" y="4005071"/>
            <a:chExt cx="1443355" cy="458470"/>
          </a:xfrm>
        </p:grpSpPr>
        <p:sp>
          <p:nvSpPr>
            <p:cNvPr id="10" name="object 10" descr=""/>
            <p:cNvSpPr/>
            <p:nvPr/>
          </p:nvSpPr>
          <p:spPr>
            <a:xfrm>
              <a:off x="6472428" y="4005071"/>
              <a:ext cx="1443355" cy="175260"/>
            </a:xfrm>
            <a:custGeom>
              <a:avLst/>
              <a:gdLst/>
              <a:ahLst/>
              <a:cxnLst/>
              <a:rect l="l" t="t" r="r" b="b"/>
              <a:pathLst>
                <a:path w="1443354" h="175260">
                  <a:moveTo>
                    <a:pt x="1355598" y="0"/>
                  </a:moveTo>
                  <a:lnTo>
                    <a:pt x="1355598" y="43814"/>
                  </a:lnTo>
                  <a:lnTo>
                    <a:pt x="0" y="43814"/>
                  </a:lnTo>
                  <a:lnTo>
                    <a:pt x="0" y="131444"/>
                  </a:lnTo>
                  <a:lnTo>
                    <a:pt x="1355598" y="131444"/>
                  </a:lnTo>
                  <a:lnTo>
                    <a:pt x="1355598" y="175259"/>
                  </a:lnTo>
                  <a:lnTo>
                    <a:pt x="1443227" y="87629"/>
                  </a:lnTo>
                  <a:lnTo>
                    <a:pt x="1355598" y="0"/>
                  </a:lnTo>
                  <a:close/>
                </a:path>
              </a:pathLst>
            </a:custGeom>
            <a:solidFill>
              <a:srgbClr val="6F93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529705" y="4191126"/>
              <a:ext cx="1340485" cy="272415"/>
            </a:xfrm>
            <a:custGeom>
              <a:avLst/>
              <a:gdLst/>
              <a:ahLst/>
              <a:cxnLst/>
              <a:rect l="l" t="t" r="r" b="b"/>
              <a:pathLst>
                <a:path w="1340484" h="272414">
                  <a:moveTo>
                    <a:pt x="7112" y="3048"/>
                  </a:moveTo>
                  <a:lnTo>
                    <a:pt x="46481" y="45212"/>
                  </a:lnTo>
                  <a:lnTo>
                    <a:pt x="93599" y="74675"/>
                  </a:lnTo>
                  <a:lnTo>
                    <a:pt x="141097" y="102108"/>
                  </a:lnTo>
                  <a:lnTo>
                    <a:pt x="188975" y="127508"/>
                  </a:lnTo>
                  <a:lnTo>
                    <a:pt x="237109" y="150875"/>
                  </a:lnTo>
                  <a:lnTo>
                    <a:pt x="285623" y="172212"/>
                  </a:lnTo>
                  <a:lnTo>
                    <a:pt x="334137" y="191389"/>
                  </a:lnTo>
                  <a:lnTo>
                    <a:pt x="382650" y="208534"/>
                  </a:lnTo>
                  <a:lnTo>
                    <a:pt x="431292" y="223647"/>
                  </a:lnTo>
                  <a:lnTo>
                    <a:pt x="479805" y="236728"/>
                  </a:lnTo>
                  <a:lnTo>
                    <a:pt x="528066" y="247777"/>
                  </a:lnTo>
                  <a:lnTo>
                    <a:pt x="575945" y="256794"/>
                  </a:lnTo>
                  <a:lnTo>
                    <a:pt x="623570" y="263652"/>
                  </a:lnTo>
                  <a:lnTo>
                    <a:pt x="670687" y="268478"/>
                  </a:lnTo>
                  <a:lnTo>
                    <a:pt x="717296" y="271272"/>
                  </a:lnTo>
                  <a:lnTo>
                    <a:pt x="763270" y="271906"/>
                  </a:lnTo>
                  <a:lnTo>
                    <a:pt x="808609" y="270764"/>
                  </a:lnTo>
                  <a:lnTo>
                    <a:pt x="853186" y="267335"/>
                  </a:lnTo>
                  <a:lnTo>
                    <a:pt x="896747" y="261874"/>
                  </a:lnTo>
                  <a:lnTo>
                    <a:pt x="911212" y="259334"/>
                  </a:lnTo>
                  <a:lnTo>
                    <a:pt x="762889" y="259334"/>
                  </a:lnTo>
                  <a:lnTo>
                    <a:pt x="717423" y="258572"/>
                  </a:lnTo>
                  <a:lnTo>
                    <a:pt x="671449" y="255778"/>
                  </a:lnTo>
                  <a:lnTo>
                    <a:pt x="624840" y="251079"/>
                  </a:lnTo>
                  <a:lnTo>
                    <a:pt x="577850" y="244221"/>
                  </a:lnTo>
                  <a:lnTo>
                    <a:pt x="530351" y="235331"/>
                  </a:lnTo>
                  <a:lnTo>
                    <a:pt x="482600" y="224409"/>
                  </a:lnTo>
                  <a:lnTo>
                    <a:pt x="434594" y="211328"/>
                  </a:lnTo>
                  <a:lnTo>
                    <a:pt x="386461" y="196469"/>
                  </a:lnTo>
                  <a:lnTo>
                    <a:pt x="338454" y="179450"/>
                  </a:lnTo>
                  <a:lnTo>
                    <a:pt x="290195" y="160400"/>
                  </a:lnTo>
                  <a:lnTo>
                    <a:pt x="242316" y="139192"/>
                  </a:lnTo>
                  <a:lnTo>
                    <a:pt x="194437" y="116078"/>
                  </a:lnTo>
                  <a:lnTo>
                    <a:pt x="147066" y="90805"/>
                  </a:lnTo>
                  <a:lnTo>
                    <a:pt x="99949" y="63627"/>
                  </a:lnTo>
                  <a:lnTo>
                    <a:pt x="53213" y="34417"/>
                  </a:lnTo>
                  <a:lnTo>
                    <a:pt x="7112" y="3048"/>
                  </a:lnTo>
                  <a:close/>
                </a:path>
                <a:path w="1340484" h="272414">
                  <a:moveTo>
                    <a:pt x="1287396" y="54900"/>
                  </a:moveTo>
                  <a:lnTo>
                    <a:pt x="1257427" y="84962"/>
                  </a:lnTo>
                  <a:lnTo>
                    <a:pt x="1227836" y="110490"/>
                  </a:lnTo>
                  <a:lnTo>
                    <a:pt x="1196594" y="133985"/>
                  </a:lnTo>
                  <a:lnTo>
                    <a:pt x="1163701" y="155448"/>
                  </a:lnTo>
                  <a:lnTo>
                    <a:pt x="1129284" y="175006"/>
                  </a:lnTo>
                  <a:lnTo>
                    <a:pt x="1093343" y="192405"/>
                  </a:lnTo>
                  <a:lnTo>
                    <a:pt x="1056004" y="207772"/>
                  </a:lnTo>
                  <a:lnTo>
                    <a:pt x="1017397" y="221234"/>
                  </a:lnTo>
                  <a:lnTo>
                    <a:pt x="977646" y="232537"/>
                  </a:lnTo>
                  <a:lnTo>
                    <a:pt x="936625" y="242062"/>
                  </a:lnTo>
                  <a:lnTo>
                    <a:pt x="894461" y="249428"/>
                  </a:lnTo>
                  <a:lnTo>
                    <a:pt x="851535" y="254762"/>
                  </a:lnTo>
                  <a:lnTo>
                    <a:pt x="807720" y="258064"/>
                  </a:lnTo>
                  <a:lnTo>
                    <a:pt x="762889" y="259334"/>
                  </a:lnTo>
                  <a:lnTo>
                    <a:pt x="911212" y="259334"/>
                  </a:lnTo>
                  <a:lnTo>
                    <a:pt x="981075" y="244729"/>
                  </a:lnTo>
                  <a:lnTo>
                    <a:pt x="1021588" y="233172"/>
                  </a:lnTo>
                  <a:lnTo>
                    <a:pt x="1060958" y="219456"/>
                  </a:lnTo>
                  <a:lnTo>
                    <a:pt x="1098930" y="203835"/>
                  </a:lnTo>
                  <a:lnTo>
                    <a:pt x="1135506" y="185928"/>
                  </a:lnTo>
                  <a:lnTo>
                    <a:pt x="1170686" y="166116"/>
                  </a:lnTo>
                  <a:lnTo>
                    <a:pt x="1204214" y="144145"/>
                  </a:lnTo>
                  <a:lnTo>
                    <a:pt x="1236218" y="120142"/>
                  </a:lnTo>
                  <a:lnTo>
                    <a:pt x="1266444" y="93980"/>
                  </a:lnTo>
                  <a:lnTo>
                    <a:pt x="1294892" y="65786"/>
                  </a:lnTo>
                  <a:lnTo>
                    <a:pt x="1297253" y="62934"/>
                  </a:lnTo>
                  <a:lnTo>
                    <a:pt x="1287396" y="54900"/>
                  </a:lnTo>
                  <a:close/>
                </a:path>
                <a:path w="1340484" h="272414">
                  <a:moveTo>
                    <a:pt x="1330420" y="45085"/>
                  </a:moveTo>
                  <a:lnTo>
                    <a:pt x="1295527" y="45085"/>
                  </a:lnTo>
                  <a:lnTo>
                    <a:pt x="1305305" y="53212"/>
                  </a:lnTo>
                  <a:lnTo>
                    <a:pt x="1297253" y="62934"/>
                  </a:lnTo>
                  <a:lnTo>
                    <a:pt x="1321943" y="83058"/>
                  </a:lnTo>
                  <a:lnTo>
                    <a:pt x="1330420" y="45085"/>
                  </a:lnTo>
                  <a:close/>
                </a:path>
                <a:path w="1340484" h="272414">
                  <a:moveTo>
                    <a:pt x="1295527" y="45085"/>
                  </a:moveTo>
                  <a:lnTo>
                    <a:pt x="1287396" y="54900"/>
                  </a:lnTo>
                  <a:lnTo>
                    <a:pt x="1297253" y="62934"/>
                  </a:lnTo>
                  <a:lnTo>
                    <a:pt x="1305305" y="53212"/>
                  </a:lnTo>
                  <a:lnTo>
                    <a:pt x="1295527" y="45085"/>
                  </a:lnTo>
                  <a:close/>
                </a:path>
                <a:path w="1340484" h="272414">
                  <a:moveTo>
                    <a:pt x="1340485" y="0"/>
                  </a:moveTo>
                  <a:lnTo>
                    <a:pt x="1262888" y="34925"/>
                  </a:lnTo>
                  <a:lnTo>
                    <a:pt x="1287396" y="54900"/>
                  </a:lnTo>
                  <a:lnTo>
                    <a:pt x="1295527" y="45085"/>
                  </a:lnTo>
                  <a:lnTo>
                    <a:pt x="1330420" y="45085"/>
                  </a:lnTo>
                  <a:lnTo>
                    <a:pt x="1340485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5132641" y="3555301"/>
          <a:ext cx="3728085" cy="35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505"/>
                <a:gridCol w="358139"/>
                <a:gridCol w="407034"/>
                <a:gridCol w="358140"/>
                <a:gridCol w="356235"/>
                <a:gridCol w="356235"/>
                <a:gridCol w="357505"/>
                <a:gridCol w="327025"/>
                <a:gridCol w="357505"/>
                <a:gridCol w="403859"/>
              </a:tblGrid>
              <a:tr h="358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egg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B="0" marT="1181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dog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B="0" marT="1181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 descr=""/>
          <p:cNvSpPr txBox="1"/>
          <p:nvPr/>
        </p:nvSpPr>
        <p:spPr>
          <a:xfrm>
            <a:off x="5267705" y="3287014"/>
            <a:ext cx="26136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  <a:tab pos="726440" algn="l"/>
                <a:tab pos="1083945" algn="l"/>
                <a:tab pos="1441450" algn="l"/>
                <a:tab pos="1798320" algn="l"/>
                <a:tab pos="2155825" algn="l"/>
                <a:tab pos="2512695" algn="l"/>
              </a:tabLst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0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6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7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197088" y="3287014"/>
            <a:ext cx="4705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</a:tabLst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8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9</a:t>
            </a:r>
            <a:endParaRPr sz="1200">
              <a:latin typeface="Malgun Gothic"/>
              <a:cs typeface="Malgun Gothic"/>
            </a:endParaRPr>
          </a:p>
        </p:txBody>
      </p:sp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563689" y="5701093"/>
          <a:ext cx="3729990" cy="356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505"/>
                <a:gridCol w="358139"/>
                <a:gridCol w="408305"/>
                <a:gridCol w="358140"/>
                <a:gridCol w="356870"/>
                <a:gridCol w="358139"/>
                <a:gridCol w="356869"/>
                <a:gridCol w="327660"/>
                <a:gridCol w="356235"/>
                <a:gridCol w="405765"/>
              </a:tblGrid>
              <a:tr h="356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cat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B="0" marT="1174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egg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B="0" marT="1193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dog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B="0" marT="1193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 descr=""/>
          <p:cNvSpPr txBox="1"/>
          <p:nvPr/>
        </p:nvSpPr>
        <p:spPr>
          <a:xfrm>
            <a:off x="699617" y="5433771"/>
            <a:ext cx="26136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  <a:tab pos="726440" algn="l"/>
                <a:tab pos="1083945" algn="l"/>
                <a:tab pos="1441450" algn="l"/>
                <a:tab pos="1798320" algn="l"/>
                <a:tab pos="2155825" algn="l"/>
                <a:tab pos="2512695" algn="l"/>
              </a:tabLst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0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6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7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629025" y="5433771"/>
            <a:ext cx="4705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</a:tabLst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8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9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85267" y="4898263"/>
            <a:ext cx="16548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h</a:t>
            </a:r>
            <a:r>
              <a:rPr dirty="0" baseline="-21604" sz="135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(cat)=3,</a:t>
            </a:r>
            <a:r>
              <a:rPr dirty="0" sz="14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h</a:t>
            </a:r>
            <a:r>
              <a:rPr dirty="0" baseline="-21604" sz="1350" spc="-15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(cat)=9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874901" y="6031128"/>
            <a:ext cx="3104515" cy="427355"/>
            <a:chOff x="1874901" y="6031128"/>
            <a:chExt cx="3104515" cy="427355"/>
          </a:xfrm>
        </p:grpSpPr>
        <p:sp>
          <p:nvSpPr>
            <p:cNvPr id="20" name="object 20" descr=""/>
            <p:cNvSpPr/>
            <p:nvPr/>
          </p:nvSpPr>
          <p:spPr>
            <a:xfrm>
              <a:off x="1876044" y="6167627"/>
              <a:ext cx="2298700" cy="142240"/>
            </a:xfrm>
            <a:custGeom>
              <a:avLst/>
              <a:gdLst/>
              <a:ahLst/>
              <a:cxnLst/>
              <a:rect l="l" t="t" r="r" b="b"/>
              <a:pathLst>
                <a:path w="2298700" h="142239">
                  <a:moveTo>
                    <a:pt x="2227326" y="0"/>
                  </a:moveTo>
                  <a:lnTo>
                    <a:pt x="2227326" y="35433"/>
                  </a:lnTo>
                  <a:lnTo>
                    <a:pt x="0" y="35433"/>
                  </a:lnTo>
                  <a:lnTo>
                    <a:pt x="0" y="106299"/>
                  </a:lnTo>
                  <a:lnTo>
                    <a:pt x="2227326" y="106299"/>
                  </a:lnTo>
                  <a:lnTo>
                    <a:pt x="2227326" y="141732"/>
                  </a:lnTo>
                  <a:lnTo>
                    <a:pt x="2298192" y="70866"/>
                  </a:lnTo>
                  <a:lnTo>
                    <a:pt x="2227326" y="0"/>
                  </a:lnTo>
                  <a:close/>
                </a:path>
              </a:pathLst>
            </a:custGeom>
            <a:solidFill>
              <a:srgbClr val="6F93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874901" y="6031128"/>
              <a:ext cx="3104515" cy="427355"/>
            </a:xfrm>
            <a:custGeom>
              <a:avLst/>
              <a:gdLst/>
              <a:ahLst/>
              <a:cxnLst/>
              <a:rect l="l" t="t" r="r" b="b"/>
              <a:pathLst>
                <a:path w="3104515" h="427354">
                  <a:moveTo>
                    <a:pt x="9906" y="68872"/>
                  </a:moveTo>
                  <a:lnTo>
                    <a:pt x="0" y="76873"/>
                  </a:lnTo>
                  <a:lnTo>
                    <a:pt x="7619" y="86220"/>
                  </a:lnTo>
                  <a:lnTo>
                    <a:pt x="15875" y="95478"/>
                  </a:lnTo>
                  <a:lnTo>
                    <a:pt x="44196" y="122618"/>
                  </a:lnTo>
                  <a:lnTo>
                    <a:pt x="78105" y="148882"/>
                  </a:lnTo>
                  <a:lnTo>
                    <a:pt x="117348" y="174180"/>
                  </a:lnTo>
                  <a:lnTo>
                    <a:pt x="161671" y="198589"/>
                  </a:lnTo>
                  <a:lnTo>
                    <a:pt x="228219" y="229628"/>
                  </a:lnTo>
                  <a:lnTo>
                    <a:pt x="264541" y="244360"/>
                  </a:lnTo>
                  <a:lnTo>
                    <a:pt x="302894" y="258711"/>
                  </a:lnTo>
                  <a:lnTo>
                    <a:pt x="343154" y="272567"/>
                  </a:lnTo>
                  <a:lnTo>
                    <a:pt x="385444" y="285940"/>
                  </a:lnTo>
                  <a:lnTo>
                    <a:pt x="429387" y="298843"/>
                  </a:lnTo>
                  <a:lnTo>
                    <a:pt x="475106" y="311150"/>
                  </a:lnTo>
                  <a:lnTo>
                    <a:pt x="522478" y="322999"/>
                  </a:lnTo>
                  <a:lnTo>
                    <a:pt x="571500" y="334162"/>
                  </a:lnTo>
                  <a:lnTo>
                    <a:pt x="622046" y="344855"/>
                  </a:lnTo>
                  <a:lnTo>
                    <a:pt x="674243" y="354965"/>
                  </a:lnTo>
                  <a:lnTo>
                    <a:pt x="727710" y="364502"/>
                  </a:lnTo>
                  <a:lnTo>
                    <a:pt x="782701" y="373481"/>
                  </a:lnTo>
                  <a:lnTo>
                    <a:pt x="838835" y="381774"/>
                  </a:lnTo>
                  <a:lnTo>
                    <a:pt x="896366" y="389407"/>
                  </a:lnTo>
                  <a:lnTo>
                    <a:pt x="955167" y="396367"/>
                  </a:lnTo>
                  <a:lnTo>
                    <a:pt x="1015111" y="402755"/>
                  </a:lnTo>
                  <a:lnTo>
                    <a:pt x="1075944" y="408381"/>
                  </a:lnTo>
                  <a:lnTo>
                    <a:pt x="1137920" y="413435"/>
                  </a:lnTo>
                  <a:lnTo>
                    <a:pt x="1200912" y="417639"/>
                  </a:lnTo>
                  <a:lnTo>
                    <a:pt x="1264666" y="421157"/>
                  </a:lnTo>
                  <a:lnTo>
                    <a:pt x="1329309" y="424027"/>
                  </a:lnTo>
                  <a:lnTo>
                    <a:pt x="1394714" y="426021"/>
                  </a:lnTo>
                  <a:lnTo>
                    <a:pt x="1460881" y="427355"/>
                  </a:lnTo>
                  <a:lnTo>
                    <a:pt x="1621409" y="427266"/>
                  </a:lnTo>
                  <a:lnTo>
                    <a:pt x="1778127" y="422681"/>
                  </a:lnTo>
                  <a:lnTo>
                    <a:pt x="1914098" y="414655"/>
                  </a:lnTo>
                  <a:lnTo>
                    <a:pt x="1460881" y="414655"/>
                  </a:lnTo>
                  <a:lnTo>
                    <a:pt x="1394968" y="413321"/>
                  </a:lnTo>
                  <a:lnTo>
                    <a:pt x="1329690" y="411327"/>
                  </a:lnTo>
                  <a:lnTo>
                    <a:pt x="1265174" y="408470"/>
                  </a:lnTo>
                  <a:lnTo>
                    <a:pt x="1201547" y="404952"/>
                  </a:lnTo>
                  <a:lnTo>
                    <a:pt x="1138809" y="400773"/>
                  </a:lnTo>
                  <a:lnTo>
                    <a:pt x="1076960" y="395732"/>
                  </a:lnTo>
                  <a:lnTo>
                    <a:pt x="1016254" y="390118"/>
                  </a:lnTo>
                  <a:lnTo>
                    <a:pt x="956563" y="383743"/>
                  </a:lnTo>
                  <a:lnTo>
                    <a:pt x="897890" y="376796"/>
                  </a:lnTo>
                  <a:lnTo>
                    <a:pt x="840613" y="369189"/>
                  </a:lnTo>
                  <a:lnTo>
                    <a:pt x="784606" y="360908"/>
                  </a:lnTo>
                  <a:lnTo>
                    <a:pt x="729742" y="351967"/>
                  </a:lnTo>
                  <a:lnTo>
                    <a:pt x="676401" y="342468"/>
                  </a:lnTo>
                  <a:lnTo>
                    <a:pt x="624586" y="332384"/>
                  </a:lnTo>
                  <a:lnTo>
                    <a:pt x="574167" y="321741"/>
                  </a:lnTo>
                  <a:lnTo>
                    <a:pt x="525272" y="310616"/>
                  </a:lnTo>
                  <a:lnTo>
                    <a:pt x="478155" y="298831"/>
                  </a:lnTo>
                  <a:lnTo>
                    <a:pt x="432688" y="286575"/>
                  </a:lnTo>
                  <a:lnTo>
                    <a:pt x="389000" y="273761"/>
                  </a:lnTo>
                  <a:lnTo>
                    <a:pt x="346963" y="260464"/>
                  </a:lnTo>
                  <a:lnTo>
                    <a:pt x="307086" y="246697"/>
                  </a:lnTo>
                  <a:lnTo>
                    <a:pt x="268986" y="232473"/>
                  </a:lnTo>
                  <a:lnTo>
                    <a:pt x="233044" y="217868"/>
                  </a:lnTo>
                  <a:lnTo>
                    <a:pt x="167131" y="187185"/>
                  </a:lnTo>
                  <a:lnTo>
                    <a:pt x="123698" y="163207"/>
                  </a:lnTo>
                  <a:lnTo>
                    <a:pt x="85343" y="138404"/>
                  </a:lnTo>
                  <a:lnTo>
                    <a:pt x="52324" y="112839"/>
                  </a:lnTo>
                  <a:lnTo>
                    <a:pt x="17144" y="77812"/>
                  </a:lnTo>
                  <a:lnTo>
                    <a:pt x="9906" y="68872"/>
                  </a:lnTo>
                  <a:close/>
                </a:path>
                <a:path w="3104515" h="427354">
                  <a:moveTo>
                    <a:pt x="3048844" y="84630"/>
                  </a:moveTo>
                  <a:lnTo>
                    <a:pt x="3004058" y="125730"/>
                  </a:lnTo>
                  <a:lnTo>
                    <a:pt x="2945129" y="165125"/>
                  </a:lnTo>
                  <a:lnTo>
                    <a:pt x="2910840" y="184086"/>
                  </a:lnTo>
                  <a:lnTo>
                    <a:pt x="2873375" y="202526"/>
                  </a:lnTo>
                  <a:lnTo>
                    <a:pt x="2832735" y="220408"/>
                  </a:lnTo>
                  <a:lnTo>
                    <a:pt x="2789174" y="237756"/>
                  </a:lnTo>
                  <a:lnTo>
                    <a:pt x="2742819" y="254444"/>
                  </a:lnTo>
                  <a:lnTo>
                    <a:pt x="2693670" y="270383"/>
                  </a:lnTo>
                  <a:lnTo>
                    <a:pt x="2641981" y="285762"/>
                  </a:lnTo>
                  <a:lnTo>
                    <a:pt x="2587752" y="300393"/>
                  </a:lnTo>
                  <a:lnTo>
                    <a:pt x="2530983" y="314261"/>
                  </a:lnTo>
                  <a:lnTo>
                    <a:pt x="2472054" y="327279"/>
                  </a:lnTo>
                  <a:lnTo>
                    <a:pt x="2410841" y="339636"/>
                  </a:lnTo>
                  <a:lnTo>
                    <a:pt x="2347468" y="351129"/>
                  </a:lnTo>
                  <a:lnTo>
                    <a:pt x="2282190" y="361683"/>
                  </a:lnTo>
                  <a:lnTo>
                    <a:pt x="2214879" y="371487"/>
                  </a:lnTo>
                  <a:lnTo>
                    <a:pt x="2145919" y="380326"/>
                  </a:lnTo>
                  <a:lnTo>
                    <a:pt x="2075179" y="388213"/>
                  </a:lnTo>
                  <a:lnTo>
                    <a:pt x="2002916" y="395160"/>
                  </a:lnTo>
                  <a:lnTo>
                    <a:pt x="1929129" y="401053"/>
                  </a:lnTo>
                  <a:lnTo>
                    <a:pt x="1777364" y="410006"/>
                  </a:lnTo>
                  <a:lnTo>
                    <a:pt x="1621027" y="414566"/>
                  </a:lnTo>
                  <a:lnTo>
                    <a:pt x="1460881" y="414655"/>
                  </a:lnTo>
                  <a:lnTo>
                    <a:pt x="1914098" y="414655"/>
                  </a:lnTo>
                  <a:lnTo>
                    <a:pt x="2004060" y="407809"/>
                  </a:lnTo>
                  <a:lnTo>
                    <a:pt x="2076577" y="400837"/>
                  </a:lnTo>
                  <a:lnTo>
                    <a:pt x="2147570" y="392925"/>
                  </a:lnTo>
                  <a:lnTo>
                    <a:pt x="2216658" y="384048"/>
                  </a:lnTo>
                  <a:lnTo>
                    <a:pt x="2284095" y="374218"/>
                  </a:lnTo>
                  <a:lnTo>
                    <a:pt x="2349754" y="363626"/>
                  </a:lnTo>
                  <a:lnTo>
                    <a:pt x="2413381" y="352082"/>
                  </a:lnTo>
                  <a:lnTo>
                    <a:pt x="2474849" y="339674"/>
                  </a:lnTo>
                  <a:lnTo>
                    <a:pt x="2534031" y="326593"/>
                  </a:lnTo>
                  <a:lnTo>
                    <a:pt x="2591054" y="312648"/>
                  </a:lnTo>
                  <a:lnTo>
                    <a:pt x="2645537" y="297942"/>
                  </a:lnTo>
                  <a:lnTo>
                    <a:pt x="2697607" y="282460"/>
                  </a:lnTo>
                  <a:lnTo>
                    <a:pt x="2747137" y="266395"/>
                  </a:lnTo>
                  <a:lnTo>
                    <a:pt x="2794000" y="249555"/>
                  </a:lnTo>
                  <a:lnTo>
                    <a:pt x="2837815" y="232029"/>
                  </a:lnTo>
                  <a:lnTo>
                    <a:pt x="2878963" y="213918"/>
                  </a:lnTo>
                  <a:lnTo>
                    <a:pt x="2916936" y="195211"/>
                  </a:lnTo>
                  <a:lnTo>
                    <a:pt x="2951988" y="175882"/>
                  </a:lnTo>
                  <a:lnTo>
                    <a:pt x="3012186" y="135445"/>
                  </a:lnTo>
                  <a:lnTo>
                    <a:pt x="3058287" y="93167"/>
                  </a:lnTo>
                  <a:lnTo>
                    <a:pt x="3063856" y="85128"/>
                  </a:lnTo>
                  <a:lnTo>
                    <a:pt x="3048508" y="85128"/>
                  </a:lnTo>
                  <a:lnTo>
                    <a:pt x="3048844" y="84630"/>
                  </a:lnTo>
                  <a:close/>
                </a:path>
                <a:path w="3104515" h="427354">
                  <a:moveTo>
                    <a:pt x="3049270" y="84201"/>
                  </a:moveTo>
                  <a:lnTo>
                    <a:pt x="3048844" y="84630"/>
                  </a:lnTo>
                  <a:lnTo>
                    <a:pt x="3048508" y="85128"/>
                  </a:lnTo>
                  <a:lnTo>
                    <a:pt x="3049270" y="84201"/>
                  </a:lnTo>
                  <a:close/>
                </a:path>
                <a:path w="3104515" h="427354">
                  <a:moveTo>
                    <a:pt x="3064483" y="84201"/>
                  </a:moveTo>
                  <a:lnTo>
                    <a:pt x="3049270" y="84201"/>
                  </a:lnTo>
                  <a:lnTo>
                    <a:pt x="3048508" y="85128"/>
                  </a:lnTo>
                  <a:lnTo>
                    <a:pt x="3063856" y="85128"/>
                  </a:lnTo>
                  <a:lnTo>
                    <a:pt x="3064483" y="84201"/>
                  </a:lnTo>
                  <a:close/>
                </a:path>
                <a:path w="3104515" h="427354">
                  <a:moveTo>
                    <a:pt x="3102938" y="54317"/>
                  </a:moveTo>
                  <a:lnTo>
                    <a:pt x="3069336" y="54317"/>
                  </a:lnTo>
                  <a:lnTo>
                    <a:pt x="3079877" y="61429"/>
                  </a:lnTo>
                  <a:lnTo>
                    <a:pt x="3073276" y="71194"/>
                  </a:lnTo>
                  <a:lnTo>
                    <a:pt x="3104134" y="85128"/>
                  </a:lnTo>
                  <a:lnTo>
                    <a:pt x="3102938" y="54317"/>
                  </a:lnTo>
                  <a:close/>
                </a:path>
                <a:path w="3104515" h="427354">
                  <a:moveTo>
                    <a:pt x="3061517" y="65884"/>
                  </a:moveTo>
                  <a:lnTo>
                    <a:pt x="3048844" y="84630"/>
                  </a:lnTo>
                  <a:lnTo>
                    <a:pt x="3049270" y="84201"/>
                  </a:lnTo>
                  <a:lnTo>
                    <a:pt x="3064483" y="84201"/>
                  </a:lnTo>
                  <a:lnTo>
                    <a:pt x="3073276" y="71194"/>
                  </a:lnTo>
                  <a:lnTo>
                    <a:pt x="3061517" y="65884"/>
                  </a:lnTo>
                  <a:close/>
                </a:path>
                <a:path w="3104515" h="427354">
                  <a:moveTo>
                    <a:pt x="3069336" y="54317"/>
                  </a:moveTo>
                  <a:lnTo>
                    <a:pt x="3061517" y="65884"/>
                  </a:lnTo>
                  <a:lnTo>
                    <a:pt x="3073276" y="71194"/>
                  </a:lnTo>
                  <a:lnTo>
                    <a:pt x="3079877" y="61429"/>
                  </a:lnTo>
                  <a:lnTo>
                    <a:pt x="3069336" y="54317"/>
                  </a:lnTo>
                  <a:close/>
                </a:path>
                <a:path w="3104515" h="427354">
                  <a:moveTo>
                    <a:pt x="3100832" y="0"/>
                  </a:moveTo>
                  <a:lnTo>
                    <a:pt x="3034665" y="53759"/>
                  </a:lnTo>
                  <a:lnTo>
                    <a:pt x="3061517" y="65884"/>
                  </a:lnTo>
                  <a:lnTo>
                    <a:pt x="3069336" y="54317"/>
                  </a:lnTo>
                  <a:lnTo>
                    <a:pt x="3102938" y="54317"/>
                  </a:lnTo>
                  <a:lnTo>
                    <a:pt x="3100832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209892" y="6118288"/>
            <a:ext cx="1341120" cy="272415"/>
            <a:chOff x="209892" y="6118288"/>
            <a:chExt cx="1341120" cy="272415"/>
          </a:xfrm>
        </p:grpSpPr>
        <p:sp>
          <p:nvSpPr>
            <p:cNvPr id="23" name="object 23" descr=""/>
            <p:cNvSpPr/>
            <p:nvPr/>
          </p:nvSpPr>
          <p:spPr>
            <a:xfrm>
              <a:off x="568452" y="6178296"/>
              <a:ext cx="908685" cy="131445"/>
            </a:xfrm>
            <a:custGeom>
              <a:avLst/>
              <a:gdLst/>
              <a:ahLst/>
              <a:cxnLst/>
              <a:rect l="l" t="t" r="r" b="b"/>
              <a:pathLst>
                <a:path w="908685" h="131445">
                  <a:moveTo>
                    <a:pt x="842772" y="0"/>
                  </a:moveTo>
                  <a:lnTo>
                    <a:pt x="842772" y="32765"/>
                  </a:lnTo>
                  <a:lnTo>
                    <a:pt x="0" y="32765"/>
                  </a:lnTo>
                  <a:lnTo>
                    <a:pt x="0" y="98297"/>
                  </a:lnTo>
                  <a:lnTo>
                    <a:pt x="842772" y="98297"/>
                  </a:lnTo>
                  <a:lnTo>
                    <a:pt x="842772" y="131063"/>
                  </a:lnTo>
                  <a:lnTo>
                    <a:pt x="908304" y="65531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6F93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09892" y="6118288"/>
              <a:ext cx="1341120" cy="272415"/>
            </a:xfrm>
            <a:custGeom>
              <a:avLst/>
              <a:gdLst/>
              <a:ahLst/>
              <a:cxnLst/>
              <a:rect l="l" t="t" r="r" b="b"/>
              <a:pathLst>
                <a:path w="1341120" h="272414">
                  <a:moveTo>
                    <a:pt x="7124" y="3124"/>
                  </a:moveTo>
                  <a:lnTo>
                    <a:pt x="46482" y="45199"/>
                  </a:lnTo>
                  <a:lnTo>
                    <a:pt x="93548" y="74650"/>
                  </a:lnTo>
                  <a:lnTo>
                    <a:pt x="141071" y="102095"/>
                  </a:lnTo>
                  <a:lnTo>
                    <a:pt x="188912" y="127546"/>
                  </a:lnTo>
                  <a:lnTo>
                    <a:pt x="237121" y="150876"/>
                  </a:lnTo>
                  <a:lnTo>
                    <a:pt x="285546" y="172212"/>
                  </a:lnTo>
                  <a:lnTo>
                    <a:pt x="334162" y="191439"/>
                  </a:lnTo>
                  <a:lnTo>
                    <a:pt x="382676" y="208559"/>
                  </a:lnTo>
                  <a:lnTo>
                    <a:pt x="431292" y="223685"/>
                  </a:lnTo>
                  <a:lnTo>
                    <a:pt x="479729" y="236791"/>
                  </a:lnTo>
                  <a:lnTo>
                    <a:pt x="527977" y="247789"/>
                  </a:lnTo>
                  <a:lnTo>
                    <a:pt x="575957" y="256794"/>
                  </a:lnTo>
                  <a:lnTo>
                    <a:pt x="623569" y="263677"/>
                  </a:lnTo>
                  <a:lnTo>
                    <a:pt x="670687" y="268465"/>
                  </a:lnTo>
                  <a:lnTo>
                    <a:pt x="717270" y="271335"/>
                  </a:lnTo>
                  <a:lnTo>
                    <a:pt x="763257" y="271995"/>
                  </a:lnTo>
                  <a:lnTo>
                    <a:pt x="808621" y="270751"/>
                  </a:lnTo>
                  <a:lnTo>
                    <a:pt x="853122" y="267385"/>
                  </a:lnTo>
                  <a:lnTo>
                    <a:pt x="896670" y="261899"/>
                  </a:lnTo>
                  <a:lnTo>
                    <a:pt x="911442" y="259308"/>
                  </a:lnTo>
                  <a:lnTo>
                    <a:pt x="762914" y="259308"/>
                  </a:lnTo>
                  <a:lnTo>
                    <a:pt x="717461" y="258635"/>
                  </a:lnTo>
                  <a:lnTo>
                    <a:pt x="671461" y="255790"/>
                  </a:lnTo>
                  <a:lnTo>
                    <a:pt x="624852" y="251040"/>
                  </a:lnTo>
                  <a:lnTo>
                    <a:pt x="577786" y="244221"/>
                  </a:lnTo>
                  <a:lnTo>
                    <a:pt x="530326" y="235318"/>
                  </a:lnTo>
                  <a:lnTo>
                    <a:pt x="482561" y="224409"/>
                  </a:lnTo>
                  <a:lnTo>
                    <a:pt x="434606" y="211416"/>
                  </a:lnTo>
                  <a:lnTo>
                    <a:pt x="386448" y="196443"/>
                  </a:lnTo>
                  <a:lnTo>
                    <a:pt x="338391" y="179463"/>
                  </a:lnTo>
                  <a:lnTo>
                    <a:pt x="290220" y="160401"/>
                  </a:lnTo>
                  <a:lnTo>
                    <a:pt x="242252" y="139255"/>
                  </a:lnTo>
                  <a:lnTo>
                    <a:pt x="194449" y="116103"/>
                  </a:lnTo>
                  <a:lnTo>
                    <a:pt x="147040" y="90881"/>
                  </a:lnTo>
                  <a:lnTo>
                    <a:pt x="99898" y="63652"/>
                  </a:lnTo>
                  <a:lnTo>
                    <a:pt x="53225" y="34429"/>
                  </a:lnTo>
                  <a:lnTo>
                    <a:pt x="7124" y="3124"/>
                  </a:lnTo>
                  <a:close/>
                </a:path>
                <a:path w="1341120" h="272414">
                  <a:moveTo>
                    <a:pt x="1287344" y="55006"/>
                  </a:moveTo>
                  <a:lnTo>
                    <a:pt x="1257465" y="85026"/>
                  </a:lnTo>
                  <a:lnTo>
                    <a:pt x="1227874" y="110540"/>
                  </a:lnTo>
                  <a:lnTo>
                    <a:pt x="1196632" y="133985"/>
                  </a:lnTo>
                  <a:lnTo>
                    <a:pt x="1163612" y="155460"/>
                  </a:lnTo>
                  <a:lnTo>
                    <a:pt x="1129195" y="174980"/>
                  </a:lnTo>
                  <a:lnTo>
                    <a:pt x="1093254" y="192405"/>
                  </a:lnTo>
                  <a:lnTo>
                    <a:pt x="1056030" y="207772"/>
                  </a:lnTo>
                  <a:lnTo>
                    <a:pt x="1017409" y="221272"/>
                  </a:lnTo>
                  <a:lnTo>
                    <a:pt x="977569" y="232587"/>
                  </a:lnTo>
                  <a:lnTo>
                    <a:pt x="936536" y="242036"/>
                  </a:lnTo>
                  <a:lnTo>
                    <a:pt x="894486" y="249389"/>
                  </a:lnTo>
                  <a:lnTo>
                    <a:pt x="851547" y="254774"/>
                  </a:lnTo>
                  <a:lnTo>
                    <a:pt x="807656" y="258076"/>
                  </a:lnTo>
                  <a:lnTo>
                    <a:pt x="762914" y="259308"/>
                  </a:lnTo>
                  <a:lnTo>
                    <a:pt x="911442" y="259308"/>
                  </a:lnTo>
                  <a:lnTo>
                    <a:pt x="981036" y="244805"/>
                  </a:lnTo>
                  <a:lnTo>
                    <a:pt x="1021600" y="233260"/>
                  </a:lnTo>
                  <a:lnTo>
                    <a:pt x="1060869" y="219519"/>
                  </a:lnTo>
                  <a:lnTo>
                    <a:pt x="1098842" y="203835"/>
                  </a:lnTo>
                  <a:lnTo>
                    <a:pt x="1135545" y="186016"/>
                  </a:lnTo>
                  <a:lnTo>
                    <a:pt x="1170597" y="166103"/>
                  </a:lnTo>
                  <a:lnTo>
                    <a:pt x="1204252" y="144145"/>
                  </a:lnTo>
                  <a:lnTo>
                    <a:pt x="1236129" y="120154"/>
                  </a:lnTo>
                  <a:lnTo>
                    <a:pt x="1266355" y="94043"/>
                  </a:lnTo>
                  <a:lnTo>
                    <a:pt x="1294930" y="65773"/>
                  </a:lnTo>
                  <a:lnTo>
                    <a:pt x="1297188" y="63030"/>
                  </a:lnTo>
                  <a:lnTo>
                    <a:pt x="1287344" y="55006"/>
                  </a:lnTo>
                  <a:close/>
                </a:path>
                <a:path w="1341120" h="272414">
                  <a:moveTo>
                    <a:pt x="1330378" y="45173"/>
                  </a:moveTo>
                  <a:lnTo>
                    <a:pt x="1295438" y="45173"/>
                  </a:lnTo>
                  <a:lnTo>
                    <a:pt x="1305217" y="53276"/>
                  </a:lnTo>
                  <a:lnTo>
                    <a:pt x="1297188" y="63030"/>
                  </a:lnTo>
                  <a:lnTo>
                    <a:pt x="1321854" y="83134"/>
                  </a:lnTo>
                  <a:lnTo>
                    <a:pt x="1330378" y="45173"/>
                  </a:lnTo>
                  <a:close/>
                </a:path>
                <a:path w="1341120" h="272414">
                  <a:moveTo>
                    <a:pt x="1295438" y="45173"/>
                  </a:moveTo>
                  <a:lnTo>
                    <a:pt x="1287344" y="55006"/>
                  </a:lnTo>
                  <a:lnTo>
                    <a:pt x="1297188" y="63030"/>
                  </a:lnTo>
                  <a:lnTo>
                    <a:pt x="1305217" y="53276"/>
                  </a:lnTo>
                  <a:lnTo>
                    <a:pt x="1295438" y="45173"/>
                  </a:lnTo>
                  <a:close/>
                </a:path>
                <a:path w="1341120" h="272414">
                  <a:moveTo>
                    <a:pt x="1340523" y="0"/>
                  </a:moveTo>
                  <a:lnTo>
                    <a:pt x="1262799" y="35001"/>
                  </a:lnTo>
                  <a:lnTo>
                    <a:pt x="1287344" y="55006"/>
                  </a:lnTo>
                  <a:lnTo>
                    <a:pt x="1295438" y="45173"/>
                  </a:lnTo>
                  <a:lnTo>
                    <a:pt x="1330378" y="45173"/>
                  </a:lnTo>
                  <a:lnTo>
                    <a:pt x="1340523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7243064" y="4485894"/>
            <a:ext cx="1098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145027" y="6517582"/>
            <a:ext cx="109855" cy="22860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9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46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7584" rIns="0" bIns="0" rtlCol="0" vert="horz">
            <a:spAutoFit/>
          </a:bodyPr>
          <a:lstStyle/>
          <a:p>
            <a:pPr marL="1851025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단순한</a:t>
            </a:r>
            <a:r>
              <a:rPr dirty="0" sz="3600" spc="-65"/>
              <a:t> </a:t>
            </a:r>
            <a:r>
              <a:rPr dirty="0" sz="3600"/>
              <a:t>형태의</a:t>
            </a:r>
            <a:r>
              <a:rPr dirty="0" sz="3600" spc="-65"/>
              <a:t> </a:t>
            </a:r>
            <a:r>
              <a:rPr dirty="0" sz="3600" spc="-20"/>
              <a:t>해쉬함수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372465" y="1499996"/>
            <a:ext cx="8532495" cy="3879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8930">
              <a:lnSpc>
                <a:spcPct val="100000"/>
              </a:lnSpc>
              <a:spcBef>
                <a:spcPts val="105"/>
              </a:spcBef>
              <a:tabLst>
                <a:tab pos="2112010" algn="l"/>
              </a:tabLst>
            </a:pPr>
            <a:r>
              <a:rPr dirty="0" sz="2000" i="1">
                <a:latin typeface="Times New Roman"/>
                <a:cs typeface="Times New Roman"/>
              </a:rPr>
              <a:t>h</a:t>
            </a:r>
            <a:r>
              <a:rPr dirty="0" sz="2000">
                <a:latin typeface="Times New Roman"/>
                <a:cs typeface="Times New Roman"/>
              </a:rPr>
              <a:t>(k)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 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 </a:t>
            </a:r>
            <a:r>
              <a:rPr dirty="0" sz="2000" spc="-25">
                <a:latin typeface="Times New Roman"/>
                <a:cs typeface="Times New Roman"/>
              </a:rPr>
              <a:t>m.</a:t>
            </a:r>
            <a:r>
              <a:rPr dirty="0" sz="2000">
                <a:latin typeface="Times New Roman"/>
                <a:cs typeface="Times New Roman"/>
              </a:rPr>
              <a:t>	(m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slots)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endParaRPr sz="2000">
              <a:latin typeface="Times New Roman"/>
              <a:cs typeface="Times New Roman"/>
            </a:endParaRPr>
          </a:p>
          <a:p>
            <a:pPr marL="227329" indent="-151130">
              <a:lnSpc>
                <a:spcPct val="100000"/>
              </a:lnSpc>
              <a:buFont typeface="Arial MT"/>
              <a:buChar char="•"/>
              <a:tabLst>
                <a:tab pos="227329" algn="l"/>
              </a:tabLst>
            </a:pPr>
            <a:r>
              <a:rPr dirty="0" sz="2000">
                <a:latin typeface="Times New Roman"/>
                <a:cs typeface="Times New Roman"/>
              </a:rPr>
              <a:t>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</a:t>
            </a:r>
            <a:r>
              <a:rPr dirty="0" baseline="25641" sz="1950">
                <a:latin typeface="Times New Roman"/>
                <a:cs typeface="Times New Roman"/>
              </a:rPr>
              <a:t>p</a:t>
            </a:r>
            <a:r>
              <a:rPr dirty="0" baseline="25641" sz="1950" spc="247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10</a:t>
            </a:r>
            <a:r>
              <a:rPr dirty="0" baseline="25641" sz="1950">
                <a:latin typeface="Times New Roman"/>
                <a:cs typeface="Times New Roman"/>
              </a:rPr>
              <a:t>p</a:t>
            </a:r>
            <a:r>
              <a:rPr dirty="0" sz="2000">
                <a:latin typeface="Malgun Gothic"/>
                <a:cs typeface="Malgun Gothic"/>
              </a:rPr>
              <a:t>는</a:t>
            </a:r>
            <a:r>
              <a:rPr dirty="0" sz="2000" spc="-220">
                <a:latin typeface="Malgun Gothic"/>
                <a:cs typeface="Malgun Gothic"/>
              </a:rPr>
              <a:t> </a:t>
            </a:r>
            <a:r>
              <a:rPr dirty="0" sz="2000">
                <a:latin typeface="Malgun Gothic"/>
                <a:cs typeface="Malgun Gothic"/>
              </a:rPr>
              <a:t>사용</a:t>
            </a:r>
            <a:r>
              <a:rPr dirty="0" sz="2000" spc="-204">
                <a:latin typeface="Malgun Gothic"/>
                <a:cs typeface="Malgun Gothic"/>
              </a:rPr>
              <a:t> </a:t>
            </a:r>
            <a:r>
              <a:rPr dirty="0" sz="2000">
                <a:latin typeface="Malgun Gothic"/>
                <a:cs typeface="Malgun Gothic"/>
              </a:rPr>
              <a:t>안함</a:t>
            </a:r>
            <a:r>
              <a:rPr dirty="0" sz="2000" spc="-210">
                <a:latin typeface="Malgun Gothic"/>
                <a:cs typeface="Malgun Gothic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→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</a:t>
            </a:r>
            <a:r>
              <a:rPr dirty="0" sz="2000">
                <a:latin typeface="Malgun Gothic"/>
                <a:cs typeface="Malgun Gothic"/>
              </a:rPr>
              <a:t>의</a:t>
            </a:r>
            <a:r>
              <a:rPr dirty="0" sz="2000" spc="-204">
                <a:latin typeface="Malgun Gothic"/>
                <a:cs typeface="Malgun Gothic"/>
              </a:rPr>
              <a:t> </a:t>
            </a:r>
            <a:r>
              <a:rPr dirty="0" sz="2000">
                <a:latin typeface="Malgun Gothic"/>
                <a:cs typeface="Malgun Gothic"/>
              </a:rPr>
              <a:t>끝</a:t>
            </a:r>
            <a:r>
              <a:rPr dirty="0" sz="2000" spc="-210">
                <a:latin typeface="Malgun Gothic"/>
                <a:cs typeface="Malgun Gothic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>
                <a:latin typeface="Malgun Gothic"/>
                <a:cs typeface="Malgun Gothic"/>
              </a:rPr>
              <a:t>자리를</a:t>
            </a:r>
            <a:r>
              <a:rPr dirty="0" sz="2000" spc="-220">
                <a:latin typeface="Malgun Gothic"/>
                <a:cs typeface="Malgun Gothic"/>
              </a:rPr>
              <a:t> </a:t>
            </a:r>
            <a:r>
              <a:rPr dirty="0" sz="2000" spc="-25">
                <a:latin typeface="Malgun Gothic"/>
                <a:cs typeface="Malgun Gothic"/>
              </a:rPr>
              <a:t>나타냄</a:t>
            </a:r>
            <a:endParaRPr sz="2000">
              <a:latin typeface="Malgun Gothic"/>
              <a:cs typeface="Malgun Gothic"/>
            </a:endParaRPr>
          </a:p>
          <a:p>
            <a:pPr marL="227329" indent="-15113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27329" algn="l"/>
              </a:tabLst>
            </a:pPr>
            <a:r>
              <a:rPr dirty="0" sz="2000">
                <a:latin typeface="Times New Roman"/>
                <a:cs typeface="Times New Roman"/>
              </a:rPr>
              <a:t>2</a:t>
            </a:r>
            <a:r>
              <a:rPr dirty="0" sz="2000">
                <a:latin typeface="Malgun Gothic"/>
                <a:cs typeface="Malgun Gothic"/>
              </a:rPr>
              <a:t>의</a:t>
            </a:r>
            <a:r>
              <a:rPr dirty="0" sz="2000" spc="-229">
                <a:latin typeface="Malgun Gothic"/>
                <a:cs typeface="Malgun Gothic"/>
              </a:rPr>
              <a:t> </a:t>
            </a:r>
            <a:r>
              <a:rPr dirty="0" sz="2000" spc="-10">
                <a:latin typeface="Malgun Gothic"/>
                <a:cs typeface="Malgun Gothic"/>
              </a:rPr>
              <a:t>지수배가</a:t>
            </a:r>
            <a:r>
              <a:rPr dirty="0" sz="2000" spc="-204">
                <a:latin typeface="Malgun Gothic"/>
                <a:cs typeface="Malgun Gothic"/>
              </a:rPr>
              <a:t> </a:t>
            </a:r>
            <a:r>
              <a:rPr dirty="0" sz="2000" spc="-10">
                <a:latin typeface="Malgun Gothic"/>
                <a:cs typeface="Malgun Gothic"/>
              </a:rPr>
              <a:t>아닌</a:t>
            </a:r>
            <a:r>
              <a:rPr dirty="0" sz="2000" spc="-204">
                <a:latin typeface="Malgun Gothic"/>
                <a:cs typeface="Malgun Gothic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number</a:t>
            </a:r>
            <a:r>
              <a:rPr dirty="0" sz="2000" spc="-10">
                <a:latin typeface="Malgun Gothic"/>
                <a:cs typeface="Malgun Gothic"/>
              </a:rPr>
              <a:t>를</a:t>
            </a:r>
            <a:r>
              <a:rPr dirty="0" sz="2000" spc="-225">
                <a:latin typeface="Malgun Gothic"/>
                <a:cs typeface="Malgun Gothic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</a:t>
            </a:r>
            <a:r>
              <a:rPr dirty="0" sz="2000" spc="-10">
                <a:latin typeface="Malgun Gothic"/>
                <a:cs typeface="Malgun Gothic"/>
              </a:rPr>
              <a:t>으로</a:t>
            </a:r>
            <a:r>
              <a:rPr dirty="0" sz="2000" spc="-190">
                <a:latin typeface="Malgun Gothic"/>
                <a:cs typeface="Malgun Gothic"/>
              </a:rPr>
              <a:t> </a:t>
            </a:r>
            <a:r>
              <a:rPr dirty="0" sz="2000" spc="-25">
                <a:latin typeface="Malgun Gothic"/>
                <a:cs typeface="Malgun Gothic"/>
              </a:rPr>
              <a:t>사용</a:t>
            </a:r>
            <a:endParaRPr sz="2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2860"/>
              </a:spcBef>
            </a:pP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>
                <a:latin typeface="Malgun Gothic"/>
                <a:cs typeface="Malgun Gothic"/>
              </a:rPr>
              <a:t>예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n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2000,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Malgun Gothic"/>
                <a:cs typeface="Malgun Gothic"/>
              </a:rPr>
              <a:t>하나는</a:t>
            </a:r>
            <a:r>
              <a:rPr dirty="0" sz="2000" spc="-225">
                <a:latin typeface="Malgun Gothic"/>
                <a:cs typeface="Malgun Gothic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8bits,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Chaining</a:t>
            </a:r>
            <a:r>
              <a:rPr dirty="0" sz="2000">
                <a:latin typeface="Malgun Gothic"/>
                <a:cs typeface="Malgun Gothic"/>
              </a:rPr>
              <a:t>사용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Malgun Gothic"/>
                <a:cs typeface="Malgun Gothic"/>
              </a:rPr>
              <a:t>평균</a:t>
            </a:r>
            <a:r>
              <a:rPr dirty="0" sz="2000" spc="-215">
                <a:latin typeface="Malgun Gothic"/>
                <a:cs typeface="Malgun Gothic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3</a:t>
            </a:r>
            <a:r>
              <a:rPr dirty="0" sz="2000">
                <a:latin typeface="Malgun Gothic"/>
                <a:cs typeface="Malgun Gothic"/>
              </a:rPr>
              <a:t>번의</a:t>
            </a:r>
            <a:r>
              <a:rPr dirty="0" sz="2000" spc="-225">
                <a:latin typeface="Malgun Gothic"/>
                <a:cs typeface="Malgun Gothic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Unsuccessful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Search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dirty="0" sz="2000" spc="-25">
                <a:latin typeface="Malgun Gothic"/>
                <a:cs typeface="Malgun Gothic"/>
              </a:rPr>
              <a:t>감수</a:t>
            </a:r>
            <a:endParaRPr sz="2000">
              <a:latin typeface="Malgun Gothic"/>
              <a:cs typeface="Malgun Gothic"/>
            </a:endParaRPr>
          </a:p>
          <a:p>
            <a:pPr marL="497205">
              <a:lnSpc>
                <a:spcPct val="100000"/>
              </a:lnSpc>
              <a:spcBef>
                <a:spcPts val="108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2000/3,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701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Malgun Gothic"/>
                <a:cs typeface="Malgun Gothic"/>
              </a:rPr>
              <a:t>에</a:t>
            </a:r>
            <a:r>
              <a:rPr dirty="0" sz="2000" spc="-195">
                <a:latin typeface="Malgun Gothic"/>
                <a:cs typeface="Malgun Gothic"/>
              </a:rPr>
              <a:t> </a:t>
            </a:r>
            <a:r>
              <a:rPr dirty="0" sz="2000">
                <a:latin typeface="Malgun Gothic"/>
                <a:cs typeface="Malgun Gothic"/>
              </a:rPr>
              <a:t>가까우면서</a:t>
            </a:r>
            <a:r>
              <a:rPr dirty="0" sz="2000" spc="-225">
                <a:latin typeface="Malgun Gothic"/>
                <a:cs typeface="Malgun Gothic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</a:t>
            </a:r>
            <a:r>
              <a:rPr dirty="0" baseline="25641" sz="1950">
                <a:latin typeface="Times New Roman"/>
                <a:cs typeface="Times New Roman"/>
              </a:rPr>
              <a:t>p</a:t>
            </a:r>
            <a:r>
              <a:rPr dirty="0" sz="2000">
                <a:latin typeface="Malgun Gothic"/>
                <a:cs typeface="Malgun Gothic"/>
              </a:rPr>
              <a:t>에</a:t>
            </a:r>
            <a:r>
              <a:rPr dirty="0" sz="2000" spc="-220">
                <a:latin typeface="Malgun Gothic"/>
                <a:cs typeface="Malgun Gothic"/>
              </a:rPr>
              <a:t> </a:t>
            </a:r>
            <a:r>
              <a:rPr dirty="0" sz="2000">
                <a:latin typeface="Malgun Gothic"/>
                <a:cs typeface="Malgun Gothic"/>
              </a:rPr>
              <a:t>가깝지</a:t>
            </a:r>
            <a:r>
              <a:rPr dirty="0" sz="2000" spc="-225">
                <a:latin typeface="Malgun Gothic"/>
                <a:cs typeface="Malgun Gothic"/>
              </a:rPr>
              <a:t> </a:t>
            </a:r>
            <a:r>
              <a:rPr dirty="0" sz="2000">
                <a:latin typeface="Malgun Gothic"/>
                <a:cs typeface="Malgun Gothic"/>
              </a:rPr>
              <a:t>않은</a:t>
            </a:r>
            <a:r>
              <a:rPr dirty="0" sz="2000" spc="-210">
                <a:latin typeface="Malgun Gothic"/>
                <a:cs typeface="Malgun Gothic"/>
              </a:rPr>
              <a:t> </a:t>
            </a:r>
            <a:r>
              <a:rPr dirty="0" sz="2000" spc="-25">
                <a:latin typeface="Malgun Gothic"/>
                <a:cs typeface="Malgun Gothic"/>
              </a:rPr>
              <a:t>소수</a:t>
            </a:r>
            <a:r>
              <a:rPr dirty="0" sz="2000" spc="-25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2000">
              <a:latin typeface="Times New Roman"/>
              <a:cs typeface="Times New Roman"/>
            </a:endParaRPr>
          </a:p>
          <a:p>
            <a:pPr marL="138620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h(k)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 </a:t>
            </a:r>
            <a:r>
              <a:rPr dirty="0" sz="2000" spc="-25">
                <a:latin typeface="Times New Roman"/>
                <a:cs typeface="Times New Roman"/>
              </a:rPr>
              <a:t>701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46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7875" rIns="0" bIns="0" rtlCol="0" vert="horz">
            <a:spAutoFit/>
          </a:bodyPr>
          <a:lstStyle/>
          <a:p>
            <a:pPr marL="147066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선택문제</a:t>
            </a: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(selection</a:t>
            </a:r>
            <a:r>
              <a:rPr dirty="0" sz="3600" spc="-10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3600" spc="-10">
                <a:solidFill>
                  <a:srgbClr val="2A54AA"/>
                </a:solidFill>
                <a:latin typeface="Times New Roman"/>
                <a:cs typeface="Times New Roman"/>
              </a:rPr>
              <a:t>problem)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07465" y="2078202"/>
            <a:ext cx="7217409" cy="2525395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253365" indent="-240665">
              <a:lnSpc>
                <a:spcPct val="100000"/>
              </a:lnSpc>
              <a:spcBef>
                <a:spcPts val="975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25336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키가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개인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리스트에서</a:t>
            </a:r>
            <a:r>
              <a:rPr dirty="0" sz="20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번째로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큰(또는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작은)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키를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찾는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문제</a:t>
            </a:r>
            <a:endParaRPr sz="2000">
              <a:latin typeface="Malgun Gothic"/>
              <a:cs typeface="Malgun Gothic"/>
            </a:endParaRPr>
          </a:p>
          <a:p>
            <a:pPr marL="253365" indent="-240665">
              <a:lnSpc>
                <a:spcPct val="100000"/>
              </a:lnSpc>
              <a:spcBef>
                <a:spcPts val="875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25336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키가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정렬되어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있지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않다고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가정</a:t>
            </a:r>
            <a:endParaRPr sz="2000">
              <a:latin typeface="Malgun Gothic"/>
              <a:cs typeface="Malgun Gothic"/>
            </a:endParaRPr>
          </a:p>
          <a:p>
            <a:pPr marL="253365" indent="-240665">
              <a:lnSpc>
                <a:spcPct val="100000"/>
              </a:lnSpc>
              <a:spcBef>
                <a:spcPts val="890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253365" algn="l"/>
              </a:tabLst>
            </a:pP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사례</a:t>
            </a:r>
            <a:endParaRPr sz="2000">
              <a:latin typeface="Malgun Gothic"/>
              <a:cs typeface="Malgun Gothic"/>
            </a:endParaRPr>
          </a:p>
          <a:p>
            <a:pPr lvl="1" marL="717550" indent="-247650">
              <a:lnSpc>
                <a:spcPct val="100000"/>
              </a:lnSpc>
              <a:spcBef>
                <a:spcPts val="875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717550" algn="l"/>
              </a:tabLst>
            </a:pPr>
            <a:r>
              <a:rPr dirty="0" sz="2000" spc="-25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=1</a:t>
            </a:r>
            <a:endParaRPr sz="2000">
              <a:latin typeface="Malgun Gothic"/>
              <a:cs typeface="Malgun Gothic"/>
            </a:endParaRPr>
          </a:p>
          <a:p>
            <a:pPr lvl="1" marL="717550" indent="-247650">
              <a:lnSpc>
                <a:spcPct val="100000"/>
              </a:lnSpc>
              <a:spcBef>
                <a:spcPts val="880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71755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최대,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최소</a:t>
            </a:r>
            <a:endParaRPr sz="2000">
              <a:latin typeface="Malgun Gothic"/>
              <a:cs typeface="Malgun Gothic"/>
            </a:endParaRPr>
          </a:p>
          <a:p>
            <a:pPr lvl="1" marL="718185" indent="-248285">
              <a:lnSpc>
                <a:spcPct val="100000"/>
              </a:lnSpc>
              <a:spcBef>
                <a:spcPts val="885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718185" algn="l"/>
              </a:tabLst>
            </a:pPr>
            <a:r>
              <a:rPr dirty="0" sz="2000" spc="-25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=2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46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3437001" y="3851909"/>
            <a:ext cx="11633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= n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7995" y="324434"/>
            <a:ext cx="35191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2A54AA"/>
                </a:solidFill>
              </a:rPr>
              <a:t>최대</a:t>
            </a:r>
            <a:r>
              <a:rPr dirty="0" sz="3600" spc="-10">
                <a:solidFill>
                  <a:srgbClr val="2A54AA"/>
                </a:solidFill>
                <a:latin typeface="Times New Roman"/>
                <a:cs typeface="Times New Roman"/>
              </a:rPr>
              <a:t>(max)</a:t>
            </a:r>
            <a:r>
              <a:rPr dirty="0" sz="3600" spc="-10">
                <a:solidFill>
                  <a:srgbClr val="2A54AA"/>
                </a:solidFill>
              </a:rPr>
              <a:t>키</a:t>
            </a:r>
            <a:r>
              <a:rPr dirty="0" sz="3600" spc="-315">
                <a:solidFill>
                  <a:srgbClr val="2A54AA"/>
                </a:solidFill>
              </a:rPr>
              <a:t> </a:t>
            </a:r>
            <a:r>
              <a:rPr dirty="0" sz="3600" spc="-25">
                <a:solidFill>
                  <a:srgbClr val="2A54AA"/>
                </a:solidFill>
              </a:rPr>
              <a:t>찾기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35965" y="995299"/>
            <a:ext cx="40284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크기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인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배열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최대키를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찾음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43127" y="4357115"/>
            <a:ext cx="7786370" cy="1952625"/>
          </a:xfrm>
          <a:prstGeom prst="rect">
            <a:avLst/>
          </a:prstGeom>
          <a:solidFill>
            <a:srgbClr val="FFFDD2"/>
          </a:solidFill>
        </p:spPr>
        <p:txBody>
          <a:bodyPr wrap="square" lIns="0" tIns="264160" rIns="0" bIns="0" rtlCol="0" vert="horz">
            <a:spAutoFit/>
          </a:bodyPr>
          <a:lstStyle/>
          <a:p>
            <a:pPr marL="91440" marR="92710">
              <a:lnSpc>
                <a:spcPct val="150000"/>
              </a:lnSpc>
              <a:spcBef>
                <a:spcPts val="2080"/>
              </a:spcBef>
              <a:tabLst>
                <a:tab pos="120205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정리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8.7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	키</a:t>
            </a:r>
            <a:r>
              <a:rPr dirty="0" sz="20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비교만</a:t>
            </a:r>
            <a:r>
              <a:rPr dirty="0" sz="20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수행하여,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가능한</a:t>
            </a:r>
            <a:r>
              <a:rPr dirty="0" sz="20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입력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r>
              <a:rPr dirty="0" sz="20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중에서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 최대키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찾을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결정적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알고리즘은</a:t>
            </a:r>
            <a:r>
              <a:rPr dirty="0" sz="20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어느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경우라도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반드시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최소한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-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번의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비교를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해야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한다.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6615" y="1499616"/>
            <a:ext cx="8216265" cy="2286000"/>
          </a:xfrm>
          <a:prstGeom prst="rect">
            <a:avLst/>
          </a:prstGeom>
          <a:solidFill>
            <a:srgbClr val="DDDDDD"/>
          </a:solidFill>
        </p:spPr>
        <p:txBody>
          <a:bodyPr wrap="square" lIns="0" tIns="508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00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600" spc="-6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find_largest(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600" spc="-6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dirty="0" sz="1600" spc="-5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const</a:t>
            </a:r>
            <a:r>
              <a:rPr dirty="0" sz="1600" spc="-5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dirty="0" sz="1600" spc="-5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S[],</a:t>
            </a: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keytype&amp;</a:t>
            </a:r>
            <a:r>
              <a:rPr dirty="0" sz="1600" spc="-5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large){</a:t>
            </a:r>
            <a:endParaRPr sz="1600">
              <a:latin typeface="Courier New"/>
              <a:cs typeface="Courier New"/>
            </a:endParaRPr>
          </a:p>
          <a:p>
            <a:pPr marL="701675">
              <a:lnSpc>
                <a:spcPct val="100000"/>
              </a:lnSpc>
              <a:spcBef>
                <a:spcPts val="190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600" spc="-4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i;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600">
              <a:latin typeface="Courier New"/>
              <a:cs typeface="Courier New"/>
            </a:endParaRPr>
          </a:p>
          <a:p>
            <a:pPr marL="701675">
              <a:lnSpc>
                <a:spcPct val="100000"/>
              </a:lnSpc>
            </a:pP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large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S[1];</a:t>
            </a:r>
            <a:endParaRPr sz="1600">
              <a:latin typeface="Courier New"/>
              <a:cs typeface="Courier New"/>
            </a:endParaRPr>
          </a:p>
          <a:p>
            <a:pPr marL="701675">
              <a:lnSpc>
                <a:spcPct val="100000"/>
              </a:lnSpc>
              <a:spcBef>
                <a:spcPts val="190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600" spc="-3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(i=2;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i&lt;=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r>
              <a:rPr dirty="0" sz="16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i++)</a:t>
            </a:r>
            <a:endParaRPr sz="1600">
              <a:latin typeface="Courier New"/>
              <a:cs typeface="Courier New"/>
            </a:endParaRPr>
          </a:p>
          <a:p>
            <a:pPr marL="946785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600" spc="-2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(S[i]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&gt;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large)</a:t>
            </a:r>
            <a:endParaRPr sz="1600">
              <a:latin typeface="Courier New"/>
              <a:cs typeface="Courier New"/>
            </a:endParaRPr>
          </a:p>
          <a:p>
            <a:pPr marL="1802130">
              <a:lnSpc>
                <a:spcPct val="100000"/>
              </a:lnSpc>
              <a:spcBef>
                <a:spcPts val="190"/>
              </a:spcBef>
            </a:pP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large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S[i];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190"/>
              </a:spcBef>
            </a:pP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46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7875" rIns="0" bIns="0" rtlCol="0" vert="horz">
            <a:spAutoFit/>
          </a:bodyPr>
          <a:lstStyle/>
          <a:p>
            <a:pPr marL="1996439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최소키와</a:t>
            </a:r>
            <a:r>
              <a:rPr dirty="0" sz="3600" spc="-370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최대키</a:t>
            </a:r>
            <a:r>
              <a:rPr dirty="0" sz="3600" spc="-370">
                <a:solidFill>
                  <a:srgbClr val="2A54AA"/>
                </a:solidFill>
              </a:rPr>
              <a:t> </a:t>
            </a:r>
            <a:r>
              <a:rPr dirty="0" sz="3600" spc="-25">
                <a:solidFill>
                  <a:srgbClr val="2A54AA"/>
                </a:solidFill>
              </a:rPr>
              <a:t>찾기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2476245" y="4581905"/>
            <a:ext cx="4148454" cy="1148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431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W(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1)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1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worst</a:t>
            </a:r>
            <a:r>
              <a:rPr dirty="0" sz="16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case: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S[1]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is</a:t>
            </a:r>
            <a:r>
              <a:rPr dirty="0" sz="16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the</a:t>
            </a:r>
            <a:r>
              <a:rPr dirty="0" sz="16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smallest</a:t>
            </a:r>
            <a:r>
              <a:rPr dirty="0" sz="16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element of</a:t>
            </a:r>
            <a:r>
              <a:rPr dirty="0" sz="16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S.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1123" y="1263396"/>
            <a:ext cx="8316595" cy="2885440"/>
          </a:xfrm>
          <a:prstGeom prst="rect">
            <a:avLst/>
          </a:prstGeom>
          <a:solidFill>
            <a:srgbClr val="DDDDDD"/>
          </a:solidFill>
        </p:spPr>
        <p:txBody>
          <a:bodyPr wrap="square" lIns="0" tIns="13335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0"/>
              </a:spcBef>
            </a:pPr>
            <a:r>
              <a:rPr dirty="0" sz="1400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400" spc="-5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find_both</a:t>
            </a:r>
            <a:r>
              <a:rPr dirty="0" sz="1400" spc="-5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(</a:t>
            </a:r>
            <a:r>
              <a:rPr dirty="0" sz="14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4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dirty="0" sz="14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3E3D00"/>
                </a:solidFill>
                <a:latin typeface="Courier New"/>
                <a:cs typeface="Courier New"/>
              </a:rPr>
              <a:t>const</a:t>
            </a:r>
            <a:r>
              <a:rPr dirty="0" sz="1400" spc="-5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dirty="0" sz="14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S[],</a:t>
            </a:r>
            <a:r>
              <a:rPr dirty="0" sz="1400" spc="-6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3E3D00"/>
                </a:solidFill>
                <a:latin typeface="Courier New"/>
                <a:cs typeface="Courier New"/>
              </a:rPr>
              <a:t>keytype&amp;</a:t>
            </a:r>
            <a:r>
              <a:rPr dirty="0" sz="14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small,</a:t>
            </a:r>
            <a:r>
              <a:rPr dirty="0" sz="14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3E3D00"/>
                </a:solidFill>
                <a:latin typeface="Courier New"/>
                <a:cs typeface="Courier New"/>
              </a:rPr>
              <a:t>keytype&amp;</a:t>
            </a:r>
            <a:r>
              <a:rPr dirty="0" sz="1400" spc="-5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large){</a:t>
            </a:r>
            <a:endParaRPr sz="1400">
              <a:latin typeface="Courier New"/>
              <a:cs typeface="Courier New"/>
            </a:endParaRPr>
          </a:p>
          <a:p>
            <a:pPr marL="624840">
              <a:lnSpc>
                <a:spcPct val="100000"/>
              </a:lnSpc>
              <a:spcBef>
                <a:spcPts val="170"/>
              </a:spcBef>
            </a:pPr>
            <a:r>
              <a:rPr dirty="0" sz="1400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400" spc="-5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Courier New"/>
                <a:cs typeface="Courier New"/>
              </a:rPr>
              <a:t>i;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400">
              <a:latin typeface="Courier New"/>
              <a:cs typeface="Courier New"/>
            </a:endParaRPr>
          </a:p>
          <a:p>
            <a:pPr algn="ctr" marL="624840" marR="6299835">
              <a:lnSpc>
                <a:spcPct val="110000"/>
              </a:lnSpc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small</a:t>
            </a:r>
            <a:r>
              <a:rPr dirty="0" sz="14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S[1];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large</a:t>
            </a:r>
            <a:r>
              <a:rPr dirty="0" sz="14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S[1];</a:t>
            </a:r>
            <a:endParaRPr sz="1400">
              <a:latin typeface="Courier New"/>
              <a:cs typeface="Courier New"/>
            </a:endParaRPr>
          </a:p>
          <a:p>
            <a:pPr algn="ctr" marR="4824095">
              <a:lnSpc>
                <a:spcPct val="100000"/>
              </a:lnSpc>
              <a:spcBef>
                <a:spcPts val="165"/>
              </a:spcBef>
            </a:pPr>
            <a:r>
              <a:rPr dirty="0" sz="14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400" spc="-2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(i=2;</a:t>
            </a:r>
            <a:r>
              <a:rPr dirty="0" sz="14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i&lt;=</a:t>
            </a:r>
            <a:r>
              <a:rPr dirty="0" sz="14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r>
              <a:rPr dirty="0" sz="14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i++)</a:t>
            </a:r>
            <a:endParaRPr sz="1400">
              <a:latin typeface="Courier New"/>
              <a:cs typeface="Courier New"/>
            </a:endParaRPr>
          </a:p>
          <a:p>
            <a:pPr algn="ctr" marR="4824095">
              <a:lnSpc>
                <a:spcPct val="100000"/>
              </a:lnSpc>
              <a:spcBef>
                <a:spcPts val="170"/>
              </a:spcBef>
            </a:pPr>
            <a:r>
              <a:rPr dirty="0" sz="140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4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(S[i]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&lt;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small)</a:t>
            </a:r>
            <a:endParaRPr sz="1400">
              <a:latin typeface="Courier New"/>
              <a:cs typeface="Courier New"/>
            </a:endParaRPr>
          </a:p>
          <a:p>
            <a:pPr algn="ctr" marR="3762375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small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S[i];</a:t>
            </a:r>
            <a:endParaRPr sz="1400">
              <a:latin typeface="Courier New"/>
              <a:cs typeface="Courier New"/>
            </a:endParaRPr>
          </a:p>
          <a:p>
            <a:pPr algn="ctr" marR="4399280">
              <a:lnSpc>
                <a:spcPct val="100000"/>
              </a:lnSpc>
              <a:spcBef>
                <a:spcPts val="165"/>
              </a:spcBef>
            </a:pPr>
            <a:r>
              <a:rPr dirty="0" sz="1400" b="1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r>
              <a:rPr dirty="0" sz="1400" spc="-3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400" spc="-3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(S[i]&gt;</a:t>
            </a:r>
            <a:r>
              <a:rPr dirty="0" sz="14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large)</a:t>
            </a:r>
            <a:endParaRPr sz="1400">
              <a:latin typeface="Courier New"/>
              <a:cs typeface="Courier New"/>
            </a:endParaRPr>
          </a:p>
          <a:p>
            <a:pPr algn="ctr" marR="3762375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large</a:t>
            </a:r>
            <a:r>
              <a:rPr dirty="0" sz="14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4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S[i];</a:t>
            </a:r>
            <a:endParaRPr sz="1400">
              <a:latin typeface="Courier New"/>
              <a:cs typeface="Courier New"/>
            </a:endParaRPr>
          </a:p>
          <a:p>
            <a:pPr algn="ctr" marR="7590790">
              <a:lnSpc>
                <a:spcPct val="100000"/>
              </a:lnSpc>
              <a:spcBef>
                <a:spcPts val="170"/>
              </a:spcBef>
            </a:pPr>
            <a:r>
              <a:rPr dirty="0" sz="14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1308" y="111963"/>
            <a:ext cx="4961255" cy="666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>
                <a:solidFill>
                  <a:srgbClr val="2A54AA"/>
                </a:solidFill>
              </a:rPr>
              <a:t>순차검색의</a:t>
            </a:r>
            <a:r>
              <a:rPr dirty="0" sz="4200" spc="-430">
                <a:solidFill>
                  <a:srgbClr val="2A54AA"/>
                </a:solidFill>
              </a:rPr>
              <a:t> </a:t>
            </a:r>
            <a:r>
              <a:rPr dirty="0" sz="4200" spc="-20">
                <a:solidFill>
                  <a:srgbClr val="2A54AA"/>
                </a:solidFill>
              </a:rPr>
              <a:t>결정트리</a:t>
            </a:r>
            <a:endParaRPr sz="4200"/>
          </a:p>
        </p:txBody>
      </p:sp>
      <p:grpSp>
        <p:nvGrpSpPr>
          <p:cNvPr id="3" name="object 3" descr=""/>
          <p:cNvGrpSpPr/>
          <p:nvPr/>
        </p:nvGrpSpPr>
        <p:grpSpPr>
          <a:xfrm>
            <a:off x="1286255" y="999744"/>
            <a:ext cx="4285615" cy="4742815"/>
            <a:chOff x="1286255" y="999744"/>
            <a:chExt cx="4285615" cy="47428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4244" y="999744"/>
              <a:ext cx="2857500" cy="4742687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490314" y="1091357"/>
              <a:ext cx="2136775" cy="3565525"/>
            </a:xfrm>
            <a:custGeom>
              <a:avLst/>
              <a:gdLst/>
              <a:ahLst/>
              <a:cxnLst/>
              <a:rect l="l" t="t" r="r" b="b"/>
              <a:pathLst>
                <a:path w="2136775" h="3565525">
                  <a:moveTo>
                    <a:pt x="83594" y="3565224"/>
                  </a:moveTo>
                  <a:lnTo>
                    <a:pt x="42350" y="3532231"/>
                  </a:lnTo>
                  <a:lnTo>
                    <a:pt x="14128" y="3490503"/>
                  </a:lnTo>
                  <a:lnTo>
                    <a:pt x="0" y="3443618"/>
                  </a:lnTo>
                  <a:lnTo>
                    <a:pt x="1038" y="3395153"/>
                  </a:lnTo>
                  <a:lnTo>
                    <a:pt x="18316" y="3348689"/>
                  </a:lnTo>
                  <a:lnTo>
                    <a:pt x="889663" y="1845136"/>
                  </a:lnTo>
                  <a:lnTo>
                    <a:pt x="906929" y="1798622"/>
                  </a:lnTo>
                  <a:lnTo>
                    <a:pt x="907943" y="1750152"/>
                  </a:lnTo>
                  <a:lnTo>
                    <a:pt x="893796" y="1703285"/>
                  </a:lnTo>
                  <a:lnTo>
                    <a:pt x="865580" y="1661581"/>
                  </a:lnTo>
                  <a:lnTo>
                    <a:pt x="824385" y="1628601"/>
                  </a:lnTo>
                  <a:lnTo>
                    <a:pt x="873478" y="1647943"/>
                  </a:lnTo>
                  <a:lnTo>
                    <a:pt x="923699" y="1651668"/>
                  </a:lnTo>
                  <a:lnTo>
                    <a:pt x="971420" y="1640616"/>
                  </a:lnTo>
                  <a:lnTo>
                    <a:pt x="1013016" y="1615628"/>
                  </a:lnTo>
                  <a:lnTo>
                    <a:pt x="1044857" y="1577547"/>
                  </a:lnTo>
                  <a:lnTo>
                    <a:pt x="1916204" y="74121"/>
                  </a:lnTo>
                  <a:lnTo>
                    <a:pt x="1948045" y="36039"/>
                  </a:lnTo>
                  <a:lnTo>
                    <a:pt x="1989640" y="11052"/>
                  </a:lnTo>
                  <a:lnTo>
                    <a:pt x="2037362" y="0"/>
                  </a:lnTo>
                  <a:lnTo>
                    <a:pt x="2087583" y="3724"/>
                  </a:lnTo>
                  <a:lnTo>
                    <a:pt x="2136676" y="23067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86255" y="1499616"/>
              <a:ext cx="1863725" cy="1207135"/>
            </a:xfrm>
            <a:custGeom>
              <a:avLst/>
              <a:gdLst/>
              <a:ahLst/>
              <a:cxnLst/>
              <a:rect l="l" t="t" r="r" b="b"/>
              <a:pathLst>
                <a:path w="1863725" h="1207135">
                  <a:moveTo>
                    <a:pt x="1699494" y="894080"/>
                  </a:moveTo>
                  <a:lnTo>
                    <a:pt x="1559052" y="894080"/>
                  </a:lnTo>
                  <a:lnTo>
                    <a:pt x="1863344" y="1207008"/>
                  </a:lnTo>
                  <a:lnTo>
                    <a:pt x="1699494" y="894080"/>
                  </a:lnTo>
                  <a:close/>
                </a:path>
                <a:path w="1863725" h="1207135">
                  <a:moveTo>
                    <a:pt x="1380236" y="0"/>
                  </a:moveTo>
                  <a:lnTo>
                    <a:pt x="178815" y="0"/>
                  </a:lnTo>
                  <a:lnTo>
                    <a:pt x="131262" y="6384"/>
                  </a:lnTo>
                  <a:lnTo>
                    <a:pt x="88542" y="24402"/>
                  </a:lnTo>
                  <a:lnTo>
                    <a:pt x="52355" y="52355"/>
                  </a:lnTo>
                  <a:lnTo>
                    <a:pt x="24402" y="88542"/>
                  </a:lnTo>
                  <a:lnTo>
                    <a:pt x="6384" y="131262"/>
                  </a:lnTo>
                  <a:lnTo>
                    <a:pt x="0" y="178816"/>
                  </a:lnTo>
                  <a:lnTo>
                    <a:pt x="0" y="894080"/>
                  </a:lnTo>
                  <a:lnTo>
                    <a:pt x="6384" y="941633"/>
                  </a:lnTo>
                  <a:lnTo>
                    <a:pt x="24402" y="984353"/>
                  </a:lnTo>
                  <a:lnTo>
                    <a:pt x="52355" y="1020540"/>
                  </a:lnTo>
                  <a:lnTo>
                    <a:pt x="88542" y="1048493"/>
                  </a:lnTo>
                  <a:lnTo>
                    <a:pt x="131262" y="1066511"/>
                  </a:lnTo>
                  <a:lnTo>
                    <a:pt x="178815" y="1072896"/>
                  </a:lnTo>
                  <a:lnTo>
                    <a:pt x="1380236" y="1072896"/>
                  </a:lnTo>
                  <a:lnTo>
                    <a:pt x="1427789" y="1066511"/>
                  </a:lnTo>
                  <a:lnTo>
                    <a:pt x="1470509" y="1048493"/>
                  </a:lnTo>
                  <a:lnTo>
                    <a:pt x="1506696" y="1020540"/>
                  </a:lnTo>
                  <a:lnTo>
                    <a:pt x="1534649" y="984353"/>
                  </a:lnTo>
                  <a:lnTo>
                    <a:pt x="1552667" y="941633"/>
                  </a:lnTo>
                  <a:lnTo>
                    <a:pt x="1559052" y="894080"/>
                  </a:lnTo>
                  <a:lnTo>
                    <a:pt x="1699494" y="894080"/>
                  </a:lnTo>
                  <a:lnTo>
                    <a:pt x="1559052" y="625856"/>
                  </a:lnTo>
                  <a:lnTo>
                    <a:pt x="1559052" y="178816"/>
                  </a:lnTo>
                  <a:lnTo>
                    <a:pt x="1552667" y="131262"/>
                  </a:lnTo>
                  <a:lnTo>
                    <a:pt x="1534649" y="88542"/>
                  </a:lnTo>
                  <a:lnTo>
                    <a:pt x="1506696" y="52355"/>
                  </a:lnTo>
                  <a:lnTo>
                    <a:pt x="1470509" y="24402"/>
                  </a:lnTo>
                  <a:lnTo>
                    <a:pt x="1427789" y="6384"/>
                  </a:lnTo>
                  <a:lnTo>
                    <a:pt x="1380236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17066" y="1567687"/>
            <a:ext cx="1261745" cy="92710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dirty="0" sz="1600" spc="-10">
                <a:solidFill>
                  <a:srgbClr val="3E3D00"/>
                </a:solidFill>
                <a:latin typeface="Malgun Gothic"/>
                <a:cs typeface="Malgun Gothic"/>
              </a:rPr>
              <a:t>최대한(최악 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의 경우)</a:t>
            </a:r>
            <a:r>
              <a:rPr dirty="0" sz="1600" spc="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7개 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16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0">
                <a:solidFill>
                  <a:srgbClr val="3E3D00"/>
                </a:solidFill>
                <a:latin typeface="Malgun Gothic"/>
                <a:cs typeface="Malgun Gothic"/>
              </a:rPr>
              <a:t>비교하는 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마디(큰</a:t>
            </a:r>
            <a:r>
              <a:rPr dirty="0" sz="1600" spc="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마디)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2080">
              <a:lnSpc>
                <a:spcPts val="1470"/>
              </a:lnSpc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4507229" y="4300918"/>
            <a:ext cx="4291965" cy="108966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5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35496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순차검색의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결정트리</a:t>
            </a:r>
            <a:endParaRPr sz="200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각</a:t>
            </a:r>
            <a:r>
              <a:rPr dirty="0" sz="18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경로는</a:t>
            </a:r>
            <a:r>
              <a:rPr dirty="0" sz="1800" spc="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최대한(최악의</a:t>
            </a:r>
            <a:r>
              <a:rPr dirty="0" sz="1800" spc="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경우)</a:t>
            </a:r>
            <a:r>
              <a:rPr dirty="0" sz="1800" spc="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7개의</a:t>
            </a:r>
            <a:endParaRPr sz="180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220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비교하는</a:t>
            </a:r>
            <a:r>
              <a:rPr dirty="0" sz="1800" spc="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마디(큰</a:t>
            </a:r>
            <a:r>
              <a:rPr dirty="0" sz="1800" spc="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마디)를</a:t>
            </a:r>
            <a:r>
              <a:rPr dirty="0" sz="1800" spc="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0">
                <a:solidFill>
                  <a:srgbClr val="3E3D00"/>
                </a:solidFill>
                <a:latin typeface="Malgun Gothic"/>
                <a:cs typeface="Malgun Gothic"/>
              </a:rPr>
              <a:t>가진다.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54252" y="621791"/>
            <a:ext cx="6558280" cy="784860"/>
          </a:xfrm>
          <a:custGeom>
            <a:avLst/>
            <a:gdLst/>
            <a:ahLst/>
            <a:cxnLst/>
            <a:rect l="l" t="t" r="r" b="b"/>
            <a:pathLst>
              <a:path w="6558280" h="784860">
                <a:moveTo>
                  <a:pt x="6426962" y="0"/>
                </a:moveTo>
                <a:lnTo>
                  <a:pt x="130809" y="0"/>
                </a:lnTo>
                <a:lnTo>
                  <a:pt x="79884" y="10277"/>
                </a:lnTo>
                <a:lnTo>
                  <a:pt x="38306" y="38306"/>
                </a:lnTo>
                <a:lnTo>
                  <a:pt x="10277" y="79884"/>
                </a:lnTo>
                <a:lnTo>
                  <a:pt x="0" y="130810"/>
                </a:lnTo>
                <a:lnTo>
                  <a:pt x="0" y="654050"/>
                </a:lnTo>
                <a:lnTo>
                  <a:pt x="10277" y="704975"/>
                </a:lnTo>
                <a:lnTo>
                  <a:pt x="38306" y="746553"/>
                </a:lnTo>
                <a:lnTo>
                  <a:pt x="79884" y="774582"/>
                </a:lnTo>
                <a:lnTo>
                  <a:pt x="130809" y="784860"/>
                </a:lnTo>
                <a:lnTo>
                  <a:pt x="6426962" y="784860"/>
                </a:lnTo>
                <a:lnTo>
                  <a:pt x="6477887" y="774582"/>
                </a:lnTo>
                <a:lnTo>
                  <a:pt x="6519465" y="746553"/>
                </a:lnTo>
                <a:lnTo>
                  <a:pt x="6547494" y="704975"/>
                </a:lnTo>
                <a:lnTo>
                  <a:pt x="6557772" y="654050"/>
                </a:lnTo>
                <a:lnTo>
                  <a:pt x="6557772" y="130810"/>
                </a:lnTo>
                <a:lnTo>
                  <a:pt x="6547494" y="79884"/>
                </a:lnTo>
                <a:lnTo>
                  <a:pt x="6519465" y="38306"/>
                </a:lnTo>
                <a:lnTo>
                  <a:pt x="6477887" y="10277"/>
                </a:lnTo>
                <a:lnTo>
                  <a:pt x="6426962" y="0"/>
                </a:lnTo>
                <a:close/>
              </a:path>
            </a:pathLst>
          </a:custGeom>
          <a:solidFill>
            <a:srgbClr val="ACD0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254252" y="2398776"/>
            <a:ext cx="6558280" cy="784860"/>
          </a:xfrm>
          <a:custGeom>
            <a:avLst/>
            <a:gdLst/>
            <a:ahLst/>
            <a:cxnLst/>
            <a:rect l="l" t="t" r="r" b="b"/>
            <a:pathLst>
              <a:path w="6558280" h="784860">
                <a:moveTo>
                  <a:pt x="6426962" y="0"/>
                </a:moveTo>
                <a:lnTo>
                  <a:pt x="130809" y="0"/>
                </a:lnTo>
                <a:lnTo>
                  <a:pt x="79884" y="10277"/>
                </a:lnTo>
                <a:lnTo>
                  <a:pt x="38306" y="38306"/>
                </a:lnTo>
                <a:lnTo>
                  <a:pt x="10277" y="79884"/>
                </a:lnTo>
                <a:lnTo>
                  <a:pt x="0" y="130810"/>
                </a:lnTo>
                <a:lnTo>
                  <a:pt x="0" y="654050"/>
                </a:lnTo>
                <a:lnTo>
                  <a:pt x="10277" y="704975"/>
                </a:lnTo>
                <a:lnTo>
                  <a:pt x="38306" y="746553"/>
                </a:lnTo>
                <a:lnTo>
                  <a:pt x="79884" y="774582"/>
                </a:lnTo>
                <a:lnTo>
                  <a:pt x="130809" y="784860"/>
                </a:lnTo>
                <a:lnTo>
                  <a:pt x="6426962" y="784860"/>
                </a:lnTo>
                <a:lnTo>
                  <a:pt x="6477887" y="774582"/>
                </a:lnTo>
                <a:lnTo>
                  <a:pt x="6519465" y="746553"/>
                </a:lnTo>
                <a:lnTo>
                  <a:pt x="6547494" y="704975"/>
                </a:lnTo>
                <a:lnTo>
                  <a:pt x="6557772" y="654050"/>
                </a:lnTo>
                <a:lnTo>
                  <a:pt x="6557772" y="130810"/>
                </a:lnTo>
                <a:lnTo>
                  <a:pt x="6547494" y="79884"/>
                </a:lnTo>
                <a:lnTo>
                  <a:pt x="6519465" y="38306"/>
                </a:lnTo>
                <a:lnTo>
                  <a:pt x="6477887" y="10277"/>
                </a:lnTo>
                <a:lnTo>
                  <a:pt x="6426962" y="0"/>
                </a:lnTo>
                <a:close/>
              </a:path>
            </a:pathLst>
          </a:custGeom>
          <a:solidFill>
            <a:srgbClr val="ACD0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254252" y="4379976"/>
            <a:ext cx="3261360" cy="928369"/>
          </a:xfrm>
          <a:custGeom>
            <a:avLst/>
            <a:gdLst/>
            <a:ahLst/>
            <a:cxnLst/>
            <a:rect l="l" t="t" r="r" b="b"/>
            <a:pathLst>
              <a:path w="3261360" h="928370">
                <a:moveTo>
                  <a:pt x="1630679" y="0"/>
                </a:moveTo>
                <a:lnTo>
                  <a:pt x="1559947" y="428"/>
                </a:lnTo>
                <a:lnTo>
                  <a:pt x="1489984" y="1703"/>
                </a:lnTo>
                <a:lnTo>
                  <a:pt x="1420852" y="3806"/>
                </a:lnTo>
                <a:lnTo>
                  <a:pt x="1352611" y="6720"/>
                </a:lnTo>
                <a:lnTo>
                  <a:pt x="1285324" y="10428"/>
                </a:lnTo>
                <a:lnTo>
                  <a:pt x="1219050" y="14912"/>
                </a:lnTo>
                <a:lnTo>
                  <a:pt x="1153852" y="20155"/>
                </a:lnTo>
                <a:lnTo>
                  <a:pt x="1089791" y="26140"/>
                </a:lnTo>
                <a:lnTo>
                  <a:pt x="1026927" y="32848"/>
                </a:lnTo>
                <a:lnTo>
                  <a:pt x="965322" y="40263"/>
                </a:lnTo>
                <a:lnTo>
                  <a:pt x="905037" y="48367"/>
                </a:lnTo>
                <a:lnTo>
                  <a:pt x="846134" y="57143"/>
                </a:lnTo>
                <a:lnTo>
                  <a:pt x="788674" y="66573"/>
                </a:lnTo>
                <a:lnTo>
                  <a:pt x="732717" y="76641"/>
                </a:lnTo>
                <a:lnTo>
                  <a:pt x="678325" y="87327"/>
                </a:lnTo>
                <a:lnTo>
                  <a:pt x="625559" y="98616"/>
                </a:lnTo>
                <a:lnTo>
                  <a:pt x="574481" y="110490"/>
                </a:lnTo>
                <a:lnTo>
                  <a:pt x="525151" y="122931"/>
                </a:lnTo>
                <a:lnTo>
                  <a:pt x="477631" y="135921"/>
                </a:lnTo>
                <a:lnTo>
                  <a:pt x="431982" y="149444"/>
                </a:lnTo>
                <a:lnTo>
                  <a:pt x="388265" y="163483"/>
                </a:lnTo>
                <a:lnTo>
                  <a:pt x="346541" y="178018"/>
                </a:lnTo>
                <a:lnTo>
                  <a:pt x="306872" y="193034"/>
                </a:lnTo>
                <a:lnTo>
                  <a:pt x="269319" y="208513"/>
                </a:lnTo>
                <a:lnTo>
                  <a:pt x="233942" y="224437"/>
                </a:lnTo>
                <a:lnTo>
                  <a:pt x="169965" y="257552"/>
                </a:lnTo>
                <a:lnTo>
                  <a:pt x="115431" y="292239"/>
                </a:lnTo>
                <a:lnTo>
                  <a:pt x="70828" y="328360"/>
                </a:lnTo>
                <a:lnTo>
                  <a:pt x="36646" y="365775"/>
                </a:lnTo>
                <a:lnTo>
                  <a:pt x="13376" y="404344"/>
                </a:lnTo>
                <a:lnTo>
                  <a:pt x="1506" y="443928"/>
                </a:lnTo>
                <a:lnTo>
                  <a:pt x="0" y="464057"/>
                </a:lnTo>
                <a:lnTo>
                  <a:pt x="1506" y="484187"/>
                </a:lnTo>
                <a:lnTo>
                  <a:pt x="13376" y="523771"/>
                </a:lnTo>
                <a:lnTo>
                  <a:pt x="36646" y="562340"/>
                </a:lnTo>
                <a:lnTo>
                  <a:pt x="70828" y="599755"/>
                </a:lnTo>
                <a:lnTo>
                  <a:pt x="115431" y="635876"/>
                </a:lnTo>
                <a:lnTo>
                  <a:pt x="169965" y="670563"/>
                </a:lnTo>
                <a:lnTo>
                  <a:pt x="233942" y="703678"/>
                </a:lnTo>
                <a:lnTo>
                  <a:pt x="269319" y="719602"/>
                </a:lnTo>
                <a:lnTo>
                  <a:pt x="306872" y="735081"/>
                </a:lnTo>
                <a:lnTo>
                  <a:pt x="346541" y="750097"/>
                </a:lnTo>
                <a:lnTo>
                  <a:pt x="388265" y="764632"/>
                </a:lnTo>
                <a:lnTo>
                  <a:pt x="431982" y="778671"/>
                </a:lnTo>
                <a:lnTo>
                  <a:pt x="477631" y="792194"/>
                </a:lnTo>
                <a:lnTo>
                  <a:pt x="525151" y="805184"/>
                </a:lnTo>
                <a:lnTo>
                  <a:pt x="574481" y="817625"/>
                </a:lnTo>
                <a:lnTo>
                  <a:pt x="625559" y="829499"/>
                </a:lnTo>
                <a:lnTo>
                  <a:pt x="678325" y="840788"/>
                </a:lnTo>
                <a:lnTo>
                  <a:pt x="732717" y="851474"/>
                </a:lnTo>
                <a:lnTo>
                  <a:pt x="788674" y="861542"/>
                </a:lnTo>
                <a:lnTo>
                  <a:pt x="846134" y="870972"/>
                </a:lnTo>
                <a:lnTo>
                  <a:pt x="905037" y="879748"/>
                </a:lnTo>
                <a:lnTo>
                  <a:pt x="965322" y="887852"/>
                </a:lnTo>
                <a:lnTo>
                  <a:pt x="1026927" y="895267"/>
                </a:lnTo>
                <a:lnTo>
                  <a:pt x="1089791" y="901975"/>
                </a:lnTo>
                <a:lnTo>
                  <a:pt x="1153852" y="907960"/>
                </a:lnTo>
                <a:lnTo>
                  <a:pt x="1219050" y="913203"/>
                </a:lnTo>
                <a:lnTo>
                  <a:pt x="1285324" y="917687"/>
                </a:lnTo>
                <a:lnTo>
                  <a:pt x="1352611" y="921395"/>
                </a:lnTo>
                <a:lnTo>
                  <a:pt x="1420852" y="924309"/>
                </a:lnTo>
                <a:lnTo>
                  <a:pt x="1489984" y="926412"/>
                </a:lnTo>
                <a:lnTo>
                  <a:pt x="1559947" y="927687"/>
                </a:lnTo>
                <a:lnTo>
                  <a:pt x="1630679" y="928116"/>
                </a:lnTo>
                <a:lnTo>
                  <a:pt x="1701412" y="927687"/>
                </a:lnTo>
                <a:lnTo>
                  <a:pt x="1771375" y="926412"/>
                </a:lnTo>
                <a:lnTo>
                  <a:pt x="1840507" y="924309"/>
                </a:lnTo>
                <a:lnTo>
                  <a:pt x="1908748" y="921395"/>
                </a:lnTo>
                <a:lnTo>
                  <a:pt x="1976035" y="917687"/>
                </a:lnTo>
                <a:lnTo>
                  <a:pt x="2042309" y="913203"/>
                </a:lnTo>
                <a:lnTo>
                  <a:pt x="2107507" y="907960"/>
                </a:lnTo>
                <a:lnTo>
                  <a:pt x="2171568" y="901975"/>
                </a:lnTo>
                <a:lnTo>
                  <a:pt x="2234432" y="895267"/>
                </a:lnTo>
                <a:lnTo>
                  <a:pt x="2296037" y="887852"/>
                </a:lnTo>
                <a:lnTo>
                  <a:pt x="2356322" y="879748"/>
                </a:lnTo>
                <a:lnTo>
                  <a:pt x="2415225" y="870972"/>
                </a:lnTo>
                <a:lnTo>
                  <a:pt x="2472685" y="861542"/>
                </a:lnTo>
                <a:lnTo>
                  <a:pt x="2528642" y="851474"/>
                </a:lnTo>
                <a:lnTo>
                  <a:pt x="2583034" y="840788"/>
                </a:lnTo>
                <a:lnTo>
                  <a:pt x="2635800" y="829499"/>
                </a:lnTo>
                <a:lnTo>
                  <a:pt x="2686878" y="817625"/>
                </a:lnTo>
                <a:lnTo>
                  <a:pt x="2736208" y="805184"/>
                </a:lnTo>
                <a:lnTo>
                  <a:pt x="2783728" y="792194"/>
                </a:lnTo>
                <a:lnTo>
                  <a:pt x="2829377" y="778671"/>
                </a:lnTo>
                <a:lnTo>
                  <a:pt x="2873094" y="764632"/>
                </a:lnTo>
                <a:lnTo>
                  <a:pt x="2914818" y="750097"/>
                </a:lnTo>
                <a:lnTo>
                  <a:pt x="2954487" y="735081"/>
                </a:lnTo>
                <a:lnTo>
                  <a:pt x="2992040" y="719602"/>
                </a:lnTo>
                <a:lnTo>
                  <a:pt x="3027417" y="703678"/>
                </a:lnTo>
                <a:lnTo>
                  <a:pt x="3091394" y="670563"/>
                </a:lnTo>
                <a:lnTo>
                  <a:pt x="3145928" y="635876"/>
                </a:lnTo>
                <a:lnTo>
                  <a:pt x="3190531" y="599755"/>
                </a:lnTo>
                <a:lnTo>
                  <a:pt x="3224713" y="562340"/>
                </a:lnTo>
                <a:lnTo>
                  <a:pt x="3247983" y="523771"/>
                </a:lnTo>
                <a:lnTo>
                  <a:pt x="3259853" y="484187"/>
                </a:lnTo>
                <a:lnTo>
                  <a:pt x="3261360" y="464057"/>
                </a:lnTo>
                <a:lnTo>
                  <a:pt x="3259853" y="443928"/>
                </a:lnTo>
                <a:lnTo>
                  <a:pt x="3247983" y="404344"/>
                </a:lnTo>
                <a:lnTo>
                  <a:pt x="3224713" y="365775"/>
                </a:lnTo>
                <a:lnTo>
                  <a:pt x="3190531" y="328360"/>
                </a:lnTo>
                <a:lnTo>
                  <a:pt x="3145928" y="292239"/>
                </a:lnTo>
                <a:lnTo>
                  <a:pt x="3091394" y="257552"/>
                </a:lnTo>
                <a:lnTo>
                  <a:pt x="3027417" y="224437"/>
                </a:lnTo>
                <a:lnTo>
                  <a:pt x="2992040" y="208513"/>
                </a:lnTo>
                <a:lnTo>
                  <a:pt x="2954487" y="193034"/>
                </a:lnTo>
                <a:lnTo>
                  <a:pt x="2914818" y="178018"/>
                </a:lnTo>
                <a:lnTo>
                  <a:pt x="2873094" y="163483"/>
                </a:lnTo>
                <a:lnTo>
                  <a:pt x="2829377" y="149444"/>
                </a:lnTo>
                <a:lnTo>
                  <a:pt x="2783728" y="135921"/>
                </a:lnTo>
                <a:lnTo>
                  <a:pt x="2736208" y="122931"/>
                </a:lnTo>
                <a:lnTo>
                  <a:pt x="2686878" y="110490"/>
                </a:lnTo>
                <a:lnTo>
                  <a:pt x="2635800" y="98616"/>
                </a:lnTo>
                <a:lnTo>
                  <a:pt x="2583034" y="87327"/>
                </a:lnTo>
                <a:lnTo>
                  <a:pt x="2528642" y="76641"/>
                </a:lnTo>
                <a:lnTo>
                  <a:pt x="2472685" y="66573"/>
                </a:lnTo>
                <a:lnTo>
                  <a:pt x="2415225" y="57143"/>
                </a:lnTo>
                <a:lnTo>
                  <a:pt x="2356322" y="48367"/>
                </a:lnTo>
                <a:lnTo>
                  <a:pt x="2296037" y="40263"/>
                </a:lnTo>
                <a:lnTo>
                  <a:pt x="2234432" y="32848"/>
                </a:lnTo>
                <a:lnTo>
                  <a:pt x="2171568" y="26140"/>
                </a:lnTo>
                <a:lnTo>
                  <a:pt x="2107507" y="20155"/>
                </a:lnTo>
                <a:lnTo>
                  <a:pt x="2042309" y="14912"/>
                </a:lnTo>
                <a:lnTo>
                  <a:pt x="1976035" y="10428"/>
                </a:lnTo>
                <a:lnTo>
                  <a:pt x="1908748" y="6720"/>
                </a:lnTo>
                <a:lnTo>
                  <a:pt x="1840507" y="3806"/>
                </a:lnTo>
                <a:lnTo>
                  <a:pt x="1771375" y="1703"/>
                </a:lnTo>
                <a:lnTo>
                  <a:pt x="1701412" y="428"/>
                </a:lnTo>
                <a:lnTo>
                  <a:pt x="1630679" y="0"/>
                </a:lnTo>
                <a:close/>
              </a:path>
            </a:pathLst>
          </a:custGeom>
          <a:solidFill>
            <a:srgbClr val="FFFC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622291" y="4379976"/>
            <a:ext cx="3261360" cy="928369"/>
          </a:xfrm>
          <a:custGeom>
            <a:avLst/>
            <a:gdLst/>
            <a:ahLst/>
            <a:cxnLst/>
            <a:rect l="l" t="t" r="r" b="b"/>
            <a:pathLst>
              <a:path w="3261359" h="928370">
                <a:moveTo>
                  <a:pt x="1630680" y="0"/>
                </a:moveTo>
                <a:lnTo>
                  <a:pt x="1559947" y="428"/>
                </a:lnTo>
                <a:lnTo>
                  <a:pt x="1489984" y="1703"/>
                </a:lnTo>
                <a:lnTo>
                  <a:pt x="1420852" y="3806"/>
                </a:lnTo>
                <a:lnTo>
                  <a:pt x="1352611" y="6720"/>
                </a:lnTo>
                <a:lnTo>
                  <a:pt x="1285324" y="10428"/>
                </a:lnTo>
                <a:lnTo>
                  <a:pt x="1219050" y="14912"/>
                </a:lnTo>
                <a:lnTo>
                  <a:pt x="1153852" y="20155"/>
                </a:lnTo>
                <a:lnTo>
                  <a:pt x="1089791" y="26140"/>
                </a:lnTo>
                <a:lnTo>
                  <a:pt x="1026927" y="32848"/>
                </a:lnTo>
                <a:lnTo>
                  <a:pt x="965322" y="40263"/>
                </a:lnTo>
                <a:lnTo>
                  <a:pt x="905037" y="48367"/>
                </a:lnTo>
                <a:lnTo>
                  <a:pt x="846134" y="57143"/>
                </a:lnTo>
                <a:lnTo>
                  <a:pt x="788674" y="66573"/>
                </a:lnTo>
                <a:lnTo>
                  <a:pt x="732717" y="76641"/>
                </a:lnTo>
                <a:lnTo>
                  <a:pt x="678325" y="87327"/>
                </a:lnTo>
                <a:lnTo>
                  <a:pt x="625559" y="98616"/>
                </a:lnTo>
                <a:lnTo>
                  <a:pt x="574481" y="110490"/>
                </a:lnTo>
                <a:lnTo>
                  <a:pt x="525151" y="122931"/>
                </a:lnTo>
                <a:lnTo>
                  <a:pt x="477631" y="135921"/>
                </a:lnTo>
                <a:lnTo>
                  <a:pt x="431982" y="149444"/>
                </a:lnTo>
                <a:lnTo>
                  <a:pt x="388265" y="163483"/>
                </a:lnTo>
                <a:lnTo>
                  <a:pt x="346541" y="178018"/>
                </a:lnTo>
                <a:lnTo>
                  <a:pt x="306872" y="193034"/>
                </a:lnTo>
                <a:lnTo>
                  <a:pt x="269319" y="208513"/>
                </a:lnTo>
                <a:lnTo>
                  <a:pt x="233942" y="224437"/>
                </a:lnTo>
                <a:lnTo>
                  <a:pt x="169965" y="257552"/>
                </a:lnTo>
                <a:lnTo>
                  <a:pt x="115431" y="292239"/>
                </a:lnTo>
                <a:lnTo>
                  <a:pt x="70828" y="328360"/>
                </a:lnTo>
                <a:lnTo>
                  <a:pt x="36646" y="365775"/>
                </a:lnTo>
                <a:lnTo>
                  <a:pt x="13376" y="404344"/>
                </a:lnTo>
                <a:lnTo>
                  <a:pt x="1506" y="443928"/>
                </a:lnTo>
                <a:lnTo>
                  <a:pt x="0" y="464057"/>
                </a:lnTo>
                <a:lnTo>
                  <a:pt x="1506" y="484187"/>
                </a:lnTo>
                <a:lnTo>
                  <a:pt x="13376" y="523771"/>
                </a:lnTo>
                <a:lnTo>
                  <a:pt x="36646" y="562340"/>
                </a:lnTo>
                <a:lnTo>
                  <a:pt x="70828" y="599755"/>
                </a:lnTo>
                <a:lnTo>
                  <a:pt x="115431" y="635876"/>
                </a:lnTo>
                <a:lnTo>
                  <a:pt x="169965" y="670563"/>
                </a:lnTo>
                <a:lnTo>
                  <a:pt x="233942" y="703678"/>
                </a:lnTo>
                <a:lnTo>
                  <a:pt x="269319" y="719602"/>
                </a:lnTo>
                <a:lnTo>
                  <a:pt x="306872" y="735081"/>
                </a:lnTo>
                <a:lnTo>
                  <a:pt x="346541" y="750097"/>
                </a:lnTo>
                <a:lnTo>
                  <a:pt x="388265" y="764632"/>
                </a:lnTo>
                <a:lnTo>
                  <a:pt x="431982" y="778671"/>
                </a:lnTo>
                <a:lnTo>
                  <a:pt x="477631" y="792194"/>
                </a:lnTo>
                <a:lnTo>
                  <a:pt x="525151" y="805184"/>
                </a:lnTo>
                <a:lnTo>
                  <a:pt x="574481" y="817625"/>
                </a:lnTo>
                <a:lnTo>
                  <a:pt x="625559" y="829499"/>
                </a:lnTo>
                <a:lnTo>
                  <a:pt x="678325" y="840788"/>
                </a:lnTo>
                <a:lnTo>
                  <a:pt x="732717" y="851474"/>
                </a:lnTo>
                <a:lnTo>
                  <a:pt x="788674" y="861542"/>
                </a:lnTo>
                <a:lnTo>
                  <a:pt x="846134" y="870972"/>
                </a:lnTo>
                <a:lnTo>
                  <a:pt x="905037" y="879748"/>
                </a:lnTo>
                <a:lnTo>
                  <a:pt x="965322" y="887852"/>
                </a:lnTo>
                <a:lnTo>
                  <a:pt x="1026927" y="895267"/>
                </a:lnTo>
                <a:lnTo>
                  <a:pt x="1089791" y="901975"/>
                </a:lnTo>
                <a:lnTo>
                  <a:pt x="1153852" y="907960"/>
                </a:lnTo>
                <a:lnTo>
                  <a:pt x="1219050" y="913203"/>
                </a:lnTo>
                <a:lnTo>
                  <a:pt x="1285324" y="917687"/>
                </a:lnTo>
                <a:lnTo>
                  <a:pt x="1352611" y="921395"/>
                </a:lnTo>
                <a:lnTo>
                  <a:pt x="1420852" y="924309"/>
                </a:lnTo>
                <a:lnTo>
                  <a:pt x="1489984" y="926412"/>
                </a:lnTo>
                <a:lnTo>
                  <a:pt x="1559947" y="927687"/>
                </a:lnTo>
                <a:lnTo>
                  <a:pt x="1630680" y="928116"/>
                </a:lnTo>
                <a:lnTo>
                  <a:pt x="1701412" y="927687"/>
                </a:lnTo>
                <a:lnTo>
                  <a:pt x="1771375" y="926412"/>
                </a:lnTo>
                <a:lnTo>
                  <a:pt x="1840507" y="924309"/>
                </a:lnTo>
                <a:lnTo>
                  <a:pt x="1908748" y="921395"/>
                </a:lnTo>
                <a:lnTo>
                  <a:pt x="1976035" y="917687"/>
                </a:lnTo>
                <a:lnTo>
                  <a:pt x="2042309" y="913203"/>
                </a:lnTo>
                <a:lnTo>
                  <a:pt x="2107507" y="907960"/>
                </a:lnTo>
                <a:lnTo>
                  <a:pt x="2171568" y="901975"/>
                </a:lnTo>
                <a:lnTo>
                  <a:pt x="2234432" y="895267"/>
                </a:lnTo>
                <a:lnTo>
                  <a:pt x="2296037" y="887852"/>
                </a:lnTo>
                <a:lnTo>
                  <a:pt x="2356322" y="879748"/>
                </a:lnTo>
                <a:lnTo>
                  <a:pt x="2415225" y="870972"/>
                </a:lnTo>
                <a:lnTo>
                  <a:pt x="2472685" y="861542"/>
                </a:lnTo>
                <a:lnTo>
                  <a:pt x="2528642" y="851474"/>
                </a:lnTo>
                <a:lnTo>
                  <a:pt x="2583034" y="840788"/>
                </a:lnTo>
                <a:lnTo>
                  <a:pt x="2635800" y="829499"/>
                </a:lnTo>
                <a:lnTo>
                  <a:pt x="2686878" y="817625"/>
                </a:lnTo>
                <a:lnTo>
                  <a:pt x="2736208" y="805184"/>
                </a:lnTo>
                <a:lnTo>
                  <a:pt x="2783728" y="792194"/>
                </a:lnTo>
                <a:lnTo>
                  <a:pt x="2829377" y="778671"/>
                </a:lnTo>
                <a:lnTo>
                  <a:pt x="2873094" y="764632"/>
                </a:lnTo>
                <a:lnTo>
                  <a:pt x="2914818" y="750097"/>
                </a:lnTo>
                <a:lnTo>
                  <a:pt x="2954487" y="735081"/>
                </a:lnTo>
                <a:lnTo>
                  <a:pt x="2992040" y="719602"/>
                </a:lnTo>
                <a:lnTo>
                  <a:pt x="3027417" y="703678"/>
                </a:lnTo>
                <a:lnTo>
                  <a:pt x="3091394" y="670563"/>
                </a:lnTo>
                <a:lnTo>
                  <a:pt x="3145928" y="635876"/>
                </a:lnTo>
                <a:lnTo>
                  <a:pt x="3190531" y="599755"/>
                </a:lnTo>
                <a:lnTo>
                  <a:pt x="3224713" y="562340"/>
                </a:lnTo>
                <a:lnTo>
                  <a:pt x="3247983" y="523771"/>
                </a:lnTo>
                <a:lnTo>
                  <a:pt x="3259853" y="484187"/>
                </a:lnTo>
                <a:lnTo>
                  <a:pt x="3261360" y="464057"/>
                </a:lnTo>
                <a:lnTo>
                  <a:pt x="3259853" y="443928"/>
                </a:lnTo>
                <a:lnTo>
                  <a:pt x="3247983" y="404344"/>
                </a:lnTo>
                <a:lnTo>
                  <a:pt x="3224713" y="365775"/>
                </a:lnTo>
                <a:lnTo>
                  <a:pt x="3190531" y="328360"/>
                </a:lnTo>
                <a:lnTo>
                  <a:pt x="3145928" y="292239"/>
                </a:lnTo>
                <a:lnTo>
                  <a:pt x="3091394" y="257552"/>
                </a:lnTo>
                <a:lnTo>
                  <a:pt x="3027417" y="224437"/>
                </a:lnTo>
                <a:lnTo>
                  <a:pt x="2992040" y="208513"/>
                </a:lnTo>
                <a:lnTo>
                  <a:pt x="2954487" y="193034"/>
                </a:lnTo>
                <a:lnTo>
                  <a:pt x="2914818" y="178018"/>
                </a:lnTo>
                <a:lnTo>
                  <a:pt x="2873094" y="163483"/>
                </a:lnTo>
                <a:lnTo>
                  <a:pt x="2829377" y="149444"/>
                </a:lnTo>
                <a:lnTo>
                  <a:pt x="2783728" y="135921"/>
                </a:lnTo>
                <a:lnTo>
                  <a:pt x="2736208" y="122931"/>
                </a:lnTo>
                <a:lnTo>
                  <a:pt x="2686878" y="110490"/>
                </a:lnTo>
                <a:lnTo>
                  <a:pt x="2635800" y="98616"/>
                </a:lnTo>
                <a:lnTo>
                  <a:pt x="2583034" y="87327"/>
                </a:lnTo>
                <a:lnTo>
                  <a:pt x="2528642" y="76641"/>
                </a:lnTo>
                <a:lnTo>
                  <a:pt x="2472685" y="66573"/>
                </a:lnTo>
                <a:lnTo>
                  <a:pt x="2415225" y="57143"/>
                </a:lnTo>
                <a:lnTo>
                  <a:pt x="2356322" y="48367"/>
                </a:lnTo>
                <a:lnTo>
                  <a:pt x="2296037" y="40263"/>
                </a:lnTo>
                <a:lnTo>
                  <a:pt x="2234432" y="32848"/>
                </a:lnTo>
                <a:lnTo>
                  <a:pt x="2171568" y="26140"/>
                </a:lnTo>
                <a:lnTo>
                  <a:pt x="2107507" y="20155"/>
                </a:lnTo>
                <a:lnTo>
                  <a:pt x="2042309" y="14912"/>
                </a:lnTo>
                <a:lnTo>
                  <a:pt x="1976035" y="10428"/>
                </a:lnTo>
                <a:lnTo>
                  <a:pt x="1908748" y="6720"/>
                </a:lnTo>
                <a:lnTo>
                  <a:pt x="1840507" y="3806"/>
                </a:lnTo>
                <a:lnTo>
                  <a:pt x="1771375" y="1703"/>
                </a:lnTo>
                <a:lnTo>
                  <a:pt x="1701412" y="428"/>
                </a:lnTo>
                <a:lnTo>
                  <a:pt x="1630680" y="0"/>
                </a:lnTo>
                <a:close/>
              </a:path>
            </a:pathLst>
          </a:custGeom>
          <a:solidFill>
            <a:srgbClr val="FFD5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598675" y="79248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391155" y="79248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183635" y="79248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974591" y="792480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4">
                <a:moveTo>
                  <a:pt x="0" y="179832"/>
                </a:moveTo>
                <a:lnTo>
                  <a:pt x="6454" y="132027"/>
                </a:lnTo>
                <a:lnTo>
                  <a:pt x="24666" y="89069"/>
                </a:lnTo>
                <a:lnTo>
                  <a:pt x="52911" y="52673"/>
                </a:lnTo>
                <a:lnTo>
                  <a:pt x="89464" y="24553"/>
                </a:lnTo>
                <a:lnTo>
                  <a:pt x="132600" y="6424"/>
                </a:lnTo>
                <a:lnTo>
                  <a:pt x="180594" y="0"/>
                </a:lnTo>
                <a:lnTo>
                  <a:pt x="228587" y="6424"/>
                </a:lnTo>
                <a:lnTo>
                  <a:pt x="271723" y="24553"/>
                </a:lnTo>
                <a:lnTo>
                  <a:pt x="308276" y="52673"/>
                </a:lnTo>
                <a:lnTo>
                  <a:pt x="336521" y="89069"/>
                </a:lnTo>
                <a:lnTo>
                  <a:pt x="354733" y="132027"/>
                </a:lnTo>
                <a:lnTo>
                  <a:pt x="361188" y="179832"/>
                </a:lnTo>
                <a:lnTo>
                  <a:pt x="354733" y="227636"/>
                </a:lnTo>
                <a:lnTo>
                  <a:pt x="336521" y="270594"/>
                </a:lnTo>
                <a:lnTo>
                  <a:pt x="308276" y="306990"/>
                </a:lnTo>
                <a:lnTo>
                  <a:pt x="271723" y="335110"/>
                </a:lnTo>
                <a:lnTo>
                  <a:pt x="228587" y="353239"/>
                </a:lnTo>
                <a:lnTo>
                  <a:pt x="180594" y="359664"/>
                </a:lnTo>
                <a:lnTo>
                  <a:pt x="132600" y="353239"/>
                </a:lnTo>
                <a:lnTo>
                  <a:pt x="89464" y="335110"/>
                </a:lnTo>
                <a:lnTo>
                  <a:pt x="52911" y="306990"/>
                </a:lnTo>
                <a:lnTo>
                  <a:pt x="24666" y="270594"/>
                </a:lnTo>
                <a:lnTo>
                  <a:pt x="6454" y="227636"/>
                </a:lnTo>
                <a:lnTo>
                  <a:pt x="0" y="17983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745735" y="79248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5536691" y="792480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4">
                <a:moveTo>
                  <a:pt x="0" y="179832"/>
                </a:moveTo>
                <a:lnTo>
                  <a:pt x="6454" y="132027"/>
                </a:lnTo>
                <a:lnTo>
                  <a:pt x="24666" y="89069"/>
                </a:lnTo>
                <a:lnTo>
                  <a:pt x="52911" y="52673"/>
                </a:lnTo>
                <a:lnTo>
                  <a:pt x="89464" y="24553"/>
                </a:lnTo>
                <a:lnTo>
                  <a:pt x="132600" y="6424"/>
                </a:lnTo>
                <a:lnTo>
                  <a:pt x="180594" y="0"/>
                </a:lnTo>
                <a:lnTo>
                  <a:pt x="228587" y="6424"/>
                </a:lnTo>
                <a:lnTo>
                  <a:pt x="271723" y="24553"/>
                </a:lnTo>
                <a:lnTo>
                  <a:pt x="308276" y="52673"/>
                </a:lnTo>
                <a:lnTo>
                  <a:pt x="336521" y="89069"/>
                </a:lnTo>
                <a:lnTo>
                  <a:pt x="354733" y="132027"/>
                </a:lnTo>
                <a:lnTo>
                  <a:pt x="361188" y="179832"/>
                </a:lnTo>
                <a:lnTo>
                  <a:pt x="354733" y="227636"/>
                </a:lnTo>
                <a:lnTo>
                  <a:pt x="336521" y="270594"/>
                </a:lnTo>
                <a:lnTo>
                  <a:pt x="308276" y="306990"/>
                </a:lnTo>
                <a:lnTo>
                  <a:pt x="271723" y="335110"/>
                </a:lnTo>
                <a:lnTo>
                  <a:pt x="228587" y="353239"/>
                </a:lnTo>
                <a:lnTo>
                  <a:pt x="180594" y="359664"/>
                </a:lnTo>
                <a:lnTo>
                  <a:pt x="132600" y="353239"/>
                </a:lnTo>
                <a:lnTo>
                  <a:pt x="89464" y="335110"/>
                </a:lnTo>
                <a:lnTo>
                  <a:pt x="52911" y="306990"/>
                </a:lnTo>
                <a:lnTo>
                  <a:pt x="24666" y="270594"/>
                </a:lnTo>
                <a:lnTo>
                  <a:pt x="6454" y="227636"/>
                </a:lnTo>
                <a:lnTo>
                  <a:pt x="0" y="17983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329171" y="792480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5" h="360044">
                <a:moveTo>
                  <a:pt x="0" y="179832"/>
                </a:moveTo>
                <a:lnTo>
                  <a:pt x="6454" y="132027"/>
                </a:lnTo>
                <a:lnTo>
                  <a:pt x="24666" y="89069"/>
                </a:lnTo>
                <a:lnTo>
                  <a:pt x="52911" y="52673"/>
                </a:lnTo>
                <a:lnTo>
                  <a:pt x="89464" y="24553"/>
                </a:lnTo>
                <a:lnTo>
                  <a:pt x="132600" y="6424"/>
                </a:lnTo>
                <a:lnTo>
                  <a:pt x="180594" y="0"/>
                </a:lnTo>
                <a:lnTo>
                  <a:pt x="228587" y="6424"/>
                </a:lnTo>
                <a:lnTo>
                  <a:pt x="271723" y="24553"/>
                </a:lnTo>
                <a:lnTo>
                  <a:pt x="308276" y="52673"/>
                </a:lnTo>
                <a:lnTo>
                  <a:pt x="336521" y="89069"/>
                </a:lnTo>
                <a:lnTo>
                  <a:pt x="354733" y="132027"/>
                </a:lnTo>
                <a:lnTo>
                  <a:pt x="361187" y="179832"/>
                </a:lnTo>
                <a:lnTo>
                  <a:pt x="354733" y="227636"/>
                </a:lnTo>
                <a:lnTo>
                  <a:pt x="336521" y="270594"/>
                </a:lnTo>
                <a:lnTo>
                  <a:pt x="308276" y="306990"/>
                </a:lnTo>
                <a:lnTo>
                  <a:pt x="271723" y="335110"/>
                </a:lnTo>
                <a:lnTo>
                  <a:pt x="228587" y="353239"/>
                </a:lnTo>
                <a:lnTo>
                  <a:pt x="180594" y="359664"/>
                </a:lnTo>
                <a:lnTo>
                  <a:pt x="132600" y="353239"/>
                </a:lnTo>
                <a:lnTo>
                  <a:pt x="89464" y="335110"/>
                </a:lnTo>
                <a:lnTo>
                  <a:pt x="52911" y="306990"/>
                </a:lnTo>
                <a:lnTo>
                  <a:pt x="24666" y="270594"/>
                </a:lnTo>
                <a:lnTo>
                  <a:pt x="6454" y="227636"/>
                </a:lnTo>
                <a:lnTo>
                  <a:pt x="0" y="17983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7121652" y="79248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620011" y="2636520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4" h="361314">
                <a:moveTo>
                  <a:pt x="0" y="180593"/>
                </a:moveTo>
                <a:lnTo>
                  <a:pt x="6424" y="132600"/>
                </a:lnTo>
                <a:lnTo>
                  <a:pt x="24553" y="89464"/>
                </a:lnTo>
                <a:lnTo>
                  <a:pt x="52673" y="52911"/>
                </a:lnTo>
                <a:lnTo>
                  <a:pt x="89069" y="24666"/>
                </a:lnTo>
                <a:lnTo>
                  <a:pt x="132027" y="6454"/>
                </a:lnTo>
                <a:lnTo>
                  <a:pt x="179831" y="0"/>
                </a:lnTo>
                <a:lnTo>
                  <a:pt x="227636" y="6454"/>
                </a:lnTo>
                <a:lnTo>
                  <a:pt x="270594" y="24666"/>
                </a:lnTo>
                <a:lnTo>
                  <a:pt x="306990" y="52911"/>
                </a:lnTo>
                <a:lnTo>
                  <a:pt x="335110" y="89464"/>
                </a:lnTo>
                <a:lnTo>
                  <a:pt x="353239" y="132600"/>
                </a:lnTo>
                <a:lnTo>
                  <a:pt x="359663" y="180593"/>
                </a:lnTo>
                <a:lnTo>
                  <a:pt x="353239" y="228587"/>
                </a:lnTo>
                <a:lnTo>
                  <a:pt x="335110" y="271723"/>
                </a:lnTo>
                <a:lnTo>
                  <a:pt x="306990" y="308276"/>
                </a:lnTo>
                <a:lnTo>
                  <a:pt x="270594" y="336521"/>
                </a:lnTo>
                <a:lnTo>
                  <a:pt x="227636" y="354733"/>
                </a:lnTo>
                <a:lnTo>
                  <a:pt x="179831" y="361188"/>
                </a:lnTo>
                <a:lnTo>
                  <a:pt x="132027" y="354733"/>
                </a:lnTo>
                <a:lnTo>
                  <a:pt x="89069" y="336521"/>
                </a:lnTo>
                <a:lnTo>
                  <a:pt x="52673" y="308276"/>
                </a:lnTo>
                <a:lnTo>
                  <a:pt x="24553" y="271723"/>
                </a:lnTo>
                <a:lnTo>
                  <a:pt x="642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723389" y="2628138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2410967" y="2636520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4" h="361314">
                <a:moveTo>
                  <a:pt x="0" y="180593"/>
                </a:moveTo>
                <a:lnTo>
                  <a:pt x="6454" y="132600"/>
                </a:lnTo>
                <a:lnTo>
                  <a:pt x="24666" y="89464"/>
                </a:lnTo>
                <a:lnTo>
                  <a:pt x="52911" y="52911"/>
                </a:lnTo>
                <a:lnTo>
                  <a:pt x="89464" y="24666"/>
                </a:lnTo>
                <a:lnTo>
                  <a:pt x="132600" y="6454"/>
                </a:lnTo>
                <a:lnTo>
                  <a:pt x="180594" y="0"/>
                </a:lnTo>
                <a:lnTo>
                  <a:pt x="228587" y="6454"/>
                </a:lnTo>
                <a:lnTo>
                  <a:pt x="271723" y="24666"/>
                </a:lnTo>
                <a:lnTo>
                  <a:pt x="308276" y="52911"/>
                </a:lnTo>
                <a:lnTo>
                  <a:pt x="336521" y="89464"/>
                </a:lnTo>
                <a:lnTo>
                  <a:pt x="354733" y="132600"/>
                </a:lnTo>
                <a:lnTo>
                  <a:pt x="361188" y="180593"/>
                </a:lnTo>
                <a:lnTo>
                  <a:pt x="354733" y="228587"/>
                </a:lnTo>
                <a:lnTo>
                  <a:pt x="336521" y="271723"/>
                </a:lnTo>
                <a:lnTo>
                  <a:pt x="308276" y="308276"/>
                </a:lnTo>
                <a:lnTo>
                  <a:pt x="271723" y="336521"/>
                </a:lnTo>
                <a:lnTo>
                  <a:pt x="228587" y="354733"/>
                </a:lnTo>
                <a:lnTo>
                  <a:pt x="180594" y="361188"/>
                </a:lnTo>
                <a:lnTo>
                  <a:pt x="132600" y="354733"/>
                </a:lnTo>
                <a:lnTo>
                  <a:pt x="89464" y="336521"/>
                </a:lnTo>
                <a:lnTo>
                  <a:pt x="52911" y="308276"/>
                </a:lnTo>
                <a:lnTo>
                  <a:pt x="24666" y="271723"/>
                </a:lnTo>
                <a:lnTo>
                  <a:pt x="645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2515870" y="2628138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3203448" y="2636520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4" h="361314">
                <a:moveTo>
                  <a:pt x="0" y="180593"/>
                </a:moveTo>
                <a:lnTo>
                  <a:pt x="6454" y="132600"/>
                </a:lnTo>
                <a:lnTo>
                  <a:pt x="24666" y="89464"/>
                </a:lnTo>
                <a:lnTo>
                  <a:pt x="52911" y="52911"/>
                </a:lnTo>
                <a:lnTo>
                  <a:pt x="89464" y="24666"/>
                </a:lnTo>
                <a:lnTo>
                  <a:pt x="132600" y="6454"/>
                </a:lnTo>
                <a:lnTo>
                  <a:pt x="180593" y="0"/>
                </a:lnTo>
                <a:lnTo>
                  <a:pt x="228587" y="6454"/>
                </a:lnTo>
                <a:lnTo>
                  <a:pt x="271723" y="24666"/>
                </a:lnTo>
                <a:lnTo>
                  <a:pt x="308276" y="52911"/>
                </a:lnTo>
                <a:lnTo>
                  <a:pt x="336521" y="89464"/>
                </a:lnTo>
                <a:lnTo>
                  <a:pt x="354733" y="132600"/>
                </a:lnTo>
                <a:lnTo>
                  <a:pt x="361188" y="180593"/>
                </a:lnTo>
                <a:lnTo>
                  <a:pt x="354733" y="228587"/>
                </a:lnTo>
                <a:lnTo>
                  <a:pt x="336521" y="271723"/>
                </a:lnTo>
                <a:lnTo>
                  <a:pt x="308276" y="308276"/>
                </a:lnTo>
                <a:lnTo>
                  <a:pt x="271723" y="336521"/>
                </a:lnTo>
                <a:lnTo>
                  <a:pt x="228587" y="354733"/>
                </a:lnTo>
                <a:lnTo>
                  <a:pt x="180593" y="361188"/>
                </a:lnTo>
                <a:lnTo>
                  <a:pt x="132600" y="354733"/>
                </a:lnTo>
                <a:lnTo>
                  <a:pt x="89464" y="336521"/>
                </a:lnTo>
                <a:lnTo>
                  <a:pt x="52911" y="308276"/>
                </a:lnTo>
                <a:lnTo>
                  <a:pt x="24666" y="271723"/>
                </a:lnTo>
                <a:lnTo>
                  <a:pt x="645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3308096" y="2628138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3995928" y="2636520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0" y="180593"/>
                </a:moveTo>
                <a:lnTo>
                  <a:pt x="6424" y="132600"/>
                </a:lnTo>
                <a:lnTo>
                  <a:pt x="24553" y="89464"/>
                </a:lnTo>
                <a:lnTo>
                  <a:pt x="52673" y="52911"/>
                </a:lnTo>
                <a:lnTo>
                  <a:pt x="89069" y="24666"/>
                </a:lnTo>
                <a:lnTo>
                  <a:pt x="132027" y="6454"/>
                </a:lnTo>
                <a:lnTo>
                  <a:pt x="179832" y="0"/>
                </a:lnTo>
                <a:lnTo>
                  <a:pt x="227636" y="6454"/>
                </a:lnTo>
                <a:lnTo>
                  <a:pt x="270594" y="24666"/>
                </a:lnTo>
                <a:lnTo>
                  <a:pt x="306990" y="52911"/>
                </a:lnTo>
                <a:lnTo>
                  <a:pt x="335110" y="89464"/>
                </a:lnTo>
                <a:lnTo>
                  <a:pt x="353239" y="132600"/>
                </a:lnTo>
                <a:lnTo>
                  <a:pt x="359663" y="180593"/>
                </a:lnTo>
                <a:lnTo>
                  <a:pt x="353239" y="228587"/>
                </a:lnTo>
                <a:lnTo>
                  <a:pt x="335110" y="271723"/>
                </a:lnTo>
                <a:lnTo>
                  <a:pt x="306990" y="308276"/>
                </a:lnTo>
                <a:lnTo>
                  <a:pt x="270594" y="336521"/>
                </a:lnTo>
                <a:lnTo>
                  <a:pt x="227636" y="354733"/>
                </a:lnTo>
                <a:lnTo>
                  <a:pt x="179832" y="361188"/>
                </a:lnTo>
                <a:lnTo>
                  <a:pt x="132027" y="354733"/>
                </a:lnTo>
                <a:lnTo>
                  <a:pt x="89069" y="336521"/>
                </a:lnTo>
                <a:lnTo>
                  <a:pt x="52673" y="308276"/>
                </a:lnTo>
                <a:lnTo>
                  <a:pt x="24553" y="271723"/>
                </a:lnTo>
                <a:lnTo>
                  <a:pt x="642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4100576" y="2628138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4765547" y="2636520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4" h="361314">
                <a:moveTo>
                  <a:pt x="0" y="180593"/>
                </a:moveTo>
                <a:lnTo>
                  <a:pt x="6454" y="132600"/>
                </a:lnTo>
                <a:lnTo>
                  <a:pt x="24666" y="89464"/>
                </a:lnTo>
                <a:lnTo>
                  <a:pt x="52911" y="52911"/>
                </a:lnTo>
                <a:lnTo>
                  <a:pt x="89464" y="24666"/>
                </a:lnTo>
                <a:lnTo>
                  <a:pt x="132600" y="6454"/>
                </a:lnTo>
                <a:lnTo>
                  <a:pt x="180593" y="0"/>
                </a:lnTo>
                <a:lnTo>
                  <a:pt x="228587" y="6454"/>
                </a:lnTo>
                <a:lnTo>
                  <a:pt x="271723" y="24666"/>
                </a:lnTo>
                <a:lnTo>
                  <a:pt x="308276" y="52911"/>
                </a:lnTo>
                <a:lnTo>
                  <a:pt x="336521" y="89464"/>
                </a:lnTo>
                <a:lnTo>
                  <a:pt x="354733" y="132600"/>
                </a:lnTo>
                <a:lnTo>
                  <a:pt x="361188" y="180593"/>
                </a:lnTo>
                <a:lnTo>
                  <a:pt x="354733" y="228587"/>
                </a:lnTo>
                <a:lnTo>
                  <a:pt x="336521" y="271723"/>
                </a:lnTo>
                <a:lnTo>
                  <a:pt x="308276" y="308276"/>
                </a:lnTo>
                <a:lnTo>
                  <a:pt x="271723" y="336521"/>
                </a:lnTo>
                <a:lnTo>
                  <a:pt x="228587" y="354733"/>
                </a:lnTo>
                <a:lnTo>
                  <a:pt x="180593" y="361188"/>
                </a:lnTo>
                <a:lnTo>
                  <a:pt x="132600" y="354733"/>
                </a:lnTo>
                <a:lnTo>
                  <a:pt x="89464" y="336521"/>
                </a:lnTo>
                <a:lnTo>
                  <a:pt x="52911" y="308276"/>
                </a:lnTo>
                <a:lnTo>
                  <a:pt x="24666" y="271723"/>
                </a:lnTo>
                <a:lnTo>
                  <a:pt x="645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4870450" y="2628138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5558028" y="2636520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0" y="180593"/>
                </a:moveTo>
                <a:lnTo>
                  <a:pt x="6424" y="132600"/>
                </a:lnTo>
                <a:lnTo>
                  <a:pt x="24553" y="89464"/>
                </a:lnTo>
                <a:lnTo>
                  <a:pt x="52673" y="52911"/>
                </a:lnTo>
                <a:lnTo>
                  <a:pt x="89069" y="24666"/>
                </a:lnTo>
                <a:lnTo>
                  <a:pt x="132027" y="6454"/>
                </a:lnTo>
                <a:lnTo>
                  <a:pt x="179832" y="0"/>
                </a:lnTo>
                <a:lnTo>
                  <a:pt x="227636" y="6454"/>
                </a:lnTo>
                <a:lnTo>
                  <a:pt x="270594" y="24666"/>
                </a:lnTo>
                <a:lnTo>
                  <a:pt x="306990" y="52911"/>
                </a:lnTo>
                <a:lnTo>
                  <a:pt x="335110" y="89464"/>
                </a:lnTo>
                <a:lnTo>
                  <a:pt x="353239" y="132600"/>
                </a:lnTo>
                <a:lnTo>
                  <a:pt x="359663" y="180593"/>
                </a:lnTo>
                <a:lnTo>
                  <a:pt x="353239" y="228587"/>
                </a:lnTo>
                <a:lnTo>
                  <a:pt x="335110" y="271723"/>
                </a:lnTo>
                <a:lnTo>
                  <a:pt x="306990" y="308276"/>
                </a:lnTo>
                <a:lnTo>
                  <a:pt x="270594" y="336521"/>
                </a:lnTo>
                <a:lnTo>
                  <a:pt x="227636" y="354733"/>
                </a:lnTo>
                <a:lnTo>
                  <a:pt x="179832" y="361188"/>
                </a:lnTo>
                <a:lnTo>
                  <a:pt x="132027" y="354733"/>
                </a:lnTo>
                <a:lnTo>
                  <a:pt x="89069" y="336521"/>
                </a:lnTo>
                <a:lnTo>
                  <a:pt x="52673" y="308276"/>
                </a:lnTo>
                <a:lnTo>
                  <a:pt x="24553" y="271723"/>
                </a:lnTo>
                <a:lnTo>
                  <a:pt x="642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5662676" y="2628138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6350508" y="2636520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0" y="180593"/>
                </a:moveTo>
                <a:lnTo>
                  <a:pt x="6424" y="132600"/>
                </a:lnTo>
                <a:lnTo>
                  <a:pt x="24553" y="89464"/>
                </a:lnTo>
                <a:lnTo>
                  <a:pt x="52673" y="52911"/>
                </a:lnTo>
                <a:lnTo>
                  <a:pt x="89069" y="24666"/>
                </a:lnTo>
                <a:lnTo>
                  <a:pt x="132027" y="6454"/>
                </a:lnTo>
                <a:lnTo>
                  <a:pt x="179832" y="0"/>
                </a:lnTo>
                <a:lnTo>
                  <a:pt x="227636" y="6454"/>
                </a:lnTo>
                <a:lnTo>
                  <a:pt x="270594" y="24666"/>
                </a:lnTo>
                <a:lnTo>
                  <a:pt x="306990" y="52911"/>
                </a:lnTo>
                <a:lnTo>
                  <a:pt x="335110" y="89464"/>
                </a:lnTo>
                <a:lnTo>
                  <a:pt x="353239" y="132600"/>
                </a:lnTo>
                <a:lnTo>
                  <a:pt x="359663" y="180593"/>
                </a:lnTo>
                <a:lnTo>
                  <a:pt x="353239" y="228587"/>
                </a:lnTo>
                <a:lnTo>
                  <a:pt x="335110" y="271723"/>
                </a:lnTo>
                <a:lnTo>
                  <a:pt x="306990" y="308276"/>
                </a:lnTo>
                <a:lnTo>
                  <a:pt x="270594" y="336521"/>
                </a:lnTo>
                <a:lnTo>
                  <a:pt x="227636" y="354733"/>
                </a:lnTo>
                <a:lnTo>
                  <a:pt x="179832" y="361188"/>
                </a:lnTo>
                <a:lnTo>
                  <a:pt x="132027" y="354733"/>
                </a:lnTo>
                <a:lnTo>
                  <a:pt x="89069" y="336521"/>
                </a:lnTo>
                <a:lnTo>
                  <a:pt x="52673" y="308276"/>
                </a:lnTo>
                <a:lnTo>
                  <a:pt x="24553" y="271723"/>
                </a:lnTo>
                <a:lnTo>
                  <a:pt x="642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6455155" y="2628138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7141464" y="2636520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5" h="361314">
                <a:moveTo>
                  <a:pt x="0" y="180593"/>
                </a:moveTo>
                <a:lnTo>
                  <a:pt x="6454" y="132600"/>
                </a:lnTo>
                <a:lnTo>
                  <a:pt x="24666" y="89464"/>
                </a:lnTo>
                <a:lnTo>
                  <a:pt x="52911" y="52911"/>
                </a:lnTo>
                <a:lnTo>
                  <a:pt x="89464" y="24666"/>
                </a:lnTo>
                <a:lnTo>
                  <a:pt x="132600" y="6454"/>
                </a:lnTo>
                <a:lnTo>
                  <a:pt x="180593" y="0"/>
                </a:lnTo>
                <a:lnTo>
                  <a:pt x="228587" y="6454"/>
                </a:lnTo>
                <a:lnTo>
                  <a:pt x="271723" y="24666"/>
                </a:lnTo>
                <a:lnTo>
                  <a:pt x="308276" y="52911"/>
                </a:lnTo>
                <a:lnTo>
                  <a:pt x="336521" y="89464"/>
                </a:lnTo>
                <a:lnTo>
                  <a:pt x="354733" y="132600"/>
                </a:lnTo>
                <a:lnTo>
                  <a:pt x="361187" y="180593"/>
                </a:lnTo>
                <a:lnTo>
                  <a:pt x="354733" y="228587"/>
                </a:lnTo>
                <a:lnTo>
                  <a:pt x="336521" y="271723"/>
                </a:lnTo>
                <a:lnTo>
                  <a:pt x="308276" y="308276"/>
                </a:lnTo>
                <a:lnTo>
                  <a:pt x="271723" y="336521"/>
                </a:lnTo>
                <a:lnTo>
                  <a:pt x="228587" y="354733"/>
                </a:lnTo>
                <a:lnTo>
                  <a:pt x="180593" y="361188"/>
                </a:lnTo>
                <a:lnTo>
                  <a:pt x="132600" y="354733"/>
                </a:lnTo>
                <a:lnTo>
                  <a:pt x="89464" y="336521"/>
                </a:lnTo>
                <a:lnTo>
                  <a:pt x="52911" y="308276"/>
                </a:lnTo>
                <a:lnTo>
                  <a:pt x="24666" y="271723"/>
                </a:lnTo>
                <a:lnTo>
                  <a:pt x="645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7247381" y="2628138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715770" y="3169412"/>
            <a:ext cx="1670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3E3D00"/>
                </a:solidFill>
                <a:latin typeface="Arial MT"/>
                <a:cs typeface="Arial MT"/>
              </a:rPr>
              <a:t>L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845177" y="3169412"/>
            <a:ext cx="1670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3E3D00"/>
                </a:solidFill>
                <a:latin typeface="Arial MT"/>
                <a:cs typeface="Arial MT"/>
              </a:rPr>
              <a:t>L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334757" y="3169412"/>
            <a:ext cx="1670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3E3D00"/>
                </a:solidFill>
                <a:latin typeface="Arial MT"/>
                <a:cs typeface="Arial MT"/>
              </a:rPr>
              <a:t>L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523870" y="3169412"/>
            <a:ext cx="1955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3E3D00"/>
                </a:solidFill>
                <a:latin typeface="Arial MT"/>
                <a:cs typeface="Arial MT"/>
              </a:rPr>
              <a:t>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5720334" y="3169412"/>
            <a:ext cx="1955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3E3D00"/>
                </a:solidFill>
                <a:latin typeface="Arial MT"/>
                <a:cs typeface="Arial MT"/>
              </a:rPr>
              <a:t>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459982" y="3169412"/>
            <a:ext cx="1955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3E3D00"/>
                </a:solidFill>
                <a:latin typeface="Arial MT"/>
                <a:cs typeface="Arial MT"/>
              </a:rPr>
              <a:t>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1403603" y="2491739"/>
            <a:ext cx="1513840" cy="649605"/>
          </a:xfrm>
          <a:custGeom>
            <a:avLst/>
            <a:gdLst/>
            <a:ahLst/>
            <a:cxnLst/>
            <a:rect l="l" t="t" r="r" b="b"/>
            <a:pathLst>
              <a:path w="1513839" h="649605">
                <a:moveTo>
                  <a:pt x="0" y="324612"/>
                </a:moveTo>
                <a:lnTo>
                  <a:pt x="10956" y="269244"/>
                </a:lnTo>
                <a:lnTo>
                  <a:pt x="42615" y="216918"/>
                </a:lnTo>
                <a:lnTo>
                  <a:pt x="93160" y="168412"/>
                </a:lnTo>
                <a:lnTo>
                  <a:pt x="124948" y="145834"/>
                </a:lnTo>
                <a:lnTo>
                  <a:pt x="160776" y="124504"/>
                </a:lnTo>
                <a:lnTo>
                  <a:pt x="200418" y="104518"/>
                </a:lnTo>
                <a:lnTo>
                  <a:pt x="243647" y="85973"/>
                </a:lnTo>
                <a:lnTo>
                  <a:pt x="290236" y="68967"/>
                </a:lnTo>
                <a:lnTo>
                  <a:pt x="339958" y="53598"/>
                </a:lnTo>
                <a:lnTo>
                  <a:pt x="392586" y="39962"/>
                </a:lnTo>
                <a:lnTo>
                  <a:pt x="447892" y="28157"/>
                </a:lnTo>
                <a:lnTo>
                  <a:pt x="505651" y="18280"/>
                </a:lnTo>
                <a:lnTo>
                  <a:pt x="565634" y="10428"/>
                </a:lnTo>
                <a:lnTo>
                  <a:pt x="627616" y="4699"/>
                </a:lnTo>
                <a:lnTo>
                  <a:pt x="691369" y="1191"/>
                </a:lnTo>
                <a:lnTo>
                  <a:pt x="756666" y="0"/>
                </a:lnTo>
                <a:lnTo>
                  <a:pt x="821962" y="1191"/>
                </a:lnTo>
                <a:lnTo>
                  <a:pt x="885715" y="4699"/>
                </a:lnTo>
                <a:lnTo>
                  <a:pt x="947697" y="10428"/>
                </a:lnTo>
                <a:lnTo>
                  <a:pt x="1007680" y="18280"/>
                </a:lnTo>
                <a:lnTo>
                  <a:pt x="1065439" y="28157"/>
                </a:lnTo>
                <a:lnTo>
                  <a:pt x="1120745" y="39962"/>
                </a:lnTo>
                <a:lnTo>
                  <a:pt x="1173373" y="53598"/>
                </a:lnTo>
                <a:lnTo>
                  <a:pt x="1223095" y="68967"/>
                </a:lnTo>
                <a:lnTo>
                  <a:pt x="1269684" y="85973"/>
                </a:lnTo>
                <a:lnTo>
                  <a:pt x="1312913" y="104518"/>
                </a:lnTo>
                <a:lnTo>
                  <a:pt x="1352555" y="124504"/>
                </a:lnTo>
                <a:lnTo>
                  <a:pt x="1388383" y="145834"/>
                </a:lnTo>
                <a:lnTo>
                  <a:pt x="1420171" y="168412"/>
                </a:lnTo>
                <a:lnTo>
                  <a:pt x="1470716" y="216918"/>
                </a:lnTo>
                <a:lnTo>
                  <a:pt x="1502375" y="269244"/>
                </a:lnTo>
                <a:lnTo>
                  <a:pt x="1513332" y="324612"/>
                </a:lnTo>
                <a:lnTo>
                  <a:pt x="1510555" y="352627"/>
                </a:lnTo>
                <a:lnTo>
                  <a:pt x="1489020" y="406571"/>
                </a:lnTo>
                <a:lnTo>
                  <a:pt x="1447691" y="457084"/>
                </a:lnTo>
                <a:lnTo>
                  <a:pt x="1388383" y="503389"/>
                </a:lnTo>
                <a:lnTo>
                  <a:pt x="1352555" y="524719"/>
                </a:lnTo>
                <a:lnTo>
                  <a:pt x="1312913" y="544705"/>
                </a:lnTo>
                <a:lnTo>
                  <a:pt x="1269684" y="563250"/>
                </a:lnTo>
                <a:lnTo>
                  <a:pt x="1223095" y="580256"/>
                </a:lnTo>
                <a:lnTo>
                  <a:pt x="1173373" y="595625"/>
                </a:lnTo>
                <a:lnTo>
                  <a:pt x="1120745" y="609261"/>
                </a:lnTo>
                <a:lnTo>
                  <a:pt x="1065439" y="621066"/>
                </a:lnTo>
                <a:lnTo>
                  <a:pt x="1007680" y="630943"/>
                </a:lnTo>
                <a:lnTo>
                  <a:pt x="947697" y="638795"/>
                </a:lnTo>
                <a:lnTo>
                  <a:pt x="885715" y="644524"/>
                </a:lnTo>
                <a:lnTo>
                  <a:pt x="821962" y="648032"/>
                </a:lnTo>
                <a:lnTo>
                  <a:pt x="756666" y="649224"/>
                </a:lnTo>
                <a:lnTo>
                  <a:pt x="691369" y="648032"/>
                </a:lnTo>
                <a:lnTo>
                  <a:pt x="627616" y="644524"/>
                </a:lnTo>
                <a:lnTo>
                  <a:pt x="565634" y="638795"/>
                </a:lnTo>
                <a:lnTo>
                  <a:pt x="505651" y="630943"/>
                </a:lnTo>
                <a:lnTo>
                  <a:pt x="447892" y="621066"/>
                </a:lnTo>
                <a:lnTo>
                  <a:pt x="392586" y="609261"/>
                </a:lnTo>
                <a:lnTo>
                  <a:pt x="339958" y="595625"/>
                </a:lnTo>
                <a:lnTo>
                  <a:pt x="290236" y="580256"/>
                </a:lnTo>
                <a:lnTo>
                  <a:pt x="243647" y="563250"/>
                </a:lnTo>
                <a:lnTo>
                  <a:pt x="200418" y="544705"/>
                </a:lnTo>
                <a:lnTo>
                  <a:pt x="160776" y="524719"/>
                </a:lnTo>
                <a:lnTo>
                  <a:pt x="124948" y="503389"/>
                </a:lnTo>
                <a:lnTo>
                  <a:pt x="93160" y="480811"/>
                </a:lnTo>
                <a:lnTo>
                  <a:pt x="42615" y="432305"/>
                </a:lnTo>
                <a:lnTo>
                  <a:pt x="10956" y="379979"/>
                </a:lnTo>
                <a:lnTo>
                  <a:pt x="0" y="324612"/>
                </a:lnTo>
                <a:close/>
              </a:path>
            </a:pathLst>
          </a:custGeom>
          <a:ln w="15875">
            <a:solidFill>
              <a:srgbClr val="3E3D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3038855" y="2491739"/>
            <a:ext cx="1510665" cy="649605"/>
          </a:xfrm>
          <a:custGeom>
            <a:avLst/>
            <a:gdLst/>
            <a:ahLst/>
            <a:cxnLst/>
            <a:rect l="l" t="t" r="r" b="b"/>
            <a:pathLst>
              <a:path w="1510664" h="649605">
                <a:moveTo>
                  <a:pt x="0" y="324612"/>
                </a:moveTo>
                <a:lnTo>
                  <a:pt x="10935" y="269244"/>
                </a:lnTo>
                <a:lnTo>
                  <a:pt x="42534" y="216918"/>
                </a:lnTo>
                <a:lnTo>
                  <a:pt x="92982" y="168412"/>
                </a:lnTo>
                <a:lnTo>
                  <a:pt x="124708" y="145834"/>
                </a:lnTo>
                <a:lnTo>
                  <a:pt x="160467" y="124504"/>
                </a:lnTo>
                <a:lnTo>
                  <a:pt x="200031" y="104518"/>
                </a:lnTo>
                <a:lnTo>
                  <a:pt x="243175" y="85973"/>
                </a:lnTo>
                <a:lnTo>
                  <a:pt x="289672" y="68967"/>
                </a:lnTo>
                <a:lnTo>
                  <a:pt x="339294" y="53598"/>
                </a:lnTo>
                <a:lnTo>
                  <a:pt x="391816" y="39962"/>
                </a:lnTo>
                <a:lnTo>
                  <a:pt x="447010" y="28157"/>
                </a:lnTo>
                <a:lnTo>
                  <a:pt x="504651" y="18280"/>
                </a:lnTo>
                <a:lnTo>
                  <a:pt x="564511" y="10428"/>
                </a:lnTo>
                <a:lnTo>
                  <a:pt x="626364" y="4699"/>
                </a:lnTo>
                <a:lnTo>
                  <a:pt x="689983" y="1191"/>
                </a:lnTo>
                <a:lnTo>
                  <a:pt x="755142" y="0"/>
                </a:lnTo>
                <a:lnTo>
                  <a:pt x="820300" y="1191"/>
                </a:lnTo>
                <a:lnTo>
                  <a:pt x="883919" y="4699"/>
                </a:lnTo>
                <a:lnTo>
                  <a:pt x="945772" y="10428"/>
                </a:lnTo>
                <a:lnTo>
                  <a:pt x="1005632" y="18280"/>
                </a:lnTo>
                <a:lnTo>
                  <a:pt x="1063273" y="28157"/>
                </a:lnTo>
                <a:lnTo>
                  <a:pt x="1118467" y="39962"/>
                </a:lnTo>
                <a:lnTo>
                  <a:pt x="1170989" y="53598"/>
                </a:lnTo>
                <a:lnTo>
                  <a:pt x="1220611" y="68967"/>
                </a:lnTo>
                <a:lnTo>
                  <a:pt x="1267108" y="85973"/>
                </a:lnTo>
                <a:lnTo>
                  <a:pt x="1310252" y="104518"/>
                </a:lnTo>
                <a:lnTo>
                  <a:pt x="1349816" y="124504"/>
                </a:lnTo>
                <a:lnTo>
                  <a:pt x="1385575" y="145834"/>
                </a:lnTo>
                <a:lnTo>
                  <a:pt x="1417301" y="168412"/>
                </a:lnTo>
                <a:lnTo>
                  <a:pt x="1467749" y="216918"/>
                </a:lnTo>
                <a:lnTo>
                  <a:pt x="1499348" y="269244"/>
                </a:lnTo>
                <a:lnTo>
                  <a:pt x="1510283" y="324612"/>
                </a:lnTo>
                <a:lnTo>
                  <a:pt x="1507512" y="352627"/>
                </a:lnTo>
                <a:lnTo>
                  <a:pt x="1486018" y="406571"/>
                </a:lnTo>
                <a:lnTo>
                  <a:pt x="1444768" y="457084"/>
                </a:lnTo>
                <a:lnTo>
                  <a:pt x="1385575" y="503389"/>
                </a:lnTo>
                <a:lnTo>
                  <a:pt x="1349816" y="524719"/>
                </a:lnTo>
                <a:lnTo>
                  <a:pt x="1310252" y="544705"/>
                </a:lnTo>
                <a:lnTo>
                  <a:pt x="1267108" y="563250"/>
                </a:lnTo>
                <a:lnTo>
                  <a:pt x="1220611" y="580256"/>
                </a:lnTo>
                <a:lnTo>
                  <a:pt x="1170989" y="595625"/>
                </a:lnTo>
                <a:lnTo>
                  <a:pt x="1118467" y="609261"/>
                </a:lnTo>
                <a:lnTo>
                  <a:pt x="1063273" y="621066"/>
                </a:lnTo>
                <a:lnTo>
                  <a:pt x="1005632" y="630943"/>
                </a:lnTo>
                <a:lnTo>
                  <a:pt x="945772" y="638795"/>
                </a:lnTo>
                <a:lnTo>
                  <a:pt x="883919" y="644524"/>
                </a:lnTo>
                <a:lnTo>
                  <a:pt x="820300" y="648032"/>
                </a:lnTo>
                <a:lnTo>
                  <a:pt x="755142" y="649224"/>
                </a:lnTo>
                <a:lnTo>
                  <a:pt x="689983" y="648032"/>
                </a:lnTo>
                <a:lnTo>
                  <a:pt x="626364" y="644524"/>
                </a:lnTo>
                <a:lnTo>
                  <a:pt x="564511" y="638795"/>
                </a:lnTo>
                <a:lnTo>
                  <a:pt x="504651" y="630943"/>
                </a:lnTo>
                <a:lnTo>
                  <a:pt x="447010" y="621066"/>
                </a:lnTo>
                <a:lnTo>
                  <a:pt x="391816" y="609261"/>
                </a:lnTo>
                <a:lnTo>
                  <a:pt x="339294" y="595625"/>
                </a:lnTo>
                <a:lnTo>
                  <a:pt x="289672" y="580256"/>
                </a:lnTo>
                <a:lnTo>
                  <a:pt x="243175" y="563250"/>
                </a:lnTo>
                <a:lnTo>
                  <a:pt x="200031" y="544705"/>
                </a:lnTo>
                <a:lnTo>
                  <a:pt x="160467" y="524719"/>
                </a:lnTo>
                <a:lnTo>
                  <a:pt x="124708" y="503389"/>
                </a:lnTo>
                <a:lnTo>
                  <a:pt x="92982" y="480811"/>
                </a:lnTo>
                <a:lnTo>
                  <a:pt x="42534" y="432305"/>
                </a:lnTo>
                <a:lnTo>
                  <a:pt x="10935" y="379979"/>
                </a:lnTo>
                <a:lnTo>
                  <a:pt x="0" y="324612"/>
                </a:lnTo>
                <a:close/>
              </a:path>
            </a:pathLst>
          </a:custGeom>
          <a:ln w="15874">
            <a:solidFill>
              <a:srgbClr val="3E3D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4610100" y="2491739"/>
            <a:ext cx="1511935" cy="649605"/>
          </a:xfrm>
          <a:custGeom>
            <a:avLst/>
            <a:gdLst/>
            <a:ahLst/>
            <a:cxnLst/>
            <a:rect l="l" t="t" r="r" b="b"/>
            <a:pathLst>
              <a:path w="1511935" h="649605">
                <a:moveTo>
                  <a:pt x="0" y="324612"/>
                </a:moveTo>
                <a:lnTo>
                  <a:pt x="10947" y="269244"/>
                </a:lnTo>
                <a:lnTo>
                  <a:pt x="42581" y="216918"/>
                </a:lnTo>
                <a:lnTo>
                  <a:pt x="93084" y="168412"/>
                </a:lnTo>
                <a:lnTo>
                  <a:pt x="124844" y="145834"/>
                </a:lnTo>
                <a:lnTo>
                  <a:pt x="160641" y="124504"/>
                </a:lnTo>
                <a:lnTo>
                  <a:pt x="200247" y="104518"/>
                </a:lnTo>
                <a:lnTo>
                  <a:pt x="243436" y="85973"/>
                </a:lnTo>
                <a:lnTo>
                  <a:pt x="289981" y="68967"/>
                </a:lnTo>
                <a:lnTo>
                  <a:pt x="339654" y="53598"/>
                </a:lnTo>
                <a:lnTo>
                  <a:pt x="392229" y="39962"/>
                </a:lnTo>
                <a:lnTo>
                  <a:pt x="447478" y="28157"/>
                </a:lnTo>
                <a:lnTo>
                  <a:pt x="505176" y="18280"/>
                </a:lnTo>
                <a:lnTo>
                  <a:pt x="565094" y="10428"/>
                </a:lnTo>
                <a:lnTo>
                  <a:pt x="627006" y="4699"/>
                </a:lnTo>
                <a:lnTo>
                  <a:pt x="690685" y="1191"/>
                </a:lnTo>
                <a:lnTo>
                  <a:pt x="755903" y="0"/>
                </a:lnTo>
                <a:lnTo>
                  <a:pt x="821122" y="1191"/>
                </a:lnTo>
                <a:lnTo>
                  <a:pt x="884801" y="4699"/>
                </a:lnTo>
                <a:lnTo>
                  <a:pt x="946713" y="10428"/>
                </a:lnTo>
                <a:lnTo>
                  <a:pt x="1006631" y="18280"/>
                </a:lnTo>
                <a:lnTo>
                  <a:pt x="1064329" y="28157"/>
                </a:lnTo>
                <a:lnTo>
                  <a:pt x="1119578" y="39962"/>
                </a:lnTo>
                <a:lnTo>
                  <a:pt x="1172153" y="53598"/>
                </a:lnTo>
                <a:lnTo>
                  <a:pt x="1221826" y="68967"/>
                </a:lnTo>
                <a:lnTo>
                  <a:pt x="1268371" y="85973"/>
                </a:lnTo>
                <a:lnTo>
                  <a:pt x="1311560" y="104518"/>
                </a:lnTo>
                <a:lnTo>
                  <a:pt x="1351166" y="124504"/>
                </a:lnTo>
                <a:lnTo>
                  <a:pt x="1386963" y="145834"/>
                </a:lnTo>
                <a:lnTo>
                  <a:pt x="1418723" y="168412"/>
                </a:lnTo>
                <a:lnTo>
                  <a:pt x="1469226" y="216918"/>
                </a:lnTo>
                <a:lnTo>
                  <a:pt x="1500860" y="269244"/>
                </a:lnTo>
                <a:lnTo>
                  <a:pt x="1511808" y="324612"/>
                </a:lnTo>
                <a:lnTo>
                  <a:pt x="1509033" y="352627"/>
                </a:lnTo>
                <a:lnTo>
                  <a:pt x="1487515" y="406571"/>
                </a:lnTo>
                <a:lnTo>
                  <a:pt x="1446220" y="457084"/>
                </a:lnTo>
                <a:lnTo>
                  <a:pt x="1386963" y="503389"/>
                </a:lnTo>
                <a:lnTo>
                  <a:pt x="1351166" y="524719"/>
                </a:lnTo>
                <a:lnTo>
                  <a:pt x="1311560" y="544705"/>
                </a:lnTo>
                <a:lnTo>
                  <a:pt x="1268371" y="563250"/>
                </a:lnTo>
                <a:lnTo>
                  <a:pt x="1221826" y="580256"/>
                </a:lnTo>
                <a:lnTo>
                  <a:pt x="1172153" y="595625"/>
                </a:lnTo>
                <a:lnTo>
                  <a:pt x="1119578" y="609261"/>
                </a:lnTo>
                <a:lnTo>
                  <a:pt x="1064329" y="621066"/>
                </a:lnTo>
                <a:lnTo>
                  <a:pt x="1006631" y="630943"/>
                </a:lnTo>
                <a:lnTo>
                  <a:pt x="946713" y="638795"/>
                </a:lnTo>
                <a:lnTo>
                  <a:pt x="884801" y="644524"/>
                </a:lnTo>
                <a:lnTo>
                  <a:pt x="821122" y="648032"/>
                </a:lnTo>
                <a:lnTo>
                  <a:pt x="755903" y="649224"/>
                </a:lnTo>
                <a:lnTo>
                  <a:pt x="690685" y="648032"/>
                </a:lnTo>
                <a:lnTo>
                  <a:pt x="627006" y="644524"/>
                </a:lnTo>
                <a:lnTo>
                  <a:pt x="565094" y="638795"/>
                </a:lnTo>
                <a:lnTo>
                  <a:pt x="505176" y="630943"/>
                </a:lnTo>
                <a:lnTo>
                  <a:pt x="447478" y="621066"/>
                </a:lnTo>
                <a:lnTo>
                  <a:pt x="392229" y="609261"/>
                </a:lnTo>
                <a:lnTo>
                  <a:pt x="339654" y="595625"/>
                </a:lnTo>
                <a:lnTo>
                  <a:pt x="289981" y="580256"/>
                </a:lnTo>
                <a:lnTo>
                  <a:pt x="243436" y="563250"/>
                </a:lnTo>
                <a:lnTo>
                  <a:pt x="200247" y="544705"/>
                </a:lnTo>
                <a:lnTo>
                  <a:pt x="160641" y="524719"/>
                </a:lnTo>
                <a:lnTo>
                  <a:pt x="124844" y="503389"/>
                </a:lnTo>
                <a:lnTo>
                  <a:pt x="93084" y="480811"/>
                </a:lnTo>
                <a:lnTo>
                  <a:pt x="42581" y="432305"/>
                </a:lnTo>
                <a:lnTo>
                  <a:pt x="10947" y="379979"/>
                </a:lnTo>
                <a:lnTo>
                  <a:pt x="0" y="324612"/>
                </a:lnTo>
                <a:close/>
              </a:path>
            </a:pathLst>
          </a:custGeom>
          <a:ln w="15875">
            <a:solidFill>
              <a:srgbClr val="3E3D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6198108" y="2491739"/>
            <a:ext cx="1510665" cy="649605"/>
          </a:xfrm>
          <a:custGeom>
            <a:avLst/>
            <a:gdLst/>
            <a:ahLst/>
            <a:cxnLst/>
            <a:rect l="l" t="t" r="r" b="b"/>
            <a:pathLst>
              <a:path w="1510665" h="649605">
                <a:moveTo>
                  <a:pt x="0" y="324612"/>
                </a:moveTo>
                <a:lnTo>
                  <a:pt x="10935" y="269244"/>
                </a:lnTo>
                <a:lnTo>
                  <a:pt x="42534" y="216918"/>
                </a:lnTo>
                <a:lnTo>
                  <a:pt x="92982" y="168412"/>
                </a:lnTo>
                <a:lnTo>
                  <a:pt x="124708" y="145834"/>
                </a:lnTo>
                <a:lnTo>
                  <a:pt x="160467" y="124504"/>
                </a:lnTo>
                <a:lnTo>
                  <a:pt x="200031" y="104518"/>
                </a:lnTo>
                <a:lnTo>
                  <a:pt x="243175" y="85973"/>
                </a:lnTo>
                <a:lnTo>
                  <a:pt x="289672" y="68967"/>
                </a:lnTo>
                <a:lnTo>
                  <a:pt x="339294" y="53598"/>
                </a:lnTo>
                <a:lnTo>
                  <a:pt x="391816" y="39962"/>
                </a:lnTo>
                <a:lnTo>
                  <a:pt x="447010" y="28157"/>
                </a:lnTo>
                <a:lnTo>
                  <a:pt x="504651" y="18280"/>
                </a:lnTo>
                <a:lnTo>
                  <a:pt x="564511" y="10428"/>
                </a:lnTo>
                <a:lnTo>
                  <a:pt x="626364" y="4699"/>
                </a:lnTo>
                <a:lnTo>
                  <a:pt x="689983" y="1191"/>
                </a:lnTo>
                <a:lnTo>
                  <a:pt x="755141" y="0"/>
                </a:lnTo>
                <a:lnTo>
                  <a:pt x="820300" y="1191"/>
                </a:lnTo>
                <a:lnTo>
                  <a:pt x="883919" y="4699"/>
                </a:lnTo>
                <a:lnTo>
                  <a:pt x="945772" y="10428"/>
                </a:lnTo>
                <a:lnTo>
                  <a:pt x="1005632" y="18280"/>
                </a:lnTo>
                <a:lnTo>
                  <a:pt x="1063273" y="28157"/>
                </a:lnTo>
                <a:lnTo>
                  <a:pt x="1118467" y="39962"/>
                </a:lnTo>
                <a:lnTo>
                  <a:pt x="1170989" y="53598"/>
                </a:lnTo>
                <a:lnTo>
                  <a:pt x="1220611" y="68967"/>
                </a:lnTo>
                <a:lnTo>
                  <a:pt x="1267108" y="85973"/>
                </a:lnTo>
                <a:lnTo>
                  <a:pt x="1310252" y="104518"/>
                </a:lnTo>
                <a:lnTo>
                  <a:pt x="1349816" y="124504"/>
                </a:lnTo>
                <a:lnTo>
                  <a:pt x="1385575" y="145834"/>
                </a:lnTo>
                <a:lnTo>
                  <a:pt x="1417301" y="168412"/>
                </a:lnTo>
                <a:lnTo>
                  <a:pt x="1467749" y="216918"/>
                </a:lnTo>
                <a:lnTo>
                  <a:pt x="1499348" y="269244"/>
                </a:lnTo>
                <a:lnTo>
                  <a:pt x="1510284" y="324612"/>
                </a:lnTo>
                <a:lnTo>
                  <a:pt x="1507512" y="352627"/>
                </a:lnTo>
                <a:lnTo>
                  <a:pt x="1486018" y="406571"/>
                </a:lnTo>
                <a:lnTo>
                  <a:pt x="1444768" y="457084"/>
                </a:lnTo>
                <a:lnTo>
                  <a:pt x="1385575" y="503389"/>
                </a:lnTo>
                <a:lnTo>
                  <a:pt x="1349816" y="524719"/>
                </a:lnTo>
                <a:lnTo>
                  <a:pt x="1310252" y="544705"/>
                </a:lnTo>
                <a:lnTo>
                  <a:pt x="1267108" y="563250"/>
                </a:lnTo>
                <a:lnTo>
                  <a:pt x="1220611" y="580256"/>
                </a:lnTo>
                <a:lnTo>
                  <a:pt x="1170989" y="595625"/>
                </a:lnTo>
                <a:lnTo>
                  <a:pt x="1118467" y="609261"/>
                </a:lnTo>
                <a:lnTo>
                  <a:pt x="1063273" y="621066"/>
                </a:lnTo>
                <a:lnTo>
                  <a:pt x="1005632" y="630943"/>
                </a:lnTo>
                <a:lnTo>
                  <a:pt x="945772" y="638795"/>
                </a:lnTo>
                <a:lnTo>
                  <a:pt x="883919" y="644524"/>
                </a:lnTo>
                <a:lnTo>
                  <a:pt x="820300" y="648032"/>
                </a:lnTo>
                <a:lnTo>
                  <a:pt x="755141" y="649224"/>
                </a:lnTo>
                <a:lnTo>
                  <a:pt x="689983" y="648032"/>
                </a:lnTo>
                <a:lnTo>
                  <a:pt x="626364" y="644524"/>
                </a:lnTo>
                <a:lnTo>
                  <a:pt x="564511" y="638795"/>
                </a:lnTo>
                <a:lnTo>
                  <a:pt x="504651" y="630943"/>
                </a:lnTo>
                <a:lnTo>
                  <a:pt x="447010" y="621066"/>
                </a:lnTo>
                <a:lnTo>
                  <a:pt x="391816" y="609261"/>
                </a:lnTo>
                <a:lnTo>
                  <a:pt x="339294" y="595625"/>
                </a:lnTo>
                <a:lnTo>
                  <a:pt x="289672" y="580256"/>
                </a:lnTo>
                <a:lnTo>
                  <a:pt x="243175" y="563250"/>
                </a:lnTo>
                <a:lnTo>
                  <a:pt x="200031" y="544705"/>
                </a:lnTo>
                <a:lnTo>
                  <a:pt x="160467" y="524719"/>
                </a:lnTo>
                <a:lnTo>
                  <a:pt x="124708" y="503389"/>
                </a:lnTo>
                <a:lnTo>
                  <a:pt x="92982" y="480811"/>
                </a:lnTo>
                <a:lnTo>
                  <a:pt x="42534" y="432305"/>
                </a:lnTo>
                <a:lnTo>
                  <a:pt x="10935" y="379979"/>
                </a:lnTo>
                <a:lnTo>
                  <a:pt x="0" y="324612"/>
                </a:lnTo>
                <a:close/>
              </a:path>
            </a:pathLst>
          </a:custGeom>
          <a:ln w="15875">
            <a:solidFill>
              <a:srgbClr val="3E3D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4346447" y="1484375"/>
            <a:ext cx="585470" cy="649605"/>
          </a:xfrm>
          <a:custGeom>
            <a:avLst/>
            <a:gdLst/>
            <a:ahLst/>
            <a:cxnLst/>
            <a:rect l="l" t="t" r="r" b="b"/>
            <a:pathLst>
              <a:path w="585470" h="649605">
                <a:moveTo>
                  <a:pt x="438912" y="0"/>
                </a:moveTo>
                <a:lnTo>
                  <a:pt x="146303" y="0"/>
                </a:lnTo>
                <a:lnTo>
                  <a:pt x="146303" y="356615"/>
                </a:lnTo>
                <a:lnTo>
                  <a:pt x="0" y="356615"/>
                </a:lnTo>
                <a:lnTo>
                  <a:pt x="292607" y="649224"/>
                </a:lnTo>
                <a:lnTo>
                  <a:pt x="585215" y="356615"/>
                </a:lnTo>
                <a:lnTo>
                  <a:pt x="438912" y="356615"/>
                </a:lnTo>
                <a:lnTo>
                  <a:pt x="438912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 txBox="1"/>
          <p:nvPr/>
        </p:nvSpPr>
        <p:spPr>
          <a:xfrm>
            <a:off x="1703070" y="783082"/>
            <a:ext cx="5676900" cy="10661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04545" algn="l"/>
                <a:tab pos="1596390" algn="l"/>
                <a:tab pos="2388870" algn="l"/>
                <a:tab pos="3159125" algn="l"/>
                <a:tab pos="3951604" algn="l"/>
                <a:tab pos="4743450" algn="l"/>
                <a:tab pos="5535930" algn="l"/>
              </a:tabLst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9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6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5"/>
              </a:spcBef>
            </a:pPr>
            <a:endParaRPr sz="2000">
              <a:latin typeface="Times New Roman"/>
              <a:cs typeface="Times New Roman"/>
            </a:endParaRPr>
          </a:p>
          <a:p>
            <a:pPr marL="48895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짝을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지어 L,</a:t>
            </a:r>
            <a:r>
              <a:rPr dirty="0" sz="1800" spc="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S를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찾음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1630679" y="4658867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39" h="361314">
                <a:moveTo>
                  <a:pt x="0" y="180593"/>
                </a:moveTo>
                <a:lnTo>
                  <a:pt x="6394" y="132600"/>
                </a:lnTo>
                <a:lnTo>
                  <a:pt x="24440" y="89464"/>
                </a:lnTo>
                <a:lnTo>
                  <a:pt x="52435" y="52911"/>
                </a:lnTo>
                <a:lnTo>
                  <a:pt x="88674" y="24666"/>
                </a:lnTo>
                <a:lnTo>
                  <a:pt x="131453" y="6454"/>
                </a:lnTo>
                <a:lnTo>
                  <a:pt x="179069" y="0"/>
                </a:lnTo>
                <a:lnTo>
                  <a:pt x="226686" y="6454"/>
                </a:lnTo>
                <a:lnTo>
                  <a:pt x="269465" y="24666"/>
                </a:lnTo>
                <a:lnTo>
                  <a:pt x="305704" y="52911"/>
                </a:lnTo>
                <a:lnTo>
                  <a:pt x="333699" y="89464"/>
                </a:lnTo>
                <a:lnTo>
                  <a:pt x="351745" y="132600"/>
                </a:lnTo>
                <a:lnTo>
                  <a:pt x="358139" y="180593"/>
                </a:lnTo>
                <a:lnTo>
                  <a:pt x="351745" y="228587"/>
                </a:lnTo>
                <a:lnTo>
                  <a:pt x="333699" y="271723"/>
                </a:lnTo>
                <a:lnTo>
                  <a:pt x="305704" y="308276"/>
                </a:lnTo>
                <a:lnTo>
                  <a:pt x="269465" y="336521"/>
                </a:lnTo>
                <a:lnTo>
                  <a:pt x="226686" y="354733"/>
                </a:lnTo>
                <a:lnTo>
                  <a:pt x="179069" y="361187"/>
                </a:lnTo>
                <a:lnTo>
                  <a:pt x="131453" y="354733"/>
                </a:lnTo>
                <a:lnTo>
                  <a:pt x="88674" y="336521"/>
                </a:lnTo>
                <a:lnTo>
                  <a:pt x="52435" y="308276"/>
                </a:lnTo>
                <a:lnTo>
                  <a:pt x="24440" y="271723"/>
                </a:lnTo>
                <a:lnTo>
                  <a:pt x="639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 txBox="1"/>
          <p:nvPr/>
        </p:nvSpPr>
        <p:spPr>
          <a:xfrm>
            <a:off x="1733804" y="4650994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2423160" y="4658867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39" h="361314">
                <a:moveTo>
                  <a:pt x="0" y="180593"/>
                </a:moveTo>
                <a:lnTo>
                  <a:pt x="6394" y="132600"/>
                </a:lnTo>
                <a:lnTo>
                  <a:pt x="24440" y="89464"/>
                </a:lnTo>
                <a:lnTo>
                  <a:pt x="52435" y="52911"/>
                </a:lnTo>
                <a:lnTo>
                  <a:pt x="88674" y="24666"/>
                </a:lnTo>
                <a:lnTo>
                  <a:pt x="131453" y="6454"/>
                </a:lnTo>
                <a:lnTo>
                  <a:pt x="179069" y="0"/>
                </a:lnTo>
                <a:lnTo>
                  <a:pt x="226686" y="6454"/>
                </a:lnTo>
                <a:lnTo>
                  <a:pt x="269465" y="24666"/>
                </a:lnTo>
                <a:lnTo>
                  <a:pt x="305704" y="52911"/>
                </a:lnTo>
                <a:lnTo>
                  <a:pt x="333699" y="89464"/>
                </a:lnTo>
                <a:lnTo>
                  <a:pt x="351745" y="132600"/>
                </a:lnTo>
                <a:lnTo>
                  <a:pt x="358139" y="180593"/>
                </a:lnTo>
                <a:lnTo>
                  <a:pt x="351745" y="228587"/>
                </a:lnTo>
                <a:lnTo>
                  <a:pt x="333699" y="271723"/>
                </a:lnTo>
                <a:lnTo>
                  <a:pt x="305704" y="308276"/>
                </a:lnTo>
                <a:lnTo>
                  <a:pt x="269465" y="336521"/>
                </a:lnTo>
                <a:lnTo>
                  <a:pt x="226686" y="354733"/>
                </a:lnTo>
                <a:lnTo>
                  <a:pt x="179069" y="361187"/>
                </a:lnTo>
                <a:lnTo>
                  <a:pt x="131453" y="354733"/>
                </a:lnTo>
                <a:lnTo>
                  <a:pt x="88674" y="336521"/>
                </a:lnTo>
                <a:lnTo>
                  <a:pt x="52435" y="308276"/>
                </a:lnTo>
                <a:lnTo>
                  <a:pt x="24440" y="271723"/>
                </a:lnTo>
                <a:lnTo>
                  <a:pt x="639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2526283" y="4650994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 descr=""/>
          <p:cNvSpPr/>
          <p:nvPr/>
        </p:nvSpPr>
        <p:spPr>
          <a:xfrm>
            <a:off x="3214116" y="4658867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0" y="180593"/>
                </a:moveTo>
                <a:lnTo>
                  <a:pt x="6424" y="132600"/>
                </a:lnTo>
                <a:lnTo>
                  <a:pt x="24553" y="89464"/>
                </a:lnTo>
                <a:lnTo>
                  <a:pt x="52673" y="52911"/>
                </a:lnTo>
                <a:lnTo>
                  <a:pt x="89069" y="24666"/>
                </a:lnTo>
                <a:lnTo>
                  <a:pt x="132027" y="6454"/>
                </a:lnTo>
                <a:lnTo>
                  <a:pt x="179831" y="0"/>
                </a:lnTo>
                <a:lnTo>
                  <a:pt x="227636" y="6454"/>
                </a:lnTo>
                <a:lnTo>
                  <a:pt x="270594" y="24666"/>
                </a:lnTo>
                <a:lnTo>
                  <a:pt x="306990" y="52911"/>
                </a:lnTo>
                <a:lnTo>
                  <a:pt x="335110" y="89464"/>
                </a:lnTo>
                <a:lnTo>
                  <a:pt x="353239" y="132600"/>
                </a:lnTo>
                <a:lnTo>
                  <a:pt x="359663" y="180593"/>
                </a:lnTo>
                <a:lnTo>
                  <a:pt x="353239" y="228587"/>
                </a:lnTo>
                <a:lnTo>
                  <a:pt x="335110" y="271723"/>
                </a:lnTo>
                <a:lnTo>
                  <a:pt x="306990" y="308276"/>
                </a:lnTo>
                <a:lnTo>
                  <a:pt x="270594" y="336521"/>
                </a:lnTo>
                <a:lnTo>
                  <a:pt x="227636" y="354733"/>
                </a:lnTo>
                <a:lnTo>
                  <a:pt x="179831" y="361187"/>
                </a:lnTo>
                <a:lnTo>
                  <a:pt x="132027" y="354733"/>
                </a:lnTo>
                <a:lnTo>
                  <a:pt x="89069" y="336521"/>
                </a:lnTo>
                <a:lnTo>
                  <a:pt x="52673" y="308276"/>
                </a:lnTo>
                <a:lnTo>
                  <a:pt x="24553" y="271723"/>
                </a:lnTo>
                <a:lnTo>
                  <a:pt x="642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 txBox="1"/>
          <p:nvPr/>
        </p:nvSpPr>
        <p:spPr>
          <a:xfrm>
            <a:off x="3318509" y="4650994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 descr=""/>
          <p:cNvSpPr/>
          <p:nvPr/>
        </p:nvSpPr>
        <p:spPr>
          <a:xfrm>
            <a:off x="4006596" y="4658867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0" y="180593"/>
                </a:moveTo>
                <a:lnTo>
                  <a:pt x="6424" y="132600"/>
                </a:lnTo>
                <a:lnTo>
                  <a:pt x="24553" y="89464"/>
                </a:lnTo>
                <a:lnTo>
                  <a:pt x="52673" y="52911"/>
                </a:lnTo>
                <a:lnTo>
                  <a:pt x="89069" y="24666"/>
                </a:lnTo>
                <a:lnTo>
                  <a:pt x="132027" y="6454"/>
                </a:lnTo>
                <a:lnTo>
                  <a:pt x="179831" y="0"/>
                </a:lnTo>
                <a:lnTo>
                  <a:pt x="227636" y="6454"/>
                </a:lnTo>
                <a:lnTo>
                  <a:pt x="270594" y="24666"/>
                </a:lnTo>
                <a:lnTo>
                  <a:pt x="306990" y="52911"/>
                </a:lnTo>
                <a:lnTo>
                  <a:pt x="335110" y="89464"/>
                </a:lnTo>
                <a:lnTo>
                  <a:pt x="353239" y="132600"/>
                </a:lnTo>
                <a:lnTo>
                  <a:pt x="359663" y="180593"/>
                </a:lnTo>
                <a:lnTo>
                  <a:pt x="353239" y="228587"/>
                </a:lnTo>
                <a:lnTo>
                  <a:pt x="335110" y="271723"/>
                </a:lnTo>
                <a:lnTo>
                  <a:pt x="306990" y="308276"/>
                </a:lnTo>
                <a:lnTo>
                  <a:pt x="270594" y="336521"/>
                </a:lnTo>
                <a:lnTo>
                  <a:pt x="227636" y="354733"/>
                </a:lnTo>
                <a:lnTo>
                  <a:pt x="179831" y="361187"/>
                </a:lnTo>
                <a:lnTo>
                  <a:pt x="132027" y="354733"/>
                </a:lnTo>
                <a:lnTo>
                  <a:pt x="89069" y="336521"/>
                </a:lnTo>
                <a:lnTo>
                  <a:pt x="52673" y="308276"/>
                </a:lnTo>
                <a:lnTo>
                  <a:pt x="24553" y="271723"/>
                </a:lnTo>
                <a:lnTo>
                  <a:pt x="642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 txBox="1"/>
          <p:nvPr/>
        </p:nvSpPr>
        <p:spPr>
          <a:xfrm>
            <a:off x="4110609" y="4650994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 descr=""/>
          <p:cNvSpPr/>
          <p:nvPr/>
        </p:nvSpPr>
        <p:spPr>
          <a:xfrm>
            <a:off x="4776215" y="4658867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0" y="180593"/>
                </a:moveTo>
                <a:lnTo>
                  <a:pt x="6424" y="132600"/>
                </a:lnTo>
                <a:lnTo>
                  <a:pt x="24553" y="89464"/>
                </a:lnTo>
                <a:lnTo>
                  <a:pt x="52673" y="52911"/>
                </a:lnTo>
                <a:lnTo>
                  <a:pt x="89069" y="24666"/>
                </a:lnTo>
                <a:lnTo>
                  <a:pt x="132027" y="6454"/>
                </a:lnTo>
                <a:lnTo>
                  <a:pt x="179832" y="0"/>
                </a:lnTo>
                <a:lnTo>
                  <a:pt x="227636" y="6454"/>
                </a:lnTo>
                <a:lnTo>
                  <a:pt x="270594" y="24666"/>
                </a:lnTo>
                <a:lnTo>
                  <a:pt x="306990" y="52911"/>
                </a:lnTo>
                <a:lnTo>
                  <a:pt x="335110" y="89464"/>
                </a:lnTo>
                <a:lnTo>
                  <a:pt x="353239" y="132600"/>
                </a:lnTo>
                <a:lnTo>
                  <a:pt x="359663" y="180593"/>
                </a:lnTo>
                <a:lnTo>
                  <a:pt x="353239" y="228587"/>
                </a:lnTo>
                <a:lnTo>
                  <a:pt x="335110" y="271723"/>
                </a:lnTo>
                <a:lnTo>
                  <a:pt x="306990" y="308276"/>
                </a:lnTo>
                <a:lnTo>
                  <a:pt x="270594" y="336521"/>
                </a:lnTo>
                <a:lnTo>
                  <a:pt x="227636" y="354733"/>
                </a:lnTo>
                <a:lnTo>
                  <a:pt x="179832" y="361187"/>
                </a:lnTo>
                <a:lnTo>
                  <a:pt x="132027" y="354733"/>
                </a:lnTo>
                <a:lnTo>
                  <a:pt x="89069" y="336521"/>
                </a:lnTo>
                <a:lnTo>
                  <a:pt x="52673" y="308276"/>
                </a:lnTo>
                <a:lnTo>
                  <a:pt x="24553" y="271723"/>
                </a:lnTo>
                <a:lnTo>
                  <a:pt x="642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 txBox="1"/>
          <p:nvPr/>
        </p:nvSpPr>
        <p:spPr>
          <a:xfrm>
            <a:off x="4880864" y="4650994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 descr=""/>
          <p:cNvSpPr/>
          <p:nvPr/>
        </p:nvSpPr>
        <p:spPr>
          <a:xfrm>
            <a:off x="5568696" y="4658867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0" y="180593"/>
                </a:moveTo>
                <a:lnTo>
                  <a:pt x="6424" y="132600"/>
                </a:lnTo>
                <a:lnTo>
                  <a:pt x="24553" y="89464"/>
                </a:lnTo>
                <a:lnTo>
                  <a:pt x="52673" y="52911"/>
                </a:lnTo>
                <a:lnTo>
                  <a:pt x="89069" y="24666"/>
                </a:lnTo>
                <a:lnTo>
                  <a:pt x="132027" y="6454"/>
                </a:lnTo>
                <a:lnTo>
                  <a:pt x="179831" y="0"/>
                </a:lnTo>
                <a:lnTo>
                  <a:pt x="227636" y="6454"/>
                </a:lnTo>
                <a:lnTo>
                  <a:pt x="270594" y="24666"/>
                </a:lnTo>
                <a:lnTo>
                  <a:pt x="306990" y="52911"/>
                </a:lnTo>
                <a:lnTo>
                  <a:pt x="335110" y="89464"/>
                </a:lnTo>
                <a:lnTo>
                  <a:pt x="353239" y="132600"/>
                </a:lnTo>
                <a:lnTo>
                  <a:pt x="359663" y="180593"/>
                </a:lnTo>
                <a:lnTo>
                  <a:pt x="353239" y="228587"/>
                </a:lnTo>
                <a:lnTo>
                  <a:pt x="335110" y="271723"/>
                </a:lnTo>
                <a:lnTo>
                  <a:pt x="306990" y="308276"/>
                </a:lnTo>
                <a:lnTo>
                  <a:pt x="270594" y="336521"/>
                </a:lnTo>
                <a:lnTo>
                  <a:pt x="227636" y="354733"/>
                </a:lnTo>
                <a:lnTo>
                  <a:pt x="179831" y="361187"/>
                </a:lnTo>
                <a:lnTo>
                  <a:pt x="132027" y="354733"/>
                </a:lnTo>
                <a:lnTo>
                  <a:pt x="89069" y="336521"/>
                </a:lnTo>
                <a:lnTo>
                  <a:pt x="52673" y="308276"/>
                </a:lnTo>
                <a:lnTo>
                  <a:pt x="24553" y="271723"/>
                </a:lnTo>
                <a:lnTo>
                  <a:pt x="642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 txBox="1"/>
          <p:nvPr/>
        </p:nvSpPr>
        <p:spPr>
          <a:xfrm>
            <a:off x="5673090" y="4650994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 descr=""/>
          <p:cNvSpPr/>
          <p:nvPr/>
        </p:nvSpPr>
        <p:spPr>
          <a:xfrm>
            <a:off x="6361176" y="4658867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40" h="361314">
                <a:moveTo>
                  <a:pt x="0" y="180593"/>
                </a:moveTo>
                <a:lnTo>
                  <a:pt x="6394" y="132600"/>
                </a:lnTo>
                <a:lnTo>
                  <a:pt x="24440" y="89464"/>
                </a:lnTo>
                <a:lnTo>
                  <a:pt x="52435" y="52911"/>
                </a:lnTo>
                <a:lnTo>
                  <a:pt x="88674" y="24666"/>
                </a:lnTo>
                <a:lnTo>
                  <a:pt x="131453" y="6454"/>
                </a:lnTo>
                <a:lnTo>
                  <a:pt x="179070" y="0"/>
                </a:lnTo>
                <a:lnTo>
                  <a:pt x="226686" y="6454"/>
                </a:lnTo>
                <a:lnTo>
                  <a:pt x="269465" y="24666"/>
                </a:lnTo>
                <a:lnTo>
                  <a:pt x="305704" y="52911"/>
                </a:lnTo>
                <a:lnTo>
                  <a:pt x="333699" y="89464"/>
                </a:lnTo>
                <a:lnTo>
                  <a:pt x="351745" y="132600"/>
                </a:lnTo>
                <a:lnTo>
                  <a:pt x="358140" y="180593"/>
                </a:lnTo>
                <a:lnTo>
                  <a:pt x="351745" y="228587"/>
                </a:lnTo>
                <a:lnTo>
                  <a:pt x="333699" y="271723"/>
                </a:lnTo>
                <a:lnTo>
                  <a:pt x="305704" y="308276"/>
                </a:lnTo>
                <a:lnTo>
                  <a:pt x="269465" y="336521"/>
                </a:lnTo>
                <a:lnTo>
                  <a:pt x="226686" y="354733"/>
                </a:lnTo>
                <a:lnTo>
                  <a:pt x="179070" y="361187"/>
                </a:lnTo>
                <a:lnTo>
                  <a:pt x="131453" y="354733"/>
                </a:lnTo>
                <a:lnTo>
                  <a:pt x="88674" y="336521"/>
                </a:lnTo>
                <a:lnTo>
                  <a:pt x="52435" y="308276"/>
                </a:lnTo>
                <a:lnTo>
                  <a:pt x="24440" y="271723"/>
                </a:lnTo>
                <a:lnTo>
                  <a:pt x="639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 txBox="1"/>
          <p:nvPr/>
        </p:nvSpPr>
        <p:spPr>
          <a:xfrm>
            <a:off x="6465570" y="4650994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 descr=""/>
          <p:cNvSpPr/>
          <p:nvPr/>
        </p:nvSpPr>
        <p:spPr>
          <a:xfrm>
            <a:off x="7152131" y="4658867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0" y="180593"/>
                </a:moveTo>
                <a:lnTo>
                  <a:pt x="6424" y="132600"/>
                </a:lnTo>
                <a:lnTo>
                  <a:pt x="24553" y="89464"/>
                </a:lnTo>
                <a:lnTo>
                  <a:pt x="52673" y="52911"/>
                </a:lnTo>
                <a:lnTo>
                  <a:pt x="89069" y="24666"/>
                </a:lnTo>
                <a:lnTo>
                  <a:pt x="132027" y="6454"/>
                </a:lnTo>
                <a:lnTo>
                  <a:pt x="179832" y="0"/>
                </a:lnTo>
                <a:lnTo>
                  <a:pt x="227636" y="6454"/>
                </a:lnTo>
                <a:lnTo>
                  <a:pt x="270594" y="24666"/>
                </a:lnTo>
                <a:lnTo>
                  <a:pt x="306990" y="52911"/>
                </a:lnTo>
                <a:lnTo>
                  <a:pt x="335110" y="89464"/>
                </a:lnTo>
                <a:lnTo>
                  <a:pt x="353239" y="132600"/>
                </a:lnTo>
                <a:lnTo>
                  <a:pt x="359664" y="180593"/>
                </a:lnTo>
                <a:lnTo>
                  <a:pt x="353239" y="228587"/>
                </a:lnTo>
                <a:lnTo>
                  <a:pt x="335110" y="271723"/>
                </a:lnTo>
                <a:lnTo>
                  <a:pt x="306990" y="308276"/>
                </a:lnTo>
                <a:lnTo>
                  <a:pt x="270594" y="336521"/>
                </a:lnTo>
                <a:lnTo>
                  <a:pt x="227636" y="354733"/>
                </a:lnTo>
                <a:lnTo>
                  <a:pt x="179832" y="361187"/>
                </a:lnTo>
                <a:lnTo>
                  <a:pt x="132027" y="354733"/>
                </a:lnTo>
                <a:lnTo>
                  <a:pt x="89069" y="336521"/>
                </a:lnTo>
                <a:lnTo>
                  <a:pt x="52673" y="308276"/>
                </a:lnTo>
                <a:lnTo>
                  <a:pt x="24553" y="271723"/>
                </a:lnTo>
                <a:lnTo>
                  <a:pt x="642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 txBox="1"/>
          <p:nvPr/>
        </p:nvSpPr>
        <p:spPr>
          <a:xfrm>
            <a:off x="7257033" y="4650994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8" name="object 58" descr=""/>
          <p:cNvSpPr/>
          <p:nvPr/>
        </p:nvSpPr>
        <p:spPr>
          <a:xfrm>
            <a:off x="4305300" y="3730752"/>
            <a:ext cx="585470" cy="649605"/>
          </a:xfrm>
          <a:custGeom>
            <a:avLst/>
            <a:gdLst/>
            <a:ahLst/>
            <a:cxnLst/>
            <a:rect l="l" t="t" r="r" b="b"/>
            <a:pathLst>
              <a:path w="585470" h="649604">
                <a:moveTo>
                  <a:pt x="438912" y="0"/>
                </a:moveTo>
                <a:lnTo>
                  <a:pt x="146303" y="0"/>
                </a:lnTo>
                <a:lnTo>
                  <a:pt x="146303" y="356616"/>
                </a:lnTo>
                <a:lnTo>
                  <a:pt x="0" y="356616"/>
                </a:lnTo>
                <a:lnTo>
                  <a:pt x="292608" y="649224"/>
                </a:lnTo>
                <a:lnTo>
                  <a:pt x="585215" y="356616"/>
                </a:lnTo>
                <a:lnTo>
                  <a:pt x="438912" y="356616"/>
                </a:lnTo>
                <a:lnTo>
                  <a:pt x="438912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 txBox="1"/>
          <p:nvPr/>
        </p:nvSpPr>
        <p:spPr>
          <a:xfrm>
            <a:off x="2897504" y="3169412"/>
            <a:ext cx="1467485" cy="895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37515">
              <a:lnSpc>
                <a:spcPct val="100000"/>
              </a:lnSpc>
              <a:spcBef>
                <a:spcPts val="105"/>
              </a:spcBef>
              <a:tabLst>
                <a:tab pos="1184910" algn="l"/>
              </a:tabLst>
            </a:pPr>
            <a:r>
              <a:rPr dirty="0" sz="2000" spc="-50">
                <a:solidFill>
                  <a:srgbClr val="3E3D00"/>
                </a:solidFill>
                <a:latin typeface="Arial MT"/>
                <a:cs typeface="Arial MT"/>
              </a:rPr>
              <a:t>L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	</a:t>
            </a:r>
            <a:r>
              <a:rPr dirty="0" sz="2000" spc="-50">
                <a:solidFill>
                  <a:srgbClr val="3E3D00"/>
                </a:solidFill>
                <a:latin typeface="Arial MT"/>
                <a:cs typeface="Arial MT"/>
              </a:rPr>
              <a:t>S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L,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S</a:t>
            </a:r>
            <a:r>
              <a:rPr dirty="0" sz="18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그룹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생성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2095245" y="5559044"/>
            <a:ext cx="11569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Find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MAX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5815329" y="5520944"/>
            <a:ext cx="10998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Find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MIN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7883652" y="2602992"/>
            <a:ext cx="998219" cy="426720"/>
          </a:xfrm>
          <a:prstGeom prst="rect">
            <a:avLst/>
          </a:prstGeom>
          <a:solidFill>
            <a:srgbClr val="C8C8C8"/>
          </a:solidFill>
        </p:spPr>
        <p:txBody>
          <a:bodyPr wrap="square" lIns="0" tIns="6667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525"/>
              </a:spcBef>
            </a:pP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/2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비교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312420" y="5207508"/>
            <a:ext cx="1191895" cy="425450"/>
          </a:xfrm>
          <a:prstGeom prst="rect">
            <a:avLst/>
          </a:prstGeom>
          <a:solidFill>
            <a:srgbClr val="C8C8C8"/>
          </a:solidFill>
        </p:spPr>
        <p:txBody>
          <a:bodyPr wrap="square" lIns="0" tIns="6604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20"/>
              </a:spcBef>
            </a:pP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/2-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800" spc="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비교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7502652" y="5260847"/>
            <a:ext cx="1191895" cy="425450"/>
          </a:xfrm>
          <a:prstGeom prst="rect">
            <a:avLst/>
          </a:prstGeom>
          <a:solidFill>
            <a:srgbClr val="C8C8C8"/>
          </a:solidFill>
        </p:spPr>
        <p:txBody>
          <a:bodyPr wrap="square" lIns="0" tIns="6667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525"/>
              </a:spcBef>
            </a:pP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/2-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800" spc="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비교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804468" y="4236846"/>
            <a:ext cx="673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L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그룹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7498460" y="4206620"/>
            <a:ext cx="6870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S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그룹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7" name="object 67" descr=""/>
          <p:cNvSpPr/>
          <p:nvPr/>
        </p:nvSpPr>
        <p:spPr>
          <a:xfrm>
            <a:off x="3476244" y="6382511"/>
            <a:ext cx="1724025" cy="425450"/>
          </a:xfrm>
          <a:custGeom>
            <a:avLst/>
            <a:gdLst/>
            <a:ahLst/>
            <a:cxnLst/>
            <a:rect l="l" t="t" r="r" b="b"/>
            <a:pathLst>
              <a:path w="1724025" h="425450">
                <a:moveTo>
                  <a:pt x="1723644" y="0"/>
                </a:moveTo>
                <a:lnTo>
                  <a:pt x="0" y="0"/>
                </a:lnTo>
                <a:lnTo>
                  <a:pt x="0" y="425195"/>
                </a:lnTo>
                <a:lnTo>
                  <a:pt x="1723644" y="425195"/>
                </a:lnTo>
                <a:lnTo>
                  <a:pt x="1723644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911148" y="34290"/>
            <a:ext cx="74561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키를</a:t>
            </a:r>
            <a:r>
              <a:rPr dirty="0" sz="3600" spc="-370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짝</a:t>
            </a:r>
            <a:r>
              <a:rPr dirty="0" sz="3600" spc="-370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지워서</a:t>
            </a:r>
            <a:r>
              <a:rPr dirty="0" sz="3600" spc="-370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최소키와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최대키</a:t>
            </a:r>
            <a:r>
              <a:rPr dirty="0" sz="3600" spc="-370">
                <a:solidFill>
                  <a:srgbClr val="2A54AA"/>
                </a:solidFill>
              </a:rPr>
              <a:t> </a:t>
            </a:r>
            <a:r>
              <a:rPr dirty="0" sz="3600" spc="-25">
                <a:solidFill>
                  <a:srgbClr val="2A54AA"/>
                </a:solidFill>
              </a:rPr>
              <a:t>찾기</a:t>
            </a:r>
            <a:endParaRPr sz="3600"/>
          </a:p>
        </p:txBody>
      </p:sp>
      <p:sp>
        <p:nvSpPr>
          <p:cNvPr id="69" name="object 6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50</a:t>
            </a:fld>
          </a:p>
        </p:txBody>
      </p:sp>
      <p:sp>
        <p:nvSpPr>
          <p:cNvPr id="70" name="object 70" descr=""/>
          <p:cNvSpPr txBox="1"/>
          <p:nvPr/>
        </p:nvSpPr>
        <p:spPr>
          <a:xfrm>
            <a:off x="3555872" y="6415750"/>
            <a:ext cx="1550035" cy="329565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총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O(3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/2)</a:t>
            </a:r>
            <a:r>
              <a:rPr dirty="0" sz="18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비교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9177" y="231140"/>
            <a:ext cx="74568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키를</a:t>
            </a:r>
            <a:r>
              <a:rPr dirty="0" sz="3600" spc="-370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짝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지워서</a:t>
            </a:r>
            <a:r>
              <a:rPr dirty="0" sz="3600" spc="-370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최소키와</a:t>
            </a:r>
            <a:r>
              <a:rPr dirty="0" sz="3600" spc="-370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최대키</a:t>
            </a:r>
            <a:r>
              <a:rPr dirty="0" sz="3600" spc="-370">
                <a:solidFill>
                  <a:srgbClr val="2A54AA"/>
                </a:solidFill>
              </a:rPr>
              <a:t> </a:t>
            </a:r>
            <a:r>
              <a:rPr dirty="0" sz="3600" spc="-25">
                <a:solidFill>
                  <a:srgbClr val="2A54AA"/>
                </a:solidFill>
              </a:rPr>
              <a:t>찾기</a:t>
            </a:r>
            <a:endParaRPr sz="3600"/>
          </a:p>
        </p:txBody>
      </p:sp>
      <p:sp>
        <p:nvSpPr>
          <p:cNvPr id="3" name="object 3" descr=""/>
          <p:cNvSpPr/>
          <p:nvPr/>
        </p:nvSpPr>
        <p:spPr>
          <a:xfrm>
            <a:off x="4626864" y="1676400"/>
            <a:ext cx="3983990" cy="4215765"/>
          </a:xfrm>
          <a:custGeom>
            <a:avLst/>
            <a:gdLst/>
            <a:ahLst/>
            <a:cxnLst/>
            <a:rect l="l" t="t" r="r" b="b"/>
            <a:pathLst>
              <a:path w="3983990" h="4215765">
                <a:moveTo>
                  <a:pt x="3983736" y="0"/>
                </a:moveTo>
                <a:lnTo>
                  <a:pt x="0" y="0"/>
                </a:lnTo>
                <a:lnTo>
                  <a:pt x="0" y="4215384"/>
                </a:lnTo>
                <a:lnTo>
                  <a:pt x="3983736" y="4215384"/>
                </a:lnTo>
                <a:lnTo>
                  <a:pt x="398373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829047" y="1715160"/>
            <a:ext cx="3322320" cy="109855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600" spc="-3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(i=3;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i&lt;=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n-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1;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i=i+2){</a:t>
            </a:r>
            <a:endParaRPr sz="1600">
              <a:latin typeface="Courier New"/>
              <a:cs typeface="Courier New"/>
            </a:endParaRPr>
          </a:p>
          <a:p>
            <a:pPr marL="745490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600" spc="-2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(S[i]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&lt;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S[i+1]){</a:t>
            </a:r>
            <a:endParaRPr sz="1600">
              <a:latin typeface="Courier New"/>
              <a:cs typeface="Courier New"/>
            </a:endParaRPr>
          </a:p>
          <a:p>
            <a:pPr marL="1600835" marR="5080" indent="-489584">
              <a:lnSpc>
                <a:spcPct val="110000"/>
              </a:lnSpc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600" spc="-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(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S[i]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&lt;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small)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small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S[i];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28105" y="2787393"/>
            <a:ext cx="2467610" cy="83121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6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(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S[i+1]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&gt;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large)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large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S[i+1];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62346" y="3593109"/>
            <a:ext cx="2832100" cy="163512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745490" algn="l"/>
              </a:tabLst>
            </a:pPr>
            <a:r>
              <a:rPr dirty="0" sz="1600" spc="-20" b="1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	</a:t>
            </a: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600" spc="-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(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S[i+1]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&lt;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small)</a:t>
            </a:r>
            <a:endParaRPr sz="1600">
              <a:latin typeface="Courier New"/>
              <a:cs typeface="Courier New"/>
            </a:endParaRPr>
          </a:p>
          <a:p>
            <a:pPr marL="867410">
              <a:lnSpc>
                <a:spcPct val="100000"/>
              </a:lnSpc>
              <a:spcBef>
                <a:spcPts val="190"/>
              </a:spcBef>
            </a:pP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small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S[i+1];</a:t>
            </a:r>
            <a:endParaRPr sz="1600">
              <a:latin typeface="Courier New"/>
              <a:cs typeface="Courier New"/>
            </a:endParaRPr>
          </a:p>
          <a:p>
            <a:pPr marL="867410" marR="248285" indent="-489584">
              <a:lnSpc>
                <a:spcPct val="110000"/>
              </a:lnSpc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600" spc="-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(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S[i]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&gt;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large)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large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S[i];</a:t>
            </a:r>
            <a:endParaRPr sz="16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195"/>
              </a:spcBef>
            </a:pP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16728" y="5227701"/>
            <a:ext cx="147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07128" y="5495950"/>
            <a:ext cx="147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6200" y="1676400"/>
            <a:ext cx="4514215" cy="3587750"/>
          </a:xfrm>
          <a:custGeom>
            <a:avLst/>
            <a:gdLst/>
            <a:ahLst/>
            <a:cxnLst/>
            <a:rect l="l" t="t" r="r" b="b"/>
            <a:pathLst>
              <a:path w="4514215" h="3587750">
                <a:moveTo>
                  <a:pt x="4514088" y="0"/>
                </a:moveTo>
                <a:lnTo>
                  <a:pt x="0" y="0"/>
                </a:lnTo>
                <a:lnTo>
                  <a:pt x="0" y="3587496"/>
                </a:lnTo>
                <a:lnTo>
                  <a:pt x="4514088" y="3587496"/>
                </a:lnTo>
                <a:lnTo>
                  <a:pt x="451408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55549" y="1743582"/>
            <a:ext cx="3568065" cy="97663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600" spc="-6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find_both2t(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600" spc="-6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dirty="0" sz="16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 b="1">
                <a:solidFill>
                  <a:srgbClr val="3E3D00"/>
                </a:solidFill>
                <a:latin typeface="Courier New"/>
                <a:cs typeface="Courier New"/>
              </a:rPr>
              <a:t>const 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dirty="0" sz="1600" spc="-6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S[],</a:t>
            </a:r>
            <a:r>
              <a:rPr dirty="0" sz="1600" spc="-5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&amp;</a:t>
            </a:r>
            <a:r>
              <a:rPr dirty="0" sz="1600" spc="-7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small, 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&amp;</a:t>
            </a:r>
            <a:r>
              <a:rPr dirty="0" sz="1600" spc="-7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large){</a:t>
            </a:r>
            <a:endParaRPr sz="16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165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6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i;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746099" y="3034067"/>
          <a:ext cx="2337435" cy="765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0610"/>
                <a:gridCol w="243840"/>
                <a:gridCol w="732155"/>
                <a:gridCol w="214630"/>
              </a:tblGrid>
              <a:tr h="248285">
                <a:tc>
                  <a:txBody>
                    <a:bodyPr/>
                    <a:lstStyle/>
                    <a:p>
                      <a:pPr algn="r" marR="53340">
                        <a:lnSpc>
                          <a:spcPts val="1650"/>
                        </a:lnSpc>
                      </a:pPr>
                      <a:r>
                        <a:rPr dirty="0" sz="1600" b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r>
                        <a:rPr dirty="0" sz="1600" spc="-10" b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(S[1]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dirty="0" sz="1600" spc="-5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dirty="0" sz="16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S[2])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dirty="0" sz="1600" spc="-5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</a:tr>
              <a:tr h="267970">
                <a:tc>
                  <a:txBody>
                    <a:bodyPr/>
                    <a:lstStyle/>
                    <a:p>
                      <a:pPr algn="r" marR="53340">
                        <a:lnSpc>
                          <a:spcPts val="1800"/>
                        </a:lnSpc>
                      </a:pPr>
                      <a:r>
                        <a:rPr dirty="0" sz="16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small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dirty="0" sz="1600" spc="-5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dirty="0" sz="16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S[1];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algn="r" marR="53340">
                        <a:lnSpc>
                          <a:spcPts val="1800"/>
                        </a:lnSpc>
                      </a:pPr>
                      <a:r>
                        <a:rPr dirty="0" sz="16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large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dirty="0" sz="1600" spc="-5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dirty="0" sz="16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S[2];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 descr=""/>
          <p:cNvSpPr txBox="1"/>
          <p:nvPr/>
        </p:nvSpPr>
        <p:spPr>
          <a:xfrm>
            <a:off x="765149" y="3767480"/>
            <a:ext cx="880744" cy="56197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90"/>
              </a:spcBef>
            </a:pP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95"/>
              </a:spcBef>
              <a:tabLst>
                <a:tab pos="732790" algn="l"/>
              </a:tabLst>
            </a:pPr>
            <a:r>
              <a:rPr dirty="0" sz="1600" spc="-20" b="1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	</a:t>
            </a: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51840" y="1057401"/>
            <a:ext cx="18846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10">
                <a:solidFill>
                  <a:srgbClr val="3E3D00"/>
                </a:solidFill>
                <a:latin typeface="Malgun Gothic"/>
                <a:cs typeface="Malgun Gothic"/>
              </a:rPr>
              <a:t>n:</a:t>
            </a:r>
            <a:r>
              <a:rPr dirty="0" sz="2000" spc="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even</a:t>
            </a:r>
            <a:r>
              <a:rPr dirty="0" sz="2000" spc="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number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111817" y="3076765"/>
            <a:ext cx="651510" cy="294640"/>
            <a:chOff x="3111817" y="3076765"/>
            <a:chExt cx="651510" cy="294640"/>
          </a:xfrm>
        </p:grpSpPr>
        <p:sp>
          <p:nvSpPr>
            <p:cNvPr id="15" name="object 15" descr=""/>
            <p:cNvSpPr/>
            <p:nvPr/>
          </p:nvSpPr>
          <p:spPr>
            <a:xfrm>
              <a:off x="3116579" y="3081527"/>
              <a:ext cx="641985" cy="285115"/>
            </a:xfrm>
            <a:custGeom>
              <a:avLst/>
              <a:gdLst/>
              <a:ahLst/>
              <a:cxnLst/>
              <a:rect l="l" t="t" r="r" b="b"/>
              <a:pathLst>
                <a:path w="641985" h="285114">
                  <a:moveTo>
                    <a:pt x="320802" y="0"/>
                  </a:moveTo>
                  <a:lnTo>
                    <a:pt x="256151" y="2893"/>
                  </a:lnTo>
                  <a:lnTo>
                    <a:pt x="195935" y="11191"/>
                  </a:lnTo>
                  <a:lnTo>
                    <a:pt x="141442" y="24324"/>
                  </a:lnTo>
                  <a:lnTo>
                    <a:pt x="93964" y="41719"/>
                  </a:lnTo>
                  <a:lnTo>
                    <a:pt x="54790" y="62805"/>
                  </a:lnTo>
                  <a:lnTo>
                    <a:pt x="25211" y="87010"/>
                  </a:lnTo>
                  <a:lnTo>
                    <a:pt x="0" y="142494"/>
                  </a:lnTo>
                  <a:lnTo>
                    <a:pt x="6517" y="171223"/>
                  </a:lnTo>
                  <a:lnTo>
                    <a:pt x="54790" y="222182"/>
                  </a:lnTo>
                  <a:lnTo>
                    <a:pt x="93964" y="243268"/>
                  </a:lnTo>
                  <a:lnTo>
                    <a:pt x="141442" y="260663"/>
                  </a:lnTo>
                  <a:lnTo>
                    <a:pt x="195935" y="273796"/>
                  </a:lnTo>
                  <a:lnTo>
                    <a:pt x="256151" y="282094"/>
                  </a:lnTo>
                  <a:lnTo>
                    <a:pt x="320802" y="284988"/>
                  </a:lnTo>
                  <a:lnTo>
                    <a:pt x="385452" y="282094"/>
                  </a:lnTo>
                  <a:lnTo>
                    <a:pt x="445668" y="273796"/>
                  </a:lnTo>
                  <a:lnTo>
                    <a:pt x="500161" y="260663"/>
                  </a:lnTo>
                  <a:lnTo>
                    <a:pt x="547639" y="243268"/>
                  </a:lnTo>
                  <a:lnTo>
                    <a:pt x="586813" y="222182"/>
                  </a:lnTo>
                  <a:lnTo>
                    <a:pt x="616392" y="197977"/>
                  </a:lnTo>
                  <a:lnTo>
                    <a:pt x="641604" y="142494"/>
                  </a:lnTo>
                  <a:lnTo>
                    <a:pt x="635086" y="113764"/>
                  </a:lnTo>
                  <a:lnTo>
                    <a:pt x="586813" y="62805"/>
                  </a:lnTo>
                  <a:lnTo>
                    <a:pt x="547639" y="41719"/>
                  </a:lnTo>
                  <a:lnTo>
                    <a:pt x="500161" y="24324"/>
                  </a:lnTo>
                  <a:lnTo>
                    <a:pt x="445668" y="11191"/>
                  </a:lnTo>
                  <a:lnTo>
                    <a:pt x="385452" y="2893"/>
                  </a:lnTo>
                  <a:lnTo>
                    <a:pt x="320802" y="0"/>
                  </a:lnTo>
                  <a:close/>
                </a:path>
              </a:pathLst>
            </a:custGeom>
            <a:solidFill>
              <a:srgbClr val="FFFF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116579" y="3081527"/>
              <a:ext cx="641985" cy="285115"/>
            </a:xfrm>
            <a:custGeom>
              <a:avLst/>
              <a:gdLst/>
              <a:ahLst/>
              <a:cxnLst/>
              <a:rect l="l" t="t" r="r" b="b"/>
              <a:pathLst>
                <a:path w="641985" h="285114">
                  <a:moveTo>
                    <a:pt x="0" y="142494"/>
                  </a:moveTo>
                  <a:lnTo>
                    <a:pt x="25211" y="87010"/>
                  </a:lnTo>
                  <a:lnTo>
                    <a:pt x="54790" y="62805"/>
                  </a:lnTo>
                  <a:lnTo>
                    <a:pt x="93964" y="41719"/>
                  </a:lnTo>
                  <a:lnTo>
                    <a:pt x="141442" y="24324"/>
                  </a:lnTo>
                  <a:lnTo>
                    <a:pt x="195935" y="11191"/>
                  </a:lnTo>
                  <a:lnTo>
                    <a:pt x="256151" y="2893"/>
                  </a:lnTo>
                  <a:lnTo>
                    <a:pt x="320802" y="0"/>
                  </a:lnTo>
                  <a:lnTo>
                    <a:pt x="385452" y="2893"/>
                  </a:lnTo>
                  <a:lnTo>
                    <a:pt x="445668" y="11191"/>
                  </a:lnTo>
                  <a:lnTo>
                    <a:pt x="500161" y="24324"/>
                  </a:lnTo>
                  <a:lnTo>
                    <a:pt x="547639" y="41719"/>
                  </a:lnTo>
                  <a:lnTo>
                    <a:pt x="586813" y="62805"/>
                  </a:lnTo>
                  <a:lnTo>
                    <a:pt x="616392" y="87010"/>
                  </a:lnTo>
                  <a:lnTo>
                    <a:pt x="641604" y="142494"/>
                  </a:lnTo>
                  <a:lnTo>
                    <a:pt x="635086" y="171223"/>
                  </a:lnTo>
                  <a:lnTo>
                    <a:pt x="586813" y="222182"/>
                  </a:lnTo>
                  <a:lnTo>
                    <a:pt x="547639" y="243268"/>
                  </a:lnTo>
                  <a:lnTo>
                    <a:pt x="500161" y="260663"/>
                  </a:lnTo>
                  <a:lnTo>
                    <a:pt x="445668" y="273796"/>
                  </a:lnTo>
                  <a:lnTo>
                    <a:pt x="385452" y="282094"/>
                  </a:lnTo>
                  <a:lnTo>
                    <a:pt x="320802" y="284988"/>
                  </a:lnTo>
                  <a:lnTo>
                    <a:pt x="256151" y="282094"/>
                  </a:lnTo>
                  <a:lnTo>
                    <a:pt x="195935" y="273796"/>
                  </a:lnTo>
                  <a:lnTo>
                    <a:pt x="141442" y="260663"/>
                  </a:lnTo>
                  <a:lnTo>
                    <a:pt x="93964" y="243268"/>
                  </a:lnTo>
                  <a:lnTo>
                    <a:pt x="54790" y="222182"/>
                  </a:lnTo>
                  <a:lnTo>
                    <a:pt x="25211" y="197977"/>
                  </a:lnTo>
                  <a:lnTo>
                    <a:pt x="0" y="14249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3298697" y="3133089"/>
            <a:ext cx="278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3E3D00"/>
                </a:solidFill>
                <a:latin typeface="Malgun Gothic"/>
                <a:cs typeface="Malgun Gothic"/>
              </a:rPr>
              <a:t>비교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8051101" y="2028253"/>
            <a:ext cx="652780" cy="296545"/>
            <a:chOff x="8051101" y="2028253"/>
            <a:chExt cx="652780" cy="296545"/>
          </a:xfrm>
        </p:grpSpPr>
        <p:sp>
          <p:nvSpPr>
            <p:cNvPr id="19" name="object 19" descr=""/>
            <p:cNvSpPr/>
            <p:nvPr/>
          </p:nvSpPr>
          <p:spPr>
            <a:xfrm>
              <a:off x="8055864" y="2033016"/>
              <a:ext cx="643255" cy="287020"/>
            </a:xfrm>
            <a:custGeom>
              <a:avLst/>
              <a:gdLst/>
              <a:ahLst/>
              <a:cxnLst/>
              <a:rect l="l" t="t" r="r" b="b"/>
              <a:pathLst>
                <a:path w="643254" h="287019">
                  <a:moveTo>
                    <a:pt x="321563" y="0"/>
                  </a:moveTo>
                  <a:lnTo>
                    <a:pt x="256771" y="2910"/>
                  </a:lnTo>
                  <a:lnTo>
                    <a:pt x="196417" y="11257"/>
                  </a:lnTo>
                  <a:lnTo>
                    <a:pt x="141795" y="24465"/>
                  </a:lnTo>
                  <a:lnTo>
                    <a:pt x="94202" y="41957"/>
                  </a:lnTo>
                  <a:lnTo>
                    <a:pt x="54930" y="63158"/>
                  </a:lnTo>
                  <a:lnTo>
                    <a:pt x="25276" y="87493"/>
                  </a:lnTo>
                  <a:lnTo>
                    <a:pt x="0" y="143256"/>
                  </a:lnTo>
                  <a:lnTo>
                    <a:pt x="6535" y="172127"/>
                  </a:lnTo>
                  <a:lnTo>
                    <a:pt x="54930" y="223353"/>
                  </a:lnTo>
                  <a:lnTo>
                    <a:pt x="94202" y="244554"/>
                  </a:lnTo>
                  <a:lnTo>
                    <a:pt x="141795" y="262046"/>
                  </a:lnTo>
                  <a:lnTo>
                    <a:pt x="196417" y="275254"/>
                  </a:lnTo>
                  <a:lnTo>
                    <a:pt x="256771" y="283601"/>
                  </a:lnTo>
                  <a:lnTo>
                    <a:pt x="321563" y="286512"/>
                  </a:lnTo>
                  <a:lnTo>
                    <a:pt x="386356" y="283601"/>
                  </a:lnTo>
                  <a:lnTo>
                    <a:pt x="446710" y="275254"/>
                  </a:lnTo>
                  <a:lnTo>
                    <a:pt x="501332" y="262046"/>
                  </a:lnTo>
                  <a:lnTo>
                    <a:pt x="548925" y="244554"/>
                  </a:lnTo>
                  <a:lnTo>
                    <a:pt x="588197" y="223353"/>
                  </a:lnTo>
                  <a:lnTo>
                    <a:pt x="617851" y="199018"/>
                  </a:lnTo>
                  <a:lnTo>
                    <a:pt x="643127" y="143256"/>
                  </a:lnTo>
                  <a:lnTo>
                    <a:pt x="636592" y="114384"/>
                  </a:lnTo>
                  <a:lnTo>
                    <a:pt x="588197" y="63158"/>
                  </a:lnTo>
                  <a:lnTo>
                    <a:pt x="548925" y="41957"/>
                  </a:lnTo>
                  <a:lnTo>
                    <a:pt x="501332" y="24465"/>
                  </a:lnTo>
                  <a:lnTo>
                    <a:pt x="446710" y="11257"/>
                  </a:lnTo>
                  <a:lnTo>
                    <a:pt x="386356" y="2910"/>
                  </a:lnTo>
                  <a:lnTo>
                    <a:pt x="321563" y="0"/>
                  </a:lnTo>
                  <a:close/>
                </a:path>
              </a:pathLst>
            </a:custGeom>
            <a:solidFill>
              <a:srgbClr val="FFFF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055864" y="2033016"/>
              <a:ext cx="643255" cy="287020"/>
            </a:xfrm>
            <a:custGeom>
              <a:avLst/>
              <a:gdLst/>
              <a:ahLst/>
              <a:cxnLst/>
              <a:rect l="l" t="t" r="r" b="b"/>
              <a:pathLst>
                <a:path w="643254" h="287019">
                  <a:moveTo>
                    <a:pt x="0" y="143256"/>
                  </a:moveTo>
                  <a:lnTo>
                    <a:pt x="25276" y="87493"/>
                  </a:lnTo>
                  <a:lnTo>
                    <a:pt x="54930" y="63158"/>
                  </a:lnTo>
                  <a:lnTo>
                    <a:pt x="94202" y="41957"/>
                  </a:lnTo>
                  <a:lnTo>
                    <a:pt x="141795" y="24465"/>
                  </a:lnTo>
                  <a:lnTo>
                    <a:pt x="196417" y="11257"/>
                  </a:lnTo>
                  <a:lnTo>
                    <a:pt x="256771" y="2910"/>
                  </a:lnTo>
                  <a:lnTo>
                    <a:pt x="321563" y="0"/>
                  </a:lnTo>
                  <a:lnTo>
                    <a:pt x="386356" y="2910"/>
                  </a:lnTo>
                  <a:lnTo>
                    <a:pt x="446710" y="11257"/>
                  </a:lnTo>
                  <a:lnTo>
                    <a:pt x="501332" y="24465"/>
                  </a:lnTo>
                  <a:lnTo>
                    <a:pt x="548925" y="41957"/>
                  </a:lnTo>
                  <a:lnTo>
                    <a:pt x="588197" y="63158"/>
                  </a:lnTo>
                  <a:lnTo>
                    <a:pt x="617851" y="87493"/>
                  </a:lnTo>
                  <a:lnTo>
                    <a:pt x="643127" y="143256"/>
                  </a:lnTo>
                  <a:lnTo>
                    <a:pt x="636592" y="172127"/>
                  </a:lnTo>
                  <a:lnTo>
                    <a:pt x="588197" y="223353"/>
                  </a:lnTo>
                  <a:lnTo>
                    <a:pt x="548925" y="244554"/>
                  </a:lnTo>
                  <a:lnTo>
                    <a:pt x="501332" y="262046"/>
                  </a:lnTo>
                  <a:lnTo>
                    <a:pt x="446710" y="275254"/>
                  </a:lnTo>
                  <a:lnTo>
                    <a:pt x="386356" y="283601"/>
                  </a:lnTo>
                  <a:lnTo>
                    <a:pt x="321563" y="286512"/>
                  </a:lnTo>
                  <a:lnTo>
                    <a:pt x="256771" y="283601"/>
                  </a:lnTo>
                  <a:lnTo>
                    <a:pt x="196417" y="275254"/>
                  </a:lnTo>
                  <a:lnTo>
                    <a:pt x="141795" y="262046"/>
                  </a:lnTo>
                  <a:lnTo>
                    <a:pt x="94202" y="244554"/>
                  </a:lnTo>
                  <a:lnTo>
                    <a:pt x="54930" y="223353"/>
                  </a:lnTo>
                  <a:lnTo>
                    <a:pt x="25276" y="199018"/>
                  </a:lnTo>
                  <a:lnTo>
                    <a:pt x="0" y="14325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8240394" y="2085212"/>
            <a:ext cx="278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3E3D00"/>
                </a:solidFill>
                <a:latin typeface="Malgun Gothic"/>
                <a:cs typeface="Malgun Gothic"/>
              </a:rPr>
              <a:t>비교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8150161" y="2328481"/>
            <a:ext cx="652780" cy="296545"/>
            <a:chOff x="8150161" y="2328481"/>
            <a:chExt cx="652780" cy="296545"/>
          </a:xfrm>
        </p:grpSpPr>
        <p:sp>
          <p:nvSpPr>
            <p:cNvPr id="23" name="object 23" descr=""/>
            <p:cNvSpPr/>
            <p:nvPr/>
          </p:nvSpPr>
          <p:spPr>
            <a:xfrm>
              <a:off x="8154923" y="2333244"/>
              <a:ext cx="643255" cy="287020"/>
            </a:xfrm>
            <a:custGeom>
              <a:avLst/>
              <a:gdLst/>
              <a:ahLst/>
              <a:cxnLst/>
              <a:rect l="l" t="t" r="r" b="b"/>
              <a:pathLst>
                <a:path w="643254" h="287019">
                  <a:moveTo>
                    <a:pt x="321564" y="0"/>
                  </a:moveTo>
                  <a:lnTo>
                    <a:pt x="256771" y="2910"/>
                  </a:lnTo>
                  <a:lnTo>
                    <a:pt x="196417" y="11257"/>
                  </a:lnTo>
                  <a:lnTo>
                    <a:pt x="141795" y="24465"/>
                  </a:lnTo>
                  <a:lnTo>
                    <a:pt x="94202" y="41957"/>
                  </a:lnTo>
                  <a:lnTo>
                    <a:pt x="54930" y="63158"/>
                  </a:lnTo>
                  <a:lnTo>
                    <a:pt x="25276" y="87493"/>
                  </a:lnTo>
                  <a:lnTo>
                    <a:pt x="0" y="143255"/>
                  </a:lnTo>
                  <a:lnTo>
                    <a:pt x="6535" y="172127"/>
                  </a:lnTo>
                  <a:lnTo>
                    <a:pt x="54930" y="223353"/>
                  </a:lnTo>
                  <a:lnTo>
                    <a:pt x="94202" y="244554"/>
                  </a:lnTo>
                  <a:lnTo>
                    <a:pt x="141795" y="262046"/>
                  </a:lnTo>
                  <a:lnTo>
                    <a:pt x="196417" y="275254"/>
                  </a:lnTo>
                  <a:lnTo>
                    <a:pt x="256771" y="283601"/>
                  </a:lnTo>
                  <a:lnTo>
                    <a:pt x="321564" y="286511"/>
                  </a:lnTo>
                  <a:lnTo>
                    <a:pt x="386356" y="283601"/>
                  </a:lnTo>
                  <a:lnTo>
                    <a:pt x="446710" y="275254"/>
                  </a:lnTo>
                  <a:lnTo>
                    <a:pt x="501332" y="262046"/>
                  </a:lnTo>
                  <a:lnTo>
                    <a:pt x="548925" y="244554"/>
                  </a:lnTo>
                  <a:lnTo>
                    <a:pt x="588197" y="223353"/>
                  </a:lnTo>
                  <a:lnTo>
                    <a:pt x="617851" y="199018"/>
                  </a:lnTo>
                  <a:lnTo>
                    <a:pt x="643127" y="143255"/>
                  </a:lnTo>
                  <a:lnTo>
                    <a:pt x="636592" y="114384"/>
                  </a:lnTo>
                  <a:lnTo>
                    <a:pt x="588197" y="63158"/>
                  </a:lnTo>
                  <a:lnTo>
                    <a:pt x="548925" y="41957"/>
                  </a:lnTo>
                  <a:lnTo>
                    <a:pt x="501332" y="24465"/>
                  </a:lnTo>
                  <a:lnTo>
                    <a:pt x="446710" y="11257"/>
                  </a:lnTo>
                  <a:lnTo>
                    <a:pt x="386356" y="2910"/>
                  </a:lnTo>
                  <a:lnTo>
                    <a:pt x="321564" y="0"/>
                  </a:lnTo>
                  <a:close/>
                </a:path>
              </a:pathLst>
            </a:custGeom>
            <a:solidFill>
              <a:srgbClr val="FFFF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8154923" y="2333244"/>
              <a:ext cx="643255" cy="287020"/>
            </a:xfrm>
            <a:custGeom>
              <a:avLst/>
              <a:gdLst/>
              <a:ahLst/>
              <a:cxnLst/>
              <a:rect l="l" t="t" r="r" b="b"/>
              <a:pathLst>
                <a:path w="643254" h="287019">
                  <a:moveTo>
                    <a:pt x="0" y="143255"/>
                  </a:moveTo>
                  <a:lnTo>
                    <a:pt x="25276" y="87493"/>
                  </a:lnTo>
                  <a:lnTo>
                    <a:pt x="54930" y="63158"/>
                  </a:lnTo>
                  <a:lnTo>
                    <a:pt x="94202" y="41957"/>
                  </a:lnTo>
                  <a:lnTo>
                    <a:pt x="141795" y="24465"/>
                  </a:lnTo>
                  <a:lnTo>
                    <a:pt x="196417" y="11257"/>
                  </a:lnTo>
                  <a:lnTo>
                    <a:pt x="256771" y="2910"/>
                  </a:lnTo>
                  <a:lnTo>
                    <a:pt x="321564" y="0"/>
                  </a:lnTo>
                  <a:lnTo>
                    <a:pt x="386356" y="2910"/>
                  </a:lnTo>
                  <a:lnTo>
                    <a:pt x="446710" y="11257"/>
                  </a:lnTo>
                  <a:lnTo>
                    <a:pt x="501332" y="24465"/>
                  </a:lnTo>
                  <a:lnTo>
                    <a:pt x="548925" y="41957"/>
                  </a:lnTo>
                  <a:lnTo>
                    <a:pt x="588197" y="63158"/>
                  </a:lnTo>
                  <a:lnTo>
                    <a:pt x="617851" y="87493"/>
                  </a:lnTo>
                  <a:lnTo>
                    <a:pt x="643127" y="143255"/>
                  </a:lnTo>
                  <a:lnTo>
                    <a:pt x="636592" y="172127"/>
                  </a:lnTo>
                  <a:lnTo>
                    <a:pt x="588197" y="223353"/>
                  </a:lnTo>
                  <a:lnTo>
                    <a:pt x="548925" y="244554"/>
                  </a:lnTo>
                  <a:lnTo>
                    <a:pt x="501332" y="262046"/>
                  </a:lnTo>
                  <a:lnTo>
                    <a:pt x="446710" y="275254"/>
                  </a:lnTo>
                  <a:lnTo>
                    <a:pt x="386356" y="283601"/>
                  </a:lnTo>
                  <a:lnTo>
                    <a:pt x="321564" y="286511"/>
                  </a:lnTo>
                  <a:lnTo>
                    <a:pt x="256771" y="283601"/>
                  </a:lnTo>
                  <a:lnTo>
                    <a:pt x="196417" y="275254"/>
                  </a:lnTo>
                  <a:lnTo>
                    <a:pt x="141795" y="262046"/>
                  </a:lnTo>
                  <a:lnTo>
                    <a:pt x="94202" y="244554"/>
                  </a:lnTo>
                  <a:lnTo>
                    <a:pt x="54930" y="223353"/>
                  </a:lnTo>
                  <a:lnTo>
                    <a:pt x="25276" y="199018"/>
                  </a:lnTo>
                  <a:lnTo>
                    <a:pt x="0" y="14325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8338819" y="2385186"/>
            <a:ext cx="278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3E3D00"/>
                </a:solidFill>
                <a:latin typeface="Malgun Gothic"/>
                <a:cs typeface="Malgun Gothic"/>
              </a:rPr>
              <a:t>비교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8329993" y="2790253"/>
            <a:ext cx="652780" cy="296545"/>
            <a:chOff x="8329993" y="2790253"/>
            <a:chExt cx="652780" cy="296545"/>
          </a:xfrm>
        </p:grpSpPr>
        <p:sp>
          <p:nvSpPr>
            <p:cNvPr id="27" name="object 27" descr=""/>
            <p:cNvSpPr/>
            <p:nvPr/>
          </p:nvSpPr>
          <p:spPr>
            <a:xfrm>
              <a:off x="8334756" y="2795016"/>
              <a:ext cx="643255" cy="287020"/>
            </a:xfrm>
            <a:custGeom>
              <a:avLst/>
              <a:gdLst/>
              <a:ahLst/>
              <a:cxnLst/>
              <a:rect l="l" t="t" r="r" b="b"/>
              <a:pathLst>
                <a:path w="643254" h="287019">
                  <a:moveTo>
                    <a:pt x="321564" y="0"/>
                  </a:moveTo>
                  <a:lnTo>
                    <a:pt x="256771" y="2910"/>
                  </a:lnTo>
                  <a:lnTo>
                    <a:pt x="196417" y="11257"/>
                  </a:lnTo>
                  <a:lnTo>
                    <a:pt x="141795" y="24465"/>
                  </a:lnTo>
                  <a:lnTo>
                    <a:pt x="94202" y="41957"/>
                  </a:lnTo>
                  <a:lnTo>
                    <a:pt x="54930" y="63158"/>
                  </a:lnTo>
                  <a:lnTo>
                    <a:pt x="25276" y="87493"/>
                  </a:lnTo>
                  <a:lnTo>
                    <a:pt x="0" y="143256"/>
                  </a:lnTo>
                  <a:lnTo>
                    <a:pt x="6535" y="172127"/>
                  </a:lnTo>
                  <a:lnTo>
                    <a:pt x="54930" y="223353"/>
                  </a:lnTo>
                  <a:lnTo>
                    <a:pt x="94202" y="244554"/>
                  </a:lnTo>
                  <a:lnTo>
                    <a:pt x="141795" y="262046"/>
                  </a:lnTo>
                  <a:lnTo>
                    <a:pt x="196417" y="275254"/>
                  </a:lnTo>
                  <a:lnTo>
                    <a:pt x="256771" y="283601"/>
                  </a:lnTo>
                  <a:lnTo>
                    <a:pt x="321564" y="286512"/>
                  </a:lnTo>
                  <a:lnTo>
                    <a:pt x="386356" y="283601"/>
                  </a:lnTo>
                  <a:lnTo>
                    <a:pt x="446710" y="275254"/>
                  </a:lnTo>
                  <a:lnTo>
                    <a:pt x="501332" y="262046"/>
                  </a:lnTo>
                  <a:lnTo>
                    <a:pt x="548925" y="244554"/>
                  </a:lnTo>
                  <a:lnTo>
                    <a:pt x="588197" y="223353"/>
                  </a:lnTo>
                  <a:lnTo>
                    <a:pt x="617851" y="199018"/>
                  </a:lnTo>
                  <a:lnTo>
                    <a:pt x="643127" y="143256"/>
                  </a:lnTo>
                  <a:lnTo>
                    <a:pt x="636592" y="114384"/>
                  </a:lnTo>
                  <a:lnTo>
                    <a:pt x="588197" y="63158"/>
                  </a:lnTo>
                  <a:lnTo>
                    <a:pt x="548925" y="41957"/>
                  </a:lnTo>
                  <a:lnTo>
                    <a:pt x="501332" y="24465"/>
                  </a:lnTo>
                  <a:lnTo>
                    <a:pt x="446710" y="11257"/>
                  </a:lnTo>
                  <a:lnTo>
                    <a:pt x="386356" y="2910"/>
                  </a:lnTo>
                  <a:lnTo>
                    <a:pt x="321564" y="0"/>
                  </a:lnTo>
                  <a:close/>
                </a:path>
              </a:pathLst>
            </a:custGeom>
            <a:solidFill>
              <a:srgbClr val="FFFF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8334756" y="2795016"/>
              <a:ext cx="643255" cy="287020"/>
            </a:xfrm>
            <a:custGeom>
              <a:avLst/>
              <a:gdLst/>
              <a:ahLst/>
              <a:cxnLst/>
              <a:rect l="l" t="t" r="r" b="b"/>
              <a:pathLst>
                <a:path w="643254" h="287019">
                  <a:moveTo>
                    <a:pt x="0" y="143256"/>
                  </a:moveTo>
                  <a:lnTo>
                    <a:pt x="25276" y="87493"/>
                  </a:lnTo>
                  <a:lnTo>
                    <a:pt x="54930" y="63158"/>
                  </a:lnTo>
                  <a:lnTo>
                    <a:pt x="94202" y="41957"/>
                  </a:lnTo>
                  <a:lnTo>
                    <a:pt x="141795" y="24465"/>
                  </a:lnTo>
                  <a:lnTo>
                    <a:pt x="196417" y="11257"/>
                  </a:lnTo>
                  <a:lnTo>
                    <a:pt x="256771" y="2910"/>
                  </a:lnTo>
                  <a:lnTo>
                    <a:pt x="321564" y="0"/>
                  </a:lnTo>
                  <a:lnTo>
                    <a:pt x="386356" y="2910"/>
                  </a:lnTo>
                  <a:lnTo>
                    <a:pt x="446710" y="11257"/>
                  </a:lnTo>
                  <a:lnTo>
                    <a:pt x="501332" y="24465"/>
                  </a:lnTo>
                  <a:lnTo>
                    <a:pt x="548925" y="41957"/>
                  </a:lnTo>
                  <a:lnTo>
                    <a:pt x="588197" y="63158"/>
                  </a:lnTo>
                  <a:lnTo>
                    <a:pt x="617851" y="87493"/>
                  </a:lnTo>
                  <a:lnTo>
                    <a:pt x="643127" y="143256"/>
                  </a:lnTo>
                  <a:lnTo>
                    <a:pt x="636592" y="172127"/>
                  </a:lnTo>
                  <a:lnTo>
                    <a:pt x="588197" y="223353"/>
                  </a:lnTo>
                  <a:lnTo>
                    <a:pt x="548925" y="244554"/>
                  </a:lnTo>
                  <a:lnTo>
                    <a:pt x="501332" y="262046"/>
                  </a:lnTo>
                  <a:lnTo>
                    <a:pt x="446710" y="275254"/>
                  </a:lnTo>
                  <a:lnTo>
                    <a:pt x="386356" y="283601"/>
                  </a:lnTo>
                  <a:lnTo>
                    <a:pt x="321564" y="286512"/>
                  </a:lnTo>
                  <a:lnTo>
                    <a:pt x="256771" y="283601"/>
                  </a:lnTo>
                  <a:lnTo>
                    <a:pt x="196417" y="275254"/>
                  </a:lnTo>
                  <a:lnTo>
                    <a:pt x="141795" y="262046"/>
                  </a:lnTo>
                  <a:lnTo>
                    <a:pt x="94202" y="244554"/>
                  </a:lnTo>
                  <a:lnTo>
                    <a:pt x="54930" y="223353"/>
                  </a:lnTo>
                  <a:lnTo>
                    <a:pt x="25276" y="199018"/>
                  </a:lnTo>
                  <a:lnTo>
                    <a:pt x="0" y="14325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8518017" y="2847212"/>
            <a:ext cx="278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3E3D00"/>
                </a:solidFill>
                <a:latin typeface="Malgun Gothic"/>
                <a:cs typeface="Malgun Gothic"/>
              </a:rPr>
              <a:t>비교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5160327" y="815149"/>
            <a:ext cx="1115695" cy="952500"/>
            <a:chOff x="5160327" y="815149"/>
            <a:chExt cx="1115695" cy="952500"/>
          </a:xfrm>
        </p:grpSpPr>
        <p:sp>
          <p:nvSpPr>
            <p:cNvPr id="31" name="object 31" descr=""/>
            <p:cNvSpPr/>
            <p:nvPr/>
          </p:nvSpPr>
          <p:spPr>
            <a:xfrm>
              <a:off x="5165090" y="819911"/>
              <a:ext cx="1106170" cy="942975"/>
            </a:xfrm>
            <a:custGeom>
              <a:avLst/>
              <a:gdLst/>
              <a:ahLst/>
              <a:cxnLst/>
              <a:rect l="l" t="t" r="r" b="b"/>
              <a:pathLst>
                <a:path w="1106170" h="942975">
                  <a:moveTo>
                    <a:pt x="563880" y="571500"/>
                  </a:moveTo>
                  <a:lnTo>
                    <a:pt x="331470" y="571500"/>
                  </a:lnTo>
                  <a:lnTo>
                    <a:pt x="0" y="942466"/>
                  </a:lnTo>
                  <a:lnTo>
                    <a:pt x="563880" y="571500"/>
                  </a:lnTo>
                  <a:close/>
                </a:path>
                <a:path w="1106170" h="942975">
                  <a:moveTo>
                    <a:pt x="1010920" y="0"/>
                  </a:moveTo>
                  <a:lnTo>
                    <a:pt x="271780" y="0"/>
                  </a:lnTo>
                  <a:lnTo>
                    <a:pt x="234715" y="7489"/>
                  </a:lnTo>
                  <a:lnTo>
                    <a:pt x="204438" y="27908"/>
                  </a:lnTo>
                  <a:lnTo>
                    <a:pt x="184019" y="58185"/>
                  </a:lnTo>
                  <a:lnTo>
                    <a:pt x="176530" y="95250"/>
                  </a:lnTo>
                  <a:lnTo>
                    <a:pt x="176530" y="476250"/>
                  </a:lnTo>
                  <a:lnTo>
                    <a:pt x="184019" y="513314"/>
                  </a:lnTo>
                  <a:lnTo>
                    <a:pt x="204438" y="543591"/>
                  </a:lnTo>
                  <a:lnTo>
                    <a:pt x="234715" y="564010"/>
                  </a:lnTo>
                  <a:lnTo>
                    <a:pt x="271780" y="571500"/>
                  </a:lnTo>
                  <a:lnTo>
                    <a:pt x="1010920" y="571500"/>
                  </a:lnTo>
                  <a:lnTo>
                    <a:pt x="1047984" y="564010"/>
                  </a:lnTo>
                  <a:lnTo>
                    <a:pt x="1078261" y="543591"/>
                  </a:lnTo>
                  <a:lnTo>
                    <a:pt x="1098680" y="513314"/>
                  </a:lnTo>
                  <a:lnTo>
                    <a:pt x="1106170" y="476250"/>
                  </a:lnTo>
                  <a:lnTo>
                    <a:pt x="1106170" y="95250"/>
                  </a:lnTo>
                  <a:lnTo>
                    <a:pt x="1098680" y="58185"/>
                  </a:lnTo>
                  <a:lnTo>
                    <a:pt x="1078261" y="27908"/>
                  </a:lnTo>
                  <a:lnTo>
                    <a:pt x="1047984" y="7489"/>
                  </a:lnTo>
                  <a:lnTo>
                    <a:pt x="1010920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165090" y="819911"/>
              <a:ext cx="1106170" cy="942975"/>
            </a:xfrm>
            <a:custGeom>
              <a:avLst/>
              <a:gdLst/>
              <a:ahLst/>
              <a:cxnLst/>
              <a:rect l="l" t="t" r="r" b="b"/>
              <a:pathLst>
                <a:path w="1106170" h="942975">
                  <a:moveTo>
                    <a:pt x="176530" y="95250"/>
                  </a:moveTo>
                  <a:lnTo>
                    <a:pt x="184019" y="58185"/>
                  </a:lnTo>
                  <a:lnTo>
                    <a:pt x="204438" y="27908"/>
                  </a:lnTo>
                  <a:lnTo>
                    <a:pt x="234715" y="7489"/>
                  </a:lnTo>
                  <a:lnTo>
                    <a:pt x="271780" y="0"/>
                  </a:lnTo>
                  <a:lnTo>
                    <a:pt x="331470" y="0"/>
                  </a:lnTo>
                  <a:lnTo>
                    <a:pt x="563880" y="0"/>
                  </a:lnTo>
                  <a:lnTo>
                    <a:pt x="1010920" y="0"/>
                  </a:lnTo>
                  <a:lnTo>
                    <a:pt x="1047984" y="7489"/>
                  </a:lnTo>
                  <a:lnTo>
                    <a:pt x="1078261" y="27908"/>
                  </a:lnTo>
                  <a:lnTo>
                    <a:pt x="1098680" y="58185"/>
                  </a:lnTo>
                  <a:lnTo>
                    <a:pt x="1106170" y="95250"/>
                  </a:lnTo>
                  <a:lnTo>
                    <a:pt x="1106170" y="333375"/>
                  </a:lnTo>
                  <a:lnTo>
                    <a:pt x="1106170" y="476250"/>
                  </a:lnTo>
                  <a:lnTo>
                    <a:pt x="1098680" y="513314"/>
                  </a:lnTo>
                  <a:lnTo>
                    <a:pt x="1078261" y="543591"/>
                  </a:lnTo>
                  <a:lnTo>
                    <a:pt x="1047984" y="564010"/>
                  </a:lnTo>
                  <a:lnTo>
                    <a:pt x="1010920" y="571500"/>
                  </a:lnTo>
                  <a:lnTo>
                    <a:pt x="563880" y="571500"/>
                  </a:lnTo>
                  <a:lnTo>
                    <a:pt x="0" y="942466"/>
                  </a:lnTo>
                  <a:lnTo>
                    <a:pt x="331470" y="571500"/>
                  </a:lnTo>
                  <a:lnTo>
                    <a:pt x="271780" y="571500"/>
                  </a:lnTo>
                  <a:lnTo>
                    <a:pt x="234715" y="564010"/>
                  </a:lnTo>
                  <a:lnTo>
                    <a:pt x="204438" y="543591"/>
                  </a:lnTo>
                  <a:lnTo>
                    <a:pt x="184019" y="513314"/>
                  </a:lnTo>
                  <a:lnTo>
                    <a:pt x="176530" y="476250"/>
                  </a:lnTo>
                  <a:lnTo>
                    <a:pt x="176530" y="333375"/>
                  </a:lnTo>
                  <a:lnTo>
                    <a:pt x="176530" y="9525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5449951" y="914146"/>
            <a:ext cx="7150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10">
                <a:solidFill>
                  <a:srgbClr val="3E3D00"/>
                </a:solidFill>
                <a:latin typeface="Malgun Gothic"/>
                <a:cs typeface="Malgun Gothic"/>
              </a:rPr>
              <a:t>(n-</a:t>
            </a:r>
            <a:r>
              <a:rPr dirty="0" sz="1200" spc="-10">
                <a:solidFill>
                  <a:srgbClr val="3E3D00"/>
                </a:solidFill>
                <a:latin typeface="Malgun Gothic"/>
                <a:cs typeface="Malgun Gothic"/>
              </a:rPr>
              <a:t>2)/2회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5642228" y="1078738"/>
            <a:ext cx="330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반복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51</a:t>
            </a:r>
            <a:endParaRPr sz="1300">
              <a:latin typeface="Malgun Gothic"/>
              <a:cs typeface="Malgun Gothic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2442972" y="5916167"/>
            <a:ext cx="1706880" cy="662940"/>
            <a:chOff x="2442972" y="5916167"/>
            <a:chExt cx="1706880" cy="662940"/>
          </a:xfrm>
        </p:grpSpPr>
        <p:sp>
          <p:nvSpPr>
            <p:cNvPr id="37" name="object 37" descr=""/>
            <p:cNvSpPr/>
            <p:nvPr/>
          </p:nvSpPr>
          <p:spPr>
            <a:xfrm>
              <a:off x="2442972" y="5916167"/>
              <a:ext cx="1706880" cy="662940"/>
            </a:xfrm>
            <a:custGeom>
              <a:avLst/>
              <a:gdLst/>
              <a:ahLst/>
              <a:cxnLst/>
              <a:rect l="l" t="t" r="r" b="b"/>
              <a:pathLst>
                <a:path w="1706879" h="662940">
                  <a:moveTo>
                    <a:pt x="1706879" y="0"/>
                  </a:moveTo>
                  <a:lnTo>
                    <a:pt x="0" y="0"/>
                  </a:lnTo>
                  <a:lnTo>
                    <a:pt x="0" y="662939"/>
                  </a:lnTo>
                  <a:lnTo>
                    <a:pt x="1706879" y="662939"/>
                  </a:lnTo>
                  <a:lnTo>
                    <a:pt x="1706879" y="0"/>
                  </a:lnTo>
                  <a:close/>
                </a:path>
              </a:pathLst>
            </a:custGeom>
            <a:solidFill>
              <a:srgbClr val="FFFA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205684" y="6258406"/>
              <a:ext cx="511175" cy="0"/>
            </a:xfrm>
            <a:custGeom>
              <a:avLst/>
              <a:gdLst/>
              <a:ahLst/>
              <a:cxnLst/>
              <a:rect l="l" t="t" r="r" b="b"/>
              <a:pathLst>
                <a:path w="511175" h="0">
                  <a:moveTo>
                    <a:pt x="0" y="0"/>
                  </a:moveTo>
                  <a:lnTo>
                    <a:pt x="510697" y="0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88340" y="6253681"/>
            <a:ext cx="153670" cy="33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-5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2427540" y="6053151"/>
            <a:ext cx="1659255" cy="33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000" i="1">
                <a:latin typeface="Times New Roman"/>
                <a:cs typeface="Times New Roman"/>
              </a:rPr>
              <a:t>T</a:t>
            </a:r>
            <a:r>
              <a:rPr dirty="0" sz="2000" spc="-235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i="1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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baseline="34722" sz="3000" i="1">
                <a:latin typeface="Times New Roman"/>
                <a:cs typeface="Times New Roman"/>
              </a:rPr>
              <a:t>n</a:t>
            </a:r>
            <a:r>
              <a:rPr dirty="0" baseline="34722" sz="3000" spc="-217" i="1">
                <a:latin typeface="Times New Roman"/>
                <a:cs typeface="Times New Roman"/>
              </a:rPr>
              <a:t> </a:t>
            </a:r>
            <a:r>
              <a:rPr dirty="0" baseline="34722" sz="3000">
                <a:latin typeface="Symbol"/>
                <a:cs typeface="Symbol"/>
              </a:rPr>
              <a:t></a:t>
            </a:r>
            <a:r>
              <a:rPr dirty="0" baseline="34722" sz="3000" spc="-217">
                <a:latin typeface="Times New Roman"/>
                <a:cs typeface="Times New Roman"/>
              </a:rPr>
              <a:t> </a:t>
            </a:r>
            <a:r>
              <a:rPr dirty="0" baseline="34722" sz="3000">
                <a:latin typeface="Times New Roman"/>
                <a:cs typeface="Times New Roman"/>
              </a:rPr>
              <a:t>2</a:t>
            </a:r>
            <a:r>
              <a:rPr dirty="0" baseline="34722" sz="3000" spc="-195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</a:t>
            </a:r>
            <a:r>
              <a:rPr dirty="0" sz="2000" spc="-28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2137981" y="5036629"/>
            <a:ext cx="1163320" cy="949325"/>
            <a:chOff x="2137981" y="5036629"/>
            <a:chExt cx="1163320" cy="949325"/>
          </a:xfrm>
        </p:grpSpPr>
        <p:sp>
          <p:nvSpPr>
            <p:cNvPr id="42" name="object 42" descr=""/>
            <p:cNvSpPr/>
            <p:nvPr/>
          </p:nvSpPr>
          <p:spPr>
            <a:xfrm>
              <a:off x="2142744" y="5041391"/>
              <a:ext cx="1153795" cy="939800"/>
            </a:xfrm>
            <a:custGeom>
              <a:avLst/>
              <a:gdLst/>
              <a:ahLst/>
              <a:cxnLst/>
              <a:rect l="l" t="t" r="r" b="b"/>
              <a:pathLst>
                <a:path w="1153795" h="939800">
                  <a:moveTo>
                    <a:pt x="961389" y="576071"/>
                  </a:moveTo>
                  <a:lnTo>
                    <a:pt x="672973" y="576071"/>
                  </a:lnTo>
                  <a:lnTo>
                    <a:pt x="1017016" y="939418"/>
                  </a:lnTo>
                  <a:lnTo>
                    <a:pt x="961389" y="576071"/>
                  </a:lnTo>
                  <a:close/>
                </a:path>
                <a:path w="1153795" h="939800">
                  <a:moveTo>
                    <a:pt x="1057656" y="0"/>
                  </a:moveTo>
                  <a:lnTo>
                    <a:pt x="96012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480059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1"/>
                  </a:lnTo>
                  <a:lnTo>
                    <a:pt x="1057656" y="576071"/>
                  </a:lnTo>
                  <a:lnTo>
                    <a:pt x="1095053" y="568535"/>
                  </a:lnTo>
                  <a:lnTo>
                    <a:pt x="1125569" y="547973"/>
                  </a:lnTo>
                  <a:lnTo>
                    <a:pt x="1146131" y="517457"/>
                  </a:lnTo>
                  <a:lnTo>
                    <a:pt x="1153668" y="480059"/>
                  </a:lnTo>
                  <a:lnTo>
                    <a:pt x="1153668" y="96011"/>
                  </a:lnTo>
                  <a:lnTo>
                    <a:pt x="1146131" y="58614"/>
                  </a:lnTo>
                  <a:lnTo>
                    <a:pt x="1125569" y="28098"/>
                  </a:lnTo>
                  <a:lnTo>
                    <a:pt x="1095053" y="7536"/>
                  </a:lnTo>
                  <a:lnTo>
                    <a:pt x="1057656" y="0"/>
                  </a:lnTo>
                  <a:close/>
                </a:path>
              </a:pathLst>
            </a:custGeom>
            <a:solidFill>
              <a:srgbClr val="CFDB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2142744" y="5041391"/>
              <a:ext cx="1153795" cy="939800"/>
            </a:xfrm>
            <a:custGeom>
              <a:avLst/>
              <a:gdLst/>
              <a:ahLst/>
              <a:cxnLst/>
              <a:rect l="l" t="t" r="r" b="b"/>
              <a:pathLst>
                <a:path w="1153795" h="939800">
                  <a:moveTo>
                    <a:pt x="0" y="96011"/>
                  </a:moveTo>
                  <a:lnTo>
                    <a:pt x="7536" y="58614"/>
                  </a:lnTo>
                  <a:lnTo>
                    <a:pt x="28098" y="28098"/>
                  </a:lnTo>
                  <a:lnTo>
                    <a:pt x="58614" y="7536"/>
                  </a:lnTo>
                  <a:lnTo>
                    <a:pt x="96012" y="0"/>
                  </a:lnTo>
                  <a:lnTo>
                    <a:pt x="672973" y="0"/>
                  </a:lnTo>
                  <a:lnTo>
                    <a:pt x="961389" y="0"/>
                  </a:lnTo>
                  <a:lnTo>
                    <a:pt x="1057656" y="0"/>
                  </a:lnTo>
                  <a:lnTo>
                    <a:pt x="1095053" y="7536"/>
                  </a:lnTo>
                  <a:lnTo>
                    <a:pt x="1125569" y="28098"/>
                  </a:lnTo>
                  <a:lnTo>
                    <a:pt x="1146131" y="58614"/>
                  </a:lnTo>
                  <a:lnTo>
                    <a:pt x="1153668" y="96011"/>
                  </a:lnTo>
                  <a:lnTo>
                    <a:pt x="1153668" y="336041"/>
                  </a:lnTo>
                  <a:lnTo>
                    <a:pt x="1153668" y="480059"/>
                  </a:lnTo>
                  <a:lnTo>
                    <a:pt x="1146131" y="517457"/>
                  </a:lnTo>
                  <a:lnTo>
                    <a:pt x="1125569" y="547973"/>
                  </a:lnTo>
                  <a:lnTo>
                    <a:pt x="1095053" y="568535"/>
                  </a:lnTo>
                  <a:lnTo>
                    <a:pt x="1057656" y="576071"/>
                  </a:lnTo>
                  <a:lnTo>
                    <a:pt x="961389" y="576071"/>
                  </a:lnTo>
                  <a:lnTo>
                    <a:pt x="1017016" y="939418"/>
                  </a:lnTo>
                  <a:lnTo>
                    <a:pt x="672973" y="576071"/>
                  </a:lnTo>
                  <a:lnTo>
                    <a:pt x="96012" y="576071"/>
                  </a:lnTo>
                  <a:lnTo>
                    <a:pt x="58614" y="568535"/>
                  </a:lnTo>
                  <a:lnTo>
                    <a:pt x="28098" y="547973"/>
                  </a:lnTo>
                  <a:lnTo>
                    <a:pt x="7536" y="517457"/>
                  </a:lnTo>
                  <a:lnTo>
                    <a:pt x="0" y="480059"/>
                  </a:lnTo>
                  <a:lnTo>
                    <a:pt x="0" y="336041"/>
                  </a:lnTo>
                  <a:lnTo>
                    <a:pt x="0" y="96011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1132433" y="4303928"/>
            <a:ext cx="1741170" cy="1033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3985">
              <a:lnSpc>
                <a:spcPct val="110000"/>
              </a:lnSpc>
              <a:spcBef>
                <a:spcPts val="100"/>
              </a:spcBef>
            </a:pP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small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S[2];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large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S[1];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80"/>
              </a:lnSpc>
              <a:spcBef>
                <a:spcPts val="190"/>
              </a:spcBef>
            </a:pP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algn="r" marR="5080">
              <a:lnSpc>
                <a:spcPts val="1639"/>
              </a:lnSpc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#</a:t>
            </a:r>
            <a:r>
              <a:rPr dirty="0" sz="14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Times New Roman"/>
                <a:cs typeface="Times New Roman"/>
              </a:rPr>
              <a:t>of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2328417" y="5289930"/>
            <a:ext cx="7797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3E3D00"/>
                </a:solidFill>
                <a:latin typeface="Times New Roman"/>
                <a:cs typeface="Times New Roman"/>
              </a:rPr>
              <a:t>repetitions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4175950" y="5986081"/>
            <a:ext cx="1571625" cy="587375"/>
            <a:chOff x="4175950" y="5986081"/>
            <a:chExt cx="1571625" cy="587375"/>
          </a:xfrm>
        </p:grpSpPr>
        <p:sp>
          <p:nvSpPr>
            <p:cNvPr id="47" name="object 47" descr=""/>
            <p:cNvSpPr/>
            <p:nvPr/>
          </p:nvSpPr>
          <p:spPr>
            <a:xfrm>
              <a:off x="4180713" y="5990844"/>
              <a:ext cx="1562100" cy="577850"/>
            </a:xfrm>
            <a:custGeom>
              <a:avLst/>
              <a:gdLst/>
              <a:ahLst/>
              <a:cxnLst/>
              <a:rect l="l" t="t" r="r" b="b"/>
              <a:pathLst>
                <a:path w="1562100" h="577850">
                  <a:moveTo>
                    <a:pt x="1561719" y="240664"/>
                  </a:moveTo>
                  <a:lnTo>
                    <a:pt x="409575" y="240664"/>
                  </a:lnTo>
                  <a:lnTo>
                    <a:pt x="409575" y="481329"/>
                  </a:lnTo>
                  <a:lnTo>
                    <a:pt x="417133" y="518799"/>
                  </a:lnTo>
                  <a:lnTo>
                    <a:pt x="437753" y="549398"/>
                  </a:lnTo>
                  <a:lnTo>
                    <a:pt x="468350" y="570030"/>
                  </a:lnTo>
                  <a:lnTo>
                    <a:pt x="505840" y="577595"/>
                  </a:lnTo>
                  <a:lnTo>
                    <a:pt x="1465452" y="577595"/>
                  </a:lnTo>
                  <a:lnTo>
                    <a:pt x="1502943" y="570030"/>
                  </a:lnTo>
                  <a:lnTo>
                    <a:pt x="1533540" y="549398"/>
                  </a:lnTo>
                  <a:lnTo>
                    <a:pt x="1554160" y="518799"/>
                  </a:lnTo>
                  <a:lnTo>
                    <a:pt x="1561719" y="481329"/>
                  </a:lnTo>
                  <a:lnTo>
                    <a:pt x="1561719" y="240664"/>
                  </a:lnTo>
                  <a:close/>
                </a:path>
                <a:path w="1562100" h="577850">
                  <a:moveTo>
                    <a:pt x="1465452" y="0"/>
                  </a:moveTo>
                  <a:lnTo>
                    <a:pt x="505840" y="0"/>
                  </a:lnTo>
                  <a:lnTo>
                    <a:pt x="468350" y="7565"/>
                  </a:lnTo>
                  <a:lnTo>
                    <a:pt x="437753" y="28197"/>
                  </a:lnTo>
                  <a:lnTo>
                    <a:pt x="417133" y="58796"/>
                  </a:lnTo>
                  <a:lnTo>
                    <a:pt x="409575" y="96265"/>
                  </a:lnTo>
                  <a:lnTo>
                    <a:pt x="0" y="263372"/>
                  </a:lnTo>
                  <a:lnTo>
                    <a:pt x="409575" y="240664"/>
                  </a:lnTo>
                  <a:lnTo>
                    <a:pt x="1561719" y="240664"/>
                  </a:lnTo>
                  <a:lnTo>
                    <a:pt x="1561719" y="96265"/>
                  </a:lnTo>
                  <a:lnTo>
                    <a:pt x="1554160" y="58796"/>
                  </a:lnTo>
                  <a:lnTo>
                    <a:pt x="1533540" y="28197"/>
                  </a:lnTo>
                  <a:lnTo>
                    <a:pt x="1502943" y="7565"/>
                  </a:lnTo>
                  <a:lnTo>
                    <a:pt x="1465452" y="0"/>
                  </a:lnTo>
                  <a:close/>
                </a:path>
              </a:pathLst>
            </a:custGeom>
            <a:solidFill>
              <a:srgbClr val="CFDB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4180713" y="5990844"/>
              <a:ext cx="1562100" cy="577850"/>
            </a:xfrm>
            <a:custGeom>
              <a:avLst/>
              <a:gdLst/>
              <a:ahLst/>
              <a:cxnLst/>
              <a:rect l="l" t="t" r="r" b="b"/>
              <a:pathLst>
                <a:path w="1562100" h="577850">
                  <a:moveTo>
                    <a:pt x="409575" y="96265"/>
                  </a:moveTo>
                  <a:lnTo>
                    <a:pt x="417133" y="58796"/>
                  </a:lnTo>
                  <a:lnTo>
                    <a:pt x="437753" y="28197"/>
                  </a:lnTo>
                  <a:lnTo>
                    <a:pt x="468350" y="7565"/>
                  </a:lnTo>
                  <a:lnTo>
                    <a:pt x="505840" y="0"/>
                  </a:lnTo>
                  <a:lnTo>
                    <a:pt x="601599" y="0"/>
                  </a:lnTo>
                  <a:lnTo>
                    <a:pt x="889635" y="0"/>
                  </a:lnTo>
                  <a:lnTo>
                    <a:pt x="1465452" y="0"/>
                  </a:lnTo>
                  <a:lnTo>
                    <a:pt x="1502943" y="7565"/>
                  </a:lnTo>
                  <a:lnTo>
                    <a:pt x="1533540" y="28197"/>
                  </a:lnTo>
                  <a:lnTo>
                    <a:pt x="1554160" y="58796"/>
                  </a:lnTo>
                  <a:lnTo>
                    <a:pt x="1561719" y="96265"/>
                  </a:lnTo>
                  <a:lnTo>
                    <a:pt x="1561719" y="240664"/>
                  </a:lnTo>
                  <a:lnTo>
                    <a:pt x="1561719" y="481329"/>
                  </a:lnTo>
                  <a:lnTo>
                    <a:pt x="1554160" y="518799"/>
                  </a:lnTo>
                  <a:lnTo>
                    <a:pt x="1533540" y="549398"/>
                  </a:lnTo>
                  <a:lnTo>
                    <a:pt x="1502943" y="570030"/>
                  </a:lnTo>
                  <a:lnTo>
                    <a:pt x="1465452" y="577595"/>
                  </a:lnTo>
                  <a:lnTo>
                    <a:pt x="889635" y="577595"/>
                  </a:lnTo>
                  <a:lnTo>
                    <a:pt x="601599" y="577595"/>
                  </a:lnTo>
                  <a:lnTo>
                    <a:pt x="505840" y="577595"/>
                  </a:lnTo>
                  <a:lnTo>
                    <a:pt x="468350" y="570030"/>
                  </a:lnTo>
                  <a:lnTo>
                    <a:pt x="437753" y="549398"/>
                  </a:lnTo>
                  <a:lnTo>
                    <a:pt x="417133" y="518799"/>
                  </a:lnTo>
                  <a:lnTo>
                    <a:pt x="409575" y="481329"/>
                  </a:lnTo>
                  <a:lnTo>
                    <a:pt x="409575" y="240664"/>
                  </a:lnTo>
                  <a:lnTo>
                    <a:pt x="0" y="263372"/>
                  </a:lnTo>
                  <a:lnTo>
                    <a:pt x="409575" y="9626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4703190" y="6048857"/>
            <a:ext cx="927735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 indent="310515">
              <a:lnSpc>
                <a:spcPts val="1510"/>
              </a:lnSpc>
              <a:spcBef>
                <a:spcPts val="295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#</a:t>
            </a:r>
            <a:r>
              <a:rPr dirty="0" sz="1400" spc="-25">
                <a:solidFill>
                  <a:srgbClr val="3E3D00"/>
                </a:solidFill>
                <a:latin typeface="Times New Roman"/>
                <a:cs typeface="Times New Roman"/>
              </a:rPr>
              <a:t> of </a:t>
            </a:r>
            <a:r>
              <a:rPr dirty="0" sz="1400" spc="-10">
                <a:solidFill>
                  <a:srgbClr val="3E3D00"/>
                </a:solidFill>
                <a:latin typeface="Times New Roman"/>
                <a:cs typeface="Times New Roman"/>
              </a:rPr>
              <a:t>comparisons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72440" y="1487424"/>
            <a:ext cx="8144509" cy="1941830"/>
          </a:xfrm>
          <a:prstGeom prst="rect">
            <a:avLst/>
          </a:prstGeom>
          <a:solidFill>
            <a:srgbClr val="FFFC8F"/>
          </a:solidFill>
        </p:spPr>
        <p:txBody>
          <a:bodyPr wrap="square" lIns="0" tIns="1352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06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정리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8.8</a:t>
            </a:r>
            <a:endParaRPr sz="2000">
              <a:latin typeface="Malgun Gothic"/>
              <a:cs typeface="Malgun Gothic"/>
            </a:endParaRPr>
          </a:p>
          <a:p>
            <a:pPr marL="92075" marR="113030">
              <a:lnSpc>
                <a:spcPct val="150100"/>
              </a:lnSpc>
              <a:spcBef>
                <a:spcPts val="48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키를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비교만</a:t>
            </a:r>
            <a:r>
              <a:rPr dirty="0" sz="20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해서,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가능한</a:t>
            </a:r>
            <a:r>
              <a:rPr dirty="0" sz="20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입력에서</a:t>
            </a:r>
            <a:r>
              <a:rPr dirty="0" sz="20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가운데</a:t>
            </a:r>
            <a:r>
              <a:rPr dirty="0" sz="20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최소키와</a:t>
            </a:r>
            <a:r>
              <a:rPr dirty="0" sz="2000" spc="-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최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대키를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모두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찾을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결정적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알고리즘은</a:t>
            </a:r>
            <a:r>
              <a:rPr dirty="0" sz="20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최악의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최소한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다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음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만큼의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비교를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수행해야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한다.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606039" y="3936491"/>
            <a:ext cx="3114040" cy="1323340"/>
            <a:chOff x="2606039" y="3936491"/>
            <a:chExt cx="3114040" cy="1323340"/>
          </a:xfrm>
        </p:grpSpPr>
        <p:sp>
          <p:nvSpPr>
            <p:cNvPr id="4" name="object 4" descr=""/>
            <p:cNvSpPr/>
            <p:nvPr/>
          </p:nvSpPr>
          <p:spPr>
            <a:xfrm>
              <a:off x="2606039" y="3936491"/>
              <a:ext cx="3114040" cy="1323340"/>
            </a:xfrm>
            <a:custGeom>
              <a:avLst/>
              <a:gdLst/>
              <a:ahLst/>
              <a:cxnLst/>
              <a:rect l="l" t="t" r="r" b="b"/>
              <a:pathLst>
                <a:path w="3114040" h="1323339">
                  <a:moveTo>
                    <a:pt x="3113532" y="0"/>
                  </a:moveTo>
                  <a:lnTo>
                    <a:pt x="0" y="0"/>
                  </a:lnTo>
                  <a:lnTo>
                    <a:pt x="0" y="1322831"/>
                  </a:lnTo>
                  <a:lnTo>
                    <a:pt x="3113532" y="1322831"/>
                  </a:lnTo>
                  <a:lnTo>
                    <a:pt x="3113532" y="0"/>
                  </a:lnTo>
                  <a:close/>
                </a:path>
              </a:pathLst>
            </a:custGeom>
            <a:solidFill>
              <a:srgbClr val="FFFC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564246" y="4313915"/>
              <a:ext cx="695960" cy="597535"/>
            </a:xfrm>
            <a:custGeom>
              <a:avLst/>
              <a:gdLst/>
              <a:ahLst/>
              <a:cxnLst/>
              <a:rect l="l" t="t" r="r" b="b"/>
              <a:pathLst>
                <a:path w="695960" h="597535">
                  <a:moveTo>
                    <a:pt x="0" y="0"/>
                  </a:moveTo>
                  <a:lnTo>
                    <a:pt x="274532" y="0"/>
                  </a:lnTo>
                </a:path>
                <a:path w="695960" h="597535">
                  <a:moveTo>
                    <a:pt x="26641" y="597503"/>
                  </a:moveTo>
                  <a:lnTo>
                    <a:pt x="301186" y="597503"/>
                  </a:lnTo>
                </a:path>
                <a:path w="695960" h="597535">
                  <a:moveTo>
                    <a:pt x="541075" y="597503"/>
                  </a:moveTo>
                  <a:lnTo>
                    <a:pt x="695676" y="597503"/>
                  </a:lnTo>
                </a:path>
              </a:pathLst>
            </a:custGeom>
            <a:ln w="10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432312" y="4682631"/>
            <a:ext cx="831215" cy="5581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ts val="2085"/>
              </a:lnSpc>
              <a:spcBef>
                <a:spcPts val="114"/>
              </a:spcBef>
            </a:pPr>
            <a:r>
              <a:rPr dirty="0" sz="2000" spc="-50">
                <a:latin typeface="Symbol"/>
                <a:cs typeface="Symbol"/>
              </a:rPr>
              <a:t></a:t>
            </a:r>
            <a:endParaRPr sz="2000">
              <a:latin typeface="Symbol"/>
              <a:cs typeface="Symbol"/>
            </a:endParaRPr>
          </a:p>
          <a:p>
            <a:pPr>
              <a:lnSpc>
                <a:spcPts val="2085"/>
              </a:lnSpc>
              <a:tabLst>
                <a:tab pos="690245" algn="l"/>
              </a:tabLst>
            </a:pPr>
            <a:r>
              <a:rPr dirty="0" sz="2000">
                <a:latin typeface="Symbol"/>
                <a:cs typeface="Symbol"/>
              </a:rPr>
              <a:t></a:t>
            </a:r>
            <a:r>
              <a:rPr dirty="0" sz="2000" spc="36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2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5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56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3917416" y="4706648"/>
            <a:ext cx="1555115" cy="3327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521970" algn="l"/>
              </a:tabLst>
            </a:pPr>
            <a:r>
              <a:rPr dirty="0" sz="2000" spc="-50">
                <a:latin typeface="Symbol"/>
                <a:cs typeface="Symbol"/>
              </a:rPr>
              <a:t></a:t>
            </a:r>
            <a:r>
              <a:rPr dirty="0" sz="2000">
                <a:latin typeface="Times New Roman"/>
                <a:cs typeface="Times New Roman"/>
              </a:rPr>
              <a:t>	if</a:t>
            </a:r>
            <a:r>
              <a:rPr dirty="0" sz="2000" spc="195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n</a:t>
            </a:r>
            <a:r>
              <a:rPr dirty="0" sz="2000" spc="-150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odd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406912" y="4545270"/>
            <a:ext cx="882015" cy="3327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tabLst>
                <a:tab pos="715645" algn="l"/>
              </a:tabLst>
            </a:pPr>
            <a:r>
              <a:rPr dirty="0" baseline="23611" sz="3000">
                <a:latin typeface="Symbol"/>
                <a:cs typeface="Symbol"/>
              </a:rPr>
              <a:t></a:t>
            </a:r>
            <a:r>
              <a:rPr dirty="0" baseline="23611" sz="3000" spc="-262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3</a:t>
            </a:r>
            <a:r>
              <a:rPr dirty="0" sz="2000" spc="-25" i="1">
                <a:latin typeface="Times New Roman"/>
                <a:cs typeface="Times New Roman"/>
              </a:rPr>
              <a:t>n</a:t>
            </a:r>
            <a:r>
              <a:rPr dirty="0" sz="2000" i="1">
                <a:latin typeface="Times New Roman"/>
                <a:cs typeface="Times New Roman"/>
              </a:rPr>
              <a:t>	</a:t>
            </a:r>
            <a:r>
              <a:rPr dirty="0" sz="2000" spc="-6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370515" y="4109106"/>
            <a:ext cx="1132205" cy="3327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195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n</a:t>
            </a:r>
            <a:r>
              <a:rPr dirty="0" sz="2000" spc="-150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even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406912" y="3947728"/>
            <a:ext cx="834390" cy="3327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baseline="-4166" sz="3000">
                <a:latin typeface="Symbol"/>
                <a:cs typeface="Symbol"/>
              </a:rPr>
              <a:t></a:t>
            </a:r>
            <a:r>
              <a:rPr dirty="0" sz="2000">
                <a:latin typeface="Times New Roman"/>
                <a:cs typeface="Times New Roman"/>
              </a:rPr>
              <a:t>3</a:t>
            </a:r>
            <a:r>
              <a:rPr dirty="0" sz="2000" i="1">
                <a:latin typeface="Times New Roman"/>
                <a:cs typeface="Times New Roman"/>
              </a:rPr>
              <a:t>n</a:t>
            </a:r>
            <a:r>
              <a:rPr dirty="0" sz="2000" spc="55" i="1">
                <a:latin typeface="Times New Roman"/>
                <a:cs typeface="Times New Roman"/>
              </a:rPr>
              <a:t> </a:t>
            </a:r>
            <a:r>
              <a:rPr dirty="0" baseline="-34722" sz="3000">
                <a:latin typeface="Symbol"/>
                <a:cs typeface="Symbol"/>
              </a:rPr>
              <a:t></a:t>
            </a:r>
            <a:r>
              <a:rPr dirty="0" baseline="-34722" sz="3000" spc="-187">
                <a:latin typeface="Times New Roman"/>
                <a:cs typeface="Times New Roman"/>
              </a:rPr>
              <a:t> </a:t>
            </a:r>
            <a:r>
              <a:rPr dirty="0" baseline="-34722" sz="3000" spc="-75">
                <a:latin typeface="Times New Roman"/>
                <a:cs typeface="Times New Roman"/>
              </a:rPr>
              <a:t>2</a:t>
            </a:r>
            <a:endParaRPr baseline="-34722" sz="30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595295" y="4393218"/>
            <a:ext cx="1212850" cy="3327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2000" i="1">
                <a:latin typeface="Times New Roman"/>
                <a:cs typeface="Times New Roman"/>
              </a:rPr>
              <a:t>W</a:t>
            </a:r>
            <a:r>
              <a:rPr dirty="0" sz="2000" spc="-185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i="1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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baseline="40277" sz="3000">
                <a:latin typeface="Symbol"/>
                <a:cs typeface="Symbol"/>
              </a:rPr>
              <a:t></a:t>
            </a:r>
            <a:r>
              <a:rPr dirty="0" baseline="40277" sz="3000" spc="277">
                <a:latin typeface="Times New Roman"/>
                <a:cs typeface="Times New Roman"/>
              </a:rPr>
              <a:t> </a:t>
            </a:r>
            <a:r>
              <a:rPr dirty="0" baseline="18055" sz="3000" spc="-75">
                <a:latin typeface="Times New Roman"/>
                <a:cs typeface="Times New Roman"/>
              </a:rPr>
              <a:t>2</a:t>
            </a:r>
            <a:endParaRPr baseline="18055" sz="3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068" rIns="0" bIns="0" rtlCol="0" vert="horz">
            <a:spAutoFit/>
          </a:bodyPr>
          <a:lstStyle/>
          <a:p>
            <a:pPr marL="203962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2A54AA"/>
                </a:solidFill>
              </a:rPr>
              <a:t>최소키와</a:t>
            </a:r>
            <a:r>
              <a:rPr dirty="0" sz="3600" spc="-360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최대키</a:t>
            </a:r>
            <a:r>
              <a:rPr dirty="0" sz="3600" spc="-360">
                <a:solidFill>
                  <a:srgbClr val="2A54AA"/>
                </a:solidFill>
              </a:rPr>
              <a:t> </a:t>
            </a:r>
            <a:r>
              <a:rPr dirty="0" sz="3600" spc="-25">
                <a:solidFill>
                  <a:srgbClr val="2A54AA"/>
                </a:solidFill>
              </a:rPr>
              <a:t>찾기</a:t>
            </a:r>
            <a:endParaRPr sz="36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4642" y="1108303"/>
            <a:ext cx="8354059" cy="237617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95275" indent="-282575">
              <a:lnSpc>
                <a:spcPct val="100000"/>
              </a:lnSpc>
              <a:spcBef>
                <a:spcPts val="340"/>
              </a:spcBef>
              <a:buClr>
                <a:srgbClr val="3E3D00"/>
              </a:buClr>
              <a:buFont typeface="Malgun Gothic"/>
              <a:buAutoNum type="arabicPeriod"/>
              <a:tabLst>
                <a:tab pos="29527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단순한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방법: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먼저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최대키를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찾고(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-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1회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비교),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이후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다음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최대키를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찾음</a:t>
            </a:r>
            <a:endParaRPr sz="2000">
              <a:latin typeface="Malgun Gothic"/>
              <a:cs typeface="Malgun Gothic"/>
            </a:endParaRPr>
          </a:p>
          <a:p>
            <a:pPr marL="2058035">
              <a:lnSpc>
                <a:spcPct val="100000"/>
              </a:lnSpc>
              <a:spcBef>
                <a:spcPts val="240"/>
              </a:spcBef>
            </a:pP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(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-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2회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비교). 총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-3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회</a:t>
            </a:r>
            <a:r>
              <a:rPr dirty="0" sz="2000" spc="-2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비교</a:t>
            </a:r>
            <a:endParaRPr sz="2000">
              <a:latin typeface="Malgun Gothic"/>
              <a:cs typeface="Malgun Gothic"/>
            </a:endParaRPr>
          </a:p>
          <a:p>
            <a:pPr marL="295275" indent="-282575">
              <a:lnSpc>
                <a:spcPct val="100000"/>
              </a:lnSpc>
              <a:spcBef>
                <a:spcPts val="2905"/>
              </a:spcBef>
              <a:buAutoNum type="arabicPeriod" startAt="2"/>
              <a:tabLst>
                <a:tab pos="295275" algn="l"/>
              </a:tabLst>
            </a:pP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Tournament</a:t>
            </a:r>
            <a:r>
              <a:rPr dirty="0" sz="2000" spc="-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Method:</a:t>
            </a:r>
            <a:endParaRPr sz="2000">
              <a:latin typeface="Malgun Gothic"/>
              <a:cs typeface="Malgun Gothic"/>
            </a:endParaRPr>
          </a:p>
          <a:p>
            <a:pPr marL="368935" marR="1590675">
              <a:lnSpc>
                <a:spcPct val="110000"/>
              </a:lnSpc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(단계1)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토너먼트를</a:t>
            </a:r>
            <a:r>
              <a:rPr dirty="0" sz="20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시행하여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최대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우승자가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최대키이다.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(단계2)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각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시합의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진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팀을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이긴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팀의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리스트로</a:t>
            </a:r>
            <a:r>
              <a:rPr dirty="0" sz="20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만든다.</a:t>
            </a:r>
            <a:endParaRPr sz="2000">
              <a:latin typeface="Malgun Gothic"/>
              <a:cs typeface="Malgun Gothic"/>
            </a:endParaRPr>
          </a:p>
          <a:p>
            <a:pPr marL="368935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(단계3)</a:t>
            </a:r>
            <a:r>
              <a:rPr dirty="0" sz="20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우승팀의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리스트에서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최대값을</a:t>
            </a:r>
            <a:r>
              <a:rPr dirty="0" sz="2000" spc="-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찾으면,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이것이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차대키이다.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8755" y="402716"/>
            <a:ext cx="69932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1F407E"/>
                </a:solidFill>
              </a:rPr>
              <a:t>차대키</a:t>
            </a:r>
            <a:r>
              <a:rPr dirty="0" sz="3600" spc="10">
                <a:solidFill>
                  <a:srgbClr val="1F407E"/>
                </a:solidFill>
              </a:rPr>
              <a:t> </a:t>
            </a:r>
            <a:r>
              <a:rPr dirty="0" sz="3600" spc="145">
                <a:solidFill>
                  <a:srgbClr val="1F407E"/>
                </a:solidFill>
              </a:rPr>
              <a:t>(second</a:t>
            </a:r>
            <a:r>
              <a:rPr dirty="0" sz="3600" spc="-10">
                <a:solidFill>
                  <a:srgbClr val="1F407E"/>
                </a:solidFill>
              </a:rPr>
              <a:t> </a:t>
            </a:r>
            <a:r>
              <a:rPr dirty="0" sz="3600">
                <a:solidFill>
                  <a:srgbClr val="1F407E"/>
                </a:solidFill>
              </a:rPr>
              <a:t>largest</a:t>
            </a:r>
            <a:r>
              <a:rPr dirty="0" sz="3600" spc="20">
                <a:solidFill>
                  <a:srgbClr val="1F407E"/>
                </a:solidFill>
              </a:rPr>
              <a:t> </a:t>
            </a:r>
            <a:r>
              <a:rPr dirty="0" sz="3600" spc="75">
                <a:solidFill>
                  <a:srgbClr val="1F407E"/>
                </a:solidFill>
              </a:rPr>
              <a:t>key)</a:t>
            </a:r>
            <a:r>
              <a:rPr dirty="0" sz="3600" spc="45">
                <a:solidFill>
                  <a:srgbClr val="1F407E"/>
                </a:solidFill>
              </a:rPr>
              <a:t> </a:t>
            </a:r>
            <a:r>
              <a:rPr dirty="0" sz="3600" spc="-25">
                <a:solidFill>
                  <a:srgbClr val="2A54AA"/>
                </a:solidFill>
              </a:rPr>
              <a:t>찾기</a:t>
            </a:r>
            <a:endParaRPr sz="3600"/>
          </a:p>
        </p:txBody>
      </p:sp>
      <p:grpSp>
        <p:nvGrpSpPr>
          <p:cNvPr id="4" name="object 4" descr=""/>
          <p:cNvGrpSpPr/>
          <p:nvPr/>
        </p:nvGrpSpPr>
        <p:grpSpPr>
          <a:xfrm>
            <a:off x="2500883" y="4084320"/>
            <a:ext cx="3286125" cy="2308225"/>
            <a:chOff x="2500883" y="4084320"/>
            <a:chExt cx="3286125" cy="23082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0883" y="4143756"/>
              <a:ext cx="3285744" cy="224857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3851148" y="4084319"/>
              <a:ext cx="1874520" cy="1699260"/>
            </a:xfrm>
            <a:custGeom>
              <a:avLst/>
              <a:gdLst/>
              <a:ahLst/>
              <a:cxnLst/>
              <a:rect l="l" t="t" r="r" b="b"/>
              <a:pathLst>
                <a:path w="1874520" h="1699260">
                  <a:moveTo>
                    <a:pt x="292608" y="1555242"/>
                  </a:moveTo>
                  <a:lnTo>
                    <a:pt x="285140" y="1509737"/>
                  </a:lnTo>
                  <a:lnTo>
                    <a:pt x="264363" y="1470202"/>
                  </a:lnTo>
                  <a:lnTo>
                    <a:pt x="232689" y="1439024"/>
                  </a:lnTo>
                  <a:lnTo>
                    <a:pt x="192532" y="1418577"/>
                  </a:lnTo>
                  <a:lnTo>
                    <a:pt x="146304" y="1411224"/>
                  </a:lnTo>
                  <a:lnTo>
                    <a:pt x="100063" y="1418577"/>
                  </a:lnTo>
                  <a:lnTo>
                    <a:pt x="59905" y="1439024"/>
                  </a:lnTo>
                  <a:lnTo>
                    <a:pt x="28232" y="1470202"/>
                  </a:lnTo>
                  <a:lnTo>
                    <a:pt x="7454" y="1509737"/>
                  </a:lnTo>
                  <a:lnTo>
                    <a:pt x="0" y="1555242"/>
                  </a:lnTo>
                  <a:lnTo>
                    <a:pt x="7454" y="1600771"/>
                  </a:lnTo>
                  <a:lnTo>
                    <a:pt x="28232" y="1640306"/>
                  </a:lnTo>
                  <a:lnTo>
                    <a:pt x="59905" y="1671485"/>
                  </a:lnTo>
                  <a:lnTo>
                    <a:pt x="100063" y="1691919"/>
                  </a:lnTo>
                  <a:lnTo>
                    <a:pt x="146304" y="1699260"/>
                  </a:lnTo>
                  <a:lnTo>
                    <a:pt x="192532" y="1691919"/>
                  </a:lnTo>
                  <a:lnTo>
                    <a:pt x="232689" y="1671485"/>
                  </a:lnTo>
                  <a:lnTo>
                    <a:pt x="264363" y="1640306"/>
                  </a:lnTo>
                  <a:lnTo>
                    <a:pt x="285140" y="1600771"/>
                  </a:lnTo>
                  <a:lnTo>
                    <a:pt x="292608" y="1555242"/>
                  </a:lnTo>
                  <a:close/>
                </a:path>
                <a:path w="1874520" h="1699260">
                  <a:moveTo>
                    <a:pt x="1421892" y="144780"/>
                  </a:moveTo>
                  <a:lnTo>
                    <a:pt x="1414513" y="99009"/>
                  </a:lnTo>
                  <a:lnTo>
                    <a:pt x="1393964" y="59258"/>
                  </a:lnTo>
                  <a:lnTo>
                    <a:pt x="1362633" y="27927"/>
                  </a:lnTo>
                  <a:lnTo>
                    <a:pt x="1322882" y="7378"/>
                  </a:lnTo>
                  <a:lnTo>
                    <a:pt x="1277112" y="0"/>
                  </a:lnTo>
                  <a:lnTo>
                    <a:pt x="1231328" y="7378"/>
                  </a:lnTo>
                  <a:lnTo>
                    <a:pt x="1191577" y="27927"/>
                  </a:lnTo>
                  <a:lnTo>
                    <a:pt x="1160246" y="59258"/>
                  </a:lnTo>
                  <a:lnTo>
                    <a:pt x="1139698" y="99009"/>
                  </a:lnTo>
                  <a:lnTo>
                    <a:pt x="1132332" y="144780"/>
                  </a:lnTo>
                  <a:lnTo>
                    <a:pt x="1139698" y="190563"/>
                  </a:lnTo>
                  <a:lnTo>
                    <a:pt x="1160246" y="230314"/>
                  </a:lnTo>
                  <a:lnTo>
                    <a:pt x="1191577" y="261645"/>
                  </a:lnTo>
                  <a:lnTo>
                    <a:pt x="1231328" y="282194"/>
                  </a:lnTo>
                  <a:lnTo>
                    <a:pt x="1277112" y="289560"/>
                  </a:lnTo>
                  <a:lnTo>
                    <a:pt x="1322882" y="282194"/>
                  </a:lnTo>
                  <a:lnTo>
                    <a:pt x="1362633" y="261645"/>
                  </a:lnTo>
                  <a:lnTo>
                    <a:pt x="1393964" y="230314"/>
                  </a:lnTo>
                  <a:lnTo>
                    <a:pt x="1414513" y="190563"/>
                  </a:lnTo>
                  <a:lnTo>
                    <a:pt x="1421892" y="144780"/>
                  </a:lnTo>
                  <a:close/>
                </a:path>
                <a:path w="1874520" h="1699260">
                  <a:moveTo>
                    <a:pt x="1874520" y="856488"/>
                  </a:moveTo>
                  <a:lnTo>
                    <a:pt x="1867090" y="811212"/>
                  </a:lnTo>
                  <a:lnTo>
                    <a:pt x="1846440" y="771893"/>
                  </a:lnTo>
                  <a:lnTo>
                    <a:pt x="1814931" y="740879"/>
                  </a:lnTo>
                  <a:lnTo>
                    <a:pt x="1774977" y="720547"/>
                  </a:lnTo>
                  <a:lnTo>
                    <a:pt x="1728978" y="713232"/>
                  </a:lnTo>
                  <a:lnTo>
                    <a:pt x="1682965" y="720547"/>
                  </a:lnTo>
                  <a:lnTo>
                    <a:pt x="1643011" y="740879"/>
                  </a:lnTo>
                  <a:lnTo>
                    <a:pt x="1611503" y="771893"/>
                  </a:lnTo>
                  <a:lnTo>
                    <a:pt x="1590852" y="811212"/>
                  </a:lnTo>
                  <a:lnTo>
                    <a:pt x="1583436" y="856488"/>
                  </a:lnTo>
                  <a:lnTo>
                    <a:pt x="1590852" y="901776"/>
                  </a:lnTo>
                  <a:lnTo>
                    <a:pt x="1611503" y="941095"/>
                  </a:lnTo>
                  <a:lnTo>
                    <a:pt x="1643011" y="972108"/>
                  </a:lnTo>
                  <a:lnTo>
                    <a:pt x="1682965" y="992441"/>
                  </a:lnTo>
                  <a:lnTo>
                    <a:pt x="1728978" y="999744"/>
                  </a:lnTo>
                  <a:lnTo>
                    <a:pt x="1774977" y="992441"/>
                  </a:lnTo>
                  <a:lnTo>
                    <a:pt x="1814931" y="972108"/>
                  </a:lnTo>
                  <a:lnTo>
                    <a:pt x="1846440" y="941095"/>
                  </a:lnTo>
                  <a:lnTo>
                    <a:pt x="1867090" y="901776"/>
                  </a:lnTo>
                  <a:lnTo>
                    <a:pt x="1874520" y="856488"/>
                  </a:lnTo>
                  <a:close/>
                </a:path>
              </a:pathLst>
            </a:custGeom>
            <a:solidFill>
              <a:srgbClr val="6F93DC">
                <a:alpha val="38822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840857" y="5871768"/>
            <a:ext cx="22466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25641" sz="1950" spc="-15">
                <a:solidFill>
                  <a:srgbClr val="3E3D00"/>
                </a:solidFill>
                <a:latin typeface="Times New Roman"/>
                <a:cs typeface="Times New Roman"/>
              </a:rPr>
              <a:t>nd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=MAX{12,16,15}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56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4642" y="784097"/>
            <a:ext cx="23666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(단계1)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총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시합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횟수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93014" y="1675315"/>
            <a:ext cx="5848985" cy="169735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(단계3)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차대키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찾기</a:t>
            </a:r>
            <a:endParaRPr sz="2000">
              <a:latin typeface="Malgun Gothic"/>
              <a:cs typeface="Malgun Gothic"/>
            </a:endParaRPr>
          </a:p>
          <a:p>
            <a:pPr marL="518795">
              <a:lnSpc>
                <a:spcPct val="100000"/>
              </a:lnSpc>
              <a:spcBef>
                <a:spcPts val="22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최대키의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리스트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크기는</a:t>
            </a:r>
            <a:r>
              <a:rPr dirty="0" sz="20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8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80">
                <a:solidFill>
                  <a:srgbClr val="3E3D00"/>
                </a:solidFill>
                <a:latin typeface="Malgun Gothic"/>
                <a:cs typeface="Malgun Gothic"/>
              </a:rPr>
              <a:t>.</a:t>
            </a:r>
            <a:endParaRPr sz="2000">
              <a:latin typeface="Malgun Gothic"/>
              <a:cs typeface="Malgun Gothic"/>
            </a:endParaRPr>
          </a:p>
          <a:p>
            <a:pPr marL="433070">
              <a:lnSpc>
                <a:spcPct val="100000"/>
              </a:lnSpc>
              <a:spcBef>
                <a:spcPts val="244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그러므로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리스트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중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최대값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찾기는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–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시간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6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합계: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= n-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= n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45642" y="5421289"/>
            <a:ext cx="1473835" cy="449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45"/>
              </a:lnSpc>
            </a:pP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 spc="-225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</a:t>
            </a:r>
            <a:r>
              <a:rPr dirty="0" sz="2400" spc="-160">
                <a:latin typeface="Times New Roman"/>
                <a:cs typeface="Times New Roman"/>
              </a:rPr>
              <a:t> </a:t>
            </a:r>
            <a:r>
              <a:rPr dirty="0" baseline="-8771" sz="4275" spc="-217">
                <a:latin typeface="Symbol"/>
                <a:cs typeface="Symbol"/>
              </a:rPr>
              <a:t></a:t>
            </a:r>
            <a:r>
              <a:rPr dirty="0" sz="2400" spc="-145">
                <a:latin typeface="Times New Roman"/>
                <a:cs typeface="Times New Roman"/>
              </a:rPr>
              <a:t>lg</a:t>
            </a:r>
            <a:r>
              <a:rPr dirty="0" sz="2400" spc="-245">
                <a:latin typeface="Times New Roman"/>
                <a:cs typeface="Times New Roman"/>
              </a:rPr>
              <a:t> </a:t>
            </a:r>
            <a:r>
              <a:rPr dirty="0" sz="2400" spc="-80" i="1">
                <a:latin typeface="Times New Roman"/>
                <a:cs typeface="Times New Roman"/>
              </a:rPr>
              <a:t>n</a:t>
            </a:r>
            <a:r>
              <a:rPr dirty="0" baseline="-8771" sz="4275" spc="-120">
                <a:latin typeface="Symbol"/>
                <a:cs typeface="Symbol"/>
              </a:rPr>
              <a:t></a:t>
            </a:r>
            <a:r>
              <a:rPr dirty="0" baseline="-8771" sz="4275" spc="-652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</a:t>
            </a:r>
            <a:r>
              <a:rPr dirty="0" sz="2400" spc="-22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56615" y="4357115"/>
            <a:ext cx="8359140" cy="1572895"/>
          </a:xfrm>
          <a:prstGeom prst="rect">
            <a:avLst/>
          </a:prstGeom>
          <a:solidFill>
            <a:srgbClr val="FFFC8F"/>
          </a:solidFill>
        </p:spPr>
        <p:txBody>
          <a:bodyPr wrap="square" lIns="0" tIns="5969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7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정리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8.9</a:t>
            </a:r>
            <a:endParaRPr sz="2000">
              <a:latin typeface="Malgun Gothic"/>
              <a:cs typeface="Malgun Gothic"/>
            </a:endParaRPr>
          </a:p>
          <a:p>
            <a:pPr marL="91440" marR="129539">
              <a:lnSpc>
                <a:spcPct val="116799"/>
              </a:lnSpc>
              <a:spcBef>
                <a:spcPts val="47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키를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비교만</a:t>
            </a:r>
            <a:r>
              <a:rPr dirty="0" sz="20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해서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가능한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입력에서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가운데</a:t>
            </a:r>
            <a:r>
              <a:rPr dirty="0" sz="20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차대키를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 모두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찾을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결정적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알고리즘은</a:t>
            </a:r>
            <a:r>
              <a:rPr dirty="0" sz="2000" spc="-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최악의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최소한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다음의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비교를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수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행해야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한다.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611022" y="1156851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 h="0">
                <a:moveTo>
                  <a:pt x="0" y="0"/>
                </a:moveTo>
                <a:lnTo>
                  <a:pt x="162302" y="0"/>
                </a:lnTo>
              </a:path>
            </a:pathLst>
          </a:custGeom>
          <a:ln w="11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605623" y="1156851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 h="0">
                <a:moveTo>
                  <a:pt x="0" y="0"/>
                </a:moveTo>
                <a:lnTo>
                  <a:pt x="162234" y="0"/>
                </a:lnTo>
              </a:path>
            </a:pathLst>
          </a:custGeom>
          <a:ln w="11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994763" y="1156851"/>
            <a:ext cx="1276350" cy="0"/>
          </a:xfrm>
          <a:custGeom>
            <a:avLst/>
            <a:gdLst/>
            <a:ahLst/>
            <a:cxnLst/>
            <a:rect l="l" t="t" r="r" b="b"/>
            <a:pathLst>
              <a:path w="1276350" h="0">
                <a:moveTo>
                  <a:pt x="0" y="0"/>
                </a:moveTo>
                <a:lnTo>
                  <a:pt x="1275950" y="0"/>
                </a:lnTo>
              </a:path>
            </a:pathLst>
          </a:custGeom>
          <a:ln w="11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4612039" y="737966"/>
            <a:ext cx="161925" cy="3790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00" spc="-5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497445" y="923622"/>
            <a:ext cx="883919" cy="6089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2285"/>
              </a:lnSpc>
              <a:spcBef>
                <a:spcPts val="114"/>
              </a:spcBef>
              <a:tabLst>
                <a:tab pos="288290" algn="l"/>
                <a:tab pos="523875" algn="l"/>
              </a:tabLst>
            </a:pPr>
            <a:r>
              <a:rPr dirty="0" sz="2300" spc="-50">
                <a:latin typeface="Times New Roman"/>
                <a:cs typeface="Times New Roman"/>
              </a:rPr>
              <a:t>(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50">
                <a:latin typeface="Times New Roman"/>
                <a:cs typeface="Times New Roman"/>
              </a:rPr>
              <a:t>)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95">
                <a:latin typeface="Symbol"/>
                <a:cs typeface="Symbol"/>
              </a:rPr>
              <a:t></a:t>
            </a:r>
            <a:r>
              <a:rPr dirty="0" sz="2300" spc="-100">
                <a:latin typeface="Times New Roman"/>
                <a:cs typeface="Times New Roman"/>
              </a:rPr>
              <a:t> </a:t>
            </a:r>
            <a:r>
              <a:rPr dirty="0" sz="2300" spc="-50" i="1"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  <a:p>
            <a:pPr marL="131445">
              <a:lnSpc>
                <a:spcPts val="2285"/>
              </a:lnSpc>
            </a:pPr>
            <a:r>
              <a:rPr dirty="0" sz="2300" spc="-5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142694" y="923622"/>
            <a:ext cx="943610" cy="3790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00" spc="-95" i="1">
                <a:latin typeface="Times New Roman"/>
                <a:cs typeface="Times New Roman"/>
              </a:rPr>
              <a:t>T</a:t>
            </a:r>
            <a:r>
              <a:rPr dirty="0" sz="2300" spc="-320" i="1">
                <a:latin typeface="Times New Roman"/>
                <a:cs typeface="Times New Roman"/>
              </a:rPr>
              <a:t> </a:t>
            </a:r>
            <a:r>
              <a:rPr dirty="0" sz="2300" spc="-45">
                <a:latin typeface="Times New Roman"/>
                <a:cs typeface="Times New Roman"/>
              </a:rPr>
              <a:t>(</a:t>
            </a:r>
            <a:r>
              <a:rPr dirty="0" sz="2300" spc="-45" i="1">
                <a:latin typeface="Times New Roman"/>
                <a:cs typeface="Times New Roman"/>
              </a:rPr>
              <a:t>n</a:t>
            </a:r>
            <a:r>
              <a:rPr dirty="0" sz="2300" spc="-45">
                <a:latin typeface="Times New Roman"/>
                <a:cs typeface="Times New Roman"/>
              </a:rPr>
              <a:t>)</a:t>
            </a:r>
            <a:r>
              <a:rPr dirty="0" sz="2300" spc="-95">
                <a:latin typeface="Times New Roman"/>
                <a:cs typeface="Times New Roman"/>
              </a:rPr>
              <a:t> </a:t>
            </a:r>
            <a:r>
              <a:rPr dirty="0" sz="2300" spc="-95">
                <a:latin typeface="Symbol"/>
                <a:cs typeface="Symbol"/>
              </a:rPr>
              <a:t></a:t>
            </a:r>
            <a:r>
              <a:rPr dirty="0" sz="2300" spc="-95">
                <a:latin typeface="Times New Roman"/>
                <a:cs typeface="Times New Roman"/>
              </a:rPr>
              <a:t> </a:t>
            </a:r>
            <a:r>
              <a:rPr dirty="0" sz="2300" spc="-50" i="1"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210166" y="733847"/>
            <a:ext cx="24574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85">
                <a:latin typeface="Times New Roman"/>
                <a:cs typeface="Times New Roman"/>
              </a:rPr>
              <a:t>lg</a:t>
            </a:r>
            <a:r>
              <a:rPr dirty="0" sz="1350" spc="-120">
                <a:latin typeface="Times New Roman"/>
                <a:cs typeface="Times New Roman"/>
              </a:rPr>
              <a:t> </a:t>
            </a:r>
            <a:r>
              <a:rPr dirty="0" sz="1350" spc="-50" i="1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178368" y="843766"/>
            <a:ext cx="318135" cy="7156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3960"/>
              </a:lnSpc>
              <a:spcBef>
                <a:spcPts val="130"/>
              </a:spcBef>
            </a:pPr>
            <a:r>
              <a:rPr dirty="0" sz="3450" spc="-114">
                <a:latin typeface="Symbol"/>
                <a:cs typeface="Symbol"/>
              </a:rPr>
              <a:t></a:t>
            </a:r>
            <a:endParaRPr sz="3450">
              <a:latin typeface="Symbol"/>
              <a:cs typeface="Symbol"/>
            </a:endParaRPr>
          </a:p>
          <a:p>
            <a:pPr marL="53975">
              <a:lnSpc>
                <a:spcPts val="1440"/>
              </a:lnSpc>
            </a:pPr>
            <a:r>
              <a:rPr dirty="0" sz="1350" spc="-25" i="1">
                <a:latin typeface="Times New Roman"/>
                <a:cs typeface="Times New Roman"/>
              </a:rPr>
              <a:t>i</a:t>
            </a:r>
            <a:r>
              <a:rPr dirty="0" sz="1350" spc="-25">
                <a:latin typeface="Symbol"/>
                <a:cs typeface="Symbol"/>
              </a:rPr>
              <a:t></a:t>
            </a:r>
            <a:r>
              <a:rPr dirty="0" sz="1350" spc="-2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275020" y="1226892"/>
            <a:ext cx="130810" cy="3790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00" spc="-50">
                <a:latin typeface="Symbol"/>
                <a:cs typeface="Symbol"/>
              </a:rPr>
              <a:t>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479470" y="1004010"/>
            <a:ext cx="130810" cy="3790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00" spc="-50">
                <a:latin typeface="Symbol"/>
                <a:cs typeface="Symbol"/>
              </a:rPr>
              <a:t>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479470" y="1226892"/>
            <a:ext cx="130810" cy="3790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00" spc="-50">
                <a:latin typeface="Symbol"/>
                <a:cs typeface="Symbol"/>
              </a:rPr>
              <a:t>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479470" y="721435"/>
            <a:ext cx="289560" cy="3790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00" spc="-25">
                <a:latin typeface="Symbol"/>
                <a:cs typeface="Symbol"/>
              </a:rPr>
              <a:t></a:t>
            </a:r>
            <a:r>
              <a:rPr dirty="0" baseline="-3623" sz="3450" spc="-37">
                <a:latin typeface="Times New Roman"/>
                <a:cs typeface="Times New Roman"/>
              </a:rPr>
              <a:t>1</a:t>
            </a:r>
            <a:endParaRPr baseline="-3623" sz="34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611048" y="1153583"/>
            <a:ext cx="1389380" cy="3790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47065" algn="l"/>
              </a:tabLst>
            </a:pPr>
            <a:r>
              <a:rPr dirty="0" sz="2300" spc="-50">
                <a:latin typeface="Times New Roman"/>
                <a:cs typeface="Times New Roman"/>
              </a:rPr>
              <a:t>2</a:t>
            </a:r>
            <a:r>
              <a:rPr dirty="0" sz="2300">
                <a:latin typeface="Times New Roman"/>
                <a:cs typeface="Times New Roman"/>
              </a:rPr>
              <a:t>	1</a:t>
            </a:r>
            <a:r>
              <a:rPr dirty="0" sz="2300">
                <a:latin typeface="Symbol"/>
                <a:cs typeface="Symbol"/>
              </a:rPr>
              <a:t></a:t>
            </a:r>
            <a:r>
              <a:rPr dirty="0" sz="2300">
                <a:latin typeface="Times New Roman"/>
                <a:cs typeface="Times New Roman"/>
              </a:rPr>
              <a:t>1/</a:t>
            </a:r>
            <a:r>
              <a:rPr dirty="0" sz="2300" spc="-140">
                <a:latin typeface="Times New Roman"/>
                <a:cs typeface="Times New Roman"/>
              </a:rPr>
              <a:t> </a:t>
            </a:r>
            <a:r>
              <a:rPr dirty="0" sz="2300" spc="-5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792975" y="923622"/>
            <a:ext cx="175260" cy="3790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00" spc="-50">
                <a:latin typeface="Symbol"/>
                <a:cs typeface="Symbol"/>
              </a:rPr>
              <a:t>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249620" y="923623"/>
            <a:ext cx="939165" cy="3790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baseline="-15700" sz="3450">
                <a:latin typeface="Symbol"/>
                <a:cs typeface="Symbol"/>
              </a:rPr>
              <a:t></a:t>
            </a:r>
            <a:r>
              <a:rPr dirty="0" baseline="-15700" sz="3450" spc="-157">
                <a:latin typeface="Times New Roman"/>
                <a:cs typeface="Times New Roman"/>
              </a:rPr>
              <a:t> </a:t>
            </a:r>
            <a:r>
              <a:rPr dirty="0" sz="2300" spc="-95">
                <a:latin typeface="Symbol"/>
                <a:cs typeface="Symbol"/>
              </a:rPr>
              <a:t></a:t>
            </a:r>
            <a:r>
              <a:rPr dirty="0" sz="2300" spc="-105">
                <a:latin typeface="Times New Roman"/>
                <a:cs typeface="Times New Roman"/>
              </a:rPr>
              <a:t> </a:t>
            </a:r>
            <a:r>
              <a:rPr dirty="0" sz="2300" spc="-90" i="1">
                <a:latin typeface="Times New Roman"/>
                <a:cs typeface="Times New Roman"/>
              </a:rPr>
              <a:t>n</a:t>
            </a:r>
            <a:r>
              <a:rPr dirty="0" sz="2300" spc="-229" i="1">
                <a:latin typeface="Times New Roman"/>
                <a:cs typeface="Times New Roman"/>
              </a:rPr>
              <a:t> </a:t>
            </a:r>
            <a:r>
              <a:rPr dirty="0" sz="2300" spc="-25">
                <a:latin typeface="Symbol"/>
                <a:cs typeface="Symbol"/>
              </a:rPr>
              <a:t></a:t>
            </a:r>
            <a:r>
              <a:rPr dirty="0" sz="2300" spc="-25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945251" y="737966"/>
            <a:ext cx="1485900" cy="37909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2300" spc="-1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dirty="0" sz="2300" spc="-1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dirty="0" sz="2300" spc="-2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300" spc="-90">
                <a:solidFill>
                  <a:srgbClr val="000000"/>
                </a:solidFill>
                <a:latin typeface="Times New Roman"/>
                <a:cs typeface="Times New Roman"/>
              </a:rPr>
              <a:t>(1/</a:t>
            </a:r>
            <a:r>
              <a:rPr dirty="0" sz="2300" spc="-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300" spc="-60">
                <a:solidFill>
                  <a:srgbClr val="000000"/>
                </a:solidFill>
                <a:latin typeface="Times New Roman"/>
                <a:cs typeface="Times New Roman"/>
              </a:rPr>
              <a:t>2)</a:t>
            </a:r>
            <a:r>
              <a:rPr dirty="0" baseline="43209" sz="2025" spc="-89">
                <a:solidFill>
                  <a:srgbClr val="000000"/>
                </a:solidFill>
                <a:latin typeface="Times New Roman"/>
                <a:cs typeface="Times New Roman"/>
              </a:rPr>
              <a:t>lg(</a:t>
            </a:r>
            <a:r>
              <a:rPr dirty="0" baseline="43209" sz="2025" spc="-3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aseline="43209" sz="2025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baseline="43209" sz="2025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dirty="0" baseline="43209" sz="2025" spc="20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aseline="3623" sz="3450" spc="-75">
                <a:solidFill>
                  <a:srgbClr val="000000"/>
                </a:solidFill>
                <a:latin typeface="Symbol"/>
                <a:cs typeface="Symbol"/>
              </a:rPr>
              <a:t></a:t>
            </a:r>
            <a:endParaRPr baseline="3623" sz="3450">
              <a:latin typeface="Symbol"/>
              <a:cs typeface="Symbo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871369" y="914169"/>
            <a:ext cx="6985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50" i="1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2295" y="1725167"/>
            <a:ext cx="1594356" cy="1530234"/>
          </a:xfrm>
          <a:prstGeom prst="rect">
            <a:avLst/>
          </a:prstGeom>
        </p:spPr>
      </p:pic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56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56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1698498" y="1768601"/>
            <a:ext cx="4864100" cy="3227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70205" indent="-357505">
              <a:lnSpc>
                <a:spcPct val="100000"/>
              </a:lnSpc>
              <a:spcBef>
                <a:spcPts val="105"/>
              </a:spcBef>
              <a:buClr>
                <a:srgbClr val="3E3D00"/>
              </a:buClr>
              <a:buFont typeface="Times New Roman"/>
              <a:buAutoNum type="arabicParenBoth"/>
              <a:tabLst>
                <a:tab pos="37020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단순방법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후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번째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선택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–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Θ(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75"/>
              </a:spcBef>
              <a:buClr>
                <a:srgbClr val="3E3D00"/>
              </a:buClr>
              <a:buFont typeface="Times New Roman"/>
              <a:buAutoNum type="arabicParenBoth"/>
            </a:pPr>
            <a:endParaRPr sz="2000">
              <a:latin typeface="Times New Roman"/>
              <a:cs typeface="Times New Roman"/>
            </a:endParaRPr>
          </a:p>
          <a:p>
            <a:pPr marL="369570" indent="-356870">
              <a:lnSpc>
                <a:spcPct val="100000"/>
              </a:lnSpc>
              <a:buAutoNum type="arabicParenBoth"/>
              <a:tabLst>
                <a:tab pos="36957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partition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사용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selection(1,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n,k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lvl="1" marL="727710" indent="-267335">
              <a:lnSpc>
                <a:spcPct val="100000"/>
              </a:lnSpc>
              <a:spcBef>
                <a:spcPts val="1680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72771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quick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sort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partition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사용</a:t>
            </a:r>
            <a:endParaRPr sz="2000">
              <a:latin typeface="Malgun Gothic"/>
              <a:cs typeface="Malgun Gothic"/>
            </a:endParaRPr>
          </a:p>
          <a:p>
            <a:pPr lvl="1" marL="728345" indent="-267970">
              <a:lnSpc>
                <a:spcPct val="100000"/>
              </a:lnSpc>
              <a:spcBef>
                <a:spcPts val="1680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728345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W(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1)/2,</a:t>
            </a:r>
            <a:r>
              <a:rPr dirty="0" sz="2000" spc="-1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≈</a:t>
            </a:r>
            <a:r>
              <a:rPr dirty="0" sz="2000" spc="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 spc="-2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1F407E"/>
              </a:buClr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365"/>
              </a:spcBef>
              <a:buClr>
                <a:srgbClr val="1F407E"/>
              </a:buClr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 marL="370205" indent="-357505">
              <a:lnSpc>
                <a:spcPct val="100000"/>
              </a:lnSpc>
              <a:buAutoNum type="arabicParenBoth"/>
              <a:tabLst>
                <a:tab pos="370205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35">
                <a:solidFill>
                  <a:srgbClr val="3E3D00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5500" rIns="0" bIns="0" rtlCol="0" vert="horz">
            <a:spAutoFit/>
          </a:bodyPr>
          <a:lstStyle/>
          <a:p>
            <a:pPr marL="1988820">
              <a:lnSpc>
                <a:spcPct val="100000"/>
              </a:lnSpc>
              <a:spcBef>
                <a:spcPts val="100"/>
              </a:spcBef>
            </a:pPr>
            <a:r>
              <a:rPr dirty="0" sz="3600" i="1">
                <a:solidFill>
                  <a:srgbClr val="1F407E"/>
                </a:solidFill>
                <a:latin typeface="Times New Roman"/>
                <a:cs typeface="Times New Roman"/>
              </a:rPr>
              <a:t>k</a:t>
            </a:r>
            <a:r>
              <a:rPr dirty="0" sz="3600">
                <a:solidFill>
                  <a:srgbClr val="1F407E"/>
                </a:solidFill>
              </a:rPr>
              <a:t>번째</a:t>
            </a:r>
            <a:r>
              <a:rPr dirty="0" sz="3600" spc="-80">
                <a:solidFill>
                  <a:srgbClr val="1F407E"/>
                </a:solidFill>
              </a:rPr>
              <a:t> </a:t>
            </a:r>
            <a:r>
              <a:rPr dirty="0" sz="3600">
                <a:solidFill>
                  <a:srgbClr val="1F407E"/>
                </a:solidFill>
              </a:rPr>
              <a:t>작은</a:t>
            </a:r>
            <a:r>
              <a:rPr dirty="0" sz="3600" spc="-70">
                <a:solidFill>
                  <a:srgbClr val="1F407E"/>
                </a:solidFill>
              </a:rPr>
              <a:t> </a:t>
            </a:r>
            <a:r>
              <a:rPr dirty="0" sz="3600">
                <a:solidFill>
                  <a:srgbClr val="1F407E"/>
                </a:solidFill>
              </a:rPr>
              <a:t>키</a:t>
            </a:r>
            <a:r>
              <a:rPr dirty="0" sz="3600" spc="-80">
                <a:solidFill>
                  <a:srgbClr val="1F407E"/>
                </a:solidFill>
              </a:rPr>
              <a:t> </a:t>
            </a:r>
            <a:r>
              <a:rPr dirty="0" sz="3600" spc="-25">
                <a:solidFill>
                  <a:srgbClr val="1F407E"/>
                </a:solidFill>
              </a:rPr>
              <a:t>찾기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80997" y="1644523"/>
            <a:ext cx="4023995" cy="1367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(2)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partition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사용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selection(1,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n,k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000760" indent="-267335">
              <a:lnSpc>
                <a:spcPct val="100000"/>
              </a:lnSpc>
              <a:spcBef>
                <a:spcPts val="1680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100076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quick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sort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partition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사용</a:t>
            </a:r>
            <a:endParaRPr sz="2000">
              <a:latin typeface="Malgun Gothic"/>
              <a:cs typeface="Malgun Gothic"/>
            </a:endParaRPr>
          </a:p>
          <a:p>
            <a:pPr marL="1000760" indent="-267335">
              <a:lnSpc>
                <a:spcPct val="100000"/>
              </a:lnSpc>
              <a:spcBef>
                <a:spcPts val="1680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1000760" algn="l"/>
              </a:tabLst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-1)/2,</a:t>
            </a:r>
            <a:r>
              <a:rPr dirty="0" sz="2000" spc="45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≈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 spc="-2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5500" rIns="0" bIns="0" rtlCol="0" vert="horz">
            <a:spAutoFit/>
          </a:bodyPr>
          <a:lstStyle/>
          <a:p>
            <a:pPr marL="1988820">
              <a:lnSpc>
                <a:spcPct val="100000"/>
              </a:lnSpc>
              <a:spcBef>
                <a:spcPts val="100"/>
              </a:spcBef>
            </a:pPr>
            <a:r>
              <a:rPr dirty="0" sz="3600" i="1">
                <a:solidFill>
                  <a:srgbClr val="1F407E"/>
                </a:solidFill>
                <a:latin typeface="Times New Roman"/>
                <a:cs typeface="Times New Roman"/>
              </a:rPr>
              <a:t>k</a:t>
            </a:r>
            <a:r>
              <a:rPr dirty="0" sz="3600">
                <a:solidFill>
                  <a:srgbClr val="1F407E"/>
                </a:solidFill>
              </a:rPr>
              <a:t>번째</a:t>
            </a:r>
            <a:r>
              <a:rPr dirty="0" sz="3600" spc="-80">
                <a:solidFill>
                  <a:srgbClr val="1F407E"/>
                </a:solidFill>
              </a:rPr>
              <a:t> </a:t>
            </a:r>
            <a:r>
              <a:rPr dirty="0" sz="3600">
                <a:solidFill>
                  <a:srgbClr val="1F407E"/>
                </a:solidFill>
              </a:rPr>
              <a:t>작은</a:t>
            </a:r>
            <a:r>
              <a:rPr dirty="0" sz="3600" spc="-70">
                <a:solidFill>
                  <a:srgbClr val="1F407E"/>
                </a:solidFill>
              </a:rPr>
              <a:t> </a:t>
            </a:r>
            <a:r>
              <a:rPr dirty="0" sz="3600">
                <a:solidFill>
                  <a:srgbClr val="1F407E"/>
                </a:solidFill>
              </a:rPr>
              <a:t>키</a:t>
            </a:r>
            <a:r>
              <a:rPr dirty="0" sz="3600" spc="-80">
                <a:solidFill>
                  <a:srgbClr val="1F407E"/>
                </a:solidFill>
              </a:rPr>
              <a:t> </a:t>
            </a:r>
            <a:r>
              <a:rPr dirty="0" sz="3600" spc="-25">
                <a:solidFill>
                  <a:srgbClr val="1F407E"/>
                </a:solidFill>
              </a:rPr>
              <a:t>찾기</a:t>
            </a:r>
            <a:endParaRPr sz="3600">
              <a:latin typeface="Times New Roman"/>
              <a:cs typeface="Times New Roman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229421" y="4616005"/>
          <a:ext cx="3728085" cy="357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505"/>
                <a:gridCol w="356870"/>
                <a:gridCol w="358775"/>
                <a:gridCol w="356869"/>
                <a:gridCol w="358775"/>
                <a:gridCol w="356869"/>
                <a:gridCol w="356869"/>
                <a:gridCol w="379730"/>
                <a:gridCol w="358775"/>
                <a:gridCol w="405129"/>
              </a:tblGrid>
              <a:tr h="357505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00" spc="-2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14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78105">
                    <a:lnL w="952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00" spc="-2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26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781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8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781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00" spc="-2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31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781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00" spc="-2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45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781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>
                        <a:alpha val="4313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00" spc="-2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67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781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00" spc="-2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55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781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00" spc="-2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99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781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00" spc="-2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75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781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00" spc="-2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51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78105">
                    <a:lnL w="12700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3650360" y="4141978"/>
            <a:ext cx="387350" cy="37338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259"/>
              </a:spcBef>
            </a:pPr>
            <a:r>
              <a:rPr dirty="0" sz="1200" spc="-10">
                <a:solidFill>
                  <a:srgbClr val="3D010C"/>
                </a:solidFill>
                <a:latin typeface="Malgun Gothic"/>
                <a:cs typeface="Malgun Gothic"/>
              </a:rPr>
              <a:t>pivot </a:t>
            </a:r>
            <a:r>
              <a:rPr dirty="0" sz="1200" spc="-20">
                <a:solidFill>
                  <a:srgbClr val="3D010C"/>
                </a:solidFill>
                <a:latin typeface="Malgun Gothic"/>
                <a:cs typeface="Malgun Gothic"/>
              </a:rPr>
              <a:t>point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366898" y="5064379"/>
            <a:ext cx="22529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  <a:tab pos="726440" algn="l"/>
                <a:tab pos="1083945" algn="l"/>
                <a:tab pos="1441450" algn="l"/>
                <a:tab pos="1798320" algn="l"/>
                <a:tab pos="2155825" algn="l"/>
              </a:tabLst>
            </a:pPr>
            <a:r>
              <a:rPr dirty="0" sz="1200" spc="-50">
                <a:solidFill>
                  <a:srgbClr val="3D010C"/>
                </a:solidFill>
                <a:latin typeface="Malgun Gothic"/>
                <a:cs typeface="Malgun Gothic"/>
              </a:rPr>
              <a:t>1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D010C"/>
                </a:solidFill>
                <a:latin typeface="Malgun Gothic"/>
                <a:cs typeface="Malgun Gothic"/>
              </a:rPr>
              <a:t>2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D010C"/>
                </a:solidFill>
                <a:latin typeface="Malgun Gothic"/>
                <a:cs typeface="Malgun Gothic"/>
              </a:rPr>
              <a:t>3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D010C"/>
                </a:solidFill>
                <a:latin typeface="Malgun Gothic"/>
                <a:cs typeface="Malgun Gothic"/>
              </a:rPr>
              <a:t>4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D010C"/>
                </a:solidFill>
                <a:latin typeface="Malgun Gothic"/>
                <a:cs typeface="Malgun Gothic"/>
              </a:rPr>
              <a:t>5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D010C"/>
                </a:solidFill>
                <a:latin typeface="Malgun Gothic"/>
                <a:cs typeface="Malgun Gothic"/>
              </a:rPr>
              <a:t>6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D010C"/>
                </a:solidFill>
                <a:latin typeface="Malgun Gothic"/>
                <a:cs typeface="Malgun Gothic"/>
              </a:rPr>
              <a:t>7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939029" y="5064379"/>
            <a:ext cx="466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</a:tabLst>
            </a:pPr>
            <a:r>
              <a:rPr dirty="0" sz="1200" spc="-50">
                <a:solidFill>
                  <a:srgbClr val="3D010C"/>
                </a:solidFill>
                <a:latin typeface="Malgun Gothic"/>
                <a:cs typeface="Malgun Gothic"/>
              </a:rPr>
              <a:t>8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	</a:t>
            </a:r>
            <a:r>
              <a:rPr dirty="0" sz="1200" spc="-50">
                <a:solidFill>
                  <a:srgbClr val="3D010C"/>
                </a:solidFill>
                <a:latin typeface="Malgun Gothic"/>
                <a:cs typeface="Malgun Gothic"/>
              </a:rPr>
              <a:t>9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567934" y="5076825"/>
            <a:ext cx="1930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D010C"/>
                </a:solidFill>
                <a:latin typeface="Malgun Gothic"/>
                <a:cs typeface="Malgun Gothic"/>
              </a:rPr>
              <a:t>10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77872" y="6015329"/>
            <a:ext cx="13150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search</a:t>
            </a:r>
            <a:r>
              <a:rPr dirty="0" sz="1400" spc="-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this</a:t>
            </a:r>
            <a:r>
              <a:rPr dirty="0" sz="14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20">
                <a:solidFill>
                  <a:srgbClr val="3D010C"/>
                </a:solidFill>
                <a:latin typeface="Malgun Gothic"/>
                <a:cs typeface="Malgun Gothic"/>
              </a:rPr>
              <a:t>part.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252472" y="5780023"/>
            <a:ext cx="364807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892300" algn="l"/>
              </a:tabLst>
            </a:pP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If</a:t>
            </a:r>
            <a:r>
              <a:rPr dirty="0" sz="14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we</a:t>
            </a:r>
            <a:r>
              <a:rPr dirty="0" sz="14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find</a:t>
            </a:r>
            <a:r>
              <a:rPr dirty="0" sz="14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the</a:t>
            </a:r>
            <a:r>
              <a:rPr dirty="0" sz="14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4</a:t>
            </a:r>
            <a:r>
              <a:rPr dirty="0" baseline="24691" sz="1350">
                <a:solidFill>
                  <a:srgbClr val="3D010C"/>
                </a:solidFill>
                <a:latin typeface="Malgun Gothic"/>
                <a:cs typeface="Malgun Gothic"/>
              </a:rPr>
              <a:t>th</a:t>
            </a:r>
            <a:r>
              <a:rPr dirty="0" baseline="24691" sz="1350" spc="25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20">
                <a:solidFill>
                  <a:srgbClr val="3D010C"/>
                </a:solidFill>
                <a:latin typeface="Malgun Gothic"/>
                <a:cs typeface="Malgun Gothic"/>
              </a:rPr>
              <a:t>key,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	</a:t>
            </a:r>
            <a:r>
              <a:rPr dirty="0" baseline="-31746" sz="2100">
                <a:solidFill>
                  <a:srgbClr val="3D010C"/>
                </a:solidFill>
                <a:latin typeface="Malgun Gothic"/>
                <a:cs typeface="Malgun Gothic"/>
              </a:rPr>
              <a:t>If</a:t>
            </a:r>
            <a:r>
              <a:rPr dirty="0" baseline="-31746" sz="2100" spc="-4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baseline="-31746" sz="2100">
                <a:solidFill>
                  <a:srgbClr val="3D010C"/>
                </a:solidFill>
                <a:latin typeface="Malgun Gothic"/>
                <a:cs typeface="Malgun Gothic"/>
              </a:rPr>
              <a:t>we</a:t>
            </a:r>
            <a:r>
              <a:rPr dirty="0" baseline="-31746" sz="21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baseline="-31746" sz="2100">
                <a:solidFill>
                  <a:srgbClr val="3D010C"/>
                </a:solidFill>
                <a:latin typeface="Malgun Gothic"/>
                <a:cs typeface="Malgun Gothic"/>
              </a:rPr>
              <a:t>find</a:t>
            </a:r>
            <a:r>
              <a:rPr dirty="0" baseline="-31746" sz="2100" spc="-37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baseline="-31746" sz="2100">
                <a:solidFill>
                  <a:srgbClr val="3D010C"/>
                </a:solidFill>
                <a:latin typeface="Malgun Gothic"/>
                <a:cs typeface="Malgun Gothic"/>
              </a:rPr>
              <a:t>the</a:t>
            </a:r>
            <a:r>
              <a:rPr dirty="0" baseline="-31746" sz="21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baseline="-31746" sz="2100">
                <a:solidFill>
                  <a:srgbClr val="3D010C"/>
                </a:solidFill>
                <a:latin typeface="Malgun Gothic"/>
                <a:cs typeface="Malgun Gothic"/>
              </a:rPr>
              <a:t>8</a:t>
            </a:r>
            <a:r>
              <a:rPr dirty="0" baseline="-24691" sz="1350">
                <a:solidFill>
                  <a:srgbClr val="3D010C"/>
                </a:solidFill>
                <a:latin typeface="Malgun Gothic"/>
                <a:cs typeface="Malgun Gothic"/>
              </a:rPr>
              <a:t>th</a:t>
            </a:r>
            <a:r>
              <a:rPr dirty="0" baseline="-24691" sz="1350" spc="262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baseline="-31746" sz="2100" spc="-30">
                <a:solidFill>
                  <a:srgbClr val="3D010C"/>
                </a:solidFill>
                <a:latin typeface="Malgun Gothic"/>
                <a:cs typeface="Malgun Gothic"/>
              </a:rPr>
              <a:t>key,</a:t>
            </a:r>
            <a:endParaRPr baseline="-31746" sz="2100">
              <a:latin typeface="Malgun Gothic"/>
              <a:cs typeface="Malgun Gothic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2375916" y="5394959"/>
            <a:ext cx="1251585" cy="326390"/>
          </a:xfrm>
          <a:custGeom>
            <a:avLst/>
            <a:gdLst/>
            <a:ahLst/>
            <a:cxnLst/>
            <a:rect l="l" t="t" r="r" b="b"/>
            <a:pathLst>
              <a:path w="1251585" h="326389">
                <a:moveTo>
                  <a:pt x="1251204" y="0"/>
                </a:moveTo>
                <a:lnTo>
                  <a:pt x="1249064" y="63466"/>
                </a:lnTo>
                <a:lnTo>
                  <a:pt x="1243234" y="115300"/>
                </a:lnTo>
                <a:lnTo>
                  <a:pt x="1234594" y="150250"/>
                </a:lnTo>
                <a:lnTo>
                  <a:pt x="1224025" y="163067"/>
                </a:lnTo>
                <a:lnTo>
                  <a:pt x="652779" y="163067"/>
                </a:lnTo>
                <a:lnTo>
                  <a:pt x="642211" y="175883"/>
                </a:lnTo>
                <a:lnTo>
                  <a:pt x="633571" y="210831"/>
                </a:lnTo>
                <a:lnTo>
                  <a:pt x="627741" y="262664"/>
                </a:lnTo>
                <a:lnTo>
                  <a:pt x="625601" y="326135"/>
                </a:lnTo>
                <a:lnTo>
                  <a:pt x="623462" y="262664"/>
                </a:lnTo>
                <a:lnTo>
                  <a:pt x="617632" y="210831"/>
                </a:lnTo>
                <a:lnTo>
                  <a:pt x="608992" y="175883"/>
                </a:lnTo>
                <a:lnTo>
                  <a:pt x="598423" y="163067"/>
                </a:lnTo>
                <a:lnTo>
                  <a:pt x="27177" y="163067"/>
                </a:lnTo>
                <a:lnTo>
                  <a:pt x="16609" y="150250"/>
                </a:lnTo>
                <a:lnTo>
                  <a:pt x="7969" y="115300"/>
                </a:lnTo>
                <a:lnTo>
                  <a:pt x="2139" y="63466"/>
                </a:lnTo>
                <a:lnTo>
                  <a:pt x="0" y="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132326" y="6118352"/>
            <a:ext cx="13150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search</a:t>
            </a:r>
            <a:r>
              <a:rPr dirty="0" sz="1400" spc="-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this</a:t>
            </a:r>
            <a:r>
              <a:rPr dirty="0" sz="14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20">
                <a:solidFill>
                  <a:srgbClr val="3D010C"/>
                </a:solidFill>
                <a:latin typeface="Malgun Gothic"/>
                <a:cs typeface="Malgun Gothic"/>
              </a:rPr>
              <a:t>part.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091940" y="5498591"/>
            <a:ext cx="1737360" cy="327660"/>
          </a:xfrm>
          <a:custGeom>
            <a:avLst/>
            <a:gdLst/>
            <a:ahLst/>
            <a:cxnLst/>
            <a:rect l="l" t="t" r="r" b="b"/>
            <a:pathLst>
              <a:path w="1737360" h="327660">
                <a:moveTo>
                  <a:pt x="1737360" y="0"/>
                </a:moveTo>
                <a:lnTo>
                  <a:pt x="1735218" y="63767"/>
                </a:lnTo>
                <a:lnTo>
                  <a:pt x="1729374" y="115843"/>
                </a:lnTo>
                <a:lnTo>
                  <a:pt x="1720697" y="150954"/>
                </a:lnTo>
                <a:lnTo>
                  <a:pt x="1710055" y="163830"/>
                </a:lnTo>
                <a:lnTo>
                  <a:pt x="895985" y="163830"/>
                </a:lnTo>
                <a:lnTo>
                  <a:pt x="885342" y="176703"/>
                </a:lnTo>
                <a:lnTo>
                  <a:pt x="876665" y="211812"/>
                </a:lnTo>
                <a:lnTo>
                  <a:pt x="870821" y="263887"/>
                </a:lnTo>
                <a:lnTo>
                  <a:pt x="868680" y="327660"/>
                </a:lnTo>
                <a:lnTo>
                  <a:pt x="866538" y="263887"/>
                </a:lnTo>
                <a:lnTo>
                  <a:pt x="860694" y="211812"/>
                </a:lnTo>
                <a:lnTo>
                  <a:pt x="852017" y="176703"/>
                </a:lnTo>
                <a:lnTo>
                  <a:pt x="841375" y="163830"/>
                </a:lnTo>
                <a:lnTo>
                  <a:pt x="27305" y="163830"/>
                </a:lnTo>
                <a:lnTo>
                  <a:pt x="16662" y="150954"/>
                </a:lnTo>
                <a:lnTo>
                  <a:pt x="7985" y="115843"/>
                </a:lnTo>
                <a:lnTo>
                  <a:pt x="2141" y="63767"/>
                </a:lnTo>
                <a:lnTo>
                  <a:pt x="0" y="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61544" y="3544823"/>
            <a:ext cx="3427729" cy="425450"/>
          </a:xfrm>
          <a:prstGeom prst="rect">
            <a:avLst/>
          </a:prstGeom>
          <a:solidFill>
            <a:srgbClr val="9FB8E7"/>
          </a:solidFill>
        </p:spPr>
        <p:txBody>
          <a:bodyPr wrap="square" lIns="0" tIns="9144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720"/>
              </a:spcBef>
            </a:pP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after</a:t>
            </a:r>
            <a:r>
              <a:rPr dirty="0" sz="16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partitioning</a:t>
            </a:r>
            <a:r>
              <a:rPr dirty="0" sz="16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with</a:t>
            </a:r>
            <a:r>
              <a:rPr dirty="0" sz="16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pivot</a:t>
            </a:r>
            <a:r>
              <a:rPr dirty="0" sz="16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element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Times New Roman"/>
                <a:cs typeface="Times New Roman"/>
              </a:rPr>
              <a:t>45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56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56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1178052" y="620268"/>
            <a:ext cx="7073265" cy="4500880"/>
          </a:xfrm>
          <a:prstGeom prst="rect">
            <a:avLst/>
          </a:prstGeom>
          <a:solidFill>
            <a:srgbClr val="DDDDDD"/>
          </a:solidFill>
        </p:spPr>
        <p:txBody>
          <a:bodyPr wrap="square" lIns="0" tIns="844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665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keytyp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e</a:t>
            </a:r>
            <a:r>
              <a:rPr dirty="0" sz="1600" spc="-5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selection(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600" spc="-4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low,</a:t>
            </a:r>
            <a:r>
              <a:rPr dirty="0" sz="1600" spc="-6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600" spc="-6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high,</a:t>
            </a:r>
            <a:r>
              <a:rPr dirty="0" sz="1600" spc="-6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600" spc="-6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k){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600">
              <a:latin typeface="Courier New"/>
              <a:cs typeface="Courier New"/>
            </a:endParaRPr>
          </a:p>
          <a:p>
            <a:pPr marL="335915">
              <a:lnSpc>
                <a:spcPct val="100000"/>
              </a:lnSpc>
              <a:spcBef>
                <a:spcPts val="5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600" spc="-3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pivotpoint;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600">
              <a:latin typeface="Courier New"/>
              <a:cs typeface="Courier New"/>
            </a:endParaRPr>
          </a:p>
          <a:p>
            <a:pPr marL="335915">
              <a:lnSpc>
                <a:spcPct val="100000"/>
              </a:lnSpc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600" spc="-2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(low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==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high)</a:t>
            </a:r>
            <a:endParaRPr sz="1600">
              <a:latin typeface="Courier New"/>
              <a:cs typeface="Courier New"/>
            </a:endParaRPr>
          </a:p>
          <a:p>
            <a:pPr marL="701675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dirty="0" sz="16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S[low];</a:t>
            </a:r>
            <a:endParaRPr sz="1600">
              <a:latin typeface="Courier New"/>
              <a:cs typeface="Courier New"/>
            </a:endParaRPr>
          </a:p>
          <a:p>
            <a:pPr marL="335915">
              <a:lnSpc>
                <a:spcPct val="100000"/>
              </a:lnSpc>
              <a:spcBef>
                <a:spcPts val="190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r>
              <a:rPr dirty="0" sz="1600" spc="-3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823594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partition</a:t>
            </a:r>
            <a:r>
              <a:rPr dirty="0" sz="1600" spc="-6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(low,</a:t>
            </a:r>
            <a:r>
              <a:rPr dirty="0" sz="1600" spc="-6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high,</a:t>
            </a:r>
            <a:r>
              <a:rPr dirty="0" sz="1600" spc="-5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pivotpoint);</a:t>
            </a:r>
            <a:endParaRPr sz="1600">
              <a:latin typeface="Courier New"/>
              <a:cs typeface="Courier New"/>
            </a:endParaRPr>
          </a:p>
          <a:p>
            <a:pPr marL="823594">
              <a:lnSpc>
                <a:spcPct val="100000"/>
              </a:lnSpc>
              <a:spcBef>
                <a:spcPts val="190"/>
              </a:spcBef>
            </a:pPr>
            <a:r>
              <a:rPr dirty="0" sz="1600" spc="-1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(k==pivotpoint)</a:t>
            </a:r>
            <a:endParaRPr sz="1600">
              <a:latin typeface="Courier New"/>
              <a:cs typeface="Courier New"/>
            </a:endParaRPr>
          </a:p>
          <a:p>
            <a:pPr marL="1191260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dirty="0" sz="1600" spc="-5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S[pivotpoint];</a:t>
            </a:r>
            <a:endParaRPr sz="1600">
              <a:latin typeface="Courier New"/>
              <a:cs typeface="Courier New"/>
            </a:endParaRPr>
          </a:p>
          <a:p>
            <a:pPr marL="823594">
              <a:lnSpc>
                <a:spcPct val="100000"/>
              </a:lnSpc>
              <a:spcBef>
                <a:spcPts val="190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r>
              <a:rPr dirty="0" sz="1600" spc="-2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600" spc="-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(k&lt;pivotpoint)</a:t>
            </a:r>
            <a:endParaRPr sz="1600">
              <a:latin typeface="Courier New"/>
              <a:cs typeface="Courier New"/>
            </a:endParaRPr>
          </a:p>
          <a:p>
            <a:pPr marL="1191260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dirty="0" sz="1600" spc="-9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selection(low,</a:t>
            </a:r>
            <a:r>
              <a:rPr dirty="0" sz="1600" spc="-8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pivotpoint-1,k);</a:t>
            </a:r>
            <a:endParaRPr sz="1600">
              <a:latin typeface="Courier New"/>
              <a:cs typeface="Courier New"/>
            </a:endParaRPr>
          </a:p>
          <a:p>
            <a:pPr marL="823594">
              <a:lnSpc>
                <a:spcPct val="100000"/>
              </a:lnSpc>
              <a:spcBef>
                <a:spcPts val="190"/>
              </a:spcBef>
            </a:pPr>
            <a:r>
              <a:rPr dirty="0" sz="1600" spc="-20" b="1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1191260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dirty="0" sz="1600" spc="-1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selection(pivotpoint+1,</a:t>
            </a:r>
            <a:r>
              <a:rPr dirty="0" sz="1600" spc="-1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high,</a:t>
            </a:r>
            <a:r>
              <a:rPr dirty="0" sz="1600" spc="-1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k);</a:t>
            </a:r>
            <a:endParaRPr sz="1600">
              <a:latin typeface="Courier New"/>
              <a:cs typeface="Courier New"/>
            </a:endParaRPr>
          </a:p>
          <a:p>
            <a:pPr marL="579755">
              <a:lnSpc>
                <a:spcPct val="100000"/>
              </a:lnSpc>
              <a:spcBef>
                <a:spcPts val="190"/>
              </a:spcBef>
            </a:pP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95"/>
              </a:spcBef>
            </a:pP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56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966216" y="908303"/>
            <a:ext cx="7501255" cy="4072254"/>
          </a:xfrm>
          <a:prstGeom prst="rect">
            <a:avLst/>
          </a:prstGeom>
          <a:solidFill>
            <a:srgbClr val="DDDDDD"/>
          </a:solidFill>
        </p:spPr>
        <p:txBody>
          <a:bodyPr wrap="square" lIns="0" tIns="13843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90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600" spc="-6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partition(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600" spc="-6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low,</a:t>
            </a: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600" spc="-4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high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,</a:t>
            </a:r>
            <a:r>
              <a:rPr dirty="0" sz="1600" spc="-5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&amp;</a:t>
            </a:r>
            <a:r>
              <a:rPr dirty="0" sz="1600" spc="-6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pivotpoint){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6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i,j;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190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dirty="0" sz="1600" spc="-6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pivotitem;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600">
              <a:latin typeface="Courier New"/>
              <a:cs typeface="Courier New"/>
            </a:endParaRPr>
          </a:p>
          <a:p>
            <a:pPr marL="335280" marR="4839335">
              <a:lnSpc>
                <a:spcPct val="110000"/>
              </a:lnSpc>
            </a:pP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pivotitem</a:t>
            </a:r>
            <a:r>
              <a:rPr dirty="0" sz="16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5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S[low]; j=low;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(i=low+1;</a:t>
            </a:r>
            <a:r>
              <a:rPr dirty="0" sz="1600" spc="-1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i&lt;=high;</a:t>
            </a:r>
            <a:r>
              <a:rPr dirty="0" sz="1600" spc="-8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i++)</a:t>
            </a:r>
            <a:endParaRPr sz="16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  <a:spcBef>
                <a:spcPts val="190"/>
              </a:spcBef>
            </a:pPr>
            <a:r>
              <a:rPr dirty="0" sz="1600" spc="-1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(S[i]&lt;pivotitem){</a:t>
            </a:r>
            <a:endParaRPr sz="1600">
              <a:latin typeface="Courier New"/>
              <a:cs typeface="Courier New"/>
            </a:endParaRPr>
          </a:p>
          <a:p>
            <a:pPr marL="1433830">
              <a:lnSpc>
                <a:spcPct val="100000"/>
              </a:lnSpc>
              <a:spcBef>
                <a:spcPts val="195"/>
              </a:spcBef>
            </a:pP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j++;</a:t>
            </a:r>
            <a:endParaRPr sz="1600">
              <a:latin typeface="Courier New"/>
              <a:cs typeface="Courier New"/>
            </a:endParaRPr>
          </a:p>
          <a:p>
            <a:pPr marL="143383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exchange</a:t>
            </a:r>
            <a:r>
              <a:rPr dirty="0" sz="16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S[i]</a:t>
            </a:r>
            <a:r>
              <a:rPr dirty="0" sz="16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and</a:t>
            </a: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S[j];</a:t>
            </a:r>
            <a:endParaRPr sz="16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  <a:spcBef>
                <a:spcPts val="190"/>
              </a:spcBef>
            </a:pP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190"/>
              </a:spcBef>
            </a:pP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pivotipoint</a:t>
            </a:r>
            <a:r>
              <a:rPr dirty="0" sz="1600" spc="-6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6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j;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exchange</a:t>
            </a:r>
            <a:r>
              <a:rPr dirty="0" sz="1600" spc="-5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S[low]</a:t>
            </a:r>
            <a:r>
              <a:rPr dirty="0" sz="1600" spc="-5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and</a:t>
            </a:r>
            <a:r>
              <a:rPr dirty="0" sz="1600" spc="-6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S[pivotpoint];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56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746" y="1180338"/>
            <a:ext cx="38836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latin typeface="Times New Roman"/>
                <a:cs typeface="Times New Roman"/>
              </a:rPr>
              <a:t>selection(1,</a:t>
            </a:r>
            <a:r>
              <a:rPr dirty="0" spc="-10" i="1">
                <a:latin typeface="Times New Roman"/>
                <a:cs typeface="Times New Roman"/>
              </a:rPr>
              <a:t>n,k</a:t>
            </a:r>
            <a:r>
              <a:rPr dirty="0" spc="-10">
                <a:latin typeface="Times New Roman"/>
                <a:cs typeface="Times New Roman"/>
              </a:rPr>
              <a:t>)</a:t>
            </a:r>
            <a:r>
              <a:rPr dirty="0" spc="-10"/>
              <a:t>의</a:t>
            </a:r>
            <a:r>
              <a:rPr dirty="0" spc="-220"/>
              <a:t> </a:t>
            </a:r>
            <a:r>
              <a:rPr dirty="0"/>
              <a:t>시간</a:t>
            </a:r>
            <a:r>
              <a:rPr dirty="0" spc="-185"/>
              <a:t> </a:t>
            </a:r>
            <a:r>
              <a:rPr dirty="0" spc="-25"/>
              <a:t>복잡도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17851" y="2289505"/>
            <a:ext cx="1968500" cy="2404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0670" indent="-267970">
              <a:lnSpc>
                <a:spcPct val="100000"/>
              </a:lnSpc>
              <a:spcBef>
                <a:spcPts val="105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280670" algn="l"/>
              </a:tabLst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1)/2.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1F407E"/>
              </a:buClr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60"/>
              </a:spcBef>
              <a:buClr>
                <a:srgbClr val="1F407E"/>
              </a:buClr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 marL="280035" indent="-267335">
              <a:lnSpc>
                <a:spcPct val="100000"/>
              </a:lnSpc>
              <a:buClr>
                <a:srgbClr val="1F407E"/>
              </a:buClr>
              <a:buSzPct val="80000"/>
              <a:buFont typeface="Wingdings"/>
              <a:buChar char=""/>
              <a:tabLst>
                <a:tab pos="280035" algn="l"/>
              </a:tabLst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-25" i="1">
                <a:solidFill>
                  <a:srgbClr val="3E3D00"/>
                </a:solidFill>
                <a:latin typeface="Times New Roman"/>
                <a:cs typeface="Times New Roman"/>
              </a:rPr>
              <a:t>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1F407E"/>
              </a:buClr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65"/>
              </a:spcBef>
              <a:buClr>
                <a:srgbClr val="1F407E"/>
              </a:buClr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buClr>
                <a:srgbClr val="1F407E"/>
              </a:buClr>
              <a:buSzPct val="80000"/>
              <a:buFont typeface="Wingdings"/>
              <a:buChar char=""/>
              <a:tabLst>
                <a:tab pos="344805" algn="l"/>
              </a:tabLst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≈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 spc="-2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311141" y="2289505"/>
            <a:ext cx="2130425" cy="1367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1)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n-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60"/>
              </a:spcBef>
            </a:pPr>
            <a:endParaRPr sz="2000">
              <a:latin typeface="Times New Roman"/>
              <a:cs typeface="Times New Roman"/>
            </a:endParaRPr>
          </a:p>
          <a:p>
            <a:pPr marL="81280">
              <a:lnSpc>
                <a:spcPct val="100000"/>
              </a:lnSpc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/2)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311141" y="4362958"/>
            <a:ext cx="11068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교재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참조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34" y="712266"/>
            <a:ext cx="121513" cy="13075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83540" y="494724"/>
            <a:ext cx="8282305" cy="232537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68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결정트리는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찾기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위해서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검색하기에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유효하다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(valid)</a:t>
            </a:r>
            <a:endParaRPr sz="2000">
              <a:latin typeface="Times New Roman"/>
              <a:cs typeface="Times New Roman"/>
            </a:endParaRPr>
          </a:p>
          <a:p>
            <a:pPr marL="451484" marR="43180" indent="-287020">
              <a:lnSpc>
                <a:spcPct val="108700"/>
              </a:lnSpc>
              <a:spcBef>
                <a:spcPts val="40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51484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배열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100" spc="60">
                <a:solidFill>
                  <a:srgbClr val="3E3D00"/>
                </a:solidFill>
                <a:latin typeface="Malgun Gothic"/>
                <a:cs typeface="Malgun Gothic"/>
              </a:rPr>
              <a:t>S</a:t>
            </a:r>
            <a:r>
              <a:rPr dirty="0" sz="2000" spc="6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가능한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결과에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대해서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결과를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알려주는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뿌리마디에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서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잎마디로의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경로가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있을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endParaRPr sz="2000">
              <a:latin typeface="Malgun Gothic"/>
              <a:cs typeface="Malgun Gothic"/>
            </a:endParaRPr>
          </a:p>
          <a:p>
            <a:pPr marL="451484" indent="-286385">
              <a:lnSpc>
                <a:spcPct val="100000"/>
              </a:lnSpc>
              <a:spcBef>
                <a:spcPts val="72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51484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There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must be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paths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for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baseline="-21367" sz="1950" spc="247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for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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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and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 path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that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leads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to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failure.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40"/>
              </a:spcBef>
            </a:pPr>
            <a:endParaRPr sz="20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잎이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도달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가능한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결정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트리를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가지쳐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졌다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(pruned)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라고</a:t>
            </a:r>
            <a:r>
              <a:rPr dirty="0" sz="2000" spc="-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한다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34" y="2632506"/>
            <a:ext cx="121513" cy="13075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34" y="3028746"/>
            <a:ext cx="121513" cy="13075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463921" y="2885313"/>
            <a:ext cx="29698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 node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in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decision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tree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has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21640" y="2855442"/>
            <a:ext cx="8155940" cy="182435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54723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값을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결과는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가지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(&lt;,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&gt;)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2000" spc="-50">
                <a:solidFill>
                  <a:srgbClr val="FF0000"/>
                </a:solidFill>
                <a:latin typeface="Malgun Gothic"/>
                <a:cs typeface="Malgun Gothic"/>
              </a:rPr>
              <a:t>⇒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children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&lt;, =,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If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we consider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only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the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comparison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nodes,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it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becomes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 binary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tree.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48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값을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비교하여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검색하는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것을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결정트리의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비교노드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포함하는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트리로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표현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⇒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이진트리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34" y="3760139"/>
            <a:ext cx="121513" cy="13075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34" y="4156379"/>
            <a:ext cx="121513" cy="13075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140708" y="4949952"/>
            <a:ext cx="3599815" cy="1766570"/>
            <a:chOff x="4140708" y="4949952"/>
            <a:chExt cx="3599815" cy="176657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0708" y="4949952"/>
              <a:ext cx="3599688" cy="1766316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6812280" y="6027420"/>
              <a:ext cx="73660" cy="144780"/>
            </a:xfrm>
            <a:custGeom>
              <a:avLst/>
              <a:gdLst/>
              <a:ahLst/>
              <a:cxnLst/>
              <a:rect l="l" t="t" r="r" b="b"/>
              <a:pathLst>
                <a:path w="73659" h="144779">
                  <a:moveTo>
                    <a:pt x="73151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73151" y="144779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6805041" y="6000089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E3D00"/>
                </a:solidFill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2080">
              <a:lnSpc>
                <a:spcPts val="1470"/>
              </a:lnSpc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94715" y="1196339"/>
            <a:ext cx="7706995" cy="5093335"/>
          </a:xfrm>
          <a:custGeom>
            <a:avLst/>
            <a:gdLst/>
            <a:ahLst/>
            <a:cxnLst/>
            <a:rect l="l" t="t" r="r" b="b"/>
            <a:pathLst>
              <a:path w="7706995" h="5093335">
                <a:moveTo>
                  <a:pt x="7706868" y="0"/>
                </a:moveTo>
                <a:lnTo>
                  <a:pt x="0" y="0"/>
                </a:lnTo>
                <a:lnTo>
                  <a:pt x="0" y="5093208"/>
                </a:lnTo>
                <a:lnTo>
                  <a:pt x="7706868" y="5093208"/>
                </a:lnTo>
                <a:lnTo>
                  <a:pt x="770686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48665" y="1200711"/>
            <a:ext cx="3978910" cy="134556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procedure</a:t>
            </a:r>
            <a:r>
              <a:rPr dirty="0" sz="2000" spc="-7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SELECT(</a:t>
            </a:r>
            <a:r>
              <a:rPr dirty="0" sz="2000" spc="-10" i="1">
                <a:solidFill>
                  <a:srgbClr val="3E3D00"/>
                </a:solidFill>
                <a:latin typeface="Arial"/>
                <a:cs typeface="Arial"/>
              </a:rPr>
              <a:t>k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,</a:t>
            </a:r>
            <a:r>
              <a:rPr dirty="0" sz="2000" spc="-10" i="1">
                <a:solidFill>
                  <a:srgbClr val="3E3D00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177800">
              <a:lnSpc>
                <a:spcPct val="100000"/>
              </a:lnSpc>
              <a:spcBef>
                <a:spcPts val="195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if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|</a:t>
            </a:r>
            <a:r>
              <a:rPr dirty="0" sz="2000" i="1">
                <a:solidFill>
                  <a:srgbClr val="3E3D0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| &lt;</a:t>
            </a:r>
            <a:r>
              <a:rPr dirty="0" sz="2000" spc="-3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50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then</a:t>
            </a:r>
            <a:endParaRPr sz="2000">
              <a:latin typeface="Arial MT"/>
              <a:cs typeface="Arial MT"/>
            </a:endParaRPr>
          </a:p>
          <a:p>
            <a:pPr marL="457200">
              <a:lnSpc>
                <a:spcPct val="100000"/>
              </a:lnSpc>
              <a:spcBef>
                <a:spcPts val="204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sort</a:t>
            </a:r>
            <a:r>
              <a:rPr dirty="0" sz="2000" spc="-2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spc="-50" i="1">
                <a:solidFill>
                  <a:srgbClr val="3E3D0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204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return</a:t>
            </a:r>
            <a:r>
              <a:rPr dirty="0" sz="2000" spc="-4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i="1">
                <a:solidFill>
                  <a:srgbClr val="3E3D00"/>
                </a:solidFill>
                <a:latin typeface="Arial"/>
                <a:cs typeface="Arial"/>
              </a:rPr>
              <a:t>k</a:t>
            </a:r>
            <a:r>
              <a:rPr dirty="0" baseline="25641" sz="1950">
                <a:solidFill>
                  <a:srgbClr val="3E3D00"/>
                </a:solidFill>
                <a:latin typeface="Arial MT"/>
                <a:cs typeface="Arial MT"/>
              </a:rPr>
              <a:t>th</a:t>
            </a:r>
            <a:r>
              <a:rPr dirty="0" baseline="25641" sz="1950" spc="262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smallest</a:t>
            </a:r>
            <a:r>
              <a:rPr dirty="0" sz="2000" spc="-3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element</a:t>
            </a:r>
            <a:r>
              <a:rPr dirty="0" sz="2000" spc="-2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in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spc="-50" i="1">
                <a:solidFill>
                  <a:srgbClr val="3E3D0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4273" y="2519019"/>
            <a:ext cx="1725295" cy="68707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else</a:t>
            </a:r>
            <a:endParaRPr sz="2000">
              <a:latin typeface="Arial MT"/>
              <a:cs typeface="Arial MT"/>
            </a:endParaRPr>
          </a:p>
          <a:p>
            <a:pPr marL="326390">
              <a:lnSpc>
                <a:spcPct val="100000"/>
              </a:lnSpc>
              <a:spcBef>
                <a:spcPts val="204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divide</a:t>
            </a:r>
            <a:r>
              <a:rPr dirty="0" sz="2000" spc="-4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i="1">
                <a:solidFill>
                  <a:srgbClr val="3E3D00"/>
                </a:solidFill>
                <a:latin typeface="Arial"/>
                <a:cs typeface="Arial"/>
              </a:rPr>
              <a:t>S</a:t>
            </a:r>
            <a:r>
              <a:rPr dirty="0" sz="2000" spc="-40" i="1">
                <a:solidFill>
                  <a:srgbClr val="3E3D0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into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16025" y="4499945"/>
            <a:ext cx="5567045" cy="167830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98755">
              <a:lnSpc>
                <a:spcPct val="100000"/>
              </a:lnSpc>
              <a:spcBef>
                <a:spcPts val="305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than,</a:t>
            </a:r>
            <a:r>
              <a:rPr dirty="0" sz="2000" spc="-4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equal</a:t>
            </a:r>
            <a:r>
              <a:rPr dirty="0" sz="2000" spc="-3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to,</a:t>
            </a:r>
            <a:r>
              <a:rPr dirty="0" sz="2000" spc="-4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and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greater</a:t>
            </a:r>
            <a:r>
              <a:rPr dirty="0" sz="2000" spc="-5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than</a:t>
            </a:r>
            <a:r>
              <a:rPr dirty="0" sz="2000" spc="-2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i="1">
                <a:solidFill>
                  <a:srgbClr val="3E3D00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,</a:t>
            </a:r>
            <a:r>
              <a:rPr dirty="0" sz="2000" spc="-1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respectively.</a:t>
            </a:r>
            <a:endParaRPr sz="2000">
              <a:latin typeface="Arial MT"/>
              <a:cs typeface="Arial MT"/>
            </a:endParaRPr>
          </a:p>
          <a:p>
            <a:pPr marL="24765">
              <a:lnSpc>
                <a:spcPct val="100000"/>
              </a:lnSpc>
              <a:spcBef>
                <a:spcPts val="204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if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|S1|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≥</a:t>
            </a:r>
            <a:r>
              <a:rPr dirty="0" sz="20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k,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then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return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SELECT(k,S1)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else</a:t>
            </a:r>
            <a:endParaRPr sz="2000">
              <a:latin typeface="Malgun Gothic"/>
              <a:cs typeface="Malgun Gothic"/>
            </a:endParaRPr>
          </a:p>
          <a:p>
            <a:pPr marL="291465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if</a:t>
            </a:r>
            <a:r>
              <a:rPr dirty="0" sz="2000" spc="-3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|S1|</a:t>
            </a:r>
            <a:r>
              <a:rPr dirty="0" sz="2000" spc="-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+|S2|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≥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k,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then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return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100" spc="-60">
                <a:solidFill>
                  <a:srgbClr val="3E3D00"/>
                </a:solidFill>
                <a:latin typeface="Malgun Gothic"/>
                <a:cs typeface="Malgun Gothic"/>
              </a:rPr>
              <a:t>m</a:t>
            </a:r>
            <a:endParaRPr sz="2100">
              <a:latin typeface="Malgun Gothic"/>
              <a:cs typeface="Malgun Gothic"/>
            </a:endParaRPr>
          </a:p>
          <a:p>
            <a:pPr marL="280670"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else</a:t>
            </a:r>
            <a:r>
              <a:rPr dirty="0" sz="2000" spc="-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return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30">
                <a:solidFill>
                  <a:srgbClr val="3E3D00"/>
                </a:solidFill>
                <a:latin typeface="Malgun Gothic"/>
                <a:cs typeface="Malgun Gothic"/>
              </a:rPr>
              <a:t>SELECT(k-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|S1|-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|S2|,</a:t>
            </a:r>
            <a:r>
              <a:rPr dirty="0" sz="20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S3)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478523" y="1914144"/>
            <a:ext cx="1838325" cy="803275"/>
          </a:xfrm>
          <a:prstGeom prst="rect">
            <a:avLst/>
          </a:prstGeom>
          <a:solidFill>
            <a:srgbClr val="F0B881"/>
          </a:solidFill>
        </p:spPr>
        <p:txBody>
          <a:bodyPr wrap="square" lIns="0" tIns="127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1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추가적으로</a:t>
            </a:r>
            <a:r>
              <a:rPr dirty="0" sz="12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1~4개를</a:t>
            </a:r>
            <a:r>
              <a:rPr dirty="0" sz="1200" spc="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갖는</a:t>
            </a:r>
            <a:endParaRPr sz="1200">
              <a:latin typeface="Malgun Gothic"/>
              <a:cs typeface="Malgun Gothic"/>
            </a:endParaRPr>
          </a:p>
          <a:p>
            <a:pPr marL="1270">
              <a:lnSpc>
                <a:spcPct val="100000"/>
              </a:lnSpc>
              <a:spcBef>
                <a:spcPts val="155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최대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하나의</a:t>
            </a:r>
            <a:r>
              <a:rPr dirty="0" sz="1200" spc="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그룹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가능.</a:t>
            </a:r>
            <a:endParaRPr sz="1200">
              <a:latin typeface="Malgun Gothic"/>
              <a:cs typeface="Malgun Gothic"/>
            </a:endParaRPr>
          </a:p>
          <a:p>
            <a:pPr marL="1270" marR="107950">
              <a:lnSpc>
                <a:spcPct val="110800"/>
              </a:lnSpc>
              <a:spcBef>
                <a:spcPts val="1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(예)</a:t>
            </a:r>
            <a:r>
              <a:rPr dirty="0" sz="12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|S|=12일</a:t>
            </a: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12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5,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5, </a:t>
            </a: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2로 나눔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60310" y="2808025"/>
            <a:ext cx="3789679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4444" sz="3750" spc="-300">
                <a:latin typeface="Symbol"/>
                <a:cs typeface="Symbol"/>
              </a:rPr>
              <a:t></a:t>
            </a:r>
            <a:r>
              <a:rPr dirty="0" baseline="3968" sz="3150" spc="-300">
                <a:latin typeface="Times New Roman"/>
                <a:cs typeface="Times New Roman"/>
              </a:rPr>
              <a:t>|</a:t>
            </a:r>
            <a:r>
              <a:rPr dirty="0" baseline="3968" sz="3150" spc="-142">
                <a:latin typeface="Times New Roman"/>
                <a:cs typeface="Times New Roman"/>
              </a:rPr>
              <a:t> </a:t>
            </a:r>
            <a:r>
              <a:rPr dirty="0" baseline="3968" sz="3150" i="1">
                <a:latin typeface="Times New Roman"/>
                <a:cs typeface="Times New Roman"/>
              </a:rPr>
              <a:t>S</a:t>
            </a:r>
            <a:r>
              <a:rPr dirty="0" baseline="3968" sz="3150" spc="-75" i="1">
                <a:latin typeface="Times New Roman"/>
                <a:cs typeface="Times New Roman"/>
              </a:rPr>
              <a:t> </a:t>
            </a:r>
            <a:r>
              <a:rPr dirty="0" baseline="3968" sz="3150">
                <a:latin typeface="Times New Roman"/>
                <a:cs typeface="Times New Roman"/>
              </a:rPr>
              <a:t>|</a:t>
            </a:r>
            <a:r>
              <a:rPr dirty="0" baseline="3968" sz="3150" spc="-157">
                <a:latin typeface="Times New Roman"/>
                <a:cs typeface="Times New Roman"/>
              </a:rPr>
              <a:t> </a:t>
            </a:r>
            <a:r>
              <a:rPr dirty="0" baseline="3968" sz="3150">
                <a:latin typeface="Times New Roman"/>
                <a:cs typeface="Times New Roman"/>
              </a:rPr>
              <a:t>/</a:t>
            </a:r>
            <a:r>
              <a:rPr dirty="0" baseline="3968" sz="3150" spc="-345">
                <a:latin typeface="Times New Roman"/>
                <a:cs typeface="Times New Roman"/>
              </a:rPr>
              <a:t> </a:t>
            </a:r>
            <a:r>
              <a:rPr dirty="0" baseline="3968" sz="3150">
                <a:latin typeface="Times New Roman"/>
                <a:cs typeface="Times New Roman"/>
              </a:rPr>
              <a:t>5</a:t>
            </a:r>
            <a:r>
              <a:rPr dirty="0" baseline="-4444" sz="3750">
                <a:latin typeface="Symbol"/>
                <a:cs typeface="Symbol"/>
              </a:rPr>
              <a:t></a:t>
            </a:r>
            <a:r>
              <a:rPr dirty="0" baseline="-4444" sz="3750" spc="135"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sequences</a:t>
            </a:r>
            <a:r>
              <a:rPr dirty="0" sz="2000" spc="-6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of</a:t>
            </a:r>
            <a:r>
              <a:rPr dirty="0" sz="2000" spc="-4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5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elements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77417" y="3182213"/>
            <a:ext cx="6635115" cy="134556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290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sort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each 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5-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element</a:t>
            </a:r>
            <a:r>
              <a:rPr dirty="0" sz="2000" spc="-3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sequence</a:t>
            </a:r>
            <a:endParaRPr sz="2000">
              <a:latin typeface="Arial MT"/>
              <a:cs typeface="Arial MT"/>
            </a:endParaRPr>
          </a:p>
          <a:p>
            <a:pPr marL="63500">
              <a:lnSpc>
                <a:spcPts val="2225"/>
              </a:lnSpc>
              <a:spcBef>
                <a:spcPts val="190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let</a:t>
            </a:r>
            <a:r>
              <a:rPr dirty="0" sz="2000" spc="-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M</a:t>
            </a:r>
            <a:r>
              <a:rPr dirty="0" sz="2000" spc="-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be</a:t>
            </a:r>
            <a:r>
              <a:rPr dirty="0" sz="2000" spc="-1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the</a:t>
            </a:r>
            <a:r>
              <a:rPr dirty="0" sz="2000" spc="-1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sequence</a:t>
            </a:r>
            <a:r>
              <a:rPr dirty="0" sz="2000" spc="-4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of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medians</a:t>
            </a:r>
            <a:r>
              <a:rPr dirty="0" sz="2000" spc="-2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of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the</a:t>
            </a:r>
            <a:r>
              <a:rPr dirty="0" sz="2000" spc="-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spc="-35">
                <a:solidFill>
                  <a:srgbClr val="3E3D00"/>
                </a:solidFill>
                <a:latin typeface="Arial MT"/>
                <a:cs typeface="Arial MT"/>
              </a:rPr>
              <a:t>5-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element</a:t>
            </a:r>
            <a:r>
              <a:rPr dirty="0" sz="2000" spc="-5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sets</a:t>
            </a:r>
            <a:endParaRPr sz="2000">
              <a:latin typeface="Arial MT"/>
              <a:cs typeface="Arial MT"/>
            </a:endParaRPr>
          </a:p>
          <a:p>
            <a:pPr marL="63500">
              <a:lnSpc>
                <a:spcPts val="2885"/>
              </a:lnSpc>
            </a:pPr>
            <a:r>
              <a:rPr dirty="0" sz="2000" i="1">
                <a:solidFill>
                  <a:srgbClr val="3E3D00"/>
                </a:solidFill>
                <a:latin typeface="Arial"/>
                <a:cs typeface="Arial"/>
              </a:rPr>
              <a:t>m</a:t>
            </a:r>
            <a:r>
              <a:rPr dirty="0" sz="2000" spc="-40" i="1">
                <a:solidFill>
                  <a:srgbClr val="3E3D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←</a:t>
            </a:r>
            <a:r>
              <a:rPr dirty="0" sz="2000" spc="-3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SELECT(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baseline="-7625" sz="3825" spc="-307">
                <a:latin typeface="Symbol"/>
                <a:cs typeface="Symbol"/>
              </a:rPr>
              <a:t></a:t>
            </a:r>
            <a:r>
              <a:rPr dirty="0" baseline="1322" sz="3150" spc="-307">
                <a:latin typeface="Times New Roman"/>
                <a:cs typeface="Times New Roman"/>
              </a:rPr>
              <a:t>|</a:t>
            </a:r>
            <a:r>
              <a:rPr dirty="0" baseline="1322" sz="3150" spc="-157">
                <a:latin typeface="Times New Roman"/>
                <a:cs typeface="Times New Roman"/>
              </a:rPr>
              <a:t> </a:t>
            </a:r>
            <a:r>
              <a:rPr dirty="0" baseline="1322" sz="3150" i="1">
                <a:latin typeface="Times New Roman"/>
                <a:cs typeface="Times New Roman"/>
              </a:rPr>
              <a:t>M</a:t>
            </a:r>
            <a:r>
              <a:rPr dirty="0" baseline="1322" sz="3150" spc="142" i="1">
                <a:latin typeface="Times New Roman"/>
                <a:cs typeface="Times New Roman"/>
              </a:rPr>
              <a:t> </a:t>
            </a:r>
            <a:r>
              <a:rPr dirty="0" baseline="1322" sz="3150">
                <a:latin typeface="Times New Roman"/>
                <a:cs typeface="Times New Roman"/>
              </a:rPr>
              <a:t>|</a:t>
            </a:r>
            <a:r>
              <a:rPr dirty="0" baseline="1322" sz="3150" spc="-172">
                <a:latin typeface="Times New Roman"/>
                <a:cs typeface="Times New Roman"/>
              </a:rPr>
              <a:t> </a:t>
            </a:r>
            <a:r>
              <a:rPr dirty="0" baseline="1322" sz="3150">
                <a:latin typeface="Times New Roman"/>
                <a:cs typeface="Times New Roman"/>
              </a:rPr>
              <a:t>/</a:t>
            </a:r>
            <a:r>
              <a:rPr dirty="0" baseline="1322" sz="3150" spc="-254">
                <a:latin typeface="Times New Roman"/>
                <a:cs typeface="Times New Roman"/>
              </a:rPr>
              <a:t> </a:t>
            </a:r>
            <a:r>
              <a:rPr dirty="0" baseline="1322" sz="3150">
                <a:latin typeface="Times New Roman"/>
                <a:cs typeface="Times New Roman"/>
              </a:rPr>
              <a:t>2</a:t>
            </a:r>
            <a:r>
              <a:rPr dirty="0" baseline="-7625" sz="3825">
                <a:latin typeface="Symbol"/>
                <a:cs typeface="Symbol"/>
              </a:rPr>
              <a:t></a:t>
            </a:r>
            <a:r>
              <a:rPr dirty="0" baseline="-7625" sz="3825" spc="22"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,</a:t>
            </a:r>
            <a:r>
              <a:rPr dirty="0" sz="2000" spc="-4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Arial MT"/>
                <a:cs typeface="Arial MT"/>
              </a:rPr>
              <a:t>M)</a:t>
            </a:r>
            <a:endParaRPr sz="20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let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S1,</a:t>
            </a:r>
            <a:r>
              <a:rPr dirty="0" sz="2000" spc="-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S2,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and</a:t>
            </a:r>
            <a:r>
              <a:rPr dirty="0" sz="2000" spc="-1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S3</a:t>
            </a:r>
            <a:r>
              <a:rPr dirty="0" sz="2000" spc="-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be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the</a:t>
            </a:r>
            <a:r>
              <a:rPr dirty="0" sz="2000" spc="-1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sequences</a:t>
            </a:r>
            <a:r>
              <a:rPr dirty="0" sz="2000" spc="-4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of</a:t>
            </a:r>
            <a:r>
              <a:rPr dirty="0" sz="2000" spc="-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elements</a:t>
            </a:r>
            <a:r>
              <a:rPr dirty="0" sz="2000" spc="-2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in</a:t>
            </a:r>
            <a:r>
              <a:rPr dirty="0" sz="2000" spc="-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S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less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63016" y="432053"/>
            <a:ext cx="13779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.</a:t>
            </a:r>
            <a:r>
              <a:rPr dirty="0" sz="2000" spc="-2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O(n)</a:t>
            </a:r>
            <a:r>
              <a:rPr dirty="0" sz="2000" spc="-3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424426" y="3132327"/>
            <a:ext cx="2280920" cy="880110"/>
          </a:xfrm>
          <a:custGeom>
            <a:avLst/>
            <a:gdLst/>
            <a:ahLst/>
            <a:cxnLst/>
            <a:rect l="l" t="t" r="r" b="b"/>
            <a:pathLst>
              <a:path w="2280920" h="880110">
                <a:moveTo>
                  <a:pt x="44450" y="847979"/>
                </a:moveTo>
                <a:lnTo>
                  <a:pt x="0" y="864870"/>
                </a:lnTo>
                <a:lnTo>
                  <a:pt x="5587" y="879602"/>
                </a:lnTo>
                <a:lnTo>
                  <a:pt x="50164" y="862838"/>
                </a:lnTo>
                <a:lnTo>
                  <a:pt x="44450" y="847979"/>
                </a:lnTo>
                <a:close/>
              </a:path>
              <a:path w="2280920" h="880110">
                <a:moveTo>
                  <a:pt x="103886" y="825373"/>
                </a:moveTo>
                <a:lnTo>
                  <a:pt x="59309" y="842264"/>
                </a:lnTo>
                <a:lnTo>
                  <a:pt x="65024" y="857123"/>
                </a:lnTo>
                <a:lnTo>
                  <a:pt x="109474" y="840232"/>
                </a:lnTo>
                <a:lnTo>
                  <a:pt x="103886" y="825373"/>
                </a:lnTo>
                <a:close/>
              </a:path>
              <a:path w="2280920" h="880110">
                <a:moveTo>
                  <a:pt x="163322" y="802894"/>
                </a:moveTo>
                <a:lnTo>
                  <a:pt x="118745" y="819785"/>
                </a:lnTo>
                <a:lnTo>
                  <a:pt x="124333" y="834644"/>
                </a:lnTo>
                <a:lnTo>
                  <a:pt x="168910" y="817753"/>
                </a:lnTo>
                <a:lnTo>
                  <a:pt x="163322" y="802894"/>
                </a:lnTo>
                <a:close/>
              </a:path>
              <a:path w="2280920" h="880110">
                <a:moveTo>
                  <a:pt x="222631" y="780415"/>
                </a:moveTo>
                <a:lnTo>
                  <a:pt x="178053" y="797306"/>
                </a:lnTo>
                <a:lnTo>
                  <a:pt x="183769" y="812165"/>
                </a:lnTo>
                <a:lnTo>
                  <a:pt x="228219" y="795274"/>
                </a:lnTo>
                <a:lnTo>
                  <a:pt x="222631" y="780415"/>
                </a:lnTo>
                <a:close/>
              </a:path>
              <a:path w="2280920" h="880110">
                <a:moveTo>
                  <a:pt x="282066" y="757936"/>
                </a:moveTo>
                <a:lnTo>
                  <a:pt x="237489" y="774827"/>
                </a:lnTo>
                <a:lnTo>
                  <a:pt x="243077" y="789559"/>
                </a:lnTo>
                <a:lnTo>
                  <a:pt x="287654" y="772795"/>
                </a:lnTo>
                <a:lnTo>
                  <a:pt x="282066" y="757936"/>
                </a:lnTo>
                <a:close/>
              </a:path>
              <a:path w="2280920" h="880110">
                <a:moveTo>
                  <a:pt x="341375" y="735330"/>
                </a:moveTo>
                <a:lnTo>
                  <a:pt x="296799" y="752221"/>
                </a:lnTo>
                <a:lnTo>
                  <a:pt x="302513" y="767080"/>
                </a:lnTo>
                <a:lnTo>
                  <a:pt x="346963" y="750189"/>
                </a:lnTo>
                <a:lnTo>
                  <a:pt x="341375" y="735330"/>
                </a:lnTo>
                <a:close/>
              </a:path>
              <a:path w="2280920" h="880110">
                <a:moveTo>
                  <a:pt x="400812" y="712851"/>
                </a:moveTo>
                <a:lnTo>
                  <a:pt x="356235" y="729742"/>
                </a:lnTo>
                <a:lnTo>
                  <a:pt x="361823" y="744601"/>
                </a:lnTo>
                <a:lnTo>
                  <a:pt x="406400" y="727710"/>
                </a:lnTo>
                <a:lnTo>
                  <a:pt x="400812" y="712851"/>
                </a:lnTo>
                <a:close/>
              </a:path>
              <a:path w="2280920" h="880110">
                <a:moveTo>
                  <a:pt x="460121" y="690372"/>
                </a:moveTo>
                <a:lnTo>
                  <a:pt x="415671" y="707263"/>
                </a:lnTo>
                <a:lnTo>
                  <a:pt x="421259" y="722122"/>
                </a:lnTo>
                <a:lnTo>
                  <a:pt x="465836" y="705231"/>
                </a:lnTo>
                <a:lnTo>
                  <a:pt x="460121" y="690372"/>
                </a:lnTo>
                <a:close/>
              </a:path>
              <a:path w="2280920" h="880110">
                <a:moveTo>
                  <a:pt x="519557" y="667893"/>
                </a:moveTo>
                <a:lnTo>
                  <a:pt x="474979" y="684784"/>
                </a:lnTo>
                <a:lnTo>
                  <a:pt x="480568" y="699643"/>
                </a:lnTo>
                <a:lnTo>
                  <a:pt x="525145" y="682752"/>
                </a:lnTo>
                <a:lnTo>
                  <a:pt x="519557" y="667893"/>
                </a:lnTo>
                <a:close/>
              </a:path>
              <a:path w="2280920" h="880110">
                <a:moveTo>
                  <a:pt x="578865" y="645287"/>
                </a:moveTo>
                <a:lnTo>
                  <a:pt x="534415" y="662178"/>
                </a:lnTo>
                <a:lnTo>
                  <a:pt x="540003" y="677037"/>
                </a:lnTo>
                <a:lnTo>
                  <a:pt x="584581" y="660146"/>
                </a:lnTo>
                <a:lnTo>
                  <a:pt x="578865" y="645287"/>
                </a:lnTo>
                <a:close/>
              </a:path>
              <a:path w="2280920" h="880110">
                <a:moveTo>
                  <a:pt x="638301" y="622808"/>
                </a:moveTo>
                <a:lnTo>
                  <a:pt x="593725" y="639699"/>
                </a:lnTo>
                <a:lnTo>
                  <a:pt x="599313" y="654558"/>
                </a:lnTo>
                <a:lnTo>
                  <a:pt x="643889" y="637667"/>
                </a:lnTo>
                <a:lnTo>
                  <a:pt x="638301" y="622808"/>
                </a:lnTo>
                <a:close/>
              </a:path>
              <a:path w="2280920" h="880110">
                <a:moveTo>
                  <a:pt x="697611" y="600329"/>
                </a:moveTo>
                <a:lnTo>
                  <a:pt x="653161" y="617220"/>
                </a:lnTo>
                <a:lnTo>
                  <a:pt x="658749" y="632079"/>
                </a:lnTo>
                <a:lnTo>
                  <a:pt x="703326" y="615188"/>
                </a:lnTo>
                <a:lnTo>
                  <a:pt x="697611" y="600329"/>
                </a:lnTo>
                <a:close/>
              </a:path>
              <a:path w="2280920" h="880110">
                <a:moveTo>
                  <a:pt x="757047" y="577850"/>
                </a:moveTo>
                <a:lnTo>
                  <a:pt x="712470" y="594741"/>
                </a:lnTo>
                <a:lnTo>
                  <a:pt x="718185" y="609600"/>
                </a:lnTo>
                <a:lnTo>
                  <a:pt x="762635" y="592709"/>
                </a:lnTo>
                <a:lnTo>
                  <a:pt x="757047" y="577850"/>
                </a:lnTo>
                <a:close/>
              </a:path>
              <a:path w="2280920" h="880110">
                <a:moveTo>
                  <a:pt x="816356" y="555371"/>
                </a:moveTo>
                <a:lnTo>
                  <a:pt x="771906" y="572135"/>
                </a:lnTo>
                <a:lnTo>
                  <a:pt x="777494" y="586994"/>
                </a:lnTo>
                <a:lnTo>
                  <a:pt x="822071" y="570103"/>
                </a:lnTo>
                <a:lnTo>
                  <a:pt x="816356" y="555371"/>
                </a:lnTo>
                <a:close/>
              </a:path>
              <a:path w="2280920" h="880110">
                <a:moveTo>
                  <a:pt x="875791" y="532765"/>
                </a:moveTo>
                <a:lnTo>
                  <a:pt x="831214" y="549656"/>
                </a:lnTo>
                <a:lnTo>
                  <a:pt x="836929" y="564515"/>
                </a:lnTo>
                <a:lnTo>
                  <a:pt x="881379" y="547624"/>
                </a:lnTo>
                <a:lnTo>
                  <a:pt x="875791" y="532765"/>
                </a:lnTo>
                <a:close/>
              </a:path>
              <a:path w="2280920" h="880110">
                <a:moveTo>
                  <a:pt x="935101" y="510286"/>
                </a:moveTo>
                <a:lnTo>
                  <a:pt x="890651" y="527177"/>
                </a:lnTo>
                <a:lnTo>
                  <a:pt x="896238" y="542036"/>
                </a:lnTo>
                <a:lnTo>
                  <a:pt x="940815" y="525145"/>
                </a:lnTo>
                <a:lnTo>
                  <a:pt x="935101" y="510286"/>
                </a:lnTo>
                <a:close/>
              </a:path>
              <a:path w="2280920" h="880110">
                <a:moveTo>
                  <a:pt x="994537" y="487807"/>
                </a:moveTo>
                <a:lnTo>
                  <a:pt x="949960" y="504698"/>
                </a:lnTo>
                <a:lnTo>
                  <a:pt x="955675" y="519557"/>
                </a:lnTo>
                <a:lnTo>
                  <a:pt x="1000125" y="502666"/>
                </a:lnTo>
                <a:lnTo>
                  <a:pt x="994537" y="487807"/>
                </a:lnTo>
                <a:close/>
              </a:path>
              <a:path w="2280920" h="880110">
                <a:moveTo>
                  <a:pt x="1053973" y="465327"/>
                </a:moveTo>
                <a:lnTo>
                  <a:pt x="1009396" y="482219"/>
                </a:lnTo>
                <a:lnTo>
                  <a:pt x="1014984" y="496951"/>
                </a:lnTo>
                <a:lnTo>
                  <a:pt x="1059561" y="480060"/>
                </a:lnTo>
                <a:lnTo>
                  <a:pt x="1053973" y="465327"/>
                </a:lnTo>
                <a:close/>
              </a:path>
              <a:path w="2280920" h="880110">
                <a:moveTo>
                  <a:pt x="1113282" y="442722"/>
                </a:moveTo>
                <a:lnTo>
                  <a:pt x="1068704" y="459613"/>
                </a:lnTo>
                <a:lnTo>
                  <a:pt x="1074420" y="474472"/>
                </a:lnTo>
                <a:lnTo>
                  <a:pt x="1118870" y="457581"/>
                </a:lnTo>
                <a:lnTo>
                  <a:pt x="1113282" y="442722"/>
                </a:lnTo>
                <a:close/>
              </a:path>
              <a:path w="2280920" h="880110">
                <a:moveTo>
                  <a:pt x="1172718" y="420243"/>
                </a:moveTo>
                <a:lnTo>
                  <a:pt x="1128140" y="437134"/>
                </a:lnTo>
                <a:lnTo>
                  <a:pt x="1133728" y="451993"/>
                </a:lnTo>
                <a:lnTo>
                  <a:pt x="1178306" y="435101"/>
                </a:lnTo>
                <a:lnTo>
                  <a:pt x="1172718" y="420243"/>
                </a:lnTo>
                <a:close/>
              </a:path>
              <a:path w="2280920" h="880110">
                <a:moveTo>
                  <a:pt x="1232027" y="397763"/>
                </a:moveTo>
                <a:lnTo>
                  <a:pt x="1187450" y="414655"/>
                </a:lnTo>
                <a:lnTo>
                  <a:pt x="1193164" y="429513"/>
                </a:lnTo>
                <a:lnTo>
                  <a:pt x="1237614" y="412623"/>
                </a:lnTo>
                <a:lnTo>
                  <a:pt x="1232027" y="397763"/>
                </a:lnTo>
                <a:close/>
              </a:path>
              <a:path w="2280920" h="880110">
                <a:moveTo>
                  <a:pt x="1291463" y="375285"/>
                </a:moveTo>
                <a:lnTo>
                  <a:pt x="1246886" y="392175"/>
                </a:lnTo>
                <a:lnTo>
                  <a:pt x="1252474" y="406908"/>
                </a:lnTo>
                <a:lnTo>
                  <a:pt x="1297051" y="390144"/>
                </a:lnTo>
                <a:lnTo>
                  <a:pt x="1291463" y="375285"/>
                </a:lnTo>
                <a:close/>
              </a:path>
              <a:path w="2280920" h="880110">
                <a:moveTo>
                  <a:pt x="1350772" y="352679"/>
                </a:moveTo>
                <a:lnTo>
                  <a:pt x="1306322" y="369570"/>
                </a:lnTo>
                <a:lnTo>
                  <a:pt x="1311910" y="384429"/>
                </a:lnTo>
                <a:lnTo>
                  <a:pt x="1356360" y="367538"/>
                </a:lnTo>
                <a:lnTo>
                  <a:pt x="1350772" y="352679"/>
                </a:lnTo>
                <a:close/>
              </a:path>
              <a:path w="2280920" h="880110">
                <a:moveTo>
                  <a:pt x="1410208" y="330200"/>
                </a:moveTo>
                <a:lnTo>
                  <a:pt x="1365631" y="347091"/>
                </a:lnTo>
                <a:lnTo>
                  <a:pt x="1371219" y="361950"/>
                </a:lnTo>
                <a:lnTo>
                  <a:pt x="1415796" y="345059"/>
                </a:lnTo>
                <a:lnTo>
                  <a:pt x="1410208" y="330200"/>
                </a:lnTo>
                <a:close/>
              </a:path>
              <a:path w="2280920" h="880110">
                <a:moveTo>
                  <a:pt x="1469516" y="307721"/>
                </a:moveTo>
                <a:lnTo>
                  <a:pt x="1425066" y="324612"/>
                </a:lnTo>
                <a:lnTo>
                  <a:pt x="1430654" y="339471"/>
                </a:lnTo>
                <a:lnTo>
                  <a:pt x="1475232" y="322580"/>
                </a:lnTo>
                <a:lnTo>
                  <a:pt x="1469516" y="307721"/>
                </a:lnTo>
                <a:close/>
              </a:path>
              <a:path w="2280920" h="880110">
                <a:moveTo>
                  <a:pt x="1528952" y="285242"/>
                </a:moveTo>
                <a:lnTo>
                  <a:pt x="1484376" y="302133"/>
                </a:lnTo>
                <a:lnTo>
                  <a:pt x="1489964" y="316864"/>
                </a:lnTo>
                <a:lnTo>
                  <a:pt x="1534540" y="300100"/>
                </a:lnTo>
                <a:lnTo>
                  <a:pt x="1528952" y="285242"/>
                </a:lnTo>
                <a:close/>
              </a:path>
              <a:path w="2280920" h="880110">
                <a:moveTo>
                  <a:pt x="1588262" y="262636"/>
                </a:moveTo>
                <a:lnTo>
                  <a:pt x="1543812" y="279526"/>
                </a:lnTo>
                <a:lnTo>
                  <a:pt x="1549400" y="294386"/>
                </a:lnTo>
                <a:lnTo>
                  <a:pt x="1593977" y="277495"/>
                </a:lnTo>
                <a:lnTo>
                  <a:pt x="1588262" y="262636"/>
                </a:lnTo>
                <a:close/>
              </a:path>
              <a:path w="2280920" h="880110">
                <a:moveTo>
                  <a:pt x="1647698" y="240157"/>
                </a:moveTo>
                <a:lnTo>
                  <a:pt x="1603121" y="257048"/>
                </a:lnTo>
                <a:lnTo>
                  <a:pt x="1608709" y="271907"/>
                </a:lnTo>
                <a:lnTo>
                  <a:pt x="1653286" y="255016"/>
                </a:lnTo>
                <a:lnTo>
                  <a:pt x="1647698" y="240157"/>
                </a:lnTo>
                <a:close/>
              </a:path>
              <a:path w="2280920" h="880110">
                <a:moveTo>
                  <a:pt x="1707007" y="217677"/>
                </a:moveTo>
                <a:lnTo>
                  <a:pt x="1662557" y="234569"/>
                </a:lnTo>
                <a:lnTo>
                  <a:pt x="1668145" y="249427"/>
                </a:lnTo>
                <a:lnTo>
                  <a:pt x="1712722" y="232537"/>
                </a:lnTo>
                <a:lnTo>
                  <a:pt x="1707007" y="217677"/>
                </a:lnTo>
                <a:close/>
              </a:path>
              <a:path w="2280920" h="880110">
                <a:moveTo>
                  <a:pt x="1766443" y="195199"/>
                </a:moveTo>
                <a:lnTo>
                  <a:pt x="1721865" y="212089"/>
                </a:lnTo>
                <a:lnTo>
                  <a:pt x="1727581" y="226949"/>
                </a:lnTo>
                <a:lnTo>
                  <a:pt x="1772031" y="210058"/>
                </a:lnTo>
                <a:lnTo>
                  <a:pt x="1766443" y="195199"/>
                </a:lnTo>
                <a:close/>
              </a:path>
              <a:path w="2280920" h="880110">
                <a:moveTo>
                  <a:pt x="1825752" y="172593"/>
                </a:moveTo>
                <a:lnTo>
                  <a:pt x="1781302" y="189484"/>
                </a:lnTo>
                <a:lnTo>
                  <a:pt x="1786889" y="204343"/>
                </a:lnTo>
                <a:lnTo>
                  <a:pt x="1831466" y="187451"/>
                </a:lnTo>
                <a:lnTo>
                  <a:pt x="1825752" y="172593"/>
                </a:lnTo>
                <a:close/>
              </a:path>
              <a:path w="2280920" h="880110">
                <a:moveTo>
                  <a:pt x="1885188" y="150113"/>
                </a:moveTo>
                <a:lnTo>
                  <a:pt x="1840611" y="167005"/>
                </a:lnTo>
                <a:lnTo>
                  <a:pt x="1846326" y="181863"/>
                </a:lnTo>
                <a:lnTo>
                  <a:pt x="1890776" y="164973"/>
                </a:lnTo>
                <a:lnTo>
                  <a:pt x="1885188" y="150113"/>
                </a:lnTo>
                <a:close/>
              </a:path>
              <a:path w="2280920" h="880110">
                <a:moveTo>
                  <a:pt x="1944497" y="127635"/>
                </a:moveTo>
                <a:lnTo>
                  <a:pt x="1900047" y="144525"/>
                </a:lnTo>
                <a:lnTo>
                  <a:pt x="1905635" y="159385"/>
                </a:lnTo>
                <a:lnTo>
                  <a:pt x="1950212" y="142494"/>
                </a:lnTo>
                <a:lnTo>
                  <a:pt x="1944497" y="127635"/>
                </a:lnTo>
                <a:close/>
              </a:path>
              <a:path w="2280920" h="880110">
                <a:moveTo>
                  <a:pt x="2003933" y="105156"/>
                </a:moveTo>
                <a:lnTo>
                  <a:pt x="1959356" y="122047"/>
                </a:lnTo>
                <a:lnTo>
                  <a:pt x="1965071" y="136906"/>
                </a:lnTo>
                <a:lnTo>
                  <a:pt x="2009521" y="120014"/>
                </a:lnTo>
                <a:lnTo>
                  <a:pt x="2003933" y="105156"/>
                </a:lnTo>
                <a:close/>
              </a:path>
              <a:path w="2280920" h="880110">
                <a:moveTo>
                  <a:pt x="2063369" y="82676"/>
                </a:moveTo>
                <a:lnTo>
                  <a:pt x="2018791" y="99441"/>
                </a:lnTo>
                <a:lnTo>
                  <a:pt x="2024379" y="114300"/>
                </a:lnTo>
                <a:lnTo>
                  <a:pt x="2068957" y="97409"/>
                </a:lnTo>
                <a:lnTo>
                  <a:pt x="2063369" y="82676"/>
                </a:lnTo>
                <a:close/>
              </a:path>
              <a:path w="2280920" h="880110">
                <a:moveTo>
                  <a:pt x="2122678" y="60071"/>
                </a:moveTo>
                <a:lnTo>
                  <a:pt x="2078101" y="76962"/>
                </a:lnTo>
                <a:lnTo>
                  <a:pt x="2083816" y="91821"/>
                </a:lnTo>
                <a:lnTo>
                  <a:pt x="2128266" y="74930"/>
                </a:lnTo>
                <a:lnTo>
                  <a:pt x="2122678" y="60071"/>
                </a:lnTo>
                <a:close/>
              </a:path>
              <a:path w="2280920" h="880110">
                <a:moveTo>
                  <a:pt x="2182114" y="37592"/>
                </a:moveTo>
                <a:lnTo>
                  <a:pt x="2137537" y="54483"/>
                </a:lnTo>
                <a:lnTo>
                  <a:pt x="2143125" y="69342"/>
                </a:lnTo>
                <a:lnTo>
                  <a:pt x="2187702" y="52450"/>
                </a:lnTo>
                <a:lnTo>
                  <a:pt x="2182114" y="37592"/>
                </a:lnTo>
                <a:close/>
              </a:path>
              <a:path w="2280920" h="880110">
                <a:moveTo>
                  <a:pt x="2266875" y="23749"/>
                </a:moveTo>
                <a:lnTo>
                  <a:pt x="2218690" y="23749"/>
                </a:lnTo>
                <a:lnTo>
                  <a:pt x="2224278" y="38608"/>
                </a:lnTo>
                <a:lnTo>
                  <a:pt x="2212449" y="43104"/>
                </a:lnTo>
                <a:lnTo>
                  <a:pt x="2223134" y="71247"/>
                </a:lnTo>
                <a:lnTo>
                  <a:pt x="2266875" y="23749"/>
                </a:lnTo>
                <a:close/>
              </a:path>
              <a:path w="2280920" h="880110">
                <a:moveTo>
                  <a:pt x="2206814" y="28262"/>
                </a:moveTo>
                <a:lnTo>
                  <a:pt x="2196973" y="32004"/>
                </a:lnTo>
                <a:lnTo>
                  <a:pt x="2202560" y="46862"/>
                </a:lnTo>
                <a:lnTo>
                  <a:pt x="2212449" y="43104"/>
                </a:lnTo>
                <a:lnTo>
                  <a:pt x="2206814" y="28262"/>
                </a:lnTo>
                <a:close/>
              </a:path>
              <a:path w="2280920" h="880110">
                <a:moveTo>
                  <a:pt x="2218690" y="23749"/>
                </a:moveTo>
                <a:lnTo>
                  <a:pt x="2206814" y="28262"/>
                </a:lnTo>
                <a:lnTo>
                  <a:pt x="2212449" y="43104"/>
                </a:lnTo>
                <a:lnTo>
                  <a:pt x="2224278" y="38608"/>
                </a:lnTo>
                <a:lnTo>
                  <a:pt x="2218690" y="23749"/>
                </a:lnTo>
                <a:close/>
              </a:path>
              <a:path w="2280920" h="880110">
                <a:moveTo>
                  <a:pt x="2196083" y="0"/>
                </a:moveTo>
                <a:lnTo>
                  <a:pt x="2206814" y="28262"/>
                </a:lnTo>
                <a:lnTo>
                  <a:pt x="2218690" y="23749"/>
                </a:lnTo>
                <a:lnTo>
                  <a:pt x="2266875" y="23749"/>
                </a:lnTo>
                <a:lnTo>
                  <a:pt x="2280793" y="8636"/>
                </a:lnTo>
                <a:lnTo>
                  <a:pt x="2196083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705600" y="2842260"/>
            <a:ext cx="867410" cy="425450"/>
          </a:xfrm>
          <a:prstGeom prst="rect">
            <a:avLst/>
          </a:prstGeom>
          <a:solidFill>
            <a:srgbClr val="FFFF33"/>
          </a:solidFill>
        </p:spPr>
        <p:txBody>
          <a:bodyPr wrap="square" lIns="0" tIns="4000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T(n/5)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561076" y="2276855"/>
            <a:ext cx="695325" cy="401320"/>
          </a:xfrm>
          <a:prstGeom prst="rect">
            <a:avLst/>
          </a:prstGeom>
          <a:solidFill>
            <a:srgbClr val="FFFF33"/>
          </a:solidFill>
        </p:spPr>
        <p:txBody>
          <a:bodyPr wrap="square" lIns="0" tIns="4000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O(n)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5146675" y="5050282"/>
            <a:ext cx="1558925" cy="297815"/>
          </a:xfrm>
          <a:custGeom>
            <a:avLst/>
            <a:gdLst/>
            <a:ahLst/>
            <a:cxnLst/>
            <a:rect l="l" t="t" r="r" b="b"/>
            <a:pathLst>
              <a:path w="1558925" h="297814">
                <a:moveTo>
                  <a:pt x="2666" y="0"/>
                </a:moveTo>
                <a:lnTo>
                  <a:pt x="0" y="15748"/>
                </a:lnTo>
                <a:lnTo>
                  <a:pt x="46989" y="23749"/>
                </a:lnTo>
                <a:lnTo>
                  <a:pt x="49657" y="8001"/>
                </a:lnTo>
                <a:lnTo>
                  <a:pt x="2666" y="0"/>
                </a:lnTo>
                <a:close/>
              </a:path>
              <a:path w="1558925" h="297814">
                <a:moveTo>
                  <a:pt x="65277" y="10668"/>
                </a:moveTo>
                <a:lnTo>
                  <a:pt x="62611" y="26416"/>
                </a:lnTo>
                <a:lnTo>
                  <a:pt x="109600" y="34290"/>
                </a:lnTo>
                <a:lnTo>
                  <a:pt x="112267" y="18669"/>
                </a:lnTo>
                <a:lnTo>
                  <a:pt x="65277" y="10668"/>
                </a:lnTo>
                <a:close/>
              </a:path>
              <a:path w="1558925" h="297814">
                <a:moveTo>
                  <a:pt x="127888" y="21336"/>
                </a:moveTo>
                <a:lnTo>
                  <a:pt x="125222" y="36957"/>
                </a:lnTo>
                <a:lnTo>
                  <a:pt x="172212" y="44958"/>
                </a:lnTo>
                <a:lnTo>
                  <a:pt x="174878" y="29337"/>
                </a:lnTo>
                <a:lnTo>
                  <a:pt x="127888" y="21336"/>
                </a:lnTo>
                <a:close/>
              </a:path>
              <a:path w="1558925" h="297814">
                <a:moveTo>
                  <a:pt x="190500" y="32004"/>
                </a:moveTo>
                <a:lnTo>
                  <a:pt x="187833" y="47625"/>
                </a:lnTo>
                <a:lnTo>
                  <a:pt x="234823" y="55626"/>
                </a:lnTo>
                <a:lnTo>
                  <a:pt x="237489" y="40005"/>
                </a:lnTo>
                <a:lnTo>
                  <a:pt x="190500" y="32004"/>
                </a:lnTo>
                <a:close/>
              </a:path>
              <a:path w="1558925" h="297814">
                <a:moveTo>
                  <a:pt x="253111" y="42672"/>
                </a:moveTo>
                <a:lnTo>
                  <a:pt x="250444" y="58293"/>
                </a:lnTo>
                <a:lnTo>
                  <a:pt x="297434" y="66294"/>
                </a:lnTo>
                <a:lnTo>
                  <a:pt x="300100" y="50673"/>
                </a:lnTo>
                <a:lnTo>
                  <a:pt x="253111" y="42672"/>
                </a:lnTo>
                <a:close/>
              </a:path>
              <a:path w="1558925" h="297814">
                <a:moveTo>
                  <a:pt x="315722" y="53340"/>
                </a:moveTo>
                <a:lnTo>
                  <a:pt x="313054" y="68961"/>
                </a:lnTo>
                <a:lnTo>
                  <a:pt x="360045" y="76962"/>
                </a:lnTo>
                <a:lnTo>
                  <a:pt x="362712" y="61341"/>
                </a:lnTo>
                <a:lnTo>
                  <a:pt x="315722" y="53340"/>
                </a:lnTo>
                <a:close/>
              </a:path>
              <a:path w="1558925" h="297814">
                <a:moveTo>
                  <a:pt x="378333" y="64008"/>
                </a:moveTo>
                <a:lnTo>
                  <a:pt x="375665" y="79629"/>
                </a:lnTo>
                <a:lnTo>
                  <a:pt x="422655" y="87630"/>
                </a:lnTo>
                <a:lnTo>
                  <a:pt x="425323" y="72009"/>
                </a:lnTo>
                <a:lnTo>
                  <a:pt x="378333" y="64008"/>
                </a:lnTo>
                <a:close/>
              </a:path>
              <a:path w="1558925" h="297814">
                <a:moveTo>
                  <a:pt x="440944" y="74676"/>
                </a:moveTo>
                <a:lnTo>
                  <a:pt x="438276" y="90297"/>
                </a:lnTo>
                <a:lnTo>
                  <a:pt x="485266" y="98298"/>
                </a:lnTo>
                <a:lnTo>
                  <a:pt x="487934" y="82677"/>
                </a:lnTo>
                <a:lnTo>
                  <a:pt x="440944" y="74676"/>
                </a:lnTo>
                <a:close/>
              </a:path>
              <a:path w="1558925" h="297814">
                <a:moveTo>
                  <a:pt x="503554" y="85344"/>
                </a:moveTo>
                <a:lnTo>
                  <a:pt x="500888" y="100965"/>
                </a:lnTo>
                <a:lnTo>
                  <a:pt x="547751" y="108966"/>
                </a:lnTo>
                <a:lnTo>
                  <a:pt x="550417" y="93345"/>
                </a:lnTo>
                <a:lnTo>
                  <a:pt x="503554" y="85344"/>
                </a:lnTo>
                <a:close/>
              </a:path>
              <a:path w="1558925" h="297814">
                <a:moveTo>
                  <a:pt x="566165" y="96012"/>
                </a:moveTo>
                <a:lnTo>
                  <a:pt x="563499" y="111633"/>
                </a:lnTo>
                <a:lnTo>
                  <a:pt x="610362" y="119634"/>
                </a:lnTo>
                <a:lnTo>
                  <a:pt x="613028" y="103886"/>
                </a:lnTo>
                <a:lnTo>
                  <a:pt x="566165" y="96012"/>
                </a:lnTo>
                <a:close/>
              </a:path>
              <a:path w="1558925" h="297814">
                <a:moveTo>
                  <a:pt x="628776" y="106553"/>
                </a:moveTo>
                <a:lnTo>
                  <a:pt x="626110" y="122301"/>
                </a:lnTo>
                <a:lnTo>
                  <a:pt x="672973" y="130302"/>
                </a:lnTo>
                <a:lnTo>
                  <a:pt x="675639" y="114554"/>
                </a:lnTo>
                <a:lnTo>
                  <a:pt x="628776" y="106553"/>
                </a:lnTo>
                <a:close/>
              </a:path>
              <a:path w="1558925" h="297814">
                <a:moveTo>
                  <a:pt x="691261" y="117221"/>
                </a:moveTo>
                <a:lnTo>
                  <a:pt x="688594" y="132969"/>
                </a:lnTo>
                <a:lnTo>
                  <a:pt x="735584" y="140970"/>
                </a:lnTo>
                <a:lnTo>
                  <a:pt x="738251" y="125222"/>
                </a:lnTo>
                <a:lnTo>
                  <a:pt x="691261" y="117221"/>
                </a:lnTo>
                <a:close/>
              </a:path>
              <a:path w="1558925" h="297814">
                <a:moveTo>
                  <a:pt x="753872" y="127889"/>
                </a:moveTo>
                <a:lnTo>
                  <a:pt x="751204" y="143637"/>
                </a:lnTo>
                <a:lnTo>
                  <a:pt x="798195" y="151511"/>
                </a:lnTo>
                <a:lnTo>
                  <a:pt x="800862" y="135890"/>
                </a:lnTo>
                <a:lnTo>
                  <a:pt x="753872" y="127889"/>
                </a:lnTo>
                <a:close/>
              </a:path>
              <a:path w="1558925" h="297814">
                <a:moveTo>
                  <a:pt x="816483" y="138557"/>
                </a:moveTo>
                <a:lnTo>
                  <a:pt x="813815" y="154178"/>
                </a:lnTo>
                <a:lnTo>
                  <a:pt x="860805" y="162179"/>
                </a:lnTo>
                <a:lnTo>
                  <a:pt x="863473" y="146558"/>
                </a:lnTo>
                <a:lnTo>
                  <a:pt x="816483" y="138557"/>
                </a:lnTo>
                <a:close/>
              </a:path>
              <a:path w="1558925" h="297814">
                <a:moveTo>
                  <a:pt x="879094" y="149225"/>
                </a:moveTo>
                <a:lnTo>
                  <a:pt x="876426" y="164846"/>
                </a:lnTo>
                <a:lnTo>
                  <a:pt x="923416" y="172847"/>
                </a:lnTo>
                <a:lnTo>
                  <a:pt x="926084" y="157226"/>
                </a:lnTo>
                <a:lnTo>
                  <a:pt x="879094" y="149225"/>
                </a:lnTo>
                <a:close/>
              </a:path>
              <a:path w="1558925" h="297814">
                <a:moveTo>
                  <a:pt x="941704" y="159893"/>
                </a:moveTo>
                <a:lnTo>
                  <a:pt x="939038" y="175514"/>
                </a:lnTo>
                <a:lnTo>
                  <a:pt x="986027" y="183515"/>
                </a:lnTo>
                <a:lnTo>
                  <a:pt x="988695" y="167894"/>
                </a:lnTo>
                <a:lnTo>
                  <a:pt x="941704" y="159893"/>
                </a:lnTo>
                <a:close/>
              </a:path>
              <a:path w="1558925" h="297814">
                <a:moveTo>
                  <a:pt x="1004315" y="170561"/>
                </a:moveTo>
                <a:lnTo>
                  <a:pt x="1001649" y="186182"/>
                </a:lnTo>
                <a:lnTo>
                  <a:pt x="1048639" y="194183"/>
                </a:lnTo>
                <a:lnTo>
                  <a:pt x="1051305" y="178562"/>
                </a:lnTo>
                <a:lnTo>
                  <a:pt x="1004315" y="170561"/>
                </a:lnTo>
                <a:close/>
              </a:path>
              <a:path w="1558925" h="297814">
                <a:moveTo>
                  <a:pt x="1066927" y="181229"/>
                </a:moveTo>
                <a:lnTo>
                  <a:pt x="1064260" y="196850"/>
                </a:lnTo>
                <a:lnTo>
                  <a:pt x="1111250" y="204851"/>
                </a:lnTo>
                <a:lnTo>
                  <a:pt x="1113916" y="189230"/>
                </a:lnTo>
                <a:lnTo>
                  <a:pt x="1066927" y="181229"/>
                </a:lnTo>
                <a:close/>
              </a:path>
              <a:path w="1558925" h="297814">
                <a:moveTo>
                  <a:pt x="1129538" y="191897"/>
                </a:moveTo>
                <a:lnTo>
                  <a:pt x="1126871" y="207518"/>
                </a:lnTo>
                <a:lnTo>
                  <a:pt x="1173861" y="215519"/>
                </a:lnTo>
                <a:lnTo>
                  <a:pt x="1176527" y="199898"/>
                </a:lnTo>
                <a:lnTo>
                  <a:pt x="1129538" y="191897"/>
                </a:lnTo>
                <a:close/>
              </a:path>
              <a:path w="1558925" h="297814">
                <a:moveTo>
                  <a:pt x="1192149" y="202565"/>
                </a:moveTo>
                <a:lnTo>
                  <a:pt x="1189482" y="218186"/>
                </a:lnTo>
                <a:lnTo>
                  <a:pt x="1236345" y="226187"/>
                </a:lnTo>
                <a:lnTo>
                  <a:pt x="1239012" y="210566"/>
                </a:lnTo>
                <a:lnTo>
                  <a:pt x="1192149" y="202565"/>
                </a:lnTo>
                <a:close/>
              </a:path>
              <a:path w="1558925" h="297814">
                <a:moveTo>
                  <a:pt x="1254760" y="213233"/>
                </a:moveTo>
                <a:lnTo>
                  <a:pt x="1252092" y="228854"/>
                </a:lnTo>
                <a:lnTo>
                  <a:pt x="1298955" y="236855"/>
                </a:lnTo>
                <a:lnTo>
                  <a:pt x="1301623" y="221234"/>
                </a:lnTo>
                <a:lnTo>
                  <a:pt x="1254760" y="213233"/>
                </a:lnTo>
                <a:close/>
              </a:path>
              <a:path w="1558925" h="297814">
                <a:moveTo>
                  <a:pt x="1317371" y="223774"/>
                </a:moveTo>
                <a:lnTo>
                  <a:pt x="1314703" y="239522"/>
                </a:lnTo>
                <a:lnTo>
                  <a:pt x="1361567" y="247523"/>
                </a:lnTo>
                <a:lnTo>
                  <a:pt x="1364233" y="231775"/>
                </a:lnTo>
                <a:lnTo>
                  <a:pt x="1317371" y="223774"/>
                </a:lnTo>
                <a:close/>
              </a:path>
              <a:path w="1558925" h="297814">
                <a:moveTo>
                  <a:pt x="1379854" y="234442"/>
                </a:moveTo>
                <a:lnTo>
                  <a:pt x="1377188" y="250190"/>
                </a:lnTo>
                <a:lnTo>
                  <a:pt x="1424177" y="258191"/>
                </a:lnTo>
                <a:lnTo>
                  <a:pt x="1426845" y="242443"/>
                </a:lnTo>
                <a:lnTo>
                  <a:pt x="1379854" y="234442"/>
                </a:lnTo>
                <a:close/>
              </a:path>
              <a:path w="1558925" h="297814">
                <a:moveTo>
                  <a:pt x="1489964" y="222631"/>
                </a:moveTo>
                <a:lnTo>
                  <a:pt x="1484945" y="252342"/>
                </a:lnTo>
                <a:lnTo>
                  <a:pt x="1489455" y="253111"/>
                </a:lnTo>
                <a:lnTo>
                  <a:pt x="1486789" y="268732"/>
                </a:lnTo>
                <a:lnTo>
                  <a:pt x="1482176" y="268732"/>
                </a:lnTo>
                <a:lnTo>
                  <a:pt x="1477264" y="297815"/>
                </a:lnTo>
                <a:lnTo>
                  <a:pt x="1558671" y="272923"/>
                </a:lnTo>
                <a:lnTo>
                  <a:pt x="1552945" y="268732"/>
                </a:lnTo>
                <a:lnTo>
                  <a:pt x="1486789" y="268732"/>
                </a:lnTo>
                <a:lnTo>
                  <a:pt x="1482303" y="267980"/>
                </a:lnTo>
                <a:lnTo>
                  <a:pt x="1551918" y="267980"/>
                </a:lnTo>
                <a:lnTo>
                  <a:pt x="1489964" y="222631"/>
                </a:lnTo>
                <a:close/>
              </a:path>
              <a:path w="1558925" h="297814">
                <a:moveTo>
                  <a:pt x="1484945" y="252342"/>
                </a:moveTo>
                <a:lnTo>
                  <a:pt x="1482303" y="267980"/>
                </a:lnTo>
                <a:lnTo>
                  <a:pt x="1486789" y="268732"/>
                </a:lnTo>
                <a:lnTo>
                  <a:pt x="1489455" y="253111"/>
                </a:lnTo>
                <a:lnTo>
                  <a:pt x="1484945" y="252342"/>
                </a:lnTo>
                <a:close/>
              </a:path>
              <a:path w="1558925" h="297814">
                <a:moveTo>
                  <a:pt x="1442466" y="245110"/>
                </a:moveTo>
                <a:lnTo>
                  <a:pt x="1439799" y="260858"/>
                </a:lnTo>
                <a:lnTo>
                  <a:pt x="1482303" y="267980"/>
                </a:lnTo>
                <a:lnTo>
                  <a:pt x="1484945" y="252342"/>
                </a:lnTo>
                <a:lnTo>
                  <a:pt x="1442466" y="24511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4434840" y="2677667"/>
            <a:ext cx="2009775" cy="742315"/>
            <a:chOff x="4434840" y="2677667"/>
            <a:chExt cx="2009775" cy="742315"/>
          </a:xfrm>
        </p:grpSpPr>
        <p:sp>
          <p:nvSpPr>
            <p:cNvPr id="15" name="object 15" descr=""/>
            <p:cNvSpPr/>
            <p:nvPr/>
          </p:nvSpPr>
          <p:spPr>
            <a:xfrm>
              <a:off x="4434840" y="2702051"/>
              <a:ext cx="1002030" cy="718185"/>
            </a:xfrm>
            <a:custGeom>
              <a:avLst/>
              <a:gdLst/>
              <a:ahLst/>
              <a:cxnLst/>
              <a:rect l="l" t="t" r="r" b="b"/>
              <a:pathLst>
                <a:path w="1002029" h="718185">
                  <a:moveTo>
                    <a:pt x="38735" y="677037"/>
                  </a:moveTo>
                  <a:lnTo>
                    <a:pt x="0" y="704723"/>
                  </a:lnTo>
                  <a:lnTo>
                    <a:pt x="9144" y="717676"/>
                  </a:lnTo>
                  <a:lnTo>
                    <a:pt x="48006" y="689990"/>
                  </a:lnTo>
                  <a:lnTo>
                    <a:pt x="38735" y="677037"/>
                  </a:lnTo>
                  <a:close/>
                </a:path>
                <a:path w="1002029" h="718185">
                  <a:moveTo>
                    <a:pt x="90424" y="640207"/>
                  </a:moveTo>
                  <a:lnTo>
                    <a:pt x="51688" y="667893"/>
                  </a:lnTo>
                  <a:lnTo>
                    <a:pt x="60833" y="680847"/>
                  </a:lnTo>
                  <a:lnTo>
                    <a:pt x="99695" y="653161"/>
                  </a:lnTo>
                  <a:lnTo>
                    <a:pt x="90424" y="640207"/>
                  </a:lnTo>
                  <a:close/>
                </a:path>
                <a:path w="1002029" h="718185">
                  <a:moveTo>
                    <a:pt x="142112" y="603376"/>
                  </a:moveTo>
                  <a:lnTo>
                    <a:pt x="103377" y="630936"/>
                  </a:lnTo>
                  <a:lnTo>
                    <a:pt x="112522" y="643889"/>
                  </a:lnTo>
                  <a:lnTo>
                    <a:pt x="151384" y="616203"/>
                  </a:lnTo>
                  <a:lnTo>
                    <a:pt x="142112" y="603376"/>
                  </a:lnTo>
                  <a:close/>
                </a:path>
                <a:path w="1002029" h="718185">
                  <a:moveTo>
                    <a:pt x="193801" y="566420"/>
                  </a:moveTo>
                  <a:lnTo>
                    <a:pt x="155067" y="594106"/>
                  </a:lnTo>
                  <a:lnTo>
                    <a:pt x="164211" y="607060"/>
                  </a:lnTo>
                  <a:lnTo>
                    <a:pt x="203073" y="579374"/>
                  </a:lnTo>
                  <a:lnTo>
                    <a:pt x="193801" y="566420"/>
                  </a:lnTo>
                  <a:close/>
                </a:path>
                <a:path w="1002029" h="718185">
                  <a:moveTo>
                    <a:pt x="245490" y="529589"/>
                  </a:moveTo>
                  <a:lnTo>
                    <a:pt x="206756" y="557276"/>
                  </a:lnTo>
                  <a:lnTo>
                    <a:pt x="215900" y="570102"/>
                  </a:lnTo>
                  <a:lnTo>
                    <a:pt x="254762" y="542544"/>
                  </a:lnTo>
                  <a:lnTo>
                    <a:pt x="245490" y="529589"/>
                  </a:lnTo>
                  <a:close/>
                </a:path>
                <a:path w="1002029" h="718185">
                  <a:moveTo>
                    <a:pt x="297180" y="492633"/>
                  </a:moveTo>
                  <a:lnTo>
                    <a:pt x="258445" y="520319"/>
                  </a:lnTo>
                  <a:lnTo>
                    <a:pt x="267588" y="533273"/>
                  </a:lnTo>
                  <a:lnTo>
                    <a:pt x="306450" y="505587"/>
                  </a:lnTo>
                  <a:lnTo>
                    <a:pt x="297180" y="492633"/>
                  </a:lnTo>
                  <a:close/>
                </a:path>
                <a:path w="1002029" h="718185">
                  <a:moveTo>
                    <a:pt x="348869" y="455802"/>
                  </a:moveTo>
                  <a:lnTo>
                    <a:pt x="310134" y="483488"/>
                  </a:lnTo>
                  <a:lnTo>
                    <a:pt x="319405" y="496443"/>
                  </a:lnTo>
                  <a:lnTo>
                    <a:pt x="358139" y="468757"/>
                  </a:lnTo>
                  <a:lnTo>
                    <a:pt x="348869" y="455802"/>
                  </a:lnTo>
                  <a:close/>
                </a:path>
                <a:path w="1002029" h="718185">
                  <a:moveTo>
                    <a:pt x="400558" y="418973"/>
                  </a:moveTo>
                  <a:lnTo>
                    <a:pt x="361823" y="446659"/>
                  </a:lnTo>
                  <a:lnTo>
                    <a:pt x="371094" y="459486"/>
                  </a:lnTo>
                  <a:lnTo>
                    <a:pt x="409829" y="431800"/>
                  </a:lnTo>
                  <a:lnTo>
                    <a:pt x="400558" y="418973"/>
                  </a:lnTo>
                  <a:close/>
                </a:path>
                <a:path w="1002029" h="718185">
                  <a:moveTo>
                    <a:pt x="452247" y="382015"/>
                  </a:moveTo>
                  <a:lnTo>
                    <a:pt x="413512" y="409701"/>
                  </a:lnTo>
                  <a:lnTo>
                    <a:pt x="422783" y="422656"/>
                  </a:lnTo>
                  <a:lnTo>
                    <a:pt x="461518" y="394970"/>
                  </a:lnTo>
                  <a:lnTo>
                    <a:pt x="452247" y="382015"/>
                  </a:lnTo>
                  <a:close/>
                </a:path>
                <a:path w="1002029" h="718185">
                  <a:moveTo>
                    <a:pt x="503936" y="345186"/>
                  </a:moveTo>
                  <a:lnTo>
                    <a:pt x="465200" y="372872"/>
                  </a:lnTo>
                  <a:lnTo>
                    <a:pt x="474472" y="385825"/>
                  </a:lnTo>
                  <a:lnTo>
                    <a:pt x="513207" y="358139"/>
                  </a:lnTo>
                  <a:lnTo>
                    <a:pt x="503936" y="345186"/>
                  </a:lnTo>
                  <a:close/>
                </a:path>
                <a:path w="1002029" h="718185">
                  <a:moveTo>
                    <a:pt x="555625" y="308356"/>
                  </a:moveTo>
                  <a:lnTo>
                    <a:pt x="516889" y="335914"/>
                  </a:lnTo>
                  <a:lnTo>
                    <a:pt x="526161" y="348869"/>
                  </a:lnTo>
                  <a:lnTo>
                    <a:pt x="564896" y="321183"/>
                  </a:lnTo>
                  <a:lnTo>
                    <a:pt x="555625" y="308356"/>
                  </a:lnTo>
                  <a:close/>
                </a:path>
                <a:path w="1002029" h="718185">
                  <a:moveTo>
                    <a:pt x="607313" y="271399"/>
                  </a:moveTo>
                  <a:lnTo>
                    <a:pt x="568579" y="299085"/>
                  </a:lnTo>
                  <a:lnTo>
                    <a:pt x="577850" y="312038"/>
                  </a:lnTo>
                  <a:lnTo>
                    <a:pt x="616585" y="284352"/>
                  </a:lnTo>
                  <a:lnTo>
                    <a:pt x="607313" y="271399"/>
                  </a:lnTo>
                  <a:close/>
                </a:path>
                <a:path w="1002029" h="718185">
                  <a:moveTo>
                    <a:pt x="659002" y="234569"/>
                  </a:moveTo>
                  <a:lnTo>
                    <a:pt x="620268" y="262255"/>
                  </a:lnTo>
                  <a:lnTo>
                    <a:pt x="629538" y="275082"/>
                  </a:lnTo>
                  <a:lnTo>
                    <a:pt x="668274" y="247523"/>
                  </a:lnTo>
                  <a:lnTo>
                    <a:pt x="659002" y="234569"/>
                  </a:lnTo>
                  <a:close/>
                </a:path>
                <a:path w="1002029" h="718185">
                  <a:moveTo>
                    <a:pt x="710819" y="197612"/>
                  </a:moveTo>
                  <a:lnTo>
                    <a:pt x="671957" y="225298"/>
                  </a:lnTo>
                  <a:lnTo>
                    <a:pt x="681227" y="238251"/>
                  </a:lnTo>
                  <a:lnTo>
                    <a:pt x="719963" y="210565"/>
                  </a:lnTo>
                  <a:lnTo>
                    <a:pt x="710819" y="197612"/>
                  </a:lnTo>
                  <a:close/>
                </a:path>
                <a:path w="1002029" h="718185">
                  <a:moveTo>
                    <a:pt x="762508" y="160782"/>
                  </a:moveTo>
                  <a:lnTo>
                    <a:pt x="723646" y="188468"/>
                  </a:lnTo>
                  <a:lnTo>
                    <a:pt x="732917" y="201422"/>
                  </a:lnTo>
                  <a:lnTo>
                    <a:pt x="771651" y="173736"/>
                  </a:lnTo>
                  <a:lnTo>
                    <a:pt x="762508" y="160782"/>
                  </a:lnTo>
                  <a:close/>
                </a:path>
                <a:path w="1002029" h="718185">
                  <a:moveTo>
                    <a:pt x="814197" y="123951"/>
                  </a:moveTo>
                  <a:lnTo>
                    <a:pt x="775335" y="151637"/>
                  </a:lnTo>
                  <a:lnTo>
                    <a:pt x="784606" y="164464"/>
                  </a:lnTo>
                  <a:lnTo>
                    <a:pt x="823340" y="136778"/>
                  </a:lnTo>
                  <a:lnTo>
                    <a:pt x="814197" y="123951"/>
                  </a:lnTo>
                  <a:close/>
                </a:path>
                <a:path w="1002029" h="718185">
                  <a:moveTo>
                    <a:pt x="865886" y="86995"/>
                  </a:moveTo>
                  <a:lnTo>
                    <a:pt x="827024" y="114681"/>
                  </a:lnTo>
                  <a:lnTo>
                    <a:pt x="836295" y="127635"/>
                  </a:lnTo>
                  <a:lnTo>
                    <a:pt x="875030" y="99949"/>
                  </a:lnTo>
                  <a:lnTo>
                    <a:pt x="865886" y="86995"/>
                  </a:lnTo>
                  <a:close/>
                </a:path>
                <a:path w="1002029" h="718185">
                  <a:moveTo>
                    <a:pt x="917575" y="50164"/>
                  </a:moveTo>
                  <a:lnTo>
                    <a:pt x="878713" y="77850"/>
                  </a:lnTo>
                  <a:lnTo>
                    <a:pt x="887984" y="90805"/>
                  </a:lnTo>
                  <a:lnTo>
                    <a:pt x="926719" y="63119"/>
                  </a:lnTo>
                  <a:lnTo>
                    <a:pt x="917575" y="50164"/>
                  </a:lnTo>
                  <a:close/>
                </a:path>
                <a:path w="1002029" h="718185">
                  <a:moveTo>
                    <a:pt x="985449" y="30352"/>
                  </a:moveTo>
                  <a:lnTo>
                    <a:pt x="945261" y="30352"/>
                  </a:lnTo>
                  <a:lnTo>
                    <a:pt x="954405" y="43307"/>
                  </a:lnTo>
                  <a:lnTo>
                    <a:pt x="944076" y="50696"/>
                  </a:lnTo>
                  <a:lnTo>
                    <a:pt x="961644" y="75311"/>
                  </a:lnTo>
                  <a:lnTo>
                    <a:pt x="985449" y="30352"/>
                  </a:lnTo>
                  <a:close/>
                </a:path>
                <a:path w="1002029" h="718185">
                  <a:moveTo>
                    <a:pt x="934835" y="37748"/>
                  </a:moveTo>
                  <a:lnTo>
                    <a:pt x="930401" y="40894"/>
                  </a:lnTo>
                  <a:lnTo>
                    <a:pt x="939673" y="53848"/>
                  </a:lnTo>
                  <a:lnTo>
                    <a:pt x="944076" y="50696"/>
                  </a:lnTo>
                  <a:lnTo>
                    <a:pt x="934835" y="37748"/>
                  </a:lnTo>
                  <a:close/>
                </a:path>
                <a:path w="1002029" h="718185">
                  <a:moveTo>
                    <a:pt x="945261" y="30352"/>
                  </a:moveTo>
                  <a:lnTo>
                    <a:pt x="934835" y="37748"/>
                  </a:lnTo>
                  <a:lnTo>
                    <a:pt x="944076" y="50696"/>
                  </a:lnTo>
                  <a:lnTo>
                    <a:pt x="954405" y="43307"/>
                  </a:lnTo>
                  <a:lnTo>
                    <a:pt x="945261" y="30352"/>
                  </a:lnTo>
                  <a:close/>
                </a:path>
                <a:path w="1002029" h="718185">
                  <a:moveTo>
                    <a:pt x="1001522" y="0"/>
                  </a:moveTo>
                  <a:lnTo>
                    <a:pt x="917321" y="13208"/>
                  </a:lnTo>
                  <a:lnTo>
                    <a:pt x="934835" y="37748"/>
                  </a:lnTo>
                  <a:lnTo>
                    <a:pt x="945261" y="30352"/>
                  </a:lnTo>
                  <a:lnTo>
                    <a:pt x="985449" y="30352"/>
                  </a:lnTo>
                  <a:lnTo>
                    <a:pt x="1001522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2266" y="2677667"/>
              <a:ext cx="251968" cy="230124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6705600" y="5024628"/>
            <a:ext cx="1010919" cy="399415"/>
          </a:xfrm>
          <a:prstGeom prst="rect">
            <a:avLst/>
          </a:prstGeom>
          <a:solidFill>
            <a:srgbClr val="E47300"/>
          </a:solidFill>
        </p:spPr>
        <p:txBody>
          <a:bodyPr wrap="square" lIns="0" tIns="4064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T(3n/4)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5073903" y="5437632"/>
            <a:ext cx="1513840" cy="520065"/>
          </a:xfrm>
          <a:custGeom>
            <a:avLst/>
            <a:gdLst/>
            <a:ahLst/>
            <a:cxnLst/>
            <a:rect l="l" t="t" r="r" b="b"/>
            <a:pathLst>
              <a:path w="1513840" h="520064">
                <a:moveTo>
                  <a:pt x="45212" y="489762"/>
                </a:moveTo>
                <a:lnTo>
                  <a:pt x="0" y="504723"/>
                </a:lnTo>
                <a:lnTo>
                  <a:pt x="5080" y="519785"/>
                </a:lnTo>
                <a:lnTo>
                  <a:pt x="50292" y="504825"/>
                </a:lnTo>
                <a:lnTo>
                  <a:pt x="45212" y="489762"/>
                </a:lnTo>
                <a:close/>
              </a:path>
              <a:path w="1513840" h="520064">
                <a:moveTo>
                  <a:pt x="105537" y="469811"/>
                </a:moveTo>
                <a:lnTo>
                  <a:pt x="60325" y="484771"/>
                </a:lnTo>
                <a:lnTo>
                  <a:pt x="65278" y="499846"/>
                </a:lnTo>
                <a:lnTo>
                  <a:pt x="110490" y="484886"/>
                </a:lnTo>
                <a:lnTo>
                  <a:pt x="105537" y="469811"/>
                </a:lnTo>
                <a:close/>
              </a:path>
              <a:path w="1513840" h="520064">
                <a:moveTo>
                  <a:pt x="165862" y="449859"/>
                </a:moveTo>
                <a:lnTo>
                  <a:pt x="120650" y="464820"/>
                </a:lnTo>
                <a:lnTo>
                  <a:pt x="125603" y="479894"/>
                </a:lnTo>
                <a:lnTo>
                  <a:pt x="170815" y="464934"/>
                </a:lnTo>
                <a:lnTo>
                  <a:pt x="165862" y="449859"/>
                </a:lnTo>
                <a:close/>
              </a:path>
              <a:path w="1513840" h="520064">
                <a:moveTo>
                  <a:pt x="226060" y="429920"/>
                </a:moveTo>
                <a:lnTo>
                  <a:pt x="180848" y="444881"/>
                </a:lnTo>
                <a:lnTo>
                  <a:pt x="185928" y="459943"/>
                </a:lnTo>
                <a:lnTo>
                  <a:pt x="231140" y="444982"/>
                </a:lnTo>
                <a:lnTo>
                  <a:pt x="226060" y="429920"/>
                </a:lnTo>
                <a:close/>
              </a:path>
              <a:path w="1513840" h="520064">
                <a:moveTo>
                  <a:pt x="286385" y="409968"/>
                </a:moveTo>
                <a:lnTo>
                  <a:pt x="241173" y="424929"/>
                </a:lnTo>
                <a:lnTo>
                  <a:pt x="246125" y="440004"/>
                </a:lnTo>
                <a:lnTo>
                  <a:pt x="291338" y="425043"/>
                </a:lnTo>
                <a:lnTo>
                  <a:pt x="286385" y="409968"/>
                </a:lnTo>
                <a:close/>
              </a:path>
              <a:path w="1513840" h="520064">
                <a:moveTo>
                  <a:pt x="346710" y="390017"/>
                </a:moveTo>
                <a:lnTo>
                  <a:pt x="301498" y="404977"/>
                </a:lnTo>
                <a:lnTo>
                  <a:pt x="306450" y="420052"/>
                </a:lnTo>
                <a:lnTo>
                  <a:pt x="351663" y="405091"/>
                </a:lnTo>
                <a:lnTo>
                  <a:pt x="346710" y="390017"/>
                </a:lnTo>
                <a:close/>
              </a:path>
              <a:path w="1513840" h="520064">
                <a:moveTo>
                  <a:pt x="406908" y="370078"/>
                </a:moveTo>
                <a:lnTo>
                  <a:pt x="361696" y="385038"/>
                </a:lnTo>
                <a:lnTo>
                  <a:pt x="366775" y="400100"/>
                </a:lnTo>
                <a:lnTo>
                  <a:pt x="411988" y="385140"/>
                </a:lnTo>
                <a:lnTo>
                  <a:pt x="406908" y="370078"/>
                </a:lnTo>
                <a:close/>
              </a:path>
              <a:path w="1513840" h="520064">
                <a:moveTo>
                  <a:pt x="467233" y="350126"/>
                </a:moveTo>
                <a:lnTo>
                  <a:pt x="422021" y="365086"/>
                </a:lnTo>
                <a:lnTo>
                  <a:pt x="426974" y="380161"/>
                </a:lnTo>
                <a:lnTo>
                  <a:pt x="472186" y="365201"/>
                </a:lnTo>
                <a:lnTo>
                  <a:pt x="467233" y="350126"/>
                </a:lnTo>
                <a:close/>
              </a:path>
              <a:path w="1513840" h="520064">
                <a:moveTo>
                  <a:pt x="527558" y="330174"/>
                </a:moveTo>
                <a:lnTo>
                  <a:pt x="482346" y="345135"/>
                </a:lnTo>
                <a:lnTo>
                  <a:pt x="487299" y="360210"/>
                </a:lnTo>
                <a:lnTo>
                  <a:pt x="532511" y="345249"/>
                </a:lnTo>
                <a:lnTo>
                  <a:pt x="527558" y="330174"/>
                </a:lnTo>
                <a:close/>
              </a:path>
              <a:path w="1513840" h="520064">
                <a:moveTo>
                  <a:pt x="587883" y="310235"/>
                </a:moveTo>
                <a:lnTo>
                  <a:pt x="542671" y="325196"/>
                </a:lnTo>
                <a:lnTo>
                  <a:pt x="547624" y="340258"/>
                </a:lnTo>
                <a:lnTo>
                  <a:pt x="592836" y="325297"/>
                </a:lnTo>
                <a:lnTo>
                  <a:pt x="587883" y="310235"/>
                </a:lnTo>
                <a:close/>
              </a:path>
              <a:path w="1513840" h="520064">
                <a:moveTo>
                  <a:pt x="648081" y="290283"/>
                </a:moveTo>
                <a:lnTo>
                  <a:pt x="602869" y="305244"/>
                </a:lnTo>
                <a:lnTo>
                  <a:pt x="607949" y="320319"/>
                </a:lnTo>
                <a:lnTo>
                  <a:pt x="653161" y="305358"/>
                </a:lnTo>
                <a:lnTo>
                  <a:pt x="648081" y="290283"/>
                </a:lnTo>
                <a:close/>
              </a:path>
              <a:path w="1513840" h="520064">
                <a:moveTo>
                  <a:pt x="708406" y="270332"/>
                </a:moveTo>
                <a:lnTo>
                  <a:pt x="663194" y="285292"/>
                </a:lnTo>
                <a:lnTo>
                  <a:pt x="668147" y="300367"/>
                </a:lnTo>
                <a:lnTo>
                  <a:pt x="713359" y="285407"/>
                </a:lnTo>
                <a:lnTo>
                  <a:pt x="708406" y="270332"/>
                </a:lnTo>
                <a:close/>
              </a:path>
              <a:path w="1513840" h="520064">
                <a:moveTo>
                  <a:pt x="768731" y="250393"/>
                </a:moveTo>
                <a:lnTo>
                  <a:pt x="723519" y="265353"/>
                </a:lnTo>
                <a:lnTo>
                  <a:pt x="728472" y="280416"/>
                </a:lnTo>
                <a:lnTo>
                  <a:pt x="773684" y="265455"/>
                </a:lnTo>
                <a:lnTo>
                  <a:pt x="768731" y="250393"/>
                </a:lnTo>
                <a:close/>
              </a:path>
              <a:path w="1513840" h="520064">
                <a:moveTo>
                  <a:pt x="828929" y="230441"/>
                </a:moveTo>
                <a:lnTo>
                  <a:pt x="783717" y="245402"/>
                </a:lnTo>
                <a:lnTo>
                  <a:pt x="788797" y="260477"/>
                </a:lnTo>
                <a:lnTo>
                  <a:pt x="834009" y="245516"/>
                </a:lnTo>
                <a:lnTo>
                  <a:pt x="828929" y="230441"/>
                </a:lnTo>
                <a:close/>
              </a:path>
              <a:path w="1513840" h="520064">
                <a:moveTo>
                  <a:pt x="889254" y="210489"/>
                </a:moveTo>
                <a:lnTo>
                  <a:pt x="844042" y="225450"/>
                </a:lnTo>
                <a:lnTo>
                  <a:pt x="848995" y="240525"/>
                </a:lnTo>
                <a:lnTo>
                  <a:pt x="894207" y="225564"/>
                </a:lnTo>
                <a:lnTo>
                  <a:pt x="889254" y="210489"/>
                </a:lnTo>
                <a:close/>
              </a:path>
              <a:path w="1513840" h="520064">
                <a:moveTo>
                  <a:pt x="949579" y="190550"/>
                </a:moveTo>
                <a:lnTo>
                  <a:pt x="904367" y="205511"/>
                </a:lnTo>
                <a:lnTo>
                  <a:pt x="909320" y="220573"/>
                </a:lnTo>
                <a:lnTo>
                  <a:pt x="954532" y="205613"/>
                </a:lnTo>
                <a:lnTo>
                  <a:pt x="949579" y="190550"/>
                </a:lnTo>
                <a:close/>
              </a:path>
              <a:path w="1513840" h="520064">
                <a:moveTo>
                  <a:pt x="1009776" y="170599"/>
                </a:moveTo>
                <a:lnTo>
                  <a:pt x="964565" y="185559"/>
                </a:lnTo>
                <a:lnTo>
                  <a:pt x="969645" y="200634"/>
                </a:lnTo>
                <a:lnTo>
                  <a:pt x="1014857" y="185674"/>
                </a:lnTo>
                <a:lnTo>
                  <a:pt x="1009776" y="170599"/>
                </a:lnTo>
                <a:close/>
              </a:path>
              <a:path w="1513840" h="520064">
                <a:moveTo>
                  <a:pt x="1070102" y="150647"/>
                </a:moveTo>
                <a:lnTo>
                  <a:pt x="1024890" y="165608"/>
                </a:lnTo>
                <a:lnTo>
                  <a:pt x="1029843" y="180682"/>
                </a:lnTo>
                <a:lnTo>
                  <a:pt x="1075055" y="165722"/>
                </a:lnTo>
                <a:lnTo>
                  <a:pt x="1070102" y="150647"/>
                </a:lnTo>
                <a:close/>
              </a:path>
              <a:path w="1513840" h="520064">
                <a:moveTo>
                  <a:pt x="1130427" y="130683"/>
                </a:moveTo>
                <a:lnTo>
                  <a:pt x="1085215" y="145669"/>
                </a:lnTo>
                <a:lnTo>
                  <a:pt x="1090168" y="160743"/>
                </a:lnTo>
                <a:lnTo>
                  <a:pt x="1135380" y="145796"/>
                </a:lnTo>
                <a:lnTo>
                  <a:pt x="1130427" y="130683"/>
                </a:lnTo>
                <a:close/>
              </a:path>
              <a:path w="1513840" h="520064">
                <a:moveTo>
                  <a:pt x="1190625" y="110744"/>
                </a:moveTo>
                <a:lnTo>
                  <a:pt x="1145413" y="125730"/>
                </a:lnTo>
                <a:lnTo>
                  <a:pt x="1150493" y="140843"/>
                </a:lnTo>
                <a:lnTo>
                  <a:pt x="1195705" y="125857"/>
                </a:lnTo>
                <a:lnTo>
                  <a:pt x="1190625" y="110744"/>
                </a:lnTo>
                <a:close/>
              </a:path>
              <a:path w="1513840" h="520064">
                <a:moveTo>
                  <a:pt x="1250950" y="90805"/>
                </a:moveTo>
                <a:lnTo>
                  <a:pt x="1205738" y="105791"/>
                </a:lnTo>
                <a:lnTo>
                  <a:pt x="1210691" y="120904"/>
                </a:lnTo>
                <a:lnTo>
                  <a:pt x="1255903" y="105918"/>
                </a:lnTo>
                <a:lnTo>
                  <a:pt x="1250950" y="90805"/>
                </a:lnTo>
                <a:close/>
              </a:path>
              <a:path w="1513840" h="520064">
                <a:moveTo>
                  <a:pt x="1311275" y="70866"/>
                </a:moveTo>
                <a:lnTo>
                  <a:pt x="1266063" y="85852"/>
                </a:lnTo>
                <a:lnTo>
                  <a:pt x="1271016" y="100838"/>
                </a:lnTo>
                <a:lnTo>
                  <a:pt x="1316228" y="85979"/>
                </a:lnTo>
                <a:lnTo>
                  <a:pt x="1311275" y="70866"/>
                </a:lnTo>
                <a:close/>
              </a:path>
              <a:path w="1513840" h="520064">
                <a:moveTo>
                  <a:pt x="1371600" y="50927"/>
                </a:moveTo>
                <a:lnTo>
                  <a:pt x="1326388" y="65913"/>
                </a:lnTo>
                <a:lnTo>
                  <a:pt x="1331341" y="80899"/>
                </a:lnTo>
                <a:lnTo>
                  <a:pt x="1376553" y="66040"/>
                </a:lnTo>
                <a:lnTo>
                  <a:pt x="1371600" y="50927"/>
                </a:lnTo>
                <a:close/>
              </a:path>
              <a:path w="1513840" h="520064">
                <a:moveTo>
                  <a:pt x="1429512" y="0"/>
                </a:moveTo>
                <a:lnTo>
                  <a:pt x="1453515" y="72263"/>
                </a:lnTo>
                <a:lnTo>
                  <a:pt x="1484889" y="41021"/>
                </a:lnTo>
                <a:lnTo>
                  <a:pt x="1451864" y="41021"/>
                </a:lnTo>
                <a:lnTo>
                  <a:pt x="1446911" y="26035"/>
                </a:lnTo>
                <a:lnTo>
                  <a:pt x="1451102" y="24638"/>
                </a:lnTo>
                <a:lnTo>
                  <a:pt x="1501341" y="24638"/>
                </a:lnTo>
                <a:lnTo>
                  <a:pt x="1513840" y="12192"/>
                </a:lnTo>
                <a:lnTo>
                  <a:pt x="1429512" y="0"/>
                </a:lnTo>
                <a:close/>
              </a:path>
              <a:path w="1513840" h="520064">
                <a:moveTo>
                  <a:pt x="1431798" y="30988"/>
                </a:moveTo>
                <a:lnTo>
                  <a:pt x="1386586" y="45974"/>
                </a:lnTo>
                <a:lnTo>
                  <a:pt x="1391539" y="60960"/>
                </a:lnTo>
                <a:lnTo>
                  <a:pt x="1436751" y="46101"/>
                </a:lnTo>
                <a:lnTo>
                  <a:pt x="1431798" y="30988"/>
                </a:lnTo>
                <a:close/>
              </a:path>
              <a:path w="1513840" h="520064">
                <a:moveTo>
                  <a:pt x="1451102" y="24638"/>
                </a:moveTo>
                <a:lnTo>
                  <a:pt x="1446911" y="26035"/>
                </a:lnTo>
                <a:lnTo>
                  <a:pt x="1451864" y="41021"/>
                </a:lnTo>
                <a:lnTo>
                  <a:pt x="1456054" y="39624"/>
                </a:lnTo>
                <a:lnTo>
                  <a:pt x="1451102" y="24638"/>
                </a:lnTo>
                <a:close/>
              </a:path>
              <a:path w="1513840" h="520064">
                <a:moveTo>
                  <a:pt x="1501341" y="24638"/>
                </a:moveTo>
                <a:lnTo>
                  <a:pt x="1451102" y="24638"/>
                </a:lnTo>
                <a:lnTo>
                  <a:pt x="1456054" y="39624"/>
                </a:lnTo>
                <a:lnTo>
                  <a:pt x="1451864" y="41021"/>
                </a:lnTo>
                <a:lnTo>
                  <a:pt x="1484889" y="41021"/>
                </a:lnTo>
                <a:lnTo>
                  <a:pt x="1501341" y="24638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4716779" y="365759"/>
            <a:ext cx="3260090" cy="399415"/>
          </a:xfrm>
          <a:prstGeom prst="rect">
            <a:avLst/>
          </a:prstGeom>
          <a:solidFill>
            <a:srgbClr val="FFFA1F"/>
          </a:solidFill>
        </p:spPr>
        <p:txBody>
          <a:bodyPr wrap="square" lIns="0" tIns="42544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34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T(n)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≤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T(n/5)+T(3n/4)+cn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862571" y="4509515"/>
            <a:ext cx="695325" cy="402590"/>
          </a:xfrm>
          <a:prstGeom prst="rect">
            <a:avLst/>
          </a:prstGeom>
          <a:solidFill>
            <a:srgbClr val="FFFF33"/>
          </a:solidFill>
        </p:spPr>
        <p:txBody>
          <a:bodyPr wrap="square" lIns="0" tIns="4127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325"/>
              </a:spcBef>
            </a:pP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O(n)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6442964" y="4720844"/>
            <a:ext cx="419734" cy="76200"/>
          </a:xfrm>
          <a:custGeom>
            <a:avLst/>
            <a:gdLst/>
            <a:ahLst/>
            <a:cxnLst/>
            <a:rect l="l" t="t" r="r" b="b"/>
            <a:pathLst>
              <a:path w="419734" h="76200">
                <a:moveTo>
                  <a:pt x="1015" y="9397"/>
                </a:moveTo>
                <a:lnTo>
                  <a:pt x="0" y="25145"/>
                </a:lnTo>
                <a:lnTo>
                  <a:pt x="47625" y="28066"/>
                </a:lnTo>
                <a:lnTo>
                  <a:pt x="48513" y="12191"/>
                </a:lnTo>
                <a:lnTo>
                  <a:pt x="1015" y="9397"/>
                </a:lnTo>
                <a:close/>
              </a:path>
              <a:path w="419734" h="76200">
                <a:moveTo>
                  <a:pt x="64388" y="13207"/>
                </a:moveTo>
                <a:lnTo>
                  <a:pt x="63372" y="29082"/>
                </a:lnTo>
                <a:lnTo>
                  <a:pt x="110997" y="31876"/>
                </a:lnTo>
                <a:lnTo>
                  <a:pt x="111887" y="16128"/>
                </a:lnTo>
                <a:lnTo>
                  <a:pt x="64388" y="13207"/>
                </a:lnTo>
                <a:close/>
              </a:path>
              <a:path w="419734" h="76200">
                <a:moveTo>
                  <a:pt x="127762" y="17017"/>
                </a:moveTo>
                <a:lnTo>
                  <a:pt x="126745" y="32892"/>
                </a:lnTo>
                <a:lnTo>
                  <a:pt x="174370" y="35813"/>
                </a:lnTo>
                <a:lnTo>
                  <a:pt x="175260" y="19938"/>
                </a:lnTo>
                <a:lnTo>
                  <a:pt x="127762" y="17017"/>
                </a:lnTo>
                <a:close/>
              </a:path>
              <a:path w="419734" h="76200">
                <a:moveTo>
                  <a:pt x="191135" y="20827"/>
                </a:moveTo>
                <a:lnTo>
                  <a:pt x="190118" y="36702"/>
                </a:lnTo>
                <a:lnTo>
                  <a:pt x="237743" y="39623"/>
                </a:lnTo>
                <a:lnTo>
                  <a:pt x="238633" y="23748"/>
                </a:lnTo>
                <a:lnTo>
                  <a:pt x="191135" y="20827"/>
                </a:lnTo>
                <a:close/>
              </a:path>
              <a:path w="419734" h="76200">
                <a:moveTo>
                  <a:pt x="254508" y="24764"/>
                </a:moveTo>
                <a:lnTo>
                  <a:pt x="253618" y="40512"/>
                </a:lnTo>
                <a:lnTo>
                  <a:pt x="301116" y="43433"/>
                </a:lnTo>
                <a:lnTo>
                  <a:pt x="302006" y="27558"/>
                </a:lnTo>
                <a:lnTo>
                  <a:pt x="254508" y="24764"/>
                </a:lnTo>
                <a:close/>
              </a:path>
              <a:path w="419734" h="76200">
                <a:moveTo>
                  <a:pt x="345820" y="0"/>
                </a:moveTo>
                <a:lnTo>
                  <a:pt x="344011" y="30112"/>
                </a:lnTo>
                <a:lnTo>
                  <a:pt x="356742" y="30860"/>
                </a:lnTo>
                <a:lnTo>
                  <a:pt x="355727" y="46735"/>
                </a:lnTo>
                <a:lnTo>
                  <a:pt x="343012" y="46735"/>
                </a:lnTo>
                <a:lnTo>
                  <a:pt x="341249" y="76072"/>
                </a:lnTo>
                <a:lnTo>
                  <a:pt x="410073" y="46735"/>
                </a:lnTo>
                <a:lnTo>
                  <a:pt x="355727" y="46735"/>
                </a:lnTo>
                <a:lnTo>
                  <a:pt x="343057" y="45988"/>
                </a:lnTo>
                <a:lnTo>
                  <a:pt x="411828" y="45988"/>
                </a:lnTo>
                <a:lnTo>
                  <a:pt x="419608" y="42671"/>
                </a:lnTo>
                <a:lnTo>
                  <a:pt x="345820" y="0"/>
                </a:lnTo>
                <a:close/>
              </a:path>
              <a:path w="419734" h="76200">
                <a:moveTo>
                  <a:pt x="344011" y="30112"/>
                </a:moveTo>
                <a:lnTo>
                  <a:pt x="343057" y="45988"/>
                </a:lnTo>
                <a:lnTo>
                  <a:pt x="355727" y="46735"/>
                </a:lnTo>
                <a:lnTo>
                  <a:pt x="356742" y="30860"/>
                </a:lnTo>
                <a:lnTo>
                  <a:pt x="344011" y="30112"/>
                </a:lnTo>
                <a:close/>
              </a:path>
              <a:path w="419734" h="76200">
                <a:moveTo>
                  <a:pt x="317881" y="28574"/>
                </a:moveTo>
                <a:lnTo>
                  <a:pt x="316991" y="44449"/>
                </a:lnTo>
                <a:lnTo>
                  <a:pt x="343057" y="45988"/>
                </a:lnTo>
                <a:lnTo>
                  <a:pt x="344011" y="30112"/>
                </a:lnTo>
                <a:lnTo>
                  <a:pt x="317881" y="28574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2" name="object 22" descr=""/>
          <p:cNvGraphicFramePr>
            <a:graphicFrameLocks noGrp="1"/>
          </p:cNvGraphicFramePr>
          <p:nvPr/>
        </p:nvGraphicFramePr>
        <p:xfrm>
          <a:off x="2640901" y="6521005"/>
          <a:ext cx="2350770" cy="180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844"/>
                <a:gridCol w="429894"/>
                <a:gridCol w="916305"/>
              </a:tblGrid>
              <a:tr h="180975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330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</a:tr>
            </a:tbl>
          </a:graphicData>
        </a:graphic>
      </p:graphicFrame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56</a:t>
            </a:fld>
          </a:p>
        </p:txBody>
      </p:sp>
      <p:sp>
        <p:nvSpPr>
          <p:cNvPr id="23" name="object 23" descr=""/>
          <p:cNvSpPr txBox="1"/>
          <p:nvPr/>
        </p:nvSpPr>
        <p:spPr>
          <a:xfrm>
            <a:off x="6922134" y="5424932"/>
            <a:ext cx="5778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3E3D00"/>
                </a:solidFill>
                <a:latin typeface="Malgun Gothic"/>
                <a:cs typeface="Malgun Gothic"/>
              </a:rPr>
              <a:t>뒤에</a:t>
            </a:r>
            <a:r>
              <a:rPr dirty="0" sz="1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000" spc="-25">
                <a:solidFill>
                  <a:srgbClr val="3E3D00"/>
                </a:solidFill>
                <a:latin typeface="Malgun Gothic"/>
                <a:cs typeface="Malgun Gothic"/>
              </a:rPr>
              <a:t>설명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924609" y="4056697"/>
            <a:ext cx="331470" cy="337185"/>
            <a:chOff x="7924609" y="4056697"/>
            <a:chExt cx="331470" cy="337185"/>
          </a:xfrm>
        </p:grpSpPr>
        <p:sp>
          <p:nvSpPr>
            <p:cNvPr id="3" name="object 3" descr=""/>
            <p:cNvSpPr/>
            <p:nvPr/>
          </p:nvSpPr>
          <p:spPr>
            <a:xfrm>
              <a:off x="7929371" y="4061459"/>
              <a:ext cx="321945" cy="327660"/>
            </a:xfrm>
            <a:custGeom>
              <a:avLst/>
              <a:gdLst/>
              <a:ahLst/>
              <a:cxnLst/>
              <a:rect l="l" t="t" r="r" b="b"/>
              <a:pathLst>
                <a:path w="321945" h="327660">
                  <a:moveTo>
                    <a:pt x="160781" y="0"/>
                  </a:moveTo>
                  <a:lnTo>
                    <a:pt x="118048" y="5856"/>
                  </a:lnTo>
                  <a:lnTo>
                    <a:pt x="79643" y="22380"/>
                  </a:lnTo>
                  <a:lnTo>
                    <a:pt x="47101" y="48005"/>
                  </a:lnTo>
                  <a:lnTo>
                    <a:pt x="21956" y="81167"/>
                  </a:lnTo>
                  <a:lnTo>
                    <a:pt x="5744" y="120297"/>
                  </a:lnTo>
                  <a:lnTo>
                    <a:pt x="0" y="163829"/>
                  </a:lnTo>
                  <a:lnTo>
                    <a:pt x="5744" y="207362"/>
                  </a:lnTo>
                  <a:lnTo>
                    <a:pt x="21956" y="246492"/>
                  </a:lnTo>
                  <a:lnTo>
                    <a:pt x="47101" y="279653"/>
                  </a:lnTo>
                  <a:lnTo>
                    <a:pt x="79643" y="305279"/>
                  </a:lnTo>
                  <a:lnTo>
                    <a:pt x="118048" y="321803"/>
                  </a:lnTo>
                  <a:lnTo>
                    <a:pt x="160781" y="327659"/>
                  </a:lnTo>
                  <a:lnTo>
                    <a:pt x="203515" y="321803"/>
                  </a:lnTo>
                  <a:lnTo>
                    <a:pt x="241920" y="305279"/>
                  </a:lnTo>
                  <a:lnTo>
                    <a:pt x="274462" y="279653"/>
                  </a:lnTo>
                  <a:lnTo>
                    <a:pt x="299607" y="246492"/>
                  </a:lnTo>
                  <a:lnTo>
                    <a:pt x="315819" y="207362"/>
                  </a:lnTo>
                  <a:lnTo>
                    <a:pt x="321563" y="163829"/>
                  </a:lnTo>
                  <a:lnTo>
                    <a:pt x="315819" y="120297"/>
                  </a:lnTo>
                  <a:lnTo>
                    <a:pt x="299607" y="81167"/>
                  </a:lnTo>
                  <a:lnTo>
                    <a:pt x="274462" y="48006"/>
                  </a:lnTo>
                  <a:lnTo>
                    <a:pt x="241920" y="22380"/>
                  </a:lnTo>
                  <a:lnTo>
                    <a:pt x="203515" y="5856"/>
                  </a:lnTo>
                  <a:lnTo>
                    <a:pt x="160781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929371" y="4061459"/>
              <a:ext cx="321945" cy="327660"/>
            </a:xfrm>
            <a:custGeom>
              <a:avLst/>
              <a:gdLst/>
              <a:ahLst/>
              <a:cxnLst/>
              <a:rect l="l" t="t" r="r" b="b"/>
              <a:pathLst>
                <a:path w="321945" h="327660">
                  <a:moveTo>
                    <a:pt x="0" y="163829"/>
                  </a:moveTo>
                  <a:lnTo>
                    <a:pt x="5744" y="120297"/>
                  </a:lnTo>
                  <a:lnTo>
                    <a:pt x="21956" y="81167"/>
                  </a:lnTo>
                  <a:lnTo>
                    <a:pt x="47101" y="48005"/>
                  </a:lnTo>
                  <a:lnTo>
                    <a:pt x="79643" y="22380"/>
                  </a:lnTo>
                  <a:lnTo>
                    <a:pt x="118048" y="5856"/>
                  </a:lnTo>
                  <a:lnTo>
                    <a:pt x="160781" y="0"/>
                  </a:lnTo>
                  <a:lnTo>
                    <a:pt x="203515" y="5856"/>
                  </a:lnTo>
                  <a:lnTo>
                    <a:pt x="241920" y="22380"/>
                  </a:lnTo>
                  <a:lnTo>
                    <a:pt x="274462" y="48006"/>
                  </a:lnTo>
                  <a:lnTo>
                    <a:pt x="299607" y="81167"/>
                  </a:lnTo>
                  <a:lnTo>
                    <a:pt x="315819" y="120297"/>
                  </a:lnTo>
                  <a:lnTo>
                    <a:pt x="321563" y="163829"/>
                  </a:lnTo>
                  <a:lnTo>
                    <a:pt x="315819" y="207362"/>
                  </a:lnTo>
                  <a:lnTo>
                    <a:pt x="299607" y="246492"/>
                  </a:lnTo>
                  <a:lnTo>
                    <a:pt x="274462" y="279653"/>
                  </a:lnTo>
                  <a:lnTo>
                    <a:pt x="241920" y="305279"/>
                  </a:lnTo>
                  <a:lnTo>
                    <a:pt x="203515" y="321803"/>
                  </a:lnTo>
                  <a:lnTo>
                    <a:pt x="160781" y="327659"/>
                  </a:lnTo>
                  <a:lnTo>
                    <a:pt x="118048" y="321803"/>
                  </a:lnTo>
                  <a:lnTo>
                    <a:pt x="79643" y="305279"/>
                  </a:lnTo>
                  <a:lnTo>
                    <a:pt x="47101" y="279653"/>
                  </a:lnTo>
                  <a:lnTo>
                    <a:pt x="21956" y="246492"/>
                  </a:lnTo>
                  <a:lnTo>
                    <a:pt x="5744" y="207362"/>
                  </a:lnTo>
                  <a:lnTo>
                    <a:pt x="0" y="163829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D010C"/>
                </a:solidFill>
                <a:latin typeface="Malgun Gothic"/>
                <a:cs typeface="Malgun Gothic"/>
              </a:rPr>
              <a:t>61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458620" y="1548130"/>
            <a:ext cx="176911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44780">
              <a:lnSpc>
                <a:spcPct val="100000"/>
              </a:lnSpc>
              <a:spcBef>
                <a:spcPts val="105"/>
              </a:spcBef>
              <a:tabLst>
                <a:tab pos="539115" algn="l"/>
                <a:tab pos="972185" algn="l"/>
                <a:tab pos="1285240" algn="l"/>
                <a:tab pos="1597660" algn="l"/>
              </a:tabLst>
            </a:pP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29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21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50">
                <a:solidFill>
                  <a:srgbClr val="3D010C"/>
                </a:solidFill>
                <a:latin typeface="Arial MT"/>
                <a:cs typeface="Arial MT"/>
              </a:rPr>
              <a:t>3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50">
                <a:solidFill>
                  <a:srgbClr val="3D010C"/>
                </a:solidFill>
                <a:latin typeface="Arial MT"/>
                <a:cs typeface="Arial MT"/>
              </a:rPr>
              <a:t>6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50">
                <a:solidFill>
                  <a:srgbClr val="3D010C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437126" y="1447038"/>
            <a:ext cx="1812289" cy="425450"/>
          </a:xfrm>
          <a:custGeom>
            <a:avLst/>
            <a:gdLst/>
            <a:ahLst/>
            <a:cxnLst/>
            <a:rect l="l" t="t" r="r" b="b"/>
            <a:pathLst>
              <a:path w="1812289" h="425450">
                <a:moveTo>
                  <a:pt x="0" y="70865"/>
                </a:moveTo>
                <a:lnTo>
                  <a:pt x="5572" y="43291"/>
                </a:lnTo>
                <a:lnTo>
                  <a:pt x="20764" y="20764"/>
                </a:lnTo>
                <a:lnTo>
                  <a:pt x="43291" y="5572"/>
                </a:lnTo>
                <a:lnTo>
                  <a:pt x="70865" y="0"/>
                </a:lnTo>
                <a:lnTo>
                  <a:pt x="1741170" y="0"/>
                </a:lnTo>
                <a:lnTo>
                  <a:pt x="1768744" y="5572"/>
                </a:lnTo>
                <a:lnTo>
                  <a:pt x="1791271" y="20764"/>
                </a:lnTo>
                <a:lnTo>
                  <a:pt x="1806463" y="43291"/>
                </a:lnTo>
                <a:lnTo>
                  <a:pt x="1812036" y="70865"/>
                </a:lnTo>
                <a:lnTo>
                  <a:pt x="1812036" y="354329"/>
                </a:lnTo>
                <a:lnTo>
                  <a:pt x="1806463" y="381904"/>
                </a:lnTo>
                <a:lnTo>
                  <a:pt x="1791271" y="404431"/>
                </a:lnTo>
                <a:lnTo>
                  <a:pt x="1768744" y="419623"/>
                </a:lnTo>
                <a:lnTo>
                  <a:pt x="1741170" y="425196"/>
                </a:lnTo>
                <a:lnTo>
                  <a:pt x="70865" y="425196"/>
                </a:lnTo>
                <a:lnTo>
                  <a:pt x="43291" y="419623"/>
                </a:lnTo>
                <a:lnTo>
                  <a:pt x="20764" y="404431"/>
                </a:lnTo>
                <a:lnTo>
                  <a:pt x="5572" y="381904"/>
                </a:lnTo>
                <a:lnTo>
                  <a:pt x="0" y="354329"/>
                </a:lnTo>
                <a:lnTo>
                  <a:pt x="0" y="70865"/>
                </a:lnTo>
                <a:close/>
              </a:path>
            </a:pathLst>
          </a:custGeom>
          <a:ln w="22225">
            <a:solidFill>
              <a:srgbClr val="3E3D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465070" y="1469897"/>
            <a:ext cx="1777364" cy="426720"/>
          </a:xfrm>
          <a:custGeom>
            <a:avLst/>
            <a:gdLst/>
            <a:ahLst/>
            <a:cxnLst/>
            <a:rect l="l" t="t" r="r" b="b"/>
            <a:pathLst>
              <a:path w="1777364" h="426719">
                <a:moveTo>
                  <a:pt x="0" y="71119"/>
                </a:moveTo>
                <a:lnTo>
                  <a:pt x="5593" y="43451"/>
                </a:lnTo>
                <a:lnTo>
                  <a:pt x="20843" y="20843"/>
                </a:lnTo>
                <a:lnTo>
                  <a:pt x="43451" y="5593"/>
                </a:lnTo>
                <a:lnTo>
                  <a:pt x="71119" y="0"/>
                </a:lnTo>
                <a:lnTo>
                  <a:pt x="1705864" y="0"/>
                </a:lnTo>
                <a:lnTo>
                  <a:pt x="1733532" y="5593"/>
                </a:lnTo>
                <a:lnTo>
                  <a:pt x="1756140" y="20843"/>
                </a:lnTo>
                <a:lnTo>
                  <a:pt x="1771390" y="43451"/>
                </a:lnTo>
                <a:lnTo>
                  <a:pt x="1776983" y="71119"/>
                </a:lnTo>
                <a:lnTo>
                  <a:pt x="1776983" y="355600"/>
                </a:lnTo>
                <a:lnTo>
                  <a:pt x="1771390" y="383268"/>
                </a:lnTo>
                <a:lnTo>
                  <a:pt x="1756140" y="405876"/>
                </a:lnTo>
                <a:lnTo>
                  <a:pt x="1733532" y="421126"/>
                </a:lnTo>
                <a:lnTo>
                  <a:pt x="1705864" y="426719"/>
                </a:lnTo>
                <a:lnTo>
                  <a:pt x="71119" y="426719"/>
                </a:lnTo>
                <a:lnTo>
                  <a:pt x="43451" y="421126"/>
                </a:lnTo>
                <a:lnTo>
                  <a:pt x="20843" y="405876"/>
                </a:lnTo>
                <a:lnTo>
                  <a:pt x="5593" y="383268"/>
                </a:lnTo>
                <a:lnTo>
                  <a:pt x="0" y="355600"/>
                </a:lnTo>
                <a:lnTo>
                  <a:pt x="0" y="71119"/>
                </a:lnTo>
                <a:close/>
              </a:path>
            </a:pathLst>
          </a:custGeom>
          <a:ln w="22225">
            <a:solidFill>
              <a:srgbClr val="3E3D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43305" y="1469897"/>
            <a:ext cx="1614170" cy="425450"/>
          </a:xfrm>
          <a:custGeom>
            <a:avLst/>
            <a:gdLst/>
            <a:ahLst/>
            <a:cxnLst/>
            <a:rect l="l" t="t" r="r" b="b"/>
            <a:pathLst>
              <a:path w="1614170" h="425450">
                <a:moveTo>
                  <a:pt x="0" y="70865"/>
                </a:moveTo>
                <a:lnTo>
                  <a:pt x="5568" y="43291"/>
                </a:lnTo>
                <a:lnTo>
                  <a:pt x="20754" y="20764"/>
                </a:lnTo>
                <a:lnTo>
                  <a:pt x="43280" y="5572"/>
                </a:lnTo>
                <a:lnTo>
                  <a:pt x="70865" y="0"/>
                </a:lnTo>
                <a:lnTo>
                  <a:pt x="1543050" y="0"/>
                </a:lnTo>
                <a:lnTo>
                  <a:pt x="1570624" y="5572"/>
                </a:lnTo>
                <a:lnTo>
                  <a:pt x="1593151" y="20764"/>
                </a:lnTo>
                <a:lnTo>
                  <a:pt x="1608343" y="43291"/>
                </a:lnTo>
                <a:lnTo>
                  <a:pt x="1613916" y="70865"/>
                </a:lnTo>
                <a:lnTo>
                  <a:pt x="1613916" y="354329"/>
                </a:lnTo>
                <a:lnTo>
                  <a:pt x="1608343" y="381904"/>
                </a:lnTo>
                <a:lnTo>
                  <a:pt x="1593151" y="404431"/>
                </a:lnTo>
                <a:lnTo>
                  <a:pt x="1570624" y="419623"/>
                </a:lnTo>
                <a:lnTo>
                  <a:pt x="1543050" y="425196"/>
                </a:lnTo>
                <a:lnTo>
                  <a:pt x="70865" y="425196"/>
                </a:lnTo>
                <a:lnTo>
                  <a:pt x="43280" y="419623"/>
                </a:lnTo>
                <a:lnTo>
                  <a:pt x="20754" y="404431"/>
                </a:lnTo>
                <a:lnTo>
                  <a:pt x="5568" y="381904"/>
                </a:lnTo>
                <a:lnTo>
                  <a:pt x="0" y="354329"/>
                </a:lnTo>
                <a:lnTo>
                  <a:pt x="0" y="70865"/>
                </a:lnTo>
                <a:close/>
              </a:path>
            </a:pathLst>
          </a:custGeom>
          <a:ln w="22224">
            <a:solidFill>
              <a:srgbClr val="3E3D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16788" y="1071117"/>
            <a:ext cx="3903979" cy="739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1.</a:t>
            </a:r>
            <a:r>
              <a:rPr dirty="0" sz="16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데이터를</a:t>
            </a:r>
            <a:r>
              <a:rPr dirty="0" sz="16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5개의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묶음으로</a:t>
            </a:r>
            <a:r>
              <a:rPr dirty="0" sz="1600" spc="-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만듦</a:t>
            </a:r>
            <a:endParaRPr sz="1600">
              <a:latin typeface="Malgun Gothic"/>
              <a:cs typeface="Malgun Gothic"/>
            </a:endParaRPr>
          </a:p>
          <a:p>
            <a:pPr marL="282575">
              <a:lnSpc>
                <a:spcPct val="100000"/>
              </a:lnSpc>
              <a:spcBef>
                <a:spcPts val="2020"/>
              </a:spcBef>
              <a:tabLst>
                <a:tab pos="521970" algn="l"/>
                <a:tab pos="1230630" algn="l"/>
                <a:tab pos="1558925" algn="l"/>
                <a:tab pos="2238375" algn="l"/>
                <a:tab pos="2581275" algn="l"/>
                <a:tab pos="2957830" algn="l"/>
                <a:tab pos="3332479" algn="l"/>
                <a:tab pos="3667760" algn="l"/>
              </a:tabLst>
            </a:pPr>
            <a:r>
              <a:rPr dirty="0" sz="1400" spc="-50">
                <a:solidFill>
                  <a:srgbClr val="3D010C"/>
                </a:solidFill>
                <a:latin typeface="Arial MT"/>
                <a:cs typeface="Arial MT"/>
              </a:rPr>
              <a:t>5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26</a:t>
            </a:r>
            <a:r>
              <a:rPr dirty="0" sz="1400" spc="49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10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28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32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21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35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40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31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323838" y="1424177"/>
            <a:ext cx="1612900" cy="426720"/>
          </a:xfrm>
          <a:custGeom>
            <a:avLst/>
            <a:gdLst/>
            <a:ahLst/>
            <a:cxnLst/>
            <a:rect l="l" t="t" r="r" b="b"/>
            <a:pathLst>
              <a:path w="1612900" h="426719">
                <a:moveTo>
                  <a:pt x="0" y="71120"/>
                </a:moveTo>
                <a:lnTo>
                  <a:pt x="5593" y="43451"/>
                </a:lnTo>
                <a:lnTo>
                  <a:pt x="20843" y="20843"/>
                </a:lnTo>
                <a:lnTo>
                  <a:pt x="43451" y="5593"/>
                </a:lnTo>
                <a:lnTo>
                  <a:pt x="71120" y="0"/>
                </a:lnTo>
                <a:lnTo>
                  <a:pt x="1541271" y="0"/>
                </a:lnTo>
                <a:lnTo>
                  <a:pt x="1568940" y="5593"/>
                </a:lnTo>
                <a:lnTo>
                  <a:pt x="1591548" y="20843"/>
                </a:lnTo>
                <a:lnTo>
                  <a:pt x="1606798" y="43451"/>
                </a:lnTo>
                <a:lnTo>
                  <a:pt x="1612391" y="71120"/>
                </a:lnTo>
                <a:lnTo>
                  <a:pt x="1612391" y="355600"/>
                </a:lnTo>
                <a:lnTo>
                  <a:pt x="1606798" y="383268"/>
                </a:lnTo>
                <a:lnTo>
                  <a:pt x="1591548" y="405876"/>
                </a:lnTo>
                <a:lnTo>
                  <a:pt x="1568940" y="421126"/>
                </a:lnTo>
                <a:lnTo>
                  <a:pt x="1541271" y="426720"/>
                </a:lnTo>
                <a:lnTo>
                  <a:pt x="71120" y="426720"/>
                </a:lnTo>
                <a:lnTo>
                  <a:pt x="43451" y="421126"/>
                </a:lnTo>
                <a:lnTo>
                  <a:pt x="20843" y="405876"/>
                </a:lnTo>
                <a:lnTo>
                  <a:pt x="5593" y="383268"/>
                </a:lnTo>
                <a:lnTo>
                  <a:pt x="0" y="355600"/>
                </a:lnTo>
                <a:lnTo>
                  <a:pt x="0" y="71120"/>
                </a:lnTo>
                <a:close/>
              </a:path>
            </a:pathLst>
          </a:custGeom>
          <a:ln w="22225">
            <a:solidFill>
              <a:srgbClr val="3E3D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8235188" y="1440307"/>
            <a:ext cx="6762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3D010C"/>
                </a:solidFill>
                <a:latin typeface="Arial MT"/>
                <a:cs typeface="Arial MT"/>
              </a:rPr>
              <a:t>……..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345372" y="1399997"/>
            <a:ext cx="156972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5593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3D010C"/>
                </a:solidFill>
                <a:latin typeface="Arial MT"/>
                <a:cs typeface="Arial MT"/>
              </a:rPr>
              <a:t>……..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23189" y="2323541"/>
            <a:ext cx="24098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2.</a:t>
            </a: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5개의</a:t>
            </a:r>
            <a:r>
              <a:rPr dirty="0" sz="16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묶음</a:t>
            </a:r>
            <a:r>
              <a:rPr dirty="0" sz="16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내에서</a:t>
            </a:r>
            <a:r>
              <a:rPr dirty="0" sz="16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정렬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559716" y="2872486"/>
            <a:ext cx="17341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430">
              <a:lnSpc>
                <a:spcPct val="100000"/>
              </a:lnSpc>
              <a:spcBef>
                <a:spcPts val="105"/>
              </a:spcBef>
              <a:tabLst>
                <a:tab pos="382905" algn="l"/>
                <a:tab pos="746760" algn="l"/>
                <a:tab pos="1088390" algn="l"/>
              </a:tabLst>
            </a:pP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21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27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31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35</a:t>
            </a:r>
            <a:r>
              <a:rPr dirty="0" sz="1400" spc="75">
                <a:solidFill>
                  <a:srgbClr val="3D010C"/>
                </a:solidFill>
                <a:latin typeface="Arial MT"/>
                <a:cs typeface="Arial MT"/>
              </a:rPr>
              <a:t>  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40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508912" y="2866136"/>
            <a:ext cx="176783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5"/>
              </a:spcBef>
              <a:tabLst>
                <a:tab pos="424815" algn="l"/>
                <a:tab pos="780415" algn="l"/>
                <a:tab pos="1112520" algn="l"/>
                <a:tab pos="1485265" algn="l"/>
              </a:tabLst>
            </a:pPr>
            <a:r>
              <a:rPr dirty="0" sz="1400" spc="-50">
                <a:solidFill>
                  <a:srgbClr val="3D010C"/>
                </a:solidFill>
                <a:latin typeface="Arial MT"/>
                <a:cs typeface="Arial MT"/>
              </a:rPr>
              <a:t>2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50">
                <a:solidFill>
                  <a:srgbClr val="3D010C"/>
                </a:solidFill>
                <a:latin typeface="Arial MT"/>
                <a:cs typeface="Arial MT"/>
              </a:rPr>
              <a:t>3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50">
                <a:solidFill>
                  <a:srgbClr val="3D010C"/>
                </a:solidFill>
                <a:latin typeface="Arial MT"/>
                <a:cs typeface="Arial MT"/>
              </a:rPr>
              <a:t>6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21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4487417" y="2756154"/>
            <a:ext cx="3465829" cy="433070"/>
          </a:xfrm>
          <a:custGeom>
            <a:avLst/>
            <a:gdLst/>
            <a:ahLst/>
            <a:cxnLst/>
            <a:rect l="l" t="t" r="r" b="b"/>
            <a:pathLst>
              <a:path w="3465829" h="433069">
                <a:moveTo>
                  <a:pt x="0" y="78486"/>
                </a:moveTo>
                <a:lnTo>
                  <a:pt x="5572" y="50911"/>
                </a:lnTo>
                <a:lnTo>
                  <a:pt x="20764" y="28384"/>
                </a:lnTo>
                <a:lnTo>
                  <a:pt x="43291" y="13192"/>
                </a:lnTo>
                <a:lnTo>
                  <a:pt x="70866" y="7620"/>
                </a:lnTo>
                <a:lnTo>
                  <a:pt x="1739646" y="7620"/>
                </a:lnTo>
                <a:lnTo>
                  <a:pt x="1767220" y="13192"/>
                </a:lnTo>
                <a:lnTo>
                  <a:pt x="1789747" y="28384"/>
                </a:lnTo>
                <a:lnTo>
                  <a:pt x="1804939" y="50911"/>
                </a:lnTo>
                <a:lnTo>
                  <a:pt x="1810512" y="78486"/>
                </a:lnTo>
                <a:lnTo>
                  <a:pt x="1810512" y="361950"/>
                </a:lnTo>
                <a:lnTo>
                  <a:pt x="1804939" y="389524"/>
                </a:lnTo>
                <a:lnTo>
                  <a:pt x="1789747" y="412051"/>
                </a:lnTo>
                <a:lnTo>
                  <a:pt x="1767220" y="427243"/>
                </a:lnTo>
                <a:lnTo>
                  <a:pt x="1739646" y="432816"/>
                </a:lnTo>
                <a:lnTo>
                  <a:pt x="70866" y="432816"/>
                </a:lnTo>
                <a:lnTo>
                  <a:pt x="43291" y="427243"/>
                </a:lnTo>
                <a:lnTo>
                  <a:pt x="20764" y="412051"/>
                </a:lnTo>
                <a:lnTo>
                  <a:pt x="5572" y="389524"/>
                </a:lnTo>
                <a:lnTo>
                  <a:pt x="0" y="361950"/>
                </a:lnTo>
                <a:lnTo>
                  <a:pt x="0" y="78486"/>
                </a:lnTo>
                <a:close/>
              </a:path>
              <a:path w="3465829" h="433069">
                <a:moveTo>
                  <a:pt x="1851660" y="71374"/>
                </a:moveTo>
                <a:lnTo>
                  <a:pt x="1857275" y="43612"/>
                </a:lnTo>
                <a:lnTo>
                  <a:pt x="1872583" y="20923"/>
                </a:lnTo>
                <a:lnTo>
                  <a:pt x="1895272" y="5615"/>
                </a:lnTo>
                <a:lnTo>
                  <a:pt x="1923034" y="0"/>
                </a:lnTo>
                <a:lnTo>
                  <a:pt x="3394202" y="0"/>
                </a:lnTo>
                <a:lnTo>
                  <a:pt x="3421963" y="5615"/>
                </a:lnTo>
                <a:lnTo>
                  <a:pt x="3444652" y="20923"/>
                </a:lnTo>
                <a:lnTo>
                  <a:pt x="3459960" y="43612"/>
                </a:lnTo>
                <a:lnTo>
                  <a:pt x="3465576" y="71374"/>
                </a:lnTo>
                <a:lnTo>
                  <a:pt x="3465576" y="356870"/>
                </a:lnTo>
                <a:lnTo>
                  <a:pt x="3459960" y="384631"/>
                </a:lnTo>
                <a:lnTo>
                  <a:pt x="3444652" y="407320"/>
                </a:lnTo>
                <a:lnTo>
                  <a:pt x="3421963" y="422628"/>
                </a:lnTo>
                <a:lnTo>
                  <a:pt x="3394202" y="428244"/>
                </a:lnTo>
                <a:lnTo>
                  <a:pt x="1923034" y="428244"/>
                </a:lnTo>
                <a:lnTo>
                  <a:pt x="1895272" y="422628"/>
                </a:lnTo>
                <a:lnTo>
                  <a:pt x="1872583" y="407320"/>
                </a:lnTo>
                <a:lnTo>
                  <a:pt x="1857275" y="384631"/>
                </a:lnTo>
                <a:lnTo>
                  <a:pt x="1851660" y="356870"/>
                </a:lnTo>
                <a:lnTo>
                  <a:pt x="1851660" y="71374"/>
                </a:lnTo>
                <a:close/>
              </a:path>
            </a:pathLst>
          </a:custGeom>
          <a:ln w="22225">
            <a:solidFill>
              <a:srgbClr val="3E3D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2538222" y="2769870"/>
            <a:ext cx="1777364" cy="425450"/>
          </a:xfrm>
          <a:custGeom>
            <a:avLst/>
            <a:gdLst/>
            <a:ahLst/>
            <a:cxnLst/>
            <a:rect l="l" t="t" r="r" b="b"/>
            <a:pathLst>
              <a:path w="1777364" h="425450">
                <a:moveTo>
                  <a:pt x="0" y="70865"/>
                </a:moveTo>
                <a:lnTo>
                  <a:pt x="5572" y="43291"/>
                </a:lnTo>
                <a:lnTo>
                  <a:pt x="20764" y="20764"/>
                </a:lnTo>
                <a:lnTo>
                  <a:pt x="43291" y="5572"/>
                </a:lnTo>
                <a:lnTo>
                  <a:pt x="70865" y="0"/>
                </a:lnTo>
                <a:lnTo>
                  <a:pt x="1706117" y="0"/>
                </a:lnTo>
                <a:lnTo>
                  <a:pt x="1733692" y="5572"/>
                </a:lnTo>
                <a:lnTo>
                  <a:pt x="1756219" y="20764"/>
                </a:lnTo>
                <a:lnTo>
                  <a:pt x="1771411" y="43291"/>
                </a:lnTo>
                <a:lnTo>
                  <a:pt x="1776983" y="70865"/>
                </a:lnTo>
                <a:lnTo>
                  <a:pt x="1776983" y="354329"/>
                </a:lnTo>
                <a:lnTo>
                  <a:pt x="1771411" y="381904"/>
                </a:lnTo>
                <a:lnTo>
                  <a:pt x="1756219" y="404431"/>
                </a:lnTo>
                <a:lnTo>
                  <a:pt x="1733692" y="419623"/>
                </a:lnTo>
                <a:lnTo>
                  <a:pt x="1706117" y="425195"/>
                </a:lnTo>
                <a:lnTo>
                  <a:pt x="70865" y="425195"/>
                </a:lnTo>
                <a:lnTo>
                  <a:pt x="43291" y="419623"/>
                </a:lnTo>
                <a:lnTo>
                  <a:pt x="20764" y="404431"/>
                </a:lnTo>
                <a:lnTo>
                  <a:pt x="5572" y="381904"/>
                </a:lnTo>
                <a:lnTo>
                  <a:pt x="0" y="354329"/>
                </a:lnTo>
                <a:lnTo>
                  <a:pt x="0" y="70865"/>
                </a:lnTo>
                <a:close/>
              </a:path>
            </a:pathLst>
          </a:custGeom>
          <a:ln w="22225">
            <a:solidFill>
              <a:srgbClr val="3E3D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567944" y="2848482"/>
            <a:ext cx="15005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4795" algn="l"/>
                <a:tab pos="626745" algn="l"/>
                <a:tab pos="960119" algn="l"/>
                <a:tab pos="1289050" algn="l"/>
              </a:tabLst>
            </a:pPr>
            <a:r>
              <a:rPr dirty="0" sz="1400" spc="-50">
                <a:solidFill>
                  <a:srgbClr val="3D010C"/>
                </a:solidFill>
                <a:latin typeface="Arial MT"/>
                <a:cs typeface="Arial MT"/>
              </a:rPr>
              <a:t>5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10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26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28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32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525018" y="2745485"/>
            <a:ext cx="1612900" cy="425450"/>
          </a:xfrm>
          <a:custGeom>
            <a:avLst/>
            <a:gdLst/>
            <a:ahLst/>
            <a:cxnLst/>
            <a:rect l="l" t="t" r="r" b="b"/>
            <a:pathLst>
              <a:path w="1612900" h="425450">
                <a:moveTo>
                  <a:pt x="0" y="70865"/>
                </a:moveTo>
                <a:lnTo>
                  <a:pt x="5568" y="43291"/>
                </a:lnTo>
                <a:lnTo>
                  <a:pt x="20754" y="20764"/>
                </a:lnTo>
                <a:lnTo>
                  <a:pt x="43280" y="5572"/>
                </a:lnTo>
                <a:lnTo>
                  <a:pt x="70865" y="0"/>
                </a:lnTo>
                <a:lnTo>
                  <a:pt x="1541526" y="0"/>
                </a:lnTo>
                <a:lnTo>
                  <a:pt x="1569100" y="5572"/>
                </a:lnTo>
                <a:lnTo>
                  <a:pt x="1591627" y="20764"/>
                </a:lnTo>
                <a:lnTo>
                  <a:pt x="1606819" y="43291"/>
                </a:lnTo>
                <a:lnTo>
                  <a:pt x="1612392" y="70865"/>
                </a:lnTo>
                <a:lnTo>
                  <a:pt x="1612392" y="354329"/>
                </a:lnTo>
                <a:lnTo>
                  <a:pt x="1606819" y="381904"/>
                </a:lnTo>
                <a:lnTo>
                  <a:pt x="1591627" y="404431"/>
                </a:lnTo>
                <a:lnTo>
                  <a:pt x="1569100" y="419623"/>
                </a:lnTo>
                <a:lnTo>
                  <a:pt x="1541526" y="425196"/>
                </a:lnTo>
                <a:lnTo>
                  <a:pt x="70865" y="425196"/>
                </a:lnTo>
                <a:lnTo>
                  <a:pt x="43280" y="419623"/>
                </a:lnTo>
                <a:lnTo>
                  <a:pt x="20754" y="404431"/>
                </a:lnTo>
                <a:lnTo>
                  <a:pt x="5568" y="381904"/>
                </a:lnTo>
                <a:lnTo>
                  <a:pt x="0" y="354329"/>
                </a:lnTo>
                <a:lnTo>
                  <a:pt x="0" y="70865"/>
                </a:lnTo>
                <a:close/>
              </a:path>
            </a:pathLst>
          </a:custGeom>
          <a:ln w="22224">
            <a:solidFill>
              <a:srgbClr val="3E3D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8251063" y="2771978"/>
            <a:ext cx="6756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3D010C"/>
                </a:solidFill>
                <a:latin typeface="Arial MT"/>
                <a:cs typeface="Arial MT"/>
              </a:rPr>
              <a:t>……..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360652" y="2732658"/>
            <a:ext cx="15709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5593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3D010C"/>
                </a:solidFill>
                <a:latin typeface="Arial MT"/>
                <a:cs typeface="Arial MT"/>
              </a:rPr>
              <a:t>……..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56743" y="3580003"/>
            <a:ext cx="40132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3.</a:t>
            </a: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5개의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묶음의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가운데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값들을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모아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1600" spc="130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생성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262820" y="4118559"/>
            <a:ext cx="173545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430">
              <a:lnSpc>
                <a:spcPct val="100000"/>
              </a:lnSpc>
              <a:spcBef>
                <a:spcPts val="105"/>
              </a:spcBef>
              <a:tabLst>
                <a:tab pos="382905" algn="l"/>
                <a:tab pos="751205" algn="l"/>
                <a:tab pos="1087755" algn="l"/>
              </a:tabLst>
            </a:pP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21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27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baseline="1984" sz="2100" spc="-37">
                <a:solidFill>
                  <a:srgbClr val="3D010C"/>
                </a:solidFill>
                <a:latin typeface="Arial MT"/>
                <a:cs typeface="Arial MT"/>
              </a:rPr>
              <a:t>31</a:t>
            </a:r>
            <a:r>
              <a:rPr dirty="0" baseline="1984" sz="21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35</a:t>
            </a:r>
            <a:r>
              <a:rPr dirty="0" sz="1400" spc="80">
                <a:solidFill>
                  <a:srgbClr val="3D010C"/>
                </a:solidFill>
                <a:latin typeface="Arial MT"/>
                <a:cs typeface="Arial MT"/>
              </a:rPr>
              <a:t>  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40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5283517" y="4102417"/>
            <a:ext cx="317500" cy="337185"/>
            <a:chOff x="5283517" y="4102417"/>
            <a:chExt cx="317500" cy="337185"/>
          </a:xfrm>
        </p:grpSpPr>
        <p:sp>
          <p:nvSpPr>
            <p:cNvPr id="26" name="object 26" descr=""/>
            <p:cNvSpPr/>
            <p:nvPr/>
          </p:nvSpPr>
          <p:spPr>
            <a:xfrm>
              <a:off x="5288279" y="4107179"/>
              <a:ext cx="307975" cy="327660"/>
            </a:xfrm>
            <a:custGeom>
              <a:avLst/>
              <a:gdLst/>
              <a:ahLst/>
              <a:cxnLst/>
              <a:rect l="l" t="t" r="r" b="b"/>
              <a:pathLst>
                <a:path w="307975" h="327660">
                  <a:moveTo>
                    <a:pt x="153924" y="0"/>
                  </a:moveTo>
                  <a:lnTo>
                    <a:pt x="105290" y="8357"/>
                  </a:lnTo>
                  <a:lnTo>
                    <a:pt x="63038" y="31626"/>
                  </a:lnTo>
                  <a:lnTo>
                    <a:pt x="29711" y="67098"/>
                  </a:lnTo>
                  <a:lnTo>
                    <a:pt x="7851" y="112068"/>
                  </a:lnTo>
                  <a:lnTo>
                    <a:pt x="0" y="163830"/>
                  </a:lnTo>
                  <a:lnTo>
                    <a:pt x="7851" y="215591"/>
                  </a:lnTo>
                  <a:lnTo>
                    <a:pt x="29711" y="260561"/>
                  </a:lnTo>
                  <a:lnTo>
                    <a:pt x="63038" y="296033"/>
                  </a:lnTo>
                  <a:lnTo>
                    <a:pt x="105290" y="319302"/>
                  </a:lnTo>
                  <a:lnTo>
                    <a:pt x="153924" y="327660"/>
                  </a:lnTo>
                  <a:lnTo>
                    <a:pt x="202557" y="319302"/>
                  </a:lnTo>
                  <a:lnTo>
                    <a:pt x="244809" y="296033"/>
                  </a:lnTo>
                  <a:lnTo>
                    <a:pt x="278136" y="260561"/>
                  </a:lnTo>
                  <a:lnTo>
                    <a:pt x="299996" y="215591"/>
                  </a:lnTo>
                  <a:lnTo>
                    <a:pt x="307848" y="163830"/>
                  </a:lnTo>
                  <a:lnTo>
                    <a:pt x="299996" y="112068"/>
                  </a:lnTo>
                  <a:lnTo>
                    <a:pt x="278136" y="67098"/>
                  </a:lnTo>
                  <a:lnTo>
                    <a:pt x="244809" y="31626"/>
                  </a:lnTo>
                  <a:lnTo>
                    <a:pt x="202557" y="8357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288279" y="4107179"/>
              <a:ext cx="307975" cy="327660"/>
            </a:xfrm>
            <a:custGeom>
              <a:avLst/>
              <a:gdLst/>
              <a:ahLst/>
              <a:cxnLst/>
              <a:rect l="l" t="t" r="r" b="b"/>
              <a:pathLst>
                <a:path w="307975" h="327660">
                  <a:moveTo>
                    <a:pt x="0" y="163830"/>
                  </a:moveTo>
                  <a:lnTo>
                    <a:pt x="7851" y="112068"/>
                  </a:lnTo>
                  <a:lnTo>
                    <a:pt x="29711" y="67098"/>
                  </a:lnTo>
                  <a:lnTo>
                    <a:pt x="63038" y="31626"/>
                  </a:lnTo>
                  <a:lnTo>
                    <a:pt x="105290" y="8357"/>
                  </a:lnTo>
                  <a:lnTo>
                    <a:pt x="153924" y="0"/>
                  </a:lnTo>
                  <a:lnTo>
                    <a:pt x="202557" y="8357"/>
                  </a:lnTo>
                  <a:lnTo>
                    <a:pt x="244809" y="31626"/>
                  </a:lnTo>
                  <a:lnTo>
                    <a:pt x="278136" y="67098"/>
                  </a:lnTo>
                  <a:lnTo>
                    <a:pt x="299996" y="112068"/>
                  </a:lnTo>
                  <a:lnTo>
                    <a:pt x="307848" y="163830"/>
                  </a:lnTo>
                  <a:lnTo>
                    <a:pt x="299996" y="215591"/>
                  </a:lnTo>
                  <a:lnTo>
                    <a:pt x="278136" y="260561"/>
                  </a:lnTo>
                  <a:lnTo>
                    <a:pt x="244809" y="296033"/>
                  </a:lnTo>
                  <a:lnTo>
                    <a:pt x="202557" y="319302"/>
                  </a:lnTo>
                  <a:lnTo>
                    <a:pt x="153924" y="327660"/>
                  </a:lnTo>
                  <a:lnTo>
                    <a:pt x="105290" y="319302"/>
                  </a:lnTo>
                  <a:lnTo>
                    <a:pt x="63038" y="296033"/>
                  </a:lnTo>
                  <a:lnTo>
                    <a:pt x="29711" y="260561"/>
                  </a:lnTo>
                  <a:lnTo>
                    <a:pt x="7851" y="215591"/>
                  </a:lnTo>
                  <a:lnTo>
                    <a:pt x="0" y="16383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4586636" y="4147261"/>
            <a:ext cx="1767839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5"/>
              </a:spcBef>
              <a:tabLst>
                <a:tab pos="425450" algn="l"/>
                <a:tab pos="820419" algn="l"/>
                <a:tab pos="1112520" algn="l"/>
                <a:tab pos="1485265" algn="l"/>
              </a:tabLst>
            </a:pPr>
            <a:r>
              <a:rPr dirty="0" sz="1400" spc="-50">
                <a:solidFill>
                  <a:srgbClr val="3D010C"/>
                </a:solidFill>
                <a:latin typeface="Arial MT"/>
                <a:cs typeface="Arial MT"/>
              </a:rPr>
              <a:t>2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50">
                <a:solidFill>
                  <a:srgbClr val="3D010C"/>
                </a:solidFill>
                <a:latin typeface="Arial MT"/>
                <a:cs typeface="Arial MT"/>
              </a:rPr>
              <a:t>3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50">
                <a:solidFill>
                  <a:srgbClr val="3D010C"/>
                </a:solidFill>
                <a:latin typeface="Arial MT"/>
                <a:cs typeface="Arial MT"/>
              </a:rPr>
              <a:t>6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21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7241285" y="4014978"/>
            <a:ext cx="1778635" cy="426720"/>
          </a:xfrm>
          <a:custGeom>
            <a:avLst/>
            <a:gdLst/>
            <a:ahLst/>
            <a:cxnLst/>
            <a:rect l="l" t="t" r="r" b="b"/>
            <a:pathLst>
              <a:path w="1778634" h="426720">
                <a:moveTo>
                  <a:pt x="0" y="71120"/>
                </a:moveTo>
                <a:lnTo>
                  <a:pt x="5593" y="43451"/>
                </a:lnTo>
                <a:lnTo>
                  <a:pt x="20843" y="20843"/>
                </a:lnTo>
                <a:lnTo>
                  <a:pt x="43451" y="5593"/>
                </a:lnTo>
                <a:lnTo>
                  <a:pt x="71120" y="0"/>
                </a:lnTo>
                <a:lnTo>
                  <a:pt x="1707388" y="0"/>
                </a:lnTo>
                <a:lnTo>
                  <a:pt x="1735056" y="5593"/>
                </a:lnTo>
                <a:lnTo>
                  <a:pt x="1757664" y="20843"/>
                </a:lnTo>
                <a:lnTo>
                  <a:pt x="1772914" y="43451"/>
                </a:lnTo>
                <a:lnTo>
                  <a:pt x="1778508" y="71120"/>
                </a:lnTo>
                <a:lnTo>
                  <a:pt x="1778508" y="355600"/>
                </a:lnTo>
                <a:lnTo>
                  <a:pt x="1772914" y="383268"/>
                </a:lnTo>
                <a:lnTo>
                  <a:pt x="1757664" y="405876"/>
                </a:lnTo>
                <a:lnTo>
                  <a:pt x="1735056" y="421126"/>
                </a:lnTo>
                <a:lnTo>
                  <a:pt x="1707388" y="426720"/>
                </a:lnTo>
                <a:lnTo>
                  <a:pt x="71120" y="426720"/>
                </a:lnTo>
                <a:lnTo>
                  <a:pt x="43451" y="421126"/>
                </a:lnTo>
                <a:lnTo>
                  <a:pt x="20843" y="405876"/>
                </a:lnTo>
                <a:lnTo>
                  <a:pt x="5593" y="383268"/>
                </a:lnTo>
                <a:lnTo>
                  <a:pt x="0" y="355600"/>
                </a:lnTo>
                <a:lnTo>
                  <a:pt x="0" y="71120"/>
                </a:lnTo>
                <a:close/>
              </a:path>
            </a:pathLst>
          </a:custGeom>
          <a:ln w="22224">
            <a:solidFill>
              <a:srgbClr val="3E3D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grpSp>
        <p:nvGrpSpPr>
          <p:cNvPr id="30" name="object 30" descr=""/>
          <p:cNvGrpSpPr/>
          <p:nvPr/>
        </p:nvGrpSpPr>
        <p:grpSpPr>
          <a:xfrm>
            <a:off x="999553" y="4129849"/>
            <a:ext cx="343535" cy="335915"/>
            <a:chOff x="999553" y="4129849"/>
            <a:chExt cx="343535" cy="335915"/>
          </a:xfrm>
        </p:grpSpPr>
        <p:sp>
          <p:nvSpPr>
            <p:cNvPr id="31" name="object 31" descr=""/>
            <p:cNvSpPr/>
            <p:nvPr/>
          </p:nvSpPr>
          <p:spPr>
            <a:xfrm>
              <a:off x="1004316" y="4134611"/>
              <a:ext cx="334010" cy="326390"/>
            </a:xfrm>
            <a:custGeom>
              <a:avLst/>
              <a:gdLst/>
              <a:ahLst/>
              <a:cxnLst/>
              <a:rect l="l" t="t" r="r" b="b"/>
              <a:pathLst>
                <a:path w="334009" h="326389">
                  <a:moveTo>
                    <a:pt x="166878" y="0"/>
                  </a:moveTo>
                  <a:lnTo>
                    <a:pt x="122515" y="5826"/>
                  </a:lnTo>
                  <a:lnTo>
                    <a:pt x="82651" y="22267"/>
                  </a:lnTo>
                  <a:lnTo>
                    <a:pt x="48877" y="47767"/>
                  </a:lnTo>
                  <a:lnTo>
                    <a:pt x="22783" y="80772"/>
                  </a:lnTo>
                  <a:lnTo>
                    <a:pt x="5961" y="119723"/>
                  </a:lnTo>
                  <a:lnTo>
                    <a:pt x="0" y="163068"/>
                  </a:lnTo>
                  <a:lnTo>
                    <a:pt x="5961" y="206412"/>
                  </a:lnTo>
                  <a:lnTo>
                    <a:pt x="22783" y="245364"/>
                  </a:lnTo>
                  <a:lnTo>
                    <a:pt x="48877" y="278368"/>
                  </a:lnTo>
                  <a:lnTo>
                    <a:pt x="82651" y="303868"/>
                  </a:lnTo>
                  <a:lnTo>
                    <a:pt x="122515" y="320309"/>
                  </a:lnTo>
                  <a:lnTo>
                    <a:pt x="166878" y="326136"/>
                  </a:lnTo>
                  <a:lnTo>
                    <a:pt x="211240" y="320309"/>
                  </a:lnTo>
                  <a:lnTo>
                    <a:pt x="251104" y="303868"/>
                  </a:lnTo>
                  <a:lnTo>
                    <a:pt x="284878" y="278368"/>
                  </a:lnTo>
                  <a:lnTo>
                    <a:pt x="310972" y="245363"/>
                  </a:lnTo>
                  <a:lnTo>
                    <a:pt x="327794" y="206412"/>
                  </a:lnTo>
                  <a:lnTo>
                    <a:pt x="333756" y="163068"/>
                  </a:lnTo>
                  <a:lnTo>
                    <a:pt x="327794" y="119723"/>
                  </a:lnTo>
                  <a:lnTo>
                    <a:pt x="310972" y="80771"/>
                  </a:lnTo>
                  <a:lnTo>
                    <a:pt x="284878" y="47767"/>
                  </a:lnTo>
                  <a:lnTo>
                    <a:pt x="251104" y="22267"/>
                  </a:lnTo>
                  <a:lnTo>
                    <a:pt x="211240" y="5826"/>
                  </a:lnTo>
                  <a:lnTo>
                    <a:pt x="166878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004316" y="4134611"/>
              <a:ext cx="334010" cy="326390"/>
            </a:xfrm>
            <a:custGeom>
              <a:avLst/>
              <a:gdLst/>
              <a:ahLst/>
              <a:cxnLst/>
              <a:rect l="l" t="t" r="r" b="b"/>
              <a:pathLst>
                <a:path w="334009" h="326389">
                  <a:moveTo>
                    <a:pt x="0" y="163068"/>
                  </a:moveTo>
                  <a:lnTo>
                    <a:pt x="5961" y="119723"/>
                  </a:lnTo>
                  <a:lnTo>
                    <a:pt x="22783" y="80772"/>
                  </a:lnTo>
                  <a:lnTo>
                    <a:pt x="48877" y="47767"/>
                  </a:lnTo>
                  <a:lnTo>
                    <a:pt x="82651" y="22267"/>
                  </a:lnTo>
                  <a:lnTo>
                    <a:pt x="122515" y="5826"/>
                  </a:lnTo>
                  <a:lnTo>
                    <a:pt x="166878" y="0"/>
                  </a:lnTo>
                  <a:lnTo>
                    <a:pt x="211240" y="5826"/>
                  </a:lnTo>
                  <a:lnTo>
                    <a:pt x="251104" y="22267"/>
                  </a:lnTo>
                  <a:lnTo>
                    <a:pt x="284878" y="47767"/>
                  </a:lnTo>
                  <a:lnTo>
                    <a:pt x="310972" y="80771"/>
                  </a:lnTo>
                  <a:lnTo>
                    <a:pt x="327794" y="119723"/>
                  </a:lnTo>
                  <a:lnTo>
                    <a:pt x="333756" y="163068"/>
                  </a:lnTo>
                  <a:lnTo>
                    <a:pt x="327794" y="206412"/>
                  </a:lnTo>
                  <a:lnTo>
                    <a:pt x="310972" y="245363"/>
                  </a:lnTo>
                  <a:lnTo>
                    <a:pt x="284878" y="278368"/>
                  </a:lnTo>
                  <a:lnTo>
                    <a:pt x="251104" y="303868"/>
                  </a:lnTo>
                  <a:lnTo>
                    <a:pt x="211240" y="320309"/>
                  </a:lnTo>
                  <a:lnTo>
                    <a:pt x="166878" y="326136"/>
                  </a:lnTo>
                  <a:lnTo>
                    <a:pt x="122515" y="320309"/>
                  </a:lnTo>
                  <a:lnTo>
                    <a:pt x="82651" y="303868"/>
                  </a:lnTo>
                  <a:lnTo>
                    <a:pt x="48877" y="278368"/>
                  </a:lnTo>
                  <a:lnTo>
                    <a:pt x="22783" y="245364"/>
                  </a:lnTo>
                  <a:lnTo>
                    <a:pt x="5961" y="206412"/>
                  </a:lnTo>
                  <a:lnTo>
                    <a:pt x="0" y="16306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448971" y="4180713"/>
            <a:ext cx="15709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  <a:tabLst>
                <a:tab pos="285115" algn="l"/>
                <a:tab pos="628015" algn="l"/>
                <a:tab pos="980440" algn="l"/>
                <a:tab pos="1310640" algn="l"/>
              </a:tabLst>
            </a:pPr>
            <a:r>
              <a:rPr dirty="0" sz="1400" spc="-50">
                <a:solidFill>
                  <a:srgbClr val="3D010C"/>
                </a:solidFill>
                <a:latin typeface="Arial MT"/>
                <a:cs typeface="Arial MT"/>
              </a:rPr>
              <a:t>5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10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26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35">
                <a:solidFill>
                  <a:srgbClr val="3D010C"/>
                </a:solidFill>
                <a:latin typeface="Arial MT"/>
                <a:cs typeface="Arial MT"/>
              </a:rPr>
              <a:t>28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32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427481" y="4077461"/>
            <a:ext cx="1614170" cy="425450"/>
          </a:xfrm>
          <a:custGeom>
            <a:avLst/>
            <a:gdLst/>
            <a:ahLst/>
            <a:cxnLst/>
            <a:rect l="l" t="t" r="r" b="b"/>
            <a:pathLst>
              <a:path w="1614170" h="425450">
                <a:moveTo>
                  <a:pt x="0" y="70865"/>
                </a:moveTo>
                <a:lnTo>
                  <a:pt x="5568" y="43291"/>
                </a:lnTo>
                <a:lnTo>
                  <a:pt x="20754" y="20764"/>
                </a:lnTo>
                <a:lnTo>
                  <a:pt x="43280" y="5572"/>
                </a:lnTo>
                <a:lnTo>
                  <a:pt x="70866" y="0"/>
                </a:lnTo>
                <a:lnTo>
                  <a:pt x="1543050" y="0"/>
                </a:lnTo>
                <a:lnTo>
                  <a:pt x="1570624" y="5572"/>
                </a:lnTo>
                <a:lnTo>
                  <a:pt x="1593151" y="20764"/>
                </a:lnTo>
                <a:lnTo>
                  <a:pt x="1608343" y="43291"/>
                </a:lnTo>
                <a:lnTo>
                  <a:pt x="1613916" y="70865"/>
                </a:lnTo>
                <a:lnTo>
                  <a:pt x="1613916" y="354330"/>
                </a:lnTo>
                <a:lnTo>
                  <a:pt x="1608343" y="381904"/>
                </a:lnTo>
                <a:lnTo>
                  <a:pt x="1593151" y="404431"/>
                </a:lnTo>
                <a:lnTo>
                  <a:pt x="1570624" y="419623"/>
                </a:lnTo>
                <a:lnTo>
                  <a:pt x="1543050" y="425195"/>
                </a:lnTo>
                <a:lnTo>
                  <a:pt x="70866" y="425195"/>
                </a:lnTo>
                <a:lnTo>
                  <a:pt x="43280" y="419623"/>
                </a:lnTo>
                <a:lnTo>
                  <a:pt x="20754" y="404431"/>
                </a:lnTo>
                <a:lnTo>
                  <a:pt x="5568" y="381904"/>
                </a:lnTo>
                <a:lnTo>
                  <a:pt x="0" y="354330"/>
                </a:lnTo>
                <a:lnTo>
                  <a:pt x="0" y="70865"/>
                </a:lnTo>
                <a:close/>
              </a:path>
            </a:pathLst>
          </a:custGeom>
          <a:ln w="22225">
            <a:solidFill>
              <a:srgbClr val="3E3D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2158745" y="4106417"/>
            <a:ext cx="702945" cy="364490"/>
          </a:xfrm>
          <a:custGeom>
            <a:avLst/>
            <a:gdLst/>
            <a:ahLst/>
            <a:cxnLst/>
            <a:rect l="l" t="t" r="r" b="b"/>
            <a:pathLst>
              <a:path w="702944" h="364489">
                <a:moveTo>
                  <a:pt x="0" y="60705"/>
                </a:moveTo>
                <a:lnTo>
                  <a:pt x="4770" y="37076"/>
                </a:lnTo>
                <a:lnTo>
                  <a:pt x="17780" y="17779"/>
                </a:lnTo>
                <a:lnTo>
                  <a:pt x="37076" y="4770"/>
                </a:lnTo>
                <a:lnTo>
                  <a:pt x="60706" y="0"/>
                </a:lnTo>
                <a:lnTo>
                  <a:pt x="641858" y="0"/>
                </a:lnTo>
                <a:lnTo>
                  <a:pt x="665487" y="4770"/>
                </a:lnTo>
                <a:lnTo>
                  <a:pt x="684784" y="17779"/>
                </a:lnTo>
                <a:lnTo>
                  <a:pt x="697793" y="37076"/>
                </a:lnTo>
                <a:lnTo>
                  <a:pt x="702564" y="60705"/>
                </a:lnTo>
                <a:lnTo>
                  <a:pt x="702564" y="303529"/>
                </a:lnTo>
                <a:lnTo>
                  <a:pt x="697793" y="327159"/>
                </a:lnTo>
                <a:lnTo>
                  <a:pt x="684784" y="346455"/>
                </a:lnTo>
                <a:lnTo>
                  <a:pt x="665487" y="359465"/>
                </a:lnTo>
                <a:lnTo>
                  <a:pt x="641858" y="364235"/>
                </a:lnTo>
                <a:lnTo>
                  <a:pt x="60706" y="364235"/>
                </a:lnTo>
                <a:lnTo>
                  <a:pt x="37076" y="359465"/>
                </a:lnTo>
                <a:lnTo>
                  <a:pt x="17780" y="346455"/>
                </a:lnTo>
                <a:lnTo>
                  <a:pt x="4770" y="327159"/>
                </a:lnTo>
                <a:lnTo>
                  <a:pt x="0" y="303529"/>
                </a:lnTo>
                <a:lnTo>
                  <a:pt x="0" y="60705"/>
                </a:lnTo>
                <a:close/>
              </a:path>
            </a:pathLst>
          </a:custGeom>
          <a:ln w="22225">
            <a:solidFill>
              <a:srgbClr val="3E3D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pic>
        <p:nvPicPr>
          <p:cNvPr id="36" name="object 3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3929" y="4899469"/>
            <a:ext cx="222884" cy="236600"/>
          </a:xfrm>
          <a:prstGeom prst="rect">
            <a:avLst/>
          </a:prstGeom>
        </p:spPr>
      </p:pic>
      <p:sp>
        <p:nvSpPr>
          <p:cNvPr id="37" name="object 37" descr=""/>
          <p:cNvSpPr txBox="1"/>
          <p:nvPr/>
        </p:nvSpPr>
        <p:spPr>
          <a:xfrm>
            <a:off x="2519298" y="4918075"/>
            <a:ext cx="153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3D010C"/>
                </a:solidFill>
                <a:latin typeface="Times New Roman"/>
                <a:cs typeface="Times New Roman"/>
              </a:rPr>
              <a:t>26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2938081" y="4899469"/>
            <a:ext cx="1125220" cy="236854"/>
            <a:chOff x="2938081" y="4899469"/>
            <a:chExt cx="1125220" cy="236854"/>
          </a:xfrm>
        </p:grpSpPr>
        <p:pic>
          <p:nvPicPr>
            <p:cNvPr id="39" name="object 3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8081" y="4899469"/>
              <a:ext cx="222885" cy="236600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0289" y="4899469"/>
              <a:ext cx="222885" cy="236600"/>
            </a:xfrm>
            <a:prstGeom prst="rect">
              <a:avLst/>
            </a:prstGeom>
          </p:spPr>
        </p:pic>
      </p:grpSp>
      <p:sp>
        <p:nvSpPr>
          <p:cNvPr id="41" name="object 41" descr=""/>
          <p:cNvSpPr txBox="1"/>
          <p:nvPr/>
        </p:nvSpPr>
        <p:spPr>
          <a:xfrm>
            <a:off x="3875278" y="4918075"/>
            <a:ext cx="153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3D010C"/>
                </a:solidFill>
                <a:latin typeface="Times New Roman"/>
                <a:cs typeface="Times New Roman"/>
              </a:rPr>
              <a:t>20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3447097" y="4899469"/>
            <a:ext cx="1006475" cy="236854"/>
            <a:chOff x="3447097" y="4899469"/>
            <a:chExt cx="1006475" cy="236854"/>
          </a:xfrm>
        </p:grpSpPr>
        <p:pic>
          <p:nvPicPr>
            <p:cNvPr id="43" name="object 4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7097" y="4899469"/>
              <a:ext cx="221361" cy="236600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0433" y="4899469"/>
              <a:ext cx="222884" cy="236600"/>
            </a:xfrm>
            <a:prstGeom prst="rect">
              <a:avLst/>
            </a:prstGeom>
          </p:spPr>
        </p:pic>
      </p:grpSp>
      <p:sp>
        <p:nvSpPr>
          <p:cNvPr id="45" name="object 45" descr=""/>
          <p:cNvSpPr txBox="1"/>
          <p:nvPr/>
        </p:nvSpPr>
        <p:spPr>
          <a:xfrm>
            <a:off x="4298060" y="4918075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D010C"/>
                </a:solidFill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2284158" y="4861242"/>
            <a:ext cx="3310890" cy="322580"/>
            <a:chOff x="2284158" y="4861242"/>
            <a:chExt cx="3310890" cy="322580"/>
          </a:xfrm>
        </p:grpSpPr>
        <p:pic>
          <p:nvPicPr>
            <p:cNvPr id="47" name="object 4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2893" y="4899469"/>
              <a:ext cx="221361" cy="236600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2292095" y="4869179"/>
              <a:ext cx="3295015" cy="306705"/>
            </a:xfrm>
            <a:custGeom>
              <a:avLst/>
              <a:gdLst/>
              <a:ahLst/>
              <a:cxnLst/>
              <a:rect l="l" t="t" r="r" b="b"/>
              <a:pathLst>
                <a:path w="3295015" h="306704">
                  <a:moveTo>
                    <a:pt x="0" y="51054"/>
                  </a:moveTo>
                  <a:lnTo>
                    <a:pt x="4012" y="31182"/>
                  </a:lnTo>
                  <a:lnTo>
                    <a:pt x="14954" y="14954"/>
                  </a:lnTo>
                  <a:lnTo>
                    <a:pt x="31182" y="4012"/>
                  </a:lnTo>
                  <a:lnTo>
                    <a:pt x="51054" y="0"/>
                  </a:lnTo>
                  <a:lnTo>
                    <a:pt x="3243834" y="0"/>
                  </a:lnTo>
                  <a:lnTo>
                    <a:pt x="3263705" y="4012"/>
                  </a:lnTo>
                  <a:lnTo>
                    <a:pt x="3279933" y="14954"/>
                  </a:lnTo>
                  <a:lnTo>
                    <a:pt x="3290875" y="31182"/>
                  </a:lnTo>
                  <a:lnTo>
                    <a:pt x="3294888" y="51054"/>
                  </a:lnTo>
                  <a:lnTo>
                    <a:pt x="3294888" y="255270"/>
                  </a:lnTo>
                  <a:lnTo>
                    <a:pt x="3290875" y="275141"/>
                  </a:lnTo>
                  <a:lnTo>
                    <a:pt x="3279933" y="291369"/>
                  </a:lnTo>
                  <a:lnTo>
                    <a:pt x="3263705" y="302311"/>
                  </a:lnTo>
                  <a:lnTo>
                    <a:pt x="3243834" y="306324"/>
                  </a:lnTo>
                  <a:lnTo>
                    <a:pt x="51054" y="306324"/>
                  </a:lnTo>
                  <a:lnTo>
                    <a:pt x="31182" y="302311"/>
                  </a:lnTo>
                  <a:lnTo>
                    <a:pt x="14954" y="291369"/>
                  </a:lnTo>
                  <a:lnTo>
                    <a:pt x="4012" y="275141"/>
                  </a:lnTo>
                  <a:lnTo>
                    <a:pt x="0" y="255270"/>
                  </a:lnTo>
                  <a:lnTo>
                    <a:pt x="0" y="51054"/>
                  </a:lnTo>
                  <a:close/>
                </a:path>
              </a:pathLst>
            </a:custGeom>
            <a:ln w="15875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3037" y="4899469"/>
              <a:ext cx="222885" cy="236600"/>
            </a:xfrm>
            <a:prstGeom prst="rect">
              <a:avLst/>
            </a:prstGeom>
          </p:spPr>
        </p:pic>
      </p:grpSp>
      <p:sp>
        <p:nvSpPr>
          <p:cNvPr id="50" name="object 50" descr=""/>
          <p:cNvSpPr txBox="1"/>
          <p:nvPr/>
        </p:nvSpPr>
        <p:spPr>
          <a:xfrm>
            <a:off x="1869694" y="4737568"/>
            <a:ext cx="211454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50">
                <a:solidFill>
                  <a:srgbClr val="3D010C"/>
                </a:solidFill>
                <a:latin typeface="Malgun Gothic"/>
                <a:cs typeface="Malgun Gothic"/>
              </a:rPr>
              <a:t>M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5288407" y="4918075"/>
            <a:ext cx="153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3D010C"/>
                </a:solidFill>
                <a:latin typeface="Times New Roman"/>
                <a:cs typeface="Times New Roman"/>
              </a:rPr>
              <a:t>31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2" name="object 52" descr=""/>
          <p:cNvSpPr/>
          <p:nvPr/>
        </p:nvSpPr>
        <p:spPr>
          <a:xfrm>
            <a:off x="3012185" y="4106417"/>
            <a:ext cx="704215" cy="364490"/>
          </a:xfrm>
          <a:custGeom>
            <a:avLst/>
            <a:gdLst/>
            <a:ahLst/>
            <a:cxnLst/>
            <a:rect l="l" t="t" r="r" b="b"/>
            <a:pathLst>
              <a:path w="704214" h="364489">
                <a:moveTo>
                  <a:pt x="0" y="60705"/>
                </a:moveTo>
                <a:lnTo>
                  <a:pt x="4770" y="37076"/>
                </a:lnTo>
                <a:lnTo>
                  <a:pt x="17779" y="17779"/>
                </a:lnTo>
                <a:lnTo>
                  <a:pt x="37076" y="4770"/>
                </a:lnTo>
                <a:lnTo>
                  <a:pt x="60706" y="0"/>
                </a:lnTo>
                <a:lnTo>
                  <a:pt x="643381" y="0"/>
                </a:lnTo>
                <a:lnTo>
                  <a:pt x="667011" y="4770"/>
                </a:lnTo>
                <a:lnTo>
                  <a:pt x="686308" y="17779"/>
                </a:lnTo>
                <a:lnTo>
                  <a:pt x="699317" y="37076"/>
                </a:lnTo>
                <a:lnTo>
                  <a:pt x="704088" y="60705"/>
                </a:lnTo>
                <a:lnTo>
                  <a:pt x="704088" y="303529"/>
                </a:lnTo>
                <a:lnTo>
                  <a:pt x="699317" y="327159"/>
                </a:lnTo>
                <a:lnTo>
                  <a:pt x="686307" y="346455"/>
                </a:lnTo>
                <a:lnTo>
                  <a:pt x="667011" y="359465"/>
                </a:lnTo>
                <a:lnTo>
                  <a:pt x="643381" y="364235"/>
                </a:lnTo>
                <a:lnTo>
                  <a:pt x="60706" y="364235"/>
                </a:lnTo>
                <a:lnTo>
                  <a:pt x="37076" y="359465"/>
                </a:lnTo>
                <a:lnTo>
                  <a:pt x="17780" y="346455"/>
                </a:lnTo>
                <a:lnTo>
                  <a:pt x="4770" y="327159"/>
                </a:lnTo>
                <a:lnTo>
                  <a:pt x="0" y="303529"/>
                </a:lnTo>
                <a:lnTo>
                  <a:pt x="0" y="60705"/>
                </a:lnTo>
                <a:close/>
              </a:path>
            </a:pathLst>
          </a:custGeom>
          <a:ln w="22225">
            <a:solidFill>
              <a:srgbClr val="3E3D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3803141" y="4043934"/>
            <a:ext cx="2573020" cy="425450"/>
          </a:xfrm>
          <a:custGeom>
            <a:avLst/>
            <a:gdLst/>
            <a:ahLst/>
            <a:cxnLst/>
            <a:rect l="l" t="t" r="r" b="b"/>
            <a:pathLst>
              <a:path w="2573020" h="425450">
                <a:moveTo>
                  <a:pt x="762000" y="70866"/>
                </a:moveTo>
                <a:lnTo>
                  <a:pt x="767572" y="43291"/>
                </a:lnTo>
                <a:lnTo>
                  <a:pt x="782764" y="20764"/>
                </a:lnTo>
                <a:lnTo>
                  <a:pt x="805291" y="5572"/>
                </a:lnTo>
                <a:lnTo>
                  <a:pt x="832866" y="0"/>
                </a:lnTo>
                <a:lnTo>
                  <a:pt x="2501646" y="0"/>
                </a:lnTo>
                <a:lnTo>
                  <a:pt x="2529220" y="5572"/>
                </a:lnTo>
                <a:lnTo>
                  <a:pt x="2551747" y="20764"/>
                </a:lnTo>
                <a:lnTo>
                  <a:pt x="2566939" y="43291"/>
                </a:lnTo>
                <a:lnTo>
                  <a:pt x="2572512" y="70866"/>
                </a:lnTo>
                <a:lnTo>
                  <a:pt x="2572512" y="354330"/>
                </a:lnTo>
                <a:lnTo>
                  <a:pt x="2566939" y="381904"/>
                </a:lnTo>
                <a:lnTo>
                  <a:pt x="2551747" y="404431"/>
                </a:lnTo>
                <a:lnTo>
                  <a:pt x="2529220" y="419623"/>
                </a:lnTo>
                <a:lnTo>
                  <a:pt x="2501646" y="425196"/>
                </a:lnTo>
                <a:lnTo>
                  <a:pt x="832866" y="425196"/>
                </a:lnTo>
                <a:lnTo>
                  <a:pt x="805291" y="419623"/>
                </a:lnTo>
                <a:lnTo>
                  <a:pt x="782764" y="404431"/>
                </a:lnTo>
                <a:lnTo>
                  <a:pt x="767572" y="381904"/>
                </a:lnTo>
                <a:lnTo>
                  <a:pt x="762000" y="354330"/>
                </a:lnTo>
                <a:lnTo>
                  <a:pt x="762000" y="70866"/>
                </a:lnTo>
                <a:close/>
              </a:path>
              <a:path w="2573020" h="425450">
                <a:moveTo>
                  <a:pt x="0" y="109982"/>
                </a:moveTo>
                <a:lnTo>
                  <a:pt x="4814" y="86165"/>
                </a:lnTo>
                <a:lnTo>
                  <a:pt x="17938" y="66706"/>
                </a:lnTo>
                <a:lnTo>
                  <a:pt x="37397" y="53582"/>
                </a:lnTo>
                <a:lnTo>
                  <a:pt x="61213" y="48768"/>
                </a:lnTo>
                <a:lnTo>
                  <a:pt x="641350" y="48768"/>
                </a:lnTo>
                <a:lnTo>
                  <a:pt x="665166" y="53582"/>
                </a:lnTo>
                <a:lnTo>
                  <a:pt x="684625" y="66706"/>
                </a:lnTo>
                <a:lnTo>
                  <a:pt x="697749" y="86165"/>
                </a:lnTo>
                <a:lnTo>
                  <a:pt x="702563" y="109982"/>
                </a:lnTo>
                <a:lnTo>
                  <a:pt x="702563" y="354838"/>
                </a:lnTo>
                <a:lnTo>
                  <a:pt x="697749" y="378654"/>
                </a:lnTo>
                <a:lnTo>
                  <a:pt x="684625" y="398113"/>
                </a:lnTo>
                <a:lnTo>
                  <a:pt x="665166" y="411237"/>
                </a:lnTo>
                <a:lnTo>
                  <a:pt x="641350" y="416052"/>
                </a:lnTo>
                <a:lnTo>
                  <a:pt x="61213" y="416052"/>
                </a:lnTo>
                <a:lnTo>
                  <a:pt x="37397" y="411237"/>
                </a:lnTo>
                <a:lnTo>
                  <a:pt x="17938" y="398113"/>
                </a:lnTo>
                <a:lnTo>
                  <a:pt x="4814" y="378654"/>
                </a:lnTo>
                <a:lnTo>
                  <a:pt x="0" y="354838"/>
                </a:lnTo>
                <a:lnTo>
                  <a:pt x="0" y="109982"/>
                </a:lnTo>
                <a:close/>
              </a:path>
            </a:pathLst>
          </a:custGeom>
          <a:ln w="22225">
            <a:solidFill>
              <a:srgbClr val="3E3D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 txBox="1"/>
          <p:nvPr/>
        </p:nvSpPr>
        <p:spPr>
          <a:xfrm>
            <a:off x="2369947" y="4072585"/>
            <a:ext cx="19538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85925" algn="l"/>
              </a:tabLst>
            </a:pPr>
            <a:r>
              <a:rPr dirty="0" sz="2000" spc="-50">
                <a:solidFill>
                  <a:srgbClr val="3D010C"/>
                </a:solidFill>
                <a:latin typeface="Arial MT"/>
                <a:cs typeface="Arial MT"/>
              </a:rPr>
              <a:t>…</a:t>
            </a:r>
            <a:r>
              <a:rPr dirty="0" sz="20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baseline="2777" sz="3000" spc="-75">
                <a:solidFill>
                  <a:srgbClr val="3D010C"/>
                </a:solidFill>
                <a:latin typeface="Arial MT"/>
                <a:cs typeface="Arial MT"/>
              </a:rPr>
              <a:t>…</a:t>
            </a:r>
            <a:endParaRPr baseline="2777" sz="3000">
              <a:latin typeface="Arial MT"/>
              <a:cs typeface="Arial MT"/>
            </a:endParaRPr>
          </a:p>
        </p:txBody>
      </p:sp>
      <p:sp>
        <p:nvSpPr>
          <p:cNvPr id="55" name="object 55" descr=""/>
          <p:cNvSpPr/>
          <p:nvPr/>
        </p:nvSpPr>
        <p:spPr>
          <a:xfrm>
            <a:off x="6451853" y="4083558"/>
            <a:ext cx="702945" cy="367665"/>
          </a:xfrm>
          <a:custGeom>
            <a:avLst/>
            <a:gdLst/>
            <a:ahLst/>
            <a:cxnLst/>
            <a:rect l="l" t="t" r="r" b="b"/>
            <a:pathLst>
              <a:path w="702945" h="367664">
                <a:moveTo>
                  <a:pt x="0" y="61214"/>
                </a:moveTo>
                <a:lnTo>
                  <a:pt x="4814" y="37397"/>
                </a:lnTo>
                <a:lnTo>
                  <a:pt x="17938" y="17938"/>
                </a:lnTo>
                <a:lnTo>
                  <a:pt x="37397" y="4814"/>
                </a:lnTo>
                <a:lnTo>
                  <a:pt x="61214" y="0"/>
                </a:lnTo>
                <a:lnTo>
                  <a:pt x="641350" y="0"/>
                </a:lnTo>
                <a:lnTo>
                  <a:pt x="665166" y="4814"/>
                </a:lnTo>
                <a:lnTo>
                  <a:pt x="684625" y="17938"/>
                </a:lnTo>
                <a:lnTo>
                  <a:pt x="697749" y="37397"/>
                </a:lnTo>
                <a:lnTo>
                  <a:pt x="702564" y="61214"/>
                </a:lnTo>
                <a:lnTo>
                  <a:pt x="702564" y="306070"/>
                </a:lnTo>
                <a:lnTo>
                  <a:pt x="697749" y="329886"/>
                </a:lnTo>
                <a:lnTo>
                  <a:pt x="684625" y="349345"/>
                </a:lnTo>
                <a:lnTo>
                  <a:pt x="665166" y="362469"/>
                </a:lnTo>
                <a:lnTo>
                  <a:pt x="641350" y="367284"/>
                </a:lnTo>
                <a:lnTo>
                  <a:pt x="61214" y="367284"/>
                </a:lnTo>
                <a:lnTo>
                  <a:pt x="37397" y="362469"/>
                </a:lnTo>
                <a:lnTo>
                  <a:pt x="17938" y="349345"/>
                </a:lnTo>
                <a:lnTo>
                  <a:pt x="4814" y="329886"/>
                </a:lnTo>
                <a:lnTo>
                  <a:pt x="0" y="306070"/>
                </a:lnTo>
                <a:lnTo>
                  <a:pt x="0" y="61214"/>
                </a:lnTo>
                <a:close/>
              </a:path>
            </a:pathLst>
          </a:custGeom>
          <a:ln w="22225">
            <a:solidFill>
              <a:srgbClr val="3E3D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 txBox="1"/>
          <p:nvPr/>
        </p:nvSpPr>
        <p:spPr>
          <a:xfrm>
            <a:off x="6609333" y="4061282"/>
            <a:ext cx="2806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3D010C"/>
                </a:solidFill>
                <a:latin typeface="Arial MT"/>
                <a:cs typeface="Arial MT"/>
              </a:rPr>
              <a:t>…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3220021" y="4135945"/>
            <a:ext cx="317500" cy="337185"/>
            <a:chOff x="3220021" y="4135945"/>
            <a:chExt cx="317500" cy="337185"/>
          </a:xfrm>
        </p:grpSpPr>
        <p:sp>
          <p:nvSpPr>
            <p:cNvPr id="58" name="object 58" descr=""/>
            <p:cNvSpPr/>
            <p:nvPr/>
          </p:nvSpPr>
          <p:spPr>
            <a:xfrm>
              <a:off x="3224783" y="4140708"/>
              <a:ext cx="307975" cy="327660"/>
            </a:xfrm>
            <a:custGeom>
              <a:avLst/>
              <a:gdLst/>
              <a:ahLst/>
              <a:cxnLst/>
              <a:rect l="l" t="t" r="r" b="b"/>
              <a:pathLst>
                <a:path w="307975" h="327660">
                  <a:moveTo>
                    <a:pt x="153924" y="0"/>
                  </a:moveTo>
                  <a:lnTo>
                    <a:pt x="105290" y="8357"/>
                  </a:lnTo>
                  <a:lnTo>
                    <a:pt x="63038" y="31626"/>
                  </a:lnTo>
                  <a:lnTo>
                    <a:pt x="29711" y="67098"/>
                  </a:lnTo>
                  <a:lnTo>
                    <a:pt x="7851" y="112068"/>
                  </a:lnTo>
                  <a:lnTo>
                    <a:pt x="0" y="163830"/>
                  </a:lnTo>
                  <a:lnTo>
                    <a:pt x="7851" y="215591"/>
                  </a:lnTo>
                  <a:lnTo>
                    <a:pt x="29711" y="260561"/>
                  </a:lnTo>
                  <a:lnTo>
                    <a:pt x="63038" y="296033"/>
                  </a:lnTo>
                  <a:lnTo>
                    <a:pt x="105290" y="319302"/>
                  </a:lnTo>
                  <a:lnTo>
                    <a:pt x="153924" y="327660"/>
                  </a:lnTo>
                  <a:lnTo>
                    <a:pt x="202557" y="319302"/>
                  </a:lnTo>
                  <a:lnTo>
                    <a:pt x="244809" y="296033"/>
                  </a:lnTo>
                  <a:lnTo>
                    <a:pt x="278136" y="260561"/>
                  </a:lnTo>
                  <a:lnTo>
                    <a:pt x="299996" y="215591"/>
                  </a:lnTo>
                  <a:lnTo>
                    <a:pt x="307848" y="163830"/>
                  </a:lnTo>
                  <a:lnTo>
                    <a:pt x="299996" y="112068"/>
                  </a:lnTo>
                  <a:lnTo>
                    <a:pt x="278136" y="67098"/>
                  </a:lnTo>
                  <a:lnTo>
                    <a:pt x="244809" y="31626"/>
                  </a:lnTo>
                  <a:lnTo>
                    <a:pt x="202557" y="8357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3224783" y="4140708"/>
              <a:ext cx="307975" cy="327660"/>
            </a:xfrm>
            <a:custGeom>
              <a:avLst/>
              <a:gdLst/>
              <a:ahLst/>
              <a:cxnLst/>
              <a:rect l="l" t="t" r="r" b="b"/>
              <a:pathLst>
                <a:path w="307975" h="327660">
                  <a:moveTo>
                    <a:pt x="0" y="163830"/>
                  </a:moveTo>
                  <a:lnTo>
                    <a:pt x="7851" y="112068"/>
                  </a:lnTo>
                  <a:lnTo>
                    <a:pt x="29711" y="67098"/>
                  </a:lnTo>
                  <a:lnTo>
                    <a:pt x="63038" y="31626"/>
                  </a:lnTo>
                  <a:lnTo>
                    <a:pt x="105290" y="8357"/>
                  </a:lnTo>
                  <a:lnTo>
                    <a:pt x="153924" y="0"/>
                  </a:lnTo>
                  <a:lnTo>
                    <a:pt x="202557" y="8357"/>
                  </a:lnTo>
                  <a:lnTo>
                    <a:pt x="244809" y="31626"/>
                  </a:lnTo>
                  <a:lnTo>
                    <a:pt x="278136" y="67098"/>
                  </a:lnTo>
                  <a:lnTo>
                    <a:pt x="299996" y="112068"/>
                  </a:lnTo>
                  <a:lnTo>
                    <a:pt x="307848" y="163830"/>
                  </a:lnTo>
                  <a:lnTo>
                    <a:pt x="299996" y="215591"/>
                  </a:lnTo>
                  <a:lnTo>
                    <a:pt x="278136" y="260561"/>
                  </a:lnTo>
                  <a:lnTo>
                    <a:pt x="244809" y="296033"/>
                  </a:lnTo>
                  <a:lnTo>
                    <a:pt x="202557" y="319302"/>
                  </a:lnTo>
                  <a:lnTo>
                    <a:pt x="153924" y="327660"/>
                  </a:lnTo>
                  <a:lnTo>
                    <a:pt x="105290" y="319302"/>
                  </a:lnTo>
                  <a:lnTo>
                    <a:pt x="63038" y="296033"/>
                  </a:lnTo>
                  <a:lnTo>
                    <a:pt x="29711" y="260561"/>
                  </a:lnTo>
                  <a:lnTo>
                    <a:pt x="7851" y="215591"/>
                  </a:lnTo>
                  <a:lnTo>
                    <a:pt x="0" y="16383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3198876" y="4101210"/>
            <a:ext cx="3270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555" sz="3000" spc="-2422">
                <a:solidFill>
                  <a:srgbClr val="3D010C"/>
                </a:solidFill>
                <a:latin typeface="Arial MT"/>
                <a:cs typeface="Arial MT"/>
              </a:rPr>
              <a:t>…</a:t>
            </a:r>
            <a:r>
              <a:rPr dirty="0" sz="1400" spc="-30">
                <a:solidFill>
                  <a:srgbClr val="3D010C"/>
                </a:solidFill>
                <a:latin typeface="Arial MT"/>
                <a:cs typeface="Arial MT"/>
              </a:rPr>
              <a:t>20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3171825" y="4793741"/>
            <a:ext cx="280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solidFill>
                  <a:srgbClr val="3D010C"/>
                </a:solidFill>
                <a:latin typeface="Arial MT"/>
                <a:cs typeface="Arial MT"/>
              </a:rPr>
              <a:t>…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4530978" y="4780915"/>
            <a:ext cx="280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solidFill>
                  <a:srgbClr val="3D010C"/>
                </a:solidFill>
                <a:latin typeface="Arial MT"/>
                <a:cs typeface="Arial MT"/>
              </a:rPr>
              <a:t>…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256743" y="5533135"/>
            <a:ext cx="8286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4.</a:t>
            </a: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25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에서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1186020" y="5507493"/>
            <a:ext cx="5439410" cy="3105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2780665" algn="l"/>
                <a:tab pos="2967990" algn="l"/>
              </a:tabLst>
            </a:pPr>
            <a:r>
              <a:rPr dirty="0" baseline="-9009" sz="2775" spc="-225">
                <a:latin typeface="Symbol"/>
                <a:cs typeface="Symbol"/>
              </a:rPr>
              <a:t></a:t>
            </a:r>
            <a:r>
              <a:rPr dirty="0" sz="1550" spc="-150">
                <a:latin typeface="Times New Roman"/>
                <a:cs typeface="Times New Roman"/>
              </a:rPr>
              <a:t>|</a:t>
            </a:r>
            <a:r>
              <a:rPr dirty="0" sz="1550" spc="-80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M</a:t>
            </a:r>
            <a:r>
              <a:rPr dirty="0" sz="1550" spc="20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|</a:t>
            </a:r>
            <a:r>
              <a:rPr dirty="0" sz="1550" spc="-9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/</a:t>
            </a:r>
            <a:r>
              <a:rPr dirty="0" sz="1550" spc="-13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2</a:t>
            </a:r>
            <a:r>
              <a:rPr dirty="0" baseline="-9009" sz="2775">
                <a:latin typeface="Symbol"/>
                <a:cs typeface="Symbol"/>
              </a:rPr>
              <a:t></a:t>
            </a:r>
            <a:r>
              <a:rPr dirty="0" baseline="-9009" sz="2775" spc="-52">
                <a:latin typeface="Times New Roman"/>
                <a:cs typeface="Times New Roman"/>
              </a:rPr>
              <a:t> </a:t>
            </a:r>
            <a:r>
              <a:rPr dirty="0" baseline="1736" sz="2400">
                <a:solidFill>
                  <a:srgbClr val="3D010C"/>
                </a:solidFill>
                <a:latin typeface="Malgun Gothic"/>
                <a:cs typeface="Malgun Gothic"/>
              </a:rPr>
              <a:t>번째(가운데)를</a:t>
            </a:r>
            <a:r>
              <a:rPr dirty="0" baseline="1736" sz="24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baseline="1736" sz="2400" spc="-37">
                <a:solidFill>
                  <a:srgbClr val="3D010C"/>
                </a:solidFill>
                <a:latin typeface="Malgun Gothic"/>
                <a:cs typeface="Malgun Gothic"/>
              </a:rPr>
              <a:t>찾음</a:t>
            </a:r>
            <a:r>
              <a:rPr dirty="0" baseline="1736" sz="2400">
                <a:solidFill>
                  <a:srgbClr val="3D010C"/>
                </a:solidFill>
                <a:latin typeface="Malgun Gothic"/>
                <a:cs typeface="Malgun Gothic"/>
              </a:rPr>
              <a:t>	</a:t>
            </a:r>
            <a:r>
              <a:rPr dirty="0" baseline="1736" sz="2400" spc="-75">
                <a:solidFill>
                  <a:srgbClr val="3D010C"/>
                </a:solidFill>
                <a:latin typeface="Malgun Gothic"/>
                <a:cs typeface="Malgun Gothic"/>
              </a:rPr>
              <a:t>:</a:t>
            </a:r>
            <a:r>
              <a:rPr dirty="0" baseline="1736" sz="2400">
                <a:solidFill>
                  <a:srgbClr val="3D010C"/>
                </a:solidFill>
                <a:latin typeface="Malgun Gothic"/>
                <a:cs typeface="Malgun Gothic"/>
              </a:rPr>
              <a:t>	</a:t>
            </a:r>
            <a:r>
              <a:rPr dirty="0" baseline="1736" sz="240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baseline="1736" sz="2400" spc="82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1736" sz="2400">
                <a:solidFill>
                  <a:srgbClr val="3E3D00"/>
                </a:solidFill>
                <a:latin typeface="Arial MT"/>
                <a:cs typeface="Arial MT"/>
              </a:rPr>
              <a:t>←</a:t>
            </a:r>
            <a:r>
              <a:rPr dirty="0" baseline="1736" sz="2400" spc="-7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baseline="1736" sz="2400" spc="-15">
                <a:solidFill>
                  <a:srgbClr val="3E3D00"/>
                </a:solidFill>
                <a:latin typeface="Arial MT"/>
                <a:cs typeface="Arial MT"/>
              </a:rPr>
              <a:t>SELECT(</a:t>
            </a:r>
            <a:r>
              <a:rPr dirty="0" baseline="1736" sz="2400" spc="-254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baseline="-9009" sz="2775" spc="-225">
                <a:latin typeface="Symbol"/>
                <a:cs typeface="Symbol"/>
              </a:rPr>
              <a:t></a:t>
            </a:r>
            <a:r>
              <a:rPr dirty="0" sz="1550" spc="-150">
                <a:latin typeface="Times New Roman"/>
                <a:cs typeface="Times New Roman"/>
              </a:rPr>
              <a:t>|</a:t>
            </a:r>
            <a:r>
              <a:rPr dirty="0" sz="1550" spc="-80">
                <a:latin typeface="Times New Roman"/>
                <a:cs typeface="Times New Roman"/>
              </a:rPr>
              <a:t> </a:t>
            </a:r>
            <a:r>
              <a:rPr dirty="0" sz="1550" i="1">
                <a:latin typeface="Times New Roman"/>
                <a:cs typeface="Times New Roman"/>
              </a:rPr>
              <a:t>M</a:t>
            </a:r>
            <a:r>
              <a:rPr dirty="0" sz="1550" spc="80" i="1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|</a:t>
            </a:r>
            <a:r>
              <a:rPr dirty="0" sz="1550" spc="-8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/</a:t>
            </a:r>
            <a:r>
              <a:rPr dirty="0" sz="1550" spc="-130">
                <a:latin typeface="Times New Roman"/>
                <a:cs typeface="Times New Roman"/>
              </a:rPr>
              <a:t> </a:t>
            </a:r>
            <a:r>
              <a:rPr dirty="0" sz="1550" spc="-25">
                <a:latin typeface="Times New Roman"/>
                <a:cs typeface="Times New Roman"/>
              </a:rPr>
              <a:t>2</a:t>
            </a:r>
            <a:r>
              <a:rPr dirty="0" baseline="-9009" sz="2775" spc="-37">
                <a:latin typeface="Symbol"/>
                <a:cs typeface="Symbol"/>
              </a:rPr>
              <a:t></a:t>
            </a:r>
            <a:r>
              <a:rPr dirty="0" baseline="1736" sz="2400" spc="-37">
                <a:solidFill>
                  <a:srgbClr val="3E3D00"/>
                </a:solidFill>
                <a:latin typeface="Arial MT"/>
                <a:cs typeface="Arial MT"/>
              </a:rPr>
              <a:t>, </a:t>
            </a:r>
            <a:r>
              <a:rPr dirty="0" baseline="1736" sz="2400" spc="-37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baseline="1736" sz="2400" spc="-37">
                <a:solidFill>
                  <a:srgbClr val="3E3D00"/>
                </a:solidFill>
                <a:latin typeface="Arial MT"/>
                <a:cs typeface="Arial MT"/>
              </a:rPr>
              <a:t>)</a:t>
            </a:r>
            <a:endParaRPr baseline="1736" sz="2400">
              <a:latin typeface="Arial MT"/>
              <a:cs typeface="Arial MT"/>
            </a:endParaRPr>
          </a:p>
        </p:txBody>
      </p:sp>
      <p:pic>
        <p:nvPicPr>
          <p:cNvPr id="65" name="object 6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87917" y="6083617"/>
            <a:ext cx="221361" cy="236601"/>
          </a:xfrm>
          <a:prstGeom prst="rect">
            <a:avLst/>
          </a:prstGeom>
        </p:spPr>
      </p:pic>
      <p:sp>
        <p:nvSpPr>
          <p:cNvPr id="66" name="object 66" descr=""/>
          <p:cNvSpPr txBox="1"/>
          <p:nvPr/>
        </p:nvSpPr>
        <p:spPr>
          <a:xfrm>
            <a:off x="2422651" y="6101892"/>
            <a:ext cx="153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3D010C"/>
                </a:solidFill>
                <a:latin typeface="Times New Roman"/>
                <a:cs typeface="Times New Roman"/>
              </a:rPr>
              <a:t>26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67" name="object 67" descr=""/>
          <p:cNvGrpSpPr/>
          <p:nvPr/>
        </p:nvGrpSpPr>
        <p:grpSpPr>
          <a:xfrm>
            <a:off x="2842069" y="6083617"/>
            <a:ext cx="1123950" cy="243204"/>
            <a:chOff x="2842069" y="6083617"/>
            <a:chExt cx="1123950" cy="243204"/>
          </a:xfrm>
        </p:grpSpPr>
        <p:pic>
          <p:nvPicPr>
            <p:cNvPr id="68" name="object 6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42069" y="6083617"/>
              <a:ext cx="221361" cy="236601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42753" y="6089713"/>
              <a:ext cx="222885" cy="236600"/>
            </a:xfrm>
            <a:prstGeom prst="rect">
              <a:avLst/>
            </a:prstGeom>
          </p:spPr>
        </p:pic>
      </p:grpSp>
      <p:sp>
        <p:nvSpPr>
          <p:cNvPr id="70" name="object 70" descr=""/>
          <p:cNvSpPr txBox="1"/>
          <p:nvPr/>
        </p:nvSpPr>
        <p:spPr>
          <a:xfrm>
            <a:off x="3778377" y="6108293"/>
            <a:ext cx="153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3D010C"/>
                </a:solidFill>
                <a:latin typeface="Times New Roman"/>
                <a:cs typeface="Times New Roman"/>
              </a:rPr>
              <a:t>20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71" name="object 71" descr=""/>
          <p:cNvGrpSpPr/>
          <p:nvPr/>
        </p:nvGrpSpPr>
        <p:grpSpPr>
          <a:xfrm>
            <a:off x="3349561" y="6089713"/>
            <a:ext cx="1006475" cy="238125"/>
            <a:chOff x="3349561" y="6089713"/>
            <a:chExt cx="1006475" cy="238125"/>
          </a:xfrm>
        </p:grpSpPr>
        <p:pic>
          <p:nvPicPr>
            <p:cNvPr id="72" name="object 7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49561" y="6089713"/>
              <a:ext cx="222885" cy="236600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34421" y="6091237"/>
              <a:ext cx="221361" cy="236601"/>
            </a:xfrm>
            <a:prstGeom prst="rect">
              <a:avLst/>
            </a:prstGeom>
          </p:spPr>
        </p:pic>
      </p:grpSp>
      <p:sp>
        <p:nvSpPr>
          <p:cNvPr id="74" name="object 74" descr=""/>
          <p:cNvSpPr txBox="1"/>
          <p:nvPr/>
        </p:nvSpPr>
        <p:spPr>
          <a:xfrm>
            <a:off x="4201159" y="6109817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D010C"/>
                </a:solidFill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75" name="object 75" descr=""/>
          <p:cNvGrpSpPr/>
          <p:nvPr/>
        </p:nvGrpSpPr>
        <p:grpSpPr>
          <a:xfrm>
            <a:off x="2188146" y="6048438"/>
            <a:ext cx="3309620" cy="322580"/>
            <a:chOff x="2188146" y="6048438"/>
            <a:chExt cx="3309620" cy="322580"/>
          </a:xfrm>
        </p:grpSpPr>
        <p:pic>
          <p:nvPicPr>
            <p:cNvPr id="76" name="object 7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65357" y="6083617"/>
              <a:ext cx="222884" cy="236601"/>
            </a:xfrm>
            <a:prstGeom prst="rect">
              <a:avLst/>
            </a:prstGeom>
          </p:spPr>
        </p:pic>
        <p:sp>
          <p:nvSpPr>
            <p:cNvPr id="77" name="object 77" descr=""/>
            <p:cNvSpPr/>
            <p:nvPr/>
          </p:nvSpPr>
          <p:spPr>
            <a:xfrm>
              <a:off x="2196083" y="6056376"/>
              <a:ext cx="3293745" cy="306705"/>
            </a:xfrm>
            <a:custGeom>
              <a:avLst/>
              <a:gdLst/>
              <a:ahLst/>
              <a:cxnLst/>
              <a:rect l="l" t="t" r="r" b="b"/>
              <a:pathLst>
                <a:path w="3293745" h="306704">
                  <a:moveTo>
                    <a:pt x="0" y="51054"/>
                  </a:moveTo>
                  <a:lnTo>
                    <a:pt x="4012" y="31182"/>
                  </a:lnTo>
                  <a:lnTo>
                    <a:pt x="14954" y="14954"/>
                  </a:lnTo>
                  <a:lnTo>
                    <a:pt x="31182" y="4012"/>
                  </a:lnTo>
                  <a:lnTo>
                    <a:pt x="51054" y="0"/>
                  </a:lnTo>
                  <a:lnTo>
                    <a:pt x="3242310" y="0"/>
                  </a:lnTo>
                  <a:lnTo>
                    <a:pt x="3262181" y="4012"/>
                  </a:lnTo>
                  <a:lnTo>
                    <a:pt x="3278409" y="14954"/>
                  </a:lnTo>
                  <a:lnTo>
                    <a:pt x="3289351" y="31182"/>
                  </a:lnTo>
                  <a:lnTo>
                    <a:pt x="3293364" y="51054"/>
                  </a:lnTo>
                  <a:lnTo>
                    <a:pt x="3293364" y="255270"/>
                  </a:lnTo>
                  <a:lnTo>
                    <a:pt x="3289351" y="275141"/>
                  </a:lnTo>
                  <a:lnTo>
                    <a:pt x="3278409" y="291369"/>
                  </a:lnTo>
                  <a:lnTo>
                    <a:pt x="3262181" y="302311"/>
                  </a:lnTo>
                  <a:lnTo>
                    <a:pt x="3242310" y="306324"/>
                  </a:lnTo>
                  <a:lnTo>
                    <a:pt x="51054" y="306324"/>
                  </a:lnTo>
                  <a:lnTo>
                    <a:pt x="31182" y="302311"/>
                  </a:lnTo>
                  <a:lnTo>
                    <a:pt x="14954" y="291369"/>
                  </a:lnTo>
                  <a:lnTo>
                    <a:pt x="4012" y="275141"/>
                  </a:lnTo>
                  <a:lnTo>
                    <a:pt x="0" y="255270"/>
                  </a:lnTo>
                  <a:lnTo>
                    <a:pt x="0" y="51054"/>
                  </a:lnTo>
                  <a:close/>
                </a:path>
              </a:pathLst>
            </a:custGeom>
            <a:ln w="15875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8" name="object 7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55501" y="6083617"/>
              <a:ext cx="222885" cy="236601"/>
            </a:xfrm>
            <a:prstGeom prst="rect">
              <a:avLst/>
            </a:prstGeom>
          </p:spPr>
        </p:pic>
      </p:grpSp>
      <p:sp>
        <p:nvSpPr>
          <p:cNvPr id="79" name="object 79" descr=""/>
          <p:cNvSpPr txBox="1"/>
          <p:nvPr/>
        </p:nvSpPr>
        <p:spPr>
          <a:xfrm>
            <a:off x="1772792" y="5936386"/>
            <a:ext cx="1943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5191505" y="6101892"/>
            <a:ext cx="1543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3D010C"/>
                </a:solidFill>
                <a:latin typeface="Times New Roman"/>
                <a:cs typeface="Times New Roman"/>
              </a:rPr>
              <a:t>31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3074923" y="5981496"/>
            <a:ext cx="280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solidFill>
                  <a:srgbClr val="3D010C"/>
                </a:solidFill>
                <a:latin typeface="Arial MT"/>
                <a:cs typeface="Arial MT"/>
              </a:rPr>
              <a:t>…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4434078" y="5968695"/>
            <a:ext cx="280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solidFill>
                  <a:srgbClr val="3D010C"/>
                </a:solidFill>
                <a:latin typeface="Arial MT"/>
                <a:cs typeface="Arial MT"/>
              </a:rPr>
              <a:t>…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3" name="object 83" descr=""/>
          <p:cNvSpPr/>
          <p:nvPr/>
        </p:nvSpPr>
        <p:spPr>
          <a:xfrm>
            <a:off x="3929760" y="6289547"/>
            <a:ext cx="135255" cy="262255"/>
          </a:xfrm>
          <a:custGeom>
            <a:avLst/>
            <a:gdLst/>
            <a:ahLst/>
            <a:cxnLst/>
            <a:rect l="l" t="t" r="r" b="b"/>
            <a:pathLst>
              <a:path w="135254" h="262254">
                <a:moveTo>
                  <a:pt x="113791" y="212509"/>
                </a:moveTo>
                <a:lnTo>
                  <a:pt x="99567" y="219506"/>
                </a:lnTo>
                <a:lnTo>
                  <a:pt x="120523" y="262254"/>
                </a:lnTo>
                <a:lnTo>
                  <a:pt x="134747" y="255269"/>
                </a:lnTo>
                <a:lnTo>
                  <a:pt x="113791" y="212509"/>
                </a:lnTo>
                <a:close/>
              </a:path>
              <a:path w="135254" h="262254">
                <a:moveTo>
                  <a:pt x="85851" y="155511"/>
                </a:moveTo>
                <a:lnTo>
                  <a:pt x="71500" y="162496"/>
                </a:lnTo>
                <a:lnTo>
                  <a:pt x="92583" y="205257"/>
                </a:lnTo>
                <a:lnTo>
                  <a:pt x="106806" y="198259"/>
                </a:lnTo>
                <a:lnTo>
                  <a:pt x="85851" y="155511"/>
                </a:lnTo>
                <a:close/>
              </a:path>
              <a:path w="135254" h="262254">
                <a:moveTo>
                  <a:pt x="57785" y="98501"/>
                </a:moveTo>
                <a:lnTo>
                  <a:pt x="43561" y="105498"/>
                </a:lnTo>
                <a:lnTo>
                  <a:pt x="64515" y="148247"/>
                </a:lnTo>
                <a:lnTo>
                  <a:pt x="78866" y="141262"/>
                </a:lnTo>
                <a:lnTo>
                  <a:pt x="57785" y="98501"/>
                </a:lnTo>
                <a:close/>
              </a:path>
              <a:path w="135254" h="262254">
                <a:moveTo>
                  <a:pt x="41303" y="64930"/>
                </a:moveTo>
                <a:lnTo>
                  <a:pt x="27071" y="71912"/>
                </a:lnTo>
                <a:lnTo>
                  <a:pt x="36575" y="91249"/>
                </a:lnTo>
                <a:lnTo>
                  <a:pt x="50800" y="84251"/>
                </a:lnTo>
                <a:lnTo>
                  <a:pt x="41303" y="64930"/>
                </a:lnTo>
                <a:close/>
              </a:path>
              <a:path w="135254" h="262254">
                <a:moveTo>
                  <a:pt x="635" y="0"/>
                </a:moveTo>
                <a:lnTo>
                  <a:pt x="0" y="85191"/>
                </a:lnTo>
                <a:lnTo>
                  <a:pt x="27071" y="71912"/>
                </a:lnTo>
                <a:lnTo>
                  <a:pt x="21462" y="60502"/>
                </a:lnTo>
                <a:lnTo>
                  <a:pt x="35687" y="53505"/>
                </a:lnTo>
                <a:lnTo>
                  <a:pt x="64595" y="53505"/>
                </a:lnTo>
                <a:lnTo>
                  <a:pt x="68452" y="51612"/>
                </a:lnTo>
                <a:lnTo>
                  <a:pt x="635" y="0"/>
                </a:lnTo>
                <a:close/>
              </a:path>
              <a:path w="135254" h="262254">
                <a:moveTo>
                  <a:pt x="35687" y="53505"/>
                </a:moveTo>
                <a:lnTo>
                  <a:pt x="21462" y="60502"/>
                </a:lnTo>
                <a:lnTo>
                  <a:pt x="27071" y="71912"/>
                </a:lnTo>
                <a:lnTo>
                  <a:pt x="41303" y="64930"/>
                </a:lnTo>
                <a:lnTo>
                  <a:pt x="35687" y="53505"/>
                </a:lnTo>
                <a:close/>
              </a:path>
              <a:path w="135254" h="262254">
                <a:moveTo>
                  <a:pt x="64595" y="53505"/>
                </a:moveTo>
                <a:lnTo>
                  <a:pt x="35687" y="53505"/>
                </a:lnTo>
                <a:lnTo>
                  <a:pt x="41303" y="64930"/>
                </a:lnTo>
                <a:lnTo>
                  <a:pt x="64595" y="535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 txBox="1"/>
          <p:nvPr/>
        </p:nvSpPr>
        <p:spPr>
          <a:xfrm>
            <a:off x="6208776" y="4799076"/>
            <a:ext cx="1186180" cy="334010"/>
          </a:xfrm>
          <a:prstGeom prst="rect">
            <a:avLst/>
          </a:prstGeom>
          <a:solidFill>
            <a:srgbClr val="FFFA1F"/>
          </a:solidFill>
        </p:spPr>
        <p:txBody>
          <a:bodyPr wrap="square" lIns="0" tIns="96520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정렬된 것은</a:t>
            </a:r>
            <a:r>
              <a:rPr dirty="0" sz="1200" spc="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아님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5" name="object 85" descr=""/>
          <p:cNvSpPr/>
          <p:nvPr/>
        </p:nvSpPr>
        <p:spPr>
          <a:xfrm>
            <a:off x="5715000" y="4959603"/>
            <a:ext cx="443230" cy="76200"/>
          </a:xfrm>
          <a:custGeom>
            <a:avLst/>
            <a:gdLst/>
            <a:ahLst/>
            <a:cxnLst/>
            <a:rect l="l" t="t" r="r" b="b"/>
            <a:pathLst>
              <a:path w="443229" h="76200">
                <a:moveTo>
                  <a:pt x="395732" y="45085"/>
                </a:moveTo>
                <a:lnTo>
                  <a:pt x="394970" y="60833"/>
                </a:lnTo>
                <a:lnTo>
                  <a:pt x="442595" y="63119"/>
                </a:lnTo>
                <a:lnTo>
                  <a:pt x="443229" y="47244"/>
                </a:lnTo>
                <a:lnTo>
                  <a:pt x="395732" y="45085"/>
                </a:lnTo>
                <a:close/>
              </a:path>
              <a:path w="443229" h="76200">
                <a:moveTo>
                  <a:pt x="332232" y="42037"/>
                </a:moveTo>
                <a:lnTo>
                  <a:pt x="331597" y="57912"/>
                </a:lnTo>
                <a:lnTo>
                  <a:pt x="379095" y="60198"/>
                </a:lnTo>
                <a:lnTo>
                  <a:pt x="379857" y="44323"/>
                </a:lnTo>
                <a:lnTo>
                  <a:pt x="332232" y="42037"/>
                </a:lnTo>
                <a:close/>
              </a:path>
              <a:path w="443229" h="76200">
                <a:moveTo>
                  <a:pt x="268859" y="39116"/>
                </a:moveTo>
                <a:lnTo>
                  <a:pt x="268097" y="54991"/>
                </a:lnTo>
                <a:lnTo>
                  <a:pt x="315722" y="57150"/>
                </a:lnTo>
                <a:lnTo>
                  <a:pt x="316357" y="41402"/>
                </a:lnTo>
                <a:lnTo>
                  <a:pt x="268859" y="39116"/>
                </a:lnTo>
                <a:close/>
              </a:path>
              <a:path w="443229" h="76200">
                <a:moveTo>
                  <a:pt x="205359" y="36195"/>
                </a:moveTo>
                <a:lnTo>
                  <a:pt x="204724" y="52070"/>
                </a:lnTo>
                <a:lnTo>
                  <a:pt x="252222" y="54229"/>
                </a:lnTo>
                <a:lnTo>
                  <a:pt x="252984" y="38354"/>
                </a:lnTo>
                <a:lnTo>
                  <a:pt x="205359" y="36195"/>
                </a:lnTo>
                <a:close/>
              </a:path>
              <a:path w="443229" h="76200">
                <a:moveTo>
                  <a:pt x="141986" y="33274"/>
                </a:moveTo>
                <a:lnTo>
                  <a:pt x="141224" y="49022"/>
                </a:lnTo>
                <a:lnTo>
                  <a:pt x="188849" y="51308"/>
                </a:lnTo>
                <a:lnTo>
                  <a:pt x="189611" y="35433"/>
                </a:lnTo>
                <a:lnTo>
                  <a:pt x="141986" y="33274"/>
                </a:lnTo>
                <a:close/>
              </a:path>
              <a:path w="443229" h="76200">
                <a:moveTo>
                  <a:pt x="77850" y="0"/>
                </a:moveTo>
                <a:lnTo>
                  <a:pt x="0" y="34544"/>
                </a:lnTo>
                <a:lnTo>
                  <a:pt x="74295" y="76200"/>
                </a:lnTo>
                <a:lnTo>
                  <a:pt x="77850" y="0"/>
                </a:lnTo>
                <a:close/>
              </a:path>
              <a:path w="443229" h="76200">
                <a:moveTo>
                  <a:pt x="78612" y="30226"/>
                </a:moveTo>
                <a:lnTo>
                  <a:pt x="77850" y="46101"/>
                </a:lnTo>
                <a:lnTo>
                  <a:pt x="125349" y="48387"/>
                </a:lnTo>
                <a:lnTo>
                  <a:pt x="126111" y="32512"/>
                </a:lnTo>
                <a:lnTo>
                  <a:pt x="78612" y="302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>
            <a:spLocks noGrp="1"/>
          </p:cNvSpPr>
          <p:nvPr>
            <p:ph type="title"/>
          </p:nvPr>
        </p:nvSpPr>
        <p:spPr>
          <a:xfrm>
            <a:off x="1849373" y="237871"/>
            <a:ext cx="53790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SELECT(k,S)</a:t>
            </a:r>
            <a:r>
              <a:rPr dirty="0" spc="5"/>
              <a:t> </a:t>
            </a:r>
            <a:r>
              <a:rPr dirty="0"/>
              <a:t>알고리즘의</a:t>
            </a:r>
            <a:r>
              <a:rPr dirty="0" spc="35"/>
              <a:t> </a:t>
            </a:r>
            <a:r>
              <a:rPr dirty="0"/>
              <a:t>수행</a:t>
            </a:r>
            <a:r>
              <a:rPr dirty="0" spc="25"/>
              <a:t> </a:t>
            </a:r>
            <a:r>
              <a:rPr dirty="0"/>
              <a:t>단계</a:t>
            </a:r>
            <a:r>
              <a:rPr dirty="0" spc="35"/>
              <a:t> </a:t>
            </a:r>
            <a:r>
              <a:rPr dirty="0" spc="-25"/>
              <a:t>설명</a:t>
            </a:r>
          </a:p>
        </p:txBody>
      </p:sp>
      <p:sp>
        <p:nvSpPr>
          <p:cNvPr id="87" name="object 87" descr=""/>
          <p:cNvSpPr txBox="1"/>
          <p:nvPr/>
        </p:nvSpPr>
        <p:spPr>
          <a:xfrm>
            <a:off x="4033773" y="6540915"/>
            <a:ext cx="1524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50">
                <a:solidFill>
                  <a:srgbClr val="3E3D00"/>
                </a:solidFill>
                <a:latin typeface="Arial MT"/>
                <a:cs typeface="Arial MT"/>
              </a:rPr>
              <a:t>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37653" y="4428553"/>
            <a:ext cx="7111365" cy="1308100"/>
            <a:chOff x="1037653" y="4428553"/>
            <a:chExt cx="7111365" cy="1308100"/>
          </a:xfrm>
        </p:grpSpPr>
        <p:sp>
          <p:nvSpPr>
            <p:cNvPr id="3" name="object 3" descr=""/>
            <p:cNvSpPr/>
            <p:nvPr/>
          </p:nvSpPr>
          <p:spPr>
            <a:xfrm>
              <a:off x="1042416" y="4433315"/>
              <a:ext cx="7101840" cy="1298575"/>
            </a:xfrm>
            <a:custGeom>
              <a:avLst/>
              <a:gdLst/>
              <a:ahLst/>
              <a:cxnLst/>
              <a:rect l="l" t="t" r="r" b="b"/>
              <a:pathLst>
                <a:path w="7101840" h="1298575">
                  <a:moveTo>
                    <a:pt x="6885432" y="0"/>
                  </a:moveTo>
                  <a:lnTo>
                    <a:pt x="216408" y="0"/>
                  </a:lnTo>
                  <a:lnTo>
                    <a:pt x="166787" y="5716"/>
                  </a:lnTo>
                  <a:lnTo>
                    <a:pt x="121236" y="21998"/>
                  </a:lnTo>
                  <a:lnTo>
                    <a:pt x="81055" y="47546"/>
                  </a:lnTo>
                  <a:lnTo>
                    <a:pt x="47542" y="81060"/>
                  </a:lnTo>
                  <a:lnTo>
                    <a:pt x="21995" y="121242"/>
                  </a:lnTo>
                  <a:lnTo>
                    <a:pt x="5715" y="166791"/>
                  </a:lnTo>
                  <a:lnTo>
                    <a:pt x="0" y="216407"/>
                  </a:lnTo>
                  <a:lnTo>
                    <a:pt x="0" y="1082039"/>
                  </a:lnTo>
                  <a:lnTo>
                    <a:pt x="5715" y="1131660"/>
                  </a:lnTo>
                  <a:lnTo>
                    <a:pt x="21995" y="1177211"/>
                  </a:lnTo>
                  <a:lnTo>
                    <a:pt x="47542" y="1217392"/>
                  </a:lnTo>
                  <a:lnTo>
                    <a:pt x="81055" y="1250905"/>
                  </a:lnTo>
                  <a:lnTo>
                    <a:pt x="121236" y="1276452"/>
                  </a:lnTo>
                  <a:lnTo>
                    <a:pt x="166787" y="1292732"/>
                  </a:lnTo>
                  <a:lnTo>
                    <a:pt x="216408" y="1298447"/>
                  </a:lnTo>
                  <a:lnTo>
                    <a:pt x="6885432" y="1298447"/>
                  </a:lnTo>
                  <a:lnTo>
                    <a:pt x="6935048" y="1292732"/>
                  </a:lnTo>
                  <a:lnTo>
                    <a:pt x="6980597" y="1276452"/>
                  </a:lnTo>
                  <a:lnTo>
                    <a:pt x="7020779" y="1250905"/>
                  </a:lnTo>
                  <a:lnTo>
                    <a:pt x="7054293" y="1217392"/>
                  </a:lnTo>
                  <a:lnTo>
                    <a:pt x="7079841" y="1177211"/>
                  </a:lnTo>
                  <a:lnTo>
                    <a:pt x="7096123" y="1131660"/>
                  </a:lnTo>
                  <a:lnTo>
                    <a:pt x="7101839" y="1082039"/>
                  </a:lnTo>
                  <a:lnTo>
                    <a:pt x="7101839" y="216407"/>
                  </a:lnTo>
                  <a:lnTo>
                    <a:pt x="7096123" y="166791"/>
                  </a:lnTo>
                  <a:lnTo>
                    <a:pt x="7079841" y="121242"/>
                  </a:lnTo>
                  <a:lnTo>
                    <a:pt x="7054293" y="81060"/>
                  </a:lnTo>
                  <a:lnTo>
                    <a:pt x="7020779" y="47546"/>
                  </a:lnTo>
                  <a:lnTo>
                    <a:pt x="6980597" y="21998"/>
                  </a:lnTo>
                  <a:lnTo>
                    <a:pt x="6935048" y="5716"/>
                  </a:lnTo>
                  <a:lnTo>
                    <a:pt x="6885432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042416" y="4433315"/>
              <a:ext cx="7101840" cy="1298575"/>
            </a:xfrm>
            <a:custGeom>
              <a:avLst/>
              <a:gdLst/>
              <a:ahLst/>
              <a:cxnLst/>
              <a:rect l="l" t="t" r="r" b="b"/>
              <a:pathLst>
                <a:path w="7101840" h="1298575">
                  <a:moveTo>
                    <a:pt x="0" y="216407"/>
                  </a:moveTo>
                  <a:lnTo>
                    <a:pt x="5715" y="166791"/>
                  </a:lnTo>
                  <a:lnTo>
                    <a:pt x="21995" y="121242"/>
                  </a:lnTo>
                  <a:lnTo>
                    <a:pt x="47542" y="81060"/>
                  </a:lnTo>
                  <a:lnTo>
                    <a:pt x="81055" y="47546"/>
                  </a:lnTo>
                  <a:lnTo>
                    <a:pt x="121236" y="21998"/>
                  </a:lnTo>
                  <a:lnTo>
                    <a:pt x="166787" y="5716"/>
                  </a:lnTo>
                  <a:lnTo>
                    <a:pt x="216408" y="0"/>
                  </a:lnTo>
                  <a:lnTo>
                    <a:pt x="6885432" y="0"/>
                  </a:lnTo>
                  <a:lnTo>
                    <a:pt x="6935048" y="5716"/>
                  </a:lnTo>
                  <a:lnTo>
                    <a:pt x="6980597" y="21998"/>
                  </a:lnTo>
                  <a:lnTo>
                    <a:pt x="7020779" y="47546"/>
                  </a:lnTo>
                  <a:lnTo>
                    <a:pt x="7054293" y="81060"/>
                  </a:lnTo>
                  <a:lnTo>
                    <a:pt x="7079841" y="121242"/>
                  </a:lnTo>
                  <a:lnTo>
                    <a:pt x="7096123" y="166791"/>
                  </a:lnTo>
                  <a:lnTo>
                    <a:pt x="7101839" y="216407"/>
                  </a:lnTo>
                  <a:lnTo>
                    <a:pt x="7101839" y="1082039"/>
                  </a:lnTo>
                  <a:lnTo>
                    <a:pt x="7096123" y="1131660"/>
                  </a:lnTo>
                  <a:lnTo>
                    <a:pt x="7079841" y="1177211"/>
                  </a:lnTo>
                  <a:lnTo>
                    <a:pt x="7054293" y="1217392"/>
                  </a:lnTo>
                  <a:lnTo>
                    <a:pt x="7020779" y="1250905"/>
                  </a:lnTo>
                  <a:lnTo>
                    <a:pt x="6980597" y="1276452"/>
                  </a:lnTo>
                  <a:lnTo>
                    <a:pt x="6935048" y="1292732"/>
                  </a:lnTo>
                  <a:lnTo>
                    <a:pt x="6885432" y="1298447"/>
                  </a:lnTo>
                  <a:lnTo>
                    <a:pt x="216408" y="1298447"/>
                  </a:lnTo>
                  <a:lnTo>
                    <a:pt x="166787" y="1292732"/>
                  </a:lnTo>
                  <a:lnTo>
                    <a:pt x="121236" y="1276452"/>
                  </a:lnTo>
                  <a:lnTo>
                    <a:pt x="81055" y="1250905"/>
                  </a:lnTo>
                  <a:lnTo>
                    <a:pt x="47542" y="1217392"/>
                  </a:lnTo>
                  <a:lnTo>
                    <a:pt x="21995" y="1177211"/>
                  </a:lnTo>
                  <a:lnTo>
                    <a:pt x="5715" y="1131660"/>
                  </a:lnTo>
                  <a:lnTo>
                    <a:pt x="0" y="1082039"/>
                  </a:lnTo>
                  <a:lnTo>
                    <a:pt x="0" y="216407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284732" y="1452372"/>
            <a:ext cx="2609215" cy="279400"/>
          </a:xfrm>
          <a:custGeom>
            <a:avLst/>
            <a:gdLst/>
            <a:ahLst/>
            <a:cxnLst/>
            <a:rect l="l" t="t" r="r" b="b"/>
            <a:pathLst>
              <a:path w="2609215" h="279400">
                <a:moveTo>
                  <a:pt x="2609088" y="0"/>
                </a:moveTo>
                <a:lnTo>
                  <a:pt x="0" y="0"/>
                </a:lnTo>
                <a:lnTo>
                  <a:pt x="0" y="278891"/>
                </a:lnTo>
                <a:lnTo>
                  <a:pt x="2609088" y="278891"/>
                </a:lnTo>
                <a:lnTo>
                  <a:pt x="2609088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3938015" y="1444752"/>
            <a:ext cx="4516120" cy="314325"/>
            <a:chOff x="3938015" y="1444752"/>
            <a:chExt cx="4516120" cy="314325"/>
          </a:xfrm>
        </p:grpSpPr>
        <p:sp>
          <p:nvSpPr>
            <p:cNvPr id="7" name="object 7" descr=""/>
            <p:cNvSpPr/>
            <p:nvPr/>
          </p:nvSpPr>
          <p:spPr>
            <a:xfrm>
              <a:off x="4861559" y="1444752"/>
              <a:ext cx="3592195" cy="314325"/>
            </a:xfrm>
            <a:custGeom>
              <a:avLst/>
              <a:gdLst/>
              <a:ahLst/>
              <a:cxnLst/>
              <a:rect l="l" t="t" r="r" b="b"/>
              <a:pathLst>
                <a:path w="3592195" h="314325">
                  <a:moveTo>
                    <a:pt x="3592067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3592067" y="313944"/>
                  </a:lnTo>
                  <a:lnTo>
                    <a:pt x="3592067" y="0"/>
                  </a:lnTo>
                  <a:close/>
                </a:path>
              </a:pathLst>
            </a:custGeom>
            <a:solidFill>
              <a:srgbClr val="FFC2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938015" y="1452372"/>
              <a:ext cx="890269" cy="306705"/>
            </a:xfrm>
            <a:custGeom>
              <a:avLst/>
              <a:gdLst/>
              <a:ahLst/>
              <a:cxnLst/>
              <a:rect l="l" t="t" r="r" b="b"/>
              <a:pathLst>
                <a:path w="890270" h="306705">
                  <a:moveTo>
                    <a:pt x="890015" y="0"/>
                  </a:moveTo>
                  <a:lnTo>
                    <a:pt x="0" y="0"/>
                  </a:lnTo>
                  <a:lnTo>
                    <a:pt x="0" y="306324"/>
                  </a:lnTo>
                  <a:lnTo>
                    <a:pt x="890015" y="306324"/>
                  </a:lnTo>
                  <a:lnTo>
                    <a:pt x="89001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807516" y="603566"/>
            <a:ext cx="5768975" cy="62039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5.</a:t>
            </a:r>
            <a:r>
              <a:rPr dirty="0" sz="16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m보다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작은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데이터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S1,</a:t>
            </a: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같은</a:t>
            </a: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데이터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S2,</a:t>
            </a:r>
            <a:r>
              <a:rPr dirty="0" sz="16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큰</a:t>
            </a: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데이터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S3를</a:t>
            </a: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생성</a:t>
            </a:r>
            <a:endParaRPr sz="1600">
              <a:latin typeface="Malgun Gothic"/>
              <a:cs typeface="Malgun Gothic"/>
            </a:endParaRPr>
          </a:p>
          <a:p>
            <a:pPr algn="ctr" marL="1274445">
              <a:lnSpc>
                <a:spcPct val="100000"/>
              </a:lnSpc>
              <a:spcBef>
                <a:spcPts val="570"/>
              </a:spcBef>
            </a:pPr>
            <a:r>
              <a:rPr dirty="0" sz="1200" spc="-50">
                <a:solidFill>
                  <a:srgbClr val="3E3D00"/>
                </a:solidFill>
                <a:latin typeface="Arial MT"/>
                <a:cs typeface="Arial MT"/>
              </a:rPr>
              <a:t>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372222" y="1483232"/>
            <a:ext cx="2108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741919" y="1487881"/>
            <a:ext cx="61468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402590" algn="l"/>
              </a:tabLst>
            </a:pPr>
            <a:r>
              <a:rPr dirty="0" baseline="1984" sz="2100" spc="-37">
                <a:solidFill>
                  <a:srgbClr val="3D010C"/>
                </a:solidFill>
                <a:latin typeface="Arial MT"/>
                <a:cs typeface="Arial MT"/>
              </a:rPr>
              <a:t>21</a:t>
            </a:r>
            <a:r>
              <a:rPr dirty="0" baseline="1984" sz="21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382902" y="1491233"/>
            <a:ext cx="14852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83845" algn="l"/>
                <a:tab pos="709295" algn="l"/>
                <a:tab pos="1052195" algn="l"/>
                <a:tab pos="1372870" algn="l"/>
              </a:tabLst>
            </a:pPr>
            <a:r>
              <a:rPr dirty="0" baseline="1984" sz="2100" spc="-75">
                <a:solidFill>
                  <a:srgbClr val="3D010C"/>
                </a:solidFill>
                <a:latin typeface="Arial MT"/>
                <a:cs typeface="Arial MT"/>
              </a:rPr>
              <a:t>5</a:t>
            </a:r>
            <a:r>
              <a:rPr dirty="0" baseline="1984" sz="21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10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baseline="1984" sz="2100" spc="-75">
                <a:solidFill>
                  <a:srgbClr val="3D010C"/>
                </a:solidFill>
                <a:latin typeface="Arial MT"/>
                <a:cs typeface="Arial MT"/>
              </a:rPr>
              <a:t>3</a:t>
            </a:r>
            <a:r>
              <a:rPr dirty="0" baseline="1984" sz="21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50">
                <a:solidFill>
                  <a:srgbClr val="3D010C"/>
                </a:solidFill>
                <a:latin typeface="Arial MT"/>
                <a:cs typeface="Arial MT"/>
              </a:rPr>
              <a:t>6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baseline="1984" sz="2100" spc="-75">
                <a:solidFill>
                  <a:srgbClr val="3D010C"/>
                </a:solidFill>
                <a:latin typeface="Arial MT"/>
                <a:cs typeface="Arial MT"/>
              </a:rPr>
              <a:t>2</a:t>
            </a:r>
            <a:endParaRPr baseline="1984" sz="2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974085" y="1432687"/>
            <a:ext cx="42773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1093470" algn="l"/>
                <a:tab pos="1512570" algn="l"/>
                <a:tab pos="1907539" algn="l"/>
                <a:tab pos="2282825" algn="l"/>
                <a:tab pos="2763520" algn="l"/>
                <a:tab pos="3186430" algn="l"/>
                <a:tab pos="3575050" algn="l"/>
              </a:tabLst>
            </a:pPr>
            <a:r>
              <a:rPr dirty="0" baseline="12500" sz="3000">
                <a:solidFill>
                  <a:srgbClr val="3D010C"/>
                </a:solidFill>
                <a:latin typeface="Arial MT"/>
                <a:cs typeface="Arial MT"/>
              </a:rPr>
              <a:t>……</a:t>
            </a:r>
            <a:r>
              <a:rPr dirty="0" baseline="12500" sz="3000" spc="165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dirty="0" baseline="3968" sz="2100" spc="-37">
                <a:solidFill>
                  <a:srgbClr val="3D010C"/>
                </a:solidFill>
                <a:latin typeface="Arial MT"/>
                <a:cs typeface="Arial MT"/>
              </a:rPr>
              <a:t>19</a:t>
            </a:r>
            <a:r>
              <a:rPr dirty="0" baseline="3968" sz="21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baseline="1984" sz="2100" spc="-37">
                <a:solidFill>
                  <a:srgbClr val="3D010C"/>
                </a:solidFill>
                <a:latin typeface="Arial MT"/>
                <a:cs typeface="Arial MT"/>
              </a:rPr>
              <a:t>20</a:t>
            </a:r>
            <a:r>
              <a:rPr dirty="0" baseline="1984" sz="21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baseline="1984" sz="2100" spc="-37">
                <a:solidFill>
                  <a:srgbClr val="3D010C"/>
                </a:solidFill>
                <a:latin typeface="Arial MT"/>
                <a:cs typeface="Arial MT"/>
              </a:rPr>
              <a:t>20</a:t>
            </a:r>
            <a:r>
              <a:rPr dirty="0" baseline="1984" sz="21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baseline="5952" sz="2100" spc="-37">
                <a:solidFill>
                  <a:srgbClr val="3D010C"/>
                </a:solidFill>
                <a:latin typeface="Arial MT"/>
                <a:cs typeface="Arial MT"/>
              </a:rPr>
              <a:t>28</a:t>
            </a:r>
            <a:r>
              <a:rPr dirty="0" baseline="5952" sz="21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baseline="3968" sz="2100" spc="-37">
                <a:solidFill>
                  <a:srgbClr val="3D010C"/>
                </a:solidFill>
                <a:latin typeface="Arial MT"/>
                <a:cs typeface="Arial MT"/>
              </a:rPr>
              <a:t>32</a:t>
            </a:r>
            <a:r>
              <a:rPr dirty="0" baseline="3968" sz="21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baseline="1984" sz="2100" spc="-37">
                <a:solidFill>
                  <a:srgbClr val="3D010C"/>
                </a:solidFill>
                <a:latin typeface="Arial MT"/>
                <a:cs typeface="Arial MT"/>
              </a:rPr>
              <a:t>21</a:t>
            </a:r>
            <a:r>
              <a:rPr dirty="0" baseline="1984" sz="21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35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baseline="12500" sz="3000" spc="-30">
                <a:solidFill>
                  <a:srgbClr val="3D010C"/>
                </a:solidFill>
                <a:latin typeface="Arial MT"/>
                <a:cs typeface="Arial MT"/>
              </a:rPr>
              <a:t>……..</a:t>
            </a:r>
            <a:endParaRPr baseline="12500" sz="3000">
              <a:latin typeface="Arial MT"/>
              <a:cs typeface="Arial MT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968305" y="1241044"/>
            <a:ext cx="382905" cy="537845"/>
            <a:chOff x="3968305" y="1241044"/>
            <a:chExt cx="382905" cy="537845"/>
          </a:xfrm>
        </p:grpSpPr>
        <p:sp>
          <p:nvSpPr>
            <p:cNvPr id="15" name="object 15" descr=""/>
            <p:cNvSpPr/>
            <p:nvPr/>
          </p:nvSpPr>
          <p:spPr>
            <a:xfrm>
              <a:off x="3973067" y="1440180"/>
              <a:ext cx="349250" cy="334010"/>
            </a:xfrm>
            <a:custGeom>
              <a:avLst/>
              <a:gdLst/>
              <a:ahLst/>
              <a:cxnLst/>
              <a:rect l="l" t="t" r="r" b="b"/>
              <a:pathLst>
                <a:path w="349250" h="334010">
                  <a:moveTo>
                    <a:pt x="0" y="166878"/>
                  </a:moveTo>
                  <a:lnTo>
                    <a:pt x="6231" y="122502"/>
                  </a:lnTo>
                  <a:lnTo>
                    <a:pt x="23819" y="82634"/>
                  </a:lnTo>
                  <a:lnTo>
                    <a:pt x="51101" y="48863"/>
                  </a:lnTo>
                  <a:lnTo>
                    <a:pt x="86416" y="22775"/>
                  </a:lnTo>
                  <a:lnTo>
                    <a:pt x="128102" y="5958"/>
                  </a:lnTo>
                  <a:lnTo>
                    <a:pt x="174498" y="0"/>
                  </a:lnTo>
                  <a:lnTo>
                    <a:pt x="220893" y="5958"/>
                  </a:lnTo>
                  <a:lnTo>
                    <a:pt x="262579" y="22775"/>
                  </a:lnTo>
                  <a:lnTo>
                    <a:pt x="297894" y="48863"/>
                  </a:lnTo>
                  <a:lnTo>
                    <a:pt x="325176" y="82634"/>
                  </a:lnTo>
                  <a:lnTo>
                    <a:pt x="342764" y="122502"/>
                  </a:lnTo>
                  <a:lnTo>
                    <a:pt x="348996" y="166878"/>
                  </a:lnTo>
                  <a:lnTo>
                    <a:pt x="342764" y="211253"/>
                  </a:lnTo>
                  <a:lnTo>
                    <a:pt x="325176" y="251121"/>
                  </a:lnTo>
                  <a:lnTo>
                    <a:pt x="297894" y="284892"/>
                  </a:lnTo>
                  <a:lnTo>
                    <a:pt x="262579" y="310980"/>
                  </a:lnTo>
                  <a:lnTo>
                    <a:pt x="220893" y="327797"/>
                  </a:lnTo>
                  <a:lnTo>
                    <a:pt x="174498" y="333756"/>
                  </a:lnTo>
                  <a:lnTo>
                    <a:pt x="128102" y="327797"/>
                  </a:lnTo>
                  <a:lnTo>
                    <a:pt x="86416" y="310980"/>
                  </a:lnTo>
                  <a:lnTo>
                    <a:pt x="51101" y="284892"/>
                  </a:lnTo>
                  <a:lnTo>
                    <a:pt x="23819" y="251121"/>
                  </a:lnTo>
                  <a:lnTo>
                    <a:pt x="6231" y="211253"/>
                  </a:lnTo>
                  <a:lnTo>
                    <a:pt x="0" y="16687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9475" y="1241044"/>
              <a:ext cx="161162" cy="161162"/>
            </a:xfrm>
            <a:prstGeom prst="rect">
              <a:avLst/>
            </a:prstGeom>
          </p:spPr>
        </p:pic>
      </p:grpSp>
      <p:sp>
        <p:nvSpPr>
          <p:cNvPr id="17" name="object 17" descr=""/>
          <p:cNvSpPr/>
          <p:nvPr/>
        </p:nvSpPr>
        <p:spPr>
          <a:xfrm>
            <a:off x="1394460" y="1923288"/>
            <a:ext cx="2421890" cy="274320"/>
          </a:xfrm>
          <a:custGeom>
            <a:avLst/>
            <a:gdLst/>
            <a:ahLst/>
            <a:cxnLst/>
            <a:rect l="l" t="t" r="r" b="b"/>
            <a:pathLst>
              <a:path w="2421890" h="274319">
                <a:moveTo>
                  <a:pt x="2421636" y="0"/>
                </a:moveTo>
                <a:lnTo>
                  <a:pt x="2418000" y="53363"/>
                </a:lnTo>
                <a:lnTo>
                  <a:pt x="2408078" y="96964"/>
                </a:lnTo>
                <a:lnTo>
                  <a:pt x="2393346" y="126372"/>
                </a:lnTo>
                <a:lnTo>
                  <a:pt x="2375280" y="137160"/>
                </a:lnTo>
                <a:lnTo>
                  <a:pt x="1257173" y="137160"/>
                </a:lnTo>
                <a:lnTo>
                  <a:pt x="1239107" y="147947"/>
                </a:lnTo>
                <a:lnTo>
                  <a:pt x="1224375" y="177355"/>
                </a:lnTo>
                <a:lnTo>
                  <a:pt x="1214453" y="220956"/>
                </a:lnTo>
                <a:lnTo>
                  <a:pt x="1210817" y="274320"/>
                </a:lnTo>
                <a:lnTo>
                  <a:pt x="1207182" y="220956"/>
                </a:lnTo>
                <a:lnTo>
                  <a:pt x="1197260" y="177355"/>
                </a:lnTo>
                <a:lnTo>
                  <a:pt x="1182528" y="147947"/>
                </a:lnTo>
                <a:lnTo>
                  <a:pt x="1164463" y="137160"/>
                </a:lnTo>
                <a:lnTo>
                  <a:pt x="46355" y="137160"/>
                </a:lnTo>
                <a:lnTo>
                  <a:pt x="28289" y="126372"/>
                </a:lnTo>
                <a:lnTo>
                  <a:pt x="13557" y="96964"/>
                </a:lnTo>
                <a:lnTo>
                  <a:pt x="3635" y="53363"/>
                </a:lnTo>
                <a:lnTo>
                  <a:pt x="0" y="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4881371" y="1924811"/>
            <a:ext cx="3461385" cy="273050"/>
          </a:xfrm>
          <a:custGeom>
            <a:avLst/>
            <a:gdLst/>
            <a:ahLst/>
            <a:cxnLst/>
            <a:rect l="l" t="t" r="r" b="b"/>
            <a:pathLst>
              <a:path w="3461384" h="273050">
                <a:moveTo>
                  <a:pt x="3461004" y="0"/>
                </a:moveTo>
                <a:lnTo>
                  <a:pt x="3457372" y="53084"/>
                </a:lnTo>
                <a:lnTo>
                  <a:pt x="3447478" y="96440"/>
                </a:lnTo>
                <a:lnTo>
                  <a:pt x="3432821" y="125676"/>
                </a:lnTo>
                <a:lnTo>
                  <a:pt x="3414903" y="136398"/>
                </a:lnTo>
                <a:lnTo>
                  <a:pt x="1776602" y="136398"/>
                </a:lnTo>
                <a:lnTo>
                  <a:pt x="1758684" y="147119"/>
                </a:lnTo>
                <a:lnTo>
                  <a:pt x="1744027" y="176355"/>
                </a:lnTo>
                <a:lnTo>
                  <a:pt x="1734133" y="219711"/>
                </a:lnTo>
                <a:lnTo>
                  <a:pt x="1730502" y="272796"/>
                </a:lnTo>
                <a:lnTo>
                  <a:pt x="1726870" y="219711"/>
                </a:lnTo>
                <a:lnTo>
                  <a:pt x="1716976" y="176355"/>
                </a:lnTo>
                <a:lnTo>
                  <a:pt x="1702319" y="147119"/>
                </a:lnTo>
                <a:lnTo>
                  <a:pt x="1684401" y="136398"/>
                </a:lnTo>
                <a:lnTo>
                  <a:pt x="46100" y="136398"/>
                </a:lnTo>
                <a:lnTo>
                  <a:pt x="28182" y="125676"/>
                </a:lnTo>
                <a:lnTo>
                  <a:pt x="13525" y="96440"/>
                </a:lnTo>
                <a:lnTo>
                  <a:pt x="3631" y="53084"/>
                </a:lnTo>
                <a:lnTo>
                  <a:pt x="0" y="0"/>
                </a:lnTo>
              </a:path>
            </a:pathLst>
          </a:custGeom>
          <a:ln w="9524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3921252" y="1923288"/>
            <a:ext cx="822960" cy="274320"/>
          </a:xfrm>
          <a:custGeom>
            <a:avLst/>
            <a:gdLst/>
            <a:ahLst/>
            <a:cxnLst/>
            <a:rect l="l" t="t" r="r" b="b"/>
            <a:pathLst>
              <a:path w="822960" h="274319">
                <a:moveTo>
                  <a:pt x="822960" y="0"/>
                </a:moveTo>
                <a:lnTo>
                  <a:pt x="819326" y="53363"/>
                </a:lnTo>
                <a:lnTo>
                  <a:pt x="809418" y="96964"/>
                </a:lnTo>
                <a:lnTo>
                  <a:pt x="794724" y="126372"/>
                </a:lnTo>
                <a:lnTo>
                  <a:pt x="776732" y="137160"/>
                </a:lnTo>
                <a:lnTo>
                  <a:pt x="457708" y="137160"/>
                </a:lnTo>
                <a:lnTo>
                  <a:pt x="439715" y="147947"/>
                </a:lnTo>
                <a:lnTo>
                  <a:pt x="425021" y="177355"/>
                </a:lnTo>
                <a:lnTo>
                  <a:pt x="415113" y="220956"/>
                </a:lnTo>
                <a:lnTo>
                  <a:pt x="411480" y="274320"/>
                </a:lnTo>
                <a:lnTo>
                  <a:pt x="407846" y="220956"/>
                </a:lnTo>
                <a:lnTo>
                  <a:pt x="397938" y="177355"/>
                </a:lnTo>
                <a:lnTo>
                  <a:pt x="383244" y="147947"/>
                </a:lnTo>
                <a:lnTo>
                  <a:pt x="365251" y="137160"/>
                </a:lnTo>
                <a:lnTo>
                  <a:pt x="46227" y="137160"/>
                </a:lnTo>
                <a:lnTo>
                  <a:pt x="28235" y="126372"/>
                </a:lnTo>
                <a:lnTo>
                  <a:pt x="13541" y="96964"/>
                </a:lnTo>
                <a:lnTo>
                  <a:pt x="3633" y="53363"/>
                </a:lnTo>
                <a:lnTo>
                  <a:pt x="0" y="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2435098" y="2229357"/>
            <a:ext cx="3359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solidFill>
                  <a:srgbClr val="3E3D00"/>
                </a:solidFill>
                <a:latin typeface="Arial MT"/>
                <a:cs typeface="Arial MT"/>
              </a:rPr>
              <a:t>S1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205478" y="2256282"/>
            <a:ext cx="3359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solidFill>
                  <a:srgbClr val="3E3D00"/>
                </a:solidFill>
                <a:latin typeface="Arial MT"/>
                <a:cs typeface="Arial MT"/>
              </a:rPr>
              <a:t>S2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469507" y="2229357"/>
            <a:ext cx="3359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solidFill>
                  <a:srgbClr val="3E3D00"/>
                </a:solidFill>
                <a:latin typeface="Arial MT"/>
                <a:cs typeface="Arial MT"/>
              </a:rPr>
              <a:t>S3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82802" y="3001797"/>
            <a:ext cx="3880485" cy="134556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455930" algn="l"/>
              </a:tabLst>
            </a:pP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6.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600">
                <a:solidFill>
                  <a:srgbClr val="3E3D00"/>
                </a:solidFill>
                <a:latin typeface="Arial MT"/>
                <a:cs typeface="Arial MT"/>
              </a:rPr>
              <a:t>if</a:t>
            </a:r>
            <a:r>
              <a:rPr dirty="0" sz="1600" spc="-2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3E3D00"/>
                </a:solidFill>
                <a:latin typeface="Arial MT"/>
                <a:cs typeface="Arial MT"/>
              </a:rPr>
              <a:t>|S1|</a:t>
            </a:r>
            <a:r>
              <a:rPr dirty="0" sz="1600" spc="-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≥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k,</a:t>
            </a:r>
            <a:r>
              <a:rPr dirty="0" sz="16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then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return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Malgun Gothic"/>
                <a:cs typeface="Malgun Gothic"/>
              </a:rPr>
              <a:t>SELECT(k,S1)</a:t>
            </a:r>
            <a:endParaRPr sz="1600">
              <a:latin typeface="Malgun Gothic"/>
              <a:cs typeface="Malgun Gothic"/>
            </a:endParaRPr>
          </a:p>
          <a:p>
            <a:pPr marL="440690">
              <a:lnSpc>
                <a:spcPct val="100000"/>
              </a:lnSpc>
              <a:spcBef>
                <a:spcPts val="675"/>
              </a:spcBef>
            </a:pPr>
            <a:r>
              <a:rPr dirty="0" sz="1600" spc="-20">
                <a:solidFill>
                  <a:srgbClr val="3E3D00"/>
                </a:solidFill>
                <a:latin typeface="Malgun Gothic"/>
                <a:cs typeface="Malgun Gothic"/>
              </a:rPr>
              <a:t>else</a:t>
            </a:r>
            <a:endParaRPr sz="1600">
              <a:latin typeface="Malgun Gothic"/>
              <a:cs typeface="Malgun Gothic"/>
            </a:endParaRPr>
          </a:p>
          <a:p>
            <a:pPr marL="798830">
              <a:lnSpc>
                <a:spcPct val="100000"/>
              </a:lnSpc>
              <a:spcBef>
                <a:spcPts val="635"/>
              </a:spcBef>
            </a:pPr>
            <a:r>
              <a:rPr dirty="0" sz="1600">
                <a:solidFill>
                  <a:srgbClr val="3E3D00"/>
                </a:solidFill>
                <a:latin typeface="Arial MT"/>
                <a:cs typeface="Arial MT"/>
              </a:rPr>
              <a:t>if</a:t>
            </a:r>
            <a:r>
              <a:rPr dirty="0" sz="1600" spc="-2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3E3D00"/>
                </a:solidFill>
                <a:latin typeface="Arial MT"/>
                <a:cs typeface="Arial MT"/>
              </a:rPr>
              <a:t>|S1|</a:t>
            </a:r>
            <a:r>
              <a:rPr dirty="0" sz="1600" spc="-1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3E3D00"/>
                </a:solidFill>
                <a:latin typeface="Arial MT"/>
                <a:cs typeface="Arial MT"/>
              </a:rPr>
              <a:t>+|S2|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≥</a:t>
            </a:r>
            <a:r>
              <a:rPr dirty="0" sz="16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k,</a:t>
            </a:r>
            <a:r>
              <a:rPr dirty="0" sz="16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then</a:t>
            </a:r>
            <a:r>
              <a:rPr dirty="0" sz="16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return</a:t>
            </a:r>
            <a:r>
              <a:rPr dirty="0" sz="16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50" spc="-50">
                <a:solidFill>
                  <a:srgbClr val="3E3D00"/>
                </a:solidFill>
                <a:latin typeface="Malgun Gothic"/>
                <a:cs typeface="Malgun Gothic"/>
              </a:rPr>
              <a:t>m</a:t>
            </a:r>
            <a:endParaRPr sz="1650">
              <a:latin typeface="Malgun Gothic"/>
              <a:cs typeface="Malgun Gothic"/>
            </a:endParaRPr>
          </a:p>
          <a:p>
            <a:pPr marL="798830">
              <a:lnSpc>
                <a:spcPct val="100000"/>
              </a:lnSpc>
              <a:spcBef>
                <a:spcPts val="675"/>
              </a:spcBef>
            </a:pP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else</a:t>
            </a:r>
            <a:r>
              <a:rPr dirty="0" sz="16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return</a:t>
            </a:r>
            <a:r>
              <a:rPr dirty="0" sz="16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SELECT(k-|S1|-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|S2|,</a:t>
            </a:r>
            <a:r>
              <a:rPr dirty="0" sz="1600" spc="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S3)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905967" y="5888837"/>
            <a:ext cx="30956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7.</a:t>
            </a:r>
            <a:r>
              <a:rPr dirty="0" sz="16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작아진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문제에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대해</a:t>
            </a: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select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수행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1455419" y="4910328"/>
            <a:ext cx="1399540" cy="273050"/>
          </a:xfrm>
          <a:custGeom>
            <a:avLst/>
            <a:gdLst/>
            <a:ahLst/>
            <a:cxnLst/>
            <a:rect l="l" t="t" r="r" b="b"/>
            <a:pathLst>
              <a:path w="1399539" h="273050">
                <a:moveTo>
                  <a:pt x="1399032" y="0"/>
                </a:moveTo>
                <a:lnTo>
                  <a:pt x="1395418" y="53084"/>
                </a:lnTo>
                <a:lnTo>
                  <a:pt x="1385554" y="96440"/>
                </a:lnTo>
                <a:lnTo>
                  <a:pt x="1370903" y="125676"/>
                </a:lnTo>
                <a:lnTo>
                  <a:pt x="1352931" y="136398"/>
                </a:lnTo>
                <a:lnTo>
                  <a:pt x="745617" y="136398"/>
                </a:lnTo>
                <a:lnTo>
                  <a:pt x="727644" y="147119"/>
                </a:lnTo>
                <a:lnTo>
                  <a:pt x="712993" y="176355"/>
                </a:lnTo>
                <a:lnTo>
                  <a:pt x="703129" y="219711"/>
                </a:lnTo>
                <a:lnTo>
                  <a:pt x="699516" y="272796"/>
                </a:lnTo>
                <a:lnTo>
                  <a:pt x="695902" y="219711"/>
                </a:lnTo>
                <a:lnTo>
                  <a:pt x="686038" y="176355"/>
                </a:lnTo>
                <a:lnTo>
                  <a:pt x="671387" y="147119"/>
                </a:lnTo>
                <a:lnTo>
                  <a:pt x="653415" y="136398"/>
                </a:lnTo>
                <a:lnTo>
                  <a:pt x="46101" y="136398"/>
                </a:lnTo>
                <a:lnTo>
                  <a:pt x="28128" y="125676"/>
                </a:lnTo>
                <a:lnTo>
                  <a:pt x="13477" y="96440"/>
                </a:lnTo>
                <a:lnTo>
                  <a:pt x="3613" y="53084"/>
                </a:lnTo>
                <a:lnTo>
                  <a:pt x="0" y="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3954779" y="4920996"/>
            <a:ext cx="1507490" cy="273050"/>
          </a:xfrm>
          <a:custGeom>
            <a:avLst/>
            <a:gdLst/>
            <a:ahLst/>
            <a:cxnLst/>
            <a:rect l="l" t="t" r="r" b="b"/>
            <a:pathLst>
              <a:path w="1507489" h="273050">
                <a:moveTo>
                  <a:pt x="1507236" y="0"/>
                </a:moveTo>
                <a:lnTo>
                  <a:pt x="1503604" y="53084"/>
                </a:lnTo>
                <a:lnTo>
                  <a:pt x="1493710" y="96440"/>
                </a:lnTo>
                <a:lnTo>
                  <a:pt x="1479053" y="125676"/>
                </a:lnTo>
                <a:lnTo>
                  <a:pt x="1461135" y="136397"/>
                </a:lnTo>
                <a:lnTo>
                  <a:pt x="799719" y="136397"/>
                </a:lnTo>
                <a:lnTo>
                  <a:pt x="781800" y="147119"/>
                </a:lnTo>
                <a:lnTo>
                  <a:pt x="767143" y="176355"/>
                </a:lnTo>
                <a:lnTo>
                  <a:pt x="757249" y="219711"/>
                </a:lnTo>
                <a:lnTo>
                  <a:pt x="753618" y="272795"/>
                </a:lnTo>
                <a:lnTo>
                  <a:pt x="749986" y="219711"/>
                </a:lnTo>
                <a:lnTo>
                  <a:pt x="740092" y="176355"/>
                </a:lnTo>
                <a:lnTo>
                  <a:pt x="725435" y="147119"/>
                </a:lnTo>
                <a:lnTo>
                  <a:pt x="707517" y="136397"/>
                </a:lnTo>
                <a:lnTo>
                  <a:pt x="46100" y="136397"/>
                </a:lnTo>
                <a:lnTo>
                  <a:pt x="28182" y="125676"/>
                </a:lnTo>
                <a:lnTo>
                  <a:pt x="13525" y="96440"/>
                </a:lnTo>
                <a:lnTo>
                  <a:pt x="3631" y="53084"/>
                </a:lnTo>
                <a:lnTo>
                  <a:pt x="0" y="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2994660" y="4920996"/>
            <a:ext cx="821690" cy="273050"/>
          </a:xfrm>
          <a:custGeom>
            <a:avLst/>
            <a:gdLst/>
            <a:ahLst/>
            <a:cxnLst/>
            <a:rect l="l" t="t" r="r" b="b"/>
            <a:pathLst>
              <a:path w="821689" h="273050">
                <a:moveTo>
                  <a:pt x="821436" y="0"/>
                </a:moveTo>
                <a:lnTo>
                  <a:pt x="817824" y="53084"/>
                </a:lnTo>
                <a:lnTo>
                  <a:pt x="807974" y="96440"/>
                </a:lnTo>
                <a:lnTo>
                  <a:pt x="793361" y="125676"/>
                </a:lnTo>
                <a:lnTo>
                  <a:pt x="775462" y="136397"/>
                </a:lnTo>
                <a:lnTo>
                  <a:pt x="456691" y="136397"/>
                </a:lnTo>
                <a:lnTo>
                  <a:pt x="438792" y="147119"/>
                </a:lnTo>
                <a:lnTo>
                  <a:pt x="424179" y="176355"/>
                </a:lnTo>
                <a:lnTo>
                  <a:pt x="414329" y="219711"/>
                </a:lnTo>
                <a:lnTo>
                  <a:pt x="410717" y="272795"/>
                </a:lnTo>
                <a:lnTo>
                  <a:pt x="407106" y="219711"/>
                </a:lnTo>
                <a:lnTo>
                  <a:pt x="397255" y="176355"/>
                </a:lnTo>
                <a:lnTo>
                  <a:pt x="382643" y="147119"/>
                </a:lnTo>
                <a:lnTo>
                  <a:pt x="364743" y="136397"/>
                </a:lnTo>
                <a:lnTo>
                  <a:pt x="45973" y="136397"/>
                </a:lnTo>
                <a:lnTo>
                  <a:pt x="28074" y="125676"/>
                </a:lnTo>
                <a:lnTo>
                  <a:pt x="13462" y="96440"/>
                </a:lnTo>
                <a:lnTo>
                  <a:pt x="3611" y="53084"/>
                </a:lnTo>
                <a:lnTo>
                  <a:pt x="0" y="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2034920" y="5211317"/>
            <a:ext cx="3359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3E3D00"/>
                </a:solidFill>
                <a:latin typeface="Arial MT"/>
                <a:cs typeface="Arial MT"/>
              </a:rPr>
              <a:t>S1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>
                <a:solidFill>
                  <a:srgbClr val="3D010C"/>
                </a:solidFill>
              </a:rPr>
              <a:t>62</a:t>
            </a:fld>
          </a:p>
        </p:txBody>
      </p:sp>
      <p:sp>
        <p:nvSpPr>
          <p:cNvPr id="29" name="object 29" descr=""/>
          <p:cNvSpPr txBox="1"/>
          <p:nvPr/>
        </p:nvSpPr>
        <p:spPr>
          <a:xfrm>
            <a:off x="3278251" y="5254244"/>
            <a:ext cx="3359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3E3D00"/>
                </a:solidFill>
                <a:latin typeface="Arial MT"/>
                <a:cs typeface="Arial MT"/>
              </a:rPr>
              <a:t>S2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527550" y="5252720"/>
            <a:ext cx="3365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3E3D00"/>
                </a:solidFill>
                <a:latin typeface="Arial MT"/>
                <a:cs typeface="Arial MT"/>
              </a:rPr>
              <a:t>S3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979422" y="4709286"/>
            <a:ext cx="3987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10명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3206876" y="4729988"/>
            <a:ext cx="3016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5명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496180" y="4729988"/>
            <a:ext cx="3987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20명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004305" y="4440148"/>
            <a:ext cx="1696085" cy="101473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1F407E"/>
              </a:buClr>
              <a:buAutoNum type="arabicParenBoth"/>
              <a:tabLst>
                <a:tab pos="355600" algn="l"/>
              </a:tabLst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5등을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20">
                <a:solidFill>
                  <a:srgbClr val="3E3D00"/>
                </a:solidFill>
                <a:latin typeface="Malgun Gothic"/>
                <a:cs typeface="Malgun Gothic"/>
              </a:rPr>
              <a:t>찾는다면</a:t>
            </a:r>
            <a:endParaRPr sz="1400">
              <a:latin typeface="Malgun Gothic"/>
              <a:cs typeface="Malgun Gothic"/>
            </a:endParaRPr>
          </a:p>
          <a:p>
            <a:pPr marL="355600" indent="-342900">
              <a:lnSpc>
                <a:spcPct val="100000"/>
              </a:lnSpc>
              <a:spcBef>
                <a:spcPts val="910"/>
              </a:spcBef>
              <a:buClr>
                <a:srgbClr val="1F407E"/>
              </a:buClr>
              <a:buAutoNum type="arabicParenBoth"/>
              <a:tabLst>
                <a:tab pos="355600" algn="l"/>
              </a:tabLst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12등을</a:t>
            </a:r>
            <a:r>
              <a:rPr dirty="0" sz="14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20">
                <a:solidFill>
                  <a:srgbClr val="3E3D00"/>
                </a:solidFill>
                <a:latin typeface="Malgun Gothic"/>
                <a:cs typeface="Malgun Gothic"/>
              </a:rPr>
              <a:t>찾는다면</a:t>
            </a:r>
            <a:endParaRPr sz="1400">
              <a:latin typeface="Malgun Gothic"/>
              <a:cs typeface="Malgun Gothic"/>
            </a:endParaRPr>
          </a:p>
          <a:p>
            <a:pPr marL="355600" indent="-342900">
              <a:lnSpc>
                <a:spcPct val="100000"/>
              </a:lnSpc>
              <a:spcBef>
                <a:spcPts val="925"/>
              </a:spcBef>
              <a:buClr>
                <a:srgbClr val="1F407E"/>
              </a:buClr>
              <a:buAutoNum type="arabicParenBoth"/>
              <a:tabLst>
                <a:tab pos="355600" algn="l"/>
              </a:tabLst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23등을</a:t>
            </a:r>
            <a:r>
              <a:rPr dirty="0" sz="14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20">
                <a:solidFill>
                  <a:srgbClr val="3E3D00"/>
                </a:solidFill>
                <a:latin typeface="Malgun Gothic"/>
                <a:cs typeface="Malgun Gothic"/>
              </a:rPr>
              <a:t>찾는다면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94715" y="1196339"/>
            <a:ext cx="7706995" cy="5093335"/>
          </a:xfrm>
          <a:custGeom>
            <a:avLst/>
            <a:gdLst/>
            <a:ahLst/>
            <a:cxnLst/>
            <a:rect l="l" t="t" r="r" b="b"/>
            <a:pathLst>
              <a:path w="7706995" h="5093335">
                <a:moveTo>
                  <a:pt x="7706868" y="0"/>
                </a:moveTo>
                <a:lnTo>
                  <a:pt x="0" y="0"/>
                </a:lnTo>
                <a:lnTo>
                  <a:pt x="0" y="5093208"/>
                </a:lnTo>
                <a:lnTo>
                  <a:pt x="7706868" y="5093208"/>
                </a:lnTo>
                <a:lnTo>
                  <a:pt x="770686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48665" y="1200711"/>
            <a:ext cx="3978910" cy="134556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procedure</a:t>
            </a:r>
            <a:r>
              <a:rPr dirty="0" sz="2000" spc="-7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SELECT(</a:t>
            </a:r>
            <a:r>
              <a:rPr dirty="0" sz="2000" spc="-10" i="1">
                <a:solidFill>
                  <a:srgbClr val="3E3D00"/>
                </a:solidFill>
                <a:latin typeface="Arial"/>
                <a:cs typeface="Arial"/>
              </a:rPr>
              <a:t>k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,</a:t>
            </a:r>
            <a:r>
              <a:rPr dirty="0" sz="2000" spc="-10" i="1">
                <a:solidFill>
                  <a:srgbClr val="3E3D00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177800">
              <a:lnSpc>
                <a:spcPct val="100000"/>
              </a:lnSpc>
              <a:spcBef>
                <a:spcPts val="195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if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|</a:t>
            </a:r>
            <a:r>
              <a:rPr dirty="0" sz="2000" i="1">
                <a:solidFill>
                  <a:srgbClr val="3E3D0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| &lt;</a:t>
            </a:r>
            <a:r>
              <a:rPr dirty="0" sz="2000" spc="-3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50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then</a:t>
            </a:r>
            <a:endParaRPr sz="2000">
              <a:latin typeface="Arial MT"/>
              <a:cs typeface="Arial MT"/>
            </a:endParaRPr>
          </a:p>
          <a:p>
            <a:pPr marL="457200">
              <a:lnSpc>
                <a:spcPct val="100000"/>
              </a:lnSpc>
              <a:spcBef>
                <a:spcPts val="204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sort</a:t>
            </a:r>
            <a:r>
              <a:rPr dirty="0" sz="2000" spc="-2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spc="-50" i="1">
                <a:solidFill>
                  <a:srgbClr val="3E3D0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204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return</a:t>
            </a:r>
            <a:r>
              <a:rPr dirty="0" sz="2000" spc="-4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i="1">
                <a:solidFill>
                  <a:srgbClr val="3E3D00"/>
                </a:solidFill>
                <a:latin typeface="Arial"/>
                <a:cs typeface="Arial"/>
              </a:rPr>
              <a:t>k</a:t>
            </a:r>
            <a:r>
              <a:rPr dirty="0" baseline="25641" sz="1950">
                <a:solidFill>
                  <a:srgbClr val="3E3D00"/>
                </a:solidFill>
                <a:latin typeface="Arial MT"/>
                <a:cs typeface="Arial MT"/>
              </a:rPr>
              <a:t>th</a:t>
            </a:r>
            <a:r>
              <a:rPr dirty="0" baseline="25641" sz="1950" spc="262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smallest</a:t>
            </a:r>
            <a:r>
              <a:rPr dirty="0" sz="2000" spc="-3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element</a:t>
            </a:r>
            <a:r>
              <a:rPr dirty="0" sz="2000" spc="-2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in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spc="-50" i="1">
                <a:solidFill>
                  <a:srgbClr val="3E3D0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4273" y="2519019"/>
            <a:ext cx="1725295" cy="68707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else</a:t>
            </a:r>
            <a:endParaRPr sz="2000">
              <a:latin typeface="Arial MT"/>
              <a:cs typeface="Arial MT"/>
            </a:endParaRPr>
          </a:p>
          <a:p>
            <a:pPr marL="326390">
              <a:lnSpc>
                <a:spcPct val="100000"/>
              </a:lnSpc>
              <a:spcBef>
                <a:spcPts val="204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divide</a:t>
            </a:r>
            <a:r>
              <a:rPr dirty="0" sz="2000" spc="-4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i="1">
                <a:solidFill>
                  <a:srgbClr val="3E3D00"/>
                </a:solidFill>
                <a:latin typeface="Arial"/>
                <a:cs typeface="Arial"/>
              </a:rPr>
              <a:t>S</a:t>
            </a:r>
            <a:r>
              <a:rPr dirty="0" sz="2000" spc="-40" i="1">
                <a:solidFill>
                  <a:srgbClr val="3E3D0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into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16025" y="4499945"/>
            <a:ext cx="5567045" cy="167830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98755">
              <a:lnSpc>
                <a:spcPct val="100000"/>
              </a:lnSpc>
              <a:spcBef>
                <a:spcPts val="305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than,</a:t>
            </a:r>
            <a:r>
              <a:rPr dirty="0" sz="2000" spc="-4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equal</a:t>
            </a:r>
            <a:r>
              <a:rPr dirty="0" sz="2000" spc="-3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to,</a:t>
            </a:r>
            <a:r>
              <a:rPr dirty="0" sz="2000" spc="-4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and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greater</a:t>
            </a:r>
            <a:r>
              <a:rPr dirty="0" sz="2000" spc="-5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than</a:t>
            </a:r>
            <a:r>
              <a:rPr dirty="0" sz="2000" spc="-2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i="1">
                <a:solidFill>
                  <a:srgbClr val="3E3D00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,</a:t>
            </a:r>
            <a:r>
              <a:rPr dirty="0" sz="2000" spc="-1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respectively.</a:t>
            </a:r>
            <a:endParaRPr sz="2000">
              <a:latin typeface="Arial MT"/>
              <a:cs typeface="Arial MT"/>
            </a:endParaRPr>
          </a:p>
          <a:p>
            <a:pPr marL="24765">
              <a:lnSpc>
                <a:spcPct val="100000"/>
              </a:lnSpc>
              <a:spcBef>
                <a:spcPts val="204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if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|S1|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≥</a:t>
            </a:r>
            <a:r>
              <a:rPr dirty="0" sz="20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k,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then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return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SELECT(k,S1)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else</a:t>
            </a:r>
            <a:endParaRPr sz="2000">
              <a:latin typeface="Malgun Gothic"/>
              <a:cs typeface="Malgun Gothic"/>
            </a:endParaRPr>
          </a:p>
          <a:p>
            <a:pPr marL="291465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if</a:t>
            </a:r>
            <a:r>
              <a:rPr dirty="0" sz="2000" spc="-3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|S1|</a:t>
            </a:r>
            <a:r>
              <a:rPr dirty="0" sz="2000" spc="-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+|S2|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≥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k,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then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return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100" spc="-60">
                <a:solidFill>
                  <a:srgbClr val="3E3D00"/>
                </a:solidFill>
                <a:latin typeface="Malgun Gothic"/>
                <a:cs typeface="Malgun Gothic"/>
              </a:rPr>
              <a:t>m</a:t>
            </a:r>
            <a:endParaRPr sz="2100">
              <a:latin typeface="Malgun Gothic"/>
              <a:cs typeface="Malgun Gothic"/>
            </a:endParaRPr>
          </a:p>
          <a:p>
            <a:pPr marL="280670"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else</a:t>
            </a:r>
            <a:r>
              <a:rPr dirty="0" sz="2000" spc="-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return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30">
                <a:solidFill>
                  <a:srgbClr val="3E3D00"/>
                </a:solidFill>
                <a:latin typeface="Malgun Gothic"/>
                <a:cs typeface="Malgun Gothic"/>
              </a:rPr>
              <a:t>SELECT(k-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|S1|-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|S2|,</a:t>
            </a:r>
            <a:r>
              <a:rPr dirty="0" sz="20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S3)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560310" y="2808025"/>
            <a:ext cx="3789679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4444" sz="3750" spc="-300">
                <a:latin typeface="Symbol"/>
                <a:cs typeface="Symbol"/>
              </a:rPr>
              <a:t></a:t>
            </a:r>
            <a:r>
              <a:rPr dirty="0" baseline="3968" sz="3150" spc="-300">
                <a:latin typeface="Times New Roman"/>
                <a:cs typeface="Times New Roman"/>
              </a:rPr>
              <a:t>|</a:t>
            </a:r>
            <a:r>
              <a:rPr dirty="0" baseline="3968" sz="3150" spc="-142">
                <a:latin typeface="Times New Roman"/>
                <a:cs typeface="Times New Roman"/>
              </a:rPr>
              <a:t> </a:t>
            </a:r>
            <a:r>
              <a:rPr dirty="0" baseline="3968" sz="3150" i="1">
                <a:latin typeface="Times New Roman"/>
                <a:cs typeface="Times New Roman"/>
              </a:rPr>
              <a:t>S</a:t>
            </a:r>
            <a:r>
              <a:rPr dirty="0" baseline="3968" sz="3150" spc="-75" i="1">
                <a:latin typeface="Times New Roman"/>
                <a:cs typeface="Times New Roman"/>
              </a:rPr>
              <a:t> </a:t>
            </a:r>
            <a:r>
              <a:rPr dirty="0" baseline="3968" sz="3150">
                <a:latin typeface="Times New Roman"/>
                <a:cs typeface="Times New Roman"/>
              </a:rPr>
              <a:t>|</a:t>
            </a:r>
            <a:r>
              <a:rPr dirty="0" baseline="3968" sz="3150" spc="-157">
                <a:latin typeface="Times New Roman"/>
                <a:cs typeface="Times New Roman"/>
              </a:rPr>
              <a:t> </a:t>
            </a:r>
            <a:r>
              <a:rPr dirty="0" baseline="3968" sz="3150">
                <a:latin typeface="Times New Roman"/>
                <a:cs typeface="Times New Roman"/>
              </a:rPr>
              <a:t>/</a:t>
            </a:r>
            <a:r>
              <a:rPr dirty="0" baseline="3968" sz="3150" spc="-345">
                <a:latin typeface="Times New Roman"/>
                <a:cs typeface="Times New Roman"/>
              </a:rPr>
              <a:t> </a:t>
            </a:r>
            <a:r>
              <a:rPr dirty="0" baseline="3968" sz="3150">
                <a:latin typeface="Times New Roman"/>
                <a:cs typeface="Times New Roman"/>
              </a:rPr>
              <a:t>5</a:t>
            </a:r>
            <a:r>
              <a:rPr dirty="0" baseline="-4444" sz="3750">
                <a:latin typeface="Symbol"/>
                <a:cs typeface="Symbol"/>
              </a:rPr>
              <a:t></a:t>
            </a:r>
            <a:r>
              <a:rPr dirty="0" baseline="-4444" sz="3750" spc="135"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sequences</a:t>
            </a:r>
            <a:r>
              <a:rPr dirty="0" sz="2000" spc="-6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of</a:t>
            </a:r>
            <a:r>
              <a:rPr dirty="0" sz="2000" spc="-4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5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elements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77417" y="3182213"/>
            <a:ext cx="6635115" cy="134556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290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sort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each 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5-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element</a:t>
            </a:r>
            <a:r>
              <a:rPr dirty="0" sz="2000" spc="-3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sequence</a:t>
            </a:r>
            <a:endParaRPr sz="2000">
              <a:latin typeface="Arial MT"/>
              <a:cs typeface="Arial MT"/>
            </a:endParaRPr>
          </a:p>
          <a:p>
            <a:pPr marL="63500">
              <a:lnSpc>
                <a:spcPts val="2225"/>
              </a:lnSpc>
              <a:spcBef>
                <a:spcPts val="190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let</a:t>
            </a:r>
            <a:r>
              <a:rPr dirty="0" sz="2000" spc="-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M</a:t>
            </a:r>
            <a:r>
              <a:rPr dirty="0" sz="2000" spc="-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be</a:t>
            </a:r>
            <a:r>
              <a:rPr dirty="0" sz="2000" spc="-1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the</a:t>
            </a:r>
            <a:r>
              <a:rPr dirty="0" sz="2000" spc="-1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sequence</a:t>
            </a:r>
            <a:r>
              <a:rPr dirty="0" sz="2000" spc="-4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of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medians</a:t>
            </a:r>
            <a:r>
              <a:rPr dirty="0" sz="2000" spc="-2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of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the</a:t>
            </a:r>
            <a:r>
              <a:rPr dirty="0" sz="2000" spc="-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spc="-35">
                <a:solidFill>
                  <a:srgbClr val="3E3D00"/>
                </a:solidFill>
                <a:latin typeface="Arial MT"/>
                <a:cs typeface="Arial MT"/>
              </a:rPr>
              <a:t>5-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element</a:t>
            </a:r>
            <a:r>
              <a:rPr dirty="0" sz="2000" spc="-5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sets</a:t>
            </a:r>
            <a:endParaRPr sz="2000">
              <a:latin typeface="Arial MT"/>
              <a:cs typeface="Arial MT"/>
            </a:endParaRPr>
          </a:p>
          <a:p>
            <a:pPr marL="63500">
              <a:lnSpc>
                <a:spcPts val="2885"/>
              </a:lnSpc>
            </a:pPr>
            <a:r>
              <a:rPr dirty="0" sz="2000" i="1">
                <a:solidFill>
                  <a:srgbClr val="3E3D00"/>
                </a:solidFill>
                <a:latin typeface="Arial"/>
                <a:cs typeface="Arial"/>
              </a:rPr>
              <a:t>m</a:t>
            </a:r>
            <a:r>
              <a:rPr dirty="0" sz="2000" spc="-40" i="1">
                <a:solidFill>
                  <a:srgbClr val="3E3D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←</a:t>
            </a:r>
            <a:r>
              <a:rPr dirty="0" sz="2000" spc="-3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SELECT(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baseline="-7625" sz="3825" spc="-307">
                <a:latin typeface="Symbol"/>
                <a:cs typeface="Symbol"/>
              </a:rPr>
              <a:t></a:t>
            </a:r>
            <a:r>
              <a:rPr dirty="0" baseline="1322" sz="3150" spc="-307">
                <a:latin typeface="Times New Roman"/>
                <a:cs typeface="Times New Roman"/>
              </a:rPr>
              <a:t>|</a:t>
            </a:r>
            <a:r>
              <a:rPr dirty="0" baseline="1322" sz="3150" spc="-157">
                <a:latin typeface="Times New Roman"/>
                <a:cs typeface="Times New Roman"/>
              </a:rPr>
              <a:t> </a:t>
            </a:r>
            <a:r>
              <a:rPr dirty="0" baseline="1322" sz="3150" i="1">
                <a:latin typeface="Times New Roman"/>
                <a:cs typeface="Times New Roman"/>
              </a:rPr>
              <a:t>M</a:t>
            </a:r>
            <a:r>
              <a:rPr dirty="0" baseline="1322" sz="3150" spc="142" i="1">
                <a:latin typeface="Times New Roman"/>
                <a:cs typeface="Times New Roman"/>
              </a:rPr>
              <a:t> </a:t>
            </a:r>
            <a:r>
              <a:rPr dirty="0" baseline="1322" sz="3150">
                <a:latin typeface="Times New Roman"/>
                <a:cs typeface="Times New Roman"/>
              </a:rPr>
              <a:t>|</a:t>
            </a:r>
            <a:r>
              <a:rPr dirty="0" baseline="1322" sz="3150" spc="-172">
                <a:latin typeface="Times New Roman"/>
                <a:cs typeface="Times New Roman"/>
              </a:rPr>
              <a:t> </a:t>
            </a:r>
            <a:r>
              <a:rPr dirty="0" baseline="1322" sz="3150">
                <a:latin typeface="Times New Roman"/>
                <a:cs typeface="Times New Roman"/>
              </a:rPr>
              <a:t>/</a:t>
            </a:r>
            <a:r>
              <a:rPr dirty="0" baseline="1322" sz="3150" spc="-254">
                <a:latin typeface="Times New Roman"/>
                <a:cs typeface="Times New Roman"/>
              </a:rPr>
              <a:t> </a:t>
            </a:r>
            <a:r>
              <a:rPr dirty="0" baseline="1322" sz="3150">
                <a:latin typeface="Times New Roman"/>
                <a:cs typeface="Times New Roman"/>
              </a:rPr>
              <a:t>2</a:t>
            </a:r>
            <a:r>
              <a:rPr dirty="0" baseline="-7625" sz="3825">
                <a:latin typeface="Symbol"/>
                <a:cs typeface="Symbol"/>
              </a:rPr>
              <a:t></a:t>
            </a:r>
            <a:r>
              <a:rPr dirty="0" baseline="-7625" sz="3825" spc="22"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,</a:t>
            </a:r>
            <a:r>
              <a:rPr dirty="0" sz="2000" spc="-4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Arial MT"/>
                <a:cs typeface="Arial MT"/>
              </a:rPr>
              <a:t>M)</a:t>
            </a:r>
            <a:endParaRPr sz="20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let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S1,</a:t>
            </a:r>
            <a:r>
              <a:rPr dirty="0" sz="2000" spc="-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S2,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and</a:t>
            </a:r>
            <a:r>
              <a:rPr dirty="0" sz="2000" spc="-1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S3</a:t>
            </a:r>
            <a:r>
              <a:rPr dirty="0" sz="2000" spc="-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be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the</a:t>
            </a:r>
            <a:r>
              <a:rPr dirty="0" sz="2000" spc="-1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sequences</a:t>
            </a:r>
            <a:r>
              <a:rPr dirty="0" sz="2000" spc="-4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of</a:t>
            </a:r>
            <a:r>
              <a:rPr dirty="0" sz="2000" spc="-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elements</a:t>
            </a:r>
            <a:r>
              <a:rPr dirty="0" sz="2000" spc="-2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in</a:t>
            </a:r>
            <a:r>
              <a:rPr dirty="0" sz="2000" spc="-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S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less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424426" y="3132327"/>
            <a:ext cx="2280920" cy="880110"/>
          </a:xfrm>
          <a:custGeom>
            <a:avLst/>
            <a:gdLst/>
            <a:ahLst/>
            <a:cxnLst/>
            <a:rect l="l" t="t" r="r" b="b"/>
            <a:pathLst>
              <a:path w="2280920" h="880110">
                <a:moveTo>
                  <a:pt x="44450" y="847979"/>
                </a:moveTo>
                <a:lnTo>
                  <a:pt x="0" y="864870"/>
                </a:lnTo>
                <a:lnTo>
                  <a:pt x="5587" y="879602"/>
                </a:lnTo>
                <a:lnTo>
                  <a:pt x="50164" y="862838"/>
                </a:lnTo>
                <a:lnTo>
                  <a:pt x="44450" y="847979"/>
                </a:lnTo>
                <a:close/>
              </a:path>
              <a:path w="2280920" h="880110">
                <a:moveTo>
                  <a:pt x="103886" y="825373"/>
                </a:moveTo>
                <a:lnTo>
                  <a:pt x="59309" y="842264"/>
                </a:lnTo>
                <a:lnTo>
                  <a:pt x="65024" y="857123"/>
                </a:lnTo>
                <a:lnTo>
                  <a:pt x="109474" y="840232"/>
                </a:lnTo>
                <a:lnTo>
                  <a:pt x="103886" y="825373"/>
                </a:lnTo>
                <a:close/>
              </a:path>
              <a:path w="2280920" h="880110">
                <a:moveTo>
                  <a:pt x="163322" y="802894"/>
                </a:moveTo>
                <a:lnTo>
                  <a:pt x="118745" y="819785"/>
                </a:lnTo>
                <a:lnTo>
                  <a:pt x="124333" y="834644"/>
                </a:lnTo>
                <a:lnTo>
                  <a:pt x="168910" y="817753"/>
                </a:lnTo>
                <a:lnTo>
                  <a:pt x="163322" y="802894"/>
                </a:lnTo>
                <a:close/>
              </a:path>
              <a:path w="2280920" h="880110">
                <a:moveTo>
                  <a:pt x="222631" y="780415"/>
                </a:moveTo>
                <a:lnTo>
                  <a:pt x="178053" y="797306"/>
                </a:lnTo>
                <a:lnTo>
                  <a:pt x="183769" y="812165"/>
                </a:lnTo>
                <a:lnTo>
                  <a:pt x="228219" y="795274"/>
                </a:lnTo>
                <a:lnTo>
                  <a:pt x="222631" y="780415"/>
                </a:lnTo>
                <a:close/>
              </a:path>
              <a:path w="2280920" h="880110">
                <a:moveTo>
                  <a:pt x="282066" y="757936"/>
                </a:moveTo>
                <a:lnTo>
                  <a:pt x="237489" y="774827"/>
                </a:lnTo>
                <a:lnTo>
                  <a:pt x="243077" y="789559"/>
                </a:lnTo>
                <a:lnTo>
                  <a:pt x="287654" y="772795"/>
                </a:lnTo>
                <a:lnTo>
                  <a:pt x="282066" y="757936"/>
                </a:lnTo>
                <a:close/>
              </a:path>
              <a:path w="2280920" h="880110">
                <a:moveTo>
                  <a:pt x="341375" y="735330"/>
                </a:moveTo>
                <a:lnTo>
                  <a:pt x="296799" y="752221"/>
                </a:lnTo>
                <a:lnTo>
                  <a:pt x="302513" y="767080"/>
                </a:lnTo>
                <a:lnTo>
                  <a:pt x="346963" y="750189"/>
                </a:lnTo>
                <a:lnTo>
                  <a:pt x="341375" y="735330"/>
                </a:lnTo>
                <a:close/>
              </a:path>
              <a:path w="2280920" h="880110">
                <a:moveTo>
                  <a:pt x="400812" y="712851"/>
                </a:moveTo>
                <a:lnTo>
                  <a:pt x="356235" y="729742"/>
                </a:lnTo>
                <a:lnTo>
                  <a:pt x="361823" y="744601"/>
                </a:lnTo>
                <a:lnTo>
                  <a:pt x="406400" y="727710"/>
                </a:lnTo>
                <a:lnTo>
                  <a:pt x="400812" y="712851"/>
                </a:lnTo>
                <a:close/>
              </a:path>
              <a:path w="2280920" h="880110">
                <a:moveTo>
                  <a:pt x="460121" y="690372"/>
                </a:moveTo>
                <a:lnTo>
                  <a:pt x="415671" y="707263"/>
                </a:lnTo>
                <a:lnTo>
                  <a:pt x="421259" y="722122"/>
                </a:lnTo>
                <a:lnTo>
                  <a:pt x="465836" y="705231"/>
                </a:lnTo>
                <a:lnTo>
                  <a:pt x="460121" y="690372"/>
                </a:lnTo>
                <a:close/>
              </a:path>
              <a:path w="2280920" h="880110">
                <a:moveTo>
                  <a:pt x="519557" y="667893"/>
                </a:moveTo>
                <a:lnTo>
                  <a:pt x="474979" y="684784"/>
                </a:lnTo>
                <a:lnTo>
                  <a:pt x="480568" y="699643"/>
                </a:lnTo>
                <a:lnTo>
                  <a:pt x="525145" y="682752"/>
                </a:lnTo>
                <a:lnTo>
                  <a:pt x="519557" y="667893"/>
                </a:lnTo>
                <a:close/>
              </a:path>
              <a:path w="2280920" h="880110">
                <a:moveTo>
                  <a:pt x="578865" y="645287"/>
                </a:moveTo>
                <a:lnTo>
                  <a:pt x="534415" y="662178"/>
                </a:lnTo>
                <a:lnTo>
                  <a:pt x="540003" y="677037"/>
                </a:lnTo>
                <a:lnTo>
                  <a:pt x="584581" y="660146"/>
                </a:lnTo>
                <a:lnTo>
                  <a:pt x="578865" y="645287"/>
                </a:lnTo>
                <a:close/>
              </a:path>
              <a:path w="2280920" h="880110">
                <a:moveTo>
                  <a:pt x="638301" y="622808"/>
                </a:moveTo>
                <a:lnTo>
                  <a:pt x="593725" y="639699"/>
                </a:lnTo>
                <a:lnTo>
                  <a:pt x="599313" y="654558"/>
                </a:lnTo>
                <a:lnTo>
                  <a:pt x="643889" y="637667"/>
                </a:lnTo>
                <a:lnTo>
                  <a:pt x="638301" y="622808"/>
                </a:lnTo>
                <a:close/>
              </a:path>
              <a:path w="2280920" h="880110">
                <a:moveTo>
                  <a:pt x="697611" y="600329"/>
                </a:moveTo>
                <a:lnTo>
                  <a:pt x="653161" y="617220"/>
                </a:lnTo>
                <a:lnTo>
                  <a:pt x="658749" y="632079"/>
                </a:lnTo>
                <a:lnTo>
                  <a:pt x="703326" y="615188"/>
                </a:lnTo>
                <a:lnTo>
                  <a:pt x="697611" y="600329"/>
                </a:lnTo>
                <a:close/>
              </a:path>
              <a:path w="2280920" h="880110">
                <a:moveTo>
                  <a:pt x="757047" y="577850"/>
                </a:moveTo>
                <a:lnTo>
                  <a:pt x="712470" y="594741"/>
                </a:lnTo>
                <a:lnTo>
                  <a:pt x="718185" y="609600"/>
                </a:lnTo>
                <a:lnTo>
                  <a:pt x="762635" y="592709"/>
                </a:lnTo>
                <a:lnTo>
                  <a:pt x="757047" y="577850"/>
                </a:lnTo>
                <a:close/>
              </a:path>
              <a:path w="2280920" h="880110">
                <a:moveTo>
                  <a:pt x="816356" y="555371"/>
                </a:moveTo>
                <a:lnTo>
                  <a:pt x="771906" y="572135"/>
                </a:lnTo>
                <a:lnTo>
                  <a:pt x="777494" y="586994"/>
                </a:lnTo>
                <a:lnTo>
                  <a:pt x="822071" y="570103"/>
                </a:lnTo>
                <a:lnTo>
                  <a:pt x="816356" y="555371"/>
                </a:lnTo>
                <a:close/>
              </a:path>
              <a:path w="2280920" h="880110">
                <a:moveTo>
                  <a:pt x="875791" y="532765"/>
                </a:moveTo>
                <a:lnTo>
                  <a:pt x="831214" y="549656"/>
                </a:lnTo>
                <a:lnTo>
                  <a:pt x="836929" y="564515"/>
                </a:lnTo>
                <a:lnTo>
                  <a:pt x="881379" y="547624"/>
                </a:lnTo>
                <a:lnTo>
                  <a:pt x="875791" y="532765"/>
                </a:lnTo>
                <a:close/>
              </a:path>
              <a:path w="2280920" h="880110">
                <a:moveTo>
                  <a:pt x="935101" y="510286"/>
                </a:moveTo>
                <a:lnTo>
                  <a:pt x="890651" y="527177"/>
                </a:lnTo>
                <a:lnTo>
                  <a:pt x="896238" y="542036"/>
                </a:lnTo>
                <a:lnTo>
                  <a:pt x="940815" y="525145"/>
                </a:lnTo>
                <a:lnTo>
                  <a:pt x="935101" y="510286"/>
                </a:lnTo>
                <a:close/>
              </a:path>
              <a:path w="2280920" h="880110">
                <a:moveTo>
                  <a:pt x="994537" y="487807"/>
                </a:moveTo>
                <a:lnTo>
                  <a:pt x="949960" y="504698"/>
                </a:lnTo>
                <a:lnTo>
                  <a:pt x="955675" y="519557"/>
                </a:lnTo>
                <a:lnTo>
                  <a:pt x="1000125" y="502666"/>
                </a:lnTo>
                <a:lnTo>
                  <a:pt x="994537" y="487807"/>
                </a:lnTo>
                <a:close/>
              </a:path>
              <a:path w="2280920" h="880110">
                <a:moveTo>
                  <a:pt x="1053973" y="465327"/>
                </a:moveTo>
                <a:lnTo>
                  <a:pt x="1009396" y="482219"/>
                </a:lnTo>
                <a:lnTo>
                  <a:pt x="1014984" y="496951"/>
                </a:lnTo>
                <a:lnTo>
                  <a:pt x="1059561" y="480060"/>
                </a:lnTo>
                <a:lnTo>
                  <a:pt x="1053973" y="465327"/>
                </a:lnTo>
                <a:close/>
              </a:path>
              <a:path w="2280920" h="880110">
                <a:moveTo>
                  <a:pt x="1113282" y="442722"/>
                </a:moveTo>
                <a:lnTo>
                  <a:pt x="1068704" y="459613"/>
                </a:lnTo>
                <a:lnTo>
                  <a:pt x="1074420" y="474472"/>
                </a:lnTo>
                <a:lnTo>
                  <a:pt x="1118870" y="457581"/>
                </a:lnTo>
                <a:lnTo>
                  <a:pt x="1113282" y="442722"/>
                </a:lnTo>
                <a:close/>
              </a:path>
              <a:path w="2280920" h="880110">
                <a:moveTo>
                  <a:pt x="1172718" y="420243"/>
                </a:moveTo>
                <a:lnTo>
                  <a:pt x="1128140" y="437134"/>
                </a:lnTo>
                <a:lnTo>
                  <a:pt x="1133728" y="451993"/>
                </a:lnTo>
                <a:lnTo>
                  <a:pt x="1178306" y="435101"/>
                </a:lnTo>
                <a:lnTo>
                  <a:pt x="1172718" y="420243"/>
                </a:lnTo>
                <a:close/>
              </a:path>
              <a:path w="2280920" h="880110">
                <a:moveTo>
                  <a:pt x="1232027" y="397763"/>
                </a:moveTo>
                <a:lnTo>
                  <a:pt x="1187450" y="414655"/>
                </a:lnTo>
                <a:lnTo>
                  <a:pt x="1193164" y="429513"/>
                </a:lnTo>
                <a:lnTo>
                  <a:pt x="1237614" y="412623"/>
                </a:lnTo>
                <a:lnTo>
                  <a:pt x="1232027" y="397763"/>
                </a:lnTo>
                <a:close/>
              </a:path>
              <a:path w="2280920" h="880110">
                <a:moveTo>
                  <a:pt x="1291463" y="375285"/>
                </a:moveTo>
                <a:lnTo>
                  <a:pt x="1246886" y="392175"/>
                </a:lnTo>
                <a:lnTo>
                  <a:pt x="1252474" y="406908"/>
                </a:lnTo>
                <a:lnTo>
                  <a:pt x="1297051" y="390144"/>
                </a:lnTo>
                <a:lnTo>
                  <a:pt x="1291463" y="375285"/>
                </a:lnTo>
                <a:close/>
              </a:path>
              <a:path w="2280920" h="880110">
                <a:moveTo>
                  <a:pt x="1350772" y="352679"/>
                </a:moveTo>
                <a:lnTo>
                  <a:pt x="1306322" y="369570"/>
                </a:lnTo>
                <a:lnTo>
                  <a:pt x="1311910" y="384429"/>
                </a:lnTo>
                <a:lnTo>
                  <a:pt x="1356360" y="367538"/>
                </a:lnTo>
                <a:lnTo>
                  <a:pt x="1350772" y="352679"/>
                </a:lnTo>
                <a:close/>
              </a:path>
              <a:path w="2280920" h="880110">
                <a:moveTo>
                  <a:pt x="1410208" y="330200"/>
                </a:moveTo>
                <a:lnTo>
                  <a:pt x="1365631" y="347091"/>
                </a:lnTo>
                <a:lnTo>
                  <a:pt x="1371219" y="361950"/>
                </a:lnTo>
                <a:lnTo>
                  <a:pt x="1415796" y="345059"/>
                </a:lnTo>
                <a:lnTo>
                  <a:pt x="1410208" y="330200"/>
                </a:lnTo>
                <a:close/>
              </a:path>
              <a:path w="2280920" h="880110">
                <a:moveTo>
                  <a:pt x="1469516" y="307721"/>
                </a:moveTo>
                <a:lnTo>
                  <a:pt x="1425066" y="324612"/>
                </a:lnTo>
                <a:lnTo>
                  <a:pt x="1430654" y="339471"/>
                </a:lnTo>
                <a:lnTo>
                  <a:pt x="1475232" y="322580"/>
                </a:lnTo>
                <a:lnTo>
                  <a:pt x="1469516" y="307721"/>
                </a:lnTo>
                <a:close/>
              </a:path>
              <a:path w="2280920" h="880110">
                <a:moveTo>
                  <a:pt x="1528952" y="285242"/>
                </a:moveTo>
                <a:lnTo>
                  <a:pt x="1484376" y="302133"/>
                </a:lnTo>
                <a:lnTo>
                  <a:pt x="1489964" y="316864"/>
                </a:lnTo>
                <a:lnTo>
                  <a:pt x="1534540" y="300100"/>
                </a:lnTo>
                <a:lnTo>
                  <a:pt x="1528952" y="285242"/>
                </a:lnTo>
                <a:close/>
              </a:path>
              <a:path w="2280920" h="880110">
                <a:moveTo>
                  <a:pt x="1588262" y="262636"/>
                </a:moveTo>
                <a:lnTo>
                  <a:pt x="1543812" y="279526"/>
                </a:lnTo>
                <a:lnTo>
                  <a:pt x="1549400" y="294386"/>
                </a:lnTo>
                <a:lnTo>
                  <a:pt x="1593977" y="277495"/>
                </a:lnTo>
                <a:lnTo>
                  <a:pt x="1588262" y="262636"/>
                </a:lnTo>
                <a:close/>
              </a:path>
              <a:path w="2280920" h="880110">
                <a:moveTo>
                  <a:pt x="1647698" y="240157"/>
                </a:moveTo>
                <a:lnTo>
                  <a:pt x="1603121" y="257048"/>
                </a:lnTo>
                <a:lnTo>
                  <a:pt x="1608709" y="271907"/>
                </a:lnTo>
                <a:lnTo>
                  <a:pt x="1653286" y="255016"/>
                </a:lnTo>
                <a:lnTo>
                  <a:pt x="1647698" y="240157"/>
                </a:lnTo>
                <a:close/>
              </a:path>
              <a:path w="2280920" h="880110">
                <a:moveTo>
                  <a:pt x="1707007" y="217677"/>
                </a:moveTo>
                <a:lnTo>
                  <a:pt x="1662557" y="234569"/>
                </a:lnTo>
                <a:lnTo>
                  <a:pt x="1668145" y="249427"/>
                </a:lnTo>
                <a:lnTo>
                  <a:pt x="1712722" y="232537"/>
                </a:lnTo>
                <a:lnTo>
                  <a:pt x="1707007" y="217677"/>
                </a:lnTo>
                <a:close/>
              </a:path>
              <a:path w="2280920" h="880110">
                <a:moveTo>
                  <a:pt x="1766443" y="195199"/>
                </a:moveTo>
                <a:lnTo>
                  <a:pt x="1721865" y="212089"/>
                </a:lnTo>
                <a:lnTo>
                  <a:pt x="1727581" y="226949"/>
                </a:lnTo>
                <a:lnTo>
                  <a:pt x="1772031" y="210058"/>
                </a:lnTo>
                <a:lnTo>
                  <a:pt x="1766443" y="195199"/>
                </a:lnTo>
                <a:close/>
              </a:path>
              <a:path w="2280920" h="880110">
                <a:moveTo>
                  <a:pt x="1825752" y="172593"/>
                </a:moveTo>
                <a:lnTo>
                  <a:pt x="1781302" y="189484"/>
                </a:lnTo>
                <a:lnTo>
                  <a:pt x="1786889" y="204343"/>
                </a:lnTo>
                <a:lnTo>
                  <a:pt x="1831466" y="187451"/>
                </a:lnTo>
                <a:lnTo>
                  <a:pt x="1825752" y="172593"/>
                </a:lnTo>
                <a:close/>
              </a:path>
              <a:path w="2280920" h="880110">
                <a:moveTo>
                  <a:pt x="1885188" y="150113"/>
                </a:moveTo>
                <a:lnTo>
                  <a:pt x="1840611" y="167005"/>
                </a:lnTo>
                <a:lnTo>
                  <a:pt x="1846326" y="181863"/>
                </a:lnTo>
                <a:lnTo>
                  <a:pt x="1890776" y="164973"/>
                </a:lnTo>
                <a:lnTo>
                  <a:pt x="1885188" y="150113"/>
                </a:lnTo>
                <a:close/>
              </a:path>
              <a:path w="2280920" h="880110">
                <a:moveTo>
                  <a:pt x="1944497" y="127635"/>
                </a:moveTo>
                <a:lnTo>
                  <a:pt x="1900047" y="144525"/>
                </a:lnTo>
                <a:lnTo>
                  <a:pt x="1905635" y="159385"/>
                </a:lnTo>
                <a:lnTo>
                  <a:pt x="1950212" y="142494"/>
                </a:lnTo>
                <a:lnTo>
                  <a:pt x="1944497" y="127635"/>
                </a:lnTo>
                <a:close/>
              </a:path>
              <a:path w="2280920" h="880110">
                <a:moveTo>
                  <a:pt x="2003933" y="105156"/>
                </a:moveTo>
                <a:lnTo>
                  <a:pt x="1959356" y="122047"/>
                </a:lnTo>
                <a:lnTo>
                  <a:pt x="1965071" y="136906"/>
                </a:lnTo>
                <a:lnTo>
                  <a:pt x="2009521" y="120014"/>
                </a:lnTo>
                <a:lnTo>
                  <a:pt x="2003933" y="105156"/>
                </a:lnTo>
                <a:close/>
              </a:path>
              <a:path w="2280920" h="880110">
                <a:moveTo>
                  <a:pt x="2063369" y="82676"/>
                </a:moveTo>
                <a:lnTo>
                  <a:pt x="2018791" y="99441"/>
                </a:lnTo>
                <a:lnTo>
                  <a:pt x="2024379" y="114300"/>
                </a:lnTo>
                <a:lnTo>
                  <a:pt x="2068957" y="97409"/>
                </a:lnTo>
                <a:lnTo>
                  <a:pt x="2063369" y="82676"/>
                </a:lnTo>
                <a:close/>
              </a:path>
              <a:path w="2280920" h="880110">
                <a:moveTo>
                  <a:pt x="2122678" y="60071"/>
                </a:moveTo>
                <a:lnTo>
                  <a:pt x="2078101" y="76962"/>
                </a:lnTo>
                <a:lnTo>
                  <a:pt x="2083816" y="91821"/>
                </a:lnTo>
                <a:lnTo>
                  <a:pt x="2128266" y="74930"/>
                </a:lnTo>
                <a:lnTo>
                  <a:pt x="2122678" y="60071"/>
                </a:lnTo>
                <a:close/>
              </a:path>
              <a:path w="2280920" h="880110">
                <a:moveTo>
                  <a:pt x="2182114" y="37592"/>
                </a:moveTo>
                <a:lnTo>
                  <a:pt x="2137537" y="54483"/>
                </a:lnTo>
                <a:lnTo>
                  <a:pt x="2143125" y="69342"/>
                </a:lnTo>
                <a:lnTo>
                  <a:pt x="2187702" y="52450"/>
                </a:lnTo>
                <a:lnTo>
                  <a:pt x="2182114" y="37592"/>
                </a:lnTo>
                <a:close/>
              </a:path>
              <a:path w="2280920" h="880110">
                <a:moveTo>
                  <a:pt x="2266875" y="23749"/>
                </a:moveTo>
                <a:lnTo>
                  <a:pt x="2218690" y="23749"/>
                </a:lnTo>
                <a:lnTo>
                  <a:pt x="2224278" y="38608"/>
                </a:lnTo>
                <a:lnTo>
                  <a:pt x="2212449" y="43104"/>
                </a:lnTo>
                <a:lnTo>
                  <a:pt x="2223134" y="71247"/>
                </a:lnTo>
                <a:lnTo>
                  <a:pt x="2266875" y="23749"/>
                </a:lnTo>
                <a:close/>
              </a:path>
              <a:path w="2280920" h="880110">
                <a:moveTo>
                  <a:pt x="2206814" y="28262"/>
                </a:moveTo>
                <a:lnTo>
                  <a:pt x="2196973" y="32004"/>
                </a:lnTo>
                <a:lnTo>
                  <a:pt x="2202560" y="46862"/>
                </a:lnTo>
                <a:lnTo>
                  <a:pt x="2212449" y="43104"/>
                </a:lnTo>
                <a:lnTo>
                  <a:pt x="2206814" y="28262"/>
                </a:lnTo>
                <a:close/>
              </a:path>
              <a:path w="2280920" h="880110">
                <a:moveTo>
                  <a:pt x="2218690" y="23749"/>
                </a:moveTo>
                <a:lnTo>
                  <a:pt x="2206814" y="28262"/>
                </a:lnTo>
                <a:lnTo>
                  <a:pt x="2212449" y="43104"/>
                </a:lnTo>
                <a:lnTo>
                  <a:pt x="2224278" y="38608"/>
                </a:lnTo>
                <a:lnTo>
                  <a:pt x="2218690" y="23749"/>
                </a:lnTo>
                <a:close/>
              </a:path>
              <a:path w="2280920" h="880110">
                <a:moveTo>
                  <a:pt x="2196083" y="0"/>
                </a:moveTo>
                <a:lnTo>
                  <a:pt x="2206814" y="28262"/>
                </a:lnTo>
                <a:lnTo>
                  <a:pt x="2218690" y="23749"/>
                </a:lnTo>
                <a:lnTo>
                  <a:pt x="2266875" y="23749"/>
                </a:lnTo>
                <a:lnTo>
                  <a:pt x="2280793" y="8636"/>
                </a:lnTo>
                <a:lnTo>
                  <a:pt x="2196083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705600" y="2842260"/>
            <a:ext cx="867410" cy="425450"/>
          </a:xfrm>
          <a:prstGeom prst="rect">
            <a:avLst/>
          </a:prstGeom>
          <a:solidFill>
            <a:srgbClr val="FFFF33"/>
          </a:solidFill>
        </p:spPr>
        <p:txBody>
          <a:bodyPr wrap="square" lIns="0" tIns="4000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T(n/5)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561076" y="2276855"/>
            <a:ext cx="695325" cy="401320"/>
          </a:xfrm>
          <a:prstGeom prst="rect">
            <a:avLst/>
          </a:prstGeom>
          <a:solidFill>
            <a:srgbClr val="FFFF33"/>
          </a:solidFill>
        </p:spPr>
        <p:txBody>
          <a:bodyPr wrap="square" lIns="0" tIns="4000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O(n)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434840" y="2702051"/>
            <a:ext cx="2270760" cy="2646045"/>
          </a:xfrm>
          <a:custGeom>
            <a:avLst/>
            <a:gdLst/>
            <a:ahLst/>
            <a:cxnLst/>
            <a:rect l="l" t="t" r="r" b="b"/>
            <a:pathLst>
              <a:path w="2270759" h="2646045">
                <a:moveTo>
                  <a:pt x="48006" y="689991"/>
                </a:moveTo>
                <a:lnTo>
                  <a:pt x="38735" y="677037"/>
                </a:lnTo>
                <a:lnTo>
                  <a:pt x="0" y="704723"/>
                </a:lnTo>
                <a:lnTo>
                  <a:pt x="9144" y="717677"/>
                </a:lnTo>
                <a:lnTo>
                  <a:pt x="48006" y="689991"/>
                </a:lnTo>
                <a:close/>
              </a:path>
              <a:path w="2270759" h="2646045">
                <a:moveTo>
                  <a:pt x="99695" y="653161"/>
                </a:moveTo>
                <a:lnTo>
                  <a:pt x="90424" y="640207"/>
                </a:lnTo>
                <a:lnTo>
                  <a:pt x="51689" y="667893"/>
                </a:lnTo>
                <a:lnTo>
                  <a:pt x="60833" y="680847"/>
                </a:lnTo>
                <a:lnTo>
                  <a:pt x="99695" y="653161"/>
                </a:lnTo>
                <a:close/>
              </a:path>
              <a:path w="2270759" h="2646045">
                <a:moveTo>
                  <a:pt x="151384" y="616204"/>
                </a:moveTo>
                <a:lnTo>
                  <a:pt x="142113" y="603377"/>
                </a:lnTo>
                <a:lnTo>
                  <a:pt x="103378" y="630936"/>
                </a:lnTo>
                <a:lnTo>
                  <a:pt x="112522" y="643890"/>
                </a:lnTo>
                <a:lnTo>
                  <a:pt x="151384" y="616204"/>
                </a:lnTo>
                <a:close/>
              </a:path>
              <a:path w="2270759" h="2646045">
                <a:moveTo>
                  <a:pt x="203073" y="579374"/>
                </a:moveTo>
                <a:lnTo>
                  <a:pt x="193802" y="566420"/>
                </a:lnTo>
                <a:lnTo>
                  <a:pt x="155067" y="594106"/>
                </a:lnTo>
                <a:lnTo>
                  <a:pt x="164211" y="607060"/>
                </a:lnTo>
                <a:lnTo>
                  <a:pt x="203073" y="579374"/>
                </a:lnTo>
                <a:close/>
              </a:path>
              <a:path w="2270759" h="2646045">
                <a:moveTo>
                  <a:pt x="254762" y="542544"/>
                </a:moveTo>
                <a:lnTo>
                  <a:pt x="245491" y="529590"/>
                </a:lnTo>
                <a:lnTo>
                  <a:pt x="206756" y="557276"/>
                </a:lnTo>
                <a:lnTo>
                  <a:pt x="215900" y="570103"/>
                </a:lnTo>
                <a:lnTo>
                  <a:pt x="254762" y="542544"/>
                </a:lnTo>
                <a:close/>
              </a:path>
              <a:path w="2270759" h="2646045">
                <a:moveTo>
                  <a:pt x="306451" y="505587"/>
                </a:moveTo>
                <a:lnTo>
                  <a:pt x="297180" y="492633"/>
                </a:lnTo>
                <a:lnTo>
                  <a:pt x="258445" y="520319"/>
                </a:lnTo>
                <a:lnTo>
                  <a:pt x="267589" y="533273"/>
                </a:lnTo>
                <a:lnTo>
                  <a:pt x="306451" y="505587"/>
                </a:lnTo>
                <a:close/>
              </a:path>
              <a:path w="2270759" h="2646045">
                <a:moveTo>
                  <a:pt x="358140" y="468757"/>
                </a:moveTo>
                <a:lnTo>
                  <a:pt x="348869" y="455803"/>
                </a:lnTo>
                <a:lnTo>
                  <a:pt x="310134" y="483489"/>
                </a:lnTo>
                <a:lnTo>
                  <a:pt x="319405" y="496443"/>
                </a:lnTo>
                <a:lnTo>
                  <a:pt x="358140" y="468757"/>
                </a:lnTo>
                <a:close/>
              </a:path>
              <a:path w="2270759" h="2646045">
                <a:moveTo>
                  <a:pt x="409829" y="431800"/>
                </a:moveTo>
                <a:lnTo>
                  <a:pt x="400558" y="418973"/>
                </a:lnTo>
                <a:lnTo>
                  <a:pt x="361823" y="446659"/>
                </a:lnTo>
                <a:lnTo>
                  <a:pt x="371094" y="459486"/>
                </a:lnTo>
                <a:lnTo>
                  <a:pt x="409829" y="431800"/>
                </a:lnTo>
                <a:close/>
              </a:path>
              <a:path w="2270759" h="2646045">
                <a:moveTo>
                  <a:pt x="461518" y="394970"/>
                </a:moveTo>
                <a:lnTo>
                  <a:pt x="452247" y="382016"/>
                </a:lnTo>
                <a:lnTo>
                  <a:pt x="413512" y="409702"/>
                </a:lnTo>
                <a:lnTo>
                  <a:pt x="422783" y="422656"/>
                </a:lnTo>
                <a:lnTo>
                  <a:pt x="461518" y="394970"/>
                </a:lnTo>
                <a:close/>
              </a:path>
              <a:path w="2270759" h="2646045">
                <a:moveTo>
                  <a:pt x="513207" y="358140"/>
                </a:moveTo>
                <a:lnTo>
                  <a:pt x="503936" y="345186"/>
                </a:lnTo>
                <a:lnTo>
                  <a:pt x="465201" y="372872"/>
                </a:lnTo>
                <a:lnTo>
                  <a:pt x="474472" y="385826"/>
                </a:lnTo>
                <a:lnTo>
                  <a:pt x="513207" y="358140"/>
                </a:lnTo>
                <a:close/>
              </a:path>
              <a:path w="2270759" h="2646045">
                <a:moveTo>
                  <a:pt x="564896" y="321183"/>
                </a:moveTo>
                <a:lnTo>
                  <a:pt x="555625" y="308356"/>
                </a:lnTo>
                <a:lnTo>
                  <a:pt x="516890" y="335915"/>
                </a:lnTo>
                <a:lnTo>
                  <a:pt x="526161" y="348869"/>
                </a:lnTo>
                <a:lnTo>
                  <a:pt x="564896" y="321183"/>
                </a:lnTo>
                <a:close/>
              </a:path>
              <a:path w="2270759" h="2646045">
                <a:moveTo>
                  <a:pt x="616585" y="284353"/>
                </a:moveTo>
                <a:lnTo>
                  <a:pt x="607314" y="271399"/>
                </a:lnTo>
                <a:lnTo>
                  <a:pt x="568579" y="299085"/>
                </a:lnTo>
                <a:lnTo>
                  <a:pt x="577850" y="312039"/>
                </a:lnTo>
                <a:lnTo>
                  <a:pt x="616585" y="284353"/>
                </a:lnTo>
                <a:close/>
              </a:path>
              <a:path w="2270759" h="2646045">
                <a:moveTo>
                  <a:pt x="668274" y="247523"/>
                </a:moveTo>
                <a:lnTo>
                  <a:pt x="659003" y="234569"/>
                </a:lnTo>
                <a:lnTo>
                  <a:pt x="620268" y="262255"/>
                </a:lnTo>
                <a:lnTo>
                  <a:pt x="629539" y="275082"/>
                </a:lnTo>
                <a:lnTo>
                  <a:pt x="668274" y="247523"/>
                </a:lnTo>
                <a:close/>
              </a:path>
              <a:path w="2270759" h="2646045">
                <a:moveTo>
                  <a:pt x="719963" y="210566"/>
                </a:moveTo>
                <a:lnTo>
                  <a:pt x="710819" y="197612"/>
                </a:lnTo>
                <a:lnTo>
                  <a:pt x="671957" y="225298"/>
                </a:lnTo>
                <a:lnTo>
                  <a:pt x="681228" y="238252"/>
                </a:lnTo>
                <a:lnTo>
                  <a:pt x="719963" y="210566"/>
                </a:lnTo>
                <a:close/>
              </a:path>
              <a:path w="2270759" h="2646045">
                <a:moveTo>
                  <a:pt x="761492" y="2356231"/>
                </a:moveTo>
                <a:lnTo>
                  <a:pt x="714502" y="2348230"/>
                </a:lnTo>
                <a:lnTo>
                  <a:pt x="711835" y="2363978"/>
                </a:lnTo>
                <a:lnTo>
                  <a:pt x="758825" y="2371979"/>
                </a:lnTo>
                <a:lnTo>
                  <a:pt x="761492" y="2356231"/>
                </a:lnTo>
                <a:close/>
              </a:path>
              <a:path w="2270759" h="2646045">
                <a:moveTo>
                  <a:pt x="771652" y="173736"/>
                </a:moveTo>
                <a:lnTo>
                  <a:pt x="762508" y="160782"/>
                </a:lnTo>
                <a:lnTo>
                  <a:pt x="723646" y="188468"/>
                </a:lnTo>
                <a:lnTo>
                  <a:pt x="732917" y="201422"/>
                </a:lnTo>
                <a:lnTo>
                  <a:pt x="771652" y="173736"/>
                </a:lnTo>
                <a:close/>
              </a:path>
              <a:path w="2270759" h="2646045">
                <a:moveTo>
                  <a:pt x="823341" y="136779"/>
                </a:moveTo>
                <a:lnTo>
                  <a:pt x="814197" y="123952"/>
                </a:lnTo>
                <a:lnTo>
                  <a:pt x="775335" y="151638"/>
                </a:lnTo>
                <a:lnTo>
                  <a:pt x="784606" y="164465"/>
                </a:lnTo>
                <a:lnTo>
                  <a:pt x="823341" y="136779"/>
                </a:lnTo>
                <a:close/>
              </a:path>
              <a:path w="2270759" h="2646045">
                <a:moveTo>
                  <a:pt x="824103" y="2366899"/>
                </a:moveTo>
                <a:lnTo>
                  <a:pt x="777113" y="2358898"/>
                </a:lnTo>
                <a:lnTo>
                  <a:pt x="774446" y="2374646"/>
                </a:lnTo>
                <a:lnTo>
                  <a:pt x="821436" y="2382520"/>
                </a:lnTo>
                <a:lnTo>
                  <a:pt x="824103" y="2366899"/>
                </a:lnTo>
                <a:close/>
              </a:path>
              <a:path w="2270759" h="2646045">
                <a:moveTo>
                  <a:pt x="875030" y="99949"/>
                </a:moveTo>
                <a:lnTo>
                  <a:pt x="865886" y="86995"/>
                </a:lnTo>
                <a:lnTo>
                  <a:pt x="827024" y="114681"/>
                </a:lnTo>
                <a:lnTo>
                  <a:pt x="836295" y="127635"/>
                </a:lnTo>
                <a:lnTo>
                  <a:pt x="875030" y="99949"/>
                </a:lnTo>
                <a:close/>
              </a:path>
              <a:path w="2270759" h="2646045">
                <a:moveTo>
                  <a:pt x="886714" y="2377567"/>
                </a:moveTo>
                <a:lnTo>
                  <a:pt x="839724" y="2369566"/>
                </a:lnTo>
                <a:lnTo>
                  <a:pt x="837057" y="2385187"/>
                </a:lnTo>
                <a:lnTo>
                  <a:pt x="884047" y="2393188"/>
                </a:lnTo>
                <a:lnTo>
                  <a:pt x="886714" y="2377567"/>
                </a:lnTo>
                <a:close/>
              </a:path>
              <a:path w="2270759" h="2646045">
                <a:moveTo>
                  <a:pt x="926719" y="63119"/>
                </a:moveTo>
                <a:lnTo>
                  <a:pt x="917575" y="50165"/>
                </a:lnTo>
                <a:lnTo>
                  <a:pt x="878713" y="77851"/>
                </a:lnTo>
                <a:lnTo>
                  <a:pt x="887984" y="90805"/>
                </a:lnTo>
                <a:lnTo>
                  <a:pt x="926719" y="63119"/>
                </a:lnTo>
                <a:close/>
              </a:path>
              <a:path w="2270759" h="2646045">
                <a:moveTo>
                  <a:pt x="949325" y="2388235"/>
                </a:moveTo>
                <a:lnTo>
                  <a:pt x="902335" y="2380234"/>
                </a:lnTo>
                <a:lnTo>
                  <a:pt x="899668" y="2395855"/>
                </a:lnTo>
                <a:lnTo>
                  <a:pt x="946658" y="2403856"/>
                </a:lnTo>
                <a:lnTo>
                  <a:pt x="949325" y="2388235"/>
                </a:lnTo>
                <a:close/>
              </a:path>
              <a:path w="2270759" h="2646045">
                <a:moveTo>
                  <a:pt x="1001522" y="0"/>
                </a:moveTo>
                <a:lnTo>
                  <a:pt x="917321" y="13208"/>
                </a:lnTo>
                <a:lnTo>
                  <a:pt x="934834" y="37757"/>
                </a:lnTo>
                <a:lnTo>
                  <a:pt x="930402" y="40894"/>
                </a:lnTo>
                <a:lnTo>
                  <a:pt x="939673" y="53848"/>
                </a:lnTo>
                <a:lnTo>
                  <a:pt x="944067" y="50698"/>
                </a:lnTo>
                <a:lnTo>
                  <a:pt x="961644" y="75311"/>
                </a:lnTo>
                <a:lnTo>
                  <a:pt x="985443" y="30353"/>
                </a:lnTo>
                <a:lnTo>
                  <a:pt x="1001522" y="0"/>
                </a:lnTo>
                <a:close/>
              </a:path>
              <a:path w="2270759" h="2646045">
                <a:moveTo>
                  <a:pt x="1011936" y="2398903"/>
                </a:moveTo>
                <a:lnTo>
                  <a:pt x="964946" y="2390902"/>
                </a:lnTo>
                <a:lnTo>
                  <a:pt x="962279" y="2406523"/>
                </a:lnTo>
                <a:lnTo>
                  <a:pt x="1009269" y="2414524"/>
                </a:lnTo>
                <a:lnTo>
                  <a:pt x="1011936" y="2398903"/>
                </a:lnTo>
                <a:close/>
              </a:path>
              <a:path w="2270759" h="2646045">
                <a:moveTo>
                  <a:pt x="1074547" y="2409571"/>
                </a:moveTo>
                <a:lnTo>
                  <a:pt x="1027557" y="2401570"/>
                </a:lnTo>
                <a:lnTo>
                  <a:pt x="1024890" y="2417191"/>
                </a:lnTo>
                <a:lnTo>
                  <a:pt x="1071880" y="2425192"/>
                </a:lnTo>
                <a:lnTo>
                  <a:pt x="1074547" y="2409571"/>
                </a:lnTo>
                <a:close/>
              </a:path>
              <a:path w="2270759" h="2646045">
                <a:moveTo>
                  <a:pt x="1137158" y="2420239"/>
                </a:moveTo>
                <a:lnTo>
                  <a:pt x="1090168" y="2412238"/>
                </a:lnTo>
                <a:lnTo>
                  <a:pt x="1087501" y="2427859"/>
                </a:lnTo>
                <a:lnTo>
                  <a:pt x="1134491" y="2435860"/>
                </a:lnTo>
                <a:lnTo>
                  <a:pt x="1137158" y="2420239"/>
                </a:lnTo>
                <a:close/>
              </a:path>
              <a:path w="2270759" h="2646045">
                <a:moveTo>
                  <a:pt x="1199769" y="2430907"/>
                </a:moveTo>
                <a:lnTo>
                  <a:pt x="1152779" y="2422906"/>
                </a:lnTo>
                <a:lnTo>
                  <a:pt x="1150112" y="2438527"/>
                </a:lnTo>
                <a:lnTo>
                  <a:pt x="1197102" y="2446528"/>
                </a:lnTo>
                <a:lnTo>
                  <a:pt x="1199769" y="2430907"/>
                </a:lnTo>
                <a:close/>
              </a:path>
              <a:path w="2270759" h="2646045">
                <a:moveTo>
                  <a:pt x="1262253" y="2441575"/>
                </a:moveTo>
                <a:lnTo>
                  <a:pt x="1215390" y="2433574"/>
                </a:lnTo>
                <a:lnTo>
                  <a:pt x="1212723" y="2449195"/>
                </a:lnTo>
                <a:lnTo>
                  <a:pt x="1259586" y="2457196"/>
                </a:lnTo>
                <a:lnTo>
                  <a:pt x="1262253" y="2441575"/>
                </a:lnTo>
                <a:close/>
              </a:path>
              <a:path w="2270759" h="2646045">
                <a:moveTo>
                  <a:pt x="1324864" y="2452116"/>
                </a:moveTo>
                <a:lnTo>
                  <a:pt x="1278001" y="2444242"/>
                </a:lnTo>
                <a:lnTo>
                  <a:pt x="1275334" y="2459863"/>
                </a:lnTo>
                <a:lnTo>
                  <a:pt x="1322197" y="2467864"/>
                </a:lnTo>
                <a:lnTo>
                  <a:pt x="1324864" y="2452116"/>
                </a:lnTo>
                <a:close/>
              </a:path>
              <a:path w="2270759" h="2646045">
                <a:moveTo>
                  <a:pt x="1387475" y="2462784"/>
                </a:moveTo>
                <a:lnTo>
                  <a:pt x="1340612" y="2454783"/>
                </a:lnTo>
                <a:lnTo>
                  <a:pt x="1337945" y="2470531"/>
                </a:lnTo>
                <a:lnTo>
                  <a:pt x="1384808" y="2478532"/>
                </a:lnTo>
                <a:lnTo>
                  <a:pt x="1387475" y="2462784"/>
                </a:lnTo>
                <a:close/>
              </a:path>
              <a:path w="2270759" h="2646045">
                <a:moveTo>
                  <a:pt x="1450086" y="2473452"/>
                </a:moveTo>
                <a:lnTo>
                  <a:pt x="1403096" y="2465451"/>
                </a:lnTo>
                <a:lnTo>
                  <a:pt x="1400429" y="2481199"/>
                </a:lnTo>
                <a:lnTo>
                  <a:pt x="1447419" y="2489200"/>
                </a:lnTo>
                <a:lnTo>
                  <a:pt x="1450086" y="2473452"/>
                </a:lnTo>
                <a:close/>
              </a:path>
              <a:path w="2270759" h="2646045">
                <a:moveTo>
                  <a:pt x="1512697" y="2484120"/>
                </a:moveTo>
                <a:lnTo>
                  <a:pt x="1465707" y="2476119"/>
                </a:lnTo>
                <a:lnTo>
                  <a:pt x="1463040" y="2491867"/>
                </a:lnTo>
                <a:lnTo>
                  <a:pt x="1510030" y="2499741"/>
                </a:lnTo>
                <a:lnTo>
                  <a:pt x="1512697" y="2484120"/>
                </a:lnTo>
                <a:close/>
              </a:path>
              <a:path w="2270759" h="2646045">
                <a:moveTo>
                  <a:pt x="1575308" y="2494788"/>
                </a:moveTo>
                <a:lnTo>
                  <a:pt x="1528318" y="2486787"/>
                </a:lnTo>
                <a:lnTo>
                  <a:pt x="1525651" y="2502420"/>
                </a:lnTo>
                <a:lnTo>
                  <a:pt x="1572641" y="2510409"/>
                </a:lnTo>
                <a:lnTo>
                  <a:pt x="1575308" y="2494788"/>
                </a:lnTo>
                <a:close/>
              </a:path>
              <a:path w="2270759" h="2646045">
                <a:moveTo>
                  <a:pt x="1637919" y="2505456"/>
                </a:moveTo>
                <a:lnTo>
                  <a:pt x="1590929" y="2497455"/>
                </a:lnTo>
                <a:lnTo>
                  <a:pt x="1588262" y="2513076"/>
                </a:lnTo>
                <a:lnTo>
                  <a:pt x="1635252" y="2521089"/>
                </a:lnTo>
                <a:lnTo>
                  <a:pt x="1637919" y="2505456"/>
                </a:lnTo>
                <a:close/>
              </a:path>
              <a:path w="2270759" h="2646045">
                <a:moveTo>
                  <a:pt x="1700530" y="2516124"/>
                </a:moveTo>
                <a:lnTo>
                  <a:pt x="1653540" y="2508123"/>
                </a:lnTo>
                <a:lnTo>
                  <a:pt x="1650873" y="2523744"/>
                </a:lnTo>
                <a:lnTo>
                  <a:pt x="1697863" y="2531745"/>
                </a:lnTo>
                <a:lnTo>
                  <a:pt x="1700530" y="2516124"/>
                </a:lnTo>
                <a:close/>
              </a:path>
              <a:path w="2270759" h="2646045">
                <a:moveTo>
                  <a:pt x="1763141" y="2526792"/>
                </a:moveTo>
                <a:lnTo>
                  <a:pt x="1716151" y="2518791"/>
                </a:lnTo>
                <a:lnTo>
                  <a:pt x="1713484" y="2534412"/>
                </a:lnTo>
                <a:lnTo>
                  <a:pt x="1760474" y="2542413"/>
                </a:lnTo>
                <a:lnTo>
                  <a:pt x="1763141" y="2526792"/>
                </a:lnTo>
                <a:close/>
              </a:path>
              <a:path w="2270759" h="2646045">
                <a:moveTo>
                  <a:pt x="1825752" y="2537460"/>
                </a:moveTo>
                <a:lnTo>
                  <a:pt x="1778762" y="2529459"/>
                </a:lnTo>
                <a:lnTo>
                  <a:pt x="1776095" y="2545080"/>
                </a:lnTo>
                <a:lnTo>
                  <a:pt x="1823085" y="2553081"/>
                </a:lnTo>
                <a:lnTo>
                  <a:pt x="1825752" y="2537460"/>
                </a:lnTo>
                <a:close/>
              </a:path>
              <a:path w="2270759" h="2646045">
                <a:moveTo>
                  <a:pt x="1888363" y="2548128"/>
                </a:moveTo>
                <a:lnTo>
                  <a:pt x="1841373" y="2540127"/>
                </a:lnTo>
                <a:lnTo>
                  <a:pt x="1838706" y="2555748"/>
                </a:lnTo>
                <a:lnTo>
                  <a:pt x="1885696" y="2563749"/>
                </a:lnTo>
                <a:lnTo>
                  <a:pt x="1888363" y="2548128"/>
                </a:lnTo>
                <a:close/>
              </a:path>
              <a:path w="2270759" h="2646045">
                <a:moveTo>
                  <a:pt x="1950847" y="2558796"/>
                </a:moveTo>
                <a:lnTo>
                  <a:pt x="1903984" y="2550795"/>
                </a:lnTo>
                <a:lnTo>
                  <a:pt x="1901317" y="2566416"/>
                </a:lnTo>
                <a:lnTo>
                  <a:pt x="1948180" y="2574417"/>
                </a:lnTo>
                <a:lnTo>
                  <a:pt x="1950847" y="2558796"/>
                </a:lnTo>
                <a:close/>
              </a:path>
              <a:path w="2270759" h="2646045">
                <a:moveTo>
                  <a:pt x="2013458" y="2569464"/>
                </a:moveTo>
                <a:lnTo>
                  <a:pt x="1966595" y="2561463"/>
                </a:lnTo>
                <a:lnTo>
                  <a:pt x="1963928" y="2577084"/>
                </a:lnTo>
                <a:lnTo>
                  <a:pt x="2010791" y="2585085"/>
                </a:lnTo>
                <a:lnTo>
                  <a:pt x="2013458" y="2569464"/>
                </a:lnTo>
                <a:close/>
              </a:path>
              <a:path w="2270759" h="2646045">
                <a:moveTo>
                  <a:pt x="2076056" y="2580005"/>
                </a:moveTo>
                <a:lnTo>
                  <a:pt x="2029206" y="2572004"/>
                </a:lnTo>
                <a:lnTo>
                  <a:pt x="2026539" y="2587752"/>
                </a:lnTo>
                <a:lnTo>
                  <a:pt x="2073402" y="2595753"/>
                </a:lnTo>
                <a:lnTo>
                  <a:pt x="2076056" y="2580005"/>
                </a:lnTo>
                <a:close/>
              </a:path>
              <a:path w="2270759" h="2646045">
                <a:moveTo>
                  <a:pt x="2138680" y="2590673"/>
                </a:moveTo>
                <a:lnTo>
                  <a:pt x="2091690" y="2582672"/>
                </a:lnTo>
                <a:lnTo>
                  <a:pt x="2089023" y="2598420"/>
                </a:lnTo>
                <a:lnTo>
                  <a:pt x="2136013" y="2606421"/>
                </a:lnTo>
                <a:lnTo>
                  <a:pt x="2138680" y="2590673"/>
                </a:lnTo>
                <a:close/>
              </a:path>
              <a:path w="2270759" h="2646045">
                <a:moveTo>
                  <a:pt x="2263749" y="2616212"/>
                </a:moveTo>
                <a:lnTo>
                  <a:pt x="2201799" y="2570861"/>
                </a:lnTo>
                <a:lnTo>
                  <a:pt x="2196769" y="2600579"/>
                </a:lnTo>
                <a:lnTo>
                  <a:pt x="2154301" y="2593340"/>
                </a:lnTo>
                <a:lnTo>
                  <a:pt x="2151634" y="2609088"/>
                </a:lnTo>
                <a:lnTo>
                  <a:pt x="2194128" y="2616212"/>
                </a:lnTo>
                <a:lnTo>
                  <a:pt x="2198751" y="2616212"/>
                </a:lnTo>
                <a:lnTo>
                  <a:pt x="2263749" y="2616212"/>
                </a:lnTo>
                <a:close/>
              </a:path>
              <a:path w="2270759" h="2646045">
                <a:moveTo>
                  <a:pt x="2270506" y="2621153"/>
                </a:moveTo>
                <a:lnTo>
                  <a:pt x="2264778" y="2616962"/>
                </a:lnTo>
                <a:lnTo>
                  <a:pt x="2198624" y="2616962"/>
                </a:lnTo>
                <a:lnTo>
                  <a:pt x="2194001" y="2616962"/>
                </a:lnTo>
                <a:lnTo>
                  <a:pt x="2189099" y="2646045"/>
                </a:lnTo>
                <a:lnTo>
                  <a:pt x="2270506" y="2621153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6705600" y="5024628"/>
            <a:ext cx="1010919" cy="399415"/>
          </a:xfrm>
          <a:prstGeom prst="rect">
            <a:avLst/>
          </a:prstGeom>
          <a:solidFill>
            <a:srgbClr val="E47300"/>
          </a:solidFill>
        </p:spPr>
        <p:txBody>
          <a:bodyPr wrap="square" lIns="0" tIns="4064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T(3n/4)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5073903" y="5437632"/>
            <a:ext cx="1513840" cy="520065"/>
          </a:xfrm>
          <a:custGeom>
            <a:avLst/>
            <a:gdLst/>
            <a:ahLst/>
            <a:cxnLst/>
            <a:rect l="l" t="t" r="r" b="b"/>
            <a:pathLst>
              <a:path w="1513840" h="520064">
                <a:moveTo>
                  <a:pt x="45212" y="489762"/>
                </a:moveTo>
                <a:lnTo>
                  <a:pt x="0" y="504723"/>
                </a:lnTo>
                <a:lnTo>
                  <a:pt x="5080" y="519785"/>
                </a:lnTo>
                <a:lnTo>
                  <a:pt x="50292" y="504825"/>
                </a:lnTo>
                <a:lnTo>
                  <a:pt x="45212" y="489762"/>
                </a:lnTo>
                <a:close/>
              </a:path>
              <a:path w="1513840" h="520064">
                <a:moveTo>
                  <a:pt x="105537" y="469811"/>
                </a:moveTo>
                <a:lnTo>
                  <a:pt x="60325" y="484771"/>
                </a:lnTo>
                <a:lnTo>
                  <a:pt x="65278" y="499846"/>
                </a:lnTo>
                <a:lnTo>
                  <a:pt x="110490" y="484886"/>
                </a:lnTo>
                <a:lnTo>
                  <a:pt x="105537" y="469811"/>
                </a:lnTo>
                <a:close/>
              </a:path>
              <a:path w="1513840" h="520064">
                <a:moveTo>
                  <a:pt x="165862" y="449859"/>
                </a:moveTo>
                <a:lnTo>
                  <a:pt x="120650" y="464820"/>
                </a:lnTo>
                <a:lnTo>
                  <a:pt x="125603" y="479894"/>
                </a:lnTo>
                <a:lnTo>
                  <a:pt x="170815" y="464934"/>
                </a:lnTo>
                <a:lnTo>
                  <a:pt x="165862" y="449859"/>
                </a:lnTo>
                <a:close/>
              </a:path>
              <a:path w="1513840" h="520064">
                <a:moveTo>
                  <a:pt x="226060" y="429920"/>
                </a:moveTo>
                <a:lnTo>
                  <a:pt x="180848" y="444881"/>
                </a:lnTo>
                <a:lnTo>
                  <a:pt x="185928" y="459943"/>
                </a:lnTo>
                <a:lnTo>
                  <a:pt x="231140" y="444982"/>
                </a:lnTo>
                <a:lnTo>
                  <a:pt x="226060" y="429920"/>
                </a:lnTo>
                <a:close/>
              </a:path>
              <a:path w="1513840" h="520064">
                <a:moveTo>
                  <a:pt x="286385" y="409968"/>
                </a:moveTo>
                <a:lnTo>
                  <a:pt x="241173" y="424929"/>
                </a:lnTo>
                <a:lnTo>
                  <a:pt x="246125" y="440004"/>
                </a:lnTo>
                <a:lnTo>
                  <a:pt x="291338" y="425043"/>
                </a:lnTo>
                <a:lnTo>
                  <a:pt x="286385" y="409968"/>
                </a:lnTo>
                <a:close/>
              </a:path>
              <a:path w="1513840" h="520064">
                <a:moveTo>
                  <a:pt x="346710" y="390017"/>
                </a:moveTo>
                <a:lnTo>
                  <a:pt x="301498" y="404977"/>
                </a:lnTo>
                <a:lnTo>
                  <a:pt x="306450" y="420052"/>
                </a:lnTo>
                <a:lnTo>
                  <a:pt x="351663" y="405091"/>
                </a:lnTo>
                <a:lnTo>
                  <a:pt x="346710" y="390017"/>
                </a:lnTo>
                <a:close/>
              </a:path>
              <a:path w="1513840" h="520064">
                <a:moveTo>
                  <a:pt x="406908" y="370078"/>
                </a:moveTo>
                <a:lnTo>
                  <a:pt x="361696" y="385038"/>
                </a:lnTo>
                <a:lnTo>
                  <a:pt x="366775" y="400100"/>
                </a:lnTo>
                <a:lnTo>
                  <a:pt x="411988" y="385140"/>
                </a:lnTo>
                <a:lnTo>
                  <a:pt x="406908" y="370078"/>
                </a:lnTo>
                <a:close/>
              </a:path>
              <a:path w="1513840" h="520064">
                <a:moveTo>
                  <a:pt x="467233" y="350126"/>
                </a:moveTo>
                <a:lnTo>
                  <a:pt x="422021" y="365086"/>
                </a:lnTo>
                <a:lnTo>
                  <a:pt x="426974" y="380161"/>
                </a:lnTo>
                <a:lnTo>
                  <a:pt x="472186" y="365201"/>
                </a:lnTo>
                <a:lnTo>
                  <a:pt x="467233" y="350126"/>
                </a:lnTo>
                <a:close/>
              </a:path>
              <a:path w="1513840" h="520064">
                <a:moveTo>
                  <a:pt x="527558" y="330174"/>
                </a:moveTo>
                <a:lnTo>
                  <a:pt x="482346" y="345135"/>
                </a:lnTo>
                <a:lnTo>
                  <a:pt x="487299" y="360210"/>
                </a:lnTo>
                <a:lnTo>
                  <a:pt x="532511" y="345249"/>
                </a:lnTo>
                <a:lnTo>
                  <a:pt x="527558" y="330174"/>
                </a:lnTo>
                <a:close/>
              </a:path>
              <a:path w="1513840" h="520064">
                <a:moveTo>
                  <a:pt x="587883" y="310235"/>
                </a:moveTo>
                <a:lnTo>
                  <a:pt x="542671" y="325196"/>
                </a:lnTo>
                <a:lnTo>
                  <a:pt x="547624" y="340258"/>
                </a:lnTo>
                <a:lnTo>
                  <a:pt x="592836" y="325297"/>
                </a:lnTo>
                <a:lnTo>
                  <a:pt x="587883" y="310235"/>
                </a:lnTo>
                <a:close/>
              </a:path>
              <a:path w="1513840" h="520064">
                <a:moveTo>
                  <a:pt x="648081" y="290283"/>
                </a:moveTo>
                <a:lnTo>
                  <a:pt x="602869" y="305244"/>
                </a:lnTo>
                <a:lnTo>
                  <a:pt x="607949" y="320319"/>
                </a:lnTo>
                <a:lnTo>
                  <a:pt x="653161" y="305358"/>
                </a:lnTo>
                <a:lnTo>
                  <a:pt x="648081" y="290283"/>
                </a:lnTo>
                <a:close/>
              </a:path>
              <a:path w="1513840" h="520064">
                <a:moveTo>
                  <a:pt x="708406" y="270332"/>
                </a:moveTo>
                <a:lnTo>
                  <a:pt x="663194" y="285292"/>
                </a:lnTo>
                <a:lnTo>
                  <a:pt x="668147" y="300367"/>
                </a:lnTo>
                <a:lnTo>
                  <a:pt x="713359" y="285407"/>
                </a:lnTo>
                <a:lnTo>
                  <a:pt x="708406" y="270332"/>
                </a:lnTo>
                <a:close/>
              </a:path>
              <a:path w="1513840" h="520064">
                <a:moveTo>
                  <a:pt x="768731" y="250393"/>
                </a:moveTo>
                <a:lnTo>
                  <a:pt x="723519" y="265353"/>
                </a:lnTo>
                <a:lnTo>
                  <a:pt x="728472" y="280416"/>
                </a:lnTo>
                <a:lnTo>
                  <a:pt x="773684" y="265455"/>
                </a:lnTo>
                <a:lnTo>
                  <a:pt x="768731" y="250393"/>
                </a:lnTo>
                <a:close/>
              </a:path>
              <a:path w="1513840" h="520064">
                <a:moveTo>
                  <a:pt x="828929" y="230441"/>
                </a:moveTo>
                <a:lnTo>
                  <a:pt x="783717" y="245402"/>
                </a:lnTo>
                <a:lnTo>
                  <a:pt x="788797" y="260477"/>
                </a:lnTo>
                <a:lnTo>
                  <a:pt x="834009" y="245516"/>
                </a:lnTo>
                <a:lnTo>
                  <a:pt x="828929" y="230441"/>
                </a:lnTo>
                <a:close/>
              </a:path>
              <a:path w="1513840" h="520064">
                <a:moveTo>
                  <a:pt x="889254" y="210489"/>
                </a:moveTo>
                <a:lnTo>
                  <a:pt x="844042" y="225450"/>
                </a:lnTo>
                <a:lnTo>
                  <a:pt x="848995" y="240525"/>
                </a:lnTo>
                <a:lnTo>
                  <a:pt x="894207" y="225564"/>
                </a:lnTo>
                <a:lnTo>
                  <a:pt x="889254" y="210489"/>
                </a:lnTo>
                <a:close/>
              </a:path>
              <a:path w="1513840" h="520064">
                <a:moveTo>
                  <a:pt x="949579" y="190550"/>
                </a:moveTo>
                <a:lnTo>
                  <a:pt x="904367" y="205511"/>
                </a:lnTo>
                <a:lnTo>
                  <a:pt x="909320" y="220573"/>
                </a:lnTo>
                <a:lnTo>
                  <a:pt x="954532" y="205613"/>
                </a:lnTo>
                <a:lnTo>
                  <a:pt x="949579" y="190550"/>
                </a:lnTo>
                <a:close/>
              </a:path>
              <a:path w="1513840" h="520064">
                <a:moveTo>
                  <a:pt x="1009776" y="170599"/>
                </a:moveTo>
                <a:lnTo>
                  <a:pt x="964565" y="185559"/>
                </a:lnTo>
                <a:lnTo>
                  <a:pt x="969645" y="200634"/>
                </a:lnTo>
                <a:lnTo>
                  <a:pt x="1014857" y="185674"/>
                </a:lnTo>
                <a:lnTo>
                  <a:pt x="1009776" y="170599"/>
                </a:lnTo>
                <a:close/>
              </a:path>
              <a:path w="1513840" h="520064">
                <a:moveTo>
                  <a:pt x="1070102" y="150647"/>
                </a:moveTo>
                <a:lnTo>
                  <a:pt x="1024890" y="165608"/>
                </a:lnTo>
                <a:lnTo>
                  <a:pt x="1029843" y="180682"/>
                </a:lnTo>
                <a:lnTo>
                  <a:pt x="1075055" y="165722"/>
                </a:lnTo>
                <a:lnTo>
                  <a:pt x="1070102" y="150647"/>
                </a:lnTo>
                <a:close/>
              </a:path>
              <a:path w="1513840" h="520064">
                <a:moveTo>
                  <a:pt x="1130427" y="130683"/>
                </a:moveTo>
                <a:lnTo>
                  <a:pt x="1085215" y="145669"/>
                </a:lnTo>
                <a:lnTo>
                  <a:pt x="1090168" y="160743"/>
                </a:lnTo>
                <a:lnTo>
                  <a:pt x="1135380" y="145796"/>
                </a:lnTo>
                <a:lnTo>
                  <a:pt x="1130427" y="130683"/>
                </a:lnTo>
                <a:close/>
              </a:path>
              <a:path w="1513840" h="520064">
                <a:moveTo>
                  <a:pt x="1190625" y="110744"/>
                </a:moveTo>
                <a:lnTo>
                  <a:pt x="1145413" y="125730"/>
                </a:lnTo>
                <a:lnTo>
                  <a:pt x="1150493" y="140843"/>
                </a:lnTo>
                <a:lnTo>
                  <a:pt x="1195705" y="125857"/>
                </a:lnTo>
                <a:lnTo>
                  <a:pt x="1190625" y="110744"/>
                </a:lnTo>
                <a:close/>
              </a:path>
              <a:path w="1513840" h="520064">
                <a:moveTo>
                  <a:pt x="1250950" y="90805"/>
                </a:moveTo>
                <a:lnTo>
                  <a:pt x="1205738" y="105791"/>
                </a:lnTo>
                <a:lnTo>
                  <a:pt x="1210691" y="120904"/>
                </a:lnTo>
                <a:lnTo>
                  <a:pt x="1255903" y="105918"/>
                </a:lnTo>
                <a:lnTo>
                  <a:pt x="1250950" y="90805"/>
                </a:lnTo>
                <a:close/>
              </a:path>
              <a:path w="1513840" h="520064">
                <a:moveTo>
                  <a:pt x="1311275" y="70866"/>
                </a:moveTo>
                <a:lnTo>
                  <a:pt x="1266063" y="85852"/>
                </a:lnTo>
                <a:lnTo>
                  <a:pt x="1271016" y="100838"/>
                </a:lnTo>
                <a:lnTo>
                  <a:pt x="1316228" y="85979"/>
                </a:lnTo>
                <a:lnTo>
                  <a:pt x="1311275" y="70866"/>
                </a:lnTo>
                <a:close/>
              </a:path>
              <a:path w="1513840" h="520064">
                <a:moveTo>
                  <a:pt x="1371600" y="50927"/>
                </a:moveTo>
                <a:lnTo>
                  <a:pt x="1326388" y="65913"/>
                </a:lnTo>
                <a:lnTo>
                  <a:pt x="1331341" y="80899"/>
                </a:lnTo>
                <a:lnTo>
                  <a:pt x="1376553" y="66040"/>
                </a:lnTo>
                <a:lnTo>
                  <a:pt x="1371600" y="50927"/>
                </a:lnTo>
                <a:close/>
              </a:path>
              <a:path w="1513840" h="520064">
                <a:moveTo>
                  <a:pt x="1429512" y="0"/>
                </a:moveTo>
                <a:lnTo>
                  <a:pt x="1453515" y="72263"/>
                </a:lnTo>
                <a:lnTo>
                  <a:pt x="1484889" y="41021"/>
                </a:lnTo>
                <a:lnTo>
                  <a:pt x="1451864" y="41021"/>
                </a:lnTo>
                <a:lnTo>
                  <a:pt x="1446911" y="26035"/>
                </a:lnTo>
                <a:lnTo>
                  <a:pt x="1451102" y="24638"/>
                </a:lnTo>
                <a:lnTo>
                  <a:pt x="1501341" y="24638"/>
                </a:lnTo>
                <a:lnTo>
                  <a:pt x="1513840" y="12192"/>
                </a:lnTo>
                <a:lnTo>
                  <a:pt x="1429512" y="0"/>
                </a:lnTo>
                <a:close/>
              </a:path>
              <a:path w="1513840" h="520064">
                <a:moveTo>
                  <a:pt x="1431798" y="30988"/>
                </a:moveTo>
                <a:lnTo>
                  <a:pt x="1386586" y="45974"/>
                </a:lnTo>
                <a:lnTo>
                  <a:pt x="1391539" y="60960"/>
                </a:lnTo>
                <a:lnTo>
                  <a:pt x="1436751" y="46101"/>
                </a:lnTo>
                <a:lnTo>
                  <a:pt x="1431798" y="30988"/>
                </a:lnTo>
                <a:close/>
              </a:path>
              <a:path w="1513840" h="520064">
                <a:moveTo>
                  <a:pt x="1451102" y="24638"/>
                </a:moveTo>
                <a:lnTo>
                  <a:pt x="1446911" y="26035"/>
                </a:lnTo>
                <a:lnTo>
                  <a:pt x="1451864" y="41021"/>
                </a:lnTo>
                <a:lnTo>
                  <a:pt x="1456054" y="39624"/>
                </a:lnTo>
                <a:lnTo>
                  <a:pt x="1451102" y="24638"/>
                </a:lnTo>
                <a:close/>
              </a:path>
              <a:path w="1513840" h="520064">
                <a:moveTo>
                  <a:pt x="1501341" y="24638"/>
                </a:moveTo>
                <a:lnTo>
                  <a:pt x="1451102" y="24638"/>
                </a:lnTo>
                <a:lnTo>
                  <a:pt x="1456054" y="39624"/>
                </a:lnTo>
                <a:lnTo>
                  <a:pt x="1451864" y="41021"/>
                </a:lnTo>
                <a:lnTo>
                  <a:pt x="1484889" y="41021"/>
                </a:lnTo>
                <a:lnTo>
                  <a:pt x="1501341" y="24638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4716779" y="365759"/>
            <a:ext cx="3260090" cy="399415"/>
          </a:xfrm>
          <a:prstGeom prst="rect">
            <a:avLst/>
          </a:prstGeom>
          <a:solidFill>
            <a:srgbClr val="FFFA1F"/>
          </a:solidFill>
        </p:spPr>
        <p:txBody>
          <a:bodyPr wrap="square" lIns="0" tIns="42544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34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T(n)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≤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T(n/5)+T(3n/4)+cn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862571" y="4509515"/>
            <a:ext cx="695325" cy="402590"/>
          </a:xfrm>
          <a:prstGeom prst="rect">
            <a:avLst/>
          </a:prstGeom>
          <a:solidFill>
            <a:srgbClr val="FFFF33"/>
          </a:solidFill>
        </p:spPr>
        <p:txBody>
          <a:bodyPr wrap="square" lIns="0" tIns="4127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325"/>
              </a:spcBef>
            </a:pP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O(n)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6442964" y="4720844"/>
            <a:ext cx="419734" cy="76200"/>
          </a:xfrm>
          <a:custGeom>
            <a:avLst/>
            <a:gdLst/>
            <a:ahLst/>
            <a:cxnLst/>
            <a:rect l="l" t="t" r="r" b="b"/>
            <a:pathLst>
              <a:path w="419734" h="76200">
                <a:moveTo>
                  <a:pt x="1015" y="9397"/>
                </a:moveTo>
                <a:lnTo>
                  <a:pt x="0" y="25145"/>
                </a:lnTo>
                <a:lnTo>
                  <a:pt x="47625" y="28066"/>
                </a:lnTo>
                <a:lnTo>
                  <a:pt x="48513" y="12191"/>
                </a:lnTo>
                <a:lnTo>
                  <a:pt x="1015" y="9397"/>
                </a:lnTo>
                <a:close/>
              </a:path>
              <a:path w="419734" h="76200">
                <a:moveTo>
                  <a:pt x="64388" y="13207"/>
                </a:moveTo>
                <a:lnTo>
                  <a:pt x="63372" y="29082"/>
                </a:lnTo>
                <a:lnTo>
                  <a:pt x="110997" y="31876"/>
                </a:lnTo>
                <a:lnTo>
                  <a:pt x="111887" y="16128"/>
                </a:lnTo>
                <a:lnTo>
                  <a:pt x="64388" y="13207"/>
                </a:lnTo>
                <a:close/>
              </a:path>
              <a:path w="419734" h="76200">
                <a:moveTo>
                  <a:pt x="127762" y="17017"/>
                </a:moveTo>
                <a:lnTo>
                  <a:pt x="126745" y="32892"/>
                </a:lnTo>
                <a:lnTo>
                  <a:pt x="174370" y="35813"/>
                </a:lnTo>
                <a:lnTo>
                  <a:pt x="175260" y="19938"/>
                </a:lnTo>
                <a:lnTo>
                  <a:pt x="127762" y="17017"/>
                </a:lnTo>
                <a:close/>
              </a:path>
              <a:path w="419734" h="76200">
                <a:moveTo>
                  <a:pt x="191135" y="20827"/>
                </a:moveTo>
                <a:lnTo>
                  <a:pt x="190118" y="36702"/>
                </a:lnTo>
                <a:lnTo>
                  <a:pt x="237743" y="39623"/>
                </a:lnTo>
                <a:lnTo>
                  <a:pt x="238633" y="23748"/>
                </a:lnTo>
                <a:lnTo>
                  <a:pt x="191135" y="20827"/>
                </a:lnTo>
                <a:close/>
              </a:path>
              <a:path w="419734" h="76200">
                <a:moveTo>
                  <a:pt x="254508" y="24764"/>
                </a:moveTo>
                <a:lnTo>
                  <a:pt x="253618" y="40512"/>
                </a:lnTo>
                <a:lnTo>
                  <a:pt x="301116" y="43433"/>
                </a:lnTo>
                <a:lnTo>
                  <a:pt x="302006" y="27558"/>
                </a:lnTo>
                <a:lnTo>
                  <a:pt x="254508" y="24764"/>
                </a:lnTo>
                <a:close/>
              </a:path>
              <a:path w="419734" h="76200">
                <a:moveTo>
                  <a:pt x="345820" y="0"/>
                </a:moveTo>
                <a:lnTo>
                  <a:pt x="344011" y="30112"/>
                </a:lnTo>
                <a:lnTo>
                  <a:pt x="356742" y="30860"/>
                </a:lnTo>
                <a:lnTo>
                  <a:pt x="355727" y="46735"/>
                </a:lnTo>
                <a:lnTo>
                  <a:pt x="343012" y="46735"/>
                </a:lnTo>
                <a:lnTo>
                  <a:pt x="341249" y="76072"/>
                </a:lnTo>
                <a:lnTo>
                  <a:pt x="410073" y="46735"/>
                </a:lnTo>
                <a:lnTo>
                  <a:pt x="355727" y="46735"/>
                </a:lnTo>
                <a:lnTo>
                  <a:pt x="343057" y="45988"/>
                </a:lnTo>
                <a:lnTo>
                  <a:pt x="411828" y="45988"/>
                </a:lnTo>
                <a:lnTo>
                  <a:pt x="419608" y="42671"/>
                </a:lnTo>
                <a:lnTo>
                  <a:pt x="345820" y="0"/>
                </a:lnTo>
                <a:close/>
              </a:path>
              <a:path w="419734" h="76200">
                <a:moveTo>
                  <a:pt x="344011" y="30112"/>
                </a:moveTo>
                <a:lnTo>
                  <a:pt x="343057" y="45988"/>
                </a:lnTo>
                <a:lnTo>
                  <a:pt x="355727" y="46735"/>
                </a:lnTo>
                <a:lnTo>
                  <a:pt x="356742" y="30860"/>
                </a:lnTo>
                <a:lnTo>
                  <a:pt x="344011" y="30112"/>
                </a:lnTo>
                <a:close/>
              </a:path>
              <a:path w="419734" h="76200">
                <a:moveTo>
                  <a:pt x="317881" y="28574"/>
                </a:moveTo>
                <a:lnTo>
                  <a:pt x="316991" y="44449"/>
                </a:lnTo>
                <a:lnTo>
                  <a:pt x="343057" y="45988"/>
                </a:lnTo>
                <a:lnTo>
                  <a:pt x="344011" y="30112"/>
                </a:lnTo>
                <a:lnTo>
                  <a:pt x="317881" y="28574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7" name="object 17" descr=""/>
          <p:cNvGraphicFramePr>
            <a:graphicFrameLocks noGrp="1"/>
          </p:cNvGraphicFramePr>
          <p:nvPr/>
        </p:nvGraphicFramePr>
        <p:xfrm>
          <a:off x="2640901" y="6521005"/>
          <a:ext cx="2350770" cy="180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844"/>
                <a:gridCol w="429894"/>
                <a:gridCol w="916305"/>
              </a:tblGrid>
              <a:tr h="180975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330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>
                <a:solidFill>
                  <a:srgbClr val="3D010C"/>
                </a:solidFill>
              </a:rPr>
              <a:t>62</a:t>
            </a:fld>
          </a:p>
        </p:txBody>
      </p:sp>
      <p:sp>
        <p:nvSpPr>
          <p:cNvPr id="18" name="object 18" descr=""/>
          <p:cNvSpPr txBox="1"/>
          <p:nvPr/>
        </p:nvSpPr>
        <p:spPr>
          <a:xfrm>
            <a:off x="6922134" y="5424932"/>
            <a:ext cx="5778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3E3D00"/>
                </a:solidFill>
                <a:latin typeface="Malgun Gothic"/>
                <a:cs typeface="Malgun Gothic"/>
              </a:rPr>
              <a:t>뒤에</a:t>
            </a:r>
            <a:r>
              <a:rPr dirty="0" sz="1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000" spc="-25">
                <a:solidFill>
                  <a:srgbClr val="3E3D00"/>
                </a:solidFill>
                <a:latin typeface="Malgun Gothic"/>
                <a:cs typeface="Malgun Gothic"/>
              </a:rPr>
              <a:t>설명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849933" y="4564189"/>
            <a:ext cx="331470" cy="339090"/>
            <a:chOff x="7849933" y="4564189"/>
            <a:chExt cx="331470" cy="339090"/>
          </a:xfrm>
        </p:grpSpPr>
        <p:sp>
          <p:nvSpPr>
            <p:cNvPr id="3" name="object 3" descr=""/>
            <p:cNvSpPr/>
            <p:nvPr/>
          </p:nvSpPr>
          <p:spPr>
            <a:xfrm>
              <a:off x="7854695" y="4568952"/>
              <a:ext cx="321945" cy="329565"/>
            </a:xfrm>
            <a:custGeom>
              <a:avLst/>
              <a:gdLst/>
              <a:ahLst/>
              <a:cxnLst/>
              <a:rect l="l" t="t" r="r" b="b"/>
              <a:pathLst>
                <a:path w="321945" h="329564">
                  <a:moveTo>
                    <a:pt x="160781" y="0"/>
                  </a:moveTo>
                  <a:lnTo>
                    <a:pt x="118048" y="5877"/>
                  </a:lnTo>
                  <a:lnTo>
                    <a:pt x="79643" y="22464"/>
                  </a:lnTo>
                  <a:lnTo>
                    <a:pt x="47101" y="48196"/>
                  </a:lnTo>
                  <a:lnTo>
                    <a:pt x="21956" y="81505"/>
                  </a:lnTo>
                  <a:lnTo>
                    <a:pt x="5744" y="120826"/>
                  </a:lnTo>
                  <a:lnTo>
                    <a:pt x="0" y="164592"/>
                  </a:lnTo>
                  <a:lnTo>
                    <a:pt x="5744" y="208357"/>
                  </a:lnTo>
                  <a:lnTo>
                    <a:pt x="21956" y="247678"/>
                  </a:lnTo>
                  <a:lnTo>
                    <a:pt x="47101" y="280987"/>
                  </a:lnTo>
                  <a:lnTo>
                    <a:pt x="79643" y="306719"/>
                  </a:lnTo>
                  <a:lnTo>
                    <a:pt x="118048" y="323306"/>
                  </a:lnTo>
                  <a:lnTo>
                    <a:pt x="160781" y="329184"/>
                  </a:lnTo>
                  <a:lnTo>
                    <a:pt x="203515" y="323306"/>
                  </a:lnTo>
                  <a:lnTo>
                    <a:pt x="241920" y="306719"/>
                  </a:lnTo>
                  <a:lnTo>
                    <a:pt x="274462" y="280987"/>
                  </a:lnTo>
                  <a:lnTo>
                    <a:pt x="299607" y="247678"/>
                  </a:lnTo>
                  <a:lnTo>
                    <a:pt x="315819" y="208357"/>
                  </a:lnTo>
                  <a:lnTo>
                    <a:pt x="321563" y="164592"/>
                  </a:lnTo>
                  <a:lnTo>
                    <a:pt x="315819" y="120826"/>
                  </a:lnTo>
                  <a:lnTo>
                    <a:pt x="299607" y="81505"/>
                  </a:lnTo>
                  <a:lnTo>
                    <a:pt x="274462" y="48196"/>
                  </a:lnTo>
                  <a:lnTo>
                    <a:pt x="241920" y="22464"/>
                  </a:lnTo>
                  <a:lnTo>
                    <a:pt x="203515" y="5877"/>
                  </a:lnTo>
                  <a:lnTo>
                    <a:pt x="160781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854695" y="4568952"/>
              <a:ext cx="321945" cy="329565"/>
            </a:xfrm>
            <a:custGeom>
              <a:avLst/>
              <a:gdLst/>
              <a:ahLst/>
              <a:cxnLst/>
              <a:rect l="l" t="t" r="r" b="b"/>
              <a:pathLst>
                <a:path w="321945" h="329564">
                  <a:moveTo>
                    <a:pt x="0" y="164592"/>
                  </a:moveTo>
                  <a:lnTo>
                    <a:pt x="5744" y="120826"/>
                  </a:lnTo>
                  <a:lnTo>
                    <a:pt x="21956" y="81505"/>
                  </a:lnTo>
                  <a:lnTo>
                    <a:pt x="47101" y="48196"/>
                  </a:lnTo>
                  <a:lnTo>
                    <a:pt x="79643" y="22464"/>
                  </a:lnTo>
                  <a:lnTo>
                    <a:pt x="118048" y="5877"/>
                  </a:lnTo>
                  <a:lnTo>
                    <a:pt x="160781" y="0"/>
                  </a:lnTo>
                  <a:lnTo>
                    <a:pt x="203515" y="5877"/>
                  </a:lnTo>
                  <a:lnTo>
                    <a:pt x="241920" y="22464"/>
                  </a:lnTo>
                  <a:lnTo>
                    <a:pt x="274462" y="48196"/>
                  </a:lnTo>
                  <a:lnTo>
                    <a:pt x="299607" y="81505"/>
                  </a:lnTo>
                  <a:lnTo>
                    <a:pt x="315819" y="120826"/>
                  </a:lnTo>
                  <a:lnTo>
                    <a:pt x="321563" y="164592"/>
                  </a:lnTo>
                  <a:lnTo>
                    <a:pt x="315819" y="208357"/>
                  </a:lnTo>
                  <a:lnTo>
                    <a:pt x="299607" y="247678"/>
                  </a:lnTo>
                  <a:lnTo>
                    <a:pt x="274462" y="280987"/>
                  </a:lnTo>
                  <a:lnTo>
                    <a:pt x="241920" y="306719"/>
                  </a:lnTo>
                  <a:lnTo>
                    <a:pt x="203515" y="323306"/>
                  </a:lnTo>
                  <a:lnTo>
                    <a:pt x="160781" y="329184"/>
                  </a:lnTo>
                  <a:lnTo>
                    <a:pt x="118048" y="323306"/>
                  </a:lnTo>
                  <a:lnTo>
                    <a:pt x="79643" y="306719"/>
                  </a:lnTo>
                  <a:lnTo>
                    <a:pt x="47101" y="280987"/>
                  </a:lnTo>
                  <a:lnTo>
                    <a:pt x="21956" y="247678"/>
                  </a:lnTo>
                  <a:lnTo>
                    <a:pt x="5744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2416540" y="1486281"/>
            <a:ext cx="173545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105"/>
              </a:spcBef>
              <a:tabLst>
                <a:tab pos="412115" algn="l"/>
                <a:tab pos="788035" algn="l"/>
                <a:tab pos="1162685" algn="l"/>
                <a:tab pos="1497965" algn="l"/>
              </a:tabLst>
            </a:pP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21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35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40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31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390040" y="1464056"/>
            <a:ext cx="176783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105"/>
              </a:spcBef>
              <a:tabLst>
                <a:tab pos="537210" algn="l"/>
                <a:tab pos="970915" algn="l"/>
                <a:tab pos="1283970" algn="l"/>
                <a:tab pos="1596390" algn="l"/>
              </a:tabLst>
            </a:pP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29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21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50">
                <a:solidFill>
                  <a:srgbClr val="3D010C"/>
                </a:solidFill>
                <a:latin typeface="Arial MT"/>
                <a:cs typeface="Arial MT"/>
              </a:rPr>
              <a:t>3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50">
                <a:solidFill>
                  <a:srgbClr val="3D010C"/>
                </a:solidFill>
                <a:latin typeface="Arial MT"/>
                <a:cs typeface="Arial MT"/>
              </a:rPr>
              <a:t>6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50">
                <a:solidFill>
                  <a:srgbClr val="3D010C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368546" y="1363217"/>
            <a:ext cx="1811020" cy="425450"/>
          </a:xfrm>
          <a:custGeom>
            <a:avLst/>
            <a:gdLst/>
            <a:ahLst/>
            <a:cxnLst/>
            <a:rect l="l" t="t" r="r" b="b"/>
            <a:pathLst>
              <a:path w="1811020" h="425450">
                <a:moveTo>
                  <a:pt x="0" y="70866"/>
                </a:moveTo>
                <a:lnTo>
                  <a:pt x="5572" y="43291"/>
                </a:lnTo>
                <a:lnTo>
                  <a:pt x="20764" y="20764"/>
                </a:lnTo>
                <a:lnTo>
                  <a:pt x="43291" y="5572"/>
                </a:lnTo>
                <a:lnTo>
                  <a:pt x="70865" y="0"/>
                </a:lnTo>
                <a:lnTo>
                  <a:pt x="1739645" y="0"/>
                </a:lnTo>
                <a:lnTo>
                  <a:pt x="1767220" y="5572"/>
                </a:lnTo>
                <a:lnTo>
                  <a:pt x="1789747" y="20764"/>
                </a:lnTo>
                <a:lnTo>
                  <a:pt x="1804939" y="43291"/>
                </a:lnTo>
                <a:lnTo>
                  <a:pt x="1810512" y="70866"/>
                </a:lnTo>
                <a:lnTo>
                  <a:pt x="1810512" y="354330"/>
                </a:lnTo>
                <a:lnTo>
                  <a:pt x="1804939" y="381904"/>
                </a:lnTo>
                <a:lnTo>
                  <a:pt x="1789747" y="404431"/>
                </a:lnTo>
                <a:lnTo>
                  <a:pt x="1767220" y="419623"/>
                </a:lnTo>
                <a:lnTo>
                  <a:pt x="1739645" y="425196"/>
                </a:lnTo>
                <a:lnTo>
                  <a:pt x="70865" y="425196"/>
                </a:lnTo>
                <a:lnTo>
                  <a:pt x="43291" y="419623"/>
                </a:lnTo>
                <a:lnTo>
                  <a:pt x="20764" y="404431"/>
                </a:lnTo>
                <a:lnTo>
                  <a:pt x="5572" y="381904"/>
                </a:lnTo>
                <a:lnTo>
                  <a:pt x="0" y="354330"/>
                </a:lnTo>
                <a:lnTo>
                  <a:pt x="0" y="70866"/>
                </a:lnTo>
                <a:close/>
              </a:path>
            </a:pathLst>
          </a:custGeom>
          <a:ln w="22225">
            <a:solidFill>
              <a:srgbClr val="3E3D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394966" y="1383030"/>
            <a:ext cx="1778635" cy="428625"/>
          </a:xfrm>
          <a:custGeom>
            <a:avLst/>
            <a:gdLst/>
            <a:ahLst/>
            <a:cxnLst/>
            <a:rect l="l" t="t" r="r" b="b"/>
            <a:pathLst>
              <a:path w="1778635" h="42862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3" y="0"/>
                </a:lnTo>
                <a:lnTo>
                  <a:pt x="1707133" y="0"/>
                </a:lnTo>
                <a:lnTo>
                  <a:pt x="1734895" y="5615"/>
                </a:lnTo>
                <a:lnTo>
                  <a:pt x="1757584" y="20923"/>
                </a:lnTo>
                <a:lnTo>
                  <a:pt x="1772892" y="43612"/>
                </a:lnTo>
                <a:lnTo>
                  <a:pt x="1778508" y="71374"/>
                </a:lnTo>
                <a:lnTo>
                  <a:pt x="1778508" y="356870"/>
                </a:lnTo>
                <a:lnTo>
                  <a:pt x="1772892" y="384631"/>
                </a:lnTo>
                <a:lnTo>
                  <a:pt x="1757584" y="407320"/>
                </a:lnTo>
                <a:lnTo>
                  <a:pt x="1734895" y="422628"/>
                </a:lnTo>
                <a:lnTo>
                  <a:pt x="1707133" y="428244"/>
                </a:lnTo>
                <a:lnTo>
                  <a:pt x="71373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71374"/>
                </a:lnTo>
                <a:close/>
              </a:path>
            </a:pathLst>
          </a:custGeom>
          <a:ln w="22225">
            <a:solidFill>
              <a:srgbClr val="3E3D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496253" y="1486281"/>
            <a:ext cx="15709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105"/>
              </a:spcBef>
              <a:tabLst>
                <a:tab pos="274320" algn="l"/>
                <a:tab pos="982344" algn="l"/>
                <a:tab pos="1311275" algn="l"/>
              </a:tabLst>
            </a:pPr>
            <a:r>
              <a:rPr dirty="0" sz="1400" spc="-50">
                <a:solidFill>
                  <a:srgbClr val="3D010C"/>
                </a:solidFill>
                <a:latin typeface="Arial MT"/>
                <a:cs typeface="Arial MT"/>
              </a:rPr>
              <a:t>5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26</a:t>
            </a:r>
            <a:r>
              <a:rPr dirty="0" sz="1400" spc="490">
                <a:solidFill>
                  <a:srgbClr val="3D010C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10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28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32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74726" y="1384553"/>
            <a:ext cx="1614170" cy="426720"/>
          </a:xfrm>
          <a:custGeom>
            <a:avLst/>
            <a:gdLst/>
            <a:ahLst/>
            <a:cxnLst/>
            <a:rect l="l" t="t" r="r" b="b"/>
            <a:pathLst>
              <a:path w="1614170" h="426719">
                <a:moveTo>
                  <a:pt x="0" y="71120"/>
                </a:moveTo>
                <a:lnTo>
                  <a:pt x="5588" y="43451"/>
                </a:lnTo>
                <a:lnTo>
                  <a:pt x="20829" y="20843"/>
                </a:lnTo>
                <a:lnTo>
                  <a:pt x="43435" y="5593"/>
                </a:lnTo>
                <a:lnTo>
                  <a:pt x="71119" y="0"/>
                </a:lnTo>
                <a:lnTo>
                  <a:pt x="1542796" y="0"/>
                </a:lnTo>
                <a:lnTo>
                  <a:pt x="1570464" y="5593"/>
                </a:lnTo>
                <a:lnTo>
                  <a:pt x="1593072" y="20843"/>
                </a:lnTo>
                <a:lnTo>
                  <a:pt x="1608322" y="43451"/>
                </a:lnTo>
                <a:lnTo>
                  <a:pt x="1613916" y="71120"/>
                </a:lnTo>
                <a:lnTo>
                  <a:pt x="1613916" y="355600"/>
                </a:lnTo>
                <a:lnTo>
                  <a:pt x="1608322" y="383268"/>
                </a:lnTo>
                <a:lnTo>
                  <a:pt x="1593072" y="405876"/>
                </a:lnTo>
                <a:lnTo>
                  <a:pt x="1570464" y="421126"/>
                </a:lnTo>
                <a:lnTo>
                  <a:pt x="1542796" y="426720"/>
                </a:lnTo>
                <a:lnTo>
                  <a:pt x="71119" y="426720"/>
                </a:lnTo>
                <a:lnTo>
                  <a:pt x="43435" y="421126"/>
                </a:lnTo>
                <a:lnTo>
                  <a:pt x="20829" y="405876"/>
                </a:lnTo>
                <a:lnTo>
                  <a:pt x="5588" y="383268"/>
                </a:lnTo>
                <a:lnTo>
                  <a:pt x="0" y="355600"/>
                </a:lnTo>
                <a:lnTo>
                  <a:pt x="0" y="71120"/>
                </a:lnTo>
                <a:close/>
              </a:path>
            </a:pathLst>
          </a:custGeom>
          <a:ln w="22225">
            <a:solidFill>
              <a:srgbClr val="3E3D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253734" y="1340358"/>
            <a:ext cx="1612900" cy="425450"/>
          </a:xfrm>
          <a:custGeom>
            <a:avLst/>
            <a:gdLst/>
            <a:ahLst/>
            <a:cxnLst/>
            <a:rect l="l" t="t" r="r" b="b"/>
            <a:pathLst>
              <a:path w="1612900" h="425450">
                <a:moveTo>
                  <a:pt x="0" y="70865"/>
                </a:moveTo>
                <a:lnTo>
                  <a:pt x="5572" y="43291"/>
                </a:lnTo>
                <a:lnTo>
                  <a:pt x="20764" y="20764"/>
                </a:lnTo>
                <a:lnTo>
                  <a:pt x="43291" y="5572"/>
                </a:lnTo>
                <a:lnTo>
                  <a:pt x="70865" y="0"/>
                </a:lnTo>
                <a:lnTo>
                  <a:pt x="1541525" y="0"/>
                </a:lnTo>
                <a:lnTo>
                  <a:pt x="1569100" y="5572"/>
                </a:lnTo>
                <a:lnTo>
                  <a:pt x="1591627" y="20764"/>
                </a:lnTo>
                <a:lnTo>
                  <a:pt x="1606819" y="43291"/>
                </a:lnTo>
                <a:lnTo>
                  <a:pt x="1612391" y="70865"/>
                </a:lnTo>
                <a:lnTo>
                  <a:pt x="1612391" y="354329"/>
                </a:lnTo>
                <a:lnTo>
                  <a:pt x="1606819" y="381904"/>
                </a:lnTo>
                <a:lnTo>
                  <a:pt x="1591627" y="404431"/>
                </a:lnTo>
                <a:lnTo>
                  <a:pt x="1569100" y="419623"/>
                </a:lnTo>
                <a:lnTo>
                  <a:pt x="1541525" y="425195"/>
                </a:lnTo>
                <a:lnTo>
                  <a:pt x="70865" y="425195"/>
                </a:lnTo>
                <a:lnTo>
                  <a:pt x="43291" y="419623"/>
                </a:lnTo>
                <a:lnTo>
                  <a:pt x="20764" y="404431"/>
                </a:lnTo>
                <a:lnTo>
                  <a:pt x="5572" y="381904"/>
                </a:lnTo>
                <a:lnTo>
                  <a:pt x="0" y="354329"/>
                </a:lnTo>
                <a:lnTo>
                  <a:pt x="0" y="70865"/>
                </a:lnTo>
                <a:close/>
              </a:path>
            </a:pathLst>
          </a:custGeom>
          <a:ln w="22224">
            <a:solidFill>
              <a:srgbClr val="3E3D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8165338" y="1356106"/>
            <a:ext cx="6762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3D010C"/>
                </a:solidFill>
                <a:latin typeface="Arial MT"/>
                <a:cs typeface="Arial MT"/>
              </a:rPr>
              <a:t>……..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275228" y="1316227"/>
            <a:ext cx="15697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5593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3D010C"/>
                </a:solidFill>
                <a:latin typeface="Arial MT"/>
                <a:cs typeface="Arial MT"/>
              </a:rPr>
              <a:t>……..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74142" y="817244"/>
            <a:ext cx="3019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1.</a:t>
            </a:r>
            <a:r>
              <a:rPr dirty="0" sz="1600" spc="-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데이터를</a:t>
            </a: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5개의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묶음으로</a:t>
            </a:r>
            <a:r>
              <a:rPr dirty="0" sz="16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만듦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31140" y="2206498"/>
            <a:ext cx="24091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2.</a:t>
            </a:r>
            <a:r>
              <a:rPr dirty="0" sz="16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5개의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묶음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내에서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 정렬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472848" y="2894152"/>
            <a:ext cx="1736089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4175" algn="l"/>
                <a:tab pos="748030" algn="l"/>
                <a:tab pos="1089025" algn="l"/>
              </a:tabLst>
            </a:pP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21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27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31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35</a:t>
            </a:r>
            <a:r>
              <a:rPr dirty="0" sz="1400" spc="75">
                <a:solidFill>
                  <a:srgbClr val="3D010C"/>
                </a:solidFill>
                <a:latin typeface="Arial MT"/>
                <a:cs typeface="Arial MT"/>
              </a:rPr>
              <a:t>  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40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420520" y="2888361"/>
            <a:ext cx="1771014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105"/>
              </a:spcBef>
              <a:tabLst>
                <a:tab pos="426084" algn="l"/>
                <a:tab pos="781685" algn="l"/>
                <a:tab pos="1115060" algn="l"/>
                <a:tab pos="1488440" algn="l"/>
              </a:tabLst>
            </a:pPr>
            <a:r>
              <a:rPr dirty="0" sz="1400" spc="-50">
                <a:solidFill>
                  <a:srgbClr val="3D010C"/>
                </a:solidFill>
                <a:latin typeface="Arial MT"/>
                <a:cs typeface="Arial MT"/>
              </a:rPr>
              <a:t>2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50">
                <a:solidFill>
                  <a:srgbClr val="3D010C"/>
                </a:solidFill>
                <a:latin typeface="Arial MT"/>
                <a:cs typeface="Arial MT"/>
              </a:rPr>
              <a:t>3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50">
                <a:solidFill>
                  <a:srgbClr val="3D010C"/>
                </a:solidFill>
                <a:latin typeface="Arial MT"/>
                <a:cs typeface="Arial MT"/>
              </a:rPr>
              <a:t>6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21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4399026" y="2779014"/>
            <a:ext cx="3467100" cy="431800"/>
          </a:xfrm>
          <a:custGeom>
            <a:avLst/>
            <a:gdLst/>
            <a:ahLst/>
            <a:cxnLst/>
            <a:rect l="l" t="t" r="r" b="b"/>
            <a:pathLst>
              <a:path w="3467100" h="431800">
                <a:moveTo>
                  <a:pt x="0" y="76962"/>
                </a:moveTo>
                <a:lnTo>
                  <a:pt x="5572" y="49387"/>
                </a:lnTo>
                <a:lnTo>
                  <a:pt x="20764" y="26860"/>
                </a:lnTo>
                <a:lnTo>
                  <a:pt x="43291" y="11668"/>
                </a:lnTo>
                <a:lnTo>
                  <a:pt x="70865" y="6096"/>
                </a:lnTo>
                <a:lnTo>
                  <a:pt x="1742694" y="6096"/>
                </a:lnTo>
                <a:lnTo>
                  <a:pt x="1770268" y="11668"/>
                </a:lnTo>
                <a:lnTo>
                  <a:pt x="1792795" y="26860"/>
                </a:lnTo>
                <a:lnTo>
                  <a:pt x="1807987" y="49387"/>
                </a:lnTo>
                <a:lnTo>
                  <a:pt x="1813560" y="76962"/>
                </a:lnTo>
                <a:lnTo>
                  <a:pt x="1813560" y="360425"/>
                </a:lnTo>
                <a:lnTo>
                  <a:pt x="1807987" y="388000"/>
                </a:lnTo>
                <a:lnTo>
                  <a:pt x="1792795" y="410527"/>
                </a:lnTo>
                <a:lnTo>
                  <a:pt x="1770268" y="425719"/>
                </a:lnTo>
                <a:lnTo>
                  <a:pt x="1742694" y="431291"/>
                </a:lnTo>
                <a:lnTo>
                  <a:pt x="70865" y="431291"/>
                </a:lnTo>
                <a:lnTo>
                  <a:pt x="43291" y="425719"/>
                </a:lnTo>
                <a:lnTo>
                  <a:pt x="20764" y="410527"/>
                </a:lnTo>
                <a:lnTo>
                  <a:pt x="5572" y="388000"/>
                </a:lnTo>
                <a:lnTo>
                  <a:pt x="0" y="360425"/>
                </a:lnTo>
                <a:lnTo>
                  <a:pt x="0" y="76962"/>
                </a:lnTo>
                <a:close/>
              </a:path>
              <a:path w="3467100" h="431800">
                <a:moveTo>
                  <a:pt x="1854708" y="71120"/>
                </a:moveTo>
                <a:lnTo>
                  <a:pt x="1860301" y="43451"/>
                </a:lnTo>
                <a:lnTo>
                  <a:pt x="1875551" y="20843"/>
                </a:lnTo>
                <a:lnTo>
                  <a:pt x="1898159" y="5593"/>
                </a:lnTo>
                <a:lnTo>
                  <a:pt x="1925827" y="0"/>
                </a:lnTo>
                <a:lnTo>
                  <a:pt x="3395979" y="0"/>
                </a:lnTo>
                <a:lnTo>
                  <a:pt x="3423648" y="5593"/>
                </a:lnTo>
                <a:lnTo>
                  <a:pt x="3446256" y="20843"/>
                </a:lnTo>
                <a:lnTo>
                  <a:pt x="3461506" y="43451"/>
                </a:lnTo>
                <a:lnTo>
                  <a:pt x="3467100" y="71120"/>
                </a:lnTo>
                <a:lnTo>
                  <a:pt x="3467100" y="355600"/>
                </a:lnTo>
                <a:lnTo>
                  <a:pt x="3461506" y="383268"/>
                </a:lnTo>
                <a:lnTo>
                  <a:pt x="3446256" y="405876"/>
                </a:lnTo>
                <a:lnTo>
                  <a:pt x="3423648" y="421126"/>
                </a:lnTo>
                <a:lnTo>
                  <a:pt x="3395979" y="426720"/>
                </a:lnTo>
                <a:lnTo>
                  <a:pt x="1925827" y="426720"/>
                </a:lnTo>
                <a:lnTo>
                  <a:pt x="1898159" y="421126"/>
                </a:lnTo>
                <a:lnTo>
                  <a:pt x="1875551" y="405876"/>
                </a:lnTo>
                <a:lnTo>
                  <a:pt x="1860301" y="383268"/>
                </a:lnTo>
                <a:lnTo>
                  <a:pt x="1854708" y="355600"/>
                </a:lnTo>
                <a:lnTo>
                  <a:pt x="1854708" y="71120"/>
                </a:lnTo>
                <a:close/>
              </a:path>
            </a:pathLst>
          </a:custGeom>
          <a:ln w="22225">
            <a:solidFill>
              <a:srgbClr val="3E3D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2451354" y="2791205"/>
            <a:ext cx="1778635" cy="425450"/>
          </a:xfrm>
          <a:custGeom>
            <a:avLst/>
            <a:gdLst/>
            <a:ahLst/>
            <a:cxnLst/>
            <a:rect l="l" t="t" r="r" b="b"/>
            <a:pathLst>
              <a:path w="1778635" h="425450">
                <a:moveTo>
                  <a:pt x="0" y="70866"/>
                </a:moveTo>
                <a:lnTo>
                  <a:pt x="5572" y="43291"/>
                </a:lnTo>
                <a:lnTo>
                  <a:pt x="20764" y="20764"/>
                </a:lnTo>
                <a:lnTo>
                  <a:pt x="43291" y="5572"/>
                </a:lnTo>
                <a:lnTo>
                  <a:pt x="70865" y="0"/>
                </a:lnTo>
                <a:lnTo>
                  <a:pt x="1707642" y="0"/>
                </a:lnTo>
                <a:lnTo>
                  <a:pt x="1735216" y="5572"/>
                </a:lnTo>
                <a:lnTo>
                  <a:pt x="1757743" y="20764"/>
                </a:lnTo>
                <a:lnTo>
                  <a:pt x="1772935" y="43291"/>
                </a:lnTo>
                <a:lnTo>
                  <a:pt x="1778508" y="70866"/>
                </a:lnTo>
                <a:lnTo>
                  <a:pt x="1778508" y="354330"/>
                </a:lnTo>
                <a:lnTo>
                  <a:pt x="1772935" y="381904"/>
                </a:lnTo>
                <a:lnTo>
                  <a:pt x="1757743" y="404431"/>
                </a:lnTo>
                <a:lnTo>
                  <a:pt x="1735216" y="419623"/>
                </a:lnTo>
                <a:lnTo>
                  <a:pt x="1707642" y="425196"/>
                </a:lnTo>
                <a:lnTo>
                  <a:pt x="70865" y="425196"/>
                </a:lnTo>
                <a:lnTo>
                  <a:pt x="43291" y="419623"/>
                </a:lnTo>
                <a:lnTo>
                  <a:pt x="20764" y="404431"/>
                </a:lnTo>
                <a:lnTo>
                  <a:pt x="5572" y="381904"/>
                </a:lnTo>
                <a:lnTo>
                  <a:pt x="0" y="354330"/>
                </a:lnTo>
                <a:lnTo>
                  <a:pt x="0" y="70866"/>
                </a:lnTo>
                <a:close/>
              </a:path>
            </a:pathLst>
          </a:custGeom>
          <a:ln w="22225">
            <a:solidFill>
              <a:srgbClr val="3E3D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461164" y="2870707"/>
            <a:ext cx="15697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020">
              <a:lnSpc>
                <a:spcPct val="100000"/>
              </a:lnSpc>
              <a:spcBef>
                <a:spcPts val="105"/>
              </a:spcBef>
              <a:tabLst>
                <a:tab pos="285750" algn="l"/>
                <a:tab pos="647700" algn="l"/>
                <a:tab pos="981075" algn="l"/>
                <a:tab pos="1309370" algn="l"/>
              </a:tabLst>
            </a:pPr>
            <a:r>
              <a:rPr dirty="0" sz="1400" spc="-50">
                <a:solidFill>
                  <a:srgbClr val="3D010C"/>
                </a:solidFill>
                <a:latin typeface="Arial MT"/>
                <a:cs typeface="Arial MT"/>
              </a:rPr>
              <a:t>5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10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26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28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32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439673" y="2768345"/>
            <a:ext cx="1612900" cy="425450"/>
          </a:xfrm>
          <a:custGeom>
            <a:avLst/>
            <a:gdLst/>
            <a:ahLst/>
            <a:cxnLst/>
            <a:rect l="l" t="t" r="r" b="b"/>
            <a:pathLst>
              <a:path w="1612900" h="425450">
                <a:moveTo>
                  <a:pt x="0" y="70865"/>
                </a:moveTo>
                <a:lnTo>
                  <a:pt x="5568" y="43291"/>
                </a:lnTo>
                <a:lnTo>
                  <a:pt x="20754" y="20764"/>
                </a:lnTo>
                <a:lnTo>
                  <a:pt x="43280" y="5572"/>
                </a:lnTo>
                <a:lnTo>
                  <a:pt x="70866" y="0"/>
                </a:lnTo>
                <a:lnTo>
                  <a:pt x="1541526" y="0"/>
                </a:lnTo>
                <a:lnTo>
                  <a:pt x="1569100" y="5572"/>
                </a:lnTo>
                <a:lnTo>
                  <a:pt x="1591627" y="20764"/>
                </a:lnTo>
                <a:lnTo>
                  <a:pt x="1606819" y="43291"/>
                </a:lnTo>
                <a:lnTo>
                  <a:pt x="1612392" y="70865"/>
                </a:lnTo>
                <a:lnTo>
                  <a:pt x="1612392" y="354329"/>
                </a:lnTo>
                <a:lnTo>
                  <a:pt x="1606819" y="381904"/>
                </a:lnTo>
                <a:lnTo>
                  <a:pt x="1591627" y="404431"/>
                </a:lnTo>
                <a:lnTo>
                  <a:pt x="1569100" y="419623"/>
                </a:lnTo>
                <a:lnTo>
                  <a:pt x="1541526" y="425195"/>
                </a:lnTo>
                <a:lnTo>
                  <a:pt x="70866" y="425195"/>
                </a:lnTo>
                <a:lnTo>
                  <a:pt x="43280" y="419623"/>
                </a:lnTo>
                <a:lnTo>
                  <a:pt x="20754" y="404431"/>
                </a:lnTo>
                <a:lnTo>
                  <a:pt x="5568" y="381904"/>
                </a:lnTo>
                <a:lnTo>
                  <a:pt x="0" y="354329"/>
                </a:lnTo>
                <a:lnTo>
                  <a:pt x="0" y="70865"/>
                </a:lnTo>
                <a:close/>
              </a:path>
            </a:pathLst>
          </a:custGeom>
          <a:ln w="22224">
            <a:solidFill>
              <a:srgbClr val="3E3D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8165338" y="2794507"/>
            <a:ext cx="6762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3D010C"/>
                </a:solidFill>
                <a:latin typeface="Arial MT"/>
                <a:cs typeface="Arial MT"/>
              </a:rPr>
              <a:t>……..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275268" y="2754883"/>
            <a:ext cx="15697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5593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3D010C"/>
                </a:solidFill>
                <a:latin typeface="Arial MT"/>
                <a:cs typeface="Arial MT"/>
              </a:rPr>
              <a:t>……..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31140" y="3859529"/>
            <a:ext cx="46564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3.</a:t>
            </a:r>
            <a:r>
              <a:rPr dirty="0" sz="16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5개의</a:t>
            </a:r>
            <a:r>
              <a:rPr dirty="0" sz="16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묶음의</a:t>
            </a:r>
            <a:r>
              <a:rPr dirty="0" sz="16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가운데</a:t>
            </a: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값들을</a:t>
            </a:r>
            <a:r>
              <a:rPr dirty="0" sz="16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이용하여</a:t>
            </a: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묶음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 정렬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188104" y="4626990"/>
            <a:ext cx="173608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">
              <a:lnSpc>
                <a:spcPct val="100000"/>
              </a:lnSpc>
              <a:spcBef>
                <a:spcPts val="100"/>
              </a:spcBef>
              <a:tabLst>
                <a:tab pos="382905" algn="l"/>
                <a:tab pos="751205" algn="l"/>
                <a:tab pos="1088390" algn="l"/>
              </a:tabLst>
            </a:pP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21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27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31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35</a:t>
            </a:r>
            <a:r>
              <a:rPr dirty="0" sz="1400" spc="80">
                <a:solidFill>
                  <a:srgbClr val="3D010C"/>
                </a:solidFill>
                <a:latin typeface="Arial MT"/>
                <a:cs typeface="Arial MT"/>
              </a:rPr>
              <a:t>  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40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5208841" y="4609909"/>
            <a:ext cx="317500" cy="337185"/>
            <a:chOff x="5208841" y="4609909"/>
            <a:chExt cx="317500" cy="337185"/>
          </a:xfrm>
        </p:grpSpPr>
        <p:sp>
          <p:nvSpPr>
            <p:cNvPr id="27" name="object 27" descr=""/>
            <p:cNvSpPr/>
            <p:nvPr/>
          </p:nvSpPr>
          <p:spPr>
            <a:xfrm>
              <a:off x="5213603" y="4614671"/>
              <a:ext cx="307975" cy="327660"/>
            </a:xfrm>
            <a:custGeom>
              <a:avLst/>
              <a:gdLst/>
              <a:ahLst/>
              <a:cxnLst/>
              <a:rect l="l" t="t" r="r" b="b"/>
              <a:pathLst>
                <a:path w="307975" h="327660">
                  <a:moveTo>
                    <a:pt x="153924" y="0"/>
                  </a:moveTo>
                  <a:lnTo>
                    <a:pt x="105290" y="8357"/>
                  </a:lnTo>
                  <a:lnTo>
                    <a:pt x="63038" y="31626"/>
                  </a:lnTo>
                  <a:lnTo>
                    <a:pt x="29711" y="67098"/>
                  </a:lnTo>
                  <a:lnTo>
                    <a:pt x="7851" y="112068"/>
                  </a:lnTo>
                  <a:lnTo>
                    <a:pt x="0" y="163829"/>
                  </a:lnTo>
                  <a:lnTo>
                    <a:pt x="7851" y="215591"/>
                  </a:lnTo>
                  <a:lnTo>
                    <a:pt x="29711" y="260561"/>
                  </a:lnTo>
                  <a:lnTo>
                    <a:pt x="63038" y="296033"/>
                  </a:lnTo>
                  <a:lnTo>
                    <a:pt x="105290" y="319302"/>
                  </a:lnTo>
                  <a:lnTo>
                    <a:pt x="153924" y="327659"/>
                  </a:lnTo>
                  <a:lnTo>
                    <a:pt x="202557" y="319302"/>
                  </a:lnTo>
                  <a:lnTo>
                    <a:pt x="244809" y="296033"/>
                  </a:lnTo>
                  <a:lnTo>
                    <a:pt x="278136" y="260561"/>
                  </a:lnTo>
                  <a:lnTo>
                    <a:pt x="299996" y="215591"/>
                  </a:lnTo>
                  <a:lnTo>
                    <a:pt x="307848" y="163829"/>
                  </a:lnTo>
                  <a:lnTo>
                    <a:pt x="299996" y="112068"/>
                  </a:lnTo>
                  <a:lnTo>
                    <a:pt x="278136" y="67098"/>
                  </a:lnTo>
                  <a:lnTo>
                    <a:pt x="244809" y="31626"/>
                  </a:lnTo>
                  <a:lnTo>
                    <a:pt x="202557" y="8357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213603" y="4614671"/>
              <a:ext cx="307975" cy="327660"/>
            </a:xfrm>
            <a:custGeom>
              <a:avLst/>
              <a:gdLst/>
              <a:ahLst/>
              <a:cxnLst/>
              <a:rect l="l" t="t" r="r" b="b"/>
              <a:pathLst>
                <a:path w="307975" h="327660">
                  <a:moveTo>
                    <a:pt x="0" y="163829"/>
                  </a:moveTo>
                  <a:lnTo>
                    <a:pt x="7851" y="112068"/>
                  </a:lnTo>
                  <a:lnTo>
                    <a:pt x="29711" y="67098"/>
                  </a:lnTo>
                  <a:lnTo>
                    <a:pt x="63038" y="31626"/>
                  </a:lnTo>
                  <a:lnTo>
                    <a:pt x="105290" y="8357"/>
                  </a:lnTo>
                  <a:lnTo>
                    <a:pt x="153924" y="0"/>
                  </a:lnTo>
                  <a:lnTo>
                    <a:pt x="202557" y="8357"/>
                  </a:lnTo>
                  <a:lnTo>
                    <a:pt x="244809" y="31626"/>
                  </a:lnTo>
                  <a:lnTo>
                    <a:pt x="278136" y="67098"/>
                  </a:lnTo>
                  <a:lnTo>
                    <a:pt x="299996" y="112068"/>
                  </a:lnTo>
                  <a:lnTo>
                    <a:pt x="307848" y="163829"/>
                  </a:lnTo>
                  <a:lnTo>
                    <a:pt x="299996" y="215591"/>
                  </a:lnTo>
                  <a:lnTo>
                    <a:pt x="278136" y="260561"/>
                  </a:lnTo>
                  <a:lnTo>
                    <a:pt x="244809" y="296033"/>
                  </a:lnTo>
                  <a:lnTo>
                    <a:pt x="202557" y="319302"/>
                  </a:lnTo>
                  <a:lnTo>
                    <a:pt x="153924" y="327659"/>
                  </a:lnTo>
                  <a:lnTo>
                    <a:pt x="105290" y="319302"/>
                  </a:lnTo>
                  <a:lnTo>
                    <a:pt x="63038" y="296033"/>
                  </a:lnTo>
                  <a:lnTo>
                    <a:pt x="29711" y="260561"/>
                  </a:lnTo>
                  <a:lnTo>
                    <a:pt x="7851" y="215591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4512000" y="4655565"/>
            <a:ext cx="176783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  <a:tabLst>
                <a:tab pos="424815" algn="l"/>
                <a:tab pos="820419" algn="l"/>
                <a:tab pos="1112520" algn="l"/>
                <a:tab pos="1485265" algn="l"/>
              </a:tabLst>
            </a:pPr>
            <a:r>
              <a:rPr dirty="0" sz="1400" spc="-50">
                <a:solidFill>
                  <a:srgbClr val="3D010C"/>
                </a:solidFill>
                <a:latin typeface="Arial MT"/>
                <a:cs typeface="Arial MT"/>
              </a:rPr>
              <a:t>2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50">
                <a:solidFill>
                  <a:srgbClr val="3D010C"/>
                </a:solidFill>
                <a:latin typeface="Arial MT"/>
                <a:cs typeface="Arial MT"/>
              </a:rPr>
              <a:t>3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baseline="1984" sz="2100" spc="-75">
                <a:solidFill>
                  <a:srgbClr val="3D010C"/>
                </a:solidFill>
                <a:latin typeface="Arial MT"/>
                <a:cs typeface="Arial MT"/>
              </a:rPr>
              <a:t>6</a:t>
            </a:r>
            <a:r>
              <a:rPr dirty="0" baseline="1984" sz="21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21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7166609" y="4523994"/>
            <a:ext cx="1778635" cy="425450"/>
          </a:xfrm>
          <a:custGeom>
            <a:avLst/>
            <a:gdLst/>
            <a:ahLst/>
            <a:cxnLst/>
            <a:rect l="l" t="t" r="r" b="b"/>
            <a:pathLst>
              <a:path w="1778634" h="425450">
                <a:moveTo>
                  <a:pt x="0" y="70865"/>
                </a:moveTo>
                <a:lnTo>
                  <a:pt x="5572" y="43291"/>
                </a:lnTo>
                <a:lnTo>
                  <a:pt x="20764" y="20764"/>
                </a:lnTo>
                <a:lnTo>
                  <a:pt x="43291" y="5572"/>
                </a:lnTo>
                <a:lnTo>
                  <a:pt x="70866" y="0"/>
                </a:lnTo>
                <a:lnTo>
                  <a:pt x="1707642" y="0"/>
                </a:lnTo>
                <a:lnTo>
                  <a:pt x="1735216" y="5572"/>
                </a:lnTo>
                <a:lnTo>
                  <a:pt x="1757743" y="20764"/>
                </a:lnTo>
                <a:lnTo>
                  <a:pt x="1772935" y="43291"/>
                </a:lnTo>
                <a:lnTo>
                  <a:pt x="1778508" y="70865"/>
                </a:lnTo>
                <a:lnTo>
                  <a:pt x="1778508" y="354329"/>
                </a:lnTo>
                <a:lnTo>
                  <a:pt x="1772935" y="381904"/>
                </a:lnTo>
                <a:lnTo>
                  <a:pt x="1757743" y="404431"/>
                </a:lnTo>
                <a:lnTo>
                  <a:pt x="1735216" y="419623"/>
                </a:lnTo>
                <a:lnTo>
                  <a:pt x="1707642" y="425195"/>
                </a:lnTo>
                <a:lnTo>
                  <a:pt x="70866" y="425195"/>
                </a:lnTo>
                <a:lnTo>
                  <a:pt x="43291" y="419623"/>
                </a:lnTo>
                <a:lnTo>
                  <a:pt x="20764" y="404431"/>
                </a:lnTo>
                <a:lnTo>
                  <a:pt x="5572" y="381904"/>
                </a:lnTo>
                <a:lnTo>
                  <a:pt x="0" y="354329"/>
                </a:lnTo>
                <a:lnTo>
                  <a:pt x="0" y="70865"/>
                </a:lnTo>
                <a:close/>
              </a:path>
            </a:pathLst>
          </a:custGeom>
          <a:ln w="22225">
            <a:solidFill>
              <a:srgbClr val="3E3D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grpSp>
        <p:nvGrpSpPr>
          <p:cNvPr id="31" name="object 31" descr=""/>
          <p:cNvGrpSpPr/>
          <p:nvPr/>
        </p:nvGrpSpPr>
        <p:grpSpPr>
          <a:xfrm>
            <a:off x="924877" y="4637341"/>
            <a:ext cx="343535" cy="335915"/>
            <a:chOff x="924877" y="4637341"/>
            <a:chExt cx="343535" cy="335915"/>
          </a:xfrm>
        </p:grpSpPr>
        <p:sp>
          <p:nvSpPr>
            <p:cNvPr id="32" name="object 32" descr=""/>
            <p:cNvSpPr/>
            <p:nvPr/>
          </p:nvSpPr>
          <p:spPr>
            <a:xfrm>
              <a:off x="929639" y="4642103"/>
              <a:ext cx="334010" cy="326390"/>
            </a:xfrm>
            <a:custGeom>
              <a:avLst/>
              <a:gdLst/>
              <a:ahLst/>
              <a:cxnLst/>
              <a:rect l="l" t="t" r="r" b="b"/>
              <a:pathLst>
                <a:path w="334009" h="326389">
                  <a:moveTo>
                    <a:pt x="166878" y="0"/>
                  </a:moveTo>
                  <a:lnTo>
                    <a:pt x="122515" y="5826"/>
                  </a:lnTo>
                  <a:lnTo>
                    <a:pt x="82651" y="22267"/>
                  </a:lnTo>
                  <a:lnTo>
                    <a:pt x="48877" y="47767"/>
                  </a:lnTo>
                  <a:lnTo>
                    <a:pt x="22783" y="80772"/>
                  </a:lnTo>
                  <a:lnTo>
                    <a:pt x="5961" y="119723"/>
                  </a:lnTo>
                  <a:lnTo>
                    <a:pt x="0" y="163068"/>
                  </a:lnTo>
                  <a:lnTo>
                    <a:pt x="5961" y="206412"/>
                  </a:lnTo>
                  <a:lnTo>
                    <a:pt x="22783" y="245364"/>
                  </a:lnTo>
                  <a:lnTo>
                    <a:pt x="48877" y="278368"/>
                  </a:lnTo>
                  <a:lnTo>
                    <a:pt x="82651" y="303868"/>
                  </a:lnTo>
                  <a:lnTo>
                    <a:pt x="122515" y="320309"/>
                  </a:lnTo>
                  <a:lnTo>
                    <a:pt x="166878" y="326136"/>
                  </a:lnTo>
                  <a:lnTo>
                    <a:pt x="211240" y="320309"/>
                  </a:lnTo>
                  <a:lnTo>
                    <a:pt x="251104" y="303868"/>
                  </a:lnTo>
                  <a:lnTo>
                    <a:pt x="284878" y="278368"/>
                  </a:lnTo>
                  <a:lnTo>
                    <a:pt x="310972" y="245364"/>
                  </a:lnTo>
                  <a:lnTo>
                    <a:pt x="327794" y="206412"/>
                  </a:lnTo>
                  <a:lnTo>
                    <a:pt x="333756" y="163068"/>
                  </a:lnTo>
                  <a:lnTo>
                    <a:pt x="327794" y="119723"/>
                  </a:lnTo>
                  <a:lnTo>
                    <a:pt x="310972" y="80772"/>
                  </a:lnTo>
                  <a:lnTo>
                    <a:pt x="284878" y="47767"/>
                  </a:lnTo>
                  <a:lnTo>
                    <a:pt x="251104" y="22267"/>
                  </a:lnTo>
                  <a:lnTo>
                    <a:pt x="211240" y="5826"/>
                  </a:lnTo>
                  <a:lnTo>
                    <a:pt x="166878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929639" y="4642103"/>
              <a:ext cx="334010" cy="326390"/>
            </a:xfrm>
            <a:custGeom>
              <a:avLst/>
              <a:gdLst/>
              <a:ahLst/>
              <a:cxnLst/>
              <a:rect l="l" t="t" r="r" b="b"/>
              <a:pathLst>
                <a:path w="334009" h="326389">
                  <a:moveTo>
                    <a:pt x="0" y="163068"/>
                  </a:moveTo>
                  <a:lnTo>
                    <a:pt x="5961" y="119723"/>
                  </a:lnTo>
                  <a:lnTo>
                    <a:pt x="22783" y="80772"/>
                  </a:lnTo>
                  <a:lnTo>
                    <a:pt x="48877" y="47767"/>
                  </a:lnTo>
                  <a:lnTo>
                    <a:pt x="82651" y="22267"/>
                  </a:lnTo>
                  <a:lnTo>
                    <a:pt x="122515" y="5826"/>
                  </a:lnTo>
                  <a:lnTo>
                    <a:pt x="166878" y="0"/>
                  </a:lnTo>
                  <a:lnTo>
                    <a:pt x="211240" y="5826"/>
                  </a:lnTo>
                  <a:lnTo>
                    <a:pt x="251104" y="22267"/>
                  </a:lnTo>
                  <a:lnTo>
                    <a:pt x="284878" y="47767"/>
                  </a:lnTo>
                  <a:lnTo>
                    <a:pt x="310972" y="80772"/>
                  </a:lnTo>
                  <a:lnTo>
                    <a:pt x="327794" y="119723"/>
                  </a:lnTo>
                  <a:lnTo>
                    <a:pt x="333756" y="163068"/>
                  </a:lnTo>
                  <a:lnTo>
                    <a:pt x="327794" y="206412"/>
                  </a:lnTo>
                  <a:lnTo>
                    <a:pt x="310972" y="245364"/>
                  </a:lnTo>
                  <a:lnTo>
                    <a:pt x="284878" y="278368"/>
                  </a:lnTo>
                  <a:lnTo>
                    <a:pt x="251104" y="303868"/>
                  </a:lnTo>
                  <a:lnTo>
                    <a:pt x="211240" y="320309"/>
                  </a:lnTo>
                  <a:lnTo>
                    <a:pt x="166878" y="326136"/>
                  </a:lnTo>
                  <a:lnTo>
                    <a:pt x="122515" y="320309"/>
                  </a:lnTo>
                  <a:lnTo>
                    <a:pt x="82651" y="303868"/>
                  </a:lnTo>
                  <a:lnTo>
                    <a:pt x="48877" y="278368"/>
                  </a:lnTo>
                  <a:lnTo>
                    <a:pt x="22783" y="245364"/>
                  </a:lnTo>
                  <a:lnTo>
                    <a:pt x="5961" y="206412"/>
                  </a:lnTo>
                  <a:lnTo>
                    <a:pt x="0" y="16306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374333" y="4688840"/>
            <a:ext cx="15709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  <a:tabLst>
                <a:tab pos="285115" algn="l"/>
                <a:tab pos="628015" algn="l"/>
                <a:tab pos="981075" algn="l"/>
                <a:tab pos="1310640" algn="l"/>
              </a:tabLst>
            </a:pPr>
            <a:r>
              <a:rPr dirty="0" sz="1400" spc="-50">
                <a:solidFill>
                  <a:srgbClr val="3D010C"/>
                </a:solidFill>
                <a:latin typeface="Arial MT"/>
                <a:cs typeface="Arial MT"/>
              </a:rPr>
              <a:t>5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10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26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28</a:t>
            </a:r>
            <a:r>
              <a:rPr dirty="0" sz="14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D010C"/>
                </a:solidFill>
                <a:latin typeface="Arial MT"/>
                <a:cs typeface="Arial MT"/>
              </a:rPr>
              <a:t>32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352806" y="4584953"/>
            <a:ext cx="1614170" cy="426720"/>
          </a:xfrm>
          <a:custGeom>
            <a:avLst/>
            <a:gdLst/>
            <a:ahLst/>
            <a:cxnLst/>
            <a:rect l="l" t="t" r="r" b="b"/>
            <a:pathLst>
              <a:path w="1614170" h="426720">
                <a:moveTo>
                  <a:pt x="0" y="71120"/>
                </a:moveTo>
                <a:lnTo>
                  <a:pt x="5588" y="43451"/>
                </a:lnTo>
                <a:lnTo>
                  <a:pt x="20829" y="20843"/>
                </a:lnTo>
                <a:lnTo>
                  <a:pt x="43435" y="5593"/>
                </a:lnTo>
                <a:lnTo>
                  <a:pt x="71120" y="0"/>
                </a:lnTo>
                <a:lnTo>
                  <a:pt x="1542795" y="0"/>
                </a:lnTo>
                <a:lnTo>
                  <a:pt x="1570464" y="5593"/>
                </a:lnTo>
                <a:lnTo>
                  <a:pt x="1593072" y="20843"/>
                </a:lnTo>
                <a:lnTo>
                  <a:pt x="1608322" y="43451"/>
                </a:lnTo>
                <a:lnTo>
                  <a:pt x="1613916" y="71120"/>
                </a:lnTo>
                <a:lnTo>
                  <a:pt x="1613916" y="355600"/>
                </a:lnTo>
                <a:lnTo>
                  <a:pt x="1608322" y="383268"/>
                </a:lnTo>
                <a:lnTo>
                  <a:pt x="1593072" y="405876"/>
                </a:lnTo>
                <a:lnTo>
                  <a:pt x="1570464" y="421126"/>
                </a:lnTo>
                <a:lnTo>
                  <a:pt x="1542795" y="426720"/>
                </a:lnTo>
                <a:lnTo>
                  <a:pt x="71120" y="426720"/>
                </a:lnTo>
                <a:lnTo>
                  <a:pt x="43435" y="421126"/>
                </a:lnTo>
                <a:lnTo>
                  <a:pt x="20829" y="405876"/>
                </a:lnTo>
                <a:lnTo>
                  <a:pt x="5588" y="383268"/>
                </a:lnTo>
                <a:lnTo>
                  <a:pt x="0" y="355600"/>
                </a:lnTo>
                <a:lnTo>
                  <a:pt x="0" y="71120"/>
                </a:lnTo>
                <a:close/>
              </a:path>
            </a:pathLst>
          </a:custGeom>
          <a:ln w="22225">
            <a:solidFill>
              <a:srgbClr val="3E3D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2084070" y="4613909"/>
            <a:ext cx="702945" cy="365760"/>
          </a:xfrm>
          <a:custGeom>
            <a:avLst/>
            <a:gdLst/>
            <a:ahLst/>
            <a:cxnLst/>
            <a:rect l="l" t="t" r="r" b="b"/>
            <a:pathLst>
              <a:path w="702944" h="365760">
                <a:moveTo>
                  <a:pt x="0" y="60959"/>
                </a:moveTo>
                <a:lnTo>
                  <a:pt x="4792" y="37236"/>
                </a:lnTo>
                <a:lnTo>
                  <a:pt x="17859" y="17859"/>
                </a:lnTo>
                <a:lnTo>
                  <a:pt x="37236" y="4792"/>
                </a:lnTo>
                <a:lnTo>
                  <a:pt x="60960" y="0"/>
                </a:lnTo>
                <a:lnTo>
                  <a:pt x="641604" y="0"/>
                </a:lnTo>
                <a:lnTo>
                  <a:pt x="665327" y="4792"/>
                </a:lnTo>
                <a:lnTo>
                  <a:pt x="684704" y="17859"/>
                </a:lnTo>
                <a:lnTo>
                  <a:pt x="697771" y="37236"/>
                </a:lnTo>
                <a:lnTo>
                  <a:pt x="702563" y="60959"/>
                </a:lnTo>
                <a:lnTo>
                  <a:pt x="702563" y="304800"/>
                </a:lnTo>
                <a:lnTo>
                  <a:pt x="697771" y="328523"/>
                </a:lnTo>
                <a:lnTo>
                  <a:pt x="684704" y="347900"/>
                </a:lnTo>
                <a:lnTo>
                  <a:pt x="665327" y="360967"/>
                </a:lnTo>
                <a:lnTo>
                  <a:pt x="641604" y="365759"/>
                </a:lnTo>
                <a:lnTo>
                  <a:pt x="60960" y="365759"/>
                </a:lnTo>
                <a:lnTo>
                  <a:pt x="37236" y="360967"/>
                </a:lnTo>
                <a:lnTo>
                  <a:pt x="17859" y="347900"/>
                </a:lnTo>
                <a:lnTo>
                  <a:pt x="4792" y="328523"/>
                </a:lnTo>
                <a:lnTo>
                  <a:pt x="0" y="304800"/>
                </a:lnTo>
                <a:lnTo>
                  <a:pt x="0" y="60959"/>
                </a:lnTo>
                <a:close/>
              </a:path>
            </a:pathLst>
          </a:custGeom>
          <a:ln w="22225">
            <a:solidFill>
              <a:srgbClr val="3E3D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266191" y="5488635"/>
            <a:ext cx="1818005" cy="7531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4.</a:t>
            </a:r>
            <a:r>
              <a:rPr dirty="0" sz="16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묶음들을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재</a:t>
            </a:r>
            <a:r>
              <a:rPr dirty="0" sz="16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배치</a:t>
            </a:r>
            <a:endParaRPr sz="1600">
              <a:latin typeface="Malgun Gothic"/>
              <a:cs typeface="Malgun Gothic"/>
            </a:endParaRPr>
          </a:p>
          <a:p>
            <a:pPr algn="r" marR="48895">
              <a:lnSpc>
                <a:spcPct val="100000"/>
              </a:lnSpc>
              <a:spcBef>
                <a:spcPts val="1895"/>
              </a:spcBef>
            </a:pPr>
            <a:r>
              <a:rPr dirty="0" sz="1600" spc="-50">
                <a:solidFill>
                  <a:srgbClr val="3D010C"/>
                </a:solidFill>
                <a:latin typeface="Malgun Gothic"/>
                <a:cs typeface="Malgun Gothic"/>
              </a:rPr>
              <a:t>M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38" name="object 3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6581" y="6016561"/>
            <a:ext cx="222885" cy="236600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0733" y="6016561"/>
            <a:ext cx="222885" cy="236600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4321" y="6016561"/>
            <a:ext cx="221361" cy="236600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7137" y="6016561"/>
            <a:ext cx="222885" cy="236600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0913" y="6016561"/>
            <a:ext cx="222885" cy="236600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5545" y="6016561"/>
            <a:ext cx="221361" cy="236600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689" y="6016561"/>
            <a:ext cx="222885" cy="236600"/>
          </a:xfrm>
          <a:prstGeom prst="rect">
            <a:avLst/>
          </a:prstGeom>
        </p:spPr>
      </p:pic>
      <p:graphicFrame>
        <p:nvGraphicFramePr>
          <p:cNvPr id="45" name="object 45" descr=""/>
          <p:cNvGraphicFramePr>
            <a:graphicFrameLocks noGrp="1"/>
          </p:cNvGraphicFramePr>
          <p:nvPr/>
        </p:nvGraphicFramePr>
        <p:xfrm>
          <a:off x="2159333" y="5624321"/>
          <a:ext cx="3402329" cy="1004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485"/>
                <a:gridCol w="213360"/>
                <a:gridCol w="260350"/>
                <a:gridCol w="211454"/>
                <a:gridCol w="263525"/>
                <a:gridCol w="213359"/>
                <a:gridCol w="260350"/>
                <a:gridCol w="211454"/>
                <a:gridCol w="275589"/>
                <a:gridCol w="213360"/>
                <a:gridCol w="260350"/>
                <a:gridCol w="211455"/>
                <a:gridCol w="177800"/>
                <a:gridCol w="212725"/>
                <a:gridCol w="108584"/>
              </a:tblGrid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7150">
                      <a:solidFill>
                        <a:srgbClr val="3E3D00"/>
                      </a:solidFill>
                      <a:prstDash val="sysDot"/>
                    </a:lnR>
                    <a:lnB w="28575">
                      <a:solidFill>
                        <a:srgbClr val="3E3D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42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70485">
                        <a:lnSpc>
                          <a:spcPts val="135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B w="28575">
                      <a:solidFill>
                        <a:srgbClr val="3E3D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B w="28575">
                      <a:solidFill>
                        <a:srgbClr val="3E3D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B w="28575">
                      <a:solidFill>
                        <a:srgbClr val="3E3D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B w="28575">
                      <a:solidFill>
                        <a:srgbClr val="3E3D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B w="28575">
                      <a:solidFill>
                        <a:srgbClr val="3E3D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B w="28575">
                      <a:solidFill>
                        <a:srgbClr val="3E3D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B w="28575">
                      <a:solidFill>
                        <a:srgbClr val="3E3D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B w="28575">
                      <a:solidFill>
                        <a:srgbClr val="3E3D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420"/>
                        </a:lnSpc>
                        <a:spcBef>
                          <a:spcPts val="25"/>
                        </a:spcBef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9050">
                        <a:lnSpc>
                          <a:spcPts val="1325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B w="28575">
                      <a:solidFill>
                        <a:srgbClr val="3E3D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B w="28575">
                      <a:solidFill>
                        <a:srgbClr val="3E3D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B w="28575">
                      <a:solidFill>
                        <a:srgbClr val="3E3D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B w="28575">
                      <a:solidFill>
                        <a:srgbClr val="3E3D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ts val="1420"/>
                        </a:lnSpc>
                        <a:spcBef>
                          <a:spcPts val="60"/>
                        </a:spcBef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5240">
                        <a:lnSpc>
                          <a:spcPts val="1290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27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762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B w="28575">
                      <a:solidFill>
                        <a:srgbClr val="3E3D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B w="28575">
                      <a:solidFill>
                        <a:srgbClr val="3E3D00"/>
                      </a:solidFill>
                      <a:prstDash val="sysDash"/>
                    </a:lnB>
                  </a:tcPr>
                </a:tc>
              </a:tr>
              <a:tr h="306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3E3D00"/>
                      </a:solidFill>
                      <a:prstDash val="sysDash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T w="28575">
                      <a:solidFill>
                        <a:srgbClr val="3E3D00"/>
                      </a:solidFill>
                      <a:prstDash val="sysDash"/>
                    </a:lnT>
                    <a:lnB w="28575">
                      <a:solidFill>
                        <a:srgbClr val="3E3D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T w="28575">
                      <a:solidFill>
                        <a:srgbClr val="3E3D00"/>
                      </a:solidFill>
                      <a:prstDash val="sysDash"/>
                    </a:lnT>
                    <a:lnB w="28575">
                      <a:solidFill>
                        <a:srgbClr val="3E3D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T w="28575">
                      <a:solidFill>
                        <a:srgbClr val="3E3D00"/>
                      </a:solidFill>
                      <a:prstDash val="sysDash"/>
                    </a:lnT>
                    <a:lnB w="28575">
                      <a:solidFill>
                        <a:srgbClr val="3E3D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T w="28575">
                      <a:solidFill>
                        <a:srgbClr val="3E3D00"/>
                      </a:solidFill>
                      <a:prstDash val="sysDash"/>
                    </a:lnT>
                    <a:lnB w="28575">
                      <a:solidFill>
                        <a:srgbClr val="3E3D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T w="28575">
                      <a:solidFill>
                        <a:srgbClr val="3E3D00"/>
                      </a:solidFill>
                      <a:prstDash val="sysDash"/>
                    </a:lnT>
                    <a:lnB w="28575">
                      <a:solidFill>
                        <a:srgbClr val="3E3D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T w="28575">
                      <a:solidFill>
                        <a:srgbClr val="3E3D00"/>
                      </a:solidFill>
                      <a:prstDash val="sysDash"/>
                    </a:lnT>
                    <a:lnB w="28575">
                      <a:solidFill>
                        <a:srgbClr val="3E3D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T w="28575">
                      <a:solidFill>
                        <a:srgbClr val="3E3D00"/>
                      </a:solidFill>
                      <a:prstDash val="sysDash"/>
                    </a:lnT>
                    <a:lnB w="28575">
                      <a:solidFill>
                        <a:srgbClr val="3E3D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T w="28575">
                      <a:solidFill>
                        <a:srgbClr val="3E3D00"/>
                      </a:solidFill>
                      <a:prstDash val="sysDash"/>
                    </a:lnT>
                    <a:lnB w="28575">
                      <a:solidFill>
                        <a:srgbClr val="3E3D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T w="28575">
                      <a:solidFill>
                        <a:srgbClr val="3E3D00"/>
                      </a:solidFill>
                      <a:prstDash val="sysDash"/>
                    </a:lnT>
                    <a:lnB w="28575">
                      <a:solidFill>
                        <a:srgbClr val="3E3D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25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26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T w="28575">
                      <a:solidFill>
                        <a:srgbClr val="3E3D00"/>
                      </a:solidFill>
                      <a:prstDash val="sysDash"/>
                    </a:lnT>
                    <a:lnB w="28575">
                      <a:solidFill>
                        <a:srgbClr val="3E3D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T w="28575">
                      <a:solidFill>
                        <a:srgbClr val="3E3D00"/>
                      </a:solidFill>
                      <a:prstDash val="sysDash"/>
                    </a:lnT>
                    <a:lnB w="28575">
                      <a:solidFill>
                        <a:srgbClr val="3E3D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T w="28575">
                      <a:solidFill>
                        <a:srgbClr val="3E3D00"/>
                      </a:solidFill>
                      <a:prstDash val="sysDash"/>
                    </a:lnT>
                    <a:lnB w="28575">
                      <a:solidFill>
                        <a:srgbClr val="3E3D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T w="28575">
                      <a:solidFill>
                        <a:srgbClr val="3E3D00"/>
                      </a:solidFill>
                      <a:prstDash val="sysDash"/>
                    </a:lnT>
                    <a:lnB w="28575">
                      <a:solidFill>
                        <a:srgbClr val="3E3D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25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31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T w="28575">
                      <a:solidFill>
                        <a:srgbClr val="3E3D00"/>
                      </a:solidFill>
                      <a:prstDash val="sysDash"/>
                    </a:lnT>
                    <a:lnB w="28575">
                      <a:solidFill>
                        <a:srgbClr val="3E3D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38100">
                      <a:solidFill>
                        <a:srgbClr val="3E3D00"/>
                      </a:solidFill>
                      <a:prstDash val="sysDash"/>
                    </a:lnR>
                    <a:lnT w="28575">
                      <a:solidFill>
                        <a:srgbClr val="3E3D00"/>
                      </a:solidFill>
                      <a:prstDash val="sysDash"/>
                    </a:lnT>
                    <a:lnB w="28575">
                      <a:solidFill>
                        <a:srgbClr val="3E3D00"/>
                      </a:solidFill>
                      <a:prstDash val="sysDash"/>
                    </a:lnB>
                  </a:tcPr>
                </a:tc>
              </a:tr>
              <a:tr h="334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7150">
                      <a:solidFill>
                        <a:srgbClr val="3E3D00"/>
                      </a:solidFill>
                      <a:prstDash val="sysDot"/>
                    </a:lnR>
                    <a:lnT w="28575">
                      <a:solidFill>
                        <a:srgbClr val="3E3D0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420"/>
                        </a:lnSpc>
                        <a:spcBef>
                          <a:spcPts val="55"/>
                        </a:spcBef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35560">
                        <a:lnSpc>
                          <a:spcPts val="1055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T w="28575">
                      <a:solidFill>
                        <a:srgbClr val="3E3D0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T w="28575">
                      <a:solidFill>
                        <a:srgbClr val="3E3D0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T w="28575">
                      <a:solidFill>
                        <a:srgbClr val="3E3D0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T w="28575">
                      <a:solidFill>
                        <a:srgbClr val="3E3D0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T w="28575">
                      <a:solidFill>
                        <a:srgbClr val="3E3D0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T w="28575">
                      <a:solidFill>
                        <a:srgbClr val="3E3D0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T w="28575">
                      <a:solidFill>
                        <a:srgbClr val="3E3D0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T w="28575">
                      <a:solidFill>
                        <a:srgbClr val="3E3D0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315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28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9050">
                        <a:lnSpc>
                          <a:spcPts val="1220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32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T w="28575">
                      <a:solidFill>
                        <a:srgbClr val="3E3D0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T w="28575">
                      <a:solidFill>
                        <a:srgbClr val="3E3D0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T w="28575">
                      <a:solidFill>
                        <a:srgbClr val="3E3D0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T w="28575">
                      <a:solidFill>
                        <a:srgbClr val="3E3D0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420"/>
                        </a:lnSpc>
                        <a:spcBef>
                          <a:spcPts val="55"/>
                        </a:spcBef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35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36195">
                        <a:lnSpc>
                          <a:spcPts val="1055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40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L w="57150">
                      <a:solidFill>
                        <a:srgbClr val="3E3D00"/>
                      </a:solidFill>
                      <a:prstDash val="sysDot"/>
                    </a:lnL>
                    <a:lnR w="57150">
                      <a:solidFill>
                        <a:srgbClr val="3E3D00"/>
                      </a:solidFill>
                      <a:prstDash val="sysDot"/>
                    </a:lnR>
                    <a:lnT w="28575">
                      <a:solidFill>
                        <a:srgbClr val="3E3D0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3E3D00"/>
                      </a:solidFill>
                      <a:prstDash val="sysDot"/>
                    </a:lnL>
                    <a:lnT w="28575">
                      <a:solidFill>
                        <a:srgbClr val="3E3D00"/>
                      </a:solidFill>
                      <a:prstDash val="sysDash"/>
                    </a:lnT>
                  </a:tcPr>
                </a:tc>
              </a:tr>
            </a:tbl>
          </a:graphicData>
        </a:graphic>
      </p:graphicFrame>
      <p:sp>
        <p:nvSpPr>
          <p:cNvPr id="46" name="object 46" descr=""/>
          <p:cNvSpPr/>
          <p:nvPr/>
        </p:nvSpPr>
        <p:spPr>
          <a:xfrm>
            <a:off x="2937510" y="4613909"/>
            <a:ext cx="704215" cy="365760"/>
          </a:xfrm>
          <a:custGeom>
            <a:avLst/>
            <a:gdLst/>
            <a:ahLst/>
            <a:cxnLst/>
            <a:rect l="l" t="t" r="r" b="b"/>
            <a:pathLst>
              <a:path w="704214" h="365760">
                <a:moveTo>
                  <a:pt x="0" y="60959"/>
                </a:moveTo>
                <a:lnTo>
                  <a:pt x="4792" y="37236"/>
                </a:lnTo>
                <a:lnTo>
                  <a:pt x="17859" y="17859"/>
                </a:lnTo>
                <a:lnTo>
                  <a:pt x="37236" y="4792"/>
                </a:lnTo>
                <a:lnTo>
                  <a:pt x="60959" y="0"/>
                </a:lnTo>
                <a:lnTo>
                  <a:pt x="643127" y="0"/>
                </a:lnTo>
                <a:lnTo>
                  <a:pt x="666851" y="4792"/>
                </a:lnTo>
                <a:lnTo>
                  <a:pt x="686228" y="17859"/>
                </a:lnTo>
                <a:lnTo>
                  <a:pt x="699295" y="37236"/>
                </a:lnTo>
                <a:lnTo>
                  <a:pt x="704088" y="60959"/>
                </a:lnTo>
                <a:lnTo>
                  <a:pt x="704088" y="304800"/>
                </a:lnTo>
                <a:lnTo>
                  <a:pt x="699295" y="328523"/>
                </a:lnTo>
                <a:lnTo>
                  <a:pt x="686228" y="347900"/>
                </a:lnTo>
                <a:lnTo>
                  <a:pt x="666851" y="360967"/>
                </a:lnTo>
                <a:lnTo>
                  <a:pt x="643127" y="365759"/>
                </a:lnTo>
                <a:lnTo>
                  <a:pt x="60959" y="365759"/>
                </a:lnTo>
                <a:lnTo>
                  <a:pt x="37236" y="360967"/>
                </a:lnTo>
                <a:lnTo>
                  <a:pt x="17859" y="347900"/>
                </a:lnTo>
                <a:lnTo>
                  <a:pt x="4792" y="328523"/>
                </a:lnTo>
                <a:lnTo>
                  <a:pt x="0" y="304800"/>
                </a:lnTo>
                <a:lnTo>
                  <a:pt x="0" y="60959"/>
                </a:lnTo>
                <a:close/>
              </a:path>
            </a:pathLst>
          </a:custGeom>
          <a:ln w="22225">
            <a:solidFill>
              <a:srgbClr val="3E3D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3728465" y="4551426"/>
            <a:ext cx="2573020" cy="426720"/>
          </a:xfrm>
          <a:custGeom>
            <a:avLst/>
            <a:gdLst/>
            <a:ahLst/>
            <a:cxnLst/>
            <a:rect l="l" t="t" r="r" b="b"/>
            <a:pathLst>
              <a:path w="2573020" h="426720">
                <a:moveTo>
                  <a:pt x="762000" y="71119"/>
                </a:moveTo>
                <a:lnTo>
                  <a:pt x="767593" y="43451"/>
                </a:lnTo>
                <a:lnTo>
                  <a:pt x="782843" y="20843"/>
                </a:lnTo>
                <a:lnTo>
                  <a:pt x="805451" y="5593"/>
                </a:lnTo>
                <a:lnTo>
                  <a:pt x="833120" y="0"/>
                </a:lnTo>
                <a:lnTo>
                  <a:pt x="2501392" y="0"/>
                </a:lnTo>
                <a:lnTo>
                  <a:pt x="2529060" y="5593"/>
                </a:lnTo>
                <a:lnTo>
                  <a:pt x="2551668" y="20843"/>
                </a:lnTo>
                <a:lnTo>
                  <a:pt x="2566918" y="43451"/>
                </a:lnTo>
                <a:lnTo>
                  <a:pt x="2572512" y="71119"/>
                </a:lnTo>
                <a:lnTo>
                  <a:pt x="2572512" y="355600"/>
                </a:lnTo>
                <a:lnTo>
                  <a:pt x="2566918" y="383268"/>
                </a:lnTo>
                <a:lnTo>
                  <a:pt x="2551668" y="405876"/>
                </a:lnTo>
                <a:lnTo>
                  <a:pt x="2529060" y="421126"/>
                </a:lnTo>
                <a:lnTo>
                  <a:pt x="2501392" y="426719"/>
                </a:lnTo>
                <a:lnTo>
                  <a:pt x="833120" y="426719"/>
                </a:lnTo>
                <a:lnTo>
                  <a:pt x="805451" y="421126"/>
                </a:lnTo>
                <a:lnTo>
                  <a:pt x="782843" y="405876"/>
                </a:lnTo>
                <a:lnTo>
                  <a:pt x="767593" y="383268"/>
                </a:lnTo>
                <a:lnTo>
                  <a:pt x="762000" y="355600"/>
                </a:lnTo>
                <a:lnTo>
                  <a:pt x="762000" y="71119"/>
                </a:lnTo>
                <a:close/>
              </a:path>
              <a:path w="2573020" h="426720">
                <a:moveTo>
                  <a:pt x="0" y="111251"/>
                </a:moveTo>
                <a:lnTo>
                  <a:pt x="4792" y="87528"/>
                </a:lnTo>
                <a:lnTo>
                  <a:pt x="17859" y="68151"/>
                </a:lnTo>
                <a:lnTo>
                  <a:pt x="37236" y="55084"/>
                </a:lnTo>
                <a:lnTo>
                  <a:pt x="60960" y="50292"/>
                </a:lnTo>
                <a:lnTo>
                  <a:pt x="641604" y="50292"/>
                </a:lnTo>
                <a:lnTo>
                  <a:pt x="665327" y="55084"/>
                </a:lnTo>
                <a:lnTo>
                  <a:pt x="684704" y="68151"/>
                </a:lnTo>
                <a:lnTo>
                  <a:pt x="697771" y="87528"/>
                </a:lnTo>
                <a:lnTo>
                  <a:pt x="702563" y="111251"/>
                </a:lnTo>
                <a:lnTo>
                  <a:pt x="702563" y="355092"/>
                </a:lnTo>
                <a:lnTo>
                  <a:pt x="697771" y="378815"/>
                </a:lnTo>
                <a:lnTo>
                  <a:pt x="684704" y="398192"/>
                </a:lnTo>
                <a:lnTo>
                  <a:pt x="665327" y="411259"/>
                </a:lnTo>
                <a:lnTo>
                  <a:pt x="641604" y="416051"/>
                </a:lnTo>
                <a:lnTo>
                  <a:pt x="60960" y="416051"/>
                </a:lnTo>
                <a:lnTo>
                  <a:pt x="37236" y="411259"/>
                </a:lnTo>
                <a:lnTo>
                  <a:pt x="17859" y="398192"/>
                </a:lnTo>
                <a:lnTo>
                  <a:pt x="4792" y="378815"/>
                </a:lnTo>
                <a:lnTo>
                  <a:pt x="0" y="355092"/>
                </a:lnTo>
                <a:lnTo>
                  <a:pt x="0" y="111251"/>
                </a:lnTo>
                <a:close/>
              </a:path>
            </a:pathLst>
          </a:custGeom>
          <a:ln w="22225">
            <a:solidFill>
              <a:srgbClr val="3E3D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/>
          <p:nvPr/>
        </p:nvSpPr>
        <p:spPr>
          <a:xfrm>
            <a:off x="2295270" y="4580585"/>
            <a:ext cx="19538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85925" algn="l"/>
              </a:tabLst>
            </a:pPr>
            <a:r>
              <a:rPr dirty="0" sz="2000" spc="-50">
                <a:solidFill>
                  <a:srgbClr val="3D010C"/>
                </a:solidFill>
                <a:latin typeface="Arial MT"/>
                <a:cs typeface="Arial MT"/>
              </a:rPr>
              <a:t>…</a:t>
            </a:r>
            <a:r>
              <a:rPr dirty="0" sz="2000">
                <a:solidFill>
                  <a:srgbClr val="3D010C"/>
                </a:solidFill>
                <a:latin typeface="Arial MT"/>
                <a:cs typeface="Arial MT"/>
              </a:rPr>
              <a:t>	</a:t>
            </a:r>
            <a:r>
              <a:rPr dirty="0" baseline="2777" sz="3000" spc="-75">
                <a:solidFill>
                  <a:srgbClr val="3D010C"/>
                </a:solidFill>
                <a:latin typeface="Arial MT"/>
                <a:cs typeface="Arial MT"/>
              </a:rPr>
              <a:t>…</a:t>
            </a:r>
            <a:endParaRPr baseline="2777" sz="3000">
              <a:latin typeface="Arial MT"/>
              <a:cs typeface="Arial MT"/>
            </a:endParaRPr>
          </a:p>
        </p:txBody>
      </p:sp>
      <p:sp>
        <p:nvSpPr>
          <p:cNvPr id="49" name="object 49" descr=""/>
          <p:cNvSpPr/>
          <p:nvPr/>
        </p:nvSpPr>
        <p:spPr>
          <a:xfrm>
            <a:off x="6377178" y="4589526"/>
            <a:ext cx="702945" cy="367665"/>
          </a:xfrm>
          <a:custGeom>
            <a:avLst/>
            <a:gdLst/>
            <a:ahLst/>
            <a:cxnLst/>
            <a:rect l="l" t="t" r="r" b="b"/>
            <a:pathLst>
              <a:path w="702945" h="367664">
                <a:moveTo>
                  <a:pt x="0" y="61213"/>
                </a:moveTo>
                <a:lnTo>
                  <a:pt x="4814" y="37397"/>
                </a:lnTo>
                <a:lnTo>
                  <a:pt x="17938" y="17938"/>
                </a:lnTo>
                <a:lnTo>
                  <a:pt x="37397" y="4814"/>
                </a:lnTo>
                <a:lnTo>
                  <a:pt x="61213" y="0"/>
                </a:lnTo>
                <a:lnTo>
                  <a:pt x="641350" y="0"/>
                </a:lnTo>
                <a:lnTo>
                  <a:pt x="665166" y="4814"/>
                </a:lnTo>
                <a:lnTo>
                  <a:pt x="684625" y="17938"/>
                </a:lnTo>
                <a:lnTo>
                  <a:pt x="697749" y="37397"/>
                </a:lnTo>
                <a:lnTo>
                  <a:pt x="702564" y="61213"/>
                </a:lnTo>
                <a:lnTo>
                  <a:pt x="702564" y="306069"/>
                </a:lnTo>
                <a:lnTo>
                  <a:pt x="697749" y="329886"/>
                </a:lnTo>
                <a:lnTo>
                  <a:pt x="684625" y="349345"/>
                </a:lnTo>
                <a:lnTo>
                  <a:pt x="665166" y="362469"/>
                </a:lnTo>
                <a:lnTo>
                  <a:pt x="641350" y="367284"/>
                </a:lnTo>
                <a:lnTo>
                  <a:pt x="61213" y="367284"/>
                </a:lnTo>
                <a:lnTo>
                  <a:pt x="37397" y="362469"/>
                </a:lnTo>
                <a:lnTo>
                  <a:pt x="17938" y="349345"/>
                </a:lnTo>
                <a:lnTo>
                  <a:pt x="4814" y="329886"/>
                </a:lnTo>
                <a:lnTo>
                  <a:pt x="0" y="306069"/>
                </a:lnTo>
                <a:lnTo>
                  <a:pt x="0" y="61213"/>
                </a:lnTo>
                <a:close/>
              </a:path>
            </a:pathLst>
          </a:custGeom>
          <a:ln w="22225">
            <a:solidFill>
              <a:srgbClr val="3E3D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 txBox="1"/>
          <p:nvPr/>
        </p:nvSpPr>
        <p:spPr>
          <a:xfrm>
            <a:off x="6534657" y="4569409"/>
            <a:ext cx="2806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3D010C"/>
                </a:solidFill>
                <a:latin typeface="Arial MT"/>
                <a:cs typeface="Arial MT"/>
              </a:rPr>
              <a:t>…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3145345" y="4643437"/>
            <a:ext cx="317500" cy="339090"/>
            <a:chOff x="3145345" y="4643437"/>
            <a:chExt cx="317500" cy="339090"/>
          </a:xfrm>
        </p:grpSpPr>
        <p:sp>
          <p:nvSpPr>
            <p:cNvPr id="52" name="object 52" descr=""/>
            <p:cNvSpPr/>
            <p:nvPr/>
          </p:nvSpPr>
          <p:spPr>
            <a:xfrm>
              <a:off x="3150107" y="4648200"/>
              <a:ext cx="307975" cy="329565"/>
            </a:xfrm>
            <a:custGeom>
              <a:avLst/>
              <a:gdLst/>
              <a:ahLst/>
              <a:cxnLst/>
              <a:rect l="l" t="t" r="r" b="b"/>
              <a:pathLst>
                <a:path w="307975" h="329564">
                  <a:moveTo>
                    <a:pt x="153924" y="0"/>
                  </a:moveTo>
                  <a:lnTo>
                    <a:pt x="105290" y="8388"/>
                  </a:lnTo>
                  <a:lnTo>
                    <a:pt x="63038" y="31747"/>
                  </a:lnTo>
                  <a:lnTo>
                    <a:pt x="29711" y="67372"/>
                  </a:lnTo>
                  <a:lnTo>
                    <a:pt x="7851" y="112556"/>
                  </a:lnTo>
                  <a:lnTo>
                    <a:pt x="0" y="164592"/>
                  </a:lnTo>
                  <a:lnTo>
                    <a:pt x="7851" y="216627"/>
                  </a:lnTo>
                  <a:lnTo>
                    <a:pt x="29711" y="261811"/>
                  </a:lnTo>
                  <a:lnTo>
                    <a:pt x="63038" y="297436"/>
                  </a:lnTo>
                  <a:lnTo>
                    <a:pt x="105290" y="320795"/>
                  </a:lnTo>
                  <a:lnTo>
                    <a:pt x="153924" y="329183"/>
                  </a:lnTo>
                  <a:lnTo>
                    <a:pt x="202557" y="320795"/>
                  </a:lnTo>
                  <a:lnTo>
                    <a:pt x="244809" y="297436"/>
                  </a:lnTo>
                  <a:lnTo>
                    <a:pt x="278136" y="261811"/>
                  </a:lnTo>
                  <a:lnTo>
                    <a:pt x="299996" y="216627"/>
                  </a:lnTo>
                  <a:lnTo>
                    <a:pt x="307847" y="164592"/>
                  </a:lnTo>
                  <a:lnTo>
                    <a:pt x="299996" y="112556"/>
                  </a:lnTo>
                  <a:lnTo>
                    <a:pt x="278136" y="67372"/>
                  </a:lnTo>
                  <a:lnTo>
                    <a:pt x="244809" y="31747"/>
                  </a:lnTo>
                  <a:lnTo>
                    <a:pt x="202557" y="8388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3150107" y="4648200"/>
              <a:ext cx="307975" cy="329565"/>
            </a:xfrm>
            <a:custGeom>
              <a:avLst/>
              <a:gdLst/>
              <a:ahLst/>
              <a:cxnLst/>
              <a:rect l="l" t="t" r="r" b="b"/>
              <a:pathLst>
                <a:path w="307975" h="329564">
                  <a:moveTo>
                    <a:pt x="0" y="164592"/>
                  </a:moveTo>
                  <a:lnTo>
                    <a:pt x="7851" y="112556"/>
                  </a:lnTo>
                  <a:lnTo>
                    <a:pt x="29711" y="67372"/>
                  </a:lnTo>
                  <a:lnTo>
                    <a:pt x="63038" y="31747"/>
                  </a:lnTo>
                  <a:lnTo>
                    <a:pt x="105290" y="8388"/>
                  </a:lnTo>
                  <a:lnTo>
                    <a:pt x="153924" y="0"/>
                  </a:lnTo>
                  <a:lnTo>
                    <a:pt x="202557" y="8388"/>
                  </a:lnTo>
                  <a:lnTo>
                    <a:pt x="244809" y="31747"/>
                  </a:lnTo>
                  <a:lnTo>
                    <a:pt x="278136" y="67372"/>
                  </a:lnTo>
                  <a:lnTo>
                    <a:pt x="299996" y="112556"/>
                  </a:lnTo>
                  <a:lnTo>
                    <a:pt x="307847" y="164592"/>
                  </a:lnTo>
                  <a:lnTo>
                    <a:pt x="299996" y="216627"/>
                  </a:lnTo>
                  <a:lnTo>
                    <a:pt x="278136" y="261811"/>
                  </a:lnTo>
                  <a:lnTo>
                    <a:pt x="244809" y="297436"/>
                  </a:lnTo>
                  <a:lnTo>
                    <a:pt x="202557" y="320795"/>
                  </a:lnTo>
                  <a:lnTo>
                    <a:pt x="153924" y="329183"/>
                  </a:lnTo>
                  <a:lnTo>
                    <a:pt x="105290" y="320795"/>
                  </a:lnTo>
                  <a:lnTo>
                    <a:pt x="63038" y="297436"/>
                  </a:lnTo>
                  <a:lnTo>
                    <a:pt x="29711" y="261811"/>
                  </a:lnTo>
                  <a:lnTo>
                    <a:pt x="7851" y="21662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3124200" y="4607814"/>
            <a:ext cx="3257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555" sz="3000" spc="-2445">
                <a:solidFill>
                  <a:srgbClr val="3D010C"/>
                </a:solidFill>
                <a:latin typeface="Arial MT"/>
                <a:cs typeface="Arial MT"/>
              </a:rPr>
              <a:t>…</a:t>
            </a:r>
            <a:r>
              <a:rPr dirty="0" sz="1400" spc="-30">
                <a:solidFill>
                  <a:srgbClr val="3D010C"/>
                </a:solidFill>
                <a:latin typeface="Arial MT"/>
                <a:cs typeface="Arial MT"/>
              </a:rPr>
              <a:t>20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1991995" y="189941"/>
            <a:ext cx="48514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MT"/>
                <a:cs typeface="Arial MT"/>
              </a:rPr>
              <a:t>S1</a:t>
            </a:r>
            <a:r>
              <a:rPr dirty="0"/>
              <a:t>과</a:t>
            </a:r>
            <a:r>
              <a:rPr dirty="0" spc="-190"/>
              <a:t> </a:t>
            </a:r>
            <a:r>
              <a:rPr dirty="0">
                <a:latin typeface="Arial MT"/>
                <a:cs typeface="Arial MT"/>
              </a:rPr>
              <a:t>S3</a:t>
            </a:r>
            <a:r>
              <a:rPr dirty="0"/>
              <a:t>의</a:t>
            </a:r>
            <a:r>
              <a:rPr dirty="0" spc="-185"/>
              <a:t> </a:t>
            </a:r>
            <a:r>
              <a:rPr dirty="0"/>
              <a:t>크기의</a:t>
            </a:r>
            <a:r>
              <a:rPr dirty="0" spc="-195"/>
              <a:t> </a:t>
            </a:r>
            <a:r>
              <a:rPr dirty="0"/>
              <a:t>상한에</a:t>
            </a:r>
            <a:r>
              <a:rPr dirty="0" spc="-200"/>
              <a:t> </a:t>
            </a:r>
            <a:r>
              <a:rPr dirty="0"/>
              <a:t>대한</a:t>
            </a:r>
            <a:r>
              <a:rPr dirty="0" spc="-185"/>
              <a:t> </a:t>
            </a:r>
            <a:r>
              <a:rPr dirty="0" spc="-25"/>
              <a:t>설명</a:t>
            </a:r>
          </a:p>
        </p:txBody>
      </p:sp>
      <p:sp>
        <p:nvSpPr>
          <p:cNvPr id="56" name="object 56" descr=""/>
          <p:cNvSpPr txBox="1"/>
          <p:nvPr/>
        </p:nvSpPr>
        <p:spPr>
          <a:xfrm>
            <a:off x="6149340" y="6012179"/>
            <a:ext cx="309880" cy="283845"/>
          </a:xfrm>
          <a:prstGeom prst="rect">
            <a:avLst/>
          </a:prstGeom>
          <a:solidFill>
            <a:srgbClr val="FFFA1F"/>
          </a:solidFill>
        </p:spPr>
        <p:txBody>
          <a:bodyPr wrap="square" lIns="0" tIns="9652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760"/>
              </a:spcBef>
            </a:pP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정렬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5848858" y="6289040"/>
            <a:ext cx="2683510" cy="381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ts val="1460"/>
              </a:lnSpc>
              <a:spcBef>
                <a:spcPts val="95"/>
              </a:spcBef>
            </a:pPr>
            <a:r>
              <a:rPr dirty="0" sz="1300" spc="-25">
                <a:solidFill>
                  <a:srgbClr val="3D010C"/>
                </a:solidFill>
                <a:latin typeface="Malgun Gothic"/>
                <a:cs typeface="Malgun Gothic"/>
              </a:rPr>
              <a:t>64</a:t>
            </a:r>
            <a:endParaRPr sz="1300">
              <a:latin typeface="Malgun Gothic"/>
              <a:cs typeface="Malgun Gothic"/>
            </a:endParaRPr>
          </a:p>
          <a:p>
            <a:pPr marL="299085" indent="-286385">
              <a:lnSpc>
                <a:spcPts val="1340"/>
              </a:lnSpc>
              <a:buClr>
                <a:srgbClr val="1F407E"/>
              </a:buClr>
              <a:buFont typeface="Wingdings"/>
              <a:buChar char=""/>
              <a:tabLst>
                <a:tab pos="299085" algn="l"/>
              </a:tabLst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실제로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M은 정렬된</a:t>
            </a:r>
            <a:r>
              <a:rPr dirty="0" sz="1200" spc="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것은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아님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58" name="object 58" descr=""/>
          <p:cNvSpPr/>
          <p:nvPr/>
        </p:nvSpPr>
        <p:spPr>
          <a:xfrm>
            <a:off x="5654040" y="6128003"/>
            <a:ext cx="357505" cy="76200"/>
          </a:xfrm>
          <a:custGeom>
            <a:avLst/>
            <a:gdLst/>
            <a:ahLst/>
            <a:cxnLst/>
            <a:rect l="l" t="t" r="r" b="b"/>
            <a:pathLst>
              <a:path w="357504" h="76200">
                <a:moveTo>
                  <a:pt x="357250" y="30162"/>
                </a:moveTo>
                <a:lnTo>
                  <a:pt x="309625" y="30162"/>
                </a:lnTo>
                <a:lnTo>
                  <a:pt x="309625" y="46037"/>
                </a:lnTo>
                <a:lnTo>
                  <a:pt x="357250" y="46037"/>
                </a:lnTo>
                <a:lnTo>
                  <a:pt x="357250" y="30162"/>
                </a:lnTo>
                <a:close/>
              </a:path>
              <a:path w="357504" h="76200">
                <a:moveTo>
                  <a:pt x="293750" y="30162"/>
                </a:moveTo>
                <a:lnTo>
                  <a:pt x="246125" y="30162"/>
                </a:lnTo>
                <a:lnTo>
                  <a:pt x="246125" y="46037"/>
                </a:lnTo>
                <a:lnTo>
                  <a:pt x="293750" y="46037"/>
                </a:lnTo>
                <a:lnTo>
                  <a:pt x="293750" y="30162"/>
                </a:lnTo>
                <a:close/>
              </a:path>
              <a:path w="357504" h="76200">
                <a:moveTo>
                  <a:pt x="230250" y="30162"/>
                </a:moveTo>
                <a:lnTo>
                  <a:pt x="182625" y="30162"/>
                </a:lnTo>
                <a:lnTo>
                  <a:pt x="182625" y="46037"/>
                </a:lnTo>
                <a:lnTo>
                  <a:pt x="230250" y="46037"/>
                </a:lnTo>
                <a:lnTo>
                  <a:pt x="230250" y="30162"/>
                </a:lnTo>
                <a:close/>
              </a:path>
              <a:path w="357504" h="76200">
                <a:moveTo>
                  <a:pt x="166750" y="30162"/>
                </a:moveTo>
                <a:lnTo>
                  <a:pt x="119125" y="30162"/>
                </a:lnTo>
                <a:lnTo>
                  <a:pt x="119125" y="46037"/>
                </a:lnTo>
                <a:lnTo>
                  <a:pt x="166750" y="46037"/>
                </a:lnTo>
                <a:lnTo>
                  <a:pt x="166750" y="30162"/>
                </a:lnTo>
                <a:close/>
              </a:path>
              <a:path w="35750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6037"/>
                </a:lnTo>
                <a:lnTo>
                  <a:pt x="63500" y="46037"/>
                </a:lnTo>
                <a:lnTo>
                  <a:pt x="63500" y="30162"/>
                </a:lnTo>
                <a:lnTo>
                  <a:pt x="76200" y="30162"/>
                </a:lnTo>
                <a:lnTo>
                  <a:pt x="76200" y="0"/>
                </a:lnTo>
                <a:close/>
              </a:path>
              <a:path w="357504" h="76200">
                <a:moveTo>
                  <a:pt x="76200" y="30162"/>
                </a:moveTo>
                <a:lnTo>
                  <a:pt x="63500" y="30162"/>
                </a:lnTo>
                <a:lnTo>
                  <a:pt x="63500" y="46037"/>
                </a:lnTo>
                <a:lnTo>
                  <a:pt x="76200" y="46037"/>
                </a:lnTo>
                <a:lnTo>
                  <a:pt x="76200" y="30162"/>
                </a:lnTo>
                <a:close/>
              </a:path>
              <a:path w="357504" h="76200">
                <a:moveTo>
                  <a:pt x="103250" y="30162"/>
                </a:moveTo>
                <a:lnTo>
                  <a:pt x="76200" y="30162"/>
                </a:lnTo>
                <a:lnTo>
                  <a:pt x="76200" y="46037"/>
                </a:lnTo>
                <a:lnTo>
                  <a:pt x="103250" y="46037"/>
                </a:lnTo>
                <a:lnTo>
                  <a:pt x="103250" y="301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54061" y="1341119"/>
            <a:ext cx="5456555" cy="3889375"/>
            <a:chOff x="1254061" y="1341119"/>
            <a:chExt cx="5456555" cy="3889375"/>
          </a:xfrm>
        </p:grpSpPr>
        <p:sp>
          <p:nvSpPr>
            <p:cNvPr id="3" name="object 3" descr=""/>
            <p:cNvSpPr/>
            <p:nvPr/>
          </p:nvSpPr>
          <p:spPr>
            <a:xfrm>
              <a:off x="3601212" y="2926080"/>
              <a:ext cx="2871470" cy="2304415"/>
            </a:xfrm>
            <a:custGeom>
              <a:avLst/>
              <a:gdLst/>
              <a:ahLst/>
              <a:cxnLst/>
              <a:rect l="l" t="t" r="r" b="b"/>
              <a:pathLst>
                <a:path w="2871470" h="2304415">
                  <a:moveTo>
                    <a:pt x="2871216" y="0"/>
                  </a:moveTo>
                  <a:lnTo>
                    <a:pt x="0" y="0"/>
                  </a:lnTo>
                  <a:lnTo>
                    <a:pt x="0" y="2304288"/>
                  </a:lnTo>
                  <a:lnTo>
                    <a:pt x="2871216" y="2304288"/>
                  </a:lnTo>
                  <a:lnTo>
                    <a:pt x="2871216" y="0"/>
                  </a:lnTo>
                  <a:close/>
                </a:path>
              </a:pathLst>
            </a:custGeom>
            <a:solidFill>
              <a:srgbClr val="FFD5AC">
                <a:alpha val="9686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258824" y="1341119"/>
              <a:ext cx="2872740" cy="2304415"/>
            </a:xfrm>
            <a:custGeom>
              <a:avLst/>
              <a:gdLst/>
              <a:ahLst/>
              <a:cxnLst/>
              <a:rect l="l" t="t" r="r" b="b"/>
              <a:pathLst>
                <a:path w="2872740" h="2304415">
                  <a:moveTo>
                    <a:pt x="2872740" y="0"/>
                  </a:moveTo>
                  <a:lnTo>
                    <a:pt x="0" y="0"/>
                  </a:lnTo>
                  <a:lnTo>
                    <a:pt x="0" y="2304287"/>
                  </a:lnTo>
                  <a:lnTo>
                    <a:pt x="2872740" y="2304287"/>
                  </a:lnTo>
                  <a:lnTo>
                    <a:pt x="2872740" y="0"/>
                  </a:lnTo>
                  <a:close/>
                </a:path>
              </a:pathLst>
            </a:custGeom>
            <a:solidFill>
              <a:srgbClr val="C8C8C8">
                <a:alpha val="7294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8505" y="1552765"/>
              <a:ext cx="154305" cy="15278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4973" y="1552765"/>
              <a:ext cx="152781" cy="152781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1441" y="1552765"/>
              <a:ext cx="154305" cy="15278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6385" y="1552765"/>
              <a:ext cx="154304" cy="15278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2853" y="1552765"/>
              <a:ext cx="154305" cy="152781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39321" y="1552765"/>
              <a:ext cx="152780" cy="152781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5789" y="1552765"/>
              <a:ext cx="154305" cy="15278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3077" y="2345245"/>
              <a:ext cx="154305" cy="15125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61069" y="2345245"/>
              <a:ext cx="151256" cy="151256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56013" y="2345245"/>
              <a:ext cx="154304" cy="15125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52481" y="2345245"/>
              <a:ext cx="152780" cy="15125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48949" y="2345245"/>
              <a:ext cx="152780" cy="15125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5417" y="2345245"/>
              <a:ext cx="152781" cy="151256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0361" y="2345245"/>
              <a:ext cx="154304" cy="15125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3077" y="3122485"/>
              <a:ext cx="154305" cy="15278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61069" y="3122485"/>
              <a:ext cx="151256" cy="15278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6013" y="3122485"/>
              <a:ext cx="154304" cy="15278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2481" y="3122485"/>
              <a:ext cx="152780" cy="15278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8949" y="3122485"/>
              <a:ext cx="152780" cy="15278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5417" y="3122485"/>
              <a:ext cx="152781" cy="15278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0361" y="3122485"/>
              <a:ext cx="154304" cy="152780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3077" y="3901249"/>
              <a:ext cx="154305" cy="152781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61069" y="3901249"/>
              <a:ext cx="151256" cy="152781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6013" y="3901249"/>
              <a:ext cx="154304" cy="152781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2481" y="3901249"/>
              <a:ext cx="152780" cy="152781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8949" y="3901249"/>
              <a:ext cx="152780" cy="152781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5417" y="3901249"/>
              <a:ext cx="152781" cy="152781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0361" y="3901249"/>
              <a:ext cx="154304" cy="152781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63077" y="4556569"/>
              <a:ext cx="154305" cy="154305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61069" y="4556569"/>
              <a:ext cx="151256" cy="154305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56013" y="4556569"/>
              <a:ext cx="154304" cy="154305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52481" y="4556569"/>
              <a:ext cx="152780" cy="154305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48949" y="4556569"/>
              <a:ext cx="152780" cy="154305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45417" y="4556569"/>
              <a:ext cx="152781" cy="154305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40361" y="4556569"/>
              <a:ext cx="154304" cy="154305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1258824" y="2910839"/>
              <a:ext cx="5447030" cy="577850"/>
            </a:xfrm>
            <a:custGeom>
              <a:avLst/>
              <a:gdLst/>
              <a:ahLst/>
              <a:cxnLst/>
              <a:rect l="l" t="t" r="r" b="b"/>
              <a:pathLst>
                <a:path w="5447030" h="577850">
                  <a:moveTo>
                    <a:pt x="0" y="288798"/>
                  </a:moveTo>
                  <a:lnTo>
                    <a:pt x="3779" y="241950"/>
                  </a:lnTo>
                  <a:lnTo>
                    <a:pt x="14721" y="197510"/>
                  </a:lnTo>
                  <a:lnTo>
                    <a:pt x="32232" y="156072"/>
                  </a:lnTo>
                  <a:lnTo>
                    <a:pt x="55717" y="118231"/>
                  </a:lnTo>
                  <a:lnTo>
                    <a:pt x="84581" y="84581"/>
                  </a:lnTo>
                  <a:lnTo>
                    <a:pt x="118231" y="55717"/>
                  </a:lnTo>
                  <a:lnTo>
                    <a:pt x="156072" y="32232"/>
                  </a:lnTo>
                  <a:lnTo>
                    <a:pt x="197510" y="14721"/>
                  </a:lnTo>
                  <a:lnTo>
                    <a:pt x="241950" y="3779"/>
                  </a:lnTo>
                  <a:lnTo>
                    <a:pt x="288797" y="0"/>
                  </a:lnTo>
                  <a:lnTo>
                    <a:pt x="5157978" y="0"/>
                  </a:lnTo>
                  <a:lnTo>
                    <a:pt x="5204825" y="3779"/>
                  </a:lnTo>
                  <a:lnTo>
                    <a:pt x="5249265" y="14721"/>
                  </a:lnTo>
                  <a:lnTo>
                    <a:pt x="5290703" y="32232"/>
                  </a:lnTo>
                  <a:lnTo>
                    <a:pt x="5328544" y="55717"/>
                  </a:lnTo>
                  <a:lnTo>
                    <a:pt x="5362193" y="84582"/>
                  </a:lnTo>
                  <a:lnTo>
                    <a:pt x="5391058" y="118231"/>
                  </a:lnTo>
                  <a:lnTo>
                    <a:pt x="5414543" y="156072"/>
                  </a:lnTo>
                  <a:lnTo>
                    <a:pt x="5432054" y="197510"/>
                  </a:lnTo>
                  <a:lnTo>
                    <a:pt x="5442996" y="241950"/>
                  </a:lnTo>
                  <a:lnTo>
                    <a:pt x="5446776" y="288798"/>
                  </a:lnTo>
                  <a:lnTo>
                    <a:pt x="5442996" y="335645"/>
                  </a:lnTo>
                  <a:lnTo>
                    <a:pt x="5432054" y="380085"/>
                  </a:lnTo>
                  <a:lnTo>
                    <a:pt x="5414543" y="421523"/>
                  </a:lnTo>
                  <a:lnTo>
                    <a:pt x="5391058" y="459364"/>
                  </a:lnTo>
                  <a:lnTo>
                    <a:pt x="5362194" y="493014"/>
                  </a:lnTo>
                  <a:lnTo>
                    <a:pt x="5328544" y="521878"/>
                  </a:lnTo>
                  <a:lnTo>
                    <a:pt x="5290703" y="545363"/>
                  </a:lnTo>
                  <a:lnTo>
                    <a:pt x="5249265" y="562874"/>
                  </a:lnTo>
                  <a:lnTo>
                    <a:pt x="5204825" y="573816"/>
                  </a:lnTo>
                  <a:lnTo>
                    <a:pt x="5157978" y="577596"/>
                  </a:lnTo>
                  <a:lnTo>
                    <a:pt x="288797" y="577596"/>
                  </a:lnTo>
                  <a:lnTo>
                    <a:pt x="241950" y="573816"/>
                  </a:lnTo>
                  <a:lnTo>
                    <a:pt x="197510" y="562874"/>
                  </a:lnTo>
                  <a:lnTo>
                    <a:pt x="156072" y="545363"/>
                  </a:lnTo>
                  <a:lnTo>
                    <a:pt x="118231" y="521878"/>
                  </a:lnTo>
                  <a:lnTo>
                    <a:pt x="84581" y="493013"/>
                  </a:lnTo>
                  <a:lnTo>
                    <a:pt x="55717" y="459364"/>
                  </a:lnTo>
                  <a:lnTo>
                    <a:pt x="32232" y="421523"/>
                  </a:lnTo>
                  <a:lnTo>
                    <a:pt x="14721" y="380085"/>
                  </a:lnTo>
                  <a:lnTo>
                    <a:pt x="3779" y="335645"/>
                  </a:lnTo>
                  <a:lnTo>
                    <a:pt x="0" y="288798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3979163" y="2777236"/>
              <a:ext cx="309880" cy="370840"/>
            </a:xfrm>
            <a:custGeom>
              <a:avLst/>
              <a:gdLst/>
              <a:ahLst/>
              <a:cxnLst/>
              <a:rect l="l" t="t" r="r" b="b"/>
              <a:pathLst>
                <a:path w="309879" h="370839">
                  <a:moveTo>
                    <a:pt x="19431" y="287781"/>
                  </a:moveTo>
                  <a:lnTo>
                    <a:pt x="0" y="370713"/>
                  </a:lnTo>
                  <a:lnTo>
                    <a:pt x="77977" y="336550"/>
                  </a:lnTo>
                  <a:lnTo>
                    <a:pt x="65323" y="326009"/>
                  </a:lnTo>
                  <a:lnTo>
                    <a:pt x="45465" y="326009"/>
                  </a:lnTo>
                  <a:lnTo>
                    <a:pt x="35687" y="317880"/>
                  </a:lnTo>
                  <a:lnTo>
                    <a:pt x="43820" y="308097"/>
                  </a:lnTo>
                  <a:lnTo>
                    <a:pt x="19431" y="287781"/>
                  </a:lnTo>
                  <a:close/>
                </a:path>
                <a:path w="309879" h="370839">
                  <a:moveTo>
                    <a:pt x="43820" y="308097"/>
                  </a:moveTo>
                  <a:lnTo>
                    <a:pt x="35687" y="317880"/>
                  </a:lnTo>
                  <a:lnTo>
                    <a:pt x="45465" y="326009"/>
                  </a:lnTo>
                  <a:lnTo>
                    <a:pt x="53588" y="316234"/>
                  </a:lnTo>
                  <a:lnTo>
                    <a:pt x="43820" y="308097"/>
                  </a:lnTo>
                  <a:close/>
                </a:path>
                <a:path w="309879" h="370839">
                  <a:moveTo>
                    <a:pt x="53588" y="316234"/>
                  </a:moveTo>
                  <a:lnTo>
                    <a:pt x="45465" y="326009"/>
                  </a:lnTo>
                  <a:lnTo>
                    <a:pt x="65323" y="326009"/>
                  </a:lnTo>
                  <a:lnTo>
                    <a:pt x="53588" y="316234"/>
                  </a:lnTo>
                  <a:close/>
                </a:path>
                <a:path w="309879" h="370839">
                  <a:moveTo>
                    <a:pt x="299974" y="0"/>
                  </a:moveTo>
                  <a:lnTo>
                    <a:pt x="43820" y="308097"/>
                  </a:lnTo>
                  <a:lnTo>
                    <a:pt x="53588" y="316234"/>
                  </a:lnTo>
                  <a:lnTo>
                    <a:pt x="309625" y="8127"/>
                  </a:lnTo>
                  <a:lnTo>
                    <a:pt x="299974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6894956" y="2872486"/>
            <a:ext cx="19450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M</a:t>
            </a:r>
            <a:r>
              <a:rPr dirty="0" sz="2000" spc="-2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in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sorted</a:t>
            </a:r>
            <a:r>
              <a:rPr dirty="0" sz="2000" spc="-4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order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4357878" y="2511932"/>
            <a:ext cx="2374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3E3D00"/>
                </a:solidFill>
                <a:latin typeface="Arial MT"/>
                <a:cs typeface="Arial MT"/>
              </a:rPr>
              <a:t>m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1834896" y="4975859"/>
            <a:ext cx="5040630" cy="618490"/>
          </a:xfrm>
          <a:custGeom>
            <a:avLst/>
            <a:gdLst/>
            <a:ahLst/>
            <a:cxnLst/>
            <a:rect l="l" t="t" r="r" b="b"/>
            <a:pathLst>
              <a:path w="5040630" h="618489">
                <a:moveTo>
                  <a:pt x="4874387" y="608584"/>
                </a:moveTo>
                <a:lnTo>
                  <a:pt x="4526521" y="300278"/>
                </a:lnTo>
                <a:lnTo>
                  <a:pt x="4533989" y="291846"/>
                </a:lnTo>
                <a:lnTo>
                  <a:pt x="4547616" y="276479"/>
                </a:lnTo>
                <a:lnTo>
                  <a:pt x="4465320" y="254508"/>
                </a:lnTo>
                <a:lnTo>
                  <a:pt x="4497070" y="333502"/>
                </a:lnTo>
                <a:lnTo>
                  <a:pt x="4518101" y="309778"/>
                </a:lnTo>
                <a:lnTo>
                  <a:pt x="4865878" y="618032"/>
                </a:lnTo>
                <a:lnTo>
                  <a:pt x="4874387" y="608584"/>
                </a:lnTo>
                <a:close/>
              </a:path>
              <a:path w="5040630" h="618489">
                <a:moveTo>
                  <a:pt x="5040249" y="38100"/>
                </a:moveTo>
                <a:lnTo>
                  <a:pt x="5027549" y="31750"/>
                </a:lnTo>
                <a:lnTo>
                  <a:pt x="4964049" y="0"/>
                </a:lnTo>
                <a:lnTo>
                  <a:pt x="4964049" y="31750"/>
                </a:lnTo>
                <a:lnTo>
                  <a:pt x="0" y="31750"/>
                </a:lnTo>
                <a:lnTo>
                  <a:pt x="0" y="44450"/>
                </a:lnTo>
                <a:lnTo>
                  <a:pt x="4964049" y="44450"/>
                </a:lnTo>
                <a:lnTo>
                  <a:pt x="4964049" y="76200"/>
                </a:lnTo>
                <a:lnTo>
                  <a:pt x="5027549" y="44450"/>
                </a:lnTo>
                <a:lnTo>
                  <a:pt x="5040249" y="3810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5396229" y="5733694"/>
            <a:ext cx="31470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확실히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70">
                <a:solidFill>
                  <a:srgbClr val="3E3D00"/>
                </a:solidFill>
                <a:latin typeface="Malgun Gothic"/>
                <a:cs typeface="Malgun Gothic"/>
              </a:rPr>
              <a:t>m과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같거나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큰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영역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3496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105"/>
              </a:spcBef>
            </a:pPr>
            <a:r>
              <a:rPr dirty="0" sz="2000"/>
              <a:t>확실히</a:t>
            </a:r>
            <a:r>
              <a:rPr dirty="0" sz="2000" spc="-55"/>
              <a:t> </a:t>
            </a:r>
            <a:r>
              <a:rPr dirty="0" sz="2000" spc="70"/>
              <a:t>m과</a:t>
            </a:r>
            <a:r>
              <a:rPr dirty="0" sz="2000" spc="-60"/>
              <a:t> </a:t>
            </a:r>
            <a:r>
              <a:rPr dirty="0" sz="2000"/>
              <a:t>같거나</a:t>
            </a:r>
            <a:r>
              <a:rPr dirty="0" sz="2000" spc="-45"/>
              <a:t> </a:t>
            </a:r>
            <a:r>
              <a:rPr dirty="0" sz="2000"/>
              <a:t>작은</a:t>
            </a:r>
            <a:r>
              <a:rPr dirty="0" sz="2000" spc="-60"/>
              <a:t> </a:t>
            </a:r>
            <a:r>
              <a:rPr dirty="0" sz="2000" spc="-25"/>
              <a:t>영역</a:t>
            </a:r>
            <a:endParaRPr sz="2000"/>
          </a:p>
        </p:txBody>
      </p:sp>
      <p:sp>
        <p:nvSpPr>
          <p:cNvPr id="47" name="object 47" descr=""/>
          <p:cNvSpPr/>
          <p:nvPr/>
        </p:nvSpPr>
        <p:spPr>
          <a:xfrm>
            <a:off x="2454275" y="836549"/>
            <a:ext cx="241935" cy="411480"/>
          </a:xfrm>
          <a:custGeom>
            <a:avLst/>
            <a:gdLst/>
            <a:ahLst/>
            <a:cxnLst/>
            <a:rect l="l" t="t" r="r" b="b"/>
            <a:pathLst>
              <a:path w="241935" h="411480">
                <a:moveTo>
                  <a:pt x="198247" y="348453"/>
                </a:moveTo>
                <a:lnTo>
                  <a:pt x="170814" y="364363"/>
                </a:lnTo>
                <a:lnTo>
                  <a:pt x="241935" y="411099"/>
                </a:lnTo>
                <a:lnTo>
                  <a:pt x="238767" y="359410"/>
                </a:lnTo>
                <a:lnTo>
                  <a:pt x="204597" y="359410"/>
                </a:lnTo>
                <a:lnTo>
                  <a:pt x="198247" y="348453"/>
                </a:lnTo>
                <a:close/>
              </a:path>
              <a:path w="241935" h="411480">
                <a:moveTo>
                  <a:pt x="209268" y="342061"/>
                </a:moveTo>
                <a:lnTo>
                  <a:pt x="198247" y="348453"/>
                </a:lnTo>
                <a:lnTo>
                  <a:pt x="204597" y="359410"/>
                </a:lnTo>
                <a:lnTo>
                  <a:pt x="215645" y="353060"/>
                </a:lnTo>
                <a:lnTo>
                  <a:pt x="209268" y="342061"/>
                </a:lnTo>
                <a:close/>
              </a:path>
              <a:path w="241935" h="411480">
                <a:moveTo>
                  <a:pt x="236727" y="326136"/>
                </a:moveTo>
                <a:lnTo>
                  <a:pt x="209268" y="342061"/>
                </a:lnTo>
                <a:lnTo>
                  <a:pt x="215645" y="353060"/>
                </a:lnTo>
                <a:lnTo>
                  <a:pt x="204597" y="359410"/>
                </a:lnTo>
                <a:lnTo>
                  <a:pt x="238767" y="359410"/>
                </a:lnTo>
                <a:lnTo>
                  <a:pt x="236727" y="326136"/>
                </a:lnTo>
                <a:close/>
              </a:path>
              <a:path w="241935" h="411480">
                <a:moveTo>
                  <a:pt x="10922" y="0"/>
                </a:moveTo>
                <a:lnTo>
                  <a:pt x="0" y="6350"/>
                </a:lnTo>
                <a:lnTo>
                  <a:pt x="198247" y="348453"/>
                </a:lnTo>
                <a:lnTo>
                  <a:pt x="209268" y="342061"/>
                </a:lnTo>
                <a:lnTo>
                  <a:pt x="10922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934211" y="1743455"/>
            <a:ext cx="76200" cy="2954655"/>
          </a:xfrm>
          <a:custGeom>
            <a:avLst/>
            <a:gdLst/>
            <a:ahLst/>
            <a:cxnLst/>
            <a:rect l="l" t="t" r="r" b="b"/>
            <a:pathLst>
              <a:path w="76200" h="2954654">
                <a:moveTo>
                  <a:pt x="31750" y="2878074"/>
                </a:moveTo>
                <a:lnTo>
                  <a:pt x="0" y="2878074"/>
                </a:lnTo>
                <a:lnTo>
                  <a:pt x="38100" y="2954274"/>
                </a:lnTo>
                <a:lnTo>
                  <a:pt x="69850" y="2890774"/>
                </a:lnTo>
                <a:lnTo>
                  <a:pt x="31750" y="2890774"/>
                </a:lnTo>
                <a:lnTo>
                  <a:pt x="31750" y="2878074"/>
                </a:lnTo>
                <a:close/>
              </a:path>
              <a:path w="76200" h="2954654">
                <a:moveTo>
                  <a:pt x="44450" y="0"/>
                </a:moveTo>
                <a:lnTo>
                  <a:pt x="31750" y="0"/>
                </a:lnTo>
                <a:lnTo>
                  <a:pt x="31750" y="2890774"/>
                </a:lnTo>
                <a:lnTo>
                  <a:pt x="44450" y="2890774"/>
                </a:lnTo>
                <a:lnTo>
                  <a:pt x="44450" y="0"/>
                </a:lnTo>
                <a:close/>
              </a:path>
              <a:path w="76200" h="2954654">
                <a:moveTo>
                  <a:pt x="76200" y="2878074"/>
                </a:moveTo>
                <a:lnTo>
                  <a:pt x="44450" y="2878074"/>
                </a:lnTo>
                <a:lnTo>
                  <a:pt x="44450" y="2890774"/>
                </a:lnTo>
                <a:lnTo>
                  <a:pt x="69850" y="2890774"/>
                </a:lnTo>
                <a:lnTo>
                  <a:pt x="76200" y="2878074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 txBox="1"/>
          <p:nvPr/>
        </p:nvSpPr>
        <p:spPr>
          <a:xfrm>
            <a:off x="407314" y="3434588"/>
            <a:ext cx="5353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증가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1" name="object 5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65</a:t>
            </a:fld>
          </a:p>
        </p:txBody>
      </p:sp>
      <p:sp>
        <p:nvSpPr>
          <p:cNvPr id="50" name="object 50" descr=""/>
          <p:cNvSpPr txBox="1"/>
          <p:nvPr/>
        </p:nvSpPr>
        <p:spPr>
          <a:xfrm>
            <a:off x="2747898" y="5085969"/>
            <a:ext cx="5346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증가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949005" y="1412621"/>
            <a:ext cx="4356100" cy="1899285"/>
            <a:chOff x="1949005" y="1412621"/>
            <a:chExt cx="4356100" cy="1899285"/>
          </a:xfrm>
        </p:grpSpPr>
        <p:sp>
          <p:nvSpPr>
            <p:cNvPr id="3" name="object 3" descr=""/>
            <p:cNvSpPr/>
            <p:nvPr/>
          </p:nvSpPr>
          <p:spPr>
            <a:xfrm>
              <a:off x="1953767" y="2852928"/>
              <a:ext cx="4346575" cy="454659"/>
            </a:xfrm>
            <a:custGeom>
              <a:avLst/>
              <a:gdLst/>
              <a:ahLst/>
              <a:cxnLst/>
              <a:rect l="l" t="t" r="r" b="b"/>
              <a:pathLst>
                <a:path w="4346575" h="454660">
                  <a:moveTo>
                    <a:pt x="0" y="227075"/>
                  </a:moveTo>
                  <a:lnTo>
                    <a:pt x="4615" y="181329"/>
                  </a:lnTo>
                  <a:lnTo>
                    <a:pt x="17853" y="138713"/>
                  </a:lnTo>
                  <a:lnTo>
                    <a:pt x="38797" y="100142"/>
                  </a:lnTo>
                  <a:lnTo>
                    <a:pt x="66532" y="66532"/>
                  </a:lnTo>
                  <a:lnTo>
                    <a:pt x="100142" y="38797"/>
                  </a:lnTo>
                  <a:lnTo>
                    <a:pt x="138713" y="17853"/>
                  </a:lnTo>
                  <a:lnTo>
                    <a:pt x="181329" y="4615"/>
                  </a:lnTo>
                  <a:lnTo>
                    <a:pt x="227075" y="0"/>
                  </a:lnTo>
                  <a:lnTo>
                    <a:pt x="4119372" y="0"/>
                  </a:lnTo>
                  <a:lnTo>
                    <a:pt x="4165154" y="4615"/>
                  </a:lnTo>
                  <a:lnTo>
                    <a:pt x="4207787" y="17853"/>
                  </a:lnTo>
                  <a:lnTo>
                    <a:pt x="4246361" y="38797"/>
                  </a:lnTo>
                  <a:lnTo>
                    <a:pt x="4279963" y="66532"/>
                  </a:lnTo>
                  <a:lnTo>
                    <a:pt x="4307684" y="100142"/>
                  </a:lnTo>
                  <a:lnTo>
                    <a:pt x="4328612" y="138713"/>
                  </a:lnTo>
                  <a:lnTo>
                    <a:pt x="4341837" y="181329"/>
                  </a:lnTo>
                  <a:lnTo>
                    <a:pt x="4346448" y="227075"/>
                  </a:lnTo>
                  <a:lnTo>
                    <a:pt x="4341832" y="272858"/>
                  </a:lnTo>
                  <a:lnTo>
                    <a:pt x="4328594" y="315491"/>
                  </a:lnTo>
                  <a:lnTo>
                    <a:pt x="4307650" y="354065"/>
                  </a:lnTo>
                  <a:lnTo>
                    <a:pt x="4279915" y="387667"/>
                  </a:lnTo>
                  <a:lnTo>
                    <a:pt x="4246305" y="415388"/>
                  </a:lnTo>
                  <a:lnTo>
                    <a:pt x="4207734" y="436316"/>
                  </a:lnTo>
                  <a:lnTo>
                    <a:pt x="4165118" y="449541"/>
                  </a:lnTo>
                  <a:lnTo>
                    <a:pt x="4119372" y="454151"/>
                  </a:lnTo>
                  <a:lnTo>
                    <a:pt x="227075" y="454151"/>
                  </a:lnTo>
                  <a:lnTo>
                    <a:pt x="181329" y="449536"/>
                  </a:lnTo>
                  <a:lnTo>
                    <a:pt x="138713" y="436298"/>
                  </a:lnTo>
                  <a:lnTo>
                    <a:pt x="100142" y="415354"/>
                  </a:lnTo>
                  <a:lnTo>
                    <a:pt x="66532" y="387619"/>
                  </a:lnTo>
                  <a:lnTo>
                    <a:pt x="38797" y="354009"/>
                  </a:lnTo>
                  <a:lnTo>
                    <a:pt x="17853" y="315438"/>
                  </a:lnTo>
                  <a:lnTo>
                    <a:pt x="4615" y="272822"/>
                  </a:lnTo>
                  <a:lnTo>
                    <a:pt x="0" y="22707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952623" y="1412620"/>
              <a:ext cx="1676400" cy="1497330"/>
            </a:xfrm>
            <a:custGeom>
              <a:avLst/>
              <a:gdLst/>
              <a:ahLst/>
              <a:cxnLst/>
              <a:rect l="l" t="t" r="r" b="b"/>
              <a:pathLst>
                <a:path w="1676400" h="1497330">
                  <a:moveTo>
                    <a:pt x="241935" y="411099"/>
                  </a:moveTo>
                  <a:lnTo>
                    <a:pt x="238760" y="359410"/>
                  </a:lnTo>
                  <a:lnTo>
                    <a:pt x="236728" y="326136"/>
                  </a:lnTo>
                  <a:lnTo>
                    <a:pt x="209257" y="342061"/>
                  </a:lnTo>
                  <a:lnTo>
                    <a:pt x="10922" y="0"/>
                  </a:lnTo>
                  <a:lnTo>
                    <a:pt x="0" y="6350"/>
                  </a:lnTo>
                  <a:lnTo>
                    <a:pt x="198247" y="348462"/>
                  </a:lnTo>
                  <a:lnTo>
                    <a:pt x="170815" y="364363"/>
                  </a:lnTo>
                  <a:lnTo>
                    <a:pt x="241935" y="411099"/>
                  </a:lnTo>
                  <a:close/>
                </a:path>
                <a:path w="1676400" h="1497330">
                  <a:moveTo>
                    <a:pt x="1676019" y="120777"/>
                  </a:moveTo>
                  <a:lnTo>
                    <a:pt x="1663827" y="117221"/>
                  </a:lnTo>
                  <a:lnTo>
                    <a:pt x="1297051" y="1421879"/>
                  </a:lnTo>
                  <a:lnTo>
                    <a:pt x="1266571" y="1413256"/>
                  </a:lnTo>
                  <a:lnTo>
                    <a:pt x="1282573" y="1496949"/>
                  </a:lnTo>
                  <a:lnTo>
                    <a:pt x="1336611" y="1437513"/>
                  </a:lnTo>
                  <a:lnTo>
                    <a:pt x="1339850" y="1433957"/>
                  </a:lnTo>
                  <a:lnTo>
                    <a:pt x="1309243" y="1425321"/>
                  </a:lnTo>
                  <a:lnTo>
                    <a:pt x="1676019" y="120777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4503801" y="1133601"/>
            <a:ext cx="2374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3E3D00"/>
                </a:solidFill>
                <a:latin typeface="Arial MT"/>
                <a:cs typeface="Arial MT"/>
              </a:rPr>
              <a:t>m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807464" y="4411979"/>
            <a:ext cx="5040630" cy="363855"/>
          </a:xfrm>
          <a:custGeom>
            <a:avLst/>
            <a:gdLst/>
            <a:ahLst/>
            <a:cxnLst/>
            <a:rect l="l" t="t" r="r" b="b"/>
            <a:pathLst>
              <a:path w="5040630" h="363854">
                <a:moveTo>
                  <a:pt x="5040249" y="210312"/>
                </a:moveTo>
                <a:lnTo>
                  <a:pt x="5027549" y="203962"/>
                </a:lnTo>
                <a:lnTo>
                  <a:pt x="4964049" y="172212"/>
                </a:lnTo>
                <a:lnTo>
                  <a:pt x="4964049" y="203962"/>
                </a:lnTo>
                <a:lnTo>
                  <a:pt x="3691547" y="203962"/>
                </a:lnTo>
                <a:lnTo>
                  <a:pt x="3513061" y="45770"/>
                </a:lnTo>
                <a:lnTo>
                  <a:pt x="3520529" y="37338"/>
                </a:lnTo>
                <a:lnTo>
                  <a:pt x="3534156" y="21971"/>
                </a:lnTo>
                <a:lnTo>
                  <a:pt x="3451860" y="0"/>
                </a:lnTo>
                <a:lnTo>
                  <a:pt x="3483610" y="78994"/>
                </a:lnTo>
                <a:lnTo>
                  <a:pt x="3504641" y="55270"/>
                </a:lnTo>
                <a:lnTo>
                  <a:pt x="3672421" y="203962"/>
                </a:lnTo>
                <a:lnTo>
                  <a:pt x="0" y="203962"/>
                </a:lnTo>
                <a:lnTo>
                  <a:pt x="0" y="216662"/>
                </a:lnTo>
                <a:lnTo>
                  <a:pt x="3686746" y="216662"/>
                </a:lnTo>
                <a:lnTo>
                  <a:pt x="3852418" y="363474"/>
                </a:lnTo>
                <a:lnTo>
                  <a:pt x="3860927" y="354076"/>
                </a:lnTo>
                <a:lnTo>
                  <a:pt x="3705872" y="216662"/>
                </a:lnTo>
                <a:lnTo>
                  <a:pt x="4964049" y="216662"/>
                </a:lnTo>
                <a:lnTo>
                  <a:pt x="4964049" y="248412"/>
                </a:lnTo>
                <a:lnTo>
                  <a:pt x="5027549" y="216662"/>
                </a:lnTo>
                <a:lnTo>
                  <a:pt x="5040249" y="210312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905502" y="4914391"/>
            <a:ext cx="31476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확실히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70">
                <a:solidFill>
                  <a:srgbClr val="3E3D00"/>
                </a:solidFill>
                <a:latin typeface="Malgun Gothic"/>
                <a:cs typeface="Malgun Gothic"/>
              </a:rPr>
              <a:t>m과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같거나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큰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영역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13917" y="890777"/>
            <a:ext cx="340042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/>
              <a:t>확실히</a:t>
            </a:r>
            <a:r>
              <a:rPr dirty="0" sz="2000" spc="-55"/>
              <a:t> </a:t>
            </a:r>
            <a:r>
              <a:rPr dirty="0" sz="2000" spc="70"/>
              <a:t>m과</a:t>
            </a:r>
            <a:r>
              <a:rPr dirty="0" sz="2000" spc="-60"/>
              <a:t> </a:t>
            </a:r>
            <a:r>
              <a:rPr dirty="0" sz="2000"/>
              <a:t>같거나</a:t>
            </a:r>
            <a:r>
              <a:rPr dirty="0" sz="2000" spc="-45"/>
              <a:t> </a:t>
            </a:r>
            <a:r>
              <a:rPr dirty="0" sz="2000"/>
              <a:t>작은</a:t>
            </a:r>
            <a:r>
              <a:rPr dirty="0" sz="2000" spc="-55"/>
              <a:t> </a:t>
            </a:r>
            <a:r>
              <a:rPr dirty="0" sz="2000" spc="-25"/>
              <a:t>영역</a:t>
            </a:r>
            <a:endParaRPr sz="2000"/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2170176" y="1835890"/>
          <a:ext cx="6619875" cy="2494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325"/>
                <a:gridCol w="542290"/>
                <a:gridCol w="728979"/>
                <a:gridCol w="459105"/>
                <a:gridCol w="1203960"/>
                <a:gridCol w="558164"/>
                <a:gridCol w="2484120"/>
              </a:tblGrid>
              <a:tr h="425450"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00" spc="-5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solidFill>
                      <a:srgbClr val="FFFF6F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00" spc="-5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solidFill>
                      <a:srgbClr val="FFFF6F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00" spc="-5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solidFill>
                      <a:srgbClr val="FFFF6F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360"/>
                        </a:lnSpc>
                      </a:pPr>
                      <a:r>
                        <a:rPr dirty="0" sz="2000" spc="-5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solidFill>
                      <a:srgbClr val="FFFF6F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215"/>
                        </a:lnSpc>
                        <a:tabLst>
                          <a:tab pos="802005" algn="l"/>
                        </a:tabLst>
                      </a:pPr>
                      <a:r>
                        <a:rPr dirty="0" baseline="2777" sz="3000" spc="-7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r>
                        <a:rPr dirty="0" baseline="2777" sz="300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ts val="2215"/>
                        </a:lnSpc>
                      </a:pPr>
                      <a:r>
                        <a:rPr dirty="0" sz="20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92455"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2000" spc="-5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19380">
                    <a:solidFill>
                      <a:srgbClr val="FFFF6F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2000" spc="-5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19380">
                    <a:solidFill>
                      <a:srgbClr val="FFFF6F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20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19380">
                    <a:solidFill>
                      <a:srgbClr val="FFFF6F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20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07950">
                    <a:solidFill>
                      <a:srgbClr val="FFFF6F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700"/>
                        </a:spcBef>
                        <a:tabLst>
                          <a:tab pos="802005" algn="l"/>
                        </a:tabLst>
                      </a:pPr>
                      <a:r>
                        <a:rPr dirty="0" baseline="1388" sz="3000" spc="-37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r>
                        <a:rPr dirty="0" baseline="1388" sz="300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88900"/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27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8890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81660"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 spc="-5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07314">
                    <a:solidFill>
                      <a:srgbClr val="FFFF6F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07314">
                    <a:solidFill>
                      <a:srgbClr val="FFFF6F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07314">
                    <a:solidFill>
                      <a:srgbClr val="FFFF6F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20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20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95885">
                    <a:solidFill>
                      <a:srgbClr val="FFFF6F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610"/>
                        </a:spcBef>
                        <a:tabLst>
                          <a:tab pos="802005" algn="l"/>
                        </a:tabLst>
                      </a:pPr>
                      <a:r>
                        <a:rPr dirty="0" baseline="2777" sz="3000" spc="-37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r>
                        <a:rPr dirty="0" baseline="2777" sz="300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77470">
                    <a:solidFill>
                      <a:srgbClr val="F5D0AB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20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31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77470">
                    <a:solidFill>
                      <a:srgbClr val="F5D0AB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r>
                        <a:rPr dirty="0" sz="2000" spc="-3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2000" spc="-1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sorted</a:t>
                      </a:r>
                      <a:r>
                        <a:rPr dirty="0" sz="2000" spc="-4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order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07314"/>
                </a:tc>
              </a:tr>
              <a:tr h="459105"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0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41275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0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41275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0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19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41275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23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29845">
                    <a:solidFill>
                      <a:srgbClr val="F5D0AB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802005" algn="l"/>
                        </a:tabLst>
                      </a:pPr>
                      <a:r>
                        <a:rPr dirty="0" baseline="2777" sz="3000" spc="-37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28</a:t>
                      </a:r>
                      <a:r>
                        <a:rPr dirty="0" baseline="2777" sz="300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0795">
                    <a:solidFill>
                      <a:srgbClr val="F5D0AB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35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0795">
                    <a:solidFill>
                      <a:srgbClr val="F5D0AB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36245"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dirty="0" sz="20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1684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dirty="0" sz="20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16840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dirty="0" sz="20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1684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dirty="0" sz="20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05410">
                    <a:solidFill>
                      <a:srgbClr val="F5D0AB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680"/>
                        </a:spcBef>
                        <a:tabLst>
                          <a:tab pos="802005" algn="l"/>
                        </a:tabLst>
                      </a:pPr>
                      <a:r>
                        <a:rPr dirty="0" baseline="2777" sz="3000" spc="-37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32</a:t>
                      </a:r>
                      <a:r>
                        <a:rPr dirty="0" baseline="2777" sz="300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37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solidFill>
                      <a:srgbClr val="F5D0AB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20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40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solidFill>
                      <a:srgbClr val="F5D0AB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 descr=""/>
          <p:cNvSpPr/>
          <p:nvPr/>
        </p:nvSpPr>
        <p:spPr>
          <a:xfrm>
            <a:off x="1557527" y="1674876"/>
            <a:ext cx="76200" cy="2954655"/>
          </a:xfrm>
          <a:custGeom>
            <a:avLst/>
            <a:gdLst/>
            <a:ahLst/>
            <a:cxnLst/>
            <a:rect l="l" t="t" r="r" b="b"/>
            <a:pathLst>
              <a:path w="76200" h="2954654">
                <a:moveTo>
                  <a:pt x="31750" y="2878074"/>
                </a:moveTo>
                <a:lnTo>
                  <a:pt x="0" y="2878074"/>
                </a:lnTo>
                <a:lnTo>
                  <a:pt x="38100" y="2954274"/>
                </a:lnTo>
                <a:lnTo>
                  <a:pt x="69849" y="2890774"/>
                </a:lnTo>
                <a:lnTo>
                  <a:pt x="31750" y="2890774"/>
                </a:lnTo>
                <a:lnTo>
                  <a:pt x="31750" y="2878074"/>
                </a:lnTo>
                <a:close/>
              </a:path>
              <a:path w="76200" h="2954654">
                <a:moveTo>
                  <a:pt x="44450" y="0"/>
                </a:moveTo>
                <a:lnTo>
                  <a:pt x="31750" y="0"/>
                </a:lnTo>
                <a:lnTo>
                  <a:pt x="31750" y="2890774"/>
                </a:lnTo>
                <a:lnTo>
                  <a:pt x="44450" y="2890774"/>
                </a:lnTo>
                <a:lnTo>
                  <a:pt x="44450" y="0"/>
                </a:lnTo>
                <a:close/>
              </a:path>
              <a:path w="76200" h="2954654">
                <a:moveTo>
                  <a:pt x="76199" y="2878074"/>
                </a:moveTo>
                <a:lnTo>
                  <a:pt x="44450" y="2878074"/>
                </a:lnTo>
                <a:lnTo>
                  <a:pt x="44450" y="2890774"/>
                </a:lnTo>
                <a:lnTo>
                  <a:pt x="69849" y="2890774"/>
                </a:lnTo>
                <a:lnTo>
                  <a:pt x="76199" y="2878074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031544" y="3366261"/>
            <a:ext cx="5346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증가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984373" y="4780915"/>
            <a:ext cx="5346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증가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5739384" y="1531619"/>
            <a:ext cx="373380" cy="3130550"/>
          </a:xfrm>
          <a:custGeom>
            <a:avLst/>
            <a:gdLst/>
            <a:ahLst/>
            <a:cxnLst/>
            <a:rect l="l" t="t" r="r" b="b"/>
            <a:pathLst>
              <a:path w="373379" h="3130550">
                <a:moveTo>
                  <a:pt x="186689" y="0"/>
                </a:move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79" y="186689"/>
                </a:lnTo>
                <a:lnTo>
                  <a:pt x="373379" y="2943605"/>
                </a:lnTo>
                <a:lnTo>
                  <a:pt x="366712" y="2993241"/>
                </a:lnTo>
                <a:lnTo>
                  <a:pt x="347895" y="3037840"/>
                </a:lnTo>
                <a:lnTo>
                  <a:pt x="318706" y="3075622"/>
                </a:lnTo>
                <a:lnTo>
                  <a:pt x="280923" y="3104811"/>
                </a:lnTo>
                <a:lnTo>
                  <a:pt x="236325" y="3123628"/>
                </a:lnTo>
                <a:lnTo>
                  <a:pt x="186689" y="3130296"/>
                </a:lnTo>
                <a:lnTo>
                  <a:pt x="137054" y="3123628"/>
                </a:lnTo>
                <a:lnTo>
                  <a:pt x="92455" y="3104811"/>
                </a:lnTo>
                <a:lnTo>
                  <a:pt x="54673" y="3075622"/>
                </a:lnTo>
                <a:lnTo>
                  <a:pt x="25484" y="3037839"/>
                </a:lnTo>
                <a:lnTo>
                  <a:pt x="6667" y="2993241"/>
                </a:lnTo>
                <a:lnTo>
                  <a:pt x="0" y="2943605"/>
                </a:lnTo>
                <a:lnTo>
                  <a:pt x="0" y="186689"/>
                </a:ln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89" y="0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112764" y="1102486"/>
            <a:ext cx="335280" cy="429895"/>
          </a:xfrm>
          <a:custGeom>
            <a:avLst/>
            <a:gdLst/>
            <a:ahLst/>
            <a:cxnLst/>
            <a:rect l="l" t="t" r="r" b="b"/>
            <a:pathLst>
              <a:path w="335279" h="429894">
                <a:moveTo>
                  <a:pt x="16637" y="345821"/>
                </a:moveTo>
                <a:lnTo>
                  <a:pt x="0" y="429387"/>
                </a:lnTo>
                <a:lnTo>
                  <a:pt x="76835" y="392557"/>
                </a:lnTo>
                <a:lnTo>
                  <a:pt x="64729" y="383159"/>
                </a:lnTo>
                <a:lnTo>
                  <a:pt x="43941" y="383159"/>
                </a:lnTo>
                <a:lnTo>
                  <a:pt x="33909" y="375285"/>
                </a:lnTo>
                <a:lnTo>
                  <a:pt x="41685" y="365267"/>
                </a:lnTo>
                <a:lnTo>
                  <a:pt x="16637" y="345821"/>
                </a:lnTo>
                <a:close/>
              </a:path>
              <a:path w="335279" h="429894">
                <a:moveTo>
                  <a:pt x="41685" y="365267"/>
                </a:moveTo>
                <a:lnTo>
                  <a:pt x="33909" y="375285"/>
                </a:lnTo>
                <a:lnTo>
                  <a:pt x="43941" y="383159"/>
                </a:lnTo>
                <a:lnTo>
                  <a:pt x="51759" y="373089"/>
                </a:lnTo>
                <a:lnTo>
                  <a:pt x="41685" y="365267"/>
                </a:lnTo>
                <a:close/>
              </a:path>
              <a:path w="335279" h="429894">
                <a:moveTo>
                  <a:pt x="51759" y="373089"/>
                </a:moveTo>
                <a:lnTo>
                  <a:pt x="43941" y="383159"/>
                </a:lnTo>
                <a:lnTo>
                  <a:pt x="64729" y="383159"/>
                </a:lnTo>
                <a:lnTo>
                  <a:pt x="51759" y="373089"/>
                </a:lnTo>
                <a:close/>
              </a:path>
              <a:path w="335279" h="429894">
                <a:moveTo>
                  <a:pt x="325247" y="0"/>
                </a:moveTo>
                <a:lnTo>
                  <a:pt x="41685" y="365267"/>
                </a:lnTo>
                <a:lnTo>
                  <a:pt x="51759" y="373089"/>
                </a:lnTo>
                <a:lnTo>
                  <a:pt x="335280" y="7874"/>
                </a:lnTo>
                <a:lnTo>
                  <a:pt x="325247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6380734" y="890777"/>
            <a:ext cx="11550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정렬되어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 있음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65</a:t>
            </a:fld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36583" y="6378955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67</a:t>
            </a:r>
            <a:endParaRPr sz="1300">
              <a:latin typeface="Malgun Gothic"/>
              <a:cs typeface="Malgun Gothic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22769" y="618616"/>
            <a:ext cx="2169160" cy="1562735"/>
            <a:chOff x="822769" y="618616"/>
            <a:chExt cx="2169160" cy="156273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532" y="620267"/>
              <a:ext cx="2016252" cy="156057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827532" y="1327404"/>
              <a:ext cx="2159635" cy="259079"/>
            </a:xfrm>
            <a:custGeom>
              <a:avLst/>
              <a:gdLst/>
              <a:ahLst/>
              <a:cxnLst/>
              <a:rect l="l" t="t" r="r" b="b"/>
              <a:pathLst>
                <a:path w="2159635" h="259080">
                  <a:moveTo>
                    <a:pt x="0" y="129540"/>
                  </a:moveTo>
                  <a:lnTo>
                    <a:pt x="10180" y="79134"/>
                  </a:lnTo>
                  <a:lnTo>
                    <a:pt x="37942" y="37957"/>
                  </a:lnTo>
                  <a:lnTo>
                    <a:pt x="79118" y="10185"/>
                  </a:lnTo>
                  <a:lnTo>
                    <a:pt x="129540" y="0"/>
                  </a:lnTo>
                  <a:lnTo>
                    <a:pt x="2029968" y="0"/>
                  </a:lnTo>
                  <a:lnTo>
                    <a:pt x="2080373" y="10185"/>
                  </a:lnTo>
                  <a:lnTo>
                    <a:pt x="2121550" y="37957"/>
                  </a:lnTo>
                  <a:lnTo>
                    <a:pt x="2149322" y="79134"/>
                  </a:lnTo>
                  <a:lnTo>
                    <a:pt x="2159508" y="129540"/>
                  </a:lnTo>
                  <a:lnTo>
                    <a:pt x="2149322" y="179945"/>
                  </a:lnTo>
                  <a:lnTo>
                    <a:pt x="2121550" y="221122"/>
                  </a:lnTo>
                  <a:lnTo>
                    <a:pt x="2080373" y="248894"/>
                  </a:lnTo>
                  <a:lnTo>
                    <a:pt x="2029968" y="259080"/>
                  </a:lnTo>
                  <a:lnTo>
                    <a:pt x="129540" y="259080"/>
                  </a:lnTo>
                  <a:lnTo>
                    <a:pt x="79118" y="248894"/>
                  </a:lnTo>
                  <a:lnTo>
                    <a:pt x="37942" y="221122"/>
                  </a:lnTo>
                  <a:lnTo>
                    <a:pt x="10180" y="179945"/>
                  </a:lnTo>
                  <a:lnTo>
                    <a:pt x="0" y="12954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888871" y="618616"/>
              <a:ext cx="236220" cy="814705"/>
            </a:xfrm>
            <a:custGeom>
              <a:avLst/>
              <a:gdLst/>
              <a:ahLst/>
              <a:cxnLst/>
              <a:rect l="l" t="t" r="r" b="b"/>
              <a:pathLst>
                <a:path w="236219" h="814705">
                  <a:moveTo>
                    <a:pt x="0" y="730885"/>
                  </a:moveTo>
                  <a:lnTo>
                    <a:pt x="17653" y="814324"/>
                  </a:lnTo>
                  <a:lnTo>
                    <a:pt x="70007" y="754507"/>
                  </a:lnTo>
                  <a:lnTo>
                    <a:pt x="39878" y="754507"/>
                  </a:lnTo>
                  <a:lnTo>
                    <a:pt x="27559" y="751205"/>
                  </a:lnTo>
                  <a:lnTo>
                    <a:pt x="30766" y="738934"/>
                  </a:lnTo>
                  <a:lnTo>
                    <a:pt x="0" y="730885"/>
                  </a:lnTo>
                  <a:close/>
                </a:path>
                <a:path w="236219" h="814705">
                  <a:moveTo>
                    <a:pt x="30766" y="738934"/>
                  </a:moveTo>
                  <a:lnTo>
                    <a:pt x="27559" y="751205"/>
                  </a:lnTo>
                  <a:lnTo>
                    <a:pt x="39878" y="754507"/>
                  </a:lnTo>
                  <a:lnTo>
                    <a:pt x="43104" y="742161"/>
                  </a:lnTo>
                  <a:lnTo>
                    <a:pt x="30766" y="738934"/>
                  </a:lnTo>
                  <a:close/>
                </a:path>
                <a:path w="236219" h="814705">
                  <a:moveTo>
                    <a:pt x="43104" y="742161"/>
                  </a:moveTo>
                  <a:lnTo>
                    <a:pt x="39878" y="754507"/>
                  </a:lnTo>
                  <a:lnTo>
                    <a:pt x="70007" y="754507"/>
                  </a:lnTo>
                  <a:lnTo>
                    <a:pt x="73787" y="750188"/>
                  </a:lnTo>
                  <a:lnTo>
                    <a:pt x="43104" y="742161"/>
                  </a:lnTo>
                  <a:close/>
                </a:path>
                <a:path w="236219" h="814705">
                  <a:moveTo>
                    <a:pt x="223901" y="0"/>
                  </a:moveTo>
                  <a:lnTo>
                    <a:pt x="30766" y="738934"/>
                  </a:lnTo>
                  <a:lnTo>
                    <a:pt x="43104" y="742161"/>
                  </a:lnTo>
                  <a:lnTo>
                    <a:pt x="236220" y="3302"/>
                  </a:lnTo>
                  <a:lnTo>
                    <a:pt x="223901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13689" y="2995371"/>
            <a:ext cx="16554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1F407E"/>
              </a:buClr>
              <a:buFont typeface="Wingdings"/>
              <a:buChar char=""/>
              <a:tabLst>
                <a:tab pos="355600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M</a:t>
            </a:r>
            <a:r>
              <a:rPr dirty="0" sz="18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중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적어도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13689" y="3270250"/>
            <a:ext cx="745363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100"/>
              </a:spcBef>
              <a:buClr>
                <a:srgbClr val="1F407E"/>
              </a:buClr>
              <a:buFont typeface="Wingdings"/>
              <a:buChar char=""/>
              <a:tabLst>
                <a:tab pos="355600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이들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각 원소에</a:t>
            </a:r>
            <a:r>
              <a:rPr dirty="0" sz="18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대해</a:t>
            </a:r>
            <a:r>
              <a:rPr dirty="0" sz="1800" spc="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S중에 적어도 2개의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원소가</a:t>
            </a:r>
            <a:r>
              <a:rPr dirty="0" sz="1800" spc="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그 값보다 같거나</a:t>
            </a:r>
            <a:r>
              <a:rPr dirty="0" sz="18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0">
                <a:solidFill>
                  <a:srgbClr val="3E3D00"/>
                </a:solidFill>
                <a:latin typeface="Malgun Gothic"/>
                <a:cs typeface="Malgun Gothic"/>
              </a:rPr>
              <a:t>큰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원소가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존재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304812" y="2902882"/>
            <a:ext cx="4180204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12222" sz="3750" spc="-195">
                <a:latin typeface="Symbol"/>
                <a:cs typeface="Symbol"/>
              </a:rPr>
              <a:t></a:t>
            </a:r>
            <a:r>
              <a:rPr dirty="0" baseline="-5291" sz="3150" spc="-195" i="1">
                <a:latin typeface="Times New Roman"/>
                <a:cs typeface="Times New Roman"/>
              </a:rPr>
              <a:t>n</a:t>
            </a:r>
            <a:r>
              <a:rPr dirty="0" baseline="-5291" sz="3150" spc="-300" i="1">
                <a:latin typeface="Times New Roman"/>
                <a:cs typeface="Times New Roman"/>
              </a:rPr>
              <a:t> </a:t>
            </a:r>
            <a:r>
              <a:rPr dirty="0" baseline="-5291" sz="3150" spc="-15">
                <a:latin typeface="Times New Roman"/>
                <a:cs typeface="Times New Roman"/>
              </a:rPr>
              <a:t>/10</a:t>
            </a:r>
            <a:r>
              <a:rPr dirty="0" baseline="-12222" sz="3750" spc="-15">
                <a:latin typeface="Symbol"/>
                <a:cs typeface="Symbol"/>
              </a:rPr>
              <a:t></a:t>
            </a:r>
            <a:r>
              <a:rPr dirty="0" baseline="-12222" sz="3750" spc="-345"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원소가</a:t>
            </a:r>
            <a:r>
              <a:rPr dirty="0" sz="1800" spc="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m보다 크거나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같다.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75589" y="3998114"/>
            <a:ext cx="6525259" cy="944244"/>
          </a:xfrm>
          <a:prstGeom prst="rect">
            <a:avLst/>
          </a:prstGeom>
        </p:spPr>
        <p:txBody>
          <a:bodyPr wrap="square" lIns="0" tIns="167005" rIns="0" bIns="0" rtlCol="0" vert="horz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315"/>
              </a:spcBef>
              <a:buClr>
                <a:srgbClr val="1F407E"/>
              </a:buClr>
              <a:buFont typeface="Wingdings"/>
              <a:buChar char=""/>
              <a:tabLst>
                <a:tab pos="393700" algn="l"/>
                <a:tab pos="1555115" algn="l"/>
              </a:tabLst>
            </a:pPr>
            <a:r>
              <a:rPr dirty="0" baseline="3086" sz="2700" spc="-15">
                <a:solidFill>
                  <a:srgbClr val="3E3D00"/>
                </a:solidFill>
                <a:latin typeface="Malgun Gothic"/>
                <a:cs typeface="Malgun Gothic"/>
              </a:rPr>
              <a:t>n≥50에서</a:t>
            </a:r>
            <a:r>
              <a:rPr dirty="0" baseline="3086" sz="2700">
                <a:solidFill>
                  <a:srgbClr val="3E3D00"/>
                </a:solidFill>
                <a:latin typeface="Malgun Gothic"/>
                <a:cs typeface="Malgun Gothic"/>
              </a:rPr>
              <a:t>	S1의</a:t>
            </a:r>
            <a:r>
              <a:rPr dirty="0" baseline="3086" sz="2700" spc="22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baseline="3086" sz="2700">
                <a:solidFill>
                  <a:srgbClr val="3E3D00"/>
                </a:solidFill>
                <a:latin typeface="Malgun Gothic"/>
                <a:cs typeface="Malgun Gothic"/>
              </a:rPr>
              <a:t>크기는</a:t>
            </a:r>
            <a:r>
              <a:rPr dirty="0" baseline="3086" sz="2700" spc="22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baseline="3086" sz="2700">
                <a:solidFill>
                  <a:srgbClr val="3E3D00"/>
                </a:solidFill>
                <a:latin typeface="Malgun Gothic"/>
                <a:cs typeface="Malgun Gothic"/>
              </a:rPr>
              <a:t>최대</a:t>
            </a:r>
            <a:r>
              <a:rPr dirty="0" baseline="3086" sz="2700" spc="56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n</a:t>
            </a:r>
            <a:r>
              <a:rPr dirty="0" sz="2100" spc="-155" i="1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</a:t>
            </a:r>
            <a:r>
              <a:rPr dirty="0" sz="2100" spc="-229">
                <a:latin typeface="Times New Roman"/>
                <a:cs typeface="Times New Roman"/>
              </a:rPr>
              <a:t> </a:t>
            </a:r>
            <a:r>
              <a:rPr dirty="0" sz="2100" spc="-90">
                <a:latin typeface="Times New Roman"/>
                <a:cs typeface="Times New Roman"/>
              </a:rPr>
              <a:t>3</a:t>
            </a:r>
            <a:r>
              <a:rPr dirty="0" baseline="-7777" sz="3750" spc="-135">
                <a:latin typeface="Symbol"/>
                <a:cs typeface="Symbol"/>
              </a:rPr>
              <a:t></a:t>
            </a:r>
            <a:r>
              <a:rPr dirty="0" sz="2100" spc="-90" i="1">
                <a:latin typeface="Times New Roman"/>
                <a:cs typeface="Times New Roman"/>
              </a:rPr>
              <a:t>n</a:t>
            </a:r>
            <a:r>
              <a:rPr dirty="0" sz="2100" spc="-190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/10</a:t>
            </a:r>
            <a:r>
              <a:rPr dirty="0" baseline="-7777" sz="3750">
                <a:latin typeface="Symbol"/>
                <a:cs typeface="Symbol"/>
              </a:rPr>
              <a:t></a:t>
            </a:r>
            <a:r>
              <a:rPr dirty="0" baseline="3086" sz="2700">
                <a:solidFill>
                  <a:srgbClr val="3E3D00"/>
                </a:solidFill>
                <a:latin typeface="Malgun Gothic"/>
                <a:cs typeface="Malgun Gothic"/>
              </a:rPr>
              <a:t>.</a:t>
            </a:r>
            <a:r>
              <a:rPr dirty="0" baseline="3086" sz="2700" spc="37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baseline="3086" sz="27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baseline="3086" sz="2700" spc="22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baseline="3086" sz="2700">
                <a:solidFill>
                  <a:srgbClr val="3E3D00"/>
                </a:solidFill>
                <a:latin typeface="Malgun Gothic"/>
                <a:cs typeface="Malgun Gothic"/>
              </a:rPr>
              <a:t>값은</a:t>
            </a:r>
            <a:r>
              <a:rPr dirty="0" baseline="3086" sz="2700" spc="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baseline="3086" sz="2700">
                <a:solidFill>
                  <a:srgbClr val="3E3D00"/>
                </a:solidFill>
                <a:latin typeface="Malgun Gothic"/>
                <a:cs typeface="Malgun Gothic"/>
              </a:rPr>
              <a:t>&lt;</a:t>
            </a:r>
            <a:r>
              <a:rPr dirty="0" baseline="3086" sz="2700" spc="22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baseline="3086" sz="2700" spc="-15">
                <a:solidFill>
                  <a:srgbClr val="3E3D00"/>
                </a:solidFill>
                <a:latin typeface="Malgun Gothic"/>
                <a:cs typeface="Malgun Gothic"/>
              </a:rPr>
              <a:t>3n/4.</a:t>
            </a:r>
            <a:endParaRPr baseline="3086" sz="2700">
              <a:latin typeface="Malgun Gothic"/>
              <a:cs typeface="Malgun Gothic"/>
            </a:endParaRPr>
          </a:p>
          <a:p>
            <a:pPr marL="393700" indent="-342900">
              <a:lnSpc>
                <a:spcPct val="100000"/>
              </a:lnSpc>
              <a:spcBef>
                <a:spcPts val="855"/>
              </a:spcBef>
              <a:buClr>
                <a:srgbClr val="1F407E"/>
              </a:buClr>
              <a:buFont typeface="Wingdings"/>
              <a:buChar char=""/>
              <a:tabLst>
                <a:tab pos="393700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for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S3,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 similar.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006345" y="246126"/>
            <a:ext cx="2235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404619" y="5305437"/>
            <a:ext cx="2651125" cy="68516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T(n)</a:t>
            </a:r>
            <a:r>
              <a:rPr dirty="0" sz="1800" spc="-1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≤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cn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T(n)</a:t>
            </a:r>
            <a:r>
              <a:rPr dirty="0" sz="18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≤</a:t>
            </a:r>
            <a:r>
              <a:rPr dirty="0" sz="18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T(n/5)+T(3n/4)+cn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392295" y="5305437"/>
            <a:ext cx="1141730" cy="68516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for n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≤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49</a:t>
            </a:r>
            <a:endParaRPr sz="18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for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n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≥</a:t>
            </a:r>
            <a:r>
              <a:rPr dirty="0" sz="18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50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404619" y="6325920"/>
            <a:ext cx="35585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관계로부터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T(n)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≤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20cn</a:t>
            </a:r>
            <a:r>
              <a:rPr dirty="0" sz="18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r>
              <a:rPr dirty="0" sz="2000" spc="1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E3D00"/>
                </a:solidFill>
                <a:latin typeface="Malgun Gothic"/>
                <a:cs typeface="Malgun Gothic"/>
              </a:rPr>
              <a:t>O(n)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2977895" y="2140204"/>
            <a:ext cx="1587500" cy="818515"/>
          </a:xfrm>
          <a:custGeom>
            <a:avLst/>
            <a:gdLst/>
            <a:ahLst/>
            <a:cxnLst/>
            <a:rect l="l" t="t" r="r" b="b"/>
            <a:pathLst>
              <a:path w="1587500" h="818514">
                <a:moveTo>
                  <a:pt x="50418" y="749681"/>
                </a:moveTo>
                <a:lnTo>
                  <a:pt x="0" y="818388"/>
                </a:lnTo>
                <a:lnTo>
                  <a:pt x="85217" y="817499"/>
                </a:lnTo>
                <a:lnTo>
                  <a:pt x="73682" y="795020"/>
                </a:lnTo>
                <a:lnTo>
                  <a:pt x="59436" y="795020"/>
                </a:lnTo>
                <a:lnTo>
                  <a:pt x="53593" y="783717"/>
                </a:lnTo>
                <a:lnTo>
                  <a:pt x="64905" y="777914"/>
                </a:lnTo>
                <a:lnTo>
                  <a:pt x="50418" y="749681"/>
                </a:lnTo>
                <a:close/>
              </a:path>
              <a:path w="1587500" h="818514">
                <a:moveTo>
                  <a:pt x="64905" y="777914"/>
                </a:moveTo>
                <a:lnTo>
                  <a:pt x="53593" y="783717"/>
                </a:lnTo>
                <a:lnTo>
                  <a:pt x="59436" y="795020"/>
                </a:lnTo>
                <a:lnTo>
                  <a:pt x="70713" y="789233"/>
                </a:lnTo>
                <a:lnTo>
                  <a:pt x="64905" y="777914"/>
                </a:lnTo>
                <a:close/>
              </a:path>
              <a:path w="1587500" h="818514">
                <a:moveTo>
                  <a:pt x="70713" y="789233"/>
                </a:moveTo>
                <a:lnTo>
                  <a:pt x="59436" y="795020"/>
                </a:lnTo>
                <a:lnTo>
                  <a:pt x="73682" y="795020"/>
                </a:lnTo>
                <a:lnTo>
                  <a:pt x="70713" y="789233"/>
                </a:lnTo>
                <a:close/>
              </a:path>
              <a:path w="1587500" h="818514">
                <a:moveTo>
                  <a:pt x="1581404" y="0"/>
                </a:moveTo>
                <a:lnTo>
                  <a:pt x="64905" y="777914"/>
                </a:lnTo>
                <a:lnTo>
                  <a:pt x="70713" y="789233"/>
                </a:lnTo>
                <a:lnTo>
                  <a:pt x="1587245" y="11175"/>
                </a:lnTo>
                <a:lnTo>
                  <a:pt x="1581404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4038600" y="477012"/>
            <a:ext cx="4572000" cy="5232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6195" rIns="0" bIns="0" rtlCol="0" vert="horz">
            <a:spAutoFit/>
          </a:bodyPr>
          <a:lstStyle/>
          <a:p>
            <a:pPr marL="92075" marR="225425" indent="48260">
              <a:lnSpc>
                <a:spcPct val="101400"/>
              </a:lnSpc>
              <a:spcBef>
                <a:spcPts val="285"/>
              </a:spcBef>
            </a:pP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let</a:t>
            </a:r>
            <a:r>
              <a:rPr dirty="0" sz="1400" spc="-2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S1,</a:t>
            </a:r>
            <a:r>
              <a:rPr dirty="0" sz="1400" spc="-1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S2,</a:t>
            </a:r>
            <a:r>
              <a:rPr dirty="0" sz="1400" spc="-1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and</a:t>
            </a:r>
            <a:r>
              <a:rPr dirty="0" sz="1400" spc="-2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S3</a:t>
            </a:r>
            <a:r>
              <a:rPr dirty="0" sz="1400" spc="-1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be</a:t>
            </a:r>
            <a:r>
              <a:rPr dirty="0" sz="1400" spc="-1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the</a:t>
            </a:r>
            <a:r>
              <a:rPr dirty="0" sz="1400" spc="-3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sequences</a:t>
            </a:r>
            <a:r>
              <a:rPr dirty="0" sz="1400" spc="-5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of</a:t>
            </a:r>
            <a:r>
              <a:rPr dirty="0" sz="1400" spc="-1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elements</a:t>
            </a:r>
            <a:r>
              <a:rPr dirty="0" sz="1400" spc="-4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in</a:t>
            </a:r>
            <a:r>
              <a:rPr dirty="0" sz="1400" spc="-1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400" spc="-50">
                <a:solidFill>
                  <a:srgbClr val="3E3D00"/>
                </a:solidFill>
                <a:latin typeface="Arial MT"/>
                <a:cs typeface="Arial MT"/>
              </a:rPr>
              <a:t>S </a:t>
            </a: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less</a:t>
            </a:r>
            <a:r>
              <a:rPr dirty="0" sz="1400" spc="-3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than,</a:t>
            </a:r>
            <a:r>
              <a:rPr dirty="0" sz="1400" spc="-4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equal</a:t>
            </a:r>
            <a:r>
              <a:rPr dirty="0" sz="1400" spc="-2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to,</a:t>
            </a:r>
            <a:r>
              <a:rPr dirty="0" sz="1400" spc="-3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greater</a:t>
            </a:r>
            <a:r>
              <a:rPr dirty="0" sz="1400" spc="-5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than</a:t>
            </a:r>
            <a:r>
              <a:rPr dirty="0" sz="1400" spc="-1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400" i="1">
                <a:solidFill>
                  <a:srgbClr val="3E3D00"/>
                </a:solidFill>
                <a:latin typeface="Arial"/>
                <a:cs typeface="Arial"/>
              </a:rPr>
              <a:t>m</a:t>
            </a: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,</a:t>
            </a:r>
            <a:r>
              <a:rPr dirty="0" sz="1400" spc="-2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Arial MT"/>
                <a:cs typeface="Arial MT"/>
              </a:rPr>
              <a:t>respectively.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58267" y="1199489"/>
            <a:ext cx="8552180" cy="174053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algn="ctr" marR="2372995">
              <a:lnSpc>
                <a:spcPct val="100000"/>
              </a:lnSpc>
              <a:spcBef>
                <a:spcPts val="860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  <a:p>
            <a:pPr algn="ctr" marL="421640">
              <a:lnSpc>
                <a:spcPct val="100000"/>
              </a:lnSpc>
              <a:spcBef>
                <a:spcPts val="765"/>
              </a:spcBef>
            </a:pP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n/5/2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8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S1과 S3는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최대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3n/4의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크기를 갖는다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.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S1과</a:t>
            </a:r>
            <a:r>
              <a:rPr dirty="0" sz="18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S3는 m과의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비교로</a:t>
            </a:r>
            <a:r>
              <a:rPr dirty="0" sz="1800" spc="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정확히 파악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가능</a:t>
            </a:r>
            <a:endParaRPr sz="1800">
              <a:latin typeface="Malgun Gothic"/>
              <a:cs typeface="Malgun Gothic"/>
            </a:endParaRPr>
          </a:p>
          <a:p>
            <a:pPr marL="348615">
              <a:lnSpc>
                <a:spcPct val="100000"/>
              </a:lnSpc>
              <a:spcBef>
                <a:spcPts val="1175"/>
              </a:spcBef>
            </a:pPr>
            <a:r>
              <a:rPr dirty="0" sz="1400" spc="-20">
                <a:solidFill>
                  <a:srgbClr val="3E3D00"/>
                </a:solidFill>
                <a:latin typeface="Malgun Gothic"/>
                <a:cs typeface="Malgun Gothic"/>
              </a:rPr>
              <a:t>[증명]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07964" y="4709159"/>
            <a:ext cx="2802636" cy="1854708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55585" y="1719198"/>
            <a:ext cx="2171065" cy="1701164"/>
            <a:chOff x="1255585" y="1719198"/>
            <a:chExt cx="2171065" cy="1701164"/>
          </a:xfrm>
        </p:grpSpPr>
        <p:sp>
          <p:nvSpPr>
            <p:cNvPr id="3" name="object 3" descr=""/>
            <p:cNvSpPr/>
            <p:nvPr/>
          </p:nvSpPr>
          <p:spPr>
            <a:xfrm>
              <a:off x="1260347" y="1862327"/>
              <a:ext cx="2016760" cy="706120"/>
            </a:xfrm>
            <a:custGeom>
              <a:avLst/>
              <a:gdLst/>
              <a:ahLst/>
              <a:cxnLst/>
              <a:rect l="l" t="t" r="r" b="b"/>
              <a:pathLst>
                <a:path w="2016760" h="706119">
                  <a:moveTo>
                    <a:pt x="2016252" y="0"/>
                  </a:moveTo>
                  <a:lnTo>
                    <a:pt x="0" y="0"/>
                  </a:lnTo>
                  <a:lnTo>
                    <a:pt x="0" y="705612"/>
                  </a:lnTo>
                  <a:lnTo>
                    <a:pt x="2016252" y="705612"/>
                  </a:lnTo>
                  <a:lnTo>
                    <a:pt x="2016252" y="0"/>
                  </a:lnTo>
                  <a:close/>
                </a:path>
              </a:pathLst>
            </a:custGeom>
            <a:solidFill>
              <a:srgbClr val="1F407E">
                <a:alpha val="4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5229" y="1953577"/>
              <a:ext cx="67437" cy="7505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2597" y="1953577"/>
              <a:ext cx="65912" cy="7505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8441" y="1953577"/>
              <a:ext cx="65912" cy="7505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4285" y="1953577"/>
              <a:ext cx="67437" cy="75057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0129" y="1953577"/>
              <a:ext cx="67437" cy="7505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7497" y="1953577"/>
              <a:ext cx="65912" cy="7505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3341" y="1953577"/>
              <a:ext cx="65912" cy="75057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6753" y="2311717"/>
              <a:ext cx="67437" cy="7200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4121" y="2311717"/>
              <a:ext cx="65913" cy="7200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9965" y="2311717"/>
              <a:ext cx="65913" cy="7200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5809" y="2311717"/>
              <a:ext cx="67436" cy="7200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1653" y="2311717"/>
              <a:ext cx="67436" cy="7200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39021" y="2311717"/>
              <a:ext cx="65913" cy="7200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14865" y="2311717"/>
              <a:ext cx="65913" cy="7200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6753" y="2660713"/>
              <a:ext cx="67437" cy="75057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4121" y="2660713"/>
              <a:ext cx="65913" cy="75057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9965" y="2660713"/>
              <a:ext cx="65913" cy="75057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85809" y="2660713"/>
              <a:ext cx="67436" cy="75057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61653" y="2660713"/>
              <a:ext cx="67436" cy="75057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9021" y="2660713"/>
              <a:ext cx="65913" cy="75057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14865" y="2660713"/>
              <a:ext cx="65913" cy="75057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6753" y="3009709"/>
              <a:ext cx="67437" cy="75056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4121" y="3009709"/>
              <a:ext cx="65913" cy="75056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9965" y="3009709"/>
              <a:ext cx="65913" cy="75056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6753" y="3305365"/>
              <a:ext cx="67437" cy="75057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4121" y="3305365"/>
              <a:ext cx="65913" cy="75057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9965" y="3305365"/>
              <a:ext cx="65913" cy="75057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1260347" y="2567939"/>
              <a:ext cx="2161540" cy="259079"/>
            </a:xfrm>
            <a:custGeom>
              <a:avLst/>
              <a:gdLst/>
              <a:ahLst/>
              <a:cxnLst/>
              <a:rect l="l" t="t" r="r" b="b"/>
              <a:pathLst>
                <a:path w="2161540" h="259080">
                  <a:moveTo>
                    <a:pt x="0" y="129539"/>
                  </a:moveTo>
                  <a:lnTo>
                    <a:pt x="10185" y="79134"/>
                  </a:lnTo>
                  <a:lnTo>
                    <a:pt x="37957" y="37957"/>
                  </a:lnTo>
                  <a:lnTo>
                    <a:pt x="79134" y="10185"/>
                  </a:lnTo>
                  <a:lnTo>
                    <a:pt x="129540" y="0"/>
                  </a:lnTo>
                  <a:lnTo>
                    <a:pt x="2031491" y="0"/>
                  </a:lnTo>
                  <a:lnTo>
                    <a:pt x="2081897" y="10185"/>
                  </a:lnTo>
                  <a:lnTo>
                    <a:pt x="2123074" y="37957"/>
                  </a:lnTo>
                  <a:lnTo>
                    <a:pt x="2150846" y="79134"/>
                  </a:lnTo>
                  <a:lnTo>
                    <a:pt x="2161031" y="129539"/>
                  </a:lnTo>
                  <a:lnTo>
                    <a:pt x="2150846" y="179945"/>
                  </a:lnTo>
                  <a:lnTo>
                    <a:pt x="2123074" y="221122"/>
                  </a:lnTo>
                  <a:lnTo>
                    <a:pt x="2081897" y="248894"/>
                  </a:lnTo>
                  <a:lnTo>
                    <a:pt x="2031491" y="259080"/>
                  </a:lnTo>
                  <a:lnTo>
                    <a:pt x="129540" y="259080"/>
                  </a:lnTo>
                  <a:lnTo>
                    <a:pt x="79134" y="248894"/>
                  </a:lnTo>
                  <a:lnTo>
                    <a:pt x="37957" y="221122"/>
                  </a:lnTo>
                  <a:lnTo>
                    <a:pt x="10185" y="179945"/>
                  </a:lnTo>
                  <a:lnTo>
                    <a:pt x="0" y="12953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260347" y="2561843"/>
              <a:ext cx="883919" cy="858519"/>
            </a:xfrm>
            <a:custGeom>
              <a:avLst/>
              <a:gdLst/>
              <a:ahLst/>
              <a:cxnLst/>
              <a:rect l="l" t="t" r="r" b="b"/>
              <a:pathLst>
                <a:path w="883919" h="858520">
                  <a:moveTo>
                    <a:pt x="883919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883919" y="858012"/>
                  </a:lnTo>
                  <a:lnTo>
                    <a:pt x="883919" y="0"/>
                  </a:lnTo>
                  <a:close/>
                </a:path>
              </a:pathLst>
            </a:custGeom>
            <a:solidFill>
              <a:srgbClr val="1F407E">
                <a:alpha val="4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679191" y="1719198"/>
              <a:ext cx="443230" cy="458470"/>
            </a:xfrm>
            <a:custGeom>
              <a:avLst/>
              <a:gdLst/>
              <a:ahLst/>
              <a:cxnLst/>
              <a:rect l="l" t="t" r="r" b="b"/>
              <a:pathLst>
                <a:path w="443230" h="458469">
                  <a:moveTo>
                    <a:pt x="25526" y="377189"/>
                  </a:moveTo>
                  <a:lnTo>
                    <a:pt x="0" y="458470"/>
                  </a:lnTo>
                  <a:lnTo>
                    <a:pt x="80390" y="430149"/>
                  </a:lnTo>
                  <a:lnTo>
                    <a:pt x="66971" y="417195"/>
                  </a:lnTo>
                  <a:lnTo>
                    <a:pt x="48640" y="417195"/>
                  </a:lnTo>
                  <a:lnTo>
                    <a:pt x="39496" y="408304"/>
                  </a:lnTo>
                  <a:lnTo>
                    <a:pt x="48305" y="399178"/>
                  </a:lnTo>
                  <a:lnTo>
                    <a:pt x="25526" y="377189"/>
                  </a:lnTo>
                  <a:close/>
                </a:path>
                <a:path w="443230" h="458469">
                  <a:moveTo>
                    <a:pt x="48305" y="399178"/>
                  </a:moveTo>
                  <a:lnTo>
                    <a:pt x="39496" y="408304"/>
                  </a:lnTo>
                  <a:lnTo>
                    <a:pt x="48640" y="417195"/>
                  </a:lnTo>
                  <a:lnTo>
                    <a:pt x="57481" y="408035"/>
                  </a:lnTo>
                  <a:lnTo>
                    <a:pt x="48305" y="399178"/>
                  </a:lnTo>
                  <a:close/>
                </a:path>
                <a:path w="443230" h="458469">
                  <a:moveTo>
                    <a:pt x="57481" y="408035"/>
                  </a:moveTo>
                  <a:lnTo>
                    <a:pt x="48640" y="417195"/>
                  </a:lnTo>
                  <a:lnTo>
                    <a:pt x="66971" y="417195"/>
                  </a:lnTo>
                  <a:lnTo>
                    <a:pt x="57481" y="408035"/>
                  </a:lnTo>
                  <a:close/>
                </a:path>
                <a:path w="443230" h="458469">
                  <a:moveTo>
                    <a:pt x="433577" y="0"/>
                  </a:moveTo>
                  <a:lnTo>
                    <a:pt x="48305" y="399178"/>
                  </a:lnTo>
                  <a:lnTo>
                    <a:pt x="57481" y="408035"/>
                  </a:lnTo>
                  <a:lnTo>
                    <a:pt x="442721" y="8889"/>
                  </a:lnTo>
                  <a:lnTo>
                    <a:pt x="433577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4" name="object 3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809" y="3009709"/>
            <a:ext cx="67436" cy="75056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1653" y="3009709"/>
            <a:ext cx="67436" cy="75056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9021" y="3009709"/>
            <a:ext cx="65913" cy="75056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4865" y="3009709"/>
            <a:ext cx="65913" cy="75056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809" y="3305365"/>
            <a:ext cx="67436" cy="75057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1653" y="3305365"/>
            <a:ext cx="67436" cy="75057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9021" y="3305365"/>
            <a:ext cx="65913" cy="75057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4865" y="3305365"/>
            <a:ext cx="65913" cy="75057"/>
          </a:xfrm>
          <a:prstGeom prst="rect">
            <a:avLst/>
          </a:prstGeom>
        </p:spPr>
      </p:pic>
      <p:sp>
        <p:nvSpPr>
          <p:cNvPr id="42" name="object 42" descr=""/>
          <p:cNvSpPr txBox="1"/>
          <p:nvPr/>
        </p:nvSpPr>
        <p:spPr>
          <a:xfrm>
            <a:off x="3175254" y="1532001"/>
            <a:ext cx="7981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s1의</a:t>
            </a:r>
            <a:r>
              <a:rPr dirty="0" sz="14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상한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5300281" y="1719198"/>
            <a:ext cx="2171065" cy="1781810"/>
            <a:chOff x="5300281" y="1719198"/>
            <a:chExt cx="2171065" cy="1781810"/>
          </a:xfrm>
        </p:grpSpPr>
        <p:sp>
          <p:nvSpPr>
            <p:cNvPr id="44" name="object 44" descr=""/>
            <p:cNvSpPr/>
            <p:nvPr/>
          </p:nvSpPr>
          <p:spPr>
            <a:xfrm>
              <a:off x="5370576" y="2793491"/>
              <a:ext cx="2016760" cy="707390"/>
            </a:xfrm>
            <a:custGeom>
              <a:avLst/>
              <a:gdLst/>
              <a:ahLst/>
              <a:cxnLst/>
              <a:rect l="l" t="t" r="r" b="b"/>
              <a:pathLst>
                <a:path w="2016759" h="707389">
                  <a:moveTo>
                    <a:pt x="2016252" y="0"/>
                  </a:moveTo>
                  <a:lnTo>
                    <a:pt x="0" y="0"/>
                  </a:lnTo>
                  <a:lnTo>
                    <a:pt x="0" y="707136"/>
                  </a:lnTo>
                  <a:lnTo>
                    <a:pt x="2016252" y="707136"/>
                  </a:lnTo>
                  <a:lnTo>
                    <a:pt x="2016252" y="0"/>
                  </a:lnTo>
                  <a:close/>
                </a:path>
              </a:pathLst>
            </a:custGeom>
            <a:solidFill>
              <a:srgbClr val="E47300">
                <a:alpha val="4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6349" y="1953577"/>
              <a:ext cx="65913" cy="75057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2193" y="1953577"/>
              <a:ext cx="65913" cy="75057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8037" y="1953577"/>
              <a:ext cx="67436" cy="75057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07873" y="2311717"/>
              <a:ext cx="65913" cy="72009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83717" y="2311717"/>
              <a:ext cx="65913" cy="72009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59561" y="2311717"/>
              <a:ext cx="67436" cy="72009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02973" y="2660713"/>
              <a:ext cx="65912" cy="75057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8817" y="2660713"/>
              <a:ext cx="65912" cy="75057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54661" y="2660713"/>
              <a:ext cx="67437" cy="75057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30505" y="2660713"/>
              <a:ext cx="67437" cy="75057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07873" y="2660713"/>
              <a:ext cx="65913" cy="75057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83717" y="2660713"/>
              <a:ext cx="65913" cy="75057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59561" y="2660713"/>
              <a:ext cx="67436" cy="75057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02973" y="3009709"/>
              <a:ext cx="65912" cy="75056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8817" y="3009709"/>
              <a:ext cx="65912" cy="75056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4661" y="3009709"/>
              <a:ext cx="67437" cy="75056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0505" y="3009709"/>
              <a:ext cx="67437" cy="75056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7873" y="3009709"/>
              <a:ext cx="65913" cy="75056"/>
            </a:xfrm>
            <a:prstGeom prst="rect">
              <a:avLst/>
            </a:prstGeom>
          </p:spPr>
        </p:pic>
        <p:pic>
          <p:nvPicPr>
            <p:cNvPr id="63" name="object 6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3717" y="3009709"/>
              <a:ext cx="65913" cy="75056"/>
            </a:xfrm>
            <a:prstGeom prst="rect">
              <a:avLst/>
            </a:prstGeom>
          </p:spPr>
        </p:pic>
        <p:pic>
          <p:nvPicPr>
            <p:cNvPr id="64" name="object 6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9561" y="3009709"/>
              <a:ext cx="67436" cy="75056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02973" y="3305365"/>
              <a:ext cx="65912" cy="75057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8817" y="3305365"/>
              <a:ext cx="65912" cy="75057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4661" y="3305365"/>
              <a:ext cx="67437" cy="75057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0505" y="3305365"/>
              <a:ext cx="67437" cy="75057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7873" y="3305365"/>
              <a:ext cx="65913" cy="75057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3717" y="3305365"/>
              <a:ext cx="65913" cy="75057"/>
            </a:xfrm>
            <a:prstGeom prst="rect">
              <a:avLst/>
            </a:prstGeom>
          </p:spPr>
        </p:pic>
        <p:pic>
          <p:nvPicPr>
            <p:cNvPr id="71" name="object 7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9561" y="3305365"/>
              <a:ext cx="67436" cy="75057"/>
            </a:xfrm>
            <a:prstGeom prst="rect">
              <a:avLst/>
            </a:prstGeom>
          </p:spPr>
        </p:pic>
        <p:sp>
          <p:nvSpPr>
            <p:cNvPr id="72" name="object 72" descr=""/>
            <p:cNvSpPr/>
            <p:nvPr/>
          </p:nvSpPr>
          <p:spPr>
            <a:xfrm>
              <a:off x="5305044" y="2567939"/>
              <a:ext cx="2161540" cy="259079"/>
            </a:xfrm>
            <a:custGeom>
              <a:avLst/>
              <a:gdLst/>
              <a:ahLst/>
              <a:cxnLst/>
              <a:rect l="l" t="t" r="r" b="b"/>
              <a:pathLst>
                <a:path w="2161540" h="259080">
                  <a:moveTo>
                    <a:pt x="0" y="129539"/>
                  </a:moveTo>
                  <a:lnTo>
                    <a:pt x="10185" y="79134"/>
                  </a:lnTo>
                  <a:lnTo>
                    <a:pt x="37957" y="37957"/>
                  </a:lnTo>
                  <a:lnTo>
                    <a:pt x="79134" y="10185"/>
                  </a:lnTo>
                  <a:lnTo>
                    <a:pt x="129539" y="0"/>
                  </a:lnTo>
                  <a:lnTo>
                    <a:pt x="2031491" y="0"/>
                  </a:lnTo>
                  <a:lnTo>
                    <a:pt x="2081897" y="10185"/>
                  </a:lnTo>
                  <a:lnTo>
                    <a:pt x="2123074" y="37957"/>
                  </a:lnTo>
                  <a:lnTo>
                    <a:pt x="2150846" y="79134"/>
                  </a:lnTo>
                  <a:lnTo>
                    <a:pt x="2161031" y="129539"/>
                  </a:lnTo>
                  <a:lnTo>
                    <a:pt x="2150846" y="179945"/>
                  </a:lnTo>
                  <a:lnTo>
                    <a:pt x="2123074" y="221122"/>
                  </a:lnTo>
                  <a:lnTo>
                    <a:pt x="2081897" y="248894"/>
                  </a:lnTo>
                  <a:lnTo>
                    <a:pt x="2031491" y="259080"/>
                  </a:lnTo>
                  <a:lnTo>
                    <a:pt x="129539" y="259080"/>
                  </a:lnTo>
                  <a:lnTo>
                    <a:pt x="79134" y="248894"/>
                  </a:lnTo>
                  <a:lnTo>
                    <a:pt x="37957" y="221122"/>
                  </a:lnTo>
                  <a:lnTo>
                    <a:pt x="10185" y="179945"/>
                  </a:lnTo>
                  <a:lnTo>
                    <a:pt x="0" y="12953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6486144" y="1944623"/>
              <a:ext cx="883919" cy="858519"/>
            </a:xfrm>
            <a:custGeom>
              <a:avLst/>
              <a:gdLst/>
              <a:ahLst/>
              <a:cxnLst/>
              <a:rect l="l" t="t" r="r" b="b"/>
              <a:pathLst>
                <a:path w="883920" h="858519">
                  <a:moveTo>
                    <a:pt x="883920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883920" y="858012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47300">
                <a:alpha val="4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6722363" y="1719198"/>
              <a:ext cx="444500" cy="458470"/>
            </a:xfrm>
            <a:custGeom>
              <a:avLst/>
              <a:gdLst/>
              <a:ahLst/>
              <a:cxnLst/>
              <a:rect l="l" t="t" r="r" b="b"/>
              <a:pathLst>
                <a:path w="444500" h="458469">
                  <a:moveTo>
                    <a:pt x="25653" y="377189"/>
                  </a:moveTo>
                  <a:lnTo>
                    <a:pt x="0" y="458470"/>
                  </a:lnTo>
                  <a:lnTo>
                    <a:pt x="80390" y="430275"/>
                  </a:lnTo>
                  <a:lnTo>
                    <a:pt x="67034" y="417322"/>
                  </a:lnTo>
                  <a:lnTo>
                    <a:pt x="48767" y="417322"/>
                  </a:lnTo>
                  <a:lnTo>
                    <a:pt x="39624" y="408431"/>
                  </a:lnTo>
                  <a:lnTo>
                    <a:pt x="48460" y="399308"/>
                  </a:lnTo>
                  <a:lnTo>
                    <a:pt x="25653" y="377189"/>
                  </a:lnTo>
                  <a:close/>
                </a:path>
                <a:path w="444500" h="458469">
                  <a:moveTo>
                    <a:pt x="48460" y="399308"/>
                  </a:moveTo>
                  <a:lnTo>
                    <a:pt x="39624" y="408431"/>
                  </a:lnTo>
                  <a:lnTo>
                    <a:pt x="48767" y="417322"/>
                  </a:lnTo>
                  <a:lnTo>
                    <a:pt x="57614" y="408186"/>
                  </a:lnTo>
                  <a:lnTo>
                    <a:pt x="48460" y="399308"/>
                  </a:lnTo>
                  <a:close/>
                </a:path>
                <a:path w="444500" h="458469">
                  <a:moveTo>
                    <a:pt x="57614" y="408186"/>
                  </a:moveTo>
                  <a:lnTo>
                    <a:pt x="48767" y="417322"/>
                  </a:lnTo>
                  <a:lnTo>
                    <a:pt x="67034" y="417322"/>
                  </a:lnTo>
                  <a:lnTo>
                    <a:pt x="57614" y="408186"/>
                  </a:lnTo>
                  <a:close/>
                </a:path>
                <a:path w="444500" h="458469">
                  <a:moveTo>
                    <a:pt x="435228" y="0"/>
                  </a:moveTo>
                  <a:lnTo>
                    <a:pt x="48460" y="399308"/>
                  </a:lnTo>
                  <a:lnTo>
                    <a:pt x="57614" y="408186"/>
                  </a:lnTo>
                  <a:lnTo>
                    <a:pt x="444245" y="8889"/>
                  </a:lnTo>
                  <a:lnTo>
                    <a:pt x="435228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5" name="object 7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1449" y="1953577"/>
            <a:ext cx="65912" cy="75057"/>
          </a:xfrm>
          <a:prstGeom prst="rect">
            <a:avLst/>
          </a:prstGeom>
        </p:spPr>
      </p:pic>
      <p:pic>
        <p:nvPicPr>
          <p:cNvPr id="76" name="object 7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77293" y="1953577"/>
            <a:ext cx="65913" cy="75057"/>
          </a:xfrm>
          <a:prstGeom prst="rect">
            <a:avLst/>
          </a:prstGeom>
        </p:spPr>
      </p:pic>
      <p:pic>
        <p:nvPicPr>
          <p:cNvPr id="77" name="object 7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3137" y="1953577"/>
            <a:ext cx="67437" cy="75057"/>
          </a:xfrm>
          <a:prstGeom prst="rect">
            <a:avLst/>
          </a:prstGeom>
        </p:spPr>
      </p:pic>
      <p:pic>
        <p:nvPicPr>
          <p:cNvPr id="78" name="object 7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8981" y="1953577"/>
            <a:ext cx="67436" cy="75057"/>
          </a:xfrm>
          <a:prstGeom prst="rect">
            <a:avLst/>
          </a:prstGeom>
        </p:spPr>
      </p:pic>
      <p:pic>
        <p:nvPicPr>
          <p:cNvPr id="79" name="object 7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02973" y="2311717"/>
            <a:ext cx="65912" cy="72009"/>
          </a:xfrm>
          <a:prstGeom prst="rect">
            <a:avLst/>
          </a:prstGeom>
        </p:spPr>
      </p:pic>
      <p:pic>
        <p:nvPicPr>
          <p:cNvPr id="80" name="object 8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78817" y="2311717"/>
            <a:ext cx="65912" cy="72009"/>
          </a:xfrm>
          <a:prstGeom prst="rect">
            <a:avLst/>
          </a:prstGeom>
        </p:spPr>
      </p:pic>
      <p:pic>
        <p:nvPicPr>
          <p:cNvPr id="81" name="object 8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54661" y="2311717"/>
            <a:ext cx="67437" cy="72009"/>
          </a:xfrm>
          <a:prstGeom prst="rect">
            <a:avLst/>
          </a:prstGeom>
        </p:spPr>
      </p:pic>
      <p:pic>
        <p:nvPicPr>
          <p:cNvPr id="82" name="object 8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30505" y="2311717"/>
            <a:ext cx="67437" cy="72009"/>
          </a:xfrm>
          <a:prstGeom prst="rect">
            <a:avLst/>
          </a:prstGeom>
        </p:spPr>
      </p:pic>
      <p:sp>
        <p:nvSpPr>
          <p:cNvPr id="83" name="object 83" descr=""/>
          <p:cNvSpPr txBox="1"/>
          <p:nvPr/>
        </p:nvSpPr>
        <p:spPr>
          <a:xfrm>
            <a:off x="7220839" y="1532001"/>
            <a:ext cx="7981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s3의</a:t>
            </a:r>
            <a:r>
              <a:rPr dirty="0" sz="14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상한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8317483" y="6312346"/>
            <a:ext cx="21462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0"/>
              </a:lnSpc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68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2519552" y="4229448"/>
            <a:ext cx="3947795" cy="1674495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5"/>
              </a:spcBef>
              <a:buClr>
                <a:srgbClr val="1F407E"/>
              </a:buClr>
              <a:buFont typeface="Wingdings"/>
              <a:buChar char=""/>
              <a:tabLst>
                <a:tab pos="299085" algn="l"/>
              </a:tabLst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selection(</a:t>
            </a:r>
            <a:r>
              <a:rPr dirty="0" sz="14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)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-</a:t>
            </a:r>
            <a:r>
              <a:rPr dirty="0" sz="14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단순</a:t>
            </a:r>
            <a:r>
              <a:rPr dirty="0" sz="1400" spc="-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partition을</a:t>
            </a:r>
            <a:r>
              <a:rPr dirty="0" sz="14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사용할</a:t>
            </a:r>
            <a:r>
              <a:rPr dirty="0" sz="14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endParaRPr sz="1400">
              <a:latin typeface="Malgun Gothic"/>
              <a:cs typeface="Malgun Gothic"/>
            </a:endParaRPr>
          </a:p>
          <a:p>
            <a:pPr lvl="1" marL="756285" indent="-286385">
              <a:lnSpc>
                <a:spcPct val="100000"/>
              </a:lnSpc>
              <a:spcBef>
                <a:spcPts val="915"/>
              </a:spcBef>
              <a:buClr>
                <a:srgbClr val="1F407E"/>
              </a:buClr>
              <a:buFont typeface="Arial MT"/>
              <a:buChar char="•"/>
              <a:tabLst>
                <a:tab pos="756285" algn="l"/>
              </a:tabLst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임의의</a:t>
            </a:r>
            <a:r>
              <a:rPr dirty="0" sz="14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pivot</a:t>
            </a:r>
            <a:r>
              <a:rPr dirty="0" sz="14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item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 선정</a:t>
            </a:r>
            <a:endParaRPr sz="14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990"/>
              </a:spcBef>
              <a:buClr>
                <a:srgbClr val="1F407E"/>
              </a:buClr>
              <a:buFont typeface="Arial MT"/>
              <a:buChar char="•"/>
            </a:pPr>
            <a:endParaRPr sz="140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buClr>
                <a:srgbClr val="1F407E"/>
              </a:buClr>
              <a:buFont typeface="Wingdings"/>
              <a:buChar char=""/>
              <a:tabLst>
                <a:tab pos="299085" algn="l"/>
              </a:tabLst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select(</a:t>
            </a:r>
            <a:r>
              <a:rPr dirty="0" sz="14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)</a:t>
            </a:r>
            <a:r>
              <a:rPr dirty="0" sz="14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-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median</a:t>
            </a:r>
            <a:r>
              <a:rPr dirty="0" sz="14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of</a:t>
            </a:r>
            <a:r>
              <a:rPr dirty="0" sz="14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median</a:t>
            </a:r>
            <a:r>
              <a:rPr dirty="0" sz="1400" spc="-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방법</a:t>
            </a:r>
            <a:endParaRPr sz="1400">
              <a:latin typeface="Malgun Gothic"/>
              <a:cs typeface="Malgun Gothic"/>
            </a:endParaRPr>
          </a:p>
          <a:p>
            <a:pPr lvl="1" marL="819150" indent="-349250">
              <a:lnSpc>
                <a:spcPct val="100000"/>
              </a:lnSpc>
              <a:spcBef>
                <a:spcPts val="910"/>
              </a:spcBef>
              <a:buClr>
                <a:srgbClr val="1F407E"/>
              </a:buClr>
              <a:buFont typeface="Arial MT"/>
              <a:buChar char="•"/>
              <a:tabLst>
                <a:tab pos="819150" algn="l"/>
              </a:tabLst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14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쪽의</a:t>
            </a:r>
            <a:r>
              <a:rPr dirty="0" sz="14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데이터</a:t>
            </a:r>
            <a:r>
              <a:rPr dirty="0" sz="14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개수를</a:t>
            </a:r>
            <a:r>
              <a:rPr dirty="0" sz="14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3/4</a:t>
            </a:r>
            <a:r>
              <a:rPr dirty="0" sz="14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n</a:t>
            </a:r>
            <a:r>
              <a:rPr dirty="0" sz="14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으로</a:t>
            </a:r>
            <a:r>
              <a:rPr dirty="0" sz="14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한정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9341" y="131190"/>
            <a:ext cx="24263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1F407E"/>
                </a:solidFill>
              </a:rPr>
              <a:t>문자열</a:t>
            </a:r>
            <a:r>
              <a:rPr dirty="0" sz="3600" spc="-365">
                <a:solidFill>
                  <a:srgbClr val="1F407E"/>
                </a:solidFill>
              </a:rPr>
              <a:t> </a:t>
            </a:r>
            <a:r>
              <a:rPr dirty="0" sz="3600" spc="-35">
                <a:solidFill>
                  <a:srgbClr val="1F407E"/>
                </a:solidFill>
              </a:rPr>
              <a:t>매칭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2702051" y="1700783"/>
            <a:ext cx="3390900" cy="1507490"/>
          </a:xfrm>
          <a:prstGeom prst="rect">
            <a:avLst/>
          </a:prstGeom>
          <a:solidFill>
            <a:srgbClr val="CFDBF3"/>
          </a:solidFill>
        </p:spPr>
        <p:txBody>
          <a:bodyPr wrap="square" lIns="0" tIns="41275" rIns="0" bIns="0" rtlCol="0" vert="horz">
            <a:spAutoFit/>
          </a:bodyPr>
          <a:lstStyle/>
          <a:p>
            <a:pPr marL="548640" indent="-457200">
              <a:lnSpc>
                <a:spcPct val="100000"/>
              </a:lnSpc>
              <a:spcBef>
                <a:spcPts val="325"/>
              </a:spcBef>
              <a:buClr>
                <a:srgbClr val="1F407E"/>
              </a:buClr>
              <a:buSzPct val="80000"/>
              <a:buAutoNum type="arabicPeriod"/>
              <a:tabLst>
                <a:tab pos="54864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원시적인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매칭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  <a:p>
            <a:pPr marL="548640" indent="-457200">
              <a:lnSpc>
                <a:spcPct val="100000"/>
              </a:lnSpc>
              <a:spcBef>
                <a:spcPts val="480"/>
              </a:spcBef>
              <a:buClr>
                <a:srgbClr val="1F407E"/>
              </a:buClr>
              <a:buSzPct val="80000"/>
              <a:buAutoNum type="arabicPeriod"/>
              <a:tabLst>
                <a:tab pos="54864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오토마타를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이용한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  <a:p>
            <a:pPr marL="548640" indent="-457200">
              <a:lnSpc>
                <a:spcPct val="100000"/>
              </a:lnSpc>
              <a:spcBef>
                <a:spcPts val="480"/>
              </a:spcBef>
              <a:buClr>
                <a:srgbClr val="1F407E"/>
              </a:buClr>
              <a:buSzPct val="80000"/>
              <a:buAutoNum type="arabicPeriod"/>
              <a:tabLst>
                <a:tab pos="548640" algn="l"/>
              </a:tabLst>
            </a:pP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Rabin-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Karp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알고리즘</a:t>
            </a:r>
            <a:endParaRPr sz="2000">
              <a:latin typeface="Malgun Gothic"/>
              <a:cs typeface="Malgun Gothic"/>
            </a:endParaRPr>
          </a:p>
          <a:p>
            <a:pPr marL="548640" indent="-457200">
              <a:lnSpc>
                <a:spcPct val="100000"/>
              </a:lnSpc>
              <a:spcBef>
                <a:spcPts val="480"/>
              </a:spcBef>
              <a:buClr>
                <a:srgbClr val="1F407E"/>
              </a:buClr>
              <a:buSzPct val="80000"/>
              <a:buAutoNum type="arabicPeriod"/>
              <a:tabLst>
                <a:tab pos="548640" algn="l"/>
              </a:tabLst>
            </a:pPr>
            <a:r>
              <a:rPr dirty="0" sz="2000" spc="-40">
                <a:solidFill>
                  <a:srgbClr val="3D010C"/>
                </a:solidFill>
                <a:latin typeface="Malgun Gothic"/>
                <a:cs typeface="Malgun Gothic"/>
              </a:rPr>
              <a:t>Boyer-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Moore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알고리즘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68272" y="4288027"/>
            <a:ext cx="5429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3E3D00"/>
                </a:solidFill>
                <a:latin typeface="Arial MT"/>
                <a:cs typeface="Arial MT"/>
              </a:rPr>
              <a:t>A[1..n]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68272" y="5188458"/>
            <a:ext cx="5715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3E3D00"/>
                </a:solidFill>
                <a:latin typeface="Arial MT"/>
                <a:cs typeface="Arial MT"/>
              </a:rPr>
              <a:t>p[1..m]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02602" y="4276725"/>
            <a:ext cx="965200" cy="2362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09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65"/>
              </a:spcBef>
            </a:pP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입력</a:t>
            </a:r>
            <a:r>
              <a:rPr dirty="0" sz="14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D010C"/>
                </a:solidFill>
                <a:latin typeface="Malgun Gothic"/>
                <a:cs typeface="Malgun Gothic"/>
              </a:rPr>
              <a:t>문자열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31239" y="5194300"/>
            <a:ext cx="369570" cy="2362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09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65"/>
              </a:spcBef>
            </a:pP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패턴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703320" y="3907535"/>
            <a:ext cx="3843654" cy="287020"/>
          </a:xfrm>
          <a:custGeom>
            <a:avLst/>
            <a:gdLst/>
            <a:ahLst/>
            <a:cxnLst/>
            <a:rect l="l" t="t" r="r" b="b"/>
            <a:pathLst>
              <a:path w="3843654" h="287020">
                <a:moveTo>
                  <a:pt x="0" y="286512"/>
                </a:moveTo>
                <a:lnTo>
                  <a:pt x="5641" y="230749"/>
                </a:lnTo>
                <a:lnTo>
                  <a:pt x="21034" y="185213"/>
                </a:lnTo>
                <a:lnTo>
                  <a:pt x="43880" y="154513"/>
                </a:lnTo>
                <a:lnTo>
                  <a:pt x="71881" y="143256"/>
                </a:lnTo>
                <a:lnTo>
                  <a:pt x="1849881" y="143256"/>
                </a:lnTo>
                <a:lnTo>
                  <a:pt x="1877883" y="131998"/>
                </a:lnTo>
                <a:lnTo>
                  <a:pt x="1900729" y="101298"/>
                </a:lnTo>
                <a:lnTo>
                  <a:pt x="1916122" y="55762"/>
                </a:lnTo>
                <a:lnTo>
                  <a:pt x="1921764" y="0"/>
                </a:lnTo>
                <a:lnTo>
                  <a:pt x="1927405" y="55762"/>
                </a:lnTo>
                <a:lnTo>
                  <a:pt x="1942798" y="101298"/>
                </a:lnTo>
                <a:lnTo>
                  <a:pt x="1965644" y="131998"/>
                </a:lnTo>
                <a:lnTo>
                  <a:pt x="1993645" y="143256"/>
                </a:lnTo>
                <a:lnTo>
                  <a:pt x="3771646" y="143256"/>
                </a:lnTo>
                <a:lnTo>
                  <a:pt x="3799647" y="154513"/>
                </a:lnTo>
                <a:lnTo>
                  <a:pt x="3822493" y="185213"/>
                </a:lnTo>
                <a:lnTo>
                  <a:pt x="3837886" y="230749"/>
                </a:lnTo>
                <a:lnTo>
                  <a:pt x="3843528" y="286512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581903" y="3578478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E3D00"/>
                </a:solidFill>
                <a:latin typeface="Arial MT"/>
                <a:cs typeface="Arial MT"/>
              </a:rPr>
              <a:t>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663696" y="5579364"/>
            <a:ext cx="1445260" cy="297180"/>
          </a:xfrm>
          <a:custGeom>
            <a:avLst/>
            <a:gdLst/>
            <a:ahLst/>
            <a:cxnLst/>
            <a:rect l="l" t="t" r="r" b="b"/>
            <a:pathLst>
              <a:path w="1445260" h="297179">
                <a:moveTo>
                  <a:pt x="1444752" y="0"/>
                </a:moveTo>
                <a:lnTo>
                  <a:pt x="1439648" y="57839"/>
                </a:lnTo>
                <a:lnTo>
                  <a:pt x="1425733" y="105070"/>
                </a:lnTo>
                <a:lnTo>
                  <a:pt x="1405104" y="136913"/>
                </a:lnTo>
                <a:lnTo>
                  <a:pt x="1379854" y="148590"/>
                </a:lnTo>
                <a:lnTo>
                  <a:pt x="787273" y="148590"/>
                </a:lnTo>
                <a:lnTo>
                  <a:pt x="762023" y="160266"/>
                </a:lnTo>
                <a:lnTo>
                  <a:pt x="741394" y="192109"/>
                </a:lnTo>
                <a:lnTo>
                  <a:pt x="727479" y="239340"/>
                </a:lnTo>
                <a:lnTo>
                  <a:pt x="722376" y="297180"/>
                </a:lnTo>
                <a:lnTo>
                  <a:pt x="717272" y="239340"/>
                </a:lnTo>
                <a:lnTo>
                  <a:pt x="703357" y="192109"/>
                </a:lnTo>
                <a:lnTo>
                  <a:pt x="682728" y="160266"/>
                </a:lnTo>
                <a:lnTo>
                  <a:pt x="657478" y="148590"/>
                </a:lnTo>
                <a:lnTo>
                  <a:pt x="64896" y="148590"/>
                </a:lnTo>
                <a:lnTo>
                  <a:pt x="39647" y="136913"/>
                </a:lnTo>
                <a:lnTo>
                  <a:pt x="19018" y="105070"/>
                </a:lnTo>
                <a:lnTo>
                  <a:pt x="5103" y="57839"/>
                </a:lnTo>
                <a:lnTo>
                  <a:pt x="0" y="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4275201" y="5882436"/>
            <a:ext cx="1943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E3D00"/>
                </a:solidFill>
                <a:latin typeface="Arial MT"/>
                <a:cs typeface="Arial MT"/>
              </a:rPr>
              <a:t>m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3662426" y="4131935"/>
          <a:ext cx="4078604" cy="463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585"/>
                <a:gridCol w="362585"/>
                <a:gridCol w="362585"/>
                <a:gridCol w="362584"/>
                <a:gridCol w="362584"/>
                <a:gridCol w="362585"/>
                <a:gridCol w="362585"/>
                <a:gridCol w="362585"/>
                <a:gridCol w="362585"/>
                <a:gridCol w="362585"/>
                <a:gridCol w="362585"/>
              </a:tblGrid>
              <a:tr h="95250"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 descr=""/>
          <p:cNvSpPr/>
          <p:nvPr/>
        </p:nvSpPr>
        <p:spPr>
          <a:xfrm>
            <a:off x="3668776" y="4227448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2700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3633851" y="5184775"/>
          <a:ext cx="1597025" cy="328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"/>
                <a:gridCol w="377190"/>
                <a:gridCol w="377189"/>
                <a:gridCol w="377190"/>
              </a:tblGrid>
              <a:tr h="32829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b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673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o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673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a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673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673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 descr=""/>
          <p:cNvSpPr txBox="1"/>
          <p:nvPr/>
        </p:nvSpPr>
        <p:spPr>
          <a:xfrm>
            <a:off x="1180591" y="952245"/>
            <a:ext cx="42818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FF9933"/>
              </a:buClr>
              <a:buSzPct val="80000"/>
              <a:buFont typeface="Wingdings"/>
              <a:buChar char=""/>
              <a:tabLst>
                <a:tab pos="35496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입력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문자열에서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패턴을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찾는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문제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171143" y="5563006"/>
            <a:ext cx="44195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3E3D00"/>
                </a:solidFill>
                <a:latin typeface="Arial MT"/>
                <a:cs typeface="Arial MT"/>
              </a:rPr>
              <a:t>m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≪</a:t>
            </a:r>
            <a:r>
              <a:rPr dirty="0" sz="1400" spc="-25">
                <a:solidFill>
                  <a:srgbClr val="3E3D00"/>
                </a:solidFill>
                <a:latin typeface="Arial MT"/>
                <a:cs typeface="Arial MT"/>
              </a:rPr>
              <a:t>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2549651" y="4375277"/>
            <a:ext cx="782955" cy="107314"/>
          </a:xfrm>
          <a:custGeom>
            <a:avLst/>
            <a:gdLst/>
            <a:ahLst/>
            <a:cxnLst/>
            <a:rect l="l" t="t" r="r" b="b"/>
            <a:pathLst>
              <a:path w="782954" h="107314">
                <a:moveTo>
                  <a:pt x="47625" y="45466"/>
                </a:moveTo>
                <a:lnTo>
                  <a:pt x="0" y="45466"/>
                </a:lnTo>
                <a:lnTo>
                  <a:pt x="0" y="61341"/>
                </a:lnTo>
                <a:lnTo>
                  <a:pt x="47625" y="61341"/>
                </a:lnTo>
                <a:lnTo>
                  <a:pt x="47625" y="45466"/>
                </a:lnTo>
                <a:close/>
              </a:path>
              <a:path w="782954" h="107314">
                <a:moveTo>
                  <a:pt x="111125" y="45466"/>
                </a:moveTo>
                <a:lnTo>
                  <a:pt x="63500" y="45466"/>
                </a:lnTo>
                <a:lnTo>
                  <a:pt x="63500" y="61341"/>
                </a:lnTo>
                <a:lnTo>
                  <a:pt x="111125" y="61341"/>
                </a:lnTo>
                <a:lnTo>
                  <a:pt x="111125" y="45466"/>
                </a:lnTo>
                <a:close/>
              </a:path>
              <a:path w="782954" h="107314">
                <a:moveTo>
                  <a:pt x="174625" y="45466"/>
                </a:moveTo>
                <a:lnTo>
                  <a:pt x="127000" y="45466"/>
                </a:lnTo>
                <a:lnTo>
                  <a:pt x="127000" y="61341"/>
                </a:lnTo>
                <a:lnTo>
                  <a:pt x="174625" y="61341"/>
                </a:lnTo>
                <a:lnTo>
                  <a:pt x="174625" y="45466"/>
                </a:lnTo>
                <a:close/>
              </a:path>
              <a:path w="782954" h="107314">
                <a:moveTo>
                  <a:pt x="238125" y="45466"/>
                </a:moveTo>
                <a:lnTo>
                  <a:pt x="190500" y="45466"/>
                </a:lnTo>
                <a:lnTo>
                  <a:pt x="190500" y="61341"/>
                </a:lnTo>
                <a:lnTo>
                  <a:pt x="238125" y="61341"/>
                </a:lnTo>
                <a:lnTo>
                  <a:pt x="238125" y="45466"/>
                </a:lnTo>
                <a:close/>
              </a:path>
              <a:path w="782954" h="107314">
                <a:moveTo>
                  <a:pt x="301625" y="45466"/>
                </a:moveTo>
                <a:lnTo>
                  <a:pt x="254000" y="45466"/>
                </a:lnTo>
                <a:lnTo>
                  <a:pt x="254000" y="61341"/>
                </a:lnTo>
                <a:lnTo>
                  <a:pt x="301625" y="61341"/>
                </a:lnTo>
                <a:lnTo>
                  <a:pt x="301625" y="45466"/>
                </a:lnTo>
                <a:close/>
              </a:path>
              <a:path w="782954" h="107314">
                <a:moveTo>
                  <a:pt x="365125" y="45466"/>
                </a:moveTo>
                <a:lnTo>
                  <a:pt x="317500" y="45466"/>
                </a:lnTo>
                <a:lnTo>
                  <a:pt x="317500" y="61341"/>
                </a:lnTo>
                <a:lnTo>
                  <a:pt x="365125" y="61341"/>
                </a:lnTo>
                <a:lnTo>
                  <a:pt x="365125" y="45466"/>
                </a:lnTo>
                <a:close/>
              </a:path>
              <a:path w="782954" h="107314">
                <a:moveTo>
                  <a:pt x="428625" y="45466"/>
                </a:moveTo>
                <a:lnTo>
                  <a:pt x="381000" y="45466"/>
                </a:lnTo>
                <a:lnTo>
                  <a:pt x="381000" y="61341"/>
                </a:lnTo>
                <a:lnTo>
                  <a:pt x="428625" y="61341"/>
                </a:lnTo>
                <a:lnTo>
                  <a:pt x="428625" y="45466"/>
                </a:lnTo>
                <a:close/>
              </a:path>
              <a:path w="782954" h="107314">
                <a:moveTo>
                  <a:pt x="492125" y="45466"/>
                </a:moveTo>
                <a:lnTo>
                  <a:pt x="444500" y="45466"/>
                </a:lnTo>
                <a:lnTo>
                  <a:pt x="444500" y="61341"/>
                </a:lnTo>
                <a:lnTo>
                  <a:pt x="492125" y="61341"/>
                </a:lnTo>
                <a:lnTo>
                  <a:pt x="492125" y="45466"/>
                </a:lnTo>
                <a:close/>
              </a:path>
              <a:path w="782954" h="107314">
                <a:moveTo>
                  <a:pt x="555625" y="45466"/>
                </a:moveTo>
                <a:lnTo>
                  <a:pt x="508000" y="45466"/>
                </a:lnTo>
                <a:lnTo>
                  <a:pt x="508000" y="61341"/>
                </a:lnTo>
                <a:lnTo>
                  <a:pt x="555625" y="61341"/>
                </a:lnTo>
                <a:lnTo>
                  <a:pt x="555625" y="45466"/>
                </a:lnTo>
                <a:close/>
              </a:path>
              <a:path w="782954" h="107314">
                <a:moveTo>
                  <a:pt x="619125" y="45466"/>
                </a:moveTo>
                <a:lnTo>
                  <a:pt x="571500" y="45466"/>
                </a:lnTo>
                <a:lnTo>
                  <a:pt x="571500" y="61341"/>
                </a:lnTo>
                <a:lnTo>
                  <a:pt x="619125" y="61341"/>
                </a:lnTo>
                <a:lnTo>
                  <a:pt x="619125" y="45466"/>
                </a:lnTo>
                <a:close/>
              </a:path>
              <a:path w="782954" h="107314">
                <a:moveTo>
                  <a:pt x="746125" y="56388"/>
                </a:moveTo>
                <a:lnTo>
                  <a:pt x="686689" y="91059"/>
                </a:lnTo>
                <a:lnTo>
                  <a:pt x="682879" y="93218"/>
                </a:lnTo>
                <a:lnTo>
                  <a:pt x="681609" y="98171"/>
                </a:lnTo>
                <a:lnTo>
                  <a:pt x="683895" y="101854"/>
                </a:lnTo>
                <a:lnTo>
                  <a:pt x="686054" y="105664"/>
                </a:lnTo>
                <a:lnTo>
                  <a:pt x="690880" y="106934"/>
                </a:lnTo>
                <a:lnTo>
                  <a:pt x="694690" y="104775"/>
                </a:lnTo>
                <a:lnTo>
                  <a:pt x="769194" y="61341"/>
                </a:lnTo>
                <a:lnTo>
                  <a:pt x="746125" y="61341"/>
                </a:lnTo>
                <a:lnTo>
                  <a:pt x="746125" y="56388"/>
                </a:lnTo>
                <a:close/>
              </a:path>
              <a:path w="782954" h="107314">
                <a:moveTo>
                  <a:pt x="682625" y="45466"/>
                </a:moveTo>
                <a:lnTo>
                  <a:pt x="635000" y="45466"/>
                </a:lnTo>
                <a:lnTo>
                  <a:pt x="635000" y="61341"/>
                </a:lnTo>
                <a:lnTo>
                  <a:pt x="682625" y="61341"/>
                </a:lnTo>
                <a:lnTo>
                  <a:pt x="682625" y="45466"/>
                </a:lnTo>
                <a:close/>
              </a:path>
              <a:path w="782954" h="107314">
                <a:moveTo>
                  <a:pt x="737416" y="45466"/>
                </a:moveTo>
                <a:lnTo>
                  <a:pt x="698500" y="45466"/>
                </a:lnTo>
                <a:lnTo>
                  <a:pt x="698500" y="61341"/>
                </a:lnTo>
                <a:lnTo>
                  <a:pt x="737634" y="61341"/>
                </a:lnTo>
                <a:lnTo>
                  <a:pt x="746125" y="56388"/>
                </a:lnTo>
                <a:lnTo>
                  <a:pt x="746125" y="50545"/>
                </a:lnTo>
                <a:lnTo>
                  <a:pt x="737416" y="45466"/>
                </a:lnTo>
                <a:close/>
              </a:path>
              <a:path w="782954" h="107314">
                <a:moveTo>
                  <a:pt x="751132" y="53467"/>
                </a:moveTo>
                <a:lnTo>
                  <a:pt x="746125" y="56388"/>
                </a:lnTo>
                <a:lnTo>
                  <a:pt x="746125" y="61341"/>
                </a:lnTo>
                <a:lnTo>
                  <a:pt x="762000" y="61341"/>
                </a:lnTo>
                <a:lnTo>
                  <a:pt x="762000" y="59806"/>
                </a:lnTo>
                <a:lnTo>
                  <a:pt x="751132" y="53467"/>
                </a:lnTo>
                <a:close/>
              </a:path>
              <a:path w="782954" h="107314">
                <a:moveTo>
                  <a:pt x="762000" y="59806"/>
                </a:moveTo>
                <a:lnTo>
                  <a:pt x="762000" y="61341"/>
                </a:lnTo>
                <a:lnTo>
                  <a:pt x="766952" y="61341"/>
                </a:lnTo>
                <a:lnTo>
                  <a:pt x="766952" y="60325"/>
                </a:lnTo>
                <a:lnTo>
                  <a:pt x="762888" y="60325"/>
                </a:lnTo>
                <a:lnTo>
                  <a:pt x="762000" y="59806"/>
                </a:lnTo>
                <a:close/>
              </a:path>
              <a:path w="782954" h="107314">
                <a:moveTo>
                  <a:pt x="768976" y="45466"/>
                </a:moveTo>
                <a:lnTo>
                  <a:pt x="766952" y="45466"/>
                </a:lnTo>
                <a:lnTo>
                  <a:pt x="766952" y="61341"/>
                </a:lnTo>
                <a:lnTo>
                  <a:pt x="769194" y="61341"/>
                </a:lnTo>
                <a:lnTo>
                  <a:pt x="782701" y="53467"/>
                </a:lnTo>
                <a:lnTo>
                  <a:pt x="768976" y="45466"/>
                </a:lnTo>
                <a:close/>
              </a:path>
              <a:path w="782954" h="107314">
                <a:moveTo>
                  <a:pt x="762888" y="46609"/>
                </a:moveTo>
                <a:lnTo>
                  <a:pt x="762000" y="47127"/>
                </a:lnTo>
                <a:lnTo>
                  <a:pt x="762000" y="59806"/>
                </a:lnTo>
                <a:lnTo>
                  <a:pt x="762888" y="60325"/>
                </a:lnTo>
                <a:lnTo>
                  <a:pt x="762888" y="46609"/>
                </a:lnTo>
                <a:close/>
              </a:path>
              <a:path w="782954" h="107314">
                <a:moveTo>
                  <a:pt x="766952" y="46609"/>
                </a:moveTo>
                <a:lnTo>
                  <a:pt x="762888" y="46609"/>
                </a:lnTo>
                <a:lnTo>
                  <a:pt x="762888" y="60325"/>
                </a:lnTo>
                <a:lnTo>
                  <a:pt x="766952" y="60325"/>
                </a:lnTo>
                <a:lnTo>
                  <a:pt x="766952" y="46609"/>
                </a:lnTo>
                <a:close/>
              </a:path>
              <a:path w="782954" h="107314">
                <a:moveTo>
                  <a:pt x="762000" y="47127"/>
                </a:moveTo>
                <a:lnTo>
                  <a:pt x="751132" y="53467"/>
                </a:lnTo>
                <a:lnTo>
                  <a:pt x="762000" y="59806"/>
                </a:lnTo>
                <a:lnTo>
                  <a:pt x="762000" y="47127"/>
                </a:lnTo>
                <a:close/>
              </a:path>
              <a:path w="782954" h="107314">
                <a:moveTo>
                  <a:pt x="762000" y="45466"/>
                </a:moveTo>
                <a:lnTo>
                  <a:pt x="746125" y="45466"/>
                </a:lnTo>
                <a:lnTo>
                  <a:pt x="746125" y="50545"/>
                </a:lnTo>
                <a:lnTo>
                  <a:pt x="751132" y="53467"/>
                </a:lnTo>
                <a:lnTo>
                  <a:pt x="762000" y="47127"/>
                </a:lnTo>
                <a:lnTo>
                  <a:pt x="762000" y="45466"/>
                </a:lnTo>
                <a:close/>
              </a:path>
              <a:path w="782954" h="107314">
                <a:moveTo>
                  <a:pt x="690880" y="0"/>
                </a:moveTo>
                <a:lnTo>
                  <a:pt x="686054" y="1270"/>
                </a:lnTo>
                <a:lnTo>
                  <a:pt x="683895" y="4953"/>
                </a:lnTo>
                <a:lnTo>
                  <a:pt x="681609" y="8762"/>
                </a:lnTo>
                <a:lnTo>
                  <a:pt x="682879" y="13716"/>
                </a:lnTo>
                <a:lnTo>
                  <a:pt x="686689" y="15875"/>
                </a:lnTo>
                <a:lnTo>
                  <a:pt x="746125" y="50545"/>
                </a:lnTo>
                <a:lnTo>
                  <a:pt x="746125" y="45466"/>
                </a:lnTo>
                <a:lnTo>
                  <a:pt x="768976" y="45466"/>
                </a:lnTo>
                <a:lnTo>
                  <a:pt x="694690" y="2159"/>
                </a:lnTo>
                <a:lnTo>
                  <a:pt x="690880" y="0"/>
                </a:lnTo>
                <a:close/>
              </a:path>
              <a:path w="782954" h="107314">
                <a:moveTo>
                  <a:pt x="766952" y="45466"/>
                </a:moveTo>
                <a:lnTo>
                  <a:pt x="762000" y="45466"/>
                </a:lnTo>
                <a:lnTo>
                  <a:pt x="762000" y="47127"/>
                </a:lnTo>
                <a:lnTo>
                  <a:pt x="762888" y="46609"/>
                </a:lnTo>
                <a:lnTo>
                  <a:pt x="766952" y="46609"/>
                </a:lnTo>
                <a:lnTo>
                  <a:pt x="766952" y="45466"/>
                </a:lnTo>
                <a:close/>
              </a:path>
            </a:pathLst>
          </a:custGeom>
          <a:solidFill>
            <a:srgbClr val="E47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2549651" y="5271389"/>
            <a:ext cx="782955" cy="107314"/>
          </a:xfrm>
          <a:custGeom>
            <a:avLst/>
            <a:gdLst/>
            <a:ahLst/>
            <a:cxnLst/>
            <a:rect l="l" t="t" r="r" b="b"/>
            <a:pathLst>
              <a:path w="782954" h="107314">
                <a:moveTo>
                  <a:pt x="47625" y="45466"/>
                </a:moveTo>
                <a:lnTo>
                  <a:pt x="0" y="45466"/>
                </a:lnTo>
                <a:lnTo>
                  <a:pt x="0" y="61341"/>
                </a:lnTo>
                <a:lnTo>
                  <a:pt x="47625" y="61341"/>
                </a:lnTo>
                <a:lnTo>
                  <a:pt x="47625" y="45466"/>
                </a:lnTo>
                <a:close/>
              </a:path>
              <a:path w="782954" h="107314">
                <a:moveTo>
                  <a:pt x="111125" y="45466"/>
                </a:moveTo>
                <a:lnTo>
                  <a:pt x="63500" y="45466"/>
                </a:lnTo>
                <a:lnTo>
                  <a:pt x="63500" y="61341"/>
                </a:lnTo>
                <a:lnTo>
                  <a:pt x="111125" y="61341"/>
                </a:lnTo>
                <a:lnTo>
                  <a:pt x="111125" y="45466"/>
                </a:lnTo>
                <a:close/>
              </a:path>
              <a:path w="782954" h="107314">
                <a:moveTo>
                  <a:pt x="174625" y="45466"/>
                </a:moveTo>
                <a:lnTo>
                  <a:pt x="127000" y="45466"/>
                </a:lnTo>
                <a:lnTo>
                  <a:pt x="127000" y="61341"/>
                </a:lnTo>
                <a:lnTo>
                  <a:pt x="174625" y="61341"/>
                </a:lnTo>
                <a:lnTo>
                  <a:pt x="174625" y="45466"/>
                </a:lnTo>
                <a:close/>
              </a:path>
              <a:path w="782954" h="107314">
                <a:moveTo>
                  <a:pt x="238125" y="45466"/>
                </a:moveTo>
                <a:lnTo>
                  <a:pt x="190500" y="45466"/>
                </a:lnTo>
                <a:lnTo>
                  <a:pt x="190500" y="61341"/>
                </a:lnTo>
                <a:lnTo>
                  <a:pt x="238125" y="61341"/>
                </a:lnTo>
                <a:lnTo>
                  <a:pt x="238125" y="45466"/>
                </a:lnTo>
                <a:close/>
              </a:path>
              <a:path w="782954" h="107314">
                <a:moveTo>
                  <a:pt x="301625" y="45466"/>
                </a:moveTo>
                <a:lnTo>
                  <a:pt x="254000" y="45466"/>
                </a:lnTo>
                <a:lnTo>
                  <a:pt x="254000" y="61341"/>
                </a:lnTo>
                <a:lnTo>
                  <a:pt x="301625" y="61341"/>
                </a:lnTo>
                <a:lnTo>
                  <a:pt x="301625" y="45466"/>
                </a:lnTo>
                <a:close/>
              </a:path>
              <a:path w="782954" h="107314">
                <a:moveTo>
                  <a:pt x="365125" y="45466"/>
                </a:moveTo>
                <a:lnTo>
                  <a:pt x="317500" y="45466"/>
                </a:lnTo>
                <a:lnTo>
                  <a:pt x="317500" y="61341"/>
                </a:lnTo>
                <a:lnTo>
                  <a:pt x="365125" y="61341"/>
                </a:lnTo>
                <a:lnTo>
                  <a:pt x="365125" y="45466"/>
                </a:lnTo>
                <a:close/>
              </a:path>
              <a:path w="782954" h="107314">
                <a:moveTo>
                  <a:pt x="428625" y="45466"/>
                </a:moveTo>
                <a:lnTo>
                  <a:pt x="381000" y="45466"/>
                </a:lnTo>
                <a:lnTo>
                  <a:pt x="381000" y="61341"/>
                </a:lnTo>
                <a:lnTo>
                  <a:pt x="428625" y="61341"/>
                </a:lnTo>
                <a:lnTo>
                  <a:pt x="428625" y="45466"/>
                </a:lnTo>
                <a:close/>
              </a:path>
              <a:path w="782954" h="107314">
                <a:moveTo>
                  <a:pt x="492125" y="45466"/>
                </a:moveTo>
                <a:lnTo>
                  <a:pt x="444500" y="45466"/>
                </a:lnTo>
                <a:lnTo>
                  <a:pt x="444500" y="61341"/>
                </a:lnTo>
                <a:lnTo>
                  <a:pt x="492125" y="61341"/>
                </a:lnTo>
                <a:lnTo>
                  <a:pt x="492125" y="45466"/>
                </a:lnTo>
                <a:close/>
              </a:path>
              <a:path w="782954" h="107314">
                <a:moveTo>
                  <a:pt x="555625" y="45466"/>
                </a:moveTo>
                <a:lnTo>
                  <a:pt x="508000" y="45466"/>
                </a:lnTo>
                <a:lnTo>
                  <a:pt x="508000" y="61341"/>
                </a:lnTo>
                <a:lnTo>
                  <a:pt x="555625" y="61341"/>
                </a:lnTo>
                <a:lnTo>
                  <a:pt x="555625" y="45466"/>
                </a:lnTo>
                <a:close/>
              </a:path>
              <a:path w="782954" h="107314">
                <a:moveTo>
                  <a:pt x="619125" y="45466"/>
                </a:moveTo>
                <a:lnTo>
                  <a:pt x="571500" y="45466"/>
                </a:lnTo>
                <a:lnTo>
                  <a:pt x="571500" y="61341"/>
                </a:lnTo>
                <a:lnTo>
                  <a:pt x="619125" y="61341"/>
                </a:lnTo>
                <a:lnTo>
                  <a:pt x="619125" y="45466"/>
                </a:lnTo>
                <a:close/>
              </a:path>
              <a:path w="782954" h="107314">
                <a:moveTo>
                  <a:pt x="746125" y="56387"/>
                </a:moveTo>
                <a:lnTo>
                  <a:pt x="686689" y="91059"/>
                </a:lnTo>
                <a:lnTo>
                  <a:pt x="682879" y="93218"/>
                </a:lnTo>
                <a:lnTo>
                  <a:pt x="681609" y="98171"/>
                </a:lnTo>
                <a:lnTo>
                  <a:pt x="683895" y="101854"/>
                </a:lnTo>
                <a:lnTo>
                  <a:pt x="686054" y="105664"/>
                </a:lnTo>
                <a:lnTo>
                  <a:pt x="690880" y="106934"/>
                </a:lnTo>
                <a:lnTo>
                  <a:pt x="694690" y="104775"/>
                </a:lnTo>
                <a:lnTo>
                  <a:pt x="769194" y="61341"/>
                </a:lnTo>
                <a:lnTo>
                  <a:pt x="746125" y="61341"/>
                </a:lnTo>
                <a:lnTo>
                  <a:pt x="746125" y="56387"/>
                </a:lnTo>
                <a:close/>
              </a:path>
              <a:path w="782954" h="107314">
                <a:moveTo>
                  <a:pt x="682625" y="45466"/>
                </a:moveTo>
                <a:lnTo>
                  <a:pt x="635000" y="45466"/>
                </a:lnTo>
                <a:lnTo>
                  <a:pt x="635000" y="61341"/>
                </a:lnTo>
                <a:lnTo>
                  <a:pt x="682625" y="61341"/>
                </a:lnTo>
                <a:lnTo>
                  <a:pt x="682625" y="45466"/>
                </a:lnTo>
                <a:close/>
              </a:path>
              <a:path w="782954" h="107314">
                <a:moveTo>
                  <a:pt x="737416" y="45466"/>
                </a:moveTo>
                <a:lnTo>
                  <a:pt x="698500" y="45466"/>
                </a:lnTo>
                <a:lnTo>
                  <a:pt x="698500" y="61341"/>
                </a:lnTo>
                <a:lnTo>
                  <a:pt x="737634" y="61341"/>
                </a:lnTo>
                <a:lnTo>
                  <a:pt x="746125" y="56387"/>
                </a:lnTo>
                <a:lnTo>
                  <a:pt x="746125" y="50546"/>
                </a:lnTo>
                <a:lnTo>
                  <a:pt x="737416" y="45466"/>
                </a:lnTo>
                <a:close/>
              </a:path>
              <a:path w="782954" h="107314">
                <a:moveTo>
                  <a:pt x="751132" y="53467"/>
                </a:moveTo>
                <a:lnTo>
                  <a:pt x="746125" y="56387"/>
                </a:lnTo>
                <a:lnTo>
                  <a:pt x="746125" y="61341"/>
                </a:lnTo>
                <a:lnTo>
                  <a:pt x="762000" y="61341"/>
                </a:lnTo>
                <a:lnTo>
                  <a:pt x="762000" y="59806"/>
                </a:lnTo>
                <a:lnTo>
                  <a:pt x="751132" y="53467"/>
                </a:lnTo>
                <a:close/>
              </a:path>
              <a:path w="782954" h="107314">
                <a:moveTo>
                  <a:pt x="762000" y="59806"/>
                </a:moveTo>
                <a:lnTo>
                  <a:pt x="762000" y="61341"/>
                </a:lnTo>
                <a:lnTo>
                  <a:pt x="766952" y="61341"/>
                </a:lnTo>
                <a:lnTo>
                  <a:pt x="766952" y="60325"/>
                </a:lnTo>
                <a:lnTo>
                  <a:pt x="762888" y="60325"/>
                </a:lnTo>
                <a:lnTo>
                  <a:pt x="762000" y="59806"/>
                </a:lnTo>
                <a:close/>
              </a:path>
              <a:path w="782954" h="107314">
                <a:moveTo>
                  <a:pt x="768976" y="45466"/>
                </a:moveTo>
                <a:lnTo>
                  <a:pt x="766952" y="45466"/>
                </a:lnTo>
                <a:lnTo>
                  <a:pt x="766952" y="61341"/>
                </a:lnTo>
                <a:lnTo>
                  <a:pt x="769194" y="61341"/>
                </a:lnTo>
                <a:lnTo>
                  <a:pt x="782701" y="53467"/>
                </a:lnTo>
                <a:lnTo>
                  <a:pt x="768976" y="45466"/>
                </a:lnTo>
                <a:close/>
              </a:path>
              <a:path w="782954" h="107314">
                <a:moveTo>
                  <a:pt x="762888" y="46609"/>
                </a:moveTo>
                <a:lnTo>
                  <a:pt x="762000" y="47127"/>
                </a:lnTo>
                <a:lnTo>
                  <a:pt x="762000" y="59806"/>
                </a:lnTo>
                <a:lnTo>
                  <a:pt x="762888" y="60325"/>
                </a:lnTo>
                <a:lnTo>
                  <a:pt x="762888" y="46609"/>
                </a:lnTo>
                <a:close/>
              </a:path>
              <a:path w="782954" h="107314">
                <a:moveTo>
                  <a:pt x="766952" y="46609"/>
                </a:moveTo>
                <a:lnTo>
                  <a:pt x="762888" y="46609"/>
                </a:lnTo>
                <a:lnTo>
                  <a:pt x="762888" y="60325"/>
                </a:lnTo>
                <a:lnTo>
                  <a:pt x="766952" y="60325"/>
                </a:lnTo>
                <a:lnTo>
                  <a:pt x="766952" y="46609"/>
                </a:lnTo>
                <a:close/>
              </a:path>
              <a:path w="782954" h="107314">
                <a:moveTo>
                  <a:pt x="762000" y="47127"/>
                </a:moveTo>
                <a:lnTo>
                  <a:pt x="751132" y="53467"/>
                </a:lnTo>
                <a:lnTo>
                  <a:pt x="762000" y="59806"/>
                </a:lnTo>
                <a:lnTo>
                  <a:pt x="762000" y="47127"/>
                </a:lnTo>
                <a:close/>
              </a:path>
              <a:path w="782954" h="107314">
                <a:moveTo>
                  <a:pt x="762000" y="45466"/>
                </a:moveTo>
                <a:lnTo>
                  <a:pt x="746125" y="45466"/>
                </a:lnTo>
                <a:lnTo>
                  <a:pt x="746125" y="50546"/>
                </a:lnTo>
                <a:lnTo>
                  <a:pt x="751132" y="53467"/>
                </a:lnTo>
                <a:lnTo>
                  <a:pt x="762000" y="47127"/>
                </a:lnTo>
                <a:lnTo>
                  <a:pt x="762000" y="45466"/>
                </a:lnTo>
                <a:close/>
              </a:path>
              <a:path w="782954" h="107314">
                <a:moveTo>
                  <a:pt x="690880" y="0"/>
                </a:moveTo>
                <a:lnTo>
                  <a:pt x="686054" y="1270"/>
                </a:lnTo>
                <a:lnTo>
                  <a:pt x="683895" y="4953"/>
                </a:lnTo>
                <a:lnTo>
                  <a:pt x="681609" y="8763"/>
                </a:lnTo>
                <a:lnTo>
                  <a:pt x="682879" y="13716"/>
                </a:lnTo>
                <a:lnTo>
                  <a:pt x="686689" y="15875"/>
                </a:lnTo>
                <a:lnTo>
                  <a:pt x="746125" y="50546"/>
                </a:lnTo>
                <a:lnTo>
                  <a:pt x="746125" y="45466"/>
                </a:lnTo>
                <a:lnTo>
                  <a:pt x="768976" y="45466"/>
                </a:lnTo>
                <a:lnTo>
                  <a:pt x="694690" y="2159"/>
                </a:lnTo>
                <a:lnTo>
                  <a:pt x="690880" y="0"/>
                </a:lnTo>
                <a:close/>
              </a:path>
              <a:path w="782954" h="107314">
                <a:moveTo>
                  <a:pt x="766952" y="45466"/>
                </a:moveTo>
                <a:lnTo>
                  <a:pt x="762000" y="45466"/>
                </a:lnTo>
                <a:lnTo>
                  <a:pt x="762000" y="47127"/>
                </a:lnTo>
                <a:lnTo>
                  <a:pt x="762888" y="46609"/>
                </a:lnTo>
                <a:lnTo>
                  <a:pt x="766952" y="46609"/>
                </a:lnTo>
                <a:lnTo>
                  <a:pt x="766952" y="45466"/>
                </a:lnTo>
                <a:close/>
              </a:path>
            </a:pathLst>
          </a:custGeom>
          <a:solidFill>
            <a:srgbClr val="E47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4165853" y="6312346"/>
            <a:ext cx="4366260" cy="4165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64329">
              <a:lnSpc>
                <a:spcPts val="1470"/>
              </a:lnSpc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69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200" spc="254">
                <a:solidFill>
                  <a:srgbClr val="3E3D00"/>
                </a:solidFill>
                <a:latin typeface="Malgun Gothic"/>
                <a:cs typeface="Malgun Gothic"/>
              </a:rPr>
              <a:t>-</a:t>
            </a:r>
            <a:r>
              <a:rPr dirty="0" sz="1200" spc="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문자열</a:t>
            </a:r>
            <a:r>
              <a:rPr dirty="0" sz="1200" spc="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매칭은</a:t>
            </a:r>
            <a:r>
              <a:rPr dirty="0" sz="1200" spc="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‘쉽게</a:t>
            </a:r>
            <a:r>
              <a:rPr dirty="0" sz="1200" spc="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배우는</a:t>
            </a:r>
            <a:r>
              <a:rPr dirty="0" sz="1200" spc="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알고리즘’(문병로</a:t>
            </a:r>
            <a:r>
              <a:rPr dirty="0" sz="1200" spc="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저)에서</a:t>
            </a:r>
            <a:r>
              <a:rPr dirty="0" sz="1200" spc="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발췌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2080">
              <a:lnSpc>
                <a:spcPts val="1470"/>
              </a:lnSpc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2219325" y="1816734"/>
            <a:ext cx="1426210" cy="960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이분검색: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3회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035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순차검색: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7회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06246" rIns="0" bIns="0" rtlCol="0" vert="horz">
            <a:spAutoFit/>
          </a:bodyPr>
          <a:lstStyle/>
          <a:p>
            <a:pPr marL="820419">
              <a:lnSpc>
                <a:spcPct val="100000"/>
              </a:lnSpc>
              <a:spcBef>
                <a:spcPts val="105"/>
              </a:spcBef>
            </a:pPr>
            <a:r>
              <a:rPr dirty="0" sz="2000"/>
              <a:t>7개의</a:t>
            </a:r>
            <a:r>
              <a:rPr dirty="0" sz="2000" spc="-20"/>
              <a:t> </a:t>
            </a:r>
            <a:r>
              <a:rPr dirty="0" sz="2000"/>
              <a:t>데이터인</a:t>
            </a:r>
            <a:r>
              <a:rPr dirty="0" sz="2000" spc="-20"/>
              <a:t> </a:t>
            </a:r>
            <a:r>
              <a:rPr dirty="0" sz="2000"/>
              <a:t>경우</a:t>
            </a:r>
            <a:r>
              <a:rPr dirty="0" sz="2000" spc="-10"/>
              <a:t> </a:t>
            </a:r>
            <a:r>
              <a:rPr dirty="0" sz="2000"/>
              <a:t>최대</a:t>
            </a:r>
            <a:r>
              <a:rPr dirty="0" sz="2000" spc="-10"/>
              <a:t> </a:t>
            </a:r>
            <a:r>
              <a:rPr dirty="0" sz="2000"/>
              <a:t>검색</a:t>
            </a:r>
            <a:r>
              <a:rPr dirty="0" sz="2000" spc="-20"/>
              <a:t> </a:t>
            </a:r>
            <a:r>
              <a:rPr dirty="0" sz="2000"/>
              <a:t>회수의</a:t>
            </a:r>
            <a:r>
              <a:rPr dirty="0" sz="2000" spc="-10"/>
              <a:t> </a:t>
            </a:r>
            <a:r>
              <a:rPr dirty="0" sz="2000"/>
              <a:t>하한은</a:t>
            </a:r>
            <a:r>
              <a:rPr dirty="0" sz="2000" spc="-20"/>
              <a:t> </a:t>
            </a:r>
            <a:r>
              <a:rPr dirty="0" sz="2000" spc="-10"/>
              <a:t>무엇인가?</a:t>
            </a:r>
            <a:endParaRPr sz="20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92352" y="4035552"/>
            <a:ext cx="5634355" cy="1521460"/>
          </a:xfrm>
          <a:custGeom>
            <a:avLst/>
            <a:gdLst/>
            <a:ahLst/>
            <a:cxnLst/>
            <a:rect l="l" t="t" r="r" b="b"/>
            <a:pathLst>
              <a:path w="5634355" h="1521460">
                <a:moveTo>
                  <a:pt x="5634228" y="0"/>
                </a:moveTo>
                <a:lnTo>
                  <a:pt x="0" y="0"/>
                </a:lnTo>
                <a:lnTo>
                  <a:pt x="0" y="1520952"/>
                </a:lnTo>
                <a:lnTo>
                  <a:pt x="5634228" y="1520952"/>
                </a:lnTo>
                <a:lnTo>
                  <a:pt x="563422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432050" y="1358900"/>
          <a:ext cx="4406900" cy="1466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</a:tblGrid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33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EE"/>
                    </a:solidFill>
                  </a:tcPr>
                </a:tc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3E3D00"/>
                      </a:solidFill>
                      <a:prstDash val="solid"/>
                    </a:lnT>
                    <a:solidFill>
                      <a:srgbClr val="FFFF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955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solidFill>
                      <a:srgbClr val="FFFF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955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solidFill>
                      <a:srgbClr val="FFFF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955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solidFill>
                      <a:srgbClr val="FFFFEE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3E3D00"/>
                      </a:solidFill>
                      <a:prstDash val="solid"/>
                    </a:lnR>
                    <a:solidFill>
                      <a:srgbClr val="FFFF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solidFill>
                      <a:srgbClr val="FFFF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955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..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solidFill>
                      <a:srgbClr val="FFFFEE"/>
                    </a:solidFill>
                  </a:tcPr>
                </a:tc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955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solidFill>
                      <a:srgbClr val="FFFFEE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3E3D00"/>
                      </a:solidFill>
                      <a:prstDash val="solid"/>
                    </a:lnR>
                    <a:solidFill>
                      <a:srgbClr val="FFFF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solidFill>
                      <a:srgbClr val="FFFF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3124200" y="1358900"/>
            <a:ext cx="0" cy="222250"/>
          </a:xfrm>
          <a:custGeom>
            <a:avLst/>
            <a:gdLst/>
            <a:ahLst/>
            <a:cxnLst/>
            <a:rect l="l" t="t" r="r" b="b"/>
            <a:pathLst>
              <a:path w="0"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12700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124200" y="1778000"/>
            <a:ext cx="0" cy="222250"/>
          </a:xfrm>
          <a:custGeom>
            <a:avLst/>
            <a:gdLst/>
            <a:ahLst/>
            <a:cxnLst/>
            <a:rect l="l" t="t" r="r" b="b"/>
            <a:pathLst>
              <a:path w="0"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12700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7217" y="361569"/>
            <a:ext cx="252095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</a:rPr>
              <a:t>1.</a:t>
            </a:r>
            <a:r>
              <a:rPr dirty="0" sz="2000" spc="-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원시적인</a:t>
            </a:r>
            <a:r>
              <a:rPr dirty="0" sz="2000" spc="-20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매칭</a:t>
            </a:r>
            <a:r>
              <a:rPr dirty="0" sz="2000" spc="-10">
                <a:solidFill>
                  <a:srgbClr val="3D010C"/>
                </a:solidFill>
              </a:rPr>
              <a:t> </a:t>
            </a:r>
            <a:r>
              <a:rPr dirty="0" sz="2000" spc="-25">
                <a:solidFill>
                  <a:srgbClr val="3D010C"/>
                </a:solidFill>
              </a:rPr>
              <a:t>방법</a:t>
            </a:r>
            <a:endParaRPr sz="2000"/>
          </a:p>
        </p:txBody>
      </p:sp>
      <p:sp>
        <p:nvSpPr>
          <p:cNvPr id="7" name="object 7" descr=""/>
          <p:cNvSpPr txBox="1"/>
          <p:nvPr/>
        </p:nvSpPr>
        <p:spPr>
          <a:xfrm>
            <a:off x="1499742" y="1339341"/>
            <a:ext cx="608330" cy="6731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3E3D00"/>
                </a:solidFill>
                <a:latin typeface="Arial MT"/>
                <a:cs typeface="Arial MT"/>
              </a:rPr>
              <a:t>A[1..n]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400">
              <a:latin typeface="Arial MT"/>
              <a:cs typeface="Arial MT"/>
            </a:endParaRPr>
          </a:p>
          <a:p>
            <a:pPr marL="48895">
              <a:lnSpc>
                <a:spcPct val="100000"/>
              </a:lnSpc>
            </a:pPr>
            <a:r>
              <a:rPr dirty="0" sz="1400" spc="-10">
                <a:solidFill>
                  <a:srgbClr val="3E3D00"/>
                </a:solidFill>
                <a:latin typeface="Arial MT"/>
                <a:cs typeface="Arial MT"/>
              </a:rPr>
              <a:t>p[1..m]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162300" y="952500"/>
            <a:ext cx="3601720" cy="288290"/>
          </a:xfrm>
          <a:custGeom>
            <a:avLst/>
            <a:gdLst/>
            <a:ahLst/>
            <a:cxnLst/>
            <a:rect l="l" t="t" r="r" b="b"/>
            <a:pathLst>
              <a:path w="3601720" h="288290">
                <a:moveTo>
                  <a:pt x="0" y="288036"/>
                </a:moveTo>
                <a:lnTo>
                  <a:pt x="8493" y="231993"/>
                </a:lnTo>
                <a:lnTo>
                  <a:pt x="31654" y="186213"/>
                </a:lnTo>
                <a:lnTo>
                  <a:pt x="66008" y="155340"/>
                </a:lnTo>
                <a:lnTo>
                  <a:pt x="108076" y="144017"/>
                </a:lnTo>
                <a:lnTo>
                  <a:pt x="1692528" y="144017"/>
                </a:lnTo>
                <a:lnTo>
                  <a:pt x="1734597" y="132695"/>
                </a:lnTo>
                <a:lnTo>
                  <a:pt x="1768951" y="101822"/>
                </a:lnTo>
                <a:lnTo>
                  <a:pt x="1792112" y="56042"/>
                </a:lnTo>
                <a:lnTo>
                  <a:pt x="1800605" y="0"/>
                </a:lnTo>
                <a:lnTo>
                  <a:pt x="1809099" y="56042"/>
                </a:lnTo>
                <a:lnTo>
                  <a:pt x="1832260" y="101822"/>
                </a:lnTo>
                <a:lnTo>
                  <a:pt x="1866614" y="132695"/>
                </a:lnTo>
                <a:lnTo>
                  <a:pt x="1908683" y="144017"/>
                </a:lnTo>
                <a:lnTo>
                  <a:pt x="3493134" y="144017"/>
                </a:lnTo>
                <a:lnTo>
                  <a:pt x="3535203" y="155340"/>
                </a:lnTo>
                <a:lnTo>
                  <a:pt x="3569557" y="186213"/>
                </a:lnTo>
                <a:lnTo>
                  <a:pt x="3592718" y="231993"/>
                </a:lnTo>
                <a:lnTo>
                  <a:pt x="3601211" y="288036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3232150" y="710260"/>
            <a:ext cx="3408679" cy="624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5085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E3D00"/>
                </a:solidFill>
                <a:latin typeface="Arial MT"/>
                <a:cs typeface="Arial MT"/>
              </a:rPr>
              <a:t>n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  <a:tabLst>
                <a:tab pos="354965" algn="l"/>
                <a:tab pos="697865" algn="l"/>
                <a:tab pos="1002030" algn="l"/>
                <a:tab pos="1306830" algn="l"/>
                <a:tab pos="1687195" algn="l"/>
                <a:tab pos="1991995" algn="l"/>
                <a:tab pos="2334895" algn="l"/>
                <a:tab pos="2677160" algn="l"/>
                <a:tab pos="2943860" algn="l"/>
                <a:tab pos="3248660" algn="l"/>
              </a:tabLst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6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8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9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10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11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770120" y="2919983"/>
            <a:ext cx="1304925" cy="295910"/>
          </a:xfrm>
          <a:custGeom>
            <a:avLst/>
            <a:gdLst/>
            <a:ahLst/>
            <a:cxnLst/>
            <a:rect l="l" t="t" r="r" b="b"/>
            <a:pathLst>
              <a:path w="1304925" h="295910">
                <a:moveTo>
                  <a:pt x="1304543" y="0"/>
                </a:moveTo>
                <a:lnTo>
                  <a:pt x="1302605" y="57548"/>
                </a:lnTo>
                <a:lnTo>
                  <a:pt x="1297320" y="104536"/>
                </a:lnTo>
                <a:lnTo>
                  <a:pt x="1289488" y="136213"/>
                </a:lnTo>
                <a:lnTo>
                  <a:pt x="1279905" y="147827"/>
                </a:lnTo>
                <a:lnTo>
                  <a:pt x="676909" y="147827"/>
                </a:lnTo>
                <a:lnTo>
                  <a:pt x="667327" y="159442"/>
                </a:lnTo>
                <a:lnTo>
                  <a:pt x="659495" y="191119"/>
                </a:lnTo>
                <a:lnTo>
                  <a:pt x="654210" y="238107"/>
                </a:lnTo>
                <a:lnTo>
                  <a:pt x="652271" y="295655"/>
                </a:lnTo>
                <a:lnTo>
                  <a:pt x="650333" y="238107"/>
                </a:lnTo>
                <a:lnTo>
                  <a:pt x="645048" y="191119"/>
                </a:lnTo>
                <a:lnTo>
                  <a:pt x="637216" y="159442"/>
                </a:lnTo>
                <a:lnTo>
                  <a:pt x="627633" y="147827"/>
                </a:lnTo>
                <a:lnTo>
                  <a:pt x="24637" y="147827"/>
                </a:lnTo>
                <a:lnTo>
                  <a:pt x="15055" y="136213"/>
                </a:lnTo>
                <a:lnTo>
                  <a:pt x="7223" y="104536"/>
                </a:lnTo>
                <a:lnTo>
                  <a:pt x="1938" y="57548"/>
                </a:lnTo>
                <a:lnTo>
                  <a:pt x="0" y="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013866" y="3169563"/>
            <a:ext cx="5133340" cy="69088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r" marR="600710">
              <a:lnSpc>
                <a:spcPct val="100000"/>
              </a:lnSpc>
              <a:spcBef>
                <a:spcPts val="500"/>
              </a:spcBef>
            </a:pPr>
            <a:r>
              <a:rPr dirty="0" sz="1600" spc="-50">
                <a:solidFill>
                  <a:srgbClr val="3E3D00"/>
                </a:solidFill>
                <a:latin typeface="Arial MT"/>
                <a:cs typeface="Arial MT"/>
              </a:rPr>
              <a:t>m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35560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한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칸씩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오른쪽으로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이동하면서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매칭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시도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660270" y="4107177"/>
            <a:ext cx="4043679" cy="83121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naiveMatching(A,p)</a:t>
            </a:r>
            <a:r>
              <a:rPr dirty="0" sz="1600" spc="-204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5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8768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for</a:t>
            </a:r>
            <a:r>
              <a:rPr dirty="0" sz="1600" spc="-1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i=1</a:t>
            </a:r>
            <a:r>
              <a:rPr dirty="0" sz="1600" spc="-1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to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n-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m+1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5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7663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if </a:t>
            </a: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(p[1..m]==A[i..i+m-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1])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492372" y="4937886"/>
            <a:ext cx="30638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matching</a:t>
            </a:r>
            <a:r>
              <a:rPr dirty="0" sz="1600" spc="-3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is</a:t>
            </a:r>
            <a:r>
              <a:rPr dirty="0" sz="1600" spc="-4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found</a:t>
            </a:r>
            <a:r>
              <a:rPr dirty="0" sz="1600" spc="-4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at</a:t>
            </a:r>
            <a:r>
              <a:rPr dirty="0" sz="1600" spc="-3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3D010C"/>
                </a:solidFill>
                <a:latin typeface="Courier New"/>
                <a:cs typeface="Courier New"/>
              </a:rPr>
              <a:t>A[i]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485391" y="5206110"/>
            <a:ext cx="2823845" cy="1210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4625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6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buClr>
                <a:srgbClr val="1F407E"/>
              </a:buClr>
              <a:buSzPct val="80000"/>
              <a:buChar char="-"/>
              <a:tabLst>
                <a:tab pos="35560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패턴의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앞부터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검사</a:t>
            </a:r>
            <a:endParaRPr sz="2000">
              <a:latin typeface="Malgun Gothic"/>
              <a:cs typeface="Malgun Gothic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1F407E"/>
              </a:buClr>
              <a:buSzPct val="80000"/>
              <a:buChar char="-"/>
              <a:tabLst>
                <a:tab pos="35560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total</a:t>
            </a:r>
            <a:r>
              <a:rPr dirty="0" sz="2000" spc="-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O(mn)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(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m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≪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n)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399216" y="4152709"/>
            <a:ext cx="1639570" cy="411480"/>
            <a:chOff x="4399216" y="4152709"/>
            <a:chExt cx="1639570" cy="411480"/>
          </a:xfrm>
        </p:grpSpPr>
        <p:sp>
          <p:nvSpPr>
            <p:cNvPr id="16" name="object 16" descr=""/>
            <p:cNvSpPr/>
            <p:nvPr/>
          </p:nvSpPr>
          <p:spPr>
            <a:xfrm>
              <a:off x="4403978" y="4157471"/>
              <a:ext cx="1630045" cy="401955"/>
            </a:xfrm>
            <a:custGeom>
              <a:avLst/>
              <a:gdLst/>
              <a:ahLst/>
              <a:cxnLst/>
              <a:rect l="l" t="t" r="r" b="b"/>
              <a:pathLst>
                <a:path w="1630045" h="401954">
                  <a:moveTo>
                    <a:pt x="1569339" y="0"/>
                  </a:moveTo>
                  <a:lnTo>
                    <a:pt x="679323" y="0"/>
                  </a:lnTo>
                  <a:lnTo>
                    <a:pt x="655879" y="4726"/>
                  </a:lnTo>
                  <a:lnTo>
                    <a:pt x="636746" y="17621"/>
                  </a:lnTo>
                  <a:lnTo>
                    <a:pt x="623851" y="36754"/>
                  </a:lnTo>
                  <a:lnTo>
                    <a:pt x="619125" y="60197"/>
                  </a:lnTo>
                  <a:lnTo>
                    <a:pt x="619125" y="210692"/>
                  </a:lnTo>
                  <a:lnTo>
                    <a:pt x="0" y="401827"/>
                  </a:lnTo>
                  <a:lnTo>
                    <a:pt x="619125" y="300989"/>
                  </a:lnTo>
                  <a:lnTo>
                    <a:pt x="1629537" y="300989"/>
                  </a:lnTo>
                  <a:lnTo>
                    <a:pt x="1629537" y="60197"/>
                  </a:lnTo>
                  <a:lnTo>
                    <a:pt x="1624810" y="36754"/>
                  </a:lnTo>
                  <a:lnTo>
                    <a:pt x="1611915" y="17621"/>
                  </a:lnTo>
                  <a:lnTo>
                    <a:pt x="1592782" y="4726"/>
                  </a:lnTo>
                  <a:lnTo>
                    <a:pt x="1569339" y="0"/>
                  </a:lnTo>
                  <a:close/>
                </a:path>
                <a:path w="1630045" h="401954">
                  <a:moveTo>
                    <a:pt x="1629537" y="300989"/>
                  </a:moveTo>
                  <a:lnTo>
                    <a:pt x="619125" y="300989"/>
                  </a:lnTo>
                  <a:lnTo>
                    <a:pt x="623851" y="324433"/>
                  </a:lnTo>
                  <a:lnTo>
                    <a:pt x="636746" y="343566"/>
                  </a:lnTo>
                  <a:lnTo>
                    <a:pt x="655879" y="356461"/>
                  </a:lnTo>
                  <a:lnTo>
                    <a:pt x="679323" y="361188"/>
                  </a:lnTo>
                  <a:lnTo>
                    <a:pt x="1569339" y="361188"/>
                  </a:lnTo>
                  <a:lnTo>
                    <a:pt x="1592782" y="356461"/>
                  </a:lnTo>
                  <a:lnTo>
                    <a:pt x="1611915" y="343566"/>
                  </a:lnTo>
                  <a:lnTo>
                    <a:pt x="1624810" y="324433"/>
                  </a:lnTo>
                  <a:lnTo>
                    <a:pt x="1629537" y="300989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403978" y="4157471"/>
              <a:ext cx="1630045" cy="401955"/>
            </a:xfrm>
            <a:custGeom>
              <a:avLst/>
              <a:gdLst/>
              <a:ahLst/>
              <a:cxnLst/>
              <a:rect l="l" t="t" r="r" b="b"/>
              <a:pathLst>
                <a:path w="1630045" h="401954">
                  <a:moveTo>
                    <a:pt x="619125" y="60197"/>
                  </a:moveTo>
                  <a:lnTo>
                    <a:pt x="623851" y="36754"/>
                  </a:lnTo>
                  <a:lnTo>
                    <a:pt x="636746" y="17621"/>
                  </a:lnTo>
                  <a:lnTo>
                    <a:pt x="655879" y="4726"/>
                  </a:lnTo>
                  <a:lnTo>
                    <a:pt x="679323" y="0"/>
                  </a:lnTo>
                  <a:lnTo>
                    <a:pt x="787526" y="0"/>
                  </a:lnTo>
                  <a:lnTo>
                    <a:pt x="1040130" y="0"/>
                  </a:lnTo>
                  <a:lnTo>
                    <a:pt x="1569339" y="0"/>
                  </a:lnTo>
                  <a:lnTo>
                    <a:pt x="1592782" y="4726"/>
                  </a:lnTo>
                  <a:lnTo>
                    <a:pt x="1611915" y="17621"/>
                  </a:lnTo>
                  <a:lnTo>
                    <a:pt x="1624810" y="36754"/>
                  </a:lnTo>
                  <a:lnTo>
                    <a:pt x="1629537" y="60197"/>
                  </a:lnTo>
                  <a:lnTo>
                    <a:pt x="1629537" y="210692"/>
                  </a:lnTo>
                  <a:lnTo>
                    <a:pt x="1629537" y="300989"/>
                  </a:lnTo>
                  <a:lnTo>
                    <a:pt x="1624810" y="324433"/>
                  </a:lnTo>
                  <a:lnTo>
                    <a:pt x="1611915" y="343566"/>
                  </a:lnTo>
                  <a:lnTo>
                    <a:pt x="1592782" y="356461"/>
                  </a:lnTo>
                  <a:lnTo>
                    <a:pt x="1569339" y="361188"/>
                  </a:lnTo>
                  <a:lnTo>
                    <a:pt x="1040130" y="361188"/>
                  </a:lnTo>
                  <a:lnTo>
                    <a:pt x="787526" y="361188"/>
                  </a:lnTo>
                  <a:lnTo>
                    <a:pt x="679323" y="361188"/>
                  </a:lnTo>
                  <a:lnTo>
                    <a:pt x="655879" y="356461"/>
                  </a:lnTo>
                  <a:lnTo>
                    <a:pt x="636746" y="343566"/>
                  </a:lnTo>
                  <a:lnTo>
                    <a:pt x="623851" y="324433"/>
                  </a:lnTo>
                  <a:lnTo>
                    <a:pt x="619125" y="300989"/>
                  </a:lnTo>
                  <a:lnTo>
                    <a:pt x="0" y="401827"/>
                  </a:lnTo>
                  <a:lnTo>
                    <a:pt x="619125" y="210692"/>
                  </a:lnTo>
                  <a:lnTo>
                    <a:pt x="619125" y="6019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5153278" y="4222495"/>
            <a:ext cx="7645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3E3D00"/>
                </a:solidFill>
                <a:latin typeface="Times New Roman"/>
                <a:cs typeface="Times New Roman"/>
              </a:rPr>
              <a:t>n-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m+1</a:t>
            </a:r>
            <a:r>
              <a:rPr dirty="0" sz="12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반복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5595683" y="4483417"/>
            <a:ext cx="1119505" cy="379095"/>
            <a:chOff x="5595683" y="4483417"/>
            <a:chExt cx="1119505" cy="379095"/>
          </a:xfrm>
        </p:grpSpPr>
        <p:sp>
          <p:nvSpPr>
            <p:cNvPr id="20" name="object 20" descr=""/>
            <p:cNvSpPr/>
            <p:nvPr/>
          </p:nvSpPr>
          <p:spPr>
            <a:xfrm>
              <a:off x="5600446" y="4488179"/>
              <a:ext cx="1109980" cy="369570"/>
            </a:xfrm>
            <a:custGeom>
              <a:avLst/>
              <a:gdLst/>
              <a:ahLst/>
              <a:cxnLst/>
              <a:rect l="l" t="t" r="r" b="b"/>
              <a:pathLst>
                <a:path w="1109979" h="369570">
                  <a:moveTo>
                    <a:pt x="1049781" y="0"/>
                  </a:moveTo>
                  <a:lnTo>
                    <a:pt x="500633" y="0"/>
                  </a:lnTo>
                  <a:lnTo>
                    <a:pt x="477283" y="4704"/>
                  </a:lnTo>
                  <a:lnTo>
                    <a:pt x="458231" y="17541"/>
                  </a:lnTo>
                  <a:lnTo>
                    <a:pt x="445394" y="36593"/>
                  </a:lnTo>
                  <a:lnTo>
                    <a:pt x="440689" y="59944"/>
                  </a:lnTo>
                  <a:lnTo>
                    <a:pt x="440689" y="209804"/>
                  </a:lnTo>
                  <a:lnTo>
                    <a:pt x="0" y="369443"/>
                  </a:lnTo>
                  <a:lnTo>
                    <a:pt x="440689" y="299720"/>
                  </a:lnTo>
                  <a:lnTo>
                    <a:pt x="1109726" y="299720"/>
                  </a:lnTo>
                  <a:lnTo>
                    <a:pt x="1109726" y="59944"/>
                  </a:lnTo>
                  <a:lnTo>
                    <a:pt x="1105021" y="36593"/>
                  </a:lnTo>
                  <a:lnTo>
                    <a:pt x="1092184" y="17541"/>
                  </a:lnTo>
                  <a:lnTo>
                    <a:pt x="1073132" y="4704"/>
                  </a:lnTo>
                  <a:lnTo>
                    <a:pt x="1049781" y="0"/>
                  </a:lnTo>
                  <a:close/>
                </a:path>
                <a:path w="1109979" h="369570">
                  <a:moveTo>
                    <a:pt x="1109726" y="299720"/>
                  </a:moveTo>
                  <a:lnTo>
                    <a:pt x="440689" y="299720"/>
                  </a:lnTo>
                  <a:lnTo>
                    <a:pt x="445394" y="323070"/>
                  </a:lnTo>
                  <a:lnTo>
                    <a:pt x="458231" y="342122"/>
                  </a:lnTo>
                  <a:lnTo>
                    <a:pt x="477283" y="354959"/>
                  </a:lnTo>
                  <a:lnTo>
                    <a:pt x="500633" y="359664"/>
                  </a:lnTo>
                  <a:lnTo>
                    <a:pt x="1049781" y="359664"/>
                  </a:lnTo>
                  <a:lnTo>
                    <a:pt x="1073132" y="354959"/>
                  </a:lnTo>
                  <a:lnTo>
                    <a:pt x="1092184" y="342122"/>
                  </a:lnTo>
                  <a:lnTo>
                    <a:pt x="1105021" y="323070"/>
                  </a:lnTo>
                  <a:lnTo>
                    <a:pt x="1109726" y="29972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600446" y="4488179"/>
              <a:ext cx="1109980" cy="369570"/>
            </a:xfrm>
            <a:custGeom>
              <a:avLst/>
              <a:gdLst/>
              <a:ahLst/>
              <a:cxnLst/>
              <a:rect l="l" t="t" r="r" b="b"/>
              <a:pathLst>
                <a:path w="1109979" h="369570">
                  <a:moveTo>
                    <a:pt x="440689" y="59944"/>
                  </a:moveTo>
                  <a:lnTo>
                    <a:pt x="445394" y="36593"/>
                  </a:lnTo>
                  <a:lnTo>
                    <a:pt x="458231" y="17541"/>
                  </a:lnTo>
                  <a:lnTo>
                    <a:pt x="477283" y="4704"/>
                  </a:lnTo>
                  <a:lnTo>
                    <a:pt x="500633" y="0"/>
                  </a:lnTo>
                  <a:lnTo>
                    <a:pt x="552195" y="0"/>
                  </a:lnTo>
                  <a:lnTo>
                    <a:pt x="719454" y="0"/>
                  </a:lnTo>
                  <a:lnTo>
                    <a:pt x="1049781" y="0"/>
                  </a:lnTo>
                  <a:lnTo>
                    <a:pt x="1073132" y="4704"/>
                  </a:lnTo>
                  <a:lnTo>
                    <a:pt x="1092184" y="17541"/>
                  </a:lnTo>
                  <a:lnTo>
                    <a:pt x="1105021" y="36593"/>
                  </a:lnTo>
                  <a:lnTo>
                    <a:pt x="1109726" y="59944"/>
                  </a:lnTo>
                  <a:lnTo>
                    <a:pt x="1109726" y="209804"/>
                  </a:lnTo>
                  <a:lnTo>
                    <a:pt x="1109726" y="299720"/>
                  </a:lnTo>
                  <a:lnTo>
                    <a:pt x="1105021" y="323070"/>
                  </a:lnTo>
                  <a:lnTo>
                    <a:pt x="1092184" y="342122"/>
                  </a:lnTo>
                  <a:lnTo>
                    <a:pt x="1073132" y="354959"/>
                  </a:lnTo>
                  <a:lnTo>
                    <a:pt x="1049781" y="359664"/>
                  </a:lnTo>
                  <a:lnTo>
                    <a:pt x="719454" y="359664"/>
                  </a:lnTo>
                  <a:lnTo>
                    <a:pt x="552195" y="359664"/>
                  </a:lnTo>
                  <a:lnTo>
                    <a:pt x="500633" y="359664"/>
                  </a:lnTo>
                  <a:lnTo>
                    <a:pt x="477283" y="354959"/>
                  </a:lnTo>
                  <a:lnTo>
                    <a:pt x="458231" y="342122"/>
                  </a:lnTo>
                  <a:lnTo>
                    <a:pt x="445394" y="323070"/>
                  </a:lnTo>
                  <a:lnTo>
                    <a:pt x="440689" y="299720"/>
                  </a:lnTo>
                  <a:lnTo>
                    <a:pt x="0" y="369443"/>
                  </a:lnTo>
                  <a:lnTo>
                    <a:pt x="440689" y="209804"/>
                  </a:lnTo>
                  <a:lnTo>
                    <a:pt x="440689" y="5994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6212078" y="4550740"/>
            <a:ext cx="3429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3E3D00"/>
                </a:solidFill>
                <a:latin typeface="Times New Roman"/>
                <a:cs typeface="Times New Roman"/>
              </a:rPr>
              <a:t>O(m)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317483" y="6312346"/>
            <a:ext cx="21462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0"/>
              </a:lnSpc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70</a:t>
            </a:r>
            <a:endParaRPr sz="13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71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3016" y="474345"/>
            <a:ext cx="302831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</a:rPr>
              <a:t>2.</a:t>
            </a:r>
            <a:r>
              <a:rPr dirty="0" sz="2000" spc="-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오토마타를</a:t>
            </a:r>
            <a:r>
              <a:rPr dirty="0" sz="2000" spc="-30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이용한</a:t>
            </a:r>
            <a:r>
              <a:rPr dirty="0" sz="2000" spc="-20">
                <a:solidFill>
                  <a:srgbClr val="3D010C"/>
                </a:solidFill>
              </a:rPr>
              <a:t> </a:t>
            </a:r>
            <a:r>
              <a:rPr dirty="0" sz="2000" spc="-25">
                <a:solidFill>
                  <a:srgbClr val="3D010C"/>
                </a:solidFill>
              </a:rPr>
              <a:t>방법</a:t>
            </a:r>
            <a:endParaRPr sz="2000"/>
          </a:p>
        </p:txBody>
      </p:sp>
      <p:sp>
        <p:nvSpPr>
          <p:cNvPr id="4" name="object 4" descr=""/>
          <p:cNvSpPr txBox="1"/>
          <p:nvPr/>
        </p:nvSpPr>
        <p:spPr>
          <a:xfrm>
            <a:off x="2257170" y="1070864"/>
            <a:ext cx="3653154" cy="93091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15"/>
              </a:spcBef>
              <a:buClr>
                <a:srgbClr val="1F407E"/>
              </a:buClr>
              <a:buSzPct val="80555"/>
              <a:buChar char="-"/>
              <a:tabLst>
                <a:tab pos="354965" algn="l"/>
              </a:tabLst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상태</a:t>
            </a:r>
            <a:r>
              <a:rPr dirty="0" sz="18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전이 함수 δ를</a:t>
            </a:r>
            <a:r>
              <a:rPr dirty="0" sz="18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이용한 </a:t>
            </a:r>
            <a:r>
              <a:rPr dirty="0" sz="1800" spc="-25">
                <a:solidFill>
                  <a:srgbClr val="3D010C"/>
                </a:solidFill>
                <a:latin typeface="Malgun Gothic"/>
                <a:cs typeface="Malgun Gothic"/>
              </a:rPr>
              <a:t>방법</a:t>
            </a:r>
            <a:endParaRPr sz="1800">
              <a:latin typeface="Malgun Gothic"/>
              <a:cs typeface="Malgun Gothic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Clr>
                <a:srgbClr val="1F407E"/>
              </a:buClr>
              <a:buSzPct val="80555"/>
              <a:buChar char="-"/>
              <a:tabLst>
                <a:tab pos="354965" algn="l"/>
              </a:tabLst>
            </a:pPr>
            <a:r>
              <a:rPr dirty="0" sz="1800" spc="-20">
                <a:solidFill>
                  <a:srgbClr val="3D010C"/>
                </a:solidFill>
                <a:latin typeface="Malgun Gothic"/>
                <a:cs typeface="Malgun Gothic"/>
              </a:rPr>
              <a:t>어휘분석</a:t>
            </a:r>
            <a:endParaRPr sz="1800">
              <a:latin typeface="Malgun Gothic"/>
              <a:cs typeface="Malgun Gothic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Clr>
                <a:srgbClr val="1F407E"/>
              </a:buClr>
              <a:buSzPct val="80555"/>
              <a:buChar char="-"/>
              <a:tabLst>
                <a:tab pos="354965" algn="l"/>
              </a:tabLst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state</a:t>
            </a:r>
            <a:r>
              <a:rPr dirty="0" sz="1800" spc="-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transition</a:t>
            </a:r>
            <a:r>
              <a:rPr dirty="0" sz="1800" spc="-6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diagram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736978" y="2609613"/>
            <a:ext cx="474345" cy="470534"/>
            <a:chOff x="4736978" y="2609613"/>
            <a:chExt cx="474345" cy="470534"/>
          </a:xfrm>
        </p:grpSpPr>
        <p:sp>
          <p:nvSpPr>
            <p:cNvPr id="6" name="object 6" descr=""/>
            <p:cNvSpPr/>
            <p:nvPr/>
          </p:nvSpPr>
          <p:spPr>
            <a:xfrm>
              <a:off x="4738248" y="2610883"/>
              <a:ext cx="471805" cy="467995"/>
            </a:xfrm>
            <a:custGeom>
              <a:avLst/>
              <a:gdLst/>
              <a:ahLst/>
              <a:cxnLst/>
              <a:rect l="l" t="t" r="r" b="b"/>
              <a:pathLst>
                <a:path w="471804" h="467994">
                  <a:moveTo>
                    <a:pt x="235714" y="0"/>
                  </a:moveTo>
                  <a:lnTo>
                    <a:pt x="188227" y="4753"/>
                  </a:lnTo>
                  <a:lnTo>
                    <a:pt x="143989" y="18387"/>
                  </a:lnTo>
                  <a:lnTo>
                    <a:pt x="103951" y="39960"/>
                  </a:lnTo>
                  <a:lnTo>
                    <a:pt x="69061" y="68531"/>
                  </a:lnTo>
                  <a:lnTo>
                    <a:pt x="40272" y="103159"/>
                  </a:lnTo>
                  <a:lnTo>
                    <a:pt x="18532" y="142904"/>
                  </a:lnTo>
                  <a:lnTo>
                    <a:pt x="4791" y="186824"/>
                  </a:lnTo>
                  <a:lnTo>
                    <a:pt x="0" y="233979"/>
                  </a:lnTo>
                  <a:lnTo>
                    <a:pt x="4791" y="281134"/>
                  </a:lnTo>
                  <a:lnTo>
                    <a:pt x="18532" y="325055"/>
                  </a:lnTo>
                  <a:lnTo>
                    <a:pt x="40272" y="364800"/>
                  </a:lnTo>
                  <a:lnTo>
                    <a:pt x="69062" y="399429"/>
                  </a:lnTo>
                  <a:lnTo>
                    <a:pt x="103951" y="428001"/>
                  </a:lnTo>
                  <a:lnTo>
                    <a:pt x="143989" y="449575"/>
                  </a:lnTo>
                  <a:lnTo>
                    <a:pt x="188227" y="463209"/>
                  </a:lnTo>
                  <a:lnTo>
                    <a:pt x="235714" y="467963"/>
                  </a:lnTo>
                  <a:lnTo>
                    <a:pt x="283226" y="463209"/>
                  </a:lnTo>
                  <a:lnTo>
                    <a:pt x="327475" y="449575"/>
                  </a:lnTo>
                  <a:lnTo>
                    <a:pt x="367515" y="428001"/>
                  </a:lnTo>
                  <a:lnTo>
                    <a:pt x="402399" y="399429"/>
                  </a:lnTo>
                  <a:lnTo>
                    <a:pt x="431179" y="364800"/>
                  </a:lnTo>
                  <a:lnTo>
                    <a:pt x="452909" y="325055"/>
                  </a:lnTo>
                  <a:lnTo>
                    <a:pt x="466641" y="281134"/>
                  </a:lnTo>
                  <a:lnTo>
                    <a:pt x="471429" y="233979"/>
                  </a:lnTo>
                  <a:lnTo>
                    <a:pt x="466641" y="186824"/>
                  </a:lnTo>
                  <a:lnTo>
                    <a:pt x="452909" y="142904"/>
                  </a:lnTo>
                  <a:lnTo>
                    <a:pt x="431179" y="103159"/>
                  </a:lnTo>
                  <a:lnTo>
                    <a:pt x="402399" y="68531"/>
                  </a:lnTo>
                  <a:lnTo>
                    <a:pt x="367515" y="39960"/>
                  </a:lnTo>
                  <a:lnTo>
                    <a:pt x="327475" y="18387"/>
                  </a:lnTo>
                  <a:lnTo>
                    <a:pt x="283226" y="4753"/>
                  </a:lnTo>
                  <a:lnTo>
                    <a:pt x="23571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738248" y="2610883"/>
              <a:ext cx="471805" cy="467995"/>
            </a:xfrm>
            <a:custGeom>
              <a:avLst/>
              <a:gdLst/>
              <a:ahLst/>
              <a:cxnLst/>
              <a:rect l="l" t="t" r="r" b="b"/>
              <a:pathLst>
                <a:path w="471804" h="467994">
                  <a:moveTo>
                    <a:pt x="0" y="233979"/>
                  </a:moveTo>
                  <a:lnTo>
                    <a:pt x="4791" y="186824"/>
                  </a:lnTo>
                  <a:lnTo>
                    <a:pt x="18532" y="142904"/>
                  </a:lnTo>
                  <a:lnTo>
                    <a:pt x="40272" y="103159"/>
                  </a:lnTo>
                  <a:lnTo>
                    <a:pt x="69061" y="68531"/>
                  </a:lnTo>
                  <a:lnTo>
                    <a:pt x="103951" y="39960"/>
                  </a:lnTo>
                  <a:lnTo>
                    <a:pt x="143989" y="18387"/>
                  </a:lnTo>
                  <a:lnTo>
                    <a:pt x="188227" y="4753"/>
                  </a:lnTo>
                  <a:lnTo>
                    <a:pt x="235714" y="0"/>
                  </a:lnTo>
                  <a:lnTo>
                    <a:pt x="283226" y="4753"/>
                  </a:lnTo>
                  <a:lnTo>
                    <a:pt x="327475" y="18387"/>
                  </a:lnTo>
                  <a:lnTo>
                    <a:pt x="367515" y="39960"/>
                  </a:lnTo>
                  <a:lnTo>
                    <a:pt x="402399" y="68531"/>
                  </a:lnTo>
                  <a:lnTo>
                    <a:pt x="431179" y="103159"/>
                  </a:lnTo>
                  <a:lnTo>
                    <a:pt x="452909" y="142904"/>
                  </a:lnTo>
                  <a:lnTo>
                    <a:pt x="466641" y="186824"/>
                  </a:lnTo>
                  <a:lnTo>
                    <a:pt x="471429" y="233979"/>
                  </a:lnTo>
                  <a:lnTo>
                    <a:pt x="466641" y="281134"/>
                  </a:lnTo>
                  <a:lnTo>
                    <a:pt x="452909" y="325055"/>
                  </a:lnTo>
                  <a:lnTo>
                    <a:pt x="431179" y="364800"/>
                  </a:lnTo>
                  <a:lnTo>
                    <a:pt x="402399" y="399429"/>
                  </a:lnTo>
                  <a:lnTo>
                    <a:pt x="367515" y="428001"/>
                  </a:lnTo>
                  <a:lnTo>
                    <a:pt x="327475" y="449575"/>
                  </a:lnTo>
                  <a:lnTo>
                    <a:pt x="283226" y="463209"/>
                  </a:lnTo>
                  <a:lnTo>
                    <a:pt x="235714" y="467963"/>
                  </a:lnTo>
                  <a:lnTo>
                    <a:pt x="188227" y="463209"/>
                  </a:lnTo>
                  <a:lnTo>
                    <a:pt x="143989" y="449575"/>
                  </a:lnTo>
                  <a:lnTo>
                    <a:pt x="103951" y="428001"/>
                  </a:lnTo>
                  <a:lnTo>
                    <a:pt x="69062" y="399429"/>
                  </a:lnTo>
                  <a:lnTo>
                    <a:pt x="40272" y="364800"/>
                  </a:lnTo>
                  <a:lnTo>
                    <a:pt x="18532" y="325055"/>
                  </a:lnTo>
                  <a:lnTo>
                    <a:pt x="4791" y="281134"/>
                  </a:lnTo>
                  <a:lnTo>
                    <a:pt x="0" y="2339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761861" y="2634276"/>
              <a:ext cx="424815" cy="421640"/>
            </a:xfrm>
            <a:custGeom>
              <a:avLst/>
              <a:gdLst/>
              <a:ahLst/>
              <a:cxnLst/>
              <a:rect l="l" t="t" r="r" b="b"/>
              <a:pathLst>
                <a:path w="424814" h="421639">
                  <a:moveTo>
                    <a:pt x="212101" y="0"/>
                  </a:moveTo>
                  <a:lnTo>
                    <a:pt x="163465" y="5561"/>
                  </a:lnTo>
                  <a:lnTo>
                    <a:pt x="118820" y="21404"/>
                  </a:lnTo>
                  <a:lnTo>
                    <a:pt x="79438" y="46263"/>
                  </a:lnTo>
                  <a:lnTo>
                    <a:pt x="46593" y="78874"/>
                  </a:lnTo>
                  <a:lnTo>
                    <a:pt x="21556" y="117975"/>
                  </a:lnTo>
                  <a:lnTo>
                    <a:pt x="5601" y="162300"/>
                  </a:lnTo>
                  <a:lnTo>
                    <a:pt x="0" y="210586"/>
                  </a:lnTo>
                  <a:lnTo>
                    <a:pt x="5601" y="258872"/>
                  </a:lnTo>
                  <a:lnTo>
                    <a:pt x="21556" y="303197"/>
                  </a:lnTo>
                  <a:lnTo>
                    <a:pt x="46593" y="342297"/>
                  </a:lnTo>
                  <a:lnTo>
                    <a:pt x="79438" y="374908"/>
                  </a:lnTo>
                  <a:lnTo>
                    <a:pt x="118820" y="399767"/>
                  </a:lnTo>
                  <a:lnTo>
                    <a:pt x="163465" y="415609"/>
                  </a:lnTo>
                  <a:lnTo>
                    <a:pt x="212101" y="421171"/>
                  </a:lnTo>
                  <a:lnTo>
                    <a:pt x="260738" y="415609"/>
                  </a:lnTo>
                  <a:lnTo>
                    <a:pt x="305383" y="399767"/>
                  </a:lnTo>
                  <a:lnTo>
                    <a:pt x="344765" y="374908"/>
                  </a:lnTo>
                  <a:lnTo>
                    <a:pt x="377610" y="342297"/>
                  </a:lnTo>
                  <a:lnTo>
                    <a:pt x="402647" y="303197"/>
                  </a:lnTo>
                  <a:lnTo>
                    <a:pt x="418602" y="258872"/>
                  </a:lnTo>
                  <a:lnTo>
                    <a:pt x="424203" y="210586"/>
                  </a:lnTo>
                  <a:lnTo>
                    <a:pt x="418602" y="162300"/>
                  </a:lnTo>
                  <a:lnTo>
                    <a:pt x="402647" y="117975"/>
                  </a:lnTo>
                  <a:lnTo>
                    <a:pt x="377610" y="78874"/>
                  </a:lnTo>
                  <a:lnTo>
                    <a:pt x="344764" y="46263"/>
                  </a:lnTo>
                  <a:lnTo>
                    <a:pt x="305383" y="21404"/>
                  </a:lnTo>
                  <a:lnTo>
                    <a:pt x="260738" y="5561"/>
                  </a:lnTo>
                  <a:lnTo>
                    <a:pt x="21210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761861" y="2634276"/>
              <a:ext cx="424815" cy="421640"/>
            </a:xfrm>
            <a:custGeom>
              <a:avLst/>
              <a:gdLst/>
              <a:ahLst/>
              <a:cxnLst/>
              <a:rect l="l" t="t" r="r" b="b"/>
              <a:pathLst>
                <a:path w="424814" h="421639">
                  <a:moveTo>
                    <a:pt x="0" y="210586"/>
                  </a:moveTo>
                  <a:lnTo>
                    <a:pt x="5601" y="162300"/>
                  </a:lnTo>
                  <a:lnTo>
                    <a:pt x="21556" y="117975"/>
                  </a:lnTo>
                  <a:lnTo>
                    <a:pt x="46593" y="78874"/>
                  </a:lnTo>
                  <a:lnTo>
                    <a:pt x="79438" y="46263"/>
                  </a:lnTo>
                  <a:lnTo>
                    <a:pt x="118820" y="21404"/>
                  </a:lnTo>
                  <a:lnTo>
                    <a:pt x="163465" y="5561"/>
                  </a:lnTo>
                  <a:lnTo>
                    <a:pt x="212101" y="0"/>
                  </a:lnTo>
                  <a:lnTo>
                    <a:pt x="260738" y="5561"/>
                  </a:lnTo>
                  <a:lnTo>
                    <a:pt x="305383" y="21404"/>
                  </a:lnTo>
                  <a:lnTo>
                    <a:pt x="344765" y="46263"/>
                  </a:lnTo>
                  <a:lnTo>
                    <a:pt x="377610" y="78874"/>
                  </a:lnTo>
                  <a:lnTo>
                    <a:pt x="402647" y="117975"/>
                  </a:lnTo>
                  <a:lnTo>
                    <a:pt x="418602" y="162300"/>
                  </a:lnTo>
                  <a:lnTo>
                    <a:pt x="424203" y="210586"/>
                  </a:lnTo>
                  <a:lnTo>
                    <a:pt x="418602" y="258872"/>
                  </a:lnTo>
                  <a:lnTo>
                    <a:pt x="402647" y="303197"/>
                  </a:lnTo>
                  <a:lnTo>
                    <a:pt x="377610" y="342297"/>
                  </a:lnTo>
                  <a:lnTo>
                    <a:pt x="344765" y="374908"/>
                  </a:lnTo>
                  <a:lnTo>
                    <a:pt x="305383" y="399767"/>
                  </a:lnTo>
                  <a:lnTo>
                    <a:pt x="260738" y="415609"/>
                  </a:lnTo>
                  <a:lnTo>
                    <a:pt x="212101" y="421171"/>
                  </a:lnTo>
                  <a:lnTo>
                    <a:pt x="163465" y="415609"/>
                  </a:lnTo>
                  <a:lnTo>
                    <a:pt x="118820" y="399767"/>
                  </a:lnTo>
                  <a:lnTo>
                    <a:pt x="79438" y="374908"/>
                  </a:lnTo>
                  <a:lnTo>
                    <a:pt x="46593" y="342297"/>
                  </a:lnTo>
                  <a:lnTo>
                    <a:pt x="21556" y="303197"/>
                  </a:lnTo>
                  <a:lnTo>
                    <a:pt x="5601" y="258872"/>
                  </a:lnTo>
                  <a:lnTo>
                    <a:pt x="0" y="2105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4901150" y="2716600"/>
            <a:ext cx="14605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224467" y="2716600"/>
            <a:ext cx="31178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>
                <a:latin typeface="Times New Roman"/>
                <a:cs typeface="Times New Roman"/>
              </a:rPr>
              <a:t>start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2587323" y="2430742"/>
            <a:ext cx="2804795" cy="461645"/>
            <a:chOff x="2587323" y="2430742"/>
            <a:chExt cx="2804795" cy="461645"/>
          </a:xfrm>
        </p:grpSpPr>
        <p:sp>
          <p:nvSpPr>
            <p:cNvPr id="13" name="object 13" descr=""/>
            <p:cNvSpPr/>
            <p:nvPr/>
          </p:nvSpPr>
          <p:spPr>
            <a:xfrm>
              <a:off x="2592403" y="2861594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79" h="0">
                  <a:moveTo>
                    <a:pt x="0" y="0"/>
                  </a:moveTo>
                  <a:lnTo>
                    <a:pt x="716257" y="0"/>
                  </a:lnTo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300928" y="2830888"/>
              <a:ext cx="93345" cy="61594"/>
            </a:xfrm>
            <a:custGeom>
              <a:avLst/>
              <a:gdLst/>
              <a:ahLst/>
              <a:cxnLst/>
              <a:rect l="l" t="t" r="r" b="b"/>
              <a:pathLst>
                <a:path w="93345" h="61594">
                  <a:moveTo>
                    <a:pt x="0" y="0"/>
                  </a:moveTo>
                  <a:lnTo>
                    <a:pt x="0" y="61412"/>
                  </a:lnTo>
                  <a:lnTo>
                    <a:pt x="92789" y="307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973963" y="2435822"/>
              <a:ext cx="412750" cy="401955"/>
            </a:xfrm>
            <a:custGeom>
              <a:avLst/>
              <a:gdLst/>
              <a:ahLst/>
              <a:cxnLst/>
              <a:rect l="l" t="t" r="r" b="b"/>
              <a:pathLst>
                <a:path w="412750" h="401955">
                  <a:moveTo>
                    <a:pt x="0" y="175060"/>
                  </a:moveTo>
                  <a:lnTo>
                    <a:pt x="4929" y="131424"/>
                  </a:lnTo>
                  <a:lnTo>
                    <a:pt x="18819" y="94084"/>
                  </a:lnTo>
                  <a:lnTo>
                    <a:pt x="68080" y="38132"/>
                  </a:lnTo>
                  <a:lnTo>
                    <a:pt x="136980" y="6879"/>
                  </a:lnTo>
                  <a:lnTo>
                    <a:pt x="175421" y="413"/>
                  </a:lnTo>
                  <a:lnTo>
                    <a:pt x="214722" y="0"/>
                  </a:lnTo>
                  <a:lnTo>
                    <a:pt x="253533" y="5599"/>
                  </a:lnTo>
                  <a:lnTo>
                    <a:pt x="290505" y="17169"/>
                  </a:lnTo>
                  <a:lnTo>
                    <a:pt x="353530" y="58062"/>
                  </a:lnTo>
                  <a:lnTo>
                    <a:pt x="378645" y="89491"/>
                  </a:lnTo>
                  <a:lnTo>
                    <a:pt x="396885" y="126021"/>
                  </a:lnTo>
                  <a:lnTo>
                    <a:pt x="408199" y="165983"/>
                  </a:lnTo>
                  <a:lnTo>
                    <a:pt x="412538" y="207708"/>
                  </a:lnTo>
                  <a:lnTo>
                    <a:pt x="409850" y="249525"/>
                  </a:lnTo>
                  <a:lnTo>
                    <a:pt x="400087" y="289766"/>
                  </a:lnTo>
                  <a:lnTo>
                    <a:pt x="383196" y="326762"/>
                  </a:lnTo>
                  <a:lnTo>
                    <a:pt x="359128" y="358842"/>
                  </a:lnTo>
                  <a:lnTo>
                    <a:pt x="327833" y="384337"/>
                  </a:lnTo>
                  <a:lnTo>
                    <a:pt x="289260" y="401578"/>
                  </a:lnTo>
                </a:path>
              </a:pathLst>
            </a:custGeom>
            <a:ln w="9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209678" y="2805926"/>
              <a:ext cx="66040" cy="60960"/>
            </a:xfrm>
            <a:custGeom>
              <a:avLst/>
              <a:gdLst/>
              <a:ahLst/>
              <a:cxnLst/>
              <a:rect l="l" t="t" r="r" b="b"/>
              <a:pathLst>
                <a:path w="66039" h="60960">
                  <a:moveTo>
                    <a:pt x="56954" y="0"/>
                  </a:moveTo>
                  <a:lnTo>
                    <a:pt x="0" y="38936"/>
                  </a:lnTo>
                  <a:lnTo>
                    <a:pt x="65517" y="60818"/>
                  </a:lnTo>
                  <a:lnTo>
                    <a:pt x="569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5367175" y="2300462"/>
            <a:ext cx="75565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Times New Roman"/>
                <a:cs typeface="Times New Roman"/>
              </a:rPr>
              <a:t>letter,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digit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3416060" y="2609613"/>
            <a:ext cx="474345" cy="470534"/>
            <a:chOff x="3416060" y="2609613"/>
            <a:chExt cx="474345" cy="470534"/>
          </a:xfrm>
        </p:grpSpPr>
        <p:sp>
          <p:nvSpPr>
            <p:cNvPr id="19" name="object 19" descr=""/>
            <p:cNvSpPr/>
            <p:nvPr/>
          </p:nvSpPr>
          <p:spPr>
            <a:xfrm>
              <a:off x="3417330" y="2610883"/>
              <a:ext cx="471805" cy="467995"/>
            </a:xfrm>
            <a:custGeom>
              <a:avLst/>
              <a:gdLst/>
              <a:ahLst/>
              <a:cxnLst/>
              <a:rect l="l" t="t" r="r" b="b"/>
              <a:pathLst>
                <a:path w="471804" h="467994">
                  <a:moveTo>
                    <a:pt x="235631" y="0"/>
                  </a:moveTo>
                  <a:lnTo>
                    <a:pt x="188147" y="4753"/>
                  </a:lnTo>
                  <a:lnTo>
                    <a:pt x="143919" y="18387"/>
                  </a:lnTo>
                  <a:lnTo>
                    <a:pt x="103894" y="39960"/>
                  </a:lnTo>
                  <a:lnTo>
                    <a:pt x="69020" y="68531"/>
                  </a:lnTo>
                  <a:lnTo>
                    <a:pt x="40246" y="103159"/>
                  </a:lnTo>
                  <a:lnTo>
                    <a:pt x="18519" y="142904"/>
                  </a:lnTo>
                  <a:lnTo>
                    <a:pt x="4787" y="186824"/>
                  </a:lnTo>
                  <a:lnTo>
                    <a:pt x="0" y="233979"/>
                  </a:lnTo>
                  <a:lnTo>
                    <a:pt x="4787" y="281134"/>
                  </a:lnTo>
                  <a:lnTo>
                    <a:pt x="18519" y="325055"/>
                  </a:lnTo>
                  <a:lnTo>
                    <a:pt x="40246" y="364800"/>
                  </a:lnTo>
                  <a:lnTo>
                    <a:pt x="69020" y="399429"/>
                  </a:lnTo>
                  <a:lnTo>
                    <a:pt x="103894" y="428001"/>
                  </a:lnTo>
                  <a:lnTo>
                    <a:pt x="143919" y="449575"/>
                  </a:lnTo>
                  <a:lnTo>
                    <a:pt x="188147" y="463209"/>
                  </a:lnTo>
                  <a:lnTo>
                    <a:pt x="235631" y="467963"/>
                  </a:lnTo>
                  <a:lnTo>
                    <a:pt x="283143" y="463209"/>
                  </a:lnTo>
                  <a:lnTo>
                    <a:pt x="327392" y="449575"/>
                  </a:lnTo>
                  <a:lnTo>
                    <a:pt x="367432" y="428001"/>
                  </a:lnTo>
                  <a:lnTo>
                    <a:pt x="402315" y="399429"/>
                  </a:lnTo>
                  <a:lnTo>
                    <a:pt x="431096" y="364800"/>
                  </a:lnTo>
                  <a:lnTo>
                    <a:pt x="452826" y="325055"/>
                  </a:lnTo>
                  <a:lnTo>
                    <a:pt x="466558" y="281134"/>
                  </a:lnTo>
                  <a:lnTo>
                    <a:pt x="471346" y="233979"/>
                  </a:lnTo>
                  <a:lnTo>
                    <a:pt x="466558" y="186824"/>
                  </a:lnTo>
                  <a:lnTo>
                    <a:pt x="452826" y="142904"/>
                  </a:lnTo>
                  <a:lnTo>
                    <a:pt x="431096" y="103159"/>
                  </a:lnTo>
                  <a:lnTo>
                    <a:pt x="402315" y="68531"/>
                  </a:lnTo>
                  <a:lnTo>
                    <a:pt x="367432" y="39960"/>
                  </a:lnTo>
                  <a:lnTo>
                    <a:pt x="327392" y="18387"/>
                  </a:lnTo>
                  <a:lnTo>
                    <a:pt x="283143" y="4753"/>
                  </a:lnTo>
                  <a:lnTo>
                    <a:pt x="23563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417330" y="2610883"/>
              <a:ext cx="471805" cy="467995"/>
            </a:xfrm>
            <a:custGeom>
              <a:avLst/>
              <a:gdLst/>
              <a:ahLst/>
              <a:cxnLst/>
              <a:rect l="l" t="t" r="r" b="b"/>
              <a:pathLst>
                <a:path w="471804" h="467994">
                  <a:moveTo>
                    <a:pt x="0" y="233979"/>
                  </a:moveTo>
                  <a:lnTo>
                    <a:pt x="4787" y="186824"/>
                  </a:lnTo>
                  <a:lnTo>
                    <a:pt x="18519" y="142904"/>
                  </a:lnTo>
                  <a:lnTo>
                    <a:pt x="40246" y="103159"/>
                  </a:lnTo>
                  <a:lnTo>
                    <a:pt x="69020" y="68531"/>
                  </a:lnTo>
                  <a:lnTo>
                    <a:pt x="103894" y="39960"/>
                  </a:lnTo>
                  <a:lnTo>
                    <a:pt x="143919" y="18387"/>
                  </a:lnTo>
                  <a:lnTo>
                    <a:pt x="188147" y="4753"/>
                  </a:lnTo>
                  <a:lnTo>
                    <a:pt x="235631" y="0"/>
                  </a:lnTo>
                  <a:lnTo>
                    <a:pt x="283143" y="4753"/>
                  </a:lnTo>
                  <a:lnTo>
                    <a:pt x="327392" y="18387"/>
                  </a:lnTo>
                  <a:lnTo>
                    <a:pt x="367432" y="39960"/>
                  </a:lnTo>
                  <a:lnTo>
                    <a:pt x="402315" y="68531"/>
                  </a:lnTo>
                  <a:lnTo>
                    <a:pt x="431096" y="103159"/>
                  </a:lnTo>
                  <a:lnTo>
                    <a:pt x="452826" y="142904"/>
                  </a:lnTo>
                  <a:lnTo>
                    <a:pt x="466558" y="186824"/>
                  </a:lnTo>
                  <a:lnTo>
                    <a:pt x="471346" y="233979"/>
                  </a:lnTo>
                  <a:lnTo>
                    <a:pt x="466558" y="281134"/>
                  </a:lnTo>
                  <a:lnTo>
                    <a:pt x="452826" y="325055"/>
                  </a:lnTo>
                  <a:lnTo>
                    <a:pt x="431096" y="364800"/>
                  </a:lnTo>
                  <a:lnTo>
                    <a:pt x="402315" y="399429"/>
                  </a:lnTo>
                  <a:lnTo>
                    <a:pt x="367432" y="428001"/>
                  </a:lnTo>
                  <a:lnTo>
                    <a:pt x="327392" y="449575"/>
                  </a:lnTo>
                  <a:lnTo>
                    <a:pt x="283143" y="463209"/>
                  </a:lnTo>
                  <a:lnTo>
                    <a:pt x="235631" y="467963"/>
                  </a:lnTo>
                  <a:lnTo>
                    <a:pt x="188148" y="463209"/>
                  </a:lnTo>
                  <a:lnTo>
                    <a:pt x="143919" y="449575"/>
                  </a:lnTo>
                  <a:lnTo>
                    <a:pt x="103894" y="428001"/>
                  </a:lnTo>
                  <a:lnTo>
                    <a:pt x="69020" y="399429"/>
                  </a:lnTo>
                  <a:lnTo>
                    <a:pt x="40246" y="364800"/>
                  </a:lnTo>
                  <a:lnTo>
                    <a:pt x="18519" y="325055"/>
                  </a:lnTo>
                  <a:lnTo>
                    <a:pt x="4787" y="281134"/>
                  </a:lnTo>
                  <a:lnTo>
                    <a:pt x="0" y="2339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3594033" y="2716600"/>
            <a:ext cx="11811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0">
                <a:latin typeface="Times New Roman"/>
                <a:cs typeface="Times New Roman"/>
              </a:rPr>
              <a:t>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211881" y="2592940"/>
            <a:ext cx="3670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>
                <a:latin typeface="Times New Roman"/>
                <a:cs typeface="Times New Roman"/>
              </a:rPr>
              <a:t>letter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3912207" y="2820826"/>
            <a:ext cx="801370" cy="61594"/>
            <a:chOff x="3912207" y="2820826"/>
            <a:chExt cx="801370" cy="61594"/>
          </a:xfrm>
        </p:grpSpPr>
        <p:sp>
          <p:nvSpPr>
            <p:cNvPr id="24" name="object 24" descr=""/>
            <p:cNvSpPr/>
            <p:nvPr/>
          </p:nvSpPr>
          <p:spPr>
            <a:xfrm>
              <a:off x="3912207" y="2851532"/>
              <a:ext cx="716915" cy="0"/>
            </a:xfrm>
            <a:custGeom>
              <a:avLst/>
              <a:gdLst/>
              <a:ahLst/>
              <a:cxnLst/>
              <a:rect l="l" t="t" r="r" b="b"/>
              <a:pathLst>
                <a:path w="716914" h="0">
                  <a:moveTo>
                    <a:pt x="0" y="0"/>
                  </a:moveTo>
                  <a:lnTo>
                    <a:pt x="716290" y="0"/>
                  </a:lnTo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620765" y="2820826"/>
              <a:ext cx="93345" cy="61594"/>
            </a:xfrm>
            <a:custGeom>
              <a:avLst/>
              <a:gdLst/>
              <a:ahLst/>
              <a:cxnLst/>
              <a:rect l="l" t="t" r="r" b="b"/>
              <a:pathLst>
                <a:path w="93345" h="61594">
                  <a:moveTo>
                    <a:pt x="0" y="0"/>
                  </a:moveTo>
                  <a:lnTo>
                    <a:pt x="0" y="61412"/>
                  </a:lnTo>
                  <a:lnTo>
                    <a:pt x="92789" y="307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1837645" y="2207157"/>
            <a:ext cx="87312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>
                <a:latin typeface="Times New Roman"/>
                <a:cs typeface="Times New Roman"/>
              </a:rPr>
              <a:t>Identifier</a:t>
            </a:r>
            <a:r>
              <a:rPr dirty="0" sz="1550" spc="90">
                <a:latin typeface="Times New Roman"/>
                <a:cs typeface="Times New Roman"/>
              </a:rPr>
              <a:t> </a:t>
            </a:r>
            <a:r>
              <a:rPr dirty="0" sz="1550" spc="-50">
                <a:latin typeface="Times New Roman"/>
                <a:cs typeface="Times New Roman"/>
              </a:rPr>
              <a:t>: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475232" y="3832859"/>
            <a:ext cx="6449695" cy="2105025"/>
          </a:xfrm>
          <a:prstGeom prst="rect">
            <a:avLst/>
          </a:prstGeom>
          <a:solidFill>
            <a:srgbClr val="DDDDDD"/>
          </a:solidFill>
        </p:spPr>
        <p:txBody>
          <a:bodyPr wrap="square" lIns="0" tIns="140335" rIns="0" bIns="0" rtlCol="0" vert="horz">
            <a:spAutoFit/>
          </a:bodyPr>
          <a:lstStyle/>
          <a:p>
            <a:pPr marL="651510" marR="660400" indent="-487680">
              <a:lnSpc>
                <a:spcPct val="110000"/>
              </a:lnSpc>
              <a:spcBef>
                <a:spcPts val="1105"/>
              </a:spcBef>
            </a:pP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FiniteAutomataMatcher(A,δ,f)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{//f: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final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state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q</a:t>
            </a: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= 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651510">
              <a:lnSpc>
                <a:spcPct val="100000"/>
              </a:lnSpc>
              <a:spcBef>
                <a:spcPts val="190"/>
              </a:spcBef>
            </a:pP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for</a:t>
            </a:r>
            <a:r>
              <a:rPr dirty="0" sz="1600" spc="-2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i=1</a:t>
            </a:r>
            <a:r>
              <a:rPr dirty="0" sz="1600" spc="-1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to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n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5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141095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q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dirty="0" sz="1600" spc="-1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δ(q,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A[i]);</a:t>
            </a:r>
            <a:endParaRPr sz="1600">
              <a:latin typeface="Courier New"/>
              <a:cs typeface="Courier New"/>
            </a:endParaRPr>
          </a:p>
          <a:p>
            <a:pPr marL="1141095">
              <a:lnSpc>
                <a:spcPct val="100000"/>
              </a:lnSpc>
              <a:spcBef>
                <a:spcPts val="190"/>
              </a:spcBef>
            </a:pP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(q=f)</a:t>
            </a:r>
            <a:endParaRPr sz="1600">
              <a:latin typeface="Courier New"/>
              <a:cs typeface="Courier New"/>
            </a:endParaRPr>
          </a:p>
          <a:p>
            <a:pPr marL="1996439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matching</a:t>
            </a:r>
            <a:r>
              <a:rPr dirty="0" sz="16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is</a:t>
            </a:r>
            <a:r>
              <a:rPr dirty="0" sz="1600" spc="-4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found</a:t>
            </a:r>
            <a:r>
              <a:rPr dirty="0" sz="1600" spc="-3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at</a:t>
            </a:r>
            <a:r>
              <a:rPr dirty="0" sz="16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A[i-</a:t>
            </a:r>
            <a:r>
              <a:rPr dirty="0" sz="1600" spc="-20">
                <a:solidFill>
                  <a:srgbClr val="3D010C"/>
                </a:solidFill>
                <a:latin typeface="Courier New"/>
                <a:cs typeface="Courier New"/>
              </a:rPr>
              <a:t>m+1]</a:t>
            </a:r>
            <a:endParaRPr sz="1600">
              <a:latin typeface="Courier New"/>
              <a:cs typeface="Courier New"/>
            </a:endParaRPr>
          </a:p>
          <a:p>
            <a:pPr marL="163830">
              <a:lnSpc>
                <a:spcPct val="100000"/>
              </a:lnSpc>
              <a:spcBef>
                <a:spcPts val="190"/>
              </a:spcBef>
            </a:pPr>
            <a:r>
              <a:rPr dirty="0" sz="1600" spc="-5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418248" y="6180419"/>
            <a:ext cx="492759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00" spc="-20">
                <a:latin typeface="Times New Roman"/>
                <a:cs typeface="Times New Roman"/>
              </a:rPr>
              <a:t>Θ(</a:t>
            </a:r>
            <a:r>
              <a:rPr dirty="0" sz="1900" spc="-20" i="1">
                <a:latin typeface="Times New Roman"/>
                <a:cs typeface="Times New Roman"/>
              </a:rPr>
              <a:t>n</a:t>
            </a:r>
            <a:r>
              <a:rPr dirty="0" sz="1900" spc="-2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626870" y="6202171"/>
            <a:ext cx="6261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total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9166" y="800481"/>
            <a:ext cx="5871845" cy="6051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b="1">
                <a:solidFill>
                  <a:srgbClr val="2A54AA"/>
                </a:solidFill>
                <a:latin typeface="Times New Roman"/>
                <a:cs typeface="Times New Roman"/>
              </a:rPr>
              <a:t>Integer</a:t>
            </a:r>
            <a:r>
              <a:rPr dirty="0" sz="3800" spc="-25" b="1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3800" b="1">
                <a:solidFill>
                  <a:srgbClr val="2A54AA"/>
                </a:solidFill>
                <a:latin typeface="Times New Roman"/>
                <a:cs typeface="Times New Roman"/>
              </a:rPr>
              <a:t>number</a:t>
            </a:r>
            <a:r>
              <a:rPr dirty="0" sz="3800" spc="-20" b="1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3800" spc="-10" b="1">
                <a:solidFill>
                  <a:srgbClr val="2A54AA"/>
                </a:solidFill>
                <a:latin typeface="Times New Roman"/>
                <a:cs typeface="Times New Roman"/>
              </a:rPr>
              <a:t>Recognition</a:t>
            </a:r>
            <a:endParaRPr sz="38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080" y="2016810"/>
            <a:ext cx="109626" cy="11755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909" y="3245662"/>
            <a:ext cx="121513" cy="13075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864856" y="6273800"/>
            <a:ext cx="6673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Comic Sans MS"/>
                <a:cs typeface="Comic Sans MS"/>
              </a:rPr>
              <a:t>Page</a:t>
            </a:r>
            <a:r>
              <a:rPr dirty="0" sz="1400" spc="-35">
                <a:solidFill>
                  <a:srgbClr val="3E3D00"/>
                </a:solidFill>
                <a:latin typeface="Comic Sans MS"/>
                <a:cs typeface="Comic Sans MS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Comic Sans MS"/>
                <a:cs typeface="Comic Sans MS"/>
              </a:rPr>
              <a:t>72</a:t>
            </a:r>
            <a:endParaRPr sz="1400">
              <a:latin typeface="Comic Sans MS"/>
              <a:cs typeface="Comic Sans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57579" y="3794183"/>
            <a:ext cx="5000280" cy="227259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842755" y="4112267"/>
            <a:ext cx="127635" cy="245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124947" y="4112267"/>
            <a:ext cx="158115" cy="245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444761" y="3982810"/>
            <a:ext cx="117475" cy="245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422517" y="5666109"/>
            <a:ext cx="158115" cy="245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05646" y="4112267"/>
            <a:ext cx="340995" cy="245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latin typeface="Times New Roman"/>
                <a:cs typeface="Times New Roman"/>
              </a:rPr>
              <a:t>start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129982" y="4889188"/>
            <a:ext cx="147955" cy="245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427461" y="4889188"/>
            <a:ext cx="147955" cy="245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730066" y="5666100"/>
            <a:ext cx="137795" cy="245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237135" y="4630184"/>
            <a:ext cx="117475" cy="245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794146" y="4759732"/>
            <a:ext cx="117475" cy="245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latin typeface="Times New Roman"/>
                <a:cs typeface="Times New Roman"/>
              </a:rPr>
              <a:t>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422745" y="5407133"/>
            <a:ext cx="340995" cy="245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latin typeface="Times New Roman"/>
                <a:cs typeface="Times New Roman"/>
              </a:rPr>
              <a:t>x,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091626" y="5536617"/>
            <a:ext cx="117475" cy="245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961905" y="4500727"/>
            <a:ext cx="117475" cy="245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latin typeface="Times New Roman"/>
                <a:cs typeface="Times New Roman"/>
              </a:rPr>
              <a:t>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034592" y="1766823"/>
            <a:ext cx="5062220" cy="220218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Form</a:t>
            </a:r>
            <a:r>
              <a:rPr dirty="0" sz="18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18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10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진수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 8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진수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 16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진수로</a:t>
            </a:r>
            <a:r>
              <a:rPr dirty="0" sz="18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구분되어진다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525780">
              <a:lnSpc>
                <a:spcPct val="100000"/>
              </a:lnSpc>
              <a:spcBef>
                <a:spcPts val="950"/>
              </a:spcBef>
            </a:pP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10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진수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아닌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시작</a:t>
            </a:r>
            <a:endParaRPr sz="1800">
              <a:latin typeface="Malgun Gothic"/>
              <a:cs typeface="Malgun Gothic"/>
            </a:endParaRPr>
          </a:p>
          <a:p>
            <a:pPr marL="812800">
              <a:lnSpc>
                <a:spcPct val="100000"/>
              </a:lnSpc>
              <a:spcBef>
                <a:spcPts val="780"/>
              </a:spcBef>
            </a:pP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8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진수</a:t>
            </a:r>
            <a:r>
              <a:rPr dirty="0" sz="18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18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으로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시작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18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16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진수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1800" spc="45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0x,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 0X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시작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Transition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diagram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Times New Roman"/>
              <a:cs typeface="Times New Roman"/>
            </a:endParaRPr>
          </a:p>
          <a:p>
            <a:pPr algn="r" marR="1319530">
              <a:lnSpc>
                <a:spcPct val="100000"/>
              </a:lnSpc>
            </a:pPr>
            <a:r>
              <a:rPr dirty="0" sz="1400" spc="-5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259384" y="5277649"/>
            <a:ext cx="117475" cy="245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444244" y="4972939"/>
            <a:ext cx="1447800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n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:</a:t>
            </a:r>
            <a:r>
              <a:rPr dirty="0" sz="14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non-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zero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digit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o</a:t>
            </a:r>
            <a:r>
              <a:rPr dirty="0" sz="14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:</a:t>
            </a:r>
            <a:r>
              <a:rPr dirty="0" sz="14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octal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 digit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h</a:t>
            </a:r>
            <a:r>
              <a:rPr dirty="0" sz="14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:</a:t>
            </a:r>
            <a:r>
              <a:rPr dirty="0" sz="14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hexa</a:t>
            </a:r>
            <a:r>
              <a:rPr dirty="0" sz="1400" spc="-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digit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620011" y="6161532"/>
            <a:ext cx="614680" cy="417830"/>
          </a:xfrm>
          <a:prstGeom prst="rect">
            <a:avLst/>
          </a:prstGeom>
          <a:solidFill>
            <a:srgbClr val="FFD5AC"/>
          </a:solidFill>
        </p:spPr>
        <p:txBody>
          <a:bodyPr wrap="square" lIns="0" tIns="11747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25"/>
              </a:spcBef>
            </a:pPr>
            <a:r>
              <a:rPr dirty="0" sz="1600" spc="-20" i="1">
                <a:solidFill>
                  <a:srgbClr val="3E3D00"/>
                </a:solidFill>
                <a:latin typeface="Trebuchet MS"/>
                <a:cs typeface="Trebuchet MS"/>
              </a:rPr>
              <a:t>123a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339720" y="6228994"/>
            <a:ext cx="1003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i="1">
                <a:solidFill>
                  <a:srgbClr val="3E3D00"/>
                </a:solidFill>
                <a:latin typeface="Trebuchet MS"/>
                <a:cs typeface="Trebuchet MS"/>
              </a:rPr>
              <a:t>?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6222" rIns="0" bIns="0" rtlCol="0" vert="horz">
            <a:spAutoFit/>
          </a:bodyPr>
          <a:lstStyle/>
          <a:p>
            <a:pPr marL="1696085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2A54AA"/>
                </a:solidFill>
                <a:latin typeface="Times New Roman"/>
                <a:cs typeface="Times New Roman"/>
              </a:rPr>
              <a:t>Real number</a:t>
            </a:r>
            <a:r>
              <a:rPr dirty="0" sz="3600" spc="-15" b="1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3600" spc="-10" b="1">
                <a:solidFill>
                  <a:srgbClr val="2A54AA"/>
                </a:solidFill>
                <a:latin typeface="Times New Roman"/>
                <a:cs typeface="Times New Roman"/>
              </a:rPr>
              <a:t>Recognition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708" y="2502984"/>
            <a:ext cx="7185669" cy="170423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926176" y="3202304"/>
            <a:ext cx="13716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50">
                <a:latin typeface="Times New Roman"/>
                <a:cs typeface="Times New Roman"/>
              </a:rPr>
              <a:t>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85111" y="3202304"/>
            <a:ext cx="15938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50">
                <a:latin typeface="Times New Roman"/>
                <a:cs typeface="Times New Roman"/>
              </a:rPr>
              <a:t>C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500497" y="3344132"/>
            <a:ext cx="12573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50">
                <a:latin typeface="Times New Roman"/>
                <a:cs typeface="Times New Roman"/>
              </a:rPr>
              <a:t>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99269" y="3202304"/>
            <a:ext cx="37084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0">
                <a:latin typeface="Times New Roman"/>
                <a:cs typeface="Times New Roman"/>
              </a:rPr>
              <a:t>start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46930" y="3202304"/>
            <a:ext cx="114363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13460" algn="l"/>
              </a:tabLst>
            </a:pPr>
            <a:r>
              <a:rPr dirty="0" sz="1550" spc="-50">
                <a:latin typeface="Times New Roman"/>
                <a:cs typeface="Times New Roman"/>
              </a:rPr>
              <a:t>A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940">
                <a:latin typeface="Times New Roman"/>
                <a:cs typeface="Times New Roman"/>
              </a:rPr>
              <a:t>B</a:t>
            </a:r>
            <a:r>
              <a:rPr dirty="0" sz="1550" spc="-20">
                <a:latin typeface="Times New Roman"/>
                <a:cs typeface="Times New Roman"/>
              </a:rPr>
              <a:t>o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5050" y="3202304"/>
            <a:ext cx="17081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50">
                <a:latin typeface="Times New Roman"/>
                <a:cs typeface="Times New Roman"/>
              </a:rPr>
              <a:t>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892196" y="3202304"/>
            <a:ext cx="14795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50">
                <a:latin typeface="Times New Roman"/>
                <a:cs typeface="Times New Roman"/>
              </a:rPr>
              <a:t>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028056" y="3769585"/>
            <a:ext cx="17081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50">
                <a:latin typeface="Times New Roman"/>
                <a:cs typeface="Times New Roman"/>
              </a:rPr>
              <a:t>G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91859" y="3060487"/>
            <a:ext cx="7556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50">
                <a:latin typeface="Times New Roman"/>
                <a:cs typeface="Times New Roman"/>
              </a:rPr>
              <a:t>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633261" y="3344132"/>
            <a:ext cx="12573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50">
                <a:latin typeface="Times New Roman"/>
                <a:cs typeface="Times New Roman"/>
              </a:rPr>
              <a:t>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705161" y="3344132"/>
            <a:ext cx="11493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50">
                <a:latin typeface="Times New Roman"/>
                <a:cs typeface="Times New Roman"/>
              </a:rPr>
              <a:t>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500497" y="2776861"/>
            <a:ext cx="211645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02789" algn="l"/>
              </a:tabLst>
            </a:pPr>
            <a:r>
              <a:rPr dirty="0" sz="1550" spc="-50">
                <a:latin typeface="Times New Roman"/>
                <a:cs typeface="Times New Roman"/>
              </a:rPr>
              <a:t>d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50">
                <a:latin typeface="Times New Roman"/>
                <a:cs typeface="Times New Roman"/>
              </a:rPr>
              <a:t>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050226" y="3060487"/>
            <a:ext cx="12573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50">
                <a:latin typeface="Times New Roman"/>
                <a:cs typeface="Times New Roman"/>
              </a:rPr>
              <a:t>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190700" y="2635073"/>
            <a:ext cx="99123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66140" algn="l"/>
              </a:tabLst>
            </a:pPr>
            <a:r>
              <a:rPr dirty="0" sz="1550" spc="-50">
                <a:latin typeface="Times New Roman"/>
                <a:cs typeface="Times New Roman"/>
              </a:rPr>
              <a:t>+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50">
                <a:latin typeface="Times New Roman"/>
                <a:cs typeface="Times New Roman"/>
              </a:rPr>
              <a:t>F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213874" y="3769585"/>
            <a:ext cx="9271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50">
                <a:latin typeface="Times New Roman"/>
                <a:cs typeface="Times New Roman"/>
              </a:rPr>
              <a:t>-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903332" y="2635074"/>
            <a:ext cx="62357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09905" algn="l"/>
              </a:tabLst>
            </a:pPr>
            <a:r>
              <a:rPr dirty="0" sz="1550" spc="-50">
                <a:latin typeface="Times New Roman"/>
                <a:cs typeface="Times New Roman"/>
              </a:rPr>
              <a:t>d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50">
                <a:latin typeface="Times New Roman"/>
                <a:cs typeface="Times New Roman"/>
              </a:rPr>
              <a:t>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903332" y="3769585"/>
            <a:ext cx="12573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50">
                <a:latin typeface="Times New Roman"/>
                <a:cs typeface="Times New Roman"/>
              </a:rPr>
              <a:t>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864856" y="6273800"/>
            <a:ext cx="6673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Comic Sans MS"/>
                <a:cs typeface="Comic Sans MS"/>
              </a:rPr>
              <a:t>Page</a:t>
            </a:r>
            <a:r>
              <a:rPr dirty="0" sz="1400" spc="-35">
                <a:solidFill>
                  <a:srgbClr val="3E3D00"/>
                </a:solidFill>
                <a:latin typeface="Comic Sans MS"/>
                <a:cs typeface="Comic Sans MS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Comic Sans MS"/>
                <a:cs typeface="Comic Sans MS"/>
              </a:rPr>
              <a:t>73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90168" y="1847850"/>
            <a:ext cx="180340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150">
                <a:solidFill>
                  <a:srgbClr val="FF9933"/>
                </a:solidFill>
                <a:latin typeface="Arial MT"/>
                <a:cs typeface="Arial MT"/>
              </a:rPr>
              <a:t>🞓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033068" y="1749167"/>
            <a:ext cx="6531609" cy="79375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974090" algn="l"/>
              </a:tabLst>
            </a:pPr>
            <a:r>
              <a:rPr dirty="0" sz="2100">
                <a:latin typeface="Malgun Gothic"/>
                <a:cs typeface="Malgun Gothic"/>
              </a:rPr>
              <a:t>Form</a:t>
            </a:r>
            <a:r>
              <a:rPr dirty="0" sz="2100" spc="-60">
                <a:latin typeface="Malgun Gothic"/>
                <a:cs typeface="Malgun Gothic"/>
              </a:rPr>
              <a:t> </a:t>
            </a:r>
            <a:r>
              <a:rPr dirty="0" sz="2100" spc="-50">
                <a:latin typeface="Malgun Gothic"/>
                <a:cs typeface="Malgun Gothic"/>
              </a:rPr>
              <a:t>:</a:t>
            </a:r>
            <a:r>
              <a:rPr dirty="0" sz="2100">
                <a:latin typeface="Malgun Gothic"/>
                <a:cs typeface="Malgun Gothic"/>
              </a:rPr>
              <a:t>	</a:t>
            </a:r>
            <a:r>
              <a:rPr dirty="0" sz="2100" spc="-10">
                <a:latin typeface="Malgun Gothic"/>
                <a:cs typeface="Malgun Gothic"/>
              </a:rPr>
              <a:t>Fixed-</a:t>
            </a:r>
            <a:r>
              <a:rPr dirty="0" sz="2100">
                <a:latin typeface="Malgun Gothic"/>
                <a:cs typeface="Malgun Gothic"/>
              </a:rPr>
              <a:t>point</a:t>
            </a:r>
            <a:r>
              <a:rPr dirty="0" sz="2100" spc="-15">
                <a:latin typeface="Malgun Gothic"/>
                <a:cs typeface="Malgun Gothic"/>
              </a:rPr>
              <a:t> </a:t>
            </a:r>
            <a:r>
              <a:rPr dirty="0" sz="2100">
                <a:latin typeface="Malgun Gothic"/>
                <a:cs typeface="Malgun Gothic"/>
              </a:rPr>
              <a:t>number</a:t>
            </a:r>
            <a:r>
              <a:rPr dirty="0" sz="2100" spc="-10">
                <a:latin typeface="Malgun Gothic"/>
                <a:cs typeface="Malgun Gothic"/>
              </a:rPr>
              <a:t> </a:t>
            </a:r>
            <a:r>
              <a:rPr dirty="0" sz="2100">
                <a:latin typeface="Malgun Gothic"/>
                <a:cs typeface="Malgun Gothic"/>
              </a:rPr>
              <a:t>&amp;</a:t>
            </a:r>
            <a:r>
              <a:rPr dirty="0" sz="2100" spc="-10">
                <a:latin typeface="Malgun Gothic"/>
                <a:cs typeface="Malgun Gothic"/>
              </a:rPr>
              <a:t> </a:t>
            </a:r>
            <a:r>
              <a:rPr dirty="0" sz="2100" spc="-20">
                <a:latin typeface="Malgun Gothic"/>
                <a:cs typeface="Malgun Gothic"/>
              </a:rPr>
              <a:t>Floating-</a:t>
            </a:r>
            <a:r>
              <a:rPr dirty="0" sz="2100">
                <a:latin typeface="Malgun Gothic"/>
                <a:cs typeface="Malgun Gothic"/>
              </a:rPr>
              <a:t>point</a:t>
            </a:r>
            <a:r>
              <a:rPr dirty="0" sz="2100" spc="-5">
                <a:latin typeface="Malgun Gothic"/>
                <a:cs typeface="Malgun Gothic"/>
              </a:rPr>
              <a:t> </a:t>
            </a:r>
            <a:r>
              <a:rPr dirty="0" sz="2100" spc="-10">
                <a:latin typeface="Malgun Gothic"/>
                <a:cs typeface="Malgun Gothic"/>
              </a:rPr>
              <a:t>number</a:t>
            </a:r>
            <a:endParaRPr sz="21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100" spc="-10">
                <a:latin typeface="Malgun Gothic"/>
                <a:cs typeface="Malgun Gothic"/>
              </a:rPr>
              <a:t>Transition</a:t>
            </a:r>
            <a:r>
              <a:rPr dirty="0" sz="2100" spc="-145">
                <a:latin typeface="Malgun Gothic"/>
                <a:cs typeface="Malgun Gothic"/>
              </a:rPr>
              <a:t> </a:t>
            </a:r>
            <a:r>
              <a:rPr dirty="0" sz="2100" spc="-10">
                <a:latin typeface="Malgun Gothic"/>
                <a:cs typeface="Malgun Gothic"/>
              </a:rPr>
              <a:t>diagram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90168" y="2231593"/>
            <a:ext cx="180975" cy="2343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150">
                <a:solidFill>
                  <a:srgbClr val="FF9933"/>
                </a:solidFill>
                <a:latin typeface="Arial MT"/>
                <a:cs typeface="Arial MT"/>
              </a:rPr>
              <a:t>🞓</a:t>
            </a:r>
            <a:endParaRPr sz="1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/>
          <p:nvPr/>
        </p:nvSpPr>
        <p:spPr>
          <a:xfrm>
            <a:off x="8317483" y="6312346"/>
            <a:ext cx="21462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0"/>
              </a:lnSpc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74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9542" rIns="0" bIns="0" rtlCol="0" vert="horz">
            <a:spAutoFit/>
          </a:bodyPr>
          <a:lstStyle/>
          <a:p>
            <a:pPr marL="37274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</a:rPr>
              <a:t>3.</a:t>
            </a:r>
            <a:r>
              <a:rPr dirty="0" sz="2000" spc="-10">
                <a:solidFill>
                  <a:srgbClr val="3D010C"/>
                </a:solidFill>
              </a:rPr>
              <a:t> Rabin-</a:t>
            </a:r>
            <a:r>
              <a:rPr dirty="0" sz="2000">
                <a:solidFill>
                  <a:srgbClr val="3D010C"/>
                </a:solidFill>
              </a:rPr>
              <a:t>Karp</a:t>
            </a:r>
            <a:r>
              <a:rPr dirty="0" sz="2000" spc="-20">
                <a:solidFill>
                  <a:srgbClr val="3D010C"/>
                </a:solidFill>
              </a:rPr>
              <a:t> 알고리즘</a:t>
            </a:r>
            <a:endParaRPr sz="2000"/>
          </a:p>
        </p:txBody>
      </p:sp>
      <p:sp>
        <p:nvSpPr>
          <p:cNvPr id="3" name="object 3" descr=""/>
          <p:cNvSpPr txBox="1"/>
          <p:nvPr/>
        </p:nvSpPr>
        <p:spPr>
          <a:xfrm>
            <a:off x="1025042" y="1239773"/>
            <a:ext cx="6473825" cy="1699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00"/>
              </a:spcBef>
              <a:buClr>
                <a:srgbClr val="3E3D00"/>
              </a:buClr>
              <a:buSzPct val="80555"/>
              <a:buChar char="-"/>
              <a:tabLst>
                <a:tab pos="380365" algn="l"/>
              </a:tabLst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문자열패턴을</a:t>
            </a:r>
            <a:r>
              <a:rPr dirty="0" sz="18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수치로</a:t>
            </a:r>
            <a:r>
              <a:rPr dirty="0" sz="18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바꾸어 수치</a:t>
            </a:r>
            <a:r>
              <a:rPr dirty="0" sz="1800" spc="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비교를</a:t>
            </a:r>
            <a:r>
              <a:rPr dirty="0" sz="18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통해 패턴을</a:t>
            </a:r>
            <a:r>
              <a:rPr dirty="0" sz="18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D010C"/>
                </a:solidFill>
                <a:latin typeface="Malgun Gothic"/>
                <a:cs typeface="Malgun Gothic"/>
              </a:rPr>
              <a:t>찾음</a:t>
            </a:r>
            <a:endParaRPr sz="1800">
              <a:latin typeface="Malgun Gothic"/>
              <a:cs typeface="Malgun Gothic"/>
            </a:endParaRPr>
          </a:p>
          <a:p>
            <a:pPr marL="380365" indent="-342265">
              <a:lnSpc>
                <a:spcPct val="100000"/>
              </a:lnSpc>
              <a:spcBef>
                <a:spcPts val="1510"/>
              </a:spcBef>
              <a:buClr>
                <a:srgbClr val="3E3D00"/>
              </a:buClr>
              <a:buSzPct val="80555"/>
              <a:buChar char="-"/>
              <a:tabLst>
                <a:tab pos="380365" algn="l"/>
              </a:tabLst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p[1..m]이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10진수</a:t>
            </a:r>
            <a:r>
              <a:rPr dirty="0" sz="18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D010C"/>
                </a:solidFill>
                <a:latin typeface="Malgun Gothic"/>
                <a:cs typeface="Malgun Gothic"/>
              </a:rPr>
              <a:t>이면</a:t>
            </a:r>
            <a:endParaRPr sz="1800">
              <a:latin typeface="Malgun Gothic"/>
              <a:cs typeface="Malgun Gothic"/>
            </a:endParaRPr>
          </a:p>
          <a:p>
            <a:pPr algn="r" marR="616585">
              <a:lnSpc>
                <a:spcPct val="100000"/>
              </a:lnSpc>
              <a:spcBef>
                <a:spcPts val="1515"/>
              </a:spcBef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v</a:t>
            </a:r>
            <a:r>
              <a:rPr dirty="0" sz="1800" spc="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=</a:t>
            </a:r>
            <a:r>
              <a:rPr dirty="0" sz="1800" spc="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p[m]+10ⅹp[m-1]+10</a:t>
            </a:r>
            <a:r>
              <a:rPr dirty="0" baseline="25462" sz="1800">
                <a:solidFill>
                  <a:srgbClr val="3D010C"/>
                </a:solidFill>
                <a:latin typeface="Malgun Gothic"/>
                <a:cs typeface="Malgun Gothic"/>
              </a:rPr>
              <a:t>2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ⅹp[m-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2]+…+10</a:t>
            </a:r>
            <a:r>
              <a:rPr dirty="0" baseline="25462" sz="1800" spc="-15">
                <a:solidFill>
                  <a:srgbClr val="3D010C"/>
                </a:solidFill>
                <a:latin typeface="Malgun Gothic"/>
                <a:cs typeface="Malgun Gothic"/>
              </a:rPr>
              <a:t>m-1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ⅹp[1]</a:t>
            </a:r>
            <a:endParaRPr sz="1800">
              <a:latin typeface="Malgun Gothic"/>
              <a:cs typeface="Malgun Gothic"/>
            </a:endParaRPr>
          </a:p>
          <a:p>
            <a:pPr algn="r" marR="561975">
              <a:lnSpc>
                <a:spcPct val="100000"/>
              </a:lnSpc>
              <a:spcBef>
                <a:spcPts val="1510"/>
              </a:spcBef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=</a:t>
            </a:r>
            <a:r>
              <a:rPr dirty="0" sz="1800" spc="1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p[m]+10ⅹ(p[m-1]+10ⅹ(p[m-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2]+…+10ⅹp[1]))..)</a:t>
            </a:r>
            <a:endParaRPr sz="1800">
              <a:latin typeface="Malgun Gothic"/>
              <a:cs typeface="Malgun Gothic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740025" y="3854450"/>
          <a:ext cx="1691005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85"/>
                <a:gridCol w="400685"/>
                <a:gridCol w="400685"/>
                <a:gridCol w="400684"/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200" spc="-50">
                          <a:latin typeface="Malgun Gothic"/>
                          <a:cs typeface="Malgun Gothic"/>
                        </a:rPr>
                        <a:t>8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9715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200" spc="-50">
                          <a:latin typeface="Malgun Gothic"/>
                          <a:cs typeface="Malgun Gothic"/>
                        </a:rPr>
                        <a:t>5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9715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200" spc="-50">
                          <a:latin typeface="Malgun Gothic"/>
                          <a:cs typeface="Malgun Gothic"/>
                        </a:rPr>
                        <a:t>6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9715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200" spc="-50">
                          <a:latin typeface="Malgun Gothic"/>
                          <a:cs typeface="Malgun Gothic"/>
                        </a:rPr>
                        <a:t>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9715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953719" y="4696459"/>
            <a:ext cx="3554095" cy="766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dirty="0" sz="1450" spc="-50">
                <a:solidFill>
                  <a:srgbClr val="3E3D00"/>
                </a:solidFill>
                <a:latin typeface="Malgun Gothic"/>
                <a:cs typeface="Malgun Gothic"/>
              </a:rPr>
              <a:t>-</a:t>
            </a:r>
            <a:r>
              <a:rPr dirty="0" sz="145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v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=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1+10ⅹ6+10</a:t>
            </a:r>
            <a:r>
              <a:rPr dirty="0" baseline="25462" sz="1800" spc="-15">
                <a:solidFill>
                  <a:srgbClr val="3D010C"/>
                </a:solidFill>
                <a:latin typeface="Malgun Gothic"/>
                <a:cs typeface="Malgun Gothic"/>
              </a:rPr>
              <a:t>2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ⅹ5+10</a:t>
            </a:r>
            <a:r>
              <a:rPr dirty="0" baseline="25462" sz="1800" spc="-15">
                <a:solidFill>
                  <a:srgbClr val="3D010C"/>
                </a:solidFill>
                <a:latin typeface="Malgun Gothic"/>
                <a:cs typeface="Malgun Gothic"/>
              </a:rPr>
              <a:t>3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ⅹ8</a:t>
            </a:r>
            <a:endParaRPr sz="1800">
              <a:latin typeface="Malgun Gothic"/>
              <a:cs typeface="Malgun Gothic"/>
            </a:endParaRPr>
          </a:p>
          <a:p>
            <a:pPr algn="ctr" marL="566420">
              <a:lnSpc>
                <a:spcPct val="100000"/>
              </a:lnSpc>
              <a:spcBef>
                <a:spcPts val="1510"/>
              </a:spcBef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=</a:t>
            </a:r>
            <a:r>
              <a:rPr dirty="0" sz="18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1+10ⅹ(6+10ⅹ(5+10ⅹ8))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25042" y="342087"/>
            <a:ext cx="6793230" cy="767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4485" indent="-286385">
              <a:lnSpc>
                <a:spcPct val="100000"/>
              </a:lnSpc>
              <a:spcBef>
                <a:spcPts val="100"/>
              </a:spcBef>
              <a:buClr>
                <a:srgbClr val="3E3D00"/>
              </a:buClr>
              <a:buSzPct val="80555"/>
              <a:buFont typeface="Arial MT"/>
              <a:buChar char="•"/>
              <a:tabLst>
                <a:tab pos="324485" algn="l"/>
              </a:tabLst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문자열</a:t>
            </a:r>
            <a:r>
              <a:rPr dirty="0" sz="1800" spc="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A[i,..,i+m-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1]의</a:t>
            </a:r>
            <a:r>
              <a:rPr dirty="0" sz="18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D010C"/>
                </a:solidFill>
                <a:latin typeface="Malgun Gothic"/>
                <a:cs typeface="Malgun Gothic"/>
              </a:rPr>
              <a:t>값은</a:t>
            </a:r>
            <a:endParaRPr sz="1800">
              <a:latin typeface="Malgun Gothic"/>
              <a:cs typeface="Malgun Gothic"/>
            </a:endParaRPr>
          </a:p>
          <a:p>
            <a:pPr marL="443230">
              <a:lnSpc>
                <a:spcPct val="100000"/>
              </a:lnSpc>
              <a:spcBef>
                <a:spcPts val="1515"/>
              </a:spcBef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a</a:t>
            </a:r>
            <a:r>
              <a:rPr dirty="0" baseline="-20833" sz="1800">
                <a:solidFill>
                  <a:srgbClr val="3D010C"/>
                </a:solidFill>
                <a:latin typeface="Malgun Gothic"/>
                <a:cs typeface="Malgun Gothic"/>
              </a:rPr>
              <a:t>i</a:t>
            </a:r>
            <a:r>
              <a:rPr dirty="0" baseline="-20833" sz="1800" spc="382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=</a:t>
            </a:r>
            <a:r>
              <a:rPr dirty="0" sz="1800" spc="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A[i+m-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1]+10ⅹ(A[i+m-2]+10ⅹ(A[i+m-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3]+…+10ⅹA[i]))..)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289552" y="2312034"/>
            <a:ext cx="12134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A[i,..,i+m-</a:t>
            </a:r>
            <a:r>
              <a:rPr dirty="0" sz="1800" spc="-25">
                <a:solidFill>
                  <a:srgbClr val="3D010C"/>
                </a:solidFill>
                <a:latin typeface="Malgun Gothic"/>
                <a:cs typeface="Malgun Gothic"/>
              </a:rPr>
              <a:t>1]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25042" y="2792095"/>
            <a:ext cx="14458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05"/>
              </a:spcBef>
              <a:buClr>
                <a:srgbClr val="3E3D00"/>
              </a:buClr>
              <a:buSzPct val="80000"/>
              <a:buFont typeface="Arial MT"/>
              <a:buChar char="•"/>
              <a:tabLst>
                <a:tab pos="38036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a</a:t>
            </a:r>
            <a:r>
              <a:rPr dirty="0" baseline="-21367" sz="1950">
                <a:solidFill>
                  <a:srgbClr val="3D010C"/>
                </a:solidFill>
                <a:latin typeface="Malgun Gothic"/>
                <a:cs typeface="Malgun Gothic"/>
              </a:rPr>
              <a:t>i</a:t>
            </a:r>
            <a:r>
              <a:rPr dirty="0" baseline="-21367" sz="1950" spc="352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계산은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96234" y="2792095"/>
            <a:ext cx="5353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필요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25042" y="3310508"/>
            <a:ext cx="62668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05"/>
              </a:spcBef>
              <a:buClr>
                <a:srgbClr val="3E3D00"/>
              </a:buClr>
              <a:buSzPct val="80000"/>
              <a:buFont typeface="Arial MT"/>
              <a:buChar char="•"/>
              <a:tabLst>
                <a:tab pos="38036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입력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문자열에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대해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처음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m개의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문자별로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a</a:t>
            </a:r>
            <a:r>
              <a:rPr dirty="0" baseline="-21367" sz="1950">
                <a:solidFill>
                  <a:srgbClr val="3D010C"/>
                </a:solidFill>
                <a:latin typeface="Malgun Gothic"/>
                <a:cs typeface="Malgun Gothic"/>
              </a:rPr>
              <a:t>i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계산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606536" y="2775790"/>
            <a:ext cx="625475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00" spc="-20">
                <a:latin typeface="Times New Roman"/>
                <a:cs typeface="Times New Roman"/>
              </a:rPr>
              <a:t>Θ(</a:t>
            </a:r>
            <a:r>
              <a:rPr dirty="0" sz="2200" spc="-20" i="1">
                <a:latin typeface="Times New Roman"/>
                <a:cs typeface="Times New Roman"/>
              </a:rPr>
              <a:t>m</a:t>
            </a:r>
            <a:r>
              <a:rPr dirty="0" sz="2200" spc="-2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433571" y="1943100"/>
            <a:ext cx="2664460" cy="218440"/>
          </a:xfrm>
          <a:custGeom>
            <a:avLst/>
            <a:gdLst/>
            <a:ahLst/>
            <a:cxnLst/>
            <a:rect l="l" t="t" r="r" b="b"/>
            <a:pathLst>
              <a:path w="2664460" h="218439">
                <a:moveTo>
                  <a:pt x="2663952" y="0"/>
                </a:moveTo>
                <a:lnTo>
                  <a:pt x="2662527" y="42421"/>
                </a:lnTo>
                <a:lnTo>
                  <a:pt x="2658649" y="77057"/>
                </a:lnTo>
                <a:lnTo>
                  <a:pt x="2652914" y="100405"/>
                </a:lnTo>
                <a:lnTo>
                  <a:pt x="2645917" y="108965"/>
                </a:lnTo>
                <a:lnTo>
                  <a:pt x="1350010" y="108965"/>
                </a:lnTo>
                <a:lnTo>
                  <a:pt x="1343013" y="117526"/>
                </a:lnTo>
                <a:lnTo>
                  <a:pt x="1337278" y="140874"/>
                </a:lnTo>
                <a:lnTo>
                  <a:pt x="1333400" y="175510"/>
                </a:lnTo>
                <a:lnTo>
                  <a:pt x="1331976" y="217932"/>
                </a:lnTo>
                <a:lnTo>
                  <a:pt x="1330551" y="175510"/>
                </a:lnTo>
                <a:lnTo>
                  <a:pt x="1326673" y="140874"/>
                </a:lnTo>
                <a:lnTo>
                  <a:pt x="1320938" y="117526"/>
                </a:lnTo>
                <a:lnTo>
                  <a:pt x="1313941" y="108965"/>
                </a:lnTo>
                <a:lnTo>
                  <a:pt x="18033" y="108965"/>
                </a:lnTo>
                <a:lnTo>
                  <a:pt x="11037" y="100405"/>
                </a:lnTo>
                <a:lnTo>
                  <a:pt x="5302" y="77057"/>
                </a:lnTo>
                <a:lnTo>
                  <a:pt x="1424" y="42421"/>
                </a:lnTo>
                <a:lnTo>
                  <a:pt x="0" y="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1989201" y="1504950"/>
          <a:ext cx="5129530" cy="311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/>
                <a:gridCol w="473709"/>
                <a:gridCol w="473709"/>
                <a:gridCol w="473709"/>
                <a:gridCol w="546100"/>
                <a:gridCol w="546100"/>
                <a:gridCol w="634364"/>
                <a:gridCol w="473710"/>
                <a:gridCol w="473710"/>
                <a:gridCol w="473710"/>
              </a:tblGrid>
              <a:tr h="3111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i+1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…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1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i+m-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1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i+m-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2012950" y="3795776"/>
          <a:ext cx="5129530" cy="311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/>
                <a:gridCol w="473709"/>
                <a:gridCol w="473709"/>
                <a:gridCol w="473709"/>
                <a:gridCol w="546100"/>
                <a:gridCol w="546100"/>
                <a:gridCol w="634364"/>
                <a:gridCol w="473710"/>
                <a:gridCol w="473710"/>
                <a:gridCol w="473710"/>
              </a:tblGrid>
              <a:tr h="3111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i+1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…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1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i+m-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1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i+m-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 descr=""/>
          <p:cNvSpPr/>
          <p:nvPr/>
        </p:nvSpPr>
        <p:spPr>
          <a:xfrm>
            <a:off x="2014727" y="4177284"/>
            <a:ext cx="2438400" cy="196850"/>
          </a:xfrm>
          <a:custGeom>
            <a:avLst/>
            <a:gdLst/>
            <a:ahLst/>
            <a:cxnLst/>
            <a:rect l="l" t="t" r="r" b="b"/>
            <a:pathLst>
              <a:path w="2438400" h="196850">
                <a:moveTo>
                  <a:pt x="2438400" y="0"/>
                </a:moveTo>
                <a:lnTo>
                  <a:pt x="2434498" y="38236"/>
                </a:lnTo>
                <a:lnTo>
                  <a:pt x="2423858" y="69484"/>
                </a:lnTo>
                <a:lnTo>
                  <a:pt x="2408074" y="90564"/>
                </a:lnTo>
                <a:lnTo>
                  <a:pt x="2388743" y="98298"/>
                </a:lnTo>
                <a:lnTo>
                  <a:pt x="1268857" y="98298"/>
                </a:lnTo>
                <a:lnTo>
                  <a:pt x="1249525" y="106031"/>
                </a:lnTo>
                <a:lnTo>
                  <a:pt x="1233741" y="127111"/>
                </a:lnTo>
                <a:lnTo>
                  <a:pt x="1223101" y="158359"/>
                </a:lnTo>
                <a:lnTo>
                  <a:pt x="1219200" y="196596"/>
                </a:lnTo>
                <a:lnTo>
                  <a:pt x="1215298" y="158359"/>
                </a:lnTo>
                <a:lnTo>
                  <a:pt x="1204658" y="127111"/>
                </a:lnTo>
                <a:lnTo>
                  <a:pt x="1188874" y="106031"/>
                </a:lnTo>
                <a:lnTo>
                  <a:pt x="1169543" y="98298"/>
                </a:lnTo>
                <a:lnTo>
                  <a:pt x="49657" y="98298"/>
                </a:lnTo>
                <a:lnTo>
                  <a:pt x="30325" y="90564"/>
                </a:lnTo>
                <a:lnTo>
                  <a:pt x="14541" y="69484"/>
                </a:lnTo>
                <a:lnTo>
                  <a:pt x="3901" y="38236"/>
                </a:lnTo>
                <a:lnTo>
                  <a:pt x="0" y="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2484120" y="4539996"/>
            <a:ext cx="2232660" cy="300355"/>
          </a:xfrm>
          <a:custGeom>
            <a:avLst/>
            <a:gdLst/>
            <a:ahLst/>
            <a:cxnLst/>
            <a:rect l="l" t="t" r="r" b="b"/>
            <a:pathLst>
              <a:path w="2232660" h="300354">
                <a:moveTo>
                  <a:pt x="2232660" y="0"/>
                </a:moveTo>
                <a:lnTo>
                  <a:pt x="2224279" y="58441"/>
                </a:lnTo>
                <a:lnTo>
                  <a:pt x="2201433" y="106156"/>
                </a:lnTo>
                <a:lnTo>
                  <a:pt x="2167562" y="138320"/>
                </a:lnTo>
                <a:lnTo>
                  <a:pt x="2126107" y="150113"/>
                </a:lnTo>
                <a:lnTo>
                  <a:pt x="1222883" y="150113"/>
                </a:lnTo>
                <a:lnTo>
                  <a:pt x="1181427" y="161907"/>
                </a:lnTo>
                <a:lnTo>
                  <a:pt x="1147556" y="194071"/>
                </a:lnTo>
                <a:lnTo>
                  <a:pt x="1124710" y="241786"/>
                </a:lnTo>
                <a:lnTo>
                  <a:pt x="1116330" y="300227"/>
                </a:lnTo>
                <a:lnTo>
                  <a:pt x="1107949" y="241786"/>
                </a:lnTo>
                <a:lnTo>
                  <a:pt x="1085103" y="194071"/>
                </a:lnTo>
                <a:lnTo>
                  <a:pt x="1051232" y="161907"/>
                </a:lnTo>
                <a:lnTo>
                  <a:pt x="1009777" y="150113"/>
                </a:lnTo>
                <a:lnTo>
                  <a:pt x="106553" y="150113"/>
                </a:lnTo>
                <a:lnTo>
                  <a:pt x="65097" y="138320"/>
                </a:lnTo>
                <a:lnTo>
                  <a:pt x="31226" y="106156"/>
                </a:lnTo>
                <a:lnTo>
                  <a:pt x="8380" y="58441"/>
                </a:lnTo>
                <a:lnTo>
                  <a:pt x="0" y="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083970" y="4320666"/>
            <a:ext cx="6563359" cy="19932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082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3E3D00"/>
                </a:solidFill>
                <a:latin typeface="Arial MT"/>
                <a:cs typeface="Arial MT"/>
              </a:rPr>
              <a:t>a</a:t>
            </a:r>
            <a:r>
              <a:rPr dirty="0" baseline="-21604" sz="1350" spc="-37">
                <a:solidFill>
                  <a:srgbClr val="3E3D00"/>
                </a:solidFill>
                <a:latin typeface="Arial MT"/>
                <a:cs typeface="Arial MT"/>
              </a:rPr>
              <a:t>1</a:t>
            </a:r>
            <a:endParaRPr baseline="-21604" sz="13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900">
              <a:latin typeface="Arial MT"/>
              <a:cs typeface="Arial MT"/>
            </a:endParaRPr>
          </a:p>
          <a:p>
            <a:pPr algn="ctr" marR="1544320">
              <a:lnSpc>
                <a:spcPct val="100000"/>
              </a:lnSpc>
              <a:spcBef>
                <a:spcPts val="5"/>
              </a:spcBef>
            </a:pPr>
            <a:r>
              <a:rPr dirty="0" sz="1400" spc="-25">
                <a:solidFill>
                  <a:srgbClr val="3E3D00"/>
                </a:solidFill>
                <a:latin typeface="Arial MT"/>
                <a:cs typeface="Arial MT"/>
              </a:rPr>
              <a:t>a</a:t>
            </a:r>
            <a:r>
              <a:rPr dirty="0" baseline="-21604" sz="1350" spc="-37">
                <a:solidFill>
                  <a:srgbClr val="3E3D00"/>
                </a:solidFill>
                <a:latin typeface="Arial MT"/>
                <a:cs typeface="Arial MT"/>
              </a:rPr>
              <a:t>2</a:t>
            </a:r>
            <a:endParaRPr baseline="-21604" sz="1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900">
              <a:latin typeface="Arial MT"/>
              <a:cs typeface="Arial MT"/>
            </a:endParaRPr>
          </a:p>
          <a:p>
            <a:pPr marL="337185" indent="-286385">
              <a:lnSpc>
                <a:spcPct val="100000"/>
              </a:lnSpc>
              <a:buClr>
                <a:srgbClr val="3E3D00"/>
              </a:buClr>
              <a:buSzPct val="78125"/>
              <a:buFont typeface="Wingdings"/>
              <a:buChar char=""/>
              <a:tabLst>
                <a:tab pos="337185" algn="l"/>
              </a:tabLst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횟수는</a:t>
            </a: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n-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m+1번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(i=1</a:t>
            </a:r>
            <a:r>
              <a:rPr dirty="0" sz="1600" spc="-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to</a:t>
            </a:r>
            <a:r>
              <a:rPr dirty="0" sz="1600" spc="-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n-m+1).</a:t>
            </a:r>
            <a:endParaRPr sz="1600">
              <a:latin typeface="Malgun Gothic"/>
              <a:cs typeface="Malgun Gothic"/>
            </a:endParaRPr>
          </a:p>
          <a:p>
            <a:pPr marL="393065" indent="-342265">
              <a:lnSpc>
                <a:spcPct val="100000"/>
              </a:lnSpc>
              <a:spcBef>
                <a:spcPts val="495"/>
              </a:spcBef>
              <a:buClr>
                <a:srgbClr val="3E3D00"/>
              </a:buClr>
              <a:buSzPct val="78125"/>
              <a:buFont typeface="Wingdings"/>
              <a:buChar char=""/>
              <a:tabLst>
                <a:tab pos="393065" algn="l"/>
                <a:tab pos="5666740" algn="l"/>
              </a:tabLst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따라서</a:t>
            </a:r>
            <a:r>
              <a:rPr dirty="0" sz="16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a</a:t>
            </a:r>
            <a:r>
              <a:rPr dirty="0" baseline="-21164" sz="1575">
                <a:solidFill>
                  <a:srgbClr val="3D010C"/>
                </a:solidFill>
                <a:latin typeface="Malgun Gothic"/>
                <a:cs typeface="Malgun Gothic"/>
              </a:rPr>
              <a:t>i</a:t>
            </a:r>
            <a:r>
              <a:rPr dirty="0" baseline="-21164" sz="1575" spc="247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값과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v를</a:t>
            </a: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i를</a:t>
            </a: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변경하면서</a:t>
            </a:r>
            <a:r>
              <a:rPr dirty="0" sz="16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비교하면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총</a:t>
            </a: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수행시간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	</a:t>
            </a:r>
            <a:r>
              <a:rPr dirty="0" baseline="-7936" sz="3675" spc="-15">
                <a:latin typeface="Times New Roman"/>
                <a:cs typeface="Times New Roman"/>
              </a:rPr>
              <a:t>Θ(</a:t>
            </a:r>
            <a:r>
              <a:rPr dirty="0" baseline="-7936" sz="3675" spc="-15" i="1">
                <a:latin typeface="Times New Roman"/>
                <a:cs typeface="Times New Roman"/>
              </a:rPr>
              <a:t>mn</a:t>
            </a:r>
            <a:r>
              <a:rPr dirty="0" baseline="-7936" sz="3675" spc="-15">
                <a:latin typeface="Times New Roman"/>
                <a:cs typeface="Times New Roman"/>
              </a:rPr>
              <a:t>)</a:t>
            </a:r>
            <a:endParaRPr baseline="-7936" sz="3675">
              <a:latin typeface="Times New Roman"/>
              <a:cs typeface="Times New Roman"/>
            </a:endParaRPr>
          </a:p>
          <a:p>
            <a:pPr marL="393065" indent="-342265">
              <a:lnSpc>
                <a:spcPct val="100000"/>
              </a:lnSpc>
              <a:spcBef>
                <a:spcPts val="1175"/>
              </a:spcBef>
              <a:buClr>
                <a:srgbClr val="3E3D00"/>
              </a:buClr>
              <a:buSzPct val="78125"/>
              <a:buFont typeface="Wingdings"/>
              <a:buChar char=""/>
              <a:tabLst>
                <a:tab pos="393065" algn="l"/>
              </a:tabLst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문자를</a:t>
            </a:r>
            <a:r>
              <a:rPr dirty="0" sz="16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d</a:t>
            </a: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진수로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표현한</a:t>
            </a:r>
            <a:r>
              <a:rPr dirty="0" sz="16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경우,</a:t>
            </a:r>
            <a:r>
              <a:rPr dirty="0" sz="16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10을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d로</a:t>
            </a: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변경.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317483" y="6312346"/>
            <a:ext cx="21462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0"/>
              </a:lnSpc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75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22070" y="6441814"/>
            <a:ext cx="2823845" cy="29527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  <a:tabLst>
                <a:tab pos="354965" algn="l"/>
              </a:tabLst>
            </a:pPr>
            <a:r>
              <a:rPr dirty="0" sz="1250" spc="-50">
                <a:solidFill>
                  <a:srgbClr val="3E3D00"/>
                </a:solidFill>
                <a:latin typeface="Wingdings"/>
                <a:cs typeface="Wingdings"/>
              </a:rPr>
              <a:t></a:t>
            </a:r>
            <a:r>
              <a:rPr dirty="0" sz="125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d는</a:t>
            </a:r>
            <a:r>
              <a:rPr dirty="0" sz="1600" spc="-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다른</a:t>
            </a: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base를</a:t>
            </a: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사용</a:t>
            </a: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가능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5908" y="6133287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76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80592" y="972413"/>
            <a:ext cx="6739890" cy="153225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340"/>
              </a:spcBef>
              <a:buClr>
                <a:srgbClr val="1F407E"/>
              </a:buClr>
              <a:buSzPct val="80000"/>
              <a:buFont typeface="Arial MT"/>
              <a:buChar char="•"/>
              <a:tabLst>
                <a:tab pos="38036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매번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모든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계산을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해야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하는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것은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아니다.</a:t>
            </a:r>
            <a:endParaRPr sz="2000">
              <a:latin typeface="Malgun Gothic"/>
              <a:cs typeface="Malgun Gothic"/>
            </a:endParaRPr>
          </a:p>
          <a:p>
            <a:pPr marL="380365" indent="-342265">
              <a:lnSpc>
                <a:spcPct val="100000"/>
              </a:lnSpc>
              <a:spcBef>
                <a:spcPts val="240"/>
              </a:spcBef>
              <a:buClr>
                <a:srgbClr val="1F407E"/>
              </a:buClr>
              <a:buSzPct val="80000"/>
              <a:buFont typeface="Arial MT"/>
              <a:buChar char="•"/>
              <a:tabLst>
                <a:tab pos="38036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a</a:t>
            </a:r>
            <a:r>
              <a:rPr dirty="0" baseline="-21367" sz="1950">
                <a:solidFill>
                  <a:srgbClr val="3D010C"/>
                </a:solidFill>
                <a:latin typeface="Malgun Gothic"/>
                <a:cs typeface="Malgun Gothic"/>
              </a:rPr>
              <a:t>i</a:t>
            </a:r>
            <a:r>
              <a:rPr dirty="0" baseline="-21367" sz="1950" spc="7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계산시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a</a:t>
            </a:r>
            <a:r>
              <a:rPr dirty="0" baseline="-21367" sz="1950">
                <a:solidFill>
                  <a:srgbClr val="3D010C"/>
                </a:solidFill>
                <a:latin typeface="Malgun Gothic"/>
                <a:cs typeface="Malgun Gothic"/>
              </a:rPr>
              <a:t>i-1</a:t>
            </a:r>
            <a:r>
              <a:rPr dirty="0" baseline="-21367" sz="1950" spc="742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이용</a:t>
            </a:r>
            <a:endParaRPr sz="2000">
              <a:latin typeface="Malgun Gothic"/>
              <a:cs typeface="Malgun Gothic"/>
            </a:endParaRPr>
          </a:p>
          <a:p>
            <a:pPr marL="167005">
              <a:lnSpc>
                <a:spcPct val="100000"/>
              </a:lnSpc>
              <a:spcBef>
                <a:spcPts val="154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baseline="-21367" sz="1950" spc="359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7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A[i+m-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1]+10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ⅹ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(A[i+m-2]+10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ⅹ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(A[i+m-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3]+…+10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ⅹ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A[i])))</a:t>
            </a:r>
            <a:endParaRPr sz="2000">
              <a:latin typeface="Times New Roman"/>
              <a:cs typeface="Times New Roman"/>
            </a:endParaRPr>
          </a:p>
          <a:p>
            <a:pPr marL="357505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10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ⅹ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i-1</a:t>
            </a:r>
            <a:r>
              <a:rPr dirty="0" baseline="-21367" sz="1950" spc="44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10</a:t>
            </a:r>
            <a:r>
              <a:rPr dirty="0" baseline="25641" sz="1950">
                <a:solidFill>
                  <a:srgbClr val="3E3D00"/>
                </a:solidFill>
                <a:latin typeface="Times New Roman"/>
                <a:cs typeface="Times New Roman"/>
              </a:rPr>
              <a:t>m-1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ⅹ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A[i-1])</a:t>
            </a:r>
            <a:r>
              <a:rPr dirty="0" sz="2000" spc="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2000" spc="-7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A[i+m-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1]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2563" y="260604"/>
            <a:ext cx="1289685" cy="504825"/>
          </a:xfrm>
          <a:prstGeom prst="rect">
            <a:avLst/>
          </a:prstGeom>
          <a:solidFill>
            <a:srgbClr val="C8C8C8"/>
          </a:solidFill>
          <a:ln w="9525">
            <a:solidFill>
              <a:srgbClr val="3E3D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660"/>
              </a:spcBef>
            </a:pP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개선방안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32815" y="3719004"/>
            <a:ext cx="7810500" cy="170370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4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a</a:t>
            </a:r>
            <a:r>
              <a:rPr dirty="0" baseline="-21367" sz="1950">
                <a:solidFill>
                  <a:srgbClr val="3D010C"/>
                </a:solidFill>
                <a:latin typeface="Malgun Gothic"/>
                <a:cs typeface="Malgun Gothic"/>
              </a:rPr>
              <a:t>1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=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529</a:t>
            </a:r>
            <a:endParaRPr sz="2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254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a</a:t>
            </a:r>
            <a:r>
              <a:rPr dirty="0" baseline="-21367" sz="1950">
                <a:solidFill>
                  <a:srgbClr val="3D010C"/>
                </a:solidFill>
                <a:latin typeface="Malgun Gothic"/>
                <a:cs typeface="Malgun Gothic"/>
              </a:rPr>
              <a:t>2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=</a:t>
            </a:r>
            <a:r>
              <a:rPr dirty="0" sz="2000" spc="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10ⅹ(529-10</a:t>
            </a:r>
            <a:r>
              <a:rPr dirty="0" baseline="25641" sz="1950">
                <a:solidFill>
                  <a:srgbClr val="3D010C"/>
                </a:solidFill>
                <a:latin typeface="Malgun Gothic"/>
                <a:cs typeface="Malgun Gothic"/>
              </a:rPr>
              <a:t>2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ⅹ5)+4</a:t>
            </a:r>
            <a:r>
              <a:rPr dirty="0" sz="2000" spc="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=</a:t>
            </a:r>
            <a:r>
              <a:rPr dirty="0" sz="2000" spc="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294</a:t>
            </a:r>
            <a:endParaRPr sz="2000">
              <a:latin typeface="Malgun Gothic"/>
              <a:cs typeface="Malgun Gothic"/>
            </a:endParaRPr>
          </a:p>
          <a:p>
            <a:pPr marL="393700" indent="-342900">
              <a:lnSpc>
                <a:spcPct val="100000"/>
              </a:lnSpc>
              <a:spcBef>
                <a:spcPts val="2870"/>
              </a:spcBef>
              <a:buClr>
                <a:srgbClr val="1F407E"/>
              </a:buClr>
              <a:buSzPct val="80000"/>
              <a:buFont typeface="Arial MT"/>
              <a:buChar char="•"/>
              <a:tabLst>
                <a:tab pos="39370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방식으로는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한번의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a값을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계산하는데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곱셈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2회,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덧셈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2회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필요</a:t>
            </a:r>
            <a:endParaRPr sz="2000">
              <a:latin typeface="Malgun Gothic"/>
              <a:cs typeface="Malgun Gothic"/>
            </a:endParaRPr>
          </a:p>
          <a:p>
            <a:pPr marL="393700" indent="-342900">
              <a:lnSpc>
                <a:spcPct val="100000"/>
              </a:lnSpc>
              <a:spcBef>
                <a:spcPts val="240"/>
              </a:spcBef>
              <a:buClr>
                <a:srgbClr val="1F407E"/>
              </a:buClr>
              <a:buSzPct val="80000"/>
              <a:buFont typeface="Arial MT"/>
              <a:buChar char="•"/>
              <a:tabLst>
                <a:tab pos="393700" algn="l"/>
              </a:tabLst>
            </a:pP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n-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m+1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반복,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m≪n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70915" y="5478576"/>
            <a:ext cx="965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1F407E"/>
                </a:solidFill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70915" y="5762345"/>
            <a:ext cx="44818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1F407E"/>
              </a:buClr>
              <a:buSzPct val="80000"/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문제점: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계산값이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너무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커질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있다.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88719" y="5406113"/>
            <a:ext cx="1141095" cy="4051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489584" algn="l"/>
              </a:tabLst>
            </a:pPr>
            <a:r>
              <a:rPr dirty="0" baseline="8333" sz="3000" spc="-75">
                <a:solidFill>
                  <a:srgbClr val="3D010C"/>
                </a:solidFill>
                <a:latin typeface="Malgun Gothic"/>
                <a:cs typeface="Malgun Gothic"/>
              </a:rPr>
              <a:t>총</a:t>
            </a:r>
            <a:r>
              <a:rPr dirty="0" baseline="8333" sz="3000">
                <a:solidFill>
                  <a:srgbClr val="3D010C"/>
                </a:solidFill>
                <a:latin typeface="Malgun Gothic"/>
                <a:cs typeface="Malgun Gothic"/>
              </a:rPr>
              <a:t>	</a:t>
            </a:r>
            <a:r>
              <a:rPr dirty="0" sz="2450" spc="-20">
                <a:latin typeface="Times New Roman"/>
                <a:cs typeface="Times New Roman"/>
              </a:rPr>
              <a:t>Θ(</a:t>
            </a:r>
            <a:r>
              <a:rPr dirty="0" sz="2450" spc="-20" i="1">
                <a:latin typeface="Times New Roman"/>
                <a:cs typeface="Times New Roman"/>
              </a:rPr>
              <a:t>n</a:t>
            </a:r>
            <a:r>
              <a:rPr dirty="0" sz="2450" spc="-2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204972" y="3187166"/>
            <a:ext cx="254635" cy="597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 indent="12700">
              <a:lnSpc>
                <a:spcPct val="134000"/>
              </a:lnSpc>
              <a:spcBef>
                <a:spcPts val="95"/>
              </a:spcBef>
            </a:pPr>
            <a:r>
              <a:rPr dirty="0" sz="1400" spc="-25">
                <a:solidFill>
                  <a:srgbClr val="3E3D00"/>
                </a:solidFill>
                <a:latin typeface="Arial MT"/>
                <a:cs typeface="Arial MT"/>
              </a:rPr>
              <a:t>a</a:t>
            </a:r>
            <a:r>
              <a:rPr dirty="0" baseline="-21604" sz="1350" spc="-37">
                <a:solidFill>
                  <a:srgbClr val="3E3D00"/>
                </a:solidFill>
                <a:latin typeface="Arial MT"/>
                <a:cs typeface="Arial MT"/>
              </a:rPr>
              <a:t>1 </a:t>
            </a:r>
            <a:r>
              <a:rPr dirty="0" sz="1400" spc="-25">
                <a:solidFill>
                  <a:srgbClr val="3E3D00"/>
                </a:solidFill>
                <a:latin typeface="Arial MT"/>
                <a:cs typeface="Arial MT"/>
              </a:rPr>
              <a:t>a</a:t>
            </a:r>
            <a:r>
              <a:rPr dirty="0" baseline="-21604" sz="1350" spc="-37">
                <a:solidFill>
                  <a:srgbClr val="3E3D00"/>
                </a:solidFill>
                <a:latin typeface="Arial MT"/>
                <a:cs typeface="Arial MT"/>
              </a:rPr>
              <a:t>2</a:t>
            </a:r>
            <a:endParaRPr baseline="-21604" sz="1350">
              <a:latin typeface="Arial MT"/>
              <a:cs typeface="Arial MT"/>
            </a:endParaRPr>
          </a:p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3630676" y="2809875"/>
          <a:ext cx="2249805" cy="1007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/>
                <a:gridCol w="360045"/>
                <a:gridCol w="360045"/>
                <a:gridCol w="360044"/>
                <a:gridCol w="360044"/>
                <a:gridCol w="360044"/>
              </a:tblGrid>
              <a:tr h="25146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  <a:tr h="252095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3E3D00"/>
                      </a:solidFill>
                      <a:prstDash val="solid"/>
                    </a:lnT>
                    <a:solidFill>
                      <a:srgbClr val="FFFF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146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solidFill>
                      <a:srgbClr val="FFFF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solidFill>
                      <a:srgbClr val="FFFF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77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972311" y="1045463"/>
            <a:ext cx="6840220" cy="3746500"/>
          </a:xfrm>
          <a:prstGeom prst="rect">
            <a:avLst/>
          </a:prstGeom>
          <a:solidFill>
            <a:srgbClr val="DDDDDD"/>
          </a:solidFill>
        </p:spPr>
        <p:txBody>
          <a:bodyPr wrap="square" lIns="0" tIns="660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20"/>
              </a:spcBef>
            </a:pPr>
            <a:endParaRPr sz="16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basicRabinKarp</a:t>
            </a:r>
            <a:r>
              <a:rPr dirty="0" sz="1600" spc="-11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5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600">
              <a:latin typeface="Courier New"/>
              <a:cs typeface="Courier New"/>
            </a:endParaRPr>
          </a:p>
          <a:p>
            <a:pPr marL="746125">
              <a:lnSpc>
                <a:spcPct val="100000"/>
              </a:lnSpc>
            </a:pP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v</a:t>
            </a:r>
            <a:r>
              <a:rPr dirty="0" sz="1600" spc="-1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←</a:t>
            </a:r>
            <a:r>
              <a:rPr dirty="0" sz="1600" spc="-1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0;</a:t>
            </a: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a</a:t>
            </a:r>
            <a:r>
              <a:rPr dirty="0" baseline="-21164" sz="1575">
                <a:solidFill>
                  <a:srgbClr val="3D010C"/>
                </a:solidFill>
                <a:latin typeface="Courier New"/>
                <a:cs typeface="Courier New"/>
              </a:rPr>
              <a:t>1</a:t>
            </a:r>
            <a:r>
              <a:rPr dirty="0" baseline="-21164" sz="1575" spc="472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←</a:t>
            </a:r>
            <a:r>
              <a:rPr dirty="0" sz="1600" spc="-1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0;</a:t>
            </a: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//d</a:t>
            </a:r>
            <a:r>
              <a:rPr dirty="0" sz="1600" spc="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진수</a:t>
            </a:r>
            <a:endParaRPr sz="1600">
              <a:latin typeface="Malgun Gothic"/>
              <a:cs typeface="Malgun Gothic"/>
            </a:endParaRPr>
          </a:p>
          <a:p>
            <a:pPr marL="378460">
              <a:lnSpc>
                <a:spcPct val="100000"/>
              </a:lnSpc>
              <a:spcBef>
                <a:spcPts val="2280"/>
              </a:spcBef>
            </a:pP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for</a:t>
            </a:r>
            <a:r>
              <a:rPr dirty="0" sz="16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i=1</a:t>
            </a:r>
            <a:r>
              <a:rPr dirty="0" sz="1600" spc="-1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to</a:t>
            </a:r>
            <a:r>
              <a:rPr dirty="0" sz="16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50">
                <a:solidFill>
                  <a:srgbClr val="3D010C"/>
                </a:solidFill>
                <a:latin typeface="Courier New"/>
                <a:cs typeface="Courier New"/>
              </a:rPr>
              <a:t>m</a:t>
            </a:r>
            <a:endParaRPr sz="1600">
              <a:latin typeface="Courier New"/>
              <a:cs typeface="Courier New"/>
            </a:endParaRPr>
          </a:p>
          <a:p>
            <a:pPr marL="868044" marR="4059554">
              <a:lnSpc>
                <a:spcPct val="110000"/>
              </a:lnSpc>
              <a:spcBef>
                <a:spcPts val="25"/>
              </a:spcBef>
            </a:pP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v</a:t>
            </a:r>
            <a:r>
              <a:rPr dirty="0" sz="1600" spc="-2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d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ⅹ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v</a:t>
            </a: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+</a:t>
            </a: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3D010C"/>
                </a:solidFill>
                <a:latin typeface="Courier New"/>
                <a:cs typeface="Courier New"/>
              </a:rPr>
              <a:t>p[i];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a</a:t>
            </a:r>
            <a:r>
              <a:rPr dirty="0" baseline="-21164" sz="1575">
                <a:solidFill>
                  <a:srgbClr val="3D010C"/>
                </a:solidFill>
                <a:latin typeface="Courier New"/>
                <a:cs typeface="Courier New"/>
              </a:rPr>
              <a:t>1</a:t>
            </a:r>
            <a:r>
              <a:rPr dirty="0" baseline="-21164" sz="1575" spc="-1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= d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ⅹ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a</a:t>
            </a:r>
            <a:r>
              <a:rPr dirty="0" baseline="-21164" sz="1575">
                <a:solidFill>
                  <a:srgbClr val="3D010C"/>
                </a:solidFill>
                <a:latin typeface="Courier New"/>
                <a:cs typeface="Courier New"/>
              </a:rPr>
              <a:t>1</a:t>
            </a:r>
            <a:r>
              <a:rPr dirty="0" baseline="-21164" sz="1575" spc="487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+</a:t>
            </a: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3D010C"/>
                </a:solidFill>
                <a:latin typeface="Courier New"/>
                <a:cs typeface="Courier New"/>
              </a:rPr>
              <a:t>A[i]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for</a:t>
            </a:r>
            <a:r>
              <a:rPr dirty="0" sz="16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i=1</a:t>
            </a:r>
            <a:r>
              <a:rPr dirty="0" sz="1600" spc="-1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to</a:t>
            </a:r>
            <a:r>
              <a:rPr dirty="0" sz="16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n-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m+1</a:t>
            </a:r>
            <a:endParaRPr sz="1600">
              <a:latin typeface="Courier New"/>
              <a:cs typeface="Courier New"/>
            </a:endParaRPr>
          </a:p>
          <a:p>
            <a:pPr marL="866775" marR="488315" indent="1270">
              <a:lnSpc>
                <a:spcPct val="108800"/>
              </a:lnSpc>
              <a:spcBef>
                <a:spcPts val="50"/>
              </a:spcBef>
            </a:pP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if(i≠1)</a:t>
            </a:r>
            <a:r>
              <a:rPr dirty="0" sz="1600" spc="-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a</a:t>
            </a:r>
            <a:r>
              <a:rPr dirty="0" baseline="-21164" sz="1575">
                <a:solidFill>
                  <a:srgbClr val="3D010C"/>
                </a:solidFill>
                <a:latin typeface="Courier New"/>
                <a:cs typeface="Courier New"/>
              </a:rPr>
              <a:t>i</a:t>
            </a:r>
            <a:r>
              <a:rPr dirty="0" baseline="-21164" sz="1575" spc="48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←</a:t>
            </a: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 d</a:t>
            </a: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ⅹ</a:t>
            </a: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(a</a:t>
            </a:r>
            <a:r>
              <a:rPr dirty="0" baseline="-21164" sz="1575" spc="-15">
                <a:solidFill>
                  <a:srgbClr val="3D010C"/>
                </a:solidFill>
                <a:latin typeface="Courier New"/>
                <a:cs typeface="Courier New"/>
              </a:rPr>
              <a:t>i-</a:t>
            </a:r>
            <a:r>
              <a:rPr dirty="0" baseline="-21164" sz="1575">
                <a:solidFill>
                  <a:srgbClr val="3D010C"/>
                </a:solidFill>
                <a:latin typeface="Courier New"/>
                <a:cs typeface="Courier New"/>
              </a:rPr>
              <a:t>1</a:t>
            </a:r>
            <a:r>
              <a:rPr dirty="0" baseline="-21164" sz="1575" spc="517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-</a:t>
            </a: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d</a:t>
            </a:r>
            <a:r>
              <a:rPr dirty="0" baseline="26455" sz="1575">
                <a:solidFill>
                  <a:srgbClr val="3D010C"/>
                </a:solidFill>
                <a:latin typeface="Courier New"/>
                <a:cs typeface="Courier New"/>
              </a:rPr>
              <a:t>m-</a:t>
            </a:r>
            <a:r>
              <a:rPr dirty="0" baseline="26455" sz="1575" spc="-15">
                <a:solidFill>
                  <a:srgbClr val="3D010C"/>
                </a:solidFill>
                <a:latin typeface="Courier New"/>
                <a:cs typeface="Courier New"/>
              </a:rPr>
              <a:t>1</a:t>
            </a: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ⅹ</a:t>
            </a: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A[i-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1])</a:t>
            </a:r>
            <a:r>
              <a:rPr dirty="0" sz="1600" spc="3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+</a:t>
            </a: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 A[i+m-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1]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if(v</a:t>
            </a:r>
            <a:r>
              <a:rPr dirty="0" sz="16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a</a:t>
            </a:r>
            <a:r>
              <a:rPr dirty="0" baseline="-21164" sz="1575">
                <a:solidFill>
                  <a:srgbClr val="3D010C"/>
                </a:solidFill>
                <a:latin typeface="Courier New"/>
                <a:cs typeface="Courier New"/>
              </a:rPr>
              <a:t>i</a:t>
            </a:r>
            <a:r>
              <a:rPr dirty="0" baseline="-21164" sz="1575" spc="457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)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matching</a:t>
            </a:r>
            <a:r>
              <a:rPr dirty="0" sz="1600" spc="-1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is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found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at</a:t>
            </a:r>
            <a:r>
              <a:rPr dirty="0" sz="1600" spc="1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50">
                <a:solidFill>
                  <a:srgbClr val="3D010C"/>
                </a:solidFill>
                <a:latin typeface="Courier New"/>
                <a:cs typeface="Courier New"/>
              </a:rPr>
              <a:t>i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190"/>
              </a:spcBef>
            </a:pPr>
            <a:r>
              <a:rPr dirty="0" sz="1600" spc="-5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563" y="260604"/>
            <a:ext cx="3365500" cy="504825"/>
          </a:xfrm>
          <a:prstGeom prst="rect"/>
          <a:solidFill>
            <a:srgbClr val="C8C8C8"/>
          </a:solidFill>
          <a:ln w="9525">
            <a:solidFill>
              <a:srgbClr val="3E3D00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marL="267970">
              <a:lnSpc>
                <a:spcPct val="100000"/>
              </a:lnSpc>
              <a:spcBef>
                <a:spcPts val="635"/>
              </a:spcBef>
            </a:pPr>
            <a:r>
              <a:rPr dirty="0" sz="2000">
                <a:solidFill>
                  <a:srgbClr val="3D010C"/>
                </a:solidFill>
              </a:rPr>
              <a:t>mod</a:t>
            </a:r>
            <a:r>
              <a:rPr dirty="0" sz="2000" spc="-20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함수를</a:t>
            </a:r>
            <a:r>
              <a:rPr dirty="0" sz="2000" spc="-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이용한</a:t>
            </a:r>
            <a:r>
              <a:rPr dirty="0" sz="2000" spc="-20">
                <a:solidFill>
                  <a:srgbClr val="3D010C"/>
                </a:solidFill>
              </a:rPr>
              <a:t> </a:t>
            </a:r>
            <a:r>
              <a:rPr dirty="0" sz="2000" spc="-25">
                <a:solidFill>
                  <a:srgbClr val="3D010C"/>
                </a:solidFill>
              </a:rPr>
              <a:t>개선</a:t>
            </a:r>
            <a:endParaRPr sz="2000"/>
          </a:p>
        </p:txBody>
      </p:sp>
      <p:sp>
        <p:nvSpPr>
          <p:cNvPr id="3" name="object 3" descr=""/>
          <p:cNvSpPr txBox="1"/>
          <p:nvPr/>
        </p:nvSpPr>
        <p:spPr>
          <a:xfrm>
            <a:off x="1694942" y="4724501"/>
            <a:ext cx="241935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50300"/>
              </a:lnSpc>
              <a:spcBef>
                <a:spcPts val="100"/>
              </a:spcBef>
            </a:pPr>
            <a:r>
              <a:rPr dirty="0" sz="1400" spc="-25">
                <a:solidFill>
                  <a:srgbClr val="3E3D00"/>
                </a:solidFill>
                <a:latin typeface="Arial MT"/>
                <a:cs typeface="Arial MT"/>
              </a:rPr>
              <a:t>a</a:t>
            </a:r>
            <a:r>
              <a:rPr dirty="0" baseline="-21604" sz="1350" spc="-37">
                <a:solidFill>
                  <a:srgbClr val="3E3D00"/>
                </a:solidFill>
                <a:latin typeface="Arial MT"/>
                <a:cs typeface="Arial MT"/>
              </a:rPr>
              <a:t>1 </a:t>
            </a:r>
            <a:r>
              <a:rPr dirty="0" sz="1400" spc="-25">
                <a:solidFill>
                  <a:srgbClr val="3E3D00"/>
                </a:solidFill>
                <a:latin typeface="Arial MT"/>
                <a:cs typeface="Arial MT"/>
              </a:rPr>
              <a:t>a</a:t>
            </a:r>
            <a:r>
              <a:rPr dirty="0" baseline="-21604" sz="1350" spc="-37">
                <a:solidFill>
                  <a:srgbClr val="3E3D00"/>
                </a:solidFill>
                <a:latin typeface="Arial MT"/>
                <a:cs typeface="Arial MT"/>
              </a:rPr>
              <a:t>2</a:t>
            </a:r>
            <a:endParaRPr baseline="-21604" sz="13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31130" y="4285259"/>
            <a:ext cx="4212590" cy="109918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q=11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이면</a:t>
            </a:r>
            <a:endParaRPr sz="1600">
              <a:latin typeface="Malgun Gothic"/>
              <a:cs typeface="Malgun Gothic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b</a:t>
            </a:r>
            <a:r>
              <a:rPr dirty="0" baseline="-21164" sz="1575">
                <a:solidFill>
                  <a:srgbClr val="3D010C"/>
                </a:solidFill>
                <a:latin typeface="Malgun Gothic"/>
                <a:cs typeface="Malgun Gothic"/>
              </a:rPr>
              <a:t>1</a:t>
            </a:r>
            <a:r>
              <a:rPr dirty="0" baseline="-21164" sz="1575" spc="27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=</a:t>
            </a:r>
            <a:r>
              <a:rPr dirty="0" sz="16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529 mod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11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=</a:t>
            </a:r>
            <a:r>
              <a:rPr dirty="0" sz="16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0">
                <a:solidFill>
                  <a:srgbClr val="3D010C"/>
                </a:solidFill>
                <a:latin typeface="Malgun Gothic"/>
                <a:cs typeface="Malgun Gothic"/>
              </a:rPr>
              <a:t>1</a:t>
            </a:r>
            <a:endParaRPr sz="1600">
              <a:latin typeface="Malgun Gothic"/>
              <a:cs typeface="Malgun Gothic"/>
            </a:endParaRPr>
          </a:p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b</a:t>
            </a:r>
            <a:r>
              <a:rPr dirty="0" baseline="-21164" sz="1575">
                <a:solidFill>
                  <a:srgbClr val="3D010C"/>
                </a:solidFill>
                <a:latin typeface="Malgun Gothic"/>
                <a:cs typeface="Malgun Gothic"/>
              </a:rPr>
              <a:t>2</a:t>
            </a:r>
            <a:r>
              <a:rPr dirty="0" baseline="-21164" sz="1575" spc="247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=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(10ⅹ</a:t>
            </a:r>
            <a:r>
              <a:rPr dirty="0" sz="1600" spc="-11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(1</a:t>
            </a:r>
            <a:r>
              <a:rPr dirty="0" sz="16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–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(10</a:t>
            </a:r>
            <a:r>
              <a:rPr dirty="0" baseline="26455" sz="1575">
                <a:solidFill>
                  <a:srgbClr val="3D010C"/>
                </a:solidFill>
                <a:latin typeface="Malgun Gothic"/>
                <a:cs typeface="Malgun Gothic"/>
              </a:rPr>
              <a:t>2</a:t>
            </a:r>
            <a:r>
              <a:rPr dirty="0" baseline="26455" sz="1575" spc="27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mod</a:t>
            </a:r>
            <a:r>
              <a:rPr dirty="0" sz="16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11)ⅹ5)+4)</a:t>
            </a:r>
            <a:r>
              <a:rPr dirty="0" sz="1600" spc="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mod</a:t>
            </a:r>
            <a:r>
              <a:rPr dirty="0" sz="16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11</a:t>
            </a:r>
            <a:endParaRPr sz="1600">
              <a:latin typeface="Malgun Gothic"/>
              <a:cs typeface="Malgun Gothic"/>
            </a:endParaRPr>
          </a:p>
          <a:p>
            <a:pPr marL="394335">
              <a:lnSpc>
                <a:spcPct val="100000"/>
              </a:lnSpc>
              <a:spcBef>
                <a:spcPts val="204"/>
              </a:spcBef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=</a:t>
            </a: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0">
                <a:solidFill>
                  <a:srgbClr val="3D010C"/>
                </a:solidFill>
                <a:latin typeface="Malgun Gothic"/>
                <a:cs typeface="Malgun Gothic"/>
              </a:rPr>
              <a:t>8</a:t>
            </a:r>
            <a:endParaRPr sz="1600">
              <a:latin typeface="Malgun Gothic"/>
              <a:cs typeface="Malgun Gothic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2117725" y="4338701"/>
          <a:ext cx="2249805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/>
                <a:gridCol w="360045"/>
                <a:gridCol w="360045"/>
                <a:gridCol w="360044"/>
                <a:gridCol w="360044"/>
                <a:gridCol w="360044"/>
              </a:tblGrid>
              <a:tr h="25146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  <a:tr h="25146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3E3D00"/>
                      </a:solidFill>
                      <a:prstDash val="solid"/>
                    </a:lnT>
                    <a:solidFill>
                      <a:srgbClr val="FFFF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146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solidFill>
                      <a:srgbClr val="FFFF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1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solidFill>
                      <a:srgbClr val="FFFF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6" name="object 6" descr=""/>
          <p:cNvGrpSpPr/>
          <p:nvPr/>
        </p:nvGrpSpPr>
        <p:grpSpPr>
          <a:xfrm>
            <a:off x="5277421" y="1869757"/>
            <a:ext cx="3681095" cy="826769"/>
            <a:chOff x="5277421" y="1869757"/>
            <a:chExt cx="3681095" cy="826769"/>
          </a:xfrm>
        </p:grpSpPr>
        <p:sp>
          <p:nvSpPr>
            <p:cNvPr id="7" name="object 7" descr=""/>
            <p:cNvSpPr/>
            <p:nvPr/>
          </p:nvSpPr>
          <p:spPr>
            <a:xfrm>
              <a:off x="5282184" y="1874520"/>
              <a:ext cx="3671570" cy="817244"/>
            </a:xfrm>
            <a:custGeom>
              <a:avLst/>
              <a:gdLst/>
              <a:ahLst/>
              <a:cxnLst/>
              <a:rect l="l" t="t" r="r" b="b"/>
              <a:pathLst>
                <a:path w="3671570" h="817244">
                  <a:moveTo>
                    <a:pt x="3535171" y="0"/>
                  </a:moveTo>
                  <a:lnTo>
                    <a:pt x="136143" y="0"/>
                  </a:lnTo>
                  <a:lnTo>
                    <a:pt x="93114" y="6941"/>
                  </a:lnTo>
                  <a:lnTo>
                    <a:pt x="55741" y="26269"/>
                  </a:lnTo>
                  <a:lnTo>
                    <a:pt x="26269" y="55741"/>
                  </a:lnTo>
                  <a:lnTo>
                    <a:pt x="6941" y="93114"/>
                  </a:lnTo>
                  <a:lnTo>
                    <a:pt x="0" y="136143"/>
                  </a:lnTo>
                  <a:lnTo>
                    <a:pt x="0" y="680719"/>
                  </a:lnTo>
                  <a:lnTo>
                    <a:pt x="6941" y="723749"/>
                  </a:lnTo>
                  <a:lnTo>
                    <a:pt x="26269" y="761122"/>
                  </a:lnTo>
                  <a:lnTo>
                    <a:pt x="55741" y="790594"/>
                  </a:lnTo>
                  <a:lnTo>
                    <a:pt x="93114" y="809922"/>
                  </a:lnTo>
                  <a:lnTo>
                    <a:pt x="136143" y="816863"/>
                  </a:lnTo>
                  <a:lnTo>
                    <a:pt x="3535171" y="816863"/>
                  </a:lnTo>
                  <a:lnTo>
                    <a:pt x="3578201" y="809922"/>
                  </a:lnTo>
                  <a:lnTo>
                    <a:pt x="3615574" y="790594"/>
                  </a:lnTo>
                  <a:lnTo>
                    <a:pt x="3645046" y="761122"/>
                  </a:lnTo>
                  <a:lnTo>
                    <a:pt x="3664374" y="723749"/>
                  </a:lnTo>
                  <a:lnTo>
                    <a:pt x="3671316" y="680719"/>
                  </a:lnTo>
                  <a:lnTo>
                    <a:pt x="3671316" y="136143"/>
                  </a:lnTo>
                  <a:lnTo>
                    <a:pt x="3664374" y="93114"/>
                  </a:lnTo>
                  <a:lnTo>
                    <a:pt x="3645046" y="55741"/>
                  </a:lnTo>
                  <a:lnTo>
                    <a:pt x="3615574" y="26269"/>
                  </a:lnTo>
                  <a:lnTo>
                    <a:pt x="3578201" y="6941"/>
                  </a:lnTo>
                  <a:lnTo>
                    <a:pt x="3535171" y="0"/>
                  </a:lnTo>
                  <a:close/>
                </a:path>
              </a:pathLst>
            </a:custGeom>
            <a:solidFill>
              <a:srgbClr val="FFFF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282184" y="1874520"/>
              <a:ext cx="3671570" cy="817244"/>
            </a:xfrm>
            <a:custGeom>
              <a:avLst/>
              <a:gdLst/>
              <a:ahLst/>
              <a:cxnLst/>
              <a:rect l="l" t="t" r="r" b="b"/>
              <a:pathLst>
                <a:path w="3671570" h="817244">
                  <a:moveTo>
                    <a:pt x="0" y="136143"/>
                  </a:moveTo>
                  <a:lnTo>
                    <a:pt x="6941" y="93114"/>
                  </a:lnTo>
                  <a:lnTo>
                    <a:pt x="26269" y="55741"/>
                  </a:lnTo>
                  <a:lnTo>
                    <a:pt x="55741" y="26269"/>
                  </a:lnTo>
                  <a:lnTo>
                    <a:pt x="93114" y="6941"/>
                  </a:lnTo>
                  <a:lnTo>
                    <a:pt x="136143" y="0"/>
                  </a:lnTo>
                  <a:lnTo>
                    <a:pt x="3535171" y="0"/>
                  </a:lnTo>
                  <a:lnTo>
                    <a:pt x="3578201" y="6941"/>
                  </a:lnTo>
                  <a:lnTo>
                    <a:pt x="3615574" y="26269"/>
                  </a:lnTo>
                  <a:lnTo>
                    <a:pt x="3645046" y="55741"/>
                  </a:lnTo>
                  <a:lnTo>
                    <a:pt x="3664374" y="93114"/>
                  </a:lnTo>
                  <a:lnTo>
                    <a:pt x="3671316" y="136143"/>
                  </a:lnTo>
                  <a:lnTo>
                    <a:pt x="3671316" y="680719"/>
                  </a:lnTo>
                  <a:lnTo>
                    <a:pt x="3664374" y="723749"/>
                  </a:lnTo>
                  <a:lnTo>
                    <a:pt x="3645046" y="761122"/>
                  </a:lnTo>
                  <a:lnTo>
                    <a:pt x="3615574" y="790594"/>
                  </a:lnTo>
                  <a:lnTo>
                    <a:pt x="3578201" y="809922"/>
                  </a:lnTo>
                  <a:lnTo>
                    <a:pt x="3535171" y="816863"/>
                  </a:lnTo>
                  <a:lnTo>
                    <a:pt x="136143" y="816863"/>
                  </a:lnTo>
                  <a:lnTo>
                    <a:pt x="93114" y="809922"/>
                  </a:lnTo>
                  <a:lnTo>
                    <a:pt x="55741" y="790594"/>
                  </a:lnTo>
                  <a:lnTo>
                    <a:pt x="26269" y="761122"/>
                  </a:lnTo>
                  <a:lnTo>
                    <a:pt x="6941" y="723749"/>
                  </a:lnTo>
                  <a:lnTo>
                    <a:pt x="0" y="680719"/>
                  </a:lnTo>
                  <a:lnTo>
                    <a:pt x="0" y="13614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580440" y="876401"/>
            <a:ext cx="8363584" cy="3392804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185545" indent="-342900">
              <a:lnSpc>
                <a:spcPct val="100000"/>
              </a:lnSpc>
              <a:spcBef>
                <a:spcPts val="340"/>
              </a:spcBef>
              <a:buClr>
                <a:srgbClr val="FF9933"/>
              </a:buClr>
              <a:buSzPct val="80000"/>
              <a:buChar char="-"/>
              <a:tabLst>
                <a:tab pos="118554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q:</a:t>
            </a:r>
            <a:r>
              <a:rPr dirty="0" sz="2000" spc="-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prime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number</a:t>
            </a:r>
            <a:endParaRPr sz="2000">
              <a:latin typeface="Malgun Gothic"/>
              <a:cs typeface="Malgun Gothic"/>
            </a:endParaRPr>
          </a:p>
          <a:p>
            <a:pPr marL="1185545" indent="-342900">
              <a:lnSpc>
                <a:spcPct val="100000"/>
              </a:lnSpc>
              <a:spcBef>
                <a:spcPts val="240"/>
              </a:spcBef>
              <a:buClr>
                <a:srgbClr val="FF9933"/>
              </a:buClr>
              <a:buSzPct val="80000"/>
              <a:buChar char="-"/>
              <a:tabLst>
                <a:tab pos="118554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dⅹq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컴퓨터가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처리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가능한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범위가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되도록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q설정</a:t>
            </a:r>
            <a:endParaRPr sz="2000">
              <a:latin typeface="Malgun Gothic"/>
              <a:cs typeface="Malgun Gothic"/>
            </a:endParaRPr>
          </a:p>
          <a:p>
            <a:pPr marL="1185545" indent="-342900">
              <a:lnSpc>
                <a:spcPct val="100000"/>
              </a:lnSpc>
              <a:spcBef>
                <a:spcPts val="240"/>
              </a:spcBef>
              <a:buClr>
                <a:srgbClr val="FF9933"/>
              </a:buClr>
              <a:buSzPct val="80000"/>
              <a:buChar char="-"/>
              <a:tabLst>
                <a:tab pos="118554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a</a:t>
            </a:r>
            <a:r>
              <a:rPr dirty="0" baseline="-21367" sz="1950">
                <a:solidFill>
                  <a:srgbClr val="3D010C"/>
                </a:solidFill>
                <a:latin typeface="Malgun Gothic"/>
                <a:cs typeface="Malgun Gothic"/>
              </a:rPr>
              <a:t>i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대신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b</a:t>
            </a:r>
            <a:r>
              <a:rPr dirty="0" baseline="-21367" sz="1950">
                <a:solidFill>
                  <a:srgbClr val="3D010C"/>
                </a:solidFill>
                <a:latin typeface="Malgun Gothic"/>
                <a:cs typeface="Malgun Gothic"/>
              </a:rPr>
              <a:t>i</a:t>
            </a:r>
            <a:r>
              <a:rPr dirty="0" baseline="-21367" sz="1950" spc="3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=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a</a:t>
            </a:r>
            <a:r>
              <a:rPr dirty="0" baseline="-21367" sz="1950">
                <a:solidFill>
                  <a:srgbClr val="3D010C"/>
                </a:solidFill>
                <a:latin typeface="Malgun Gothic"/>
                <a:cs typeface="Malgun Gothic"/>
              </a:rPr>
              <a:t>i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mod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q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사용</a:t>
            </a:r>
            <a:endParaRPr sz="2000">
              <a:latin typeface="Malgun Gothic"/>
              <a:cs typeface="Malgun Gothic"/>
            </a:endParaRPr>
          </a:p>
          <a:p>
            <a:pPr marL="4809490">
              <a:lnSpc>
                <a:spcPct val="100000"/>
              </a:lnSpc>
              <a:spcBef>
                <a:spcPts val="570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원래</a:t>
            </a:r>
            <a:r>
              <a:rPr dirty="0" sz="14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방법</a:t>
            </a:r>
            <a:endParaRPr sz="1400">
              <a:latin typeface="Malgun Gothic"/>
              <a:cs typeface="Malgun Gothic"/>
            </a:endParaRPr>
          </a:p>
          <a:p>
            <a:pPr marL="4914900">
              <a:lnSpc>
                <a:spcPct val="100000"/>
              </a:lnSpc>
              <a:spcBef>
                <a:spcPts val="695"/>
              </a:spcBef>
            </a:pP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164" sz="1575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baseline="-21164" sz="1575" spc="2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6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10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ⅹ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(a</a:t>
            </a:r>
            <a:r>
              <a:rPr dirty="0" baseline="-21164" sz="1575">
                <a:solidFill>
                  <a:srgbClr val="3E3D00"/>
                </a:solidFill>
                <a:latin typeface="Times New Roman"/>
                <a:cs typeface="Times New Roman"/>
              </a:rPr>
              <a:t>i-1</a:t>
            </a:r>
            <a:r>
              <a:rPr dirty="0" baseline="-21164" sz="1575" spc="44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600" spc="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Times New Roman"/>
                <a:cs typeface="Times New Roman"/>
              </a:rPr>
              <a:t>10</a:t>
            </a:r>
            <a:r>
              <a:rPr dirty="0" baseline="26455" sz="1575" spc="-15">
                <a:solidFill>
                  <a:srgbClr val="3E3D00"/>
                </a:solidFill>
                <a:latin typeface="Times New Roman"/>
                <a:cs typeface="Times New Roman"/>
              </a:rPr>
              <a:t>m-</a:t>
            </a:r>
            <a:r>
              <a:rPr dirty="0" baseline="26455" sz="157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ⅹ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A[i-1])</a:t>
            </a:r>
            <a:r>
              <a:rPr dirty="0" sz="1600" spc="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1600" spc="-7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3E3D00"/>
                </a:solidFill>
                <a:latin typeface="Times New Roman"/>
                <a:cs typeface="Times New Roman"/>
              </a:rPr>
              <a:t>A[i+m-</a:t>
            </a:r>
            <a:r>
              <a:rPr dirty="0" sz="1600" spc="-25">
                <a:solidFill>
                  <a:srgbClr val="3E3D00"/>
                </a:solidFill>
                <a:latin typeface="Times New Roman"/>
                <a:cs typeface="Times New Roman"/>
              </a:rPr>
              <a:t>1]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65"/>
              </a:spcBef>
            </a:pPr>
            <a:endParaRPr sz="1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b</a:t>
            </a:r>
            <a:r>
              <a:rPr dirty="0" baseline="-21367" sz="1950">
                <a:solidFill>
                  <a:srgbClr val="3D010C"/>
                </a:solidFill>
                <a:latin typeface="Malgun Gothic"/>
                <a:cs typeface="Malgun Gothic"/>
              </a:rPr>
              <a:t>i</a:t>
            </a:r>
            <a:r>
              <a:rPr dirty="0" baseline="-21367" sz="1950" spc="3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=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(dⅹ(b</a:t>
            </a:r>
            <a:r>
              <a:rPr dirty="0" baseline="-21367" sz="1950" spc="-15">
                <a:solidFill>
                  <a:srgbClr val="3D010C"/>
                </a:solidFill>
                <a:latin typeface="Malgun Gothic"/>
                <a:cs typeface="Malgun Gothic"/>
              </a:rPr>
              <a:t>i-</a:t>
            </a:r>
            <a:r>
              <a:rPr dirty="0" baseline="-21367" sz="1950">
                <a:solidFill>
                  <a:srgbClr val="3D010C"/>
                </a:solidFill>
                <a:latin typeface="Malgun Gothic"/>
                <a:cs typeface="Malgun Gothic"/>
              </a:rPr>
              <a:t>1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- (d</a:t>
            </a:r>
            <a:r>
              <a:rPr dirty="0" baseline="25641" sz="1950">
                <a:solidFill>
                  <a:srgbClr val="3D010C"/>
                </a:solidFill>
                <a:latin typeface="Malgun Gothic"/>
                <a:cs typeface="Malgun Gothic"/>
              </a:rPr>
              <a:t>m-1</a:t>
            </a:r>
            <a:r>
              <a:rPr dirty="0" baseline="25641" sz="1950" spc="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mod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q)ⅹA[i-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1])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+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A[i+m-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1])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mod </a:t>
            </a:r>
            <a:r>
              <a:rPr dirty="0" sz="2000" spc="-50">
                <a:solidFill>
                  <a:srgbClr val="3D010C"/>
                </a:solidFill>
                <a:latin typeface="Malgun Gothic"/>
                <a:cs typeface="Malgun Gothic"/>
              </a:rPr>
              <a:t>q</a:t>
            </a:r>
            <a:endParaRPr sz="2000">
              <a:latin typeface="Malgun Gothic"/>
              <a:cs typeface="Malgun Gothic"/>
            </a:endParaRPr>
          </a:p>
          <a:p>
            <a:pPr marL="481965" indent="-431165">
              <a:lnSpc>
                <a:spcPct val="100000"/>
              </a:lnSpc>
              <a:spcBef>
                <a:spcPts val="2885"/>
              </a:spcBef>
              <a:buClr>
                <a:srgbClr val="6F2F9F"/>
              </a:buClr>
              <a:buSzPct val="80000"/>
              <a:buFont typeface="Wingdings"/>
              <a:buChar char=""/>
              <a:tabLst>
                <a:tab pos="48196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d</a:t>
            </a:r>
            <a:r>
              <a:rPr dirty="0" baseline="25641" sz="1950">
                <a:solidFill>
                  <a:srgbClr val="3D010C"/>
                </a:solidFill>
                <a:latin typeface="Malgun Gothic"/>
                <a:cs typeface="Malgun Gothic"/>
              </a:rPr>
              <a:t>m-1</a:t>
            </a:r>
            <a:r>
              <a:rPr dirty="0" baseline="25641" sz="1950" spc="7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mod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q 는 미리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계산해서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활용</a:t>
            </a:r>
            <a:endParaRPr sz="2000">
              <a:latin typeface="Malgun Gothic"/>
              <a:cs typeface="Malgun Gothic"/>
            </a:endParaRPr>
          </a:p>
          <a:p>
            <a:pPr marL="393065" indent="-342265">
              <a:lnSpc>
                <a:spcPct val="100000"/>
              </a:lnSpc>
              <a:spcBef>
                <a:spcPts val="240"/>
              </a:spcBef>
              <a:buClr>
                <a:srgbClr val="6F2F9F"/>
              </a:buClr>
              <a:buSzPct val="80000"/>
              <a:buFont typeface="Wingdings"/>
              <a:buChar char=""/>
              <a:tabLst>
                <a:tab pos="393065" algn="l"/>
              </a:tabLst>
            </a:pP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(예)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77</a:t>
            </a:fld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79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87196" y="252984"/>
            <a:ext cx="6265545" cy="3563620"/>
          </a:xfrm>
          <a:custGeom>
            <a:avLst/>
            <a:gdLst/>
            <a:ahLst/>
            <a:cxnLst/>
            <a:rect l="l" t="t" r="r" b="b"/>
            <a:pathLst>
              <a:path w="6265545" h="3563620">
                <a:moveTo>
                  <a:pt x="6265163" y="0"/>
                </a:moveTo>
                <a:lnTo>
                  <a:pt x="0" y="0"/>
                </a:lnTo>
                <a:lnTo>
                  <a:pt x="0" y="3563112"/>
                </a:lnTo>
                <a:lnTo>
                  <a:pt x="6265163" y="3563112"/>
                </a:lnTo>
                <a:lnTo>
                  <a:pt x="6265163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20167" y="232280"/>
            <a:ext cx="6616065" cy="411289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058545">
              <a:lnSpc>
                <a:spcPct val="100000"/>
              </a:lnSpc>
              <a:spcBef>
                <a:spcPts val="295"/>
              </a:spcBef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RabinKarp</a:t>
            </a:r>
            <a:r>
              <a:rPr dirty="0" sz="1600" spc="-6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0">
                <a:solidFill>
                  <a:srgbClr val="3D010C"/>
                </a:solidFill>
                <a:latin typeface="Malgun Gothic"/>
                <a:cs typeface="Malgun Gothic"/>
              </a:rPr>
              <a:t>{</a:t>
            </a:r>
            <a:endParaRPr sz="1600">
              <a:latin typeface="Malgun Gothic"/>
              <a:cs typeface="Malgun Gothic"/>
            </a:endParaRPr>
          </a:p>
          <a:p>
            <a:pPr marL="127381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v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←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0;</a:t>
            </a: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b</a:t>
            </a:r>
            <a:r>
              <a:rPr dirty="0" baseline="-21164" sz="1575">
                <a:solidFill>
                  <a:srgbClr val="3D010C"/>
                </a:solidFill>
                <a:latin typeface="Malgun Gothic"/>
                <a:cs typeface="Malgun Gothic"/>
              </a:rPr>
              <a:t>1</a:t>
            </a:r>
            <a:r>
              <a:rPr dirty="0" baseline="-21164" sz="1575" spc="28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←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0;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//d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진수</a:t>
            </a:r>
            <a:endParaRPr sz="1600">
              <a:latin typeface="Malgun Gothic"/>
              <a:cs typeface="Malgun Gothic"/>
            </a:endParaRPr>
          </a:p>
          <a:p>
            <a:pPr marL="127381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for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i=1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to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0">
                <a:solidFill>
                  <a:srgbClr val="3D010C"/>
                </a:solidFill>
                <a:latin typeface="Malgun Gothic"/>
                <a:cs typeface="Malgun Gothic"/>
              </a:rPr>
              <a:t>m</a:t>
            </a:r>
            <a:endParaRPr sz="1600">
              <a:latin typeface="Malgun Gothic"/>
              <a:cs typeface="Malgun Gothic"/>
            </a:endParaRPr>
          </a:p>
          <a:p>
            <a:pPr marL="1487170" marR="2740660">
              <a:lnSpc>
                <a:spcPct val="110000"/>
              </a:lnSpc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v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=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(dⅹv</a:t>
            </a: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+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p[i])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mod</a:t>
            </a: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q;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b</a:t>
            </a:r>
            <a:r>
              <a:rPr dirty="0" baseline="-21164" sz="1575">
                <a:solidFill>
                  <a:srgbClr val="3D010C"/>
                </a:solidFill>
                <a:latin typeface="Malgun Gothic"/>
                <a:cs typeface="Malgun Gothic"/>
              </a:rPr>
              <a:t>1</a:t>
            </a:r>
            <a:r>
              <a:rPr dirty="0" baseline="-21164" sz="1575" spc="-7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=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(dⅹb</a:t>
            </a:r>
            <a:r>
              <a:rPr dirty="0" baseline="-21164" sz="1575">
                <a:solidFill>
                  <a:srgbClr val="3D010C"/>
                </a:solidFill>
                <a:latin typeface="Malgun Gothic"/>
                <a:cs typeface="Malgun Gothic"/>
              </a:rPr>
              <a:t>1</a:t>
            </a:r>
            <a:r>
              <a:rPr dirty="0" baseline="-21164" sz="1575" spc="292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+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A[i])</a:t>
            </a:r>
            <a:r>
              <a:rPr dirty="0" sz="16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mod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0">
                <a:solidFill>
                  <a:srgbClr val="3D010C"/>
                </a:solidFill>
                <a:latin typeface="Malgun Gothic"/>
                <a:cs typeface="Malgun Gothic"/>
              </a:rPr>
              <a:t>q</a:t>
            </a:r>
            <a:endParaRPr sz="1600">
              <a:latin typeface="Malgun Gothic"/>
              <a:cs typeface="Malgun Gothic"/>
            </a:endParaRPr>
          </a:p>
          <a:p>
            <a:pPr marL="1273810">
              <a:lnSpc>
                <a:spcPct val="100000"/>
              </a:lnSpc>
              <a:spcBef>
                <a:spcPts val="190"/>
              </a:spcBef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end</a:t>
            </a: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for</a:t>
            </a:r>
            <a:endParaRPr sz="1600">
              <a:latin typeface="Malgun Gothic"/>
              <a:cs typeface="Malgun Gothic"/>
            </a:endParaRPr>
          </a:p>
          <a:p>
            <a:pPr marL="1273810" marR="3731260">
              <a:lnSpc>
                <a:spcPct val="110000"/>
              </a:lnSpc>
              <a:spcBef>
                <a:spcPts val="5"/>
              </a:spcBef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h</a:t>
            </a:r>
            <a:r>
              <a:rPr dirty="0" sz="16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=</a:t>
            </a:r>
            <a:r>
              <a:rPr dirty="0" sz="16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d</a:t>
            </a:r>
            <a:r>
              <a:rPr dirty="0" baseline="26455" sz="1575">
                <a:solidFill>
                  <a:srgbClr val="3D010C"/>
                </a:solidFill>
                <a:latin typeface="Malgun Gothic"/>
                <a:cs typeface="Malgun Gothic"/>
              </a:rPr>
              <a:t>m-1</a:t>
            </a:r>
            <a:r>
              <a:rPr dirty="0" baseline="26455" sz="1575" spc="28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mod</a:t>
            </a:r>
            <a:r>
              <a:rPr dirty="0" sz="16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0">
                <a:solidFill>
                  <a:srgbClr val="3D010C"/>
                </a:solidFill>
                <a:latin typeface="Malgun Gothic"/>
                <a:cs typeface="Malgun Gothic"/>
              </a:rPr>
              <a:t>q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for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i=1 to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n-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m+1</a:t>
            </a:r>
            <a:endParaRPr sz="1600">
              <a:latin typeface="Malgun Gothic"/>
              <a:cs typeface="Malgun Gothic"/>
            </a:endParaRPr>
          </a:p>
          <a:p>
            <a:pPr marL="1630045" marR="43180">
              <a:lnSpc>
                <a:spcPct val="110000"/>
              </a:lnSpc>
              <a:tabLst>
                <a:tab pos="2757170" algn="l"/>
              </a:tabLst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if(i≠1)</a:t>
            </a:r>
            <a:r>
              <a:rPr dirty="0" sz="1600" spc="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b</a:t>
            </a:r>
            <a:r>
              <a:rPr dirty="0" baseline="-21164" sz="1575">
                <a:solidFill>
                  <a:srgbClr val="3D010C"/>
                </a:solidFill>
                <a:latin typeface="Malgun Gothic"/>
                <a:cs typeface="Malgun Gothic"/>
              </a:rPr>
              <a:t>i</a:t>
            </a:r>
            <a:r>
              <a:rPr dirty="0" baseline="-21164" sz="1575" spc="28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← </a:t>
            </a: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(dⅹ(b</a:t>
            </a:r>
            <a:r>
              <a:rPr dirty="0" baseline="-21164" sz="1575" spc="-15">
                <a:solidFill>
                  <a:srgbClr val="3D010C"/>
                </a:solidFill>
                <a:latin typeface="Malgun Gothic"/>
                <a:cs typeface="Malgun Gothic"/>
              </a:rPr>
              <a:t>i-</a:t>
            </a:r>
            <a:r>
              <a:rPr dirty="0" baseline="-21164" sz="1575">
                <a:solidFill>
                  <a:srgbClr val="3D010C"/>
                </a:solidFill>
                <a:latin typeface="Malgun Gothic"/>
                <a:cs typeface="Malgun Gothic"/>
              </a:rPr>
              <a:t>1</a:t>
            </a:r>
            <a:r>
              <a:rPr dirty="0" baseline="-21164" sz="1575" spc="28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-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hⅹA[i-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1])</a:t>
            </a:r>
            <a:r>
              <a:rPr dirty="0" sz="1600" spc="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+ </a:t>
            </a: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A[i+m-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1])</a:t>
            </a:r>
            <a:r>
              <a:rPr dirty="0" sz="16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mod</a:t>
            </a:r>
            <a:r>
              <a:rPr dirty="0" sz="16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0">
                <a:solidFill>
                  <a:srgbClr val="3D010C"/>
                </a:solidFill>
                <a:latin typeface="Malgun Gothic"/>
                <a:cs typeface="Malgun Gothic"/>
              </a:rPr>
              <a:t>q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if(v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==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 b</a:t>
            </a:r>
            <a:r>
              <a:rPr dirty="0" baseline="-21164" sz="1575" spc="-30">
                <a:solidFill>
                  <a:srgbClr val="3D010C"/>
                </a:solidFill>
                <a:latin typeface="Malgun Gothic"/>
                <a:cs typeface="Malgun Gothic"/>
              </a:rPr>
              <a:t>i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){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	//</a:t>
            </a:r>
            <a:r>
              <a:rPr dirty="0" sz="16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같은</a:t>
            </a:r>
            <a:r>
              <a:rPr dirty="0" sz="14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값이면</a:t>
            </a:r>
            <a:r>
              <a:rPr dirty="0" sz="14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매칭이</a:t>
            </a:r>
            <a:r>
              <a:rPr dirty="0" sz="14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실제</a:t>
            </a:r>
            <a:r>
              <a:rPr dirty="0" sz="14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되는지</a:t>
            </a:r>
            <a:r>
              <a:rPr dirty="0" sz="14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확인해야</a:t>
            </a:r>
            <a:r>
              <a:rPr dirty="0" sz="14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50">
                <a:solidFill>
                  <a:srgbClr val="3D010C"/>
                </a:solidFill>
                <a:latin typeface="Malgun Gothic"/>
                <a:cs typeface="Malgun Gothic"/>
              </a:rPr>
              <a:t>함</a:t>
            </a:r>
            <a:endParaRPr sz="1400">
              <a:latin typeface="Malgun Gothic"/>
              <a:cs typeface="Malgun Gothic"/>
            </a:endParaRPr>
          </a:p>
          <a:p>
            <a:pPr marL="1845310">
              <a:lnSpc>
                <a:spcPct val="100000"/>
              </a:lnSpc>
              <a:spcBef>
                <a:spcPts val="190"/>
              </a:spcBef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if(p[1..m]</a:t>
            </a:r>
            <a:r>
              <a:rPr dirty="0" sz="16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==</a:t>
            </a: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A[i..i+m-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1])</a:t>
            </a:r>
            <a:r>
              <a:rPr dirty="0" sz="16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matching</a:t>
            </a:r>
            <a:r>
              <a:rPr dirty="0" sz="16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is</a:t>
            </a: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found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at</a:t>
            </a:r>
            <a:r>
              <a:rPr dirty="0" sz="16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0">
                <a:solidFill>
                  <a:srgbClr val="3D010C"/>
                </a:solidFill>
                <a:latin typeface="Malgun Gothic"/>
                <a:cs typeface="Malgun Gothic"/>
              </a:rPr>
              <a:t>i</a:t>
            </a:r>
            <a:endParaRPr sz="1600">
              <a:latin typeface="Malgun Gothic"/>
              <a:cs typeface="Malgun Gothic"/>
            </a:endParaRPr>
          </a:p>
          <a:p>
            <a:pPr marL="1845310">
              <a:lnSpc>
                <a:spcPct val="100000"/>
              </a:lnSpc>
              <a:spcBef>
                <a:spcPts val="195"/>
              </a:spcBef>
            </a:pPr>
            <a:r>
              <a:rPr dirty="0" sz="1600" spc="-50">
                <a:solidFill>
                  <a:srgbClr val="3D010C"/>
                </a:solidFill>
                <a:latin typeface="Malgun Gothic"/>
                <a:cs typeface="Malgun Gothic"/>
              </a:rPr>
              <a:t>}</a:t>
            </a:r>
            <a:endParaRPr sz="1600">
              <a:latin typeface="Malgun Gothic"/>
              <a:cs typeface="Malgun Gothic"/>
            </a:endParaRPr>
          </a:p>
          <a:p>
            <a:pPr marL="1273810">
              <a:lnSpc>
                <a:spcPct val="100000"/>
              </a:lnSpc>
              <a:spcBef>
                <a:spcPts val="190"/>
              </a:spcBef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end</a:t>
            </a:r>
            <a:r>
              <a:rPr dirty="0" sz="16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for</a:t>
            </a:r>
            <a:endParaRPr sz="1600">
              <a:latin typeface="Malgun Gothic"/>
              <a:cs typeface="Malgun Gothic"/>
            </a:endParaRPr>
          </a:p>
          <a:p>
            <a:pPr marL="393065" indent="-342265">
              <a:lnSpc>
                <a:spcPct val="100000"/>
              </a:lnSpc>
              <a:spcBef>
                <a:spcPts val="2795"/>
              </a:spcBef>
              <a:buClr>
                <a:srgbClr val="6F2F9F"/>
              </a:buClr>
              <a:buSzPct val="78125"/>
              <a:buFont typeface="Wingdings"/>
              <a:buChar char=""/>
              <a:tabLst>
                <a:tab pos="393065" algn="l"/>
                <a:tab pos="3192145" algn="l"/>
              </a:tabLst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b</a:t>
            </a:r>
            <a:r>
              <a:rPr dirty="0" baseline="-21164" sz="1575">
                <a:solidFill>
                  <a:srgbClr val="3D010C"/>
                </a:solidFill>
                <a:latin typeface="Malgun Gothic"/>
                <a:cs typeface="Malgun Gothic"/>
              </a:rPr>
              <a:t>i</a:t>
            </a:r>
            <a:r>
              <a:rPr dirty="0" baseline="-21164" sz="1575" spc="247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계산에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2회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곱셈,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2회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덧셈.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	mod</a:t>
            </a:r>
            <a:r>
              <a:rPr dirty="0" sz="16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1회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58267" y="4490465"/>
            <a:ext cx="2022475" cy="683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6F2F9F"/>
              </a:buClr>
              <a:buSzPct val="78125"/>
              <a:buFont typeface="Wingdings"/>
              <a:buChar char=""/>
              <a:tabLst>
                <a:tab pos="354965" algn="l"/>
              </a:tabLst>
            </a:pP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n-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m+1 반복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→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0">
                <a:solidFill>
                  <a:srgbClr val="3D010C"/>
                </a:solidFill>
                <a:latin typeface="Malgun Gothic"/>
                <a:cs typeface="Malgun Gothic"/>
              </a:rPr>
              <a:t>총</a:t>
            </a:r>
            <a:endParaRPr sz="1600">
              <a:latin typeface="Malgun Gothic"/>
              <a:cs typeface="Malgun Gothic"/>
            </a:endParaRPr>
          </a:p>
          <a:p>
            <a:pPr marL="354965" indent="-342265">
              <a:lnSpc>
                <a:spcPct val="100000"/>
              </a:lnSpc>
              <a:spcBef>
                <a:spcPts val="1345"/>
              </a:spcBef>
              <a:buClr>
                <a:srgbClr val="6F2F9F"/>
              </a:buClr>
              <a:buSzPct val="78125"/>
              <a:buFont typeface="Wingdings"/>
              <a:buChar char=""/>
              <a:tabLst>
                <a:tab pos="354965" algn="l"/>
              </a:tabLst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매칭확인</a:t>
            </a:r>
            <a:r>
              <a:rPr dirty="0" sz="16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시간</a:t>
            </a:r>
            <a:r>
              <a:rPr dirty="0" sz="16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0">
                <a:solidFill>
                  <a:srgbClr val="3D010C"/>
                </a:solidFill>
                <a:latin typeface="Malgun Gothic"/>
                <a:cs typeface="Malgun Gothic"/>
              </a:rPr>
              <a:t>→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354454" y="4456682"/>
            <a:ext cx="6681470" cy="7194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120"/>
              </a:spcBef>
            </a:pPr>
            <a:r>
              <a:rPr dirty="0" sz="1750" spc="-20">
                <a:latin typeface="Times New Roman"/>
                <a:cs typeface="Times New Roman"/>
              </a:rPr>
              <a:t>Θ(</a:t>
            </a:r>
            <a:r>
              <a:rPr dirty="0" sz="1750" spc="-20" i="1">
                <a:latin typeface="Times New Roman"/>
                <a:cs typeface="Times New Roman"/>
              </a:rPr>
              <a:t>n</a:t>
            </a:r>
            <a:r>
              <a:rPr dirty="0" sz="1750" spc="-2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dirty="0" baseline="-5050" sz="2475">
                <a:latin typeface="Times New Roman"/>
                <a:cs typeface="Times New Roman"/>
              </a:rPr>
              <a:t>Θ(</a:t>
            </a:r>
            <a:r>
              <a:rPr dirty="0" baseline="-5050" sz="2475" i="1">
                <a:latin typeface="Times New Roman"/>
                <a:cs typeface="Times New Roman"/>
              </a:rPr>
              <a:t>m</a:t>
            </a:r>
            <a:r>
              <a:rPr dirty="0" baseline="-5050" sz="2475">
                <a:latin typeface="Times New Roman"/>
                <a:cs typeface="Times New Roman"/>
              </a:rPr>
              <a:t>)</a:t>
            </a:r>
            <a:r>
              <a:rPr dirty="0" baseline="-5050" sz="2475" spc="-75"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(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mod</a:t>
            </a:r>
            <a:r>
              <a:rPr dirty="0" sz="16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계산에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의해</a:t>
            </a: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패턴이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다른</a:t>
            </a: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데이터에서 매칭이</a:t>
            </a: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일어날</a:t>
            </a: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있다)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8267" y="5319776"/>
            <a:ext cx="36734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6F2F9F"/>
              </a:buClr>
              <a:buSzPct val="78125"/>
              <a:buFont typeface="Wingdings"/>
              <a:buChar char=""/>
              <a:tabLst>
                <a:tab pos="354965" algn="l"/>
              </a:tabLst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총</a:t>
            </a:r>
            <a:r>
              <a:rPr dirty="0" sz="1600" spc="-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k번의</a:t>
            </a: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매칭</a:t>
            </a: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확인이</a:t>
            </a: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필요하다면</a:t>
            </a:r>
            <a:r>
              <a:rPr dirty="0" sz="16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0">
                <a:solidFill>
                  <a:srgbClr val="3D010C"/>
                </a:solidFill>
                <a:latin typeface="Malgun Gothic"/>
                <a:cs typeface="Malgun Gothic"/>
              </a:rPr>
              <a:t>총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8267" y="5734303"/>
            <a:ext cx="47872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6F2F9F"/>
              </a:buClr>
              <a:buSzPct val="78125"/>
              <a:buFont typeface="Wingdings"/>
              <a:buChar char=""/>
              <a:tabLst>
                <a:tab pos="354965" algn="l"/>
              </a:tabLst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충분히</a:t>
            </a: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큰</a:t>
            </a:r>
            <a:r>
              <a:rPr dirty="0" sz="16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q&gt;n</a:t>
            </a: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일</a:t>
            </a:r>
            <a:r>
              <a:rPr dirty="0" sz="16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때</a:t>
            </a:r>
            <a:r>
              <a:rPr dirty="0" sz="16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false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matching은</a:t>
            </a: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1회</a:t>
            </a:r>
            <a:r>
              <a:rPr dirty="0" sz="16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미만.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8267" y="6149136"/>
            <a:ext cx="8185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6F2F9F"/>
              </a:buClr>
              <a:buSzPct val="78125"/>
              <a:buFont typeface="Wingdings"/>
              <a:buChar char=""/>
              <a:tabLst>
                <a:tab pos="354965" algn="l"/>
              </a:tabLst>
            </a:pP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결론: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084123" y="5342887"/>
            <a:ext cx="891540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>
                <a:latin typeface="Times New Roman"/>
                <a:cs typeface="Times New Roman"/>
              </a:rPr>
              <a:t>Θ(</a:t>
            </a:r>
            <a:r>
              <a:rPr dirty="0" sz="1700" i="1">
                <a:latin typeface="Times New Roman"/>
                <a:cs typeface="Times New Roman"/>
              </a:rPr>
              <a:t>n</a:t>
            </a:r>
            <a:r>
              <a:rPr dirty="0" sz="1700" spc="-120" i="1">
                <a:latin typeface="Times New Roman"/>
                <a:cs typeface="Times New Roman"/>
              </a:rPr>
              <a:t> </a:t>
            </a:r>
            <a:r>
              <a:rPr dirty="0" sz="1700">
                <a:latin typeface="Symbol"/>
                <a:cs typeface="Symbol"/>
              </a:rPr>
              <a:t></a:t>
            </a:r>
            <a:r>
              <a:rPr dirty="0" sz="1700" spc="-90">
                <a:latin typeface="Times New Roman"/>
                <a:cs typeface="Times New Roman"/>
              </a:rPr>
              <a:t> </a:t>
            </a:r>
            <a:r>
              <a:rPr dirty="0" sz="1700" spc="-25" i="1">
                <a:latin typeface="Times New Roman"/>
                <a:cs typeface="Times New Roman"/>
              </a:rPr>
              <a:t>km</a:t>
            </a:r>
            <a:r>
              <a:rPr dirty="0" sz="1700" spc="-25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072765" y="6167082"/>
            <a:ext cx="521334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00" spc="-20">
                <a:latin typeface="Times New Roman"/>
                <a:cs typeface="Times New Roman"/>
              </a:rPr>
              <a:t>Θ(</a:t>
            </a:r>
            <a:r>
              <a:rPr dirty="0" sz="2000" spc="-20" i="1">
                <a:latin typeface="Times New Roman"/>
                <a:cs typeface="Times New Roman"/>
              </a:rPr>
              <a:t>n</a:t>
            </a:r>
            <a:r>
              <a:rPr dirty="0" sz="2000" spc="-2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71894" y="2852927"/>
            <a:ext cx="1736725" cy="2240915"/>
            <a:chOff x="171894" y="2852927"/>
            <a:chExt cx="1736725" cy="2240915"/>
          </a:xfrm>
        </p:grpSpPr>
        <p:sp>
          <p:nvSpPr>
            <p:cNvPr id="13" name="object 13" descr=""/>
            <p:cNvSpPr/>
            <p:nvPr/>
          </p:nvSpPr>
          <p:spPr>
            <a:xfrm>
              <a:off x="179831" y="3645408"/>
              <a:ext cx="431800" cy="647700"/>
            </a:xfrm>
            <a:custGeom>
              <a:avLst/>
              <a:gdLst/>
              <a:ahLst/>
              <a:cxnLst/>
              <a:rect l="l" t="t" r="r" b="b"/>
              <a:pathLst>
                <a:path w="431800" h="647700">
                  <a:moveTo>
                    <a:pt x="0" y="647700"/>
                  </a:moveTo>
                  <a:lnTo>
                    <a:pt x="431800" y="0"/>
                  </a:lnTo>
                </a:path>
              </a:pathLst>
            </a:custGeom>
            <a:ln w="15875">
              <a:solidFill>
                <a:srgbClr val="B96815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06983" y="2852927"/>
              <a:ext cx="1301750" cy="799465"/>
            </a:xfrm>
            <a:custGeom>
              <a:avLst/>
              <a:gdLst/>
              <a:ahLst/>
              <a:cxnLst/>
              <a:rect l="l" t="t" r="r" b="b"/>
              <a:pathLst>
                <a:path w="1301750" h="799464">
                  <a:moveTo>
                    <a:pt x="54190" y="752348"/>
                  </a:moveTo>
                  <a:lnTo>
                    <a:pt x="0" y="785368"/>
                  </a:lnTo>
                  <a:lnTo>
                    <a:pt x="8280" y="798957"/>
                  </a:lnTo>
                  <a:lnTo>
                    <a:pt x="62471" y="765810"/>
                  </a:lnTo>
                  <a:lnTo>
                    <a:pt x="54190" y="752348"/>
                  </a:lnTo>
                  <a:close/>
                </a:path>
                <a:path w="1301750" h="799464">
                  <a:moveTo>
                    <a:pt x="149034" y="694309"/>
                  </a:moveTo>
                  <a:lnTo>
                    <a:pt x="94843" y="727456"/>
                  </a:lnTo>
                  <a:lnTo>
                    <a:pt x="103111" y="741045"/>
                  </a:lnTo>
                  <a:lnTo>
                    <a:pt x="157302" y="707898"/>
                  </a:lnTo>
                  <a:lnTo>
                    <a:pt x="149034" y="694309"/>
                  </a:lnTo>
                  <a:close/>
                </a:path>
                <a:path w="1301750" h="799464">
                  <a:moveTo>
                    <a:pt x="243865" y="636397"/>
                  </a:moveTo>
                  <a:lnTo>
                    <a:pt x="189674" y="669544"/>
                  </a:lnTo>
                  <a:lnTo>
                    <a:pt x="197942" y="683133"/>
                  </a:lnTo>
                  <a:lnTo>
                    <a:pt x="252133" y="649986"/>
                  </a:lnTo>
                  <a:lnTo>
                    <a:pt x="243865" y="636397"/>
                  </a:lnTo>
                  <a:close/>
                </a:path>
                <a:path w="1301750" h="799464">
                  <a:moveTo>
                    <a:pt x="338696" y="578485"/>
                  </a:moveTo>
                  <a:lnTo>
                    <a:pt x="284505" y="611632"/>
                  </a:lnTo>
                  <a:lnTo>
                    <a:pt x="292785" y="625221"/>
                  </a:lnTo>
                  <a:lnTo>
                    <a:pt x="346976" y="592074"/>
                  </a:lnTo>
                  <a:lnTo>
                    <a:pt x="338696" y="578485"/>
                  </a:lnTo>
                  <a:close/>
                </a:path>
                <a:path w="1301750" h="799464">
                  <a:moveTo>
                    <a:pt x="433539" y="520573"/>
                  </a:moveTo>
                  <a:lnTo>
                    <a:pt x="379349" y="553720"/>
                  </a:lnTo>
                  <a:lnTo>
                    <a:pt x="387616" y="567182"/>
                  </a:lnTo>
                  <a:lnTo>
                    <a:pt x="441807" y="534162"/>
                  </a:lnTo>
                  <a:lnTo>
                    <a:pt x="433539" y="520573"/>
                  </a:lnTo>
                  <a:close/>
                </a:path>
                <a:path w="1301750" h="799464">
                  <a:moveTo>
                    <a:pt x="528370" y="462661"/>
                  </a:moveTo>
                  <a:lnTo>
                    <a:pt x="474179" y="495808"/>
                  </a:lnTo>
                  <a:lnTo>
                    <a:pt x="482447" y="509270"/>
                  </a:lnTo>
                  <a:lnTo>
                    <a:pt x="536651" y="476250"/>
                  </a:lnTo>
                  <a:lnTo>
                    <a:pt x="528370" y="462661"/>
                  </a:lnTo>
                  <a:close/>
                </a:path>
                <a:path w="1301750" h="799464">
                  <a:moveTo>
                    <a:pt x="623201" y="404749"/>
                  </a:moveTo>
                  <a:lnTo>
                    <a:pt x="569010" y="437896"/>
                  </a:lnTo>
                  <a:lnTo>
                    <a:pt x="577291" y="451358"/>
                  </a:lnTo>
                  <a:lnTo>
                    <a:pt x="631482" y="418338"/>
                  </a:lnTo>
                  <a:lnTo>
                    <a:pt x="623201" y="404749"/>
                  </a:lnTo>
                  <a:close/>
                </a:path>
                <a:path w="1301750" h="799464">
                  <a:moveTo>
                    <a:pt x="718007" y="346837"/>
                  </a:moveTo>
                  <a:lnTo>
                    <a:pt x="663905" y="379984"/>
                  </a:lnTo>
                  <a:lnTo>
                    <a:pt x="672160" y="393446"/>
                  </a:lnTo>
                  <a:lnTo>
                    <a:pt x="726262" y="360425"/>
                  </a:lnTo>
                  <a:lnTo>
                    <a:pt x="718007" y="346837"/>
                  </a:lnTo>
                  <a:close/>
                </a:path>
                <a:path w="1301750" h="799464">
                  <a:moveTo>
                    <a:pt x="812876" y="288925"/>
                  </a:moveTo>
                  <a:lnTo>
                    <a:pt x="758647" y="321945"/>
                  </a:lnTo>
                  <a:lnTo>
                    <a:pt x="766902" y="335534"/>
                  </a:lnTo>
                  <a:lnTo>
                    <a:pt x="821131" y="302513"/>
                  </a:lnTo>
                  <a:lnTo>
                    <a:pt x="812876" y="288925"/>
                  </a:lnTo>
                  <a:close/>
                </a:path>
                <a:path w="1301750" h="799464">
                  <a:moveTo>
                    <a:pt x="907745" y="231012"/>
                  </a:moveTo>
                  <a:lnTo>
                    <a:pt x="853516" y="264033"/>
                  </a:lnTo>
                  <a:lnTo>
                    <a:pt x="861771" y="277622"/>
                  </a:lnTo>
                  <a:lnTo>
                    <a:pt x="916000" y="244475"/>
                  </a:lnTo>
                  <a:lnTo>
                    <a:pt x="907745" y="231012"/>
                  </a:lnTo>
                  <a:close/>
                </a:path>
                <a:path w="1301750" h="799464">
                  <a:moveTo>
                    <a:pt x="1002487" y="173100"/>
                  </a:moveTo>
                  <a:lnTo>
                    <a:pt x="948385" y="206121"/>
                  </a:lnTo>
                  <a:lnTo>
                    <a:pt x="956640" y="219710"/>
                  </a:lnTo>
                  <a:lnTo>
                    <a:pt x="1010869" y="186562"/>
                  </a:lnTo>
                  <a:lnTo>
                    <a:pt x="1002487" y="173100"/>
                  </a:lnTo>
                  <a:close/>
                </a:path>
                <a:path w="1301750" h="799464">
                  <a:moveTo>
                    <a:pt x="1097356" y="115188"/>
                  </a:moveTo>
                  <a:lnTo>
                    <a:pt x="1043127" y="148209"/>
                  </a:lnTo>
                  <a:lnTo>
                    <a:pt x="1051509" y="161798"/>
                  </a:lnTo>
                  <a:lnTo>
                    <a:pt x="1105611" y="128650"/>
                  </a:lnTo>
                  <a:lnTo>
                    <a:pt x="1097356" y="115188"/>
                  </a:lnTo>
                  <a:close/>
                </a:path>
                <a:path w="1301750" h="799464">
                  <a:moveTo>
                    <a:pt x="1192225" y="57276"/>
                  </a:moveTo>
                  <a:lnTo>
                    <a:pt x="1137996" y="90297"/>
                  </a:lnTo>
                  <a:lnTo>
                    <a:pt x="1146251" y="103886"/>
                  </a:lnTo>
                  <a:lnTo>
                    <a:pt x="1200480" y="70738"/>
                  </a:lnTo>
                  <a:lnTo>
                    <a:pt x="1192225" y="57276"/>
                  </a:lnTo>
                  <a:close/>
                </a:path>
                <a:path w="1301750" h="799464">
                  <a:moveTo>
                    <a:pt x="1300437" y="1397"/>
                  </a:moveTo>
                  <a:lnTo>
                    <a:pt x="1283538" y="1397"/>
                  </a:lnTo>
                  <a:lnTo>
                    <a:pt x="1291793" y="14986"/>
                  </a:lnTo>
                  <a:lnTo>
                    <a:pt x="1266794" y="30273"/>
                  </a:lnTo>
                  <a:lnTo>
                    <a:pt x="1238834" y="82042"/>
                  </a:lnTo>
                  <a:lnTo>
                    <a:pt x="1236802" y="85979"/>
                  </a:lnTo>
                  <a:lnTo>
                    <a:pt x="1238199" y="90805"/>
                  </a:lnTo>
                  <a:lnTo>
                    <a:pt x="1242136" y="92837"/>
                  </a:lnTo>
                  <a:lnTo>
                    <a:pt x="1245946" y="94869"/>
                  </a:lnTo>
                  <a:lnTo>
                    <a:pt x="1250772" y="93472"/>
                  </a:lnTo>
                  <a:lnTo>
                    <a:pt x="1252804" y="89662"/>
                  </a:lnTo>
                  <a:lnTo>
                    <a:pt x="1300437" y="1397"/>
                  </a:lnTo>
                  <a:close/>
                </a:path>
                <a:path w="1301750" h="799464">
                  <a:moveTo>
                    <a:pt x="1274285" y="16402"/>
                  </a:moveTo>
                  <a:lnTo>
                    <a:pt x="1258478" y="16721"/>
                  </a:lnTo>
                  <a:lnTo>
                    <a:pt x="1232865" y="32385"/>
                  </a:lnTo>
                  <a:lnTo>
                    <a:pt x="1241120" y="45974"/>
                  </a:lnTo>
                  <a:lnTo>
                    <a:pt x="1266794" y="30273"/>
                  </a:lnTo>
                  <a:lnTo>
                    <a:pt x="1274285" y="16402"/>
                  </a:lnTo>
                  <a:close/>
                </a:path>
                <a:path w="1301750" h="799464">
                  <a:moveTo>
                    <a:pt x="1285389" y="4445"/>
                  </a:moveTo>
                  <a:lnTo>
                    <a:pt x="1280744" y="4445"/>
                  </a:lnTo>
                  <a:lnTo>
                    <a:pt x="1287856" y="16129"/>
                  </a:lnTo>
                  <a:lnTo>
                    <a:pt x="1274285" y="16402"/>
                  </a:lnTo>
                  <a:lnTo>
                    <a:pt x="1266794" y="30273"/>
                  </a:lnTo>
                  <a:lnTo>
                    <a:pt x="1291793" y="14986"/>
                  </a:lnTo>
                  <a:lnTo>
                    <a:pt x="1285389" y="4445"/>
                  </a:lnTo>
                  <a:close/>
                </a:path>
                <a:path w="1301750" h="799464">
                  <a:moveTo>
                    <a:pt x="1301191" y="0"/>
                  </a:moveTo>
                  <a:lnTo>
                    <a:pt x="1195019" y="2159"/>
                  </a:lnTo>
                  <a:lnTo>
                    <a:pt x="1191463" y="5714"/>
                  </a:lnTo>
                  <a:lnTo>
                    <a:pt x="1191717" y="14477"/>
                  </a:lnTo>
                  <a:lnTo>
                    <a:pt x="1195273" y="18034"/>
                  </a:lnTo>
                  <a:lnTo>
                    <a:pt x="1258478" y="16721"/>
                  </a:lnTo>
                  <a:lnTo>
                    <a:pt x="1283538" y="1397"/>
                  </a:lnTo>
                  <a:lnTo>
                    <a:pt x="1300437" y="1397"/>
                  </a:lnTo>
                  <a:lnTo>
                    <a:pt x="1301191" y="0"/>
                  </a:lnTo>
                  <a:close/>
                </a:path>
                <a:path w="1301750" h="799464">
                  <a:moveTo>
                    <a:pt x="1283538" y="1397"/>
                  </a:moveTo>
                  <a:lnTo>
                    <a:pt x="1258478" y="16721"/>
                  </a:lnTo>
                  <a:lnTo>
                    <a:pt x="1274285" y="16402"/>
                  </a:lnTo>
                  <a:lnTo>
                    <a:pt x="1280744" y="4445"/>
                  </a:lnTo>
                  <a:lnTo>
                    <a:pt x="1285389" y="4445"/>
                  </a:lnTo>
                  <a:lnTo>
                    <a:pt x="1283538" y="1397"/>
                  </a:lnTo>
                  <a:close/>
                </a:path>
                <a:path w="1301750" h="799464">
                  <a:moveTo>
                    <a:pt x="1280744" y="4445"/>
                  </a:moveTo>
                  <a:lnTo>
                    <a:pt x="1274285" y="16402"/>
                  </a:lnTo>
                  <a:lnTo>
                    <a:pt x="1287856" y="16129"/>
                  </a:lnTo>
                  <a:lnTo>
                    <a:pt x="1280744" y="4445"/>
                  </a:lnTo>
                  <a:close/>
                </a:path>
              </a:pathLst>
            </a:custGeom>
            <a:solidFill>
              <a:srgbClr val="B968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9831" y="4293108"/>
              <a:ext cx="576580" cy="792480"/>
            </a:xfrm>
            <a:custGeom>
              <a:avLst/>
              <a:gdLst/>
              <a:ahLst/>
              <a:cxnLst/>
              <a:rect l="l" t="t" r="r" b="b"/>
              <a:pathLst>
                <a:path w="576580" h="792479">
                  <a:moveTo>
                    <a:pt x="576262" y="792226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B96815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18972" y="4408932"/>
            <a:ext cx="386080" cy="1506220"/>
          </a:xfrm>
          <a:custGeom>
            <a:avLst/>
            <a:gdLst/>
            <a:ahLst/>
            <a:cxnLst/>
            <a:rect l="l" t="t" r="r" b="b"/>
            <a:pathLst>
              <a:path w="386080" h="1506220">
                <a:moveTo>
                  <a:pt x="321309" y="0"/>
                </a:moveTo>
                <a:lnTo>
                  <a:pt x="64262" y="0"/>
                </a:lnTo>
                <a:lnTo>
                  <a:pt x="39245" y="5058"/>
                </a:lnTo>
                <a:lnTo>
                  <a:pt x="18819" y="18843"/>
                </a:lnTo>
                <a:lnTo>
                  <a:pt x="5049" y="39272"/>
                </a:lnTo>
                <a:lnTo>
                  <a:pt x="0" y="64262"/>
                </a:lnTo>
                <a:lnTo>
                  <a:pt x="0" y="1441450"/>
                </a:lnTo>
                <a:lnTo>
                  <a:pt x="5049" y="1466460"/>
                </a:lnTo>
                <a:lnTo>
                  <a:pt x="18819" y="1486887"/>
                </a:lnTo>
                <a:lnTo>
                  <a:pt x="39245" y="1500660"/>
                </a:lnTo>
                <a:lnTo>
                  <a:pt x="64262" y="1505712"/>
                </a:lnTo>
                <a:lnTo>
                  <a:pt x="321309" y="1505712"/>
                </a:lnTo>
                <a:lnTo>
                  <a:pt x="346299" y="1500660"/>
                </a:lnTo>
                <a:lnTo>
                  <a:pt x="366728" y="1486887"/>
                </a:lnTo>
                <a:lnTo>
                  <a:pt x="380513" y="1466460"/>
                </a:lnTo>
                <a:lnTo>
                  <a:pt x="385572" y="1441450"/>
                </a:lnTo>
                <a:lnTo>
                  <a:pt x="385572" y="64262"/>
                </a:lnTo>
                <a:lnTo>
                  <a:pt x="380513" y="39272"/>
                </a:lnTo>
                <a:lnTo>
                  <a:pt x="366728" y="18843"/>
                </a:lnTo>
                <a:lnTo>
                  <a:pt x="346299" y="5058"/>
                </a:lnTo>
                <a:lnTo>
                  <a:pt x="321309" y="0"/>
                </a:lnTo>
                <a:close/>
              </a:path>
            </a:pathLst>
          </a:custGeom>
          <a:solidFill>
            <a:srgbClr val="FFFF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8411971" y="6289040"/>
            <a:ext cx="120014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0">
                <a:solidFill>
                  <a:srgbClr val="3E3D00"/>
                </a:solidFill>
                <a:latin typeface="Malgun Gothic"/>
                <a:cs typeface="Malgun Gothic"/>
              </a:rPr>
              <a:t>8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0576" y="159207"/>
            <a:ext cx="44843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최악의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경우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 spc="-10">
                <a:solidFill>
                  <a:srgbClr val="2A54AA"/>
                </a:solidFill>
              </a:rPr>
              <a:t>하한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 spc="-25">
                <a:solidFill>
                  <a:srgbClr val="2A54AA"/>
                </a:solidFill>
              </a:rPr>
              <a:t>찾기</a:t>
            </a:r>
            <a:endParaRPr sz="3600"/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170355"/>
            <a:ext cx="121513" cy="13075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74040" y="976985"/>
            <a:ext cx="8092440" cy="1153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최악의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횟수는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결정트리의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뿌리마디에서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잎마디까지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가장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긴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상의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비교마디의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인데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트리의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깊이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(depth)</a:t>
            </a:r>
            <a:r>
              <a:rPr dirty="0" u="sng" sz="2000" spc="-4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+ </a:t>
            </a:r>
            <a:r>
              <a:rPr dirty="0" u="sng" sz="2000" spc="-2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이다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  <a:spcBef>
                <a:spcPts val="885"/>
              </a:spcBef>
            </a:pPr>
            <a:r>
              <a:rPr dirty="0" sz="2000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트리의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하한을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확인하고자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함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3608755"/>
            <a:ext cx="121513" cy="13075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74040" y="3353921"/>
            <a:ext cx="7722234" cy="859155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보조정리</a:t>
            </a:r>
            <a:r>
              <a:rPr dirty="0" sz="2000" spc="-285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이진트리의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마디의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개수이고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깊이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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25">
                <a:solidFill>
                  <a:srgbClr val="3E3D00"/>
                </a:solidFill>
                <a:latin typeface="Symbol"/>
                <a:cs typeface="Symbol"/>
              </a:rPr>
              <a:t>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증명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064199" y="4304258"/>
            <a:ext cx="1815464" cy="2115820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478155">
              <a:lnSpc>
                <a:spcPct val="100000"/>
              </a:lnSpc>
              <a:spcBef>
                <a:spcPts val="1015"/>
              </a:spcBef>
            </a:pPr>
            <a:r>
              <a:rPr dirty="0" sz="2050" i="1">
                <a:latin typeface="Times New Roman"/>
                <a:cs typeface="Times New Roman"/>
              </a:rPr>
              <a:t>n</a:t>
            </a:r>
            <a:r>
              <a:rPr dirty="0" sz="2050" spc="-55" i="1">
                <a:latin typeface="Times New Roman"/>
                <a:cs typeface="Times New Roman"/>
              </a:rPr>
              <a:t> </a:t>
            </a:r>
            <a:r>
              <a:rPr dirty="0" sz="2050">
                <a:latin typeface="Symbol"/>
                <a:cs typeface="Symbol"/>
              </a:rPr>
              <a:t></a:t>
            </a:r>
            <a:r>
              <a:rPr dirty="0" sz="2050" spc="-260">
                <a:latin typeface="Times New Roman"/>
                <a:cs typeface="Times New Roman"/>
              </a:rPr>
              <a:t> </a:t>
            </a:r>
            <a:r>
              <a:rPr dirty="0" sz="2050" spc="90">
                <a:latin typeface="Times New Roman"/>
                <a:cs typeface="Times New Roman"/>
              </a:rPr>
              <a:t>1</a:t>
            </a:r>
            <a:r>
              <a:rPr dirty="0" sz="2050" spc="90">
                <a:latin typeface="Symbol"/>
                <a:cs typeface="Symbol"/>
              </a:rPr>
              <a:t></a:t>
            </a:r>
            <a:r>
              <a:rPr dirty="0" sz="2050" spc="-12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2</a:t>
            </a:r>
            <a:r>
              <a:rPr dirty="0" sz="2050" spc="-185">
                <a:latin typeface="Times New Roman"/>
                <a:cs typeface="Times New Roman"/>
              </a:rPr>
              <a:t> </a:t>
            </a:r>
            <a:r>
              <a:rPr dirty="0" sz="2050">
                <a:latin typeface="Symbol"/>
                <a:cs typeface="Symbol"/>
              </a:rPr>
              <a:t></a:t>
            </a:r>
            <a:r>
              <a:rPr dirty="0" sz="2050" spc="-130">
                <a:latin typeface="Times New Roman"/>
                <a:cs typeface="Times New Roman"/>
              </a:rPr>
              <a:t> </a:t>
            </a:r>
            <a:r>
              <a:rPr dirty="0" sz="2050" spc="-25">
                <a:latin typeface="Times New Roman"/>
                <a:cs typeface="Times New Roman"/>
              </a:rPr>
              <a:t>2</a:t>
            </a:r>
            <a:r>
              <a:rPr dirty="0" baseline="43981" sz="1800" spc="-37">
                <a:latin typeface="Times New Roman"/>
                <a:cs typeface="Times New Roman"/>
              </a:rPr>
              <a:t>2</a:t>
            </a:r>
            <a:endParaRPr baseline="43981" sz="1800">
              <a:latin typeface="Times New Roman"/>
              <a:cs typeface="Times New Roman"/>
            </a:endParaRPr>
          </a:p>
          <a:p>
            <a:pPr marL="478155">
              <a:lnSpc>
                <a:spcPts val="2455"/>
              </a:lnSpc>
              <a:spcBef>
                <a:spcPts val="919"/>
              </a:spcBef>
            </a:pPr>
            <a:r>
              <a:rPr dirty="0" sz="2050" i="1">
                <a:latin typeface="Times New Roman"/>
                <a:cs typeface="Times New Roman"/>
              </a:rPr>
              <a:t>n</a:t>
            </a:r>
            <a:r>
              <a:rPr dirty="0" sz="2050" spc="-45" i="1">
                <a:latin typeface="Times New Roman"/>
                <a:cs typeface="Times New Roman"/>
              </a:rPr>
              <a:t> </a:t>
            </a:r>
            <a:r>
              <a:rPr dirty="0" sz="2050">
                <a:latin typeface="Symbol"/>
                <a:cs typeface="Symbol"/>
              </a:rPr>
              <a:t></a:t>
            </a:r>
            <a:r>
              <a:rPr dirty="0" sz="2050" spc="-1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2</a:t>
            </a:r>
            <a:r>
              <a:rPr dirty="0" baseline="43981" sz="1800" i="1">
                <a:latin typeface="Times New Roman"/>
                <a:cs typeface="Times New Roman"/>
              </a:rPr>
              <a:t>d</a:t>
            </a:r>
            <a:r>
              <a:rPr dirty="0" baseline="43981" sz="1800" spc="-157" i="1">
                <a:latin typeface="Times New Roman"/>
                <a:cs typeface="Times New Roman"/>
              </a:rPr>
              <a:t> </a:t>
            </a:r>
            <a:r>
              <a:rPr dirty="0" baseline="43981" sz="1800">
                <a:latin typeface="Symbol"/>
                <a:cs typeface="Symbol"/>
              </a:rPr>
              <a:t></a:t>
            </a:r>
            <a:r>
              <a:rPr dirty="0" baseline="43981" sz="1800">
                <a:latin typeface="Times New Roman"/>
                <a:cs typeface="Times New Roman"/>
              </a:rPr>
              <a:t>1</a:t>
            </a:r>
            <a:r>
              <a:rPr dirty="0" baseline="43981" sz="1800" spc="270">
                <a:latin typeface="Times New Roman"/>
                <a:cs typeface="Times New Roman"/>
              </a:rPr>
              <a:t> </a:t>
            </a:r>
            <a:r>
              <a:rPr dirty="0" sz="2050" spc="45">
                <a:latin typeface="Symbol"/>
                <a:cs typeface="Symbol"/>
              </a:rPr>
              <a:t></a:t>
            </a:r>
            <a:r>
              <a:rPr dirty="0" sz="2050" spc="45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  <a:p>
            <a:pPr marL="478155">
              <a:lnSpc>
                <a:spcPts val="2455"/>
              </a:lnSpc>
            </a:pPr>
            <a:r>
              <a:rPr dirty="0" baseline="-25745" sz="3075" i="1">
                <a:latin typeface="Times New Roman"/>
                <a:cs typeface="Times New Roman"/>
              </a:rPr>
              <a:t>n</a:t>
            </a:r>
            <a:r>
              <a:rPr dirty="0" baseline="-25745" sz="3075" spc="-30" i="1">
                <a:latin typeface="Times New Roman"/>
                <a:cs typeface="Times New Roman"/>
              </a:rPr>
              <a:t> </a:t>
            </a:r>
            <a:r>
              <a:rPr dirty="0" baseline="-25745" sz="3075">
                <a:latin typeface="Symbol"/>
                <a:cs typeface="Symbol"/>
              </a:rPr>
              <a:t></a:t>
            </a:r>
            <a:r>
              <a:rPr dirty="0" baseline="-25745" sz="3075" spc="30">
                <a:latin typeface="Times New Roman"/>
                <a:cs typeface="Times New Roman"/>
              </a:rPr>
              <a:t> </a:t>
            </a:r>
            <a:r>
              <a:rPr dirty="0" baseline="-25745" sz="3075">
                <a:latin typeface="Times New Roman"/>
                <a:cs typeface="Times New Roman"/>
              </a:rPr>
              <a:t>2</a:t>
            </a:r>
            <a:r>
              <a:rPr dirty="0" sz="1200" i="1">
                <a:latin typeface="Times New Roman"/>
                <a:cs typeface="Times New Roman"/>
              </a:rPr>
              <a:t>d</a:t>
            </a:r>
            <a:r>
              <a:rPr dirty="0" sz="1200" spc="-100" i="1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Symbol"/>
                <a:cs typeface="Symbol"/>
              </a:rPr>
              <a:t></a:t>
            </a:r>
            <a:r>
              <a:rPr dirty="0" sz="1200" spc="-25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20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</a:pPr>
            <a:r>
              <a:rPr dirty="0" sz="2050" spc="-20">
                <a:latin typeface="Times New Roman"/>
                <a:cs typeface="Times New Roman"/>
              </a:rPr>
              <a:t>lg</a:t>
            </a:r>
            <a:r>
              <a:rPr dirty="0" sz="2050" spc="-170">
                <a:latin typeface="Times New Roman"/>
                <a:cs typeface="Times New Roman"/>
              </a:rPr>
              <a:t> </a:t>
            </a:r>
            <a:r>
              <a:rPr dirty="0" sz="2050" i="1">
                <a:latin typeface="Times New Roman"/>
                <a:cs typeface="Times New Roman"/>
              </a:rPr>
              <a:t>n</a:t>
            </a:r>
            <a:r>
              <a:rPr dirty="0" sz="2050" spc="-55" i="1">
                <a:latin typeface="Times New Roman"/>
                <a:cs typeface="Times New Roman"/>
              </a:rPr>
              <a:t> </a:t>
            </a:r>
            <a:r>
              <a:rPr dirty="0" sz="2050">
                <a:latin typeface="Symbol"/>
                <a:cs typeface="Symbol"/>
              </a:rPr>
              <a:t></a:t>
            </a:r>
            <a:r>
              <a:rPr dirty="0" sz="2050" spc="-25">
                <a:latin typeface="Times New Roman"/>
                <a:cs typeface="Times New Roman"/>
              </a:rPr>
              <a:t> </a:t>
            </a:r>
            <a:r>
              <a:rPr dirty="0" sz="2050" i="1">
                <a:latin typeface="Times New Roman"/>
                <a:cs typeface="Times New Roman"/>
              </a:rPr>
              <a:t>d</a:t>
            </a:r>
            <a:r>
              <a:rPr dirty="0" sz="2050" spc="50" i="1">
                <a:latin typeface="Times New Roman"/>
                <a:cs typeface="Times New Roman"/>
              </a:rPr>
              <a:t> </a:t>
            </a:r>
            <a:r>
              <a:rPr dirty="0" sz="2050" spc="60">
                <a:latin typeface="Symbol"/>
                <a:cs typeface="Symbol"/>
              </a:rPr>
              <a:t></a:t>
            </a:r>
            <a:r>
              <a:rPr dirty="0" sz="2050" spc="6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54"/>
              </a:spcBef>
            </a:pPr>
            <a:r>
              <a:rPr dirty="0" baseline="-7936" sz="3675" spc="-157">
                <a:latin typeface="Symbol"/>
                <a:cs typeface="Symbol"/>
              </a:rPr>
              <a:t></a:t>
            </a:r>
            <a:r>
              <a:rPr dirty="0" sz="2050" spc="-105">
                <a:latin typeface="Times New Roman"/>
                <a:cs typeface="Times New Roman"/>
              </a:rPr>
              <a:t>lg</a:t>
            </a:r>
            <a:r>
              <a:rPr dirty="0" sz="2050" spc="-165">
                <a:latin typeface="Times New Roman"/>
                <a:cs typeface="Times New Roman"/>
              </a:rPr>
              <a:t> </a:t>
            </a:r>
            <a:r>
              <a:rPr dirty="0" sz="2050" spc="-45" i="1">
                <a:latin typeface="Times New Roman"/>
                <a:cs typeface="Times New Roman"/>
              </a:rPr>
              <a:t>n</a:t>
            </a:r>
            <a:r>
              <a:rPr dirty="0" baseline="-7936" sz="3675" spc="-67">
                <a:latin typeface="Symbol"/>
                <a:cs typeface="Symbol"/>
              </a:rPr>
              <a:t></a:t>
            </a:r>
            <a:r>
              <a:rPr dirty="0" baseline="-7936" sz="3675" spc="-359">
                <a:latin typeface="Times New Roman"/>
                <a:cs typeface="Times New Roman"/>
              </a:rPr>
              <a:t> </a:t>
            </a:r>
            <a:r>
              <a:rPr dirty="0" sz="2050">
                <a:latin typeface="Symbol"/>
                <a:cs typeface="Symbol"/>
              </a:rPr>
              <a:t></a:t>
            </a:r>
            <a:r>
              <a:rPr dirty="0" sz="2050" spc="-20">
                <a:latin typeface="Times New Roman"/>
                <a:cs typeface="Times New Roman"/>
              </a:rPr>
              <a:t> </a:t>
            </a:r>
            <a:r>
              <a:rPr dirty="0" sz="2050" spc="-50" i="1">
                <a:latin typeface="Times New Roman"/>
                <a:cs typeface="Times New Roman"/>
              </a:rPr>
              <a:t>d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080419" y="4484608"/>
            <a:ext cx="264795" cy="264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2050" spc="-50">
                <a:latin typeface="Arial MT"/>
                <a:cs typeface="Arial MT"/>
              </a:rPr>
              <a:t>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72692" y="4995798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72692" y="5495950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6255" y="4520184"/>
            <a:ext cx="2327147" cy="1214627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1093419" y="4495545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8039100" y="2046732"/>
            <a:ext cx="158750" cy="902335"/>
          </a:xfrm>
          <a:custGeom>
            <a:avLst/>
            <a:gdLst/>
            <a:ahLst/>
            <a:cxnLst/>
            <a:rect l="l" t="t" r="r" b="b"/>
            <a:pathLst>
              <a:path w="158750" h="902335">
                <a:moveTo>
                  <a:pt x="0" y="0"/>
                </a:moveTo>
                <a:lnTo>
                  <a:pt x="30866" y="1045"/>
                </a:lnTo>
                <a:lnTo>
                  <a:pt x="56054" y="3889"/>
                </a:lnTo>
                <a:lnTo>
                  <a:pt x="73026" y="8090"/>
                </a:lnTo>
                <a:lnTo>
                  <a:pt x="79248" y="13207"/>
                </a:lnTo>
                <a:lnTo>
                  <a:pt x="79248" y="437895"/>
                </a:lnTo>
                <a:lnTo>
                  <a:pt x="85469" y="443013"/>
                </a:lnTo>
                <a:lnTo>
                  <a:pt x="102441" y="447214"/>
                </a:lnTo>
                <a:lnTo>
                  <a:pt x="127629" y="450058"/>
                </a:lnTo>
                <a:lnTo>
                  <a:pt x="158496" y="451103"/>
                </a:lnTo>
                <a:lnTo>
                  <a:pt x="127629" y="452149"/>
                </a:lnTo>
                <a:lnTo>
                  <a:pt x="102441" y="454993"/>
                </a:lnTo>
                <a:lnTo>
                  <a:pt x="85469" y="459194"/>
                </a:lnTo>
                <a:lnTo>
                  <a:pt x="79248" y="464312"/>
                </a:lnTo>
                <a:lnTo>
                  <a:pt x="79248" y="889000"/>
                </a:lnTo>
                <a:lnTo>
                  <a:pt x="73026" y="894117"/>
                </a:lnTo>
                <a:lnTo>
                  <a:pt x="56054" y="898318"/>
                </a:lnTo>
                <a:lnTo>
                  <a:pt x="30866" y="901162"/>
                </a:lnTo>
                <a:lnTo>
                  <a:pt x="0" y="902207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6" name="object 16" descr=""/>
          <p:cNvGrpSpPr/>
          <p:nvPr/>
        </p:nvGrpSpPr>
        <p:grpSpPr>
          <a:xfrm>
            <a:off x="6260401" y="1990153"/>
            <a:ext cx="1691005" cy="1045844"/>
            <a:chOff x="6260401" y="1990153"/>
            <a:chExt cx="1691005" cy="1045844"/>
          </a:xfrm>
        </p:grpSpPr>
        <p:sp>
          <p:nvSpPr>
            <p:cNvPr id="17" name="object 17" descr=""/>
            <p:cNvSpPr/>
            <p:nvPr/>
          </p:nvSpPr>
          <p:spPr>
            <a:xfrm>
              <a:off x="6265164" y="1994916"/>
              <a:ext cx="1681480" cy="1036319"/>
            </a:xfrm>
            <a:custGeom>
              <a:avLst/>
              <a:gdLst/>
              <a:ahLst/>
              <a:cxnLst/>
              <a:rect l="l" t="t" r="r" b="b"/>
              <a:pathLst>
                <a:path w="1681479" h="1036319">
                  <a:moveTo>
                    <a:pt x="778763" y="70866"/>
                  </a:moveTo>
                  <a:lnTo>
                    <a:pt x="785294" y="43291"/>
                  </a:lnTo>
                  <a:lnTo>
                    <a:pt x="803100" y="20764"/>
                  </a:lnTo>
                  <a:lnTo>
                    <a:pt x="829502" y="5572"/>
                  </a:lnTo>
                  <a:lnTo>
                    <a:pt x="861821" y="0"/>
                  </a:lnTo>
                  <a:lnTo>
                    <a:pt x="894141" y="5572"/>
                  </a:lnTo>
                  <a:lnTo>
                    <a:pt x="920543" y="20764"/>
                  </a:lnTo>
                  <a:lnTo>
                    <a:pt x="938349" y="43291"/>
                  </a:lnTo>
                  <a:lnTo>
                    <a:pt x="944880" y="70866"/>
                  </a:lnTo>
                  <a:lnTo>
                    <a:pt x="938349" y="98440"/>
                  </a:lnTo>
                  <a:lnTo>
                    <a:pt x="920543" y="120967"/>
                  </a:lnTo>
                  <a:lnTo>
                    <a:pt x="894141" y="136159"/>
                  </a:lnTo>
                  <a:lnTo>
                    <a:pt x="861821" y="141732"/>
                  </a:lnTo>
                  <a:lnTo>
                    <a:pt x="829502" y="136159"/>
                  </a:lnTo>
                  <a:lnTo>
                    <a:pt x="803100" y="120967"/>
                  </a:lnTo>
                  <a:lnTo>
                    <a:pt x="785294" y="98440"/>
                  </a:lnTo>
                  <a:lnTo>
                    <a:pt x="778763" y="70866"/>
                  </a:lnTo>
                  <a:close/>
                </a:path>
                <a:path w="1681479" h="1036319">
                  <a:moveTo>
                    <a:pt x="501395" y="355854"/>
                  </a:moveTo>
                  <a:lnTo>
                    <a:pt x="507926" y="328279"/>
                  </a:lnTo>
                  <a:lnTo>
                    <a:pt x="525732" y="305752"/>
                  </a:lnTo>
                  <a:lnTo>
                    <a:pt x="552134" y="290560"/>
                  </a:lnTo>
                  <a:lnTo>
                    <a:pt x="584454" y="284988"/>
                  </a:lnTo>
                  <a:lnTo>
                    <a:pt x="616773" y="290560"/>
                  </a:lnTo>
                  <a:lnTo>
                    <a:pt x="643175" y="305752"/>
                  </a:lnTo>
                  <a:lnTo>
                    <a:pt x="660981" y="328279"/>
                  </a:lnTo>
                  <a:lnTo>
                    <a:pt x="667512" y="355854"/>
                  </a:lnTo>
                  <a:lnTo>
                    <a:pt x="660981" y="383428"/>
                  </a:lnTo>
                  <a:lnTo>
                    <a:pt x="643175" y="405955"/>
                  </a:lnTo>
                  <a:lnTo>
                    <a:pt x="616773" y="421147"/>
                  </a:lnTo>
                  <a:lnTo>
                    <a:pt x="584454" y="426720"/>
                  </a:lnTo>
                  <a:lnTo>
                    <a:pt x="552134" y="421147"/>
                  </a:lnTo>
                  <a:lnTo>
                    <a:pt x="525732" y="405955"/>
                  </a:lnTo>
                  <a:lnTo>
                    <a:pt x="507926" y="383428"/>
                  </a:lnTo>
                  <a:lnTo>
                    <a:pt x="501395" y="355854"/>
                  </a:lnTo>
                  <a:close/>
                </a:path>
                <a:path w="1681479" h="1036319">
                  <a:moveTo>
                    <a:pt x="1007363" y="361950"/>
                  </a:moveTo>
                  <a:lnTo>
                    <a:pt x="1013894" y="334375"/>
                  </a:lnTo>
                  <a:lnTo>
                    <a:pt x="1031700" y="311848"/>
                  </a:lnTo>
                  <a:lnTo>
                    <a:pt x="1058102" y="296656"/>
                  </a:lnTo>
                  <a:lnTo>
                    <a:pt x="1090421" y="291084"/>
                  </a:lnTo>
                  <a:lnTo>
                    <a:pt x="1122741" y="296656"/>
                  </a:lnTo>
                  <a:lnTo>
                    <a:pt x="1149143" y="311848"/>
                  </a:lnTo>
                  <a:lnTo>
                    <a:pt x="1166949" y="334375"/>
                  </a:lnTo>
                  <a:lnTo>
                    <a:pt x="1173480" y="361950"/>
                  </a:lnTo>
                  <a:lnTo>
                    <a:pt x="1166949" y="389524"/>
                  </a:lnTo>
                  <a:lnTo>
                    <a:pt x="1149143" y="412051"/>
                  </a:lnTo>
                  <a:lnTo>
                    <a:pt x="1122741" y="427243"/>
                  </a:lnTo>
                  <a:lnTo>
                    <a:pt x="1090421" y="432816"/>
                  </a:lnTo>
                  <a:lnTo>
                    <a:pt x="1058102" y="427243"/>
                  </a:lnTo>
                  <a:lnTo>
                    <a:pt x="1031700" y="412051"/>
                  </a:lnTo>
                  <a:lnTo>
                    <a:pt x="1013894" y="389524"/>
                  </a:lnTo>
                  <a:lnTo>
                    <a:pt x="1007363" y="361950"/>
                  </a:lnTo>
                  <a:close/>
                </a:path>
                <a:path w="1681479" h="1036319">
                  <a:moveTo>
                    <a:pt x="729995" y="643889"/>
                  </a:moveTo>
                  <a:lnTo>
                    <a:pt x="736526" y="616315"/>
                  </a:lnTo>
                  <a:lnTo>
                    <a:pt x="754332" y="593788"/>
                  </a:lnTo>
                  <a:lnTo>
                    <a:pt x="780734" y="578596"/>
                  </a:lnTo>
                  <a:lnTo>
                    <a:pt x="813054" y="573024"/>
                  </a:lnTo>
                  <a:lnTo>
                    <a:pt x="845373" y="578596"/>
                  </a:lnTo>
                  <a:lnTo>
                    <a:pt x="871775" y="593788"/>
                  </a:lnTo>
                  <a:lnTo>
                    <a:pt x="889581" y="616315"/>
                  </a:lnTo>
                  <a:lnTo>
                    <a:pt x="896112" y="643889"/>
                  </a:lnTo>
                  <a:lnTo>
                    <a:pt x="889581" y="671464"/>
                  </a:lnTo>
                  <a:lnTo>
                    <a:pt x="871775" y="693991"/>
                  </a:lnTo>
                  <a:lnTo>
                    <a:pt x="845373" y="709183"/>
                  </a:lnTo>
                  <a:lnTo>
                    <a:pt x="813054" y="714756"/>
                  </a:lnTo>
                  <a:lnTo>
                    <a:pt x="780734" y="709183"/>
                  </a:lnTo>
                  <a:lnTo>
                    <a:pt x="754332" y="693991"/>
                  </a:lnTo>
                  <a:lnTo>
                    <a:pt x="736526" y="671464"/>
                  </a:lnTo>
                  <a:lnTo>
                    <a:pt x="729995" y="643889"/>
                  </a:lnTo>
                  <a:close/>
                </a:path>
                <a:path w="1681479" h="1036319">
                  <a:moveTo>
                    <a:pt x="278891" y="659130"/>
                  </a:moveTo>
                  <a:lnTo>
                    <a:pt x="285422" y="631555"/>
                  </a:lnTo>
                  <a:lnTo>
                    <a:pt x="303228" y="609028"/>
                  </a:lnTo>
                  <a:lnTo>
                    <a:pt x="329630" y="593836"/>
                  </a:lnTo>
                  <a:lnTo>
                    <a:pt x="361950" y="588263"/>
                  </a:lnTo>
                  <a:lnTo>
                    <a:pt x="394269" y="593836"/>
                  </a:lnTo>
                  <a:lnTo>
                    <a:pt x="420671" y="609028"/>
                  </a:lnTo>
                  <a:lnTo>
                    <a:pt x="438477" y="631555"/>
                  </a:lnTo>
                  <a:lnTo>
                    <a:pt x="445008" y="659130"/>
                  </a:lnTo>
                  <a:lnTo>
                    <a:pt x="438477" y="686704"/>
                  </a:lnTo>
                  <a:lnTo>
                    <a:pt x="420671" y="709231"/>
                  </a:lnTo>
                  <a:lnTo>
                    <a:pt x="394269" y="724423"/>
                  </a:lnTo>
                  <a:lnTo>
                    <a:pt x="361950" y="729996"/>
                  </a:lnTo>
                  <a:lnTo>
                    <a:pt x="329630" y="724423"/>
                  </a:lnTo>
                  <a:lnTo>
                    <a:pt x="303228" y="709231"/>
                  </a:lnTo>
                  <a:lnTo>
                    <a:pt x="285422" y="686704"/>
                  </a:lnTo>
                  <a:lnTo>
                    <a:pt x="278891" y="659130"/>
                  </a:lnTo>
                  <a:close/>
                </a:path>
                <a:path w="1681479" h="1036319">
                  <a:moveTo>
                    <a:pt x="0" y="941070"/>
                  </a:moveTo>
                  <a:lnTo>
                    <a:pt x="6578" y="913495"/>
                  </a:lnTo>
                  <a:lnTo>
                    <a:pt x="24526" y="890968"/>
                  </a:lnTo>
                  <a:lnTo>
                    <a:pt x="51167" y="875776"/>
                  </a:lnTo>
                  <a:lnTo>
                    <a:pt x="83820" y="870204"/>
                  </a:lnTo>
                  <a:lnTo>
                    <a:pt x="116472" y="875776"/>
                  </a:lnTo>
                  <a:lnTo>
                    <a:pt x="143113" y="890968"/>
                  </a:lnTo>
                  <a:lnTo>
                    <a:pt x="161061" y="913495"/>
                  </a:lnTo>
                  <a:lnTo>
                    <a:pt x="167639" y="941070"/>
                  </a:lnTo>
                  <a:lnTo>
                    <a:pt x="161061" y="968644"/>
                  </a:lnTo>
                  <a:lnTo>
                    <a:pt x="143113" y="991171"/>
                  </a:lnTo>
                  <a:lnTo>
                    <a:pt x="116472" y="1006363"/>
                  </a:lnTo>
                  <a:lnTo>
                    <a:pt x="83820" y="1011936"/>
                  </a:lnTo>
                  <a:lnTo>
                    <a:pt x="51167" y="1006363"/>
                  </a:lnTo>
                  <a:lnTo>
                    <a:pt x="24526" y="991171"/>
                  </a:lnTo>
                  <a:lnTo>
                    <a:pt x="6578" y="968644"/>
                  </a:lnTo>
                  <a:lnTo>
                    <a:pt x="0" y="941070"/>
                  </a:lnTo>
                  <a:close/>
                </a:path>
                <a:path w="1681479" h="1036319">
                  <a:moveTo>
                    <a:pt x="1251204" y="643889"/>
                  </a:moveTo>
                  <a:lnTo>
                    <a:pt x="1257782" y="616315"/>
                  </a:lnTo>
                  <a:lnTo>
                    <a:pt x="1275730" y="593788"/>
                  </a:lnTo>
                  <a:lnTo>
                    <a:pt x="1302371" y="578596"/>
                  </a:lnTo>
                  <a:lnTo>
                    <a:pt x="1335024" y="573024"/>
                  </a:lnTo>
                  <a:lnTo>
                    <a:pt x="1367676" y="578596"/>
                  </a:lnTo>
                  <a:lnTo>
                    <a:pt x="1394317" y="593788"/>
                  </a:lnTo>
                  <a:lnTo>
                    <a:pt x="1412265" y="616315"/>
                  </a:lnTo>
                  <a:lnTo>
                    <a:pt x="1418843" y="643889"/>
                  </a:lnTo>
                  <a:lnTo>
                    <a:pt x="1412265" y="671464"/>
                  </a:lnTo>
                  <a:lnTo>
                    <a:pt x="1394317" y="693991"/>
                  </a:lnTo>
                  <a:lnTo>
                    <a:pt x="1367676" y="709183"/>
                  </a:lnTo>
                  <a:lnTo>
                    <a:pt x="1335024" y="714756"/>
                  </a:lnTo>
                  <a:lnTo>
                    <a:pt x="1302371" y="709183"/>
                  </a:lnTo>
                  <a:lnTo>
                    <a:pt x="1275730" y="693991"/>
                  </a:lnTo>
                  <a:lnTo>
                    <a:pt x="1257782" y="671464"/>
                  </a:lnTo>
                  <a:lnTo>
                    <a:pt x="1251204" y="643889"/>
                  </a:lnTo>
                  <a:close/>
                </a:path>
                <a:path w="1681479" h="1036319">
                  <a:moveTo>
                    <a:pt x="1513332" y="954786"/>
                  </a:moveTo>
                  <a:lnTo>
                    <a:pt x="1519910" y="927211"/>
                  </a:lnTo>
                  <a:lnTo>
                    <a:pt x="1537858" y="904684"/>
                  </a:lnTo>
                  <a:lnTo>
                    <a:pt x="1564499" y="889492"/>
                  </a:lnTo>
                  <a:lnTo>
                    <a:pt x="1597152" y="883920"/>
                  </a:lnTo>
                  <a:lnTo>
                    <a:pt x="1629804" y="889492"/>
                  </a:lnTo>
                  <a:lnTo>
                    <a:pt x="1656445" y="904684"/>
                  </a:lnTo>
                  <a:lnTo>
                    <a:pt x="1674393" y="927211"/>
                  </a:lnTo>
                  <a:lnTo>
                    <a:pt x="1680971" y="954786"/>
                  </a:lnTo>
                  <a:lnTo>
                    <a:pt x="1674393" y="982360"/>
                  </a:lnTo>
                  <a:lnTo>
                    <a:pt x="1656445" y="1004887"/>
                  </a:lnTo>
                  <a:lnTo>
                    <a:pt x="1629804" y="1020079"/>
                  </a:lnTo>
                  <a:lnTo>
                    <a:pt x="1597152" y="1025651"/>
                  </a:lnTo>
                  <a:lnTo>
                    <a:pt x="1564499" y="1020079"/>
                  </a:lnTo>
                  <a:lnTo>
                    <a:pt x="1537858" y="1004887"/>
                  </a:lnTo>
                  <a:lnTo>
                    <a:pt x="1519910" y="982360"/>
                  </a:lnTo>
                  <a:lnTo>
                    <a:pt x="1513332" y="954786"/>
                  </a:lnTo>
                  <a:close/>
                </a:path>
                <a:path w="1681479" h="1036319">
                  <a:moveTo>
                    <a:pt x="1007363" y="965454"/>
                  </a:moveTo>
                  <a:lnTo>
                    <a:pt x="1013894" y="937879"/>
                  </a:lnTo>
                  <a:lnTo>
                    <a:pt x="1031700" y="915352"/>
                  </a:lnTo>
                  <a:lnTo>
                    <a:pt x="1058102" y="900160"/>
                  </a:lnTo>
                  <a:lnTo>
                    <a:pt x="1090421" y="894588"/>
                  </a:lnTo>
                  <a:lnTo>
                    <a:pt x="1122741" y="900160"/>
                  </a:lnTo>
                  <a:lnTo>
                    <a:pt x="1149143" y="915352"/>
                  </a:lnTo>
                  <a:lnTo>
                    <a:pt x="1166949" y="937879"/>
                  </a:lnTo>
                  <a:lnTo>
                    <a:pt x="1173480" y="965454"/>
                  </a:lnTo>
                  <a:lnTo>
                    <a:pt x="1166949" y="993028"/>
                  </a:lnTo>
                  <a:lnTo>
                    <a:pt x="1149143" y="1015555"/>
                  </a:lnTo>
                  <a:lnTo>
                    <a:pt x="1122741" y="1030747"/>
                  </a:lnTo>
                  <a:lnTo>
                    <a:pt x="1090421" y="1036320"/>
                  </a:lnTo>
                  <a:lnTo>
                    <a:pt x="1058102" y="1030747"/>
                  </a:lnTo>
                  <a:lnTo>
                    <a:pt x="1031700" y="1015555"/>
                  </a:lnTo>
                  <a:lnTo>
                    <a:pt x="1013894" y="993028"/>
                  </a:lnTo>
                  <a:lnTo>
                    <a:pt x="1007363" y="965454"/>
                  </a:lnTo>
                  <a:close/>
                </a:path>
                <a:path w="1681479" h="1036319">
                  <a:moveTo>
                    <a:pt x="803402" y="121920"/>
                  </a:moveTo>
                  <a:lnTo>
                    <a:pt x="643128" y="306070"/>
                  </a:lnTo>
                </a:path>
                <a:path w="1681479" h="1036319">
                  <a:moveTo>
                    <a:pt x="585724" y="426720"/>
                  </a:moveTo>
                  <a:lnTo>
                    <a:pt x="422147" y="609219"/>
                  </a:lnTo>
                </a:path>
                <a:path w="1681479" h="1036319">
                  <a:moveTo>
                    <a:pt x="302006" y="708660"/>
                  </a:moveTo>
                  <a:lnTo>
                    <a:pt x="143256" y="891159"/>
                  </a:lnTo>
                </a:path>
                <a:path w="1681479" h="1036319">
                  <a:moveTo>
                    <a:pt x="922019" y="121920"/>
                  </a:moveTo>
                  <a:lnTo>
                    <a:pt x="1033144" y="312420"/>
                  </a:lnTo>
                </a:path>
                <a:path w="1681479" h="1036319">
                  <a:moveTo>
                    <a:pt x="1032002" y="411480"/>
                  </a:moveTo>
                  <a:lnTo>
                    <a:pt x="871728" y="594106"/>
                  </a:lnTo>
                </a:path>
                <a:path w="1681479" h="1036319">
                  <a:moveTo>
                    <a:pt x="1150619" y="411480"/>
                  </a:moveTo>
                  <a:lnTo>
                    <a:pt x="1275968" y="594106"/>
                  </a:lnTo>
                </a:path>
                <a:path w="1681479" h="1036319">
                  <a:moveTo>
                    <a:pt x="1275968" y="694944"/>
                  </a:moveTo>
                  <a:lnTo>
                    <a:pt x="1150619" y="915670"/>
                  </a:lnTo>
                </a:path>
                <a:path w="1681479" h="1036319">
                  <a:moveTo>
                    <a:pt x="1392936" y="694944"/>
                  </a:moveTo>
                  <a:lnTo>
                    <a:pt x="1537462" y="90449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73405" y="2698813"/>
              <a:ext cx="177164" cy="312800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8238235" y="2383916"/>
            <a:ext cx="263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=3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4900040" y="4290440"/>
            <a:ext cx="2154555" cy="608965"/>
            <a:chOff x="4900040" y="4290440"/>
            <a:chExt cx="2154555" cy="608965"/>
          </a:xfrm>
        </p:grpSpPr>
        <p:sp>
          <p:nvSpPr>
            <p:cNvPr id="21" name="object 21" descr=""/>
            <p:cNvSpPr/>
            <p:nvPr/>
          </p:nvSpPr>
          <p:spPr>
            <a:xfrm>
              <a:off x="4909565" y="4299965"/>
              <a:ext cx="2135505" cy="589915"/>
            </a:xfrm>
            <a:custGeom>
              <a:avLst/>
              <a:gdLst/>
              <a:ahLst/>
              <a:cxnLst/>
              <a:rect l="l" t="t" r="r" b="b"/>
              <a:pathLst>
                <a:path w="2135504" h="589914">
                  <a:moveTo>
                    <a:pt x="0" y="294893"/>
                  </a:moveTo>
                  <a:lnTo>
                    <a:pt x="8988" y="256460"/>
                  </a:lnTo>
                  <a:lnTo>
                    <a:pt x="35203" y="219518"/>
                  </a:lnTo>
                  <a:lnTo>
                    <a:pt x="77519" y="184379"/>
                  </a:lnTo>
                  <a:lnTo>
                    <a:pt x="134813" y="151354"/>
                  </a:lnTo>
                  <a:lnTo>
                    <a:pt x="205959" y="120755"/>
                  </a:lnTo>
                  <a:lnTo>
                    <a:pt x="246375" y="106462"/>
                  </a:lnTo>
                  <a:lnTo>
                    <a:pt x="289832" y="92893"/>
                  </a:lnTo>
                  <a:lnTo>
                    <a:pt x="336190" y="80085"/>
                  </a:lnTo>
                  <a:lnTo>
                    <a:pt x="385309" y="68079"/>
                  </a:lnTo>
                  <a:lnTo>
                    <a:pt x="437046" y="56912"/>
                  </a:lnTo>
                  <a:lnTo>
                    <a:pt x="491263" y="46624"/>
                  </a:lnTo>
                  <a:lnTo>
                    <a:pt x="547817" y="37254"/>
                  </a:lnTo>
                  <a:lnTo>
                    <a:pt x="606570" y="28840"/>
                  </a:lnTo>
                  <a:lnTo>
                    <a:pt x="667379" y="21422"/>
                  </a:lnTo>
                  <a:lnTo>
                    <a:pt x="730105" y="15038"/>
                  </a:lnTo>
                  <a:lnTo>
                    <a:pt x="794607" y="9728"/>
                  </a:lnTo>
                  <a:lnTo>
                    <a:pt x="860744" y="5530"/>
                  </a:lnTo>
                  <a:lnTo>
                    <a:pt x="928376" y="2484"/>
                  </a:lnTo>
                  <a:lnTo>
                    <a:pt x="997362" y="627"/>
                  </a:lnTo>
                  <a:lnTo>
                    <a:pt x="1067562" y="0"/>
                  </a:lnTo>
                  <a:lnTo>
                    <a:pt x="1137761" y="627"/>
                  </a:lnTo>
                  <a:lnTo>
                    <a:pt x="1206747" y="2484"/>
                  </a:lnTo>
                  <a:lnTo>
                    <a:pt x="1274379" y="5530"/>
                  </a:lnTo>
                  <a:lnTo>
                    <a:pt x="1340516" y="9728"/>
                  </a:lnTo>
                  <a:lnTo>
                    <a:pt x="1405018" y="15038"/>
                  </a:lnTo>
                  <a:lnTo>
                    <a:pt x="1467744" y="21422"/>
                  </a:lnTo>
                  <a:lnTo>
                    <a:pt x="1528553" y="28840"/>
                  </a:lnTo>
                  <a:lnTo>
                    <a:pt x="1587306" y="37254"/>
                  </a:lnTo>
                  <a:lnTo>
                    <a:pt x="1643860" y="46624"/>
                  </a:lnTo>
                  <a:lnTo>
                    <a:pt x="1698077" y="56912"/>
                  </a:lnTo>
                  <a:lnTo>
                    <a:pt x="1749814" y="68079"/>
                  </a:lnTo>
                  <a:lnTo>
                    <a:pt x="1798933" y="80085"/>
                  </a:lnTo>
                  <a:lnTo>
                    <a:pt x="1845291" y="92893"/>
                  </a:lnTo>
                  <a:lnTo>
                    <a:pt x="1888748" y="106462"/>
                  </a:lnTo>
                  <a:lnTo>
                    <a:pt x="1929164" y="120755"/>
                  </a:lnTo>
                  <a:lnTo>
                    <a:pt x="1966398" y="135732"/>
                  </a:lnTo>
                  <a:lnTo>
                    <a:pt x="2030759" y="167583"/>
                  </a:lnTo>
                  <a:lnTo>
                    <a:pt x="2080705" y="201704"/>
                  </a:lnTo>
                  <a:lnTo>
                    <a:pt x="2115111" y="237783"/>
                  </a:lnTo>
                  <a:lnTo>
                    <a:pt x="2132853" y="275510"/>
                  </a:lnTo>
                  <a:lnTo>
                    <a:pt x="2135124" y="294893"/>
                  </a:lnTo>
                  <a:lnTo>
                    <a:pt x="2132853" y="314277"/>
                  </a:lnTo>
                  <a:lnTo>
                    <a:pt x="2115111" y="352004"/>
                  </a:lnTo>
                  <a:lnTo>
                    <a:pt x="2080705" y="388083"/>
                  </a:lnTo>
                  <a:lnTo>
                    <a:pt x="2030759" y="422204"/>
                  </a:lnTo>
                  <a:lnTo>
                    <a:pt x="1966398" y="454055"/>
                  </a:lnTo>
                  <a:lnTo>
                    <a:pt x="1929164" y="469032"/>
                  </a:lnTo>
                  <a:lnTo>
                    <a:pt x="1888748" y="483325"/>
                  </a:lnTo>
                  <a:lnTo>
                    <a:pt x="1845291" y="496894"/>
                  </a:lnTo>
                  <a:lnTo>
                    <a:pt x="1798933" y="509702"/>
                  </a:lnTo>
                  <a:lnTo>
                    <a:pt x="1749814" y="521708"/>
                  </a:lnTo>
                  <a:lnTo>
                    <a:pt x="1698077" y="532875"/>
                  </a:lnTo>
                  <a:lnTo>
                    <a:pt x="1643860" y="543163"/>
                  </a:lnTo>
                  <a:lnTo>
                    <a:pt x="1587306" y="552533"/>
                  </a:lnTo>
                  <a:lnTo>
                    <a:pt x="1528553" y="560947"/>
                  </a:lnTo>
                  <a:lnTo>
                    <a:pt x="1467744" y="568365"/>
                  </a:lnTo>
                  <a:lnTo>
                    <a:pt x="1405018" y="574749"/>
                  </a:lnTo>
                  <a:lnTo>
                    <a:pt x="1340516" y="580059"/>
                  </a:lnTo>
                  <a:lnTo>
                    <a:pt x="1274379" y="584257"/>
                  </a:lnTo>
                  <a:lnTo>
                    <a:pt x="1206747" y="587303"/>
                  </a:lnTo>
                  <a:lnTo>
                    <a:pt x="1137761" y="589160"/>
                  </a:lnTo>
                  <a:lnTo>
                    <a:pt x="1067562" y="589787"/>
                  </a:lnTo>
                  <a:lnTo>
                    <a:pt x="997362" y="589160"/>
                  </a:lnTo>
                  <a:lnTo>
                    <a:pt x="928376" y="587303"/>
                  </a:lnTo>
                  <a:lnTo>
                    <a:pt x="860744" y="584257"/>
                  </a:lnTo>
                  <a:lnTo>
                    <a:pt x="794607" y="580059"/>
                  </a:lnTo>
                  <a:lnTo>
                    <a:pt x="730105" y="574749"/>
                  </a:lnTo>
                  <a:lnTo>
                    <a:pt x="667379" y="568365"/>
                  </a:lnTo>
                  <a:lnTo>
                    <a:pt x="606570" y="560947"/>
                  </a:lnTo>
                  <a:lnTo>
                    <a:pt x="547817" y="552533"/>
                  </a:lnTo>
                  <a:lnTo>
                    <a:pt x="491263" y="543163"/>
                  </a:lnTo>
                  <a:lnTo>
                    <a:pt x="437046" y="532875"/>
                  </a:lnTo>
                  <a:lnTo>
                    <a:pt x="385309" y="521708"/>
                  </a:lnTo>
                  <a:lnTo>
                    <a:pt x="336190" y="509702"/>
                  </a:lnTo>
                  <a:lnTo>
                    <a:pt x="289832" y="496894"/>
                  </a:lnTo>
                  <a:lnTo>
                    <a:pt x="246375" y="483325"/>
                  </a:lnTo>
                  <a:lnTo>
                    <a:pt x="205959" y="469032"/>
                  </a:lnTo>
                  <a:lnTo>
                    <a:pt x="168725" y="454055"/>
                  </a:lnTo>
                  <a:lnTo>
                    <a:pt x="104364" y="422204"/>
                  </a:lnTo>
                  <a:lnTo>
                    <a:pt x="54418" y="388083"/>
                  </a:lnTo>
                  <a:lnTo>
                    <a:pt x="20012" y="352004"/>
                  </a:lnTo>
                  <a:lnTo>
                    <a:pt x="2270" y="314277"/>
                  </a:lnTo>
                  <a:lnTo>
                    <a:pt x="0" y="294893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089903" y="4418075"/>
              <a:ext cx="257810" cy="307975"/>
            </a:xfrm>
            <a:custGeom>
              <a:avLst/>
              <a:gdLst/>
              <a:ahLst/>
              <a:cxnLst/>
              <a:rect l="l" t="t" r="r" b="b"/>
              <a:pathLst>
                <a:path w="257810" h="307975">
                  <a:moveTo>
                    <a:pt x="257555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257555" y="307848"/>
                  </a:lnTo>
                  <a:lnTo>
                    <a:pt x="257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5873724" y="4416996"/>
            <a:ext cx="2995930" cy="10775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050">
                <a:latin typeface="Symbol"/>
                <a:cs typeface="Symbol"/>
              </a:rPr>
              <a:t></a:t>
            </a:r>
            <a:r>
              <a:rPr dirty="0" sz="2050" spc="-240">
                <a:latin typeface="Times New Roman"/>
                <a:cs typeface="Times New Roman"/>
              </a:rPr>
              <a:t> </a:t>
            </a:r>
            <a:r>
              <a:rPr dirty="0" baseline="5555" sz="3000">
                <a:solidFill>
                  <a:srgbClr val="3E3D00"/>
                </a:solidFill>
                <a:latin typeface="Arial MT"/>
                <a:cs typeface="Arial MT"/>
              </a:rPr>
              <a:t>…</a:t>
            </a:r>
            <a:r>
              <a:rPr dirty="0" baseline="5555" sz="3000" spc="-562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50">
                <a:latin typeface="Symbol"/>
                <a:cs typeface="Symbol"/>
              </a:rPr>
              <a:t></a:t>
            </a:r>
            <a:r>
              <a:rPr dirty="0" sz="2050" spc="-125">
                <a:latin typeface="Times New Roman"/>
                <a:cs typeface="Times New Roman"/>
              </a:rPr>
              <a:t> </a:t>
            </a:r>
            <a:r>
              <a:rPr dirty="0" sz="2050" spc="-25">
                <a:latin typeface="Times New Roman"/>
                <a:cs typeface="Times New Roman"/>
              </a:rPr>
              <a:t>2</a:t>
            </a:r>
            <a:r>
              <a:rPr dirty="0" baseline="43981" sz="1800" spc="-37" i="1">
                <a:latin typeface="Times New Roman"/>
                <a:cs typeface="Times New Roman"/>
              </a:rPr>
              <a:t>d</a:t>
            </a:r>
            <a:endParaRPr baseline="43981" sz="1800">
              <a:latin typeface="Times New Roman"/>
              <a:cs typeface="Times New Roman"/>
            </a:endParaRPr>
          </a:p>
          <a:p>
            <a:pPr algn="just" marL="758825" marR="30480">
              <a:lnSpc>
                <a:spcPct val="100000"/>
              </a:lnSpc>
              <a:spcBef>
                <a:spcPts val="148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complete(perfect)</a:t>
            </a:r>
            <a:r>
              <a:rPr dirty="0" sz="12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binary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20">
                <a:solidFill>
                  <a:srgbClr val="3E3D00"/>
                </a:solidFill>
                <a:latin typeface="Malgun Gothic"/>
                <a:cs typeface="Malgun Gothic"/>
              </a:rPr>
              <a:t>tree인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경우가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같은</a:t>
            </a: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트리의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깊이인</a:t>
            </a:r>
            <a:r>
              <a:rPr dirty="0" sz="1200" spc="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경우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가장</a:t>
            </a: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많은 노드를</a:t>
            </a:r>
            <a:r>
              <a:rPr dirty="0" sz="12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가짐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15136" y="5969000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3E3D00"/>
                </a:solidFill>
                <a:latin typeface="Malgun Gothic"/>
                <a:cs typeface="Malgun Gothic"/>
              </a:rPr>
              <a:t>노드개수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80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3016" y="547496"/>
            <a:ext cx="291719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</a:rPr>
              <a:t>4.</a:t>
            </a:r>
            <a:r>
              <a:rPr dirty="0" sz="2000" spc="-40">
                <a:solidFill>
                  <a:srgbClr val="3D010C"/>
                </a:solidFill>
              </a:rPr>
              <a:t> Boyer-</a:t>
            </a:r>
            <a:r>
              <a:rPr dirty="0" sz="2000">
                <a:solidFill>
                  <a:srgbClr val="3D010C"/>
                </a:solidFill>
              </a:rPr>
              <a:t>Moore</a:t>
            </a:r>
            <a:r>
              <a:rPr dirty="0" sz="2000" spc="-5">
                <a:solidFill>
                  <a:srgbClr val="3D010C"/>
                </a:solidFill>
              </a:rPr>
              <a:t> </a:t>
            </a:r>
            <a:r>
              <a:rPr dirty="0" sz="2000" spc="-20">
                <a:solidFill>
                  <a:srgbClr val="3D010C"/>
                </a:solidFill>
              </a:rPr>
              <a:t>알고리즘</a:t>
            </a:r>
            <a:endParaRPr sz="2000"/>
          </a:p>
        </p:txBody>
      </p:sp>
      <p:sp>
        <p:nvSpPr>
          <p:cNvPr id="4" name="object 4" descr=""/>
          <p:cNvSpPr txBox="1"/>
          <p:nvPr/>
        </p:nvSpPr>
        <p:spPr>
          <a:xfrm>
            <a:off x="1337817" y="1068069"/>
            <a:ext cx="6045835" cy="990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Boyer-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Moore-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Horspool:</a:t>
            </a:r>
            <a:r>
              <a:rPr dirty="0" sz="1600" spc="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Boyer-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Moore의</a:t>
            </a: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약식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알고리즘(단순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형태)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600">
              <a:latin typeface="Malgun Gothic"/>
              <a:cs typeface="Malgun Gothic"/>
            </a:endParaRPr>
          </a:p>
          <a:p>
            <a:pPr marL="420370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solidFill>
                  <a:srgbClr val="3E3D00"/>
                </a:solidFill>
                <a:latin typeface="Arial MT"/>
                <a:cs typeface="Arial MT"/>
              </a:rPr>
              <a:t>A[1..n]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96592" y="2209545"/>
            <a:ext cx="5715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3E3D00"/>
                </a:solidFill>
                <a:latin typeface="Arial MT"/>
                <a:cs typeface="Arial MT"/>
              </a:rPr>
              <a:t>p[1..m]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3052826" y="1189989"/>
          <a:ext cx="4050029" cy="2232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"/>
                <a:gridCol w="365760"/>
                <a:gridCol w="365759"/>
                <a:gridCol w="363854"/>
                <a:gridCol w="365760"/>
                <a:gridCol w="361950"/>
                <a:gridCol w="363219"/>
                <a:gridCol w="332739"/>
                <a:gridCol w="61594"/>
                <a:gridCol w="296544"/>
                <a:gridCol w="358140"/>
                <a:gridCol w="358139"/>
              </a:tblGrid>
              <a:tr h="65468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5895">
                        <a:lnSpc>
                          <a:spcPct val="100000"/>
                        </a:lnSpc>
                        <a:tabLst>
                          <a:tab pos="518795" algn="l"/>
                          <a:tab pos="861694" algn="l"/>
                          <a:tab pos="1242695" algn="l"/>
                        </a:tabLst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6F93DC"/>
                      </a:solidFill>
                      <a:prstDash val="sysDash"/>
                    </a:lnR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  <a:tabLst>
                          <a:tab pos="510540" algn="l"/>
                          <a:tab pos="815340" algn="l"/>
                          <a:tab pos="1158240" algn="l"/>
                          <a:tab pos="1539240" algn="l"/>
                          <a:tab pos="1844039" algn="l"/>
                          <a:tab pos="2186940" algn="l"/>
                        </a:tabLst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6F93DC"/>
                      </a:solidFill>
                      <a:prstDash val="sysDash"/>
                    </a:lnL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7650">
                <a:tc>
                  <a:txBody>
                    <a:bodyPr/>
                    <a:lstStyle/>
                    <a:p>
                      <a:pPr algn="ctr" marL="36195">
                        <a:lnSpc>
                          <a:spcPts val="1645"/>
                        </a:lnSpc>
                        <a:spcBef>
                          <a:spcPts val="20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ts val="1645"/>
                        </a:lnSpc>
                        <a:spcBef>
                          <a:spcPts val="20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645"/>
                        </a:lnSpc>
                        <a:spcBef>
                          <a:spcPts val="20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b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  <a:spcBef>
                          <a:spcPts val="20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h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3E3D00"/>
                      </a:solidFill>
                      <a:prstDash val="solid"/>
                    </a:lnL>
                    <a:lnR w="28575">
                      <a:solidFill>
                        <a:srgbClr val="6F93DC"/>
                      </a:solidFill>
                      <a:prstDash val="sysDash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ts val="1645"/>
                        </a:lnSpc>
                        <a:spcBef>
                          <a:spcPts val="20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g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25400">
                    <a:lnL w="28575">
                      <a:solidFill>
                        <a:srgbClr val="6F93DC"/>
                      </a:solidFill>
                      <a:prstDash val="sysDash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ts val="1645"/>
                        </a:lnSpc>
                        <a:spcBef>
                          <a:spcPts val="20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b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4925">
                        <a:lnSpc>
                          <a:spcPts val="1645"/>
                        </a:lnSpc>
                        <a:spcBef>
                          <a:spcPts val="20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o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33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45"/>
                        </a:lnSpc>
                        <a:spcBef>
                          <a:spcPts val="20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a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3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">
                        <a:lnSpc>
                          <a:spcPts val="1645"/>
                        </a:lnSpc>
                        <a:spcBef>
                          <a:spcPts val="20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3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645"/>
                        </a:lnSpc>
                        <a:spcBef>
                          <a:spcPts val="20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g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645"/>
                        </a:lnSpc>
                        <a:spcBef>
                          <a:spcPts val="20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d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33"/>
                    </a:solidFill>
                  </a:tcPr>
                </a:tc>
              </a:tr>
              <a:tr h="17462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6F93DC"/>
                      </a:solidFill>
                      <a:prstDash val="sysDash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6F93DC"/>
                      </a:solidFill>
                      <a:prstDash val="sysDash"/>
                    </a:lnL>
                    <a:lnT w="12700">
                      <a:solidFill>
                        <a:srgbClr val="3E3D00"/>
                      </a:solidFill>
                      <a:prstDash val="solid"/>
                    </a:lnT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2250">
                <a:tc>
                  <a:txBody>
                    <a:bodyPr/>
                    <a:lstStyle/>
                    <a:p>
                      <a:pPr algn="ctr" marR="3810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b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o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a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28575">
                      <a:solidFill>
                        <a:srgbClr val="6F93DC"/>
                      </a:solidFill>
                      <a:prstDash val="sysDash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6F93DC"/>
                      </a:solidFill>
                      <a:prstDash val="sysDash"/>
                    </a:lnL>
                    <a:lnT w="12700">
                      <a:solidFill>
                        <a:srgbClr val="3E3D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239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6F93DC"/>
                      </a:solidFill>
                      <a:prstDash val="sysDash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6F93DC"/>
                      </a:solidFill>
                      <a:prstDash val="sysDash"/>
                    </a:lnL>
                    <a:lnT w="12700">
                      <a:solidFill>
                        <a:srgbClr val="3E3D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3E3D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10160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b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o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a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6F93DC"/>
                      </a:solidFill>
                      <a:prstDash val="sysDash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9050">
                      <a:solidFill>
                        <a:srgbClr val="6F93DC"/>
                      </a:solidFill>
                      <a:prstDash val="sysDash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2390">
                <a:tc gridSpan="4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6F93DC"/>
                      </a:solidFill>
                      <a:prstDash val="sysDash"/>
                    </a:lnR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6F93DC"/>
                      </a:solidFill>
                      <a:prstDash val="sysDash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2250"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28575">
                      <a:solidFill>
                        <a:srgbClr val="6F93DC"/>
                      </a:solidFill>
                      <a:prstDash val="sysDash"/>
                    </a:lnR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b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28575">
                      <a:solidFill>
                        <a:srgbClr val="6F93DC"/>
                      </a:solidFill>
                      <a:prstDash val="sysDash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o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5720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a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25400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1285"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28575">
                      <a:solidFill>
                        <a:srgbClr val="6F93DC"/>
                      </a:solidFill>
                      <a:prstDash val="sysDash"/>
                    </a:lnR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6F93DC"/>
                      </a:solidFill>
                      <a:prstDash val="sysDash"/>
                    </a:ln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2250">
                <a:tc>
                  <a:txBody>
                    <a:bodyPr/>
                    <a:lstStyle/>
                    <a:p>
                      <a:pPr algn="ctr" marR="3175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s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h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o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w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28575">
                      <a:solidFill>
                        <a:srgbClr val="6F93DC"/>
                      </a:solidFill>
                      <a:prstDash val="sysDash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6F93DC"/>
                      </a:solidFill>
                      <a:prstDash val="sysDash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732840" y="3903979"/>
            <a:ext cx="7465695" cy="2110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1F407E"/>
              </a:buClr>
              <a:buSzPct val="80555"/>
              <a:buFont typeface="Wingdings"/>
              <a:buChar char=""/>
              <a:tabLst>
                <a:tab pos="354965" algn="l"/>
              </a:tabLst>
            </a:pP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(1)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에서</a:t>
            </a:r>
            <a:r>
              <a:rPr dirty="0" sz="1800" spc="-28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A[1]</a:t>
            </a:r>
            <a:r>
              <a:rPr dirty="0" sz="18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≠ p[1]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(t ≠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b)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일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때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단순한</a:t>
            </a:r>
            <a:r>
              <a:rPr dirty="0" sz="1800" spc="-1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방법에서는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(2)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dirty="0" sz="1800" spc="-1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D010C"/>
                </a:solidFill>
                <a:latin typeface="Malgun Gothic"/>
                <a:cs typeface="Malgun Gothic"/>
              </a:rPr>
              <a:t>이동</a:t>
            </a:r>
            <a:endParaRPr sz="1800">
              <a:latin typeface="Malgun Gothic"/>
              <a:cs typeface="Malgun Gothic"/>
            </a:endParaRPr>
          </a:p>
          <a:p>
            <a:pPr marL="354965" indent="-342265">
              <a:lnSpc>
                <a:spcPct val="100000"/>
              </a:lnSpc>
              <a:spcBef>
                <a:spcPts val="1515"/>
              </a:spcBef>
              <a:buClr>
                <a:srgbClr val="1F407E"/>
              </a:buClr>
              <a:buSzPct val="80555"/>
              <a:buFont typeface="Wingdings"/>
              <a:buChar char=""/>
              <a:tabLst>
                <a:tab pos="354965" algn="l"/>
              </a:tabLst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만일</a:t>
            </a:r>
            <a:r>
              <a:rPr dirty="0" sz="1800" spc="-28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A[4]≠p[4]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1800" spc="-1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먼저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확인한다면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(1)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에서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(3)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으로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이동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D010C"/>
                </a:solidFill>
                <a:latin typeface="Malgun Gothic"/>
                <a:cs typeface="Malgun Gothic"/>
              </a:rPr>
              <a:t>가능</a:t>
            </a:r>
            <a:endParaRPr sz="1800">
              <a:latin typeface="Malgun Gothic"/>
              <a:cs typeface="Malgun Gothic"/>
            </a:endParaRPr>
          </a:p>
          <a:p>
            <a:pPr lvl="1" marL="748665" indent="-393700">
              <a:lnSpc>
                <a:spcPct val="100000"/>
              </a:lnSpc>
              <a:spcBef>
                <a:spcPts val="1510"/>
              </a:spcBef>
              <a:buClr>
                <a:srgbClr val="1F407E"/>
              </a:buClr>
              <a:buSzPct val="80555"/>
              <a:buFont typeface="Wingdings"/>
              <a:buChar char=""/>
              <a:tabLst>
                <a:tab pos="748665" algn="l"/>
              </a:tabLst>
            </a:pP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이유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1800" spc="-1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A[4]=h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1800" spc="-16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패턴</a:t>
            </a:r>
            <a:r>
              <a:rPr dirty="0" sz="1800" spc="-16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내에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20">
                <a:solidFill>
                  <a:srgbClr val="3D010C"/>
                </a:solidFill>
                <a:latin typeface="Malgun Gothic"/>
                <a:cs typeface="Malgun Gothic"/>
              </a:rPr>
              <a:t>없으므로</a:t>
            </a:r>
            <a:endParaRPr sz="1800">
              <a:latin typeface="Malgun Gothic"/>
              <a:cs typeface="Malgun Gothic"/>
            </a:endParaRPr>
          </a:p>
          <a:p>
            <a:pPr marL="354965" indent="-342265">
              <a:lnSpc>
                <a:spcPct val="100000"/>
              </a:lnSpc>
              <a:spcBef>
                <a:spcPts val="1510"/>
              </a:spcBef>
              <a:buClr>
                <a:srgbClr val="1F407E"/>
              </a:buClr>
              <a:buSzPct val="80555"/>
              <a:buFont typeface="Wingdings"/>
              <a:buChar char=""/>
              <a:tabLst>
                <a:tab pos="354965" algn="l"/>
              </a:tabLst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만일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패턴이</a:t>
            </a:r>
            <a:r>
              <a:rPr dirty="0" sz="1800" spc="-1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‘show’</a:t>
            </a:r>
            <a:r>
              <a:rPr dirty="0" sz="1800" spc="-1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라면</a:t>
            </a:r>
            <a:r>
              <a:rPr dirty="0" sz="1800" spc="-1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(4)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에서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비교해</a:t>
            </a:r>
            <a:r>
              <a:rPr dirty="0" sz="1800" spc="-17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본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후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다음에는</a:t>
            </a:r>
            <a:r>
              <a:rPr dirty="0" sz="1800" spc="-1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(5)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이동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. </a:t>
            </a:r>
            <a:r>
              <a:rPr dirty="0" sz="1800" spc="-25">
                <a:solidFill>
                  <a:srgbClr val="3D010C"/>
                </a:solidFill>
                <a:latin typeface="Times New Roman"/>
                <a:cs typeface="Times New Roman"/>
              </a:rPr>
              <a:t>6</a:t>
            </a:r>
            <a:r>
              <a:rPr dirty="0" sz="1800" spc="-25">
                <a:solidFill>
                  <a:srgbClr val="3D010C"/>
                </a:solidFill>
                <a:latin typeface="Malgun Gothic"/>
                <a:cs typeface="Malgun Gothic"/>
              </a:rPr>
              <a:t>번</a:t>
            </a:r>
            <a:endParaRPr sz="1800">
              <a:latin typeface="Malgun Gothic"/>
              <a:cs typeface="Malgun Gothic"/>
            </a:endParaRPr>
          </a:p>
          <a:p>
            <a:pPr marL="354965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째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칸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(b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dirty="0" sz="1800" spc="-17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w)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부터</a:t>
            </a:r>
            <a:r>
              <a:rPr dirty="0" sz="1800" spc="-17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확인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D010C"/>
                </a:solidFill>
                <a:latin typeface="Malgun Gothic"/>
                <a:cs typeface="Malgun Gothic"/>
              </a:rPr>
              <a:t>시작</a:t>
            </a:r>
            <a:r>
              <a:rPr dirty="0" sz="1800" spc="-25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32840" y="6181445"/>
            <a:ext cx="3721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1F407E"/>
              </a:buClr>
              <a:buSzPct val="80555"/>
              <a:buFont typeface="Wingdings"/>
              <a:buChar char=""/>
              <a:tabLst>
                <a:tab pos="354965" algn="l"/>
              </a:tabLst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패턴의</a:t>
            </a:r>
            <a:r>
              <a:rPr dirty="0" sz="18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제일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뒤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오른쪽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18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부터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D010C"/>
                </a:solidFill>
                <a:latin typeface="Malgun Gothic"/>
                <a:cs typeface="Malgun Gothic"/>
              </a:rPr>
              <a:t>검사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50922" y="2204720"/>
            <a:ext cx="246379" cy="14763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3E3D00"/>
                </a:solidFill>
                <a:latin typeface="Times New Roman"/>
                <a:cs typeface="Times New Roman"/>
              </a:rPr>
              <a:t>(1)</a:t>
            </a:r>
            <a:endParaRPr sz="14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1065"/>
              </a:spcBef>
            </a:pPr>
            <a:r>
              <a:rPr dirty="0" sz="1400" spc="-25">
                <a:solidFill>
                  <a:srgbClr val="3E3D00"/>
                </a:solidFill>
                <a:latin typeface="Times New Roman"/>
                <a:cs typeface="Times New Roman"/>
              </a:rPr>
              <a:t>(2)</a:t>
            </a:r>
            <a:endParaRPr sz="14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750"/>
              </a:spcBef>
            </a:pPr>
            <a:r>
              <a:rPr dirty="0" sz="1400" spc="-25">
                <a:solidFill>
                  <a:srgbClr val="3E3D00"/>
                </a:solidFill>
                <a:latin typeface="Times New Roman"/>
                <a:cs typeface="Times New Roman"/>
              </a:rPr>
              <a:t>(3)</a:t>
            </a:r>
            <a:endParaRPr sz="140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  <a:spcBef>
                <a:spcPts val="570"/>
              </a:spcBef>
            </a:pPr>
            <a:r>
              <a:rPr dirty="0" sz="1400" spc="-25">
                <a:solidFill>
                  <a:srgbClr val="3E3D00"/>
                </a:solidFill>
                <a:latin typeface="Times New Roman"/>
                <a:cs typeface="Times New Roman"/>
              </a:rPr>
              <a:t>(4)</a:t>
            </a:r>
            <a:endParaRPr sz="140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  <a:spcBef>
                <a:spcPts val="630"/>
              </a:spcBef>
            </a:pPr>
            <a:r>
              <a:rPr dirty="0" sz="1400" spc="-25">
                <a:solidFill>
                  <a:srgbClr val="3E3D00"/>
                </a:solidFill>
                <a:latin typeface="Times New Roman"/>
                <a:cs typeface="Times New Roman"/>
              </a:rPr>
              <a:t>(5)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3781425" y="3485388"/>
          <a:ext cx="1562100" cy="222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/>
                <a:gridCol w="368300"/>
                <a:gridCol w="368300"/>
                <a:gridCol w="368300"/>
              </a:tblGrid>
              <a:tr h="222250">
                <a:tc>
                  <a:txBody>
                    <a:bodyPr/>
                    <a:lstStyle/>
                    <a:p>
                      <a:pPr algn="ctr" marL="635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s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h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o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w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81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45995" y="1818894"/>
            <a:ext cx="5429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3E3D00"/>
                </a:solidFill>
                <a:latin typeface="Arial MT"/>
                <a:cs typeface="Arial MT"/>
              </a:rPr>
              <a:t>A[1..n]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96592" y="2209545"/>
            <a:ext cx="5715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3E3D00"/>
                </a:solidFill>
                <a:latin typeface="Arial MT"/>
                <a:cs typeface="Arial MT"/>
              </a:rPr>
              <a:t>p[1..m]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550922" y="2204720"/>
            <a:ext cx="2374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3E3D00"/>
                </a:solidFill>
                <a:latin typeface="Times New Roman"/>
                <a:cs typeface="Times New Roman"/>
              </a:rPr>
              <a:t>(α)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550922" y="2671699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3E3D00"/>
                </a:solidFill>
                <a:latin typeface="Times New Roman"/>
                <a:cs typeface="Times New Roman"/>
              </a:rPr>
              <a:t>(γ)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2489200" y="107950"/>
          <a:ext cx="3746500" cy="72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6985"/>
                <a:gridCol w="479425"/>
                <a:gridCol w="479425"/>
                <a:gridCol w="479425"/>
                <a:gridCol w="479425"/>
                <a:gridCol w="462914"/>
              </a:tblGrid>
              <a:tr h="3619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400" spc="-1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오른쪽끝문자*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825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b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825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o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825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a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825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825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400" spc="-2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etc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825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400" spc="-2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jump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825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825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825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825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825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825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3052826" y="1485900"/>
          <a:ext cx="4050029" cy="1654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585"/>
                <a:gridCol w="362585"/>
                <a:gridCol w="362585"/>
                <a:gridCol w="349884"/>
                <a:gridCol w="371474"/>
                <a:gridCol w="361950"/>
                <a:gridCol w="361950"/>
                <a:gridCol w="335914"/>
                <a:gridCol w="50800"/>
                <a:gridCol w="304800"/>
                <a:gridCol w="356870"/>
                <a:gridCol w="356870"/>
              </a:tblGrid>
              <a:tr h="365125">
                <a:tc gridSpan="4"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844"/>
                        </a:spcBef>
                        <a:tabLst>
                          <a:tab pos="513715" algn="l"/>
                          <a:tab pos="856615" algn="l"/>
                          <a:tab pos="1237615" algn="l"/>
                        </a:tabLst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314">
                    <a:lnR w="19050">
                      <a:solidFill>
                        <a:srgbClr val="3E3D00"/>
                      </a:solidFill>
                      <a:prstDash val="sysDash"/>
                    </a:lnR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844"/>
                        </a:spcBef>
                        <a:tabLst>
                          <a:tab pos="522605" algn="l"/>
                          <a:tab pos="827405" algn="l"/>
                          <a:tab pos="1170305" algn="l"/>
                          <a:tab pos="1551305" algn="l"/>
                          <a:tab pos="1856105" algn="l"/>
                          <a:tab pos="2199005" algn="l"/>
                        </a:tabLst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314">
                    <a:lnL w="19050">
                      <a:solidFill>
                        <a:srgbClr val="3E3D00"/>
                      </a:solidFill>
                      <a:prstDash val="sysDash"/>
                    </a:lnL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7345">
                <a:tc>
                  <a:txBody>
                    <a:bodyPr/>
                    <a:lstStyle/>
                    <a:p>
                      <a:pPr algn="ctr" marL="222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3E3D00"/>
                      </a:solidFill>
                      <a:prstDash val="solid"/>
                    </a:lnL>
                    <a:lnR w="28575">
                      <a:solidFill>
                        <a:srgbClr val="3E3D00"/>
                      </a:solidFill>
                      <a:prstDash val="sysDash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325">
                    <a:lnL w="28575">
                      <a:solidFill>
                        <a:srgbClr val="3E3D00"/>
                      </a:solidFill>
                      <a:prstDash val="sysDash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714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79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01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</a:tr>
              <a:tr h="7429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3E3D00"/>
                      </a:solidFill>
                      <a:prstDash val="sysDash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2250">
                <a:tc>
                  <a:txBody>
                    <a:bodyPr/>
                    <a:lstStyle/>
                    <a:p>
                      <a:pPr algn="ctr" marR="15240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b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o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a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ysDash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090">
                <a:tc gridSpan="4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3E3D00"/>
                      </a:solidFill>
                      <a:prstDash val="sysDash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2250"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28575">
                      <a:solidFill>
                        <a:srgbClr val="3E3D00"/>
                      </a:solidFill>
                      <a:prstDash val="sysDash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2860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b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28575">
                      <a:solidFill>
                        <a:srgbClr val="3E3D00"/>
                      </a:solidFill>
                      <a:prstDash val="sysDash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o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6195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a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20955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820"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28575">
                      <a:solidFill>
                        <a:srgbClr val="3E3D00"/>
                      </a:solidFill>
                      <a:prstDash val="sysDash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ysDash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1459" y="1485900"/>
            <a:ext cx="1210310" cy="426720"/>
          </a:xfrm>
          <a:prstGeom prst="rect"/>
          <a:solidFill>
            <a:srgbClr val="6F93DC"/>
          </a:solidFill>
        </p:spPr>
        <p:txBody>
          <a:bodyPr wrap="square" lIns="0" tIns="40005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315"/>
              </a:spcBef>
            </a:pPr>
            <a:r>
              <a:rPr dirty="0" sz="2000">
                <a:latin typeface="Times New Roman"/>
                <a:cs typeface="Times New Roman"/>
              </a:rPr>
              <a:t>4</a:t>
            </a:r>
            <a:r>
              <a:rPr dirty="0" sz="2000"/>
              <a:t>칸</a:t>
            </a:r>
            <a:r>
              <a:rPr dirty="0" sz="2000" spc="-220"/>
              <a:t> </a:t>
            </a:r>
            <a:r>
              <a:rPr dirty="0" sz="2000" spc="-25"/>
              <a:t>점프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853945" y="3981703"/>
            <a:ext cx="991869" cy="1278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769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3E3D00"/>
                </a:solidFill>
                <a:latin typeface="Arial MT"/>
                <a:cs typeface="Arial MT"/>
              </a:rPr>
              <a:t>A[1..n]</a:t>
            </a:r>
            <a:endParaRPr sz="1400">
              <a:latin typeface="Arial MT"/>
              <a:cs typeface="Arial MT"/>
            </a:endParaRPr>
          </a:p>
          <a:p>
            <a:pPr algn="r" marL="766445" marR="5080" indent="-754380">
              <a:lnSpc>
                <a:spcPct val="218900"/>
              </a:lnSpc>
              <a:spcBef>
                <a:spcPts val="825"/>
              </a:spcBef>
              <a:tabLst>
                <a:tab pos="766445" algn="l"/>
              </a:tabLst>
            </a:pPr>
            <a:r>
              <a:rPr dirty="0" sz="1400" spc="-10">
                <a:solidFill>
                  <a:srgbClr val="3E3D00"/>
                </a:solidFill>
                <a:latin typeface="Arial MT"/>
                <a:cs typeface="Arial MT"/>
              </a:rPr>
              <a:t>p[1..m]</a:t>
            </a: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3E3D00"/>
                </a:solidFill>
                <a:latin typeface="Times New Roman"/>
                <a:cs typeface="Times New Roman"/>
              </a:rPr>
              <a:t>(α) (γ)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3109976" y="3687826"/>
          <a:ext cx="4137025" cy="1578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395"/>
                <a:gridCol w="368935"/>
                <a:gridCol w="370840"/>
                <a:gridCol w="370840"/>
                <a:gridCol w="366394"/>
                <a:gridCol w="366394"/>
                <a:gridCol w="360680"/>
                <a:gridCol w="364489"/>
                <a:gridCol w="364490"/>
                <a:gridCol w="364489"/>
                <a:gridCol w="364489"/>
              </a:tblGrid>
              <a:tr h="239395">
                <a:tc gridSpan="4">
                  <a:txBody>
                    <a:bodyPr/>
                    <a:lstStyle/>
                    <a:p>
                      <a:pPr marL="175260">
                        <a:lnSpc>
                          <a:spcPts val="1300"/>
                        </a:lnSpc>
                        <a:tabLst>
                          <a:tab pos="518159" algn="l"/>
                          <a:tab pos="861060" algn="l"/>
                          <a:tab pos="1242060" algn="l"/>
                        </a:tabLst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3E3D00"/>
                      </a:solidFill>
                      <a:prstDash val="sysDash"/>
                    </a:lnR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 marL="107950">
                        <a:lnSpc>
                          <a:spcPts val="1300"/>
                        </a:lnSpc>
                        <a:tabLst>
                          <a:tab pos="488315" algn="l"/>
                          <a:tab pos="793115" algn="l"/>
                          <a:tab pos="1136015" algn="l"/>
                          <a:tab pos="1517015" algn="l"/>
                          <a:tab pos="1821814" algn="l"/>
                          <a:tab pos="2164715" algn="l"/>
                        </a:tabLst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ysDash"/>
                    </a:lnL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7345">
                <a:tc>
                  <a:txBody>
                    <a:bodyPr/>
                    <a:lstStyle/>
                    <a:p>
                      <a:pPr algn="r" marR="13398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209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ysDash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3E3D00"/>
                      </a:solidFill>
                      <a:prstDash val="sysDash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</a:tr>
              <a:tr h="33972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3E3D00"/>
                      </a:solidFill>
                      <a:prstDash val="sysDash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7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2250">
                <a:tc>
                  <a:txBody>
                    <a:bodyPr/>
                    <a:lstStyle/>
                    <a:p>
                      <a:pPr algn="r" marR="139065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b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6034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o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a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3655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ysDash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 gridSpan="7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764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3E3D00"/>
                      </a:solidFill>
                      <a:prstDash val="sysDash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7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22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3E3D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b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o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ysDash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a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ysDash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545"/>
                        </a:lnSpc>
                        <a:spcBef>
                          <a:spcPts val="105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2" name="object 12" descr=""/>
          <p:cNvSpPr txBox="1"/>
          <p:nvPr/>
        </p:nvSpPr>
        <p:spPr>
          <a:xfrm>
            <a:off x="315468" y="3569208"/>
            <a:ext cx="1148080" cy="425450"/>
          </a:xfrm>
          <a:prstGeom prst="rect">
            <a:avLst/>
          </a:prstGeom>
          <a:solidFill>
            <a:srgbClr val="6F93DC"/>
          </a:solidFill>
        </p:spPr>
        <p:txBody>
          <a:bodyPr wrap="square" lIns="0" tIns="4000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칸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점프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611623" y="3694176"/>
            <a:ext cx="0" cy="1654175"/>
          </a:xfrm>
          <a:custGeom>
            <a:avLst/>
            <a:gdLst/>
            <a:ahLst/>
            <a:cxnLst/>
            <a:rect l="l" t="t" r="r" b="b"/>
            <a:pathLst>
              <a:path w="0" h="1654175">
                <a:moveTo>
                  <a:pt x="0" y="0"/>
                </a:moveTo>
                <a:lnTo>
                  <a:pt x="0" y="1654175"/>
                </a:lnTo>
              </a:path>
            </a:pathLst>
          </a:custGeom>
          <a:ln w="15875">
            <a:solidFill>
              <a:srgbClr val="3E3D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2741422" y="979424"/>
            <a:ext cx="46888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*</a:t>
            </a:r>
            <a:r>
              <a:rPr dirty="0" sz="14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입력문자열의</a:t>
            </a:r>
            <a:r>
              <a:rPr dirty="0" sz="14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현재</a:t>
            </a:r>
            <a:r>
              <a:rPr dirty="0" sz="14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매칭</a:t>
            </a:r>
            <a:r>
              <a:rPr dirty="0" sz="14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확인하는</a:t>
            </a:r>
            <a:r>
              <a:rPr dirty="0" sz="14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구역의</a:t>
            </a:r>
            <a:r>
              <a:rPr dirty="0" sz="14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오른쪽</a:t>
            </a:r>
            <a:r>
              <a:rPr dirty="0" sz="14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끝</a:t>
            </a:r>
            <a:r>
              <a:rPr dirty="0" sz="14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D010C"/>
                </a:solidFill>
                <a:latin typeface="Malgun Gothic"/>
                <a:cs typeface="Malgun Gothic"/>
              </a:rPr>
              <a:t>문자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3485388" y="401574"/>
            <a:ext cx="727710" cy="1300480"/>
          </a:xfrm>
          <a:custGeom>
            <a:avLst/>
            <a:gdLst/>
            <a:ahLst/>
            <a:cxnLst/>
            <a:rect l="l" t="t" r="r" b="b"/>
            <a:pathLst>
              <a:path w="727710" h="1300480">
                <a:moveTo>
                  <a:pt x="16763" y="0"/>
                </a:moveTo>
                <a:lnTo>
                  <a:pt x="0" y="9143"/>
                </a:lnTo>
                <a:lnTo>
                  <a:pt x="27812" y="59181"/>
                </a:lnTo>
                <a:lnTo>
                  <a:pt x="44450" y="49911"/>
                </a:lnTo>
                <a:lnTo>
                  <a:pt x="16763" y="0"/>
                </a:lnTo>
                <a:close/>
              </a:path>
              <a:path w="727710" h="1300480">
                <a:moveTo>
                  <a:pt x="53721" y="66548"/>
                </a:moveTo>
                <a:lnTo>
                  <a:pt x="37084" y="75818"/>
                </a:lnTo>
                <a:lnTo>
                  <a:pt x="64770" y="125729"/>
                </a:lnTo>
                <a:lnTo>
                  <a:pt x="81407" y="116586"/>
                </a:lnTo>
                <a:lnTo>
                  <a:pt x="53721" y="66548"/>
                </a:lnTo>
                <a:close/>
              </a:path>
              <a:path w="727710" h="1300480">
                <a:moveTo>
                  <a:pt x="90677" y="133223"/>
                </a:moveTo>
                <a:lnTo>
                  <a:pt x="74040" y="142493"/>
                </a:lnTo>
                <a:lnTo>
                  <a:pt x="101726" y="192404"/>
                </a:lnTo>
                <a:lnTo>
                  <a:pt x="118363" y="183134"/>
                </a:lnTo>
                <a:lnTo>
                  <a:pt x="90677" y="133223"/>
                </a:lnTo>
                <a:close/>
              </a:path>
              <a:path w="727710" h="1300480">
                <a:moveTo>
                  <a:pt x="127635" y="199771"/>
                </a:moveTo>
                <a:lnTo>
                  <a:pt x="110998" y="209041"/>
                </a:lnTo>
                <a:lnTo>
                  <a:pt x="138684" y="259079"/>
                </a:lnTo>
                <a:lnTo>
                  <a:pt x="155448" y="249809"/>
                </a:lnTo>
                <a:lnTo>
                  <a:pt x="127635" y="199771"/>
                </a:lnTo>
                <a:close/>
              </a:path>
              <a:path w="727710" h="1300480">
                <a:moveTo>
                  <a:pt x="164591" y="266446"/>
                </a:moveTo>
                <a:lnTo>
                  <a:pt x="147954" y="275716"/>
                </a:lnTo>
                <a:lnTo>
                  <a:pt x="175767" y="325627"/>
                </a:lnTo>
                <a:lnTo>
                  <a:pt x="192404" y="316356"/>
                </a:lnTo>
                <a:lnTo>
                  <a:pt x="164591" y="266446"/>
                </a:lnTo>
                <a:close/>
              </a:path>
              <a:path w="727710" h="1300480">
                <a:moveTo>
                  <a:pt x="201675" y="333121"/>
                </a:moveTo>
                <a:lnTo>
                  <a:pt x="185038" y="342264"/>
                </a:lnTo>
                <a:lnTo>
                  <a:pt x="212725" y="392302"/>
                </a:lnTo>
                <a:lnTo>
                  <a:pt x="229362" y="383031"/>
                </a:lnTo>
                <a:lnTo>
                  <a:pt x="201675" y="333121"/>
                </a:lnTo>
                <a:close/>
              </a:path>
              <a:path w="727710" h="1300480">
                <a:moveTo>
                  <a:pt x="238633" y="399668"/>
                </a:moveTo>
                <a:lnTo>
                  <a:pt x="221996" y="408939"/>
                </a:lnTo>
                <a:lnTo>
                  <a:pt x="249682" y="458850"/>
                </a:lnTo>
                <a:lnTo>
                  <a:pt x="266319" y="449706"/>
                </a:lnTo>
                <a:lnTo>
                  <a:pt x="238633" y="399668"/>
                </a:lnTo>
                <a:close/>
              </a:path>
              <a:path w="727710" h="1300480">
                <a:moveTo>
                  <a:pt x="275589" y="466343"/>
                </a:moveTo>
                <a:lnTo>
                  <a:pt x="258952" y="475488"/>
                </a:lnTo>
                <a:lnTo>
                  <a:pt x="286638" y="525526"/>
                </a:lnTo>
                <a:lnTo>
                  <a:pt x="303402" y="516254"/>
                </a:lnTo>
                <a:lnTo>
                  <a:pt x="275589" y="466343"/>
                </a:lnTo>
                <a:close/>
              </a:path>
              <a:path w="727710" h="1300480">
                <a:moveTo>
                  <a:pt x="312547" y="532891"/>
                </a:moveTo>
                <a:lnTo>
                  <a:pt x="295910" y="542163"/>
                </a:lnTo>
                <a:lnTo>
                  <a:pt x="323723" y="592201"/>
                </a:lnTo>
                <a:lnTo>
                  <a:pt x="340360" y="582929"/>
                </a:lnTo>
                <a:lnTo>
                  <a:pt x="312547" y="532891"/>
                </a:lnTo>
                <a:close/>
              </a:path>
              <a:path w="727710" h="1300480">
                <a:moveTo>
                  <a:pt x="349631" y="599566"/>
                </a:moveTo>
                <a:lnTo>
                  <a:pt x="332866" y="608838"/>
                </a:lnTo>
                <a:lnTo>
                  <a:pt x="360679" y="658749"/>
                </a:lnTo>
                <a:lnTo>
                  <a:pt x="377316" y="649477"/>
                </a:lnTo>
                <a:lnTo>
                  <a:pt x="349631" y="599566"/>
                </a:lnTo>
                <a:close/>
              </a:path>
              <a:path w="727710" h="1300480">
                <a:moveTo>
                  <a:pt x="386588" y="666114"/>
                </a:moveTo>
                <a:lnTo>
                  <a:pt x="369950" y="675386"/>
                </a:lnTo>
                <a:lnTo>
                  <a:pt x="397637" y="725424"/>
                </a:lnTo>
                <a:lnTo>
                  <a:pt x="414274" y="716152"/>
                </a:lnTo>
                <a:lnTo>
                  <a:pt x="386588" y="666114"/>
                </a:lnTo>
                <a:close/>
              </a:path>
              <a:path w="727710" h="1300480">
                <a:moveTo>
                  <a:pt x="423545" y="732789"/>
                </a:moveTo>
                <a:lnTo>
                  <a:pt x="406908" y="742061"/>
                </a:lnTo>
                <a:lnTo>
                  <a:pt x="434594" y="791972"/>
                </a:lnTo>
                <a:lnTo>
                  <a:pt x="451231" y="782701"/>
                </a:lnTo>
                <a:lnTo>
                  <a:pt x="423545" y="732789"/>
                </a:lnTo>
                <a:close/>
              </a:path>
              <a:path w="727710" h="1300480">
                <a:moveTo>
                  <a:pt x="460501" y="799464"/>
                </a:moveTo>
                <a:lnTo>
                  <a:pt x="443864" y="808609"/>
                </a:lnTo>
                <a:lnTo>
                  <a:pt x="471550" y="858647"/>
                </a:lnTo>
                <a:lnTo>
                  <a:pt x="488314" y="849376"/>
                </a:lnTo>
                <a:lnTo>
                  <a:pt x="460501" y="799464"/>
                </a:lnTo>
                <a:close/>
              </a:path>
              <a:path w="727710" h="1300480">
                <a:moveTo>
                  <a:pt x="497459" y="866013"/>
                </a:moveTo>
                <a:lnTo>
                  <a:pt x="480822" y="875284"/>
                </a:lnTo>
                <a:lnTo>
                  <a:pt x="508635" y="925195"/>
                </a:lnTo>
                <a:lnTo>
                  <a:pt x="525272" y="916051"/>
                </a:lnTo>
                <a:lnTo>
                  <a:pt x="497459" y="866013"/>
                </a:lnTo>
                <a:close/>
              </a:path>
              <a:path w="727710" h="1300480">
                <a:moveTo>
                  <a:pt x="534542" y="932688"/>
                </a:moveTo>
                <a:lnTo>
                  <a:pt x="517906" y="941959"/>
                </a:lnTo>
                <a:lnTo>
                  <a:pt x="545591" y="991870"/>
                </a:lnTo>
                <a:lnTo>
                  <a:pt x="562228" y="982599"/>
                </a:lnTo>
                <a:lnTo>
                  <a:pt x="534542" y="932688"/>
                </a:lnTo>
                <a:close/>
              </a:path>
              <a:path w="727710" h="1300480">
                <a:moveTo>
                  <a:pt x="571500" y="999236"/>
                </a:moveTo>
                <a:lnTo>
                  <a:pt x="554863" y="1008506"/>
                </a:lnTo>
                <a:lnTo>
                  <a:pt x="582549" y="1058545"/>
                </a:lnTo>
                <a:lnTo>
                  <a:pt x="599186" y="1049274"/>
                </a:lnTo>
                <a:lnTo>
                  <a:pt x="571500" y="999236"/>
                </a:lnTo>
                <a:close/>
              </a:path>
              <a:path w="727710" h="1300480">
                <a:moveTo>
                  <a:pt x="608457" y="1065911"/>
                </a:moveTo>
                <a:lnTo>
                  <a:pt x="591820" y="1075181"/>
                </a:lnTo>
                <a:lnTo>
                  <a:pt x="619506" y="1125092"/>
                </a:lnTo>
                <a:lnTo>
                  <a:pt x="636270" y="1115822"/>
                </a:lnTo>
                <a:lnTo>
                  <a:pt x="608457" y="1065911"/>
                </a:lnTo>
                <a:close/>
              </a:path>
              <a:path w="727710" h="1300480">
                <a:moveTo>
                  <a:pt x="645413" y="1132586"/>
                </a:moveTo>
                <a:lnTo>
                  <a:pt x="628776" y="1141729"/>
                </a:lnTo>
                <a:lnTo>
                  <a:pt x="656589" y="1191767"/>
                </a:lnTo>
                <a:lnTo>
                  <a:pt x="673226" y="1182497"/>
                </a:lnTo>
                <a:lnTo>
                  <a:pt x="645413" y="1132586"/>
                </a:lnTo>
                <a:close/>
              </a:path>
              <a:path w="727710" h="1300480">
                <a:moveTo>
                  <a:pt x="682195" y="1237998"/>
                </a:moveTo>
                <a:lnTo>
                  <a:pt x="657225" y="1251839"/>
                </a:lnTo>
                <a:lnTo>
                  <a:pt x="727456" y="1299972"/>
                </a:lnTo>
                <a:lnTo>
                  <a:pt x="725327" y="1249045"/>
                </a:lnTo>
                <a:lnTo>
                  <a:pt x="688339" y="1249045"/>
                </a:lnTo>
                <a:lnTo>
                  <a:pt x="682195" y="1237998"/>
                </a:lnTo>
                <a:close/>
              </a:path>
              <a:path w="727710" h="1300480">
                <a:moveTo>
                  <a:pt x="698879" y="1228750"/>
                </a:moveTo>
                <a:lnTo>
                  <a:pt x="682195" y="1237998"/>
                </a:lnTo>
                <a:lnTo>
                  <a:pt x="688339" y="1249045"/>
                </a:lnTo>
                <a:lnTo>
                  <a:pt x="704976" y="1239774"/>
                </a:lnTo>
                <a:lnTo>
                  <a:pt x="698879" y="1228750"/>
                </a:lnTo>
                <a:close/>
              </a:path>
              <a:path w="727710" h="1300480">
                <a:moveTo>
                  <a:pt x="723900" y="1214881"/>
                </a:moveTo>
                <a:lnTo>
                  <a:pt x="698879" y="1228750"/>
                </a:lnTo>
                <a:lnTo>
                  <a:pt x="704976" y="1239774"/>
                </a:lnTo>
                <a:lnTo>
                  <a:pt x="688339" y="1249045"/>
                </a:lnTo>
                <a:lnTo>
                  <a:pt x="725327" y="1249045"/>
                </a:lnTo>
                <a:lnTo>
                  <a:pt x="723900" y="1214881"/>
                </a:lnTo>
                <a:close/>
              </a:path>
              <a:path w="727710" h="1300480">
                <a:moveTo>
                  <a:pt x="682498" y="1199134"/>
                </a:moveTo>
                <a:lnTo>
                  <a:pt x="665734" y="1208404"/>
                </a:lnTo>
                <a:lnTo>
                  <a:pt x="682195" y="1237998"/>
                </a:lnTo>
                <a:lnTo>
                  <a:pt x="698879" y="1228750"/>
                </a:lnTo>
                <a:lnTo>
                  <a:pt x="682498" y="11991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4204334" y="3566159"/>
            <a:ext cx="163830" cy="346710"/>
          </a:xfrm>
          <a:custGeom>
            <a:avLst/>
            <a:gdLst/>
            <a:ahLst/>
            <a:cxnLst/>
            <a:rect l="l" t="t" r="r" b="b"/>
            <a:pathLst>
              <a:path w="163829" h="346710">
                <a:moveTo>
                  <a:pt x="17525" y="0"/>
                </a:moveTo>
                <a:lnTo>
                  <a:pt x="0" y="7619"/>
                </a:lnTo>
                <a:lnTo>
                  <a:pt x="22987" y="59943"/>
                </a:lnTo>
                <a:lnTo>
                  <a:pt x="40512" y="52323"/>
                </a:lnTo>
                <a:lnTo>
                  <a:pt x="17525" y="0"/>
                </a:lnTo>
                <a:close/>
              </a:path>
              <a:path w="163829" h="346710">
                <a:moveTo>
                  <a:pt x="48132" y="69722"/>
                </a:moveTo>
                <a:lnTo>
                  <a:pt x="30734" y="77342"/>
                </a:lnTo>
                <a:lnTo>
                  <a:pt x="53720" y="129666"/>
                </a:lnTo>
                <a:lnTo>
                  <a:pt x="71119" y="122046"/>
                </a:lnTo>
                <a:lnTo>
                  <a:pt x="48132" y="69722"/>
                </a:lnTo>
                <a:close/>
              </a:path>
              <a:path w="163829" h="346710">
                <a:moveTo>
                  <a:pt x="78866" y="139445"/>
                </a:moveTo>
                <a:lnTo>
                  <a:pt x="61340" y="147192"/>
                </a:lnTo>
                <a:lnTo>
                  <a:pt x="84454" y="199516"/>
                </a:lnTo>
                <a:lnTo>
                  <a:pt x="101853" y="191769"/>
                </a:lnTo>
                <a:lnTo>
                  <a:pt x="78866" y="139445"/>
                </a:lnTo>
                <a:close/>
              </a:path>
              <a:path w="163829" h="346710">
                <a:moveTo>
                  <a:pt x="163829" y="261619"/>
                </a:moveTo>
                <a:lnTo>
                  <a:pt x="93979" y="292353"/>
                </a:lnTo>
                <a:lnTo>
                  <a:pt x="159512" y="346709"/>
                </a:lnTo>
                <a:lnTo>
                  <a:pt x="162270" y="292353"/>
                </a:lnTo>
                <a:lnTo>
                  <a:pt x="125349" y="292353"/>
                </a:lnTo>
                <a:lnTo>
                  <a:pt x="122809" y="286638"/>
                </a:lnTo>
                <a:lnTo>
                  <a:pt x="140207" y="279019"/>
                </a:lnTo>
                <a:lnTo>
                  <a:pt x="162947" y="279019"/>
                </a:lnTo>
                <a:lnTo>
                  <a:pt x="163829" y="261619"/>
                </a:lnTo>
                <a:close/>
              </a:path>
              <a:path w="163829" h="346710">
                <a:moveTo>
                  <a:pt x="140207" y="279019"/>
                </a:moveTo>
                <a:lnTo>
                  <a:pt x="122809" y="286638"/>
                </a:lnTo>
                <a:lnTo>
                  <a:pt x="125349" y="292353"/>
                </a:lnTo>
                <a:lnTo>
                  <a:pt x="142748" y="284733"/>
                </a:lnTo>
                <a:lnTo>
                  <a:pt x="140207" y="279019"/>
                </a:lnTo>
                <a:close/>
              </a:path>
              <a:path w="163829" h="346710">
                <a:moveTo>
                  <a:pt x="162947" y="279019"/>
                </a:moveTo>
                <a:lnTo>
                  <a:pt x="140207" y="279019"/>
                </a:lnTo>
                <a:lnTo>
                  <a:pt x="142748" y="284733"/>
                </a:lnTo>
                <a:lnTo>
                  <a:pt x="125349" y="292353"/>
                </a:lnTo>
                <a:lnTo>
                  <a:pt x="162270" y="292353"/>
                </a:lnTo>
                <a:lnTo>
                  <a:pt x="162947" y="279019"/>
                </a:lnTo>
                <a:close/>
              </a:path>
              <a:path w="163829" h="346710">
                <a:moveTo>
                  <a:pt x="109474" y="209169"/>
                </a:moveTo>
                <a:lnTo>
                  <a:pt x="92075" y="216915"/>
                </a:lnTo>
                <a:lnTo>
                  <a:pt x="115062" y="269239"/>
                </a:lnTo>
                <a:lnTo>
                  <a:pt x="132461" y="261492"/>
                </a:lnTo>
                <a:lnTo>
                  <a:pt x="109474" y="20916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218643" y="234822"/>
            <a:ext cx="21139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매칭</a:t>
            </a:r>
            <a:r>
              <a:rPr dirty="0" sz="14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실패</a:t>
            </a:r>
            <a:r>
              <a:rPr dirty="0" sz="14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시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이동</a:t>
            </a:r>
            <a:r>
              <a:rPr dirty="0" sz="14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거리</a:t>
            </a:r>
            <a:r>
              <a:rPr dirty="0" sz="14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50">
                <a:solidFill>
                  <a:srgbClr val="3E3D00"/>
                </a:solidFill>
                <a:latin typeface="Malgun Gothic"/>
                <a:cs typeface="Malgun Gothic"/>
              </a:rPr>
              <a:t>표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34695" y="286511"/>
            <a:ext cx="4112260" cy="3383279"/>
          </a:xfrm>
          <a:custGeom>
            <a:avLst/>
            <a:gdLst/>
            <a:ahLst/>
            <a:cxnLst/>
            <a:rect l="l" t="t" r="r" b="b"/>
            <a:pathLst>
              <a:path w="4112260" h="3383279">
                <a:moveTo>
                  <a:pt x="4111752" y="0"/>
                </a:moveTo>
                <a:lnTo>
                  <a:pt x="0" y="0"/>
                </a:lnTo>
                <a:lnTo>
                  <a:pt x="0" y="3383279"/>
                </a:lnTo>
                <a:lnTo>
                  <a:pt x="4111752" y="3383279"/>
                </a:lnTo>
                <a:lnTo>
                  <a:pt x="4111752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34695" y="286511"/>
            <a:ext cx="4112260" cy="3383279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30"/>
              </a:spcBef>
            </a:pPr>
            <a:endParaRPr sz="1400">
              <a:latin typeface="Times New Roman"/>
              <a:cs typeface="Times New Roman"/>
            </a:endParaRPr>
          </a:p>
          <a:p>
            <a:pPr marL="304800" marR="1881505" indent="-213360">
              <a:lnSpc>
                <a:spcPct val="220000"/>
              </a:lnSpc>
            </a:pP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naiveMatching(A,p)</a:t>
            </a:r>
            <a:r>
              <a:rPr dirty="0" sz="1400" spc="-13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 spc="-50">
                <a:solidFill>
                  <a:srgbClr val="3D010C"/>
                </a:solidFill>
                <a:latin typeface="Courier New"/>
                <a:cs typeface="Courier New"/>
              </a:rPr>
              <a:t>{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i</a:t>
            </a:r>
            <a:r>
              <a:rPr dirty="0" sz="1400" spc="-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dirty="0" sz="1400" spc="-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 spc="-25">
                <a:solidFill>
                  <a:srgbClr val="3D010C"/>
                </a:solidFill>
                <a:latin typeface="Courier New"/>
                <a:cs typeface="Courier New"/>
              </a:rPr>
              <a:t>1;</a:t>
            </a:r>
            <a:endParaRPr sz="1400">
              <a:latin typeface="Courier New"/>
              <a:cs typeface="Courier New"/>
            </a:endParaRPr>
          </a:p>
          <a:p>
            <a:pPr marL="518159" marR="819785" indent="-213360">
              <a:lnSpc>
                <a:spcPct val="110000"/>
              </a:lnSpc>
            </a:pP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while(i</a:t>
            </a:r>
            <a:r>
              <a:rPr dirty="0" sz="1400" spc="-3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≤</a:t>
            </a:r>
            <a:r>
              <a:rPr dirty="0" sz="1400" spc="-3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D010C"/>
                </a:solidFill>
                <a:latin typeface="Courier New"/>
                <a:cs typeface="Courier New"/>
              </a:rPr>
              <a:t>n-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m+1)</a:t>
            </a:r>
            <a:r>
              <a:rPr dirty="0" sz="1400" spc="-2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 spc="-50">
                <a:solidFill>
                  <a:srgbClr val="3D010C"/>
                </a:solidFill>
                <a:latin typeface="Courier New"/>
                <a:cs typeface="Courier New"/>
              </a:rPr>
              <a:t>{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if(p[1..m]</a:t>
            </a:r>
            <a:r>
              <a:rPr dirty="0" sz="1400" spc="-5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==</a:t>
            </a:r>
            <a:r>
              <a:rPr dirty="0" sz="14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D010C"/>
                </a:solidFill>
                <a:latin typeface="Courier New"/>
                <a:cs typeface="Courier New"/>
              </a:rPr>
              <a:t>A[i..i+m-</a:t>
            </a:r>
            <a:r>
              <a:rPr dirty="0" sz="1400" spc="-25">
                <a:solidFill>
                  <a:srgbClr val="3D010C"/>
                </a:solidFill>
                <a:latin typeface="Courier New"/>
                <a:cs typeface="Courier New"/>
              </a:rPr>
              <a:t>1])</a:t>
            </a:r>
            <a:endParaRPr sz="1400">
              <a:latin typeface="Courier New"/>
              <a:cs typeface="Courier New"/>
            </a:endParaRPr>
          </a:p>
          <a:p>
            <a:pPr marL="105029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a</a:t>
            </a:r>
            <a:r>
              <a:rPr dirty="0" sz="1400" spc="-5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matching</a:t>
            </a:r>
            <a:r>
              <a:rPr dirty="0" sz="14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is</a:t>
            </a:r>
            <a:r>
              <a:rPr dirty="0" sz="1400" spc="-3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found</a:t>
            </a:r>
            <a:r>
              <a:rPr dirty="0" sz="1400" spc="-4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at</a:t>
            </a:r>
            <a:r>
              <a:rPr dirty="0" sz="14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 spc="-20">
                <a:solidFill>
                  <a:srgbClr val="3D010C"/>
                </a:solidFill>
                <a:latin typeface="Courier New"/>
                <a:cs typeface="Courier New"/>
              </a:rPr>
              <a:t>A[i]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  <a:spcBef>
                <a:spcPts val="170"/>
              </a:spcBef>
            </a:pPr>
            <a:r>
              <a:rPr dirty="0" sz="1400" spc="-10">
                <a:solidFill>
                  <a:srgbClr val="3D010C"/>
                </a:solidFill>
                <a:latin typeface="Courier New"/>
                <a:cs typeface="Courier New"/>
              </a:rPr>
              <a:t>i=i+1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  <a:spcBef>
                <a:spcPts val="165"/>
              </a:spcBef>
            </a:pPr>
            <a:r>
              <a:rPr dirty="0" sz="1400" spc="-5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70"/>
              </a:spcBef>
            </a:pPr>
            <a:r>
              <a:rPr dirty="0" sz="1400" spc="-5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427220" y="286511"/>
            <a:ext cx="3961129" cy="3383279"/>
          </a:xfrm>
          <a:custGeom>
            <a:avLst/>
            <a:gdLst/>
            <a:ahLst/>
            <a:cxnLst/>
            <a:rect l="l" t="t" r="r" b="b"/>
            <a:pathLst>
              <a:path w="3961129" h="3383279">
                <a:moveTo>
                  <a:pt x="3960876" y="0"/>
                </a:moveTo>
                <a:lnTo>
                  <a:pt x="0" y="0"/>
                </a:lnTo>
                <a:lnTo>
                  <a:pt x="0" y="3383279"/>
                </a:lnTo>
                <a:lnTo>
                  <a:pt x="3960876" y="3383279"/>
                </a:lnTo>
                <a:lnTo>
                  <a:pt x="396087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507229" y="282295"/>
            <a:ext cx="2687955" cy="1434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6060" marR="5080" indent="-213360">
              <a:lnSpc>
                <a:spcPct val="110100"/>
              </a:lnSpc>
              <a:spcBef>
                <a:spcPts val="95"/>
              </a:spcBef>
            </a:pP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BoyerMooreHorspool(A,p)</a:t>
            </a:r>
            <a:r>
              <a:rPr dirty="0" sz="1400" spc="-17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 spc="-50">
                <a:solidFill>
                  <a:srgbClr val="3D010C"/>
                </a:solidFill>
                <a:latin typeface="Courier New"/>
                <a:cs typeface="Courier New"/>
              </a:rPr>
              <a:t>{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computeJump(p,</a:t>
            </a:r>
            <a:r>
              <a:rPr dirty="0" sz="1400" spc="-114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D010C"/>
                </a:solidFill>
                <a:latin typeface="Courier New"/>
                <a:cs typeface="Courier New"/>
              </a:rPr>
              <a:t>jump);</a:t>
            </a:r>
            <a:r>
              <a:rPr dirty="0" sz="1400" spc="50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i</a:t>
            </a:r>
            <a:r>
              <a:rPr dirty="0" sz="1400" spc="-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dirty="0" sz="1400" spc="-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 spc="-25">
                <a:solidFill>
                  <a:srgbClr val="3D010C"/>
                </a:solidFill>
                <a:latin typeface="Courier New"/>
                <a:cs typeface="Courier New"/>
              </a:rPr>
              <a:t>1;</a:t>
            </a:r>
            <a:endParaRPr sz="1400">
              <a:latin typeface="Courier New"/>
              <a:cs typeface="Courier New"/>
            </a:endParaRPr>
          </a:p>
          <a:p>
            <a:pPr marL="439420" marR="537210" indent="-213360">
              <a:lnSpc>
                <a:spcPct val="110000"/>
              </a:lnSpc>
            </a:pP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while(i</a:t>
            </a:r>
            <a:r>
              <a:rPr dirty="0" sz="1400" spc="-2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≤</a:t>
            </a:r>
            <a:r>
              <a:rPr dirty="0" sz="14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 spc="-20">
                <a:solidFill>
                  <a:srgbClr val="3D010C"/>
                </a:solidFill>
                <a:latin typeface="Courier New"/>
                <a:cs typeface="Courier New"/>
              </a:rPr>
              <a:t>n-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m+1)</a:t>
            </a:r>
            <a:r>
              <a:rPr dirty="0" sz="1400" spc="-1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 spc="-50">
                <a:solidFill>
                  <a:srgbClr val="3D010C"/>
                </a:solidFill>
                <a:latin typeface="Courier New"/>
                <a:cs typeface="Courier New"/>
              </a:rPr>
              <a:t>{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j</a:t>
            </a:r>
            <a:r>
              <a:rPr dirty="0" sz="1400" spc="-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dirty="0" sz="1400" spc="-1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 spc="-25">
                <a:solidFill>
                  <a:srgbClr val="3D010C"/>
                </a:solidFill>
                <a:latin typeface="Courier New"/>
                <a:cs typeface="Courier New"/>
              </a:rPr>
              <a:t>m;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170"/>
              </a:spcBef>
            </a:pPr>
            <a:r>
              <a:rPr dirty="0" sz="1400" spc="-10">
                <a:solidFill>
                  <a:srgbClr val="3D010C"/>
                </a:solidFill>
                <a:latin typeface="Courier New"/>
                <a:cs typeface="Courier New"/>
              </a:rPr>
              <a:t>k=i+m-</a:t>
            </a:r>
            <a:r>
              <a:rPr dirty="0" sz="1400" spc="-35">
                <a:solidFill>
                  <a:srgbClr val="3D010C"/>
                </a:solidFill>
                <a:latin typeface="Courier New"/>
                <a:cs typeface="Courier New"/>
              </a:rPr>
              <a:t>1;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933950" y="1690852"/>
            <a:ext cx="2791460" cy="964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0835" marR="5080" indent="-318770">
              <a:lnSpc>
                <a:spcPct val="110000"/>
              </a:lnSpc>
              <a:spcBef>
                <a:spcPts val="100"/>
              </a:spcBef>
            </a:pP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while(j&gt;0</a:t>
            </a:r>
            <a:r>
              <a:rPr dirty="0" sz="1400" spc="-6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and</a:t>
            </a:r>
            <a:r>
              <a:rPr dirty="0" sz="1400" spc="-4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D010C"/>
                </a:solidFill>
                <a:latin typeface="Courier New"/>
                <a:cs typeface="Courier New"/>
              </a:rPr>
              <a:t>p[j]==A[k]){ j--</a:t>
            </a:r>
            <a:r>
              <a:rPr dirty="0" sz="1400" spc="-50">
                <a:solidFill>
                  <a:srgbClr val="3D010C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algn="r" marR="1921510">
              <a:lnSpc>
                <a:spcPct val="100000"/>
              </a:lnSpc>
              <a:spcBef>
                <a:spcPts val="170"/>
              </a:spcBef>
            </a:pPr>
            <a:r>
              <a:rPr dirty="0" sz="1400" spc="-10">
                <a:solidFill>
                  <a:srgbClr val="3D010C"/>
                </a:solidFill>
                <a:latin typeface="Courier New"/>
                <a:cs typeface="Courier New"/>
              </a:rPr>
              <a:t>k--</a:t>
            </a:r>
            <a:r>
              <a:rPr dirty="0" sz="1400" spc="-25">
                <a:solidFill>
                  <a:srgbClr val="3D010C"/>
                </a:solidFill>
                <a:latin typeface="Courier New"/>
                <a:cs typeface="Courier New"/>
              </a:rPr>
              <a:t>;}</a:t>
            </a:r>
            <a:endParaRPr sz="1400">
              <a:latin typeface="Courier New"/>
              <a:cs typeface="Courier New"/>
            </a:endParaRPr>
          </a:p>
          <a:p>
            <a:pPr algn="r" marR="1919605">
              <a:lnSpc>
                <a:spcPct val="100000"/>
              </a:lnSpc>
              <a:spcBef>
                <a:spcPts val="165"/>
              </a:spcBef>
            </a:pPr>
            <a:r>
              <a:rPr dirty="0" sz="1400" spc="-10">
                <a:solidFill>
                  <a:srgbClr val="3D010C"/>
                </a:solidFill>
                <a:latin typeface="Courier New"/>
                <a:cs typeface="Courier New"/>
              </a:rPr>
              <a:t>if(j==0)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933950" y="2629890"/>
            <a:ext cx="3430270" cy="49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31495">
              <a:lnSpc>
                <a:spcPct val="110000"/>
              </a:lnSpc>
              <a:spcBef>
                <a:spcPts val="100"/>
              </a:spcBef>
            </a:pP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a</a:t>
            </a:r>
            <a:r>
              <a:rPr dirty="0" sz="1400" spc="-4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matching</a:t>
            </a:r>
            <a:r>
              <a:rPr dirty="0" sz="14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is</a:t>
            </a:r>
            <a:r>
              <a:rPr dirty="0" sz="14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found</a:t>
            </a:r>
            <a:r>
              <a:rPr dirty="0" sz="1400" spc="-3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at</a:t>
            </a:r>
            <a:r>
              <a:rPr dirty="0" sz="14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 spc="-20">
                <a:solidFill>
                  <a:srgbClr val="3D010C"/>
                </a:solidFill>
                <a:latin typeface="Courier New"/>
                <a:cs typeface="Courier New"/>
              </a:rPr>
              <a:t>A[i]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i=</a:t>
            </a:r>
            <a:r>
              <a:rPr dirty="0" sz="1400" spc="-1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i</a:t>
            </a:r>
            <a:r>
              <a:rPr dirty="0" sz="1400" spc="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+</a:t>
            </a:r>
            <a:r>
              <a:rPr dirty="0" sz="1400" spc="-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D010C"/>
                </a:solidFill>
                <a:latin typeface="Courier New"/>
                <a:cs typeface="Courier New"/>
              </a:rPr>
              <a:t>jump[A[i+m-</a:t>
            </a:r>
            <a:r>
              <a:rPr dirty="0" sz="1400" spc="-20">
                <a:solidFill>
                  <a:srgbClr val="3D010C"/>
                </a:solidFill>
                <a:latin typeface="Courier New"/>
                <a:cs typeface="Courier New"/>
              </a:rPr>
              <a:t>1]];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20590" y="3120008"/>
            <a:ext cx="1327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507229" y="3354704"/>
            <a:ext cx="1327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690677" y="1191577"/>
            <a:ext cx="1487805" cy="370840"/>
            <a:chOff x="6690677" y="1191577"/>
            <a:chExt cx="1487805" cy="370840"/>
          </a:xfrm>
        </p:grpSpPr>
        <p:sp>
          <p:nvSpPr>
            <p:cNvPr id="11" name="object 11" descr=""/>
            <p:cNvSpPr/>
            <p:nvPr/>
          </p:nvSpPr>
          <p:spPr>
            <a:xfrm>
              <a:off x="6695440" y="1196339"/>
              <a:ext cx="1478280" cy="361315"/>
            </a:xfrm>
            <a:custGeom>
              <a:avLst/>
              <a:gdLst/>
              <a:ahLst/>
              <a:cxnLst/>
              <a:rect l="l" t="t" r="r" b="b"/>
              <a:pathLst>
                <a:path w="1478279" h="361315">
                  <a:moveTo>
                    <a:pt x="0" y="20827"/>
                  </a:moveTo>
                  <a:lnTo>
                    <a:pt x="465835" y="150495"/>
                  </a:lnTo>
                  <a:lnTo>
                    <a:pt x="465835" y="300989"/>
                  </a:lnTo>
                  <a:lnTo>
                    <a:pt x="470562" y="324433"/>
                  </a:lnTo>
                  <a:lnTo>
                    <a:pt x="483457" y="343566"/>
                  </a:lnTo>
                  <a:lnTo>
                    <a:pt x="502590" y="356461"/>
                  </a:lnTo>
                  <a:lnTo>
                    <a:pt x="526033" y="361188"/>
                  </a:lnTo>
                  <a:lnTo>
                    <a:pt x="1417574" y="361188"/>
                  </a:lnTo>
                  <a:lnTo>
                    <a:pt x="1441017" y="356461"/>
                  </a:lnTo>
                  <a:lnTo>
                    <a:pt x="1460150" y="343566"/>
                  </a:lnTo>
                  <a:lnTo>
                    <a:pt x="1473045" y="324433"/>
                  </a:lnTo>
                  <a:lnTo>
                    <a:pt x="1477771" y="300989"/>
                  </a:lnTo>
                  <a:lnTo>
                    <a:pt x="1477771" y="60198"/>
                  </a:lnTo>
                  <a:lnTo>
                    <a:pt x="465835" y="60198"/>
                  </a:lnTo>
                  <a:lnTo>
                    <a:pt x="0" y="20827"/>
                  </a:lnTo>
                  <a:close/>
                </a:path>
                <a:path w="1478279" h="361315">
                  <a:moveTo>
                    <a:pt x="1417574" y="0"/>
                  </a:moveTo>
                  <a:lnTo>
                    <a:pt x="526033" y="0"/>
                  </a:lnTo>
                  <a:lnTo>
                    <a:pt x="502590" y="4726"/>
                  </a:lnTo>
                  <a:lnTo>
                    <a:pt x="483457" y="17621"/>
                  </a:lnTo>
                  <a:lnTo>
                    <a:pt x="470562" y="36754"/>
                  </a:lnTo>
                  <a:lnTo>
                    <a:pt x="465835" y="60198"/>
                  </a:lnTo>
                  <a:lnTo>
                    <a:pt x="1477771" y="60198"/>
                  </a:lnTo>
                  <a:lnTo>
                    <a:pt x="1473045" y="36754"/>
                  </a:lnTo>
                  <a:lnTo>
                    <a:pt x="1460150" y="17621"/>
                  </a:lnTo>
                  <a:lnTo>
                    <a:pt x="1441017" y="4726"/>
                  </a:lnTo>
                  <a:lnTo>
                    <a:pt x="1417574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695440" y="1196339"/>
              <a:ext cx="1478280" cy="361315"/>
            </a:xfrm>
            <a:custGeom>
              <a:avLst/>
              <a:gdLst/>
              <a:ahLst/>
              <a:cxnLst/>
              <a:rect l="l" t="t" r="r" b="b"/>
              <a:pathLst>
                <a:path w="1478279" h="361315">
                  <a:moveTo>
                    <a:pt x="465835" y="60198"/>
                  </a:moveTo>
                  <a:lnTo>
                    <a:pt x="470562" y="36754"/>
                  </a:lnTo>
                  <a:lnTo>
                    <a:pt x="483457" y="17621"/>
                  </a:lnTo>
                  <a:lnTo>
                    <a:pt x="502590" y="4726"/>
                  </a:lnTo>
                  <a:lnTo>
                    <a:pt x="526033" y="0"/>
                  </a:lnTo>
                  <a:lnTo>
                    <a:pt x="634491" y="0"/>
                  </a:lnTo>
                  <a:lnTo>
                    <a:pt x="887476" y="0"/>
                  </a:lnTo>
                  <a:lnTo>
                    <a:pt x="1417574" y="0"/>
                  </a:lnTo>
                  <a:lnTo>
                    <a:pt x="1441017" y="4726"/>
                  </a:lnTo>
                  <a:lnTo>
                    <a:pt x="1460150" y="17621"/>
                  </a:lnTo>
                  <a:lnTo>
                    <a:pt x="1473045" y="36754"/>
                  </a:lnTo>
                  <a:lnTo>
                    <a:pt x="1477771" y="60198"/>
                  </a:lnTo>
                  <a:lnTo>
                    <a:pt x="1477771" y="150495"/>
                  </a:lnTo>
                  <a:lnTo>
                    <a:pt x="1477771" y="300989"/>
                  </a:lnTo>
                  <a:lnTo>
                    <a:pt x="1473045" y="324433"/>
                  </a:lnTo>
                  <a:lnTo>
                    <a:pt x="1460150" y="343566"/>
                  </a:lnTo>
                  <a:lnTo>
                    <a:pt x="1441017" y="356461"/>
                  </a:lnTo>
                  <a:lnTo>
                    <a:pt x="1417574" y="361188"/>
                  </a:lnTo>
                  <a:lnTo>
                    <a:pt x="887476" y="361188"/>
                  </a:lnTo>
                  <a:lnTo>
                    <a:pt x="634491" y="361188"/>
                  </a:lnTo>
                  <a:lnTo>
                    <a:pt x="526033" y="361188"/>
                  </a:lnTo>
                  <a:lnTo>
                    <a:pt x="502590" y="356461"/>
                  </a:lnTo>
                  <a:lnTo>
                    <a:pt x="483457" y="343566"/>
                  </a:lnTo>
                  <a:lnTo>
                    <a:pt x="470562" y="324433"/>
                  </a:lnTo>
                  <a:lnTo>
                    <a:pt x="465835" y="300989"/>
                  </a:lnTo>
                  <a:lnTo>
                    <a:pt x="465835" y="150495"/>
                  </a:lnTo>
                  <a:lnTo>
                    <a:pt x="0" y="20827"/>
                  </a:lnTo>
                  <a:lnTo>
                    <a:pt x="465835" y="6019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7346442" y="1259585"/>
            <a:ext cx="643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3E3D00"/>
                </a:solidFill>
                <a:latin typeface="Times New Roman"/>
                <a:cs typeface="Times New Roman"/>
              </a:rPr>
              <a:t>O(n-</a:t>
            </a:r>
            <a:r>
              <a:rPr dirty="0" sz="1200" spc="-20">
                <a:solidFill>
                  <a:srgbClr val="3E3D00"/>
                </a:solidFill>
                <a:latin typeface="Times New Roman"/>
                <a:cs typeface="Times New Roman"/>
              </a:rPr>
              <a:t>m+1)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7673530" y="1784413"/>
            <a:ext cx="840105" cy="308610"/>
            <a:chOff x="7673530" y="1784413"/>
            <a:chExt cx="840105" cy="308610"/>
          </a:xfrm>
        </p:grpSpPr>
        <p:sp>
          <p:nvSpPr>
            <p:cNvPr id="15" name="object 15" descr=""/>
            <p:cNvSpPr/>
            <p:nvPr/>
          </p:nvSpPr>
          <p:spPr>
            <a:xfrm>
              <a:off x="7678293" y="1789176"/>
              <a:ext cx="830580" cy="299085"/>
            </a:xfrm>
            <a:custGeom>
              <a:avLst/>
              <a:gdLst/>
              <a:ahLst/>
              <a:cxnLst/>
              <a:rect l="l" t="t" r="r" b="b"/>
              <a:pathLst>
                <a:path w="830579" h="299085">
                  <a:moveTo>
                    <a:pt x="780414" y="0"/>
                  </a:moveTo>
                  <a:lnTo>
                    <a:pt x="287147" y="0"/>
                  </a:lnTo>
                  <a:lnTo>
                    <a:pt x="267795" y="3921"/>
                  </a:lnTo>
                  <a:lnTo>
                    <a:pt x="251968" y="14604"/>
                  </a:lnTo>
                  <a:lnTo>
                    <a:pt x="241284" y="30432"/>
                  </a:lnTo>
                  <a:lnTo>
                    <a:pt x="237362" y="49784"/>
                  </a:lnTo>
                  <a:lnTo>
                    <a:pt x="0" y="59054"/>
                  </a:lnTo>
                  <a:lnTo>
                    <a:pt x="237362" y="124460"/>
                  </a:lnTo>
                  <a:lnTo>
                    <a:pt x="237362" y="248920"/>
                  </a:lnTo>
                  <a:lnTo>
                    <a:pt x="241284" y="268271"/>
                  </a:lnTo>
                  <a:lnTo>
                    <a:pt x="251967" y="284099"/>
                  </a:lnTo>
                  <a:lnTo>
                    <a:pt x="267795" y="294782"/>
                  </a:lnTo>
                  <a:lnTo>
                    <a:pt x="287147" y="298703"/>
                  </a:lnTo>
                  <a:lnTo>
                    <a:pt x="780414" y="298703"/>
                  </a:lnTo>
                  <a:lnTo>
                    <a:pt x="799766" y="294782"/>
                  </a:lnTo>
                  <a:lnTo>
                    <a:pt x="815593" y="284099"/>
                  </a:lnTo>
                  <a:lnTo>
                    <a:pt x="826277" y="268271"/>
                  </a:lnTo>
                  <a:lnTo>
                    <a:pt x="830199" y="248920"/>
                  </a:lnTo>
                  <a:lnTo>
                    <a:pt x="830199" y="49784"/>
                  </a:lnTo>
                  <a:lnTo>
                    <a:pt x="826277" y="30432"/>
                  </a:lnTo>
                  <a:lnTo>
                    <a:pt x="815594" y="14604"/>
                  </a:lnTo>
                  <a:lnTo>
                    <a:pt x="799766" y="3921"/>
                  </a:lnTo>
                  <a:lnTo>
                    <a:pt x="780414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678293" y="1789176"/>
              <a:ext cx="830580" cy="299085"/>
            </a:xfrm>
            <a:custGeom>
              <a:avLst/>
              <a:gdLst/>
              <a:ahLst/>
              <a:cxnLst/>
              <a:rect l="l" t="t" r="r" b="b"/>
              <a:pathLst>
                <a:path w="830579" h="299085">
                  <a:moveTo>
                    <a:pt x="237362" y="49784"/>
                  </a:moveTo>
                  <a:lnTo>
                    <a:pt x="241284" y="30432"/>
                  </a:lnTo>
                  <a:lnTo>
                    <a:pt x="251968" y="14604"/>
                  </a:lnTo>
                  <a:lnTo>
                    <a:pt x="267795" y="3921"/>
                  </a:lnTo>
                  <a:lnTo>
                    <a:pt x="287147" y="0"/>
                  </a:lnTo>
                  <a:lnTo>
                    <a:pt x="336168" y="0"/>
                  </a:lnTo>
                  <a:lnTo>
                    <a:pt x="484377" y="0"/>
                  </a:lnTo>
                  <a:lnTo>
                    <a:pt x="780414" y="0"/>
                  </a:lnTo>
                  <a:lnTo>
                    <a:pt x="799766" y="3921"/>
                  </a:lnTo>
                  <a:lnTo>
                    <a:pt x="815594" y="14604"/>
                  </a:lnTo>
                  <a:lnTo>
                    <a:pt x="826277" y="30432"/>
                  </a:lnTo>
                  <a:lnTo>
                    <a:pt x="830199" y="49784"/>
                  </a:lnTo>
                  <a:lnTo>
                    <a:pt x="830199" y="124460"/>
                  </a:lnTo>
                  <a:lnTo>
                    <a:pt x="830199" y="248920"/>
                  </a:lnTo>
                  <a:lnTo>
                    <a:pt x="826277" y="268271"/>
                  </a:lnTo>
                  <a:lnTo>
                    <a:pt x="815593" y="284099"/>
                  </a:lnTo>
                  <a:lnTo>
                    <a:pt x="799766" y="294782"/>
                  </a:lnTo>
                  <a:lnTo>
                    <a:pt x="780414" y="298703"/>
                  </a:lnTo>
                  <a:lnTo>
                    <a:pt x="484377" y="298703"/>
                  </a:lnTo>
                  <a:lnTo>
                    <a:pt x="336168" y="298703"/>
                  </a:lnTo>
                  <a:lnTo>
                    <a:pt x="287147" y="298703"/>
                  </a:lnTo>
                  <a:lnTo>
                    <a:pt x="267795" y="294782"/>
                  </a:lnTo>
                  <a:lnTo>
                    <a:pt x="251967" y="284099"/>
                  </a:lnTo>
                  <a:lnTo>
                    <a:pt x="241284" y="268271"/>
                  </a:lnTo>
                  <a:lnTo>
                    <a:pt x="237362" y="248920"/>
                  </a:lnTo>
                  <a:lnTo>
                    <a:pt x="237362" y="124460"/>
                  </a:lnTo>
                  <a:lnTo>
                    <a:pt x="0" y="59054"/>
                  </a:lnTo>
                  <a:lnTo>
                    <a:pt x="237362" y="4978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8036179" y="1820926"/>
            <a:ext cx="354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3E3D00"/>
                </a:solidFill>
                <a:latin typeface="Times New Roman"/>
                <a:cs typeface="Times New Roman"/>
              </a:rPr>
              <a:t>O(m)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945312" y="450913"/>
            <a:ext cx="1664335" cy="369570"/>
            <a:chOff x="6945312" y="450913"/>
            <a:chExt cx="1664335" cy="369570"/>
          </a:xfrm>
        </p:grpSpPr>
        <p:sp>
          <p:nvSpPr>
            <p:cNvPr id="19" name="object 19" descr=""/>
            <p:cNvSpPr/>
            <p:nvPr/>
          </p:nvSpPr>
          <p:spPr>
            <a:xfrm>
              <a:off x="6950075" y="455676"/>
              <a:ext cx="1654810" cy="360045"/>
            </a:xfrm>
            <a:custGeom>
              <a:avLst/>
              <a:gdLst/>
              <a:ahLst/>
              <a:cxnLst/>
              <a:rect l="l" t="t" r="r" b="b"/>
              <a:pathLst>
                <a:path w="1654809" h="360044">
                  <a:moveTo>
                    <a:pt x="1594484" y="0"/>
                  </a:moveTo>
                  <a:lnTo>
                    <a:pt x="272669" y="0"/>
                  </a:lnTo>
                  <a:lnTo>
                    <a:pt x="249318" y="4704"/>
                  </a:lnTo>
                  <a:lnTo>
                    <a:pt x="230266" y="17541"/>
                  </a:lnTo>
                  <a:lnTo>
                    <a:pt x="217429" y="36593"/>
                  </a:lnTo>
                  <a:lnTo>
                    <a:pt x="212725" y="59944"/>
                  </a:lnTo>
                  <a:lnTo>
                    <a:pt x="212725" y="209803"/>
                  </a:lnTo>
                  <a:lnTo>
                    <a:pt x="0" y="240029"/>
                  </a:lnTo>
                  <a:lnTo>
                    <a:pt x="212725" y="299720"/>
                  </a:lnTo>
                  <a:lnTo>
                    <a:pt x="217429" y="323070"/>
                  </a:lnTo>
                  <a:lnTo>
                    <a:pt x="230266" y="342122"/>
                  </a:lnTo>
                  <a:lnTo>
                    <a:pt x="249318" y="354959"/>
                  </a:lnTo>
                  <a:lnTo>
                    <a:pt x="272669" y="359663"/>
                  </a:lnTo>
                  <a:lnTo>
                    <a:pt x="1594484" y="359663"/>
                  </a:lnTo>
                  <a:lnTo>
                    <a:pt x="1617835" y="354959"/>
                  </a:lnTo>
                  <a:lnTo>
                    <a:pt x="1636887" y="342122"/>
                  </a:lnTo>
                  <a:lnTo>
                    <a:pt x="1649724" y="323070"/>
                  </a:lnTo>
                  <a:lnTo>
                    <a:pt x="1654428" y="299720"/>
                  </a:lnTo>
                  <a:lnTo>
                    <a:pt x="1654428" y="59944"/>
                  </a:lnTo>
                  <a:lnTo>
                    <a:pt x="1649724" y="36593"/>
                  </a:lnTo>
                  <a:lnTo>
                    <a:pt x="1636887" y="17541"/>
                  </a:lnTo>
                  <a:lnTo>
                    <a:pt x="1617835" y="4704"/>
                  </a:lnTo>
                  <a:lnTo>
                    <a:pt x="1594484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950075" y="455676"/>
              <a:ext cx="1654810" cy="360045"/>
            </a:xfrm>
            <a:custGeom>
              <a:avLst/>
              <a:gdLst/>
              <a:ahLst/>
              <a:cxnLst/>
              <a:rect l="l" t="t" r="r" b="b"/>
              <a:pathLst>
                <a:path w="1654809" h="360044">
                  <a:moveTo>
                    <a:pt x="212725" y="59944"/>
                  </a:moveTo>
                  <a:lnTo>
                    <a:pt x="217429" y="36593"/>
                  </a:lnTo>
                  <a:lnTo>
                    <a:pt x="230266" y="17541"/>
                  </a:lnTo>
                  <a:lnTo>
                    <a:pt x="249318" y="4704"/>
                  </a:lnTo>
                  <a:lnTo>
                    <a:pt x="272669" y="0"/>
                  </a:lnTo>
                  <a:lnTo>
                    <a:pt x="453008" y="0"/>
                  </a:lnTo>
                  <a:lnTo>
                    <a:pt x="813434" y="0"/>
                  </a:lnTo>
                  <a:lnTo>
                    <a:pt x="1594484" y="0"/>
                  </a:lnTo>
                  <a:lnTo>
                    <a:pt x="1617835" y="4704"/>
                  </a:lnTo>
                  <a:lnTo>
                    <a:pt x="1636887" y="17541"/>
                  </a:lnTo>
                  <a:lnTo>
                    <a:pt x="1649724" y="36593"/>
                  </a:lnTo>
                  <a:lnTo>
                    <a:pt x="1654428" y="59944"/>
                  </a:lnTo>
                  <a:lnTo>
                    <a:pt x="1654428" y="209803"/>
                  </a:lnTo>
                  <a:lnTo>
                    <a:pt x="1654428" y="299720"/>
                  </a:lnTo>
                  <a:lnTo>
                    <a:pt x="1649724" y="323070"/>
                  </a:lnTo>
                  <a:lnTo>
                    <a:pt x="1636887" y="342122"/>
                  </a:lnTo>
                  <a:lnTo>
                    <a:pt x="1617835" y="354959"/>
                  </a:lnTo>
                  <a:lnTo>
                    <a:pt x="1594484" y="359663"/>
                  </a:lnTo>
                  <a:lnTo>
                    <a:pt x="813434" y="359663"/>
                  </a:lnTo>
                  <a:lnTo>
                    <a:pt x="453008" y="359663"/>
                  </a:lnTo>
                  <a:lnTo>
                    <a:pt x="272669" y="359663"/>
                  </a:lnTo>
                  <a:lnTo>
                    <a:pt x="249318" y="354959"/>
                  </a:lnTo>
                  <a:lnTo>
                    <a:pt x="230266" y="342122"/>
                  </a:lnTo>
                  <a:lnTo>
                    <a:pt x="217429" y="323070"/>
                  </a:lnTo>
                  <a:lnTo>
                    <a:pt x="212725" y="299720"/>
                  </a:lnTo>
                  <a:lnTo>
                    <a:pt x="0" y="240029"/>
                  </a:lnTo>
                  <a:lnTo>
                    <a:pt x="212725" y="209803"/>
                  </a:lnTo>
                  <a:lnTo>
                    <a:pt x="212725" y="5994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7296150" y="436829"/>
            <a:ext cx="117792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jump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E3D00"/>
                </a:solidFill>
                <a:latin typeface="Malgun Gothic"/>
                <a:cs typeface="Malgun Gothic"/>
              </a:rPr>
              <a:t>정보를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계산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725918" y="600583"/>
            <a:ext cx="3187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3E3D00"/>
                </a:solidFill>
                <a:latin typeface="Times New Roman"/>
                <a:cs typeface="Times New Roman"/>
              </a:rPr>
              <a:t>θ(m)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539495" y="2229611"/>
            <a:ext cx="975360" cy="431800"/>
          </a:xfrm>
          <a:custGeom>
            <a:avLst/>
            <a:gdLst/>
            <a:ahLst/>
            <a:cxnLst/>
            <a:rect l="l" t="t" r="r" b="b"/>
            <a:pathLst>
              <a:path w="975360" h="431800">
                <a:moveTo>
                  <a:pt x="0" y="215646"/>
                </a:moveTo>
                <a:lnTo>
                  <a:pt x="17420" y="158309"/>
                </a:lnTo>
                <a:lnTo>
                  <a:pt x="66581" y="106792"/>
                </a:lnTo>
                <a:lnTo>
                  <a:pt x="101613" y="83859"/>
                </a:lnTo>
                <a:lnTo>
                  <a:pt x="142836" y="63150"/>
                </a:lnTo>
                <a:lnTo>
                  <a:pt x="189671" y="44924"/>
                </a:lnTo>
                <a:lnTo>
                  <a:pt x="241537" y="29435"/>
                </a:lnTo>
                <a:lnTo>
                  <a:pt x="297851" y="16942"/>
                </a:lnTo>
                <a:lnTo>
                  <a:pt x="358034" y="7701"/>
                </a:lnTo>
                <a:lnTo>
                  <a:pt x="421504" y="1968"/>
                </a:lnTo>
                <a:lnTo>
                  <a:pt x="487680" y="0"/>
                </a:lnTo>
                <a:lnTo>
                  <a:pt x="553861" y="1968"/>
                </a:lnTo>
                <a:lnTo>
                  <a:pt x="617334" y="7701"/>
                </a:lnTo>
                <a:lnTo>
                  <a:pt x="677519" y="16942"/>
                </a:lnTo>
                <a:lnTo>
                  <a:pt x="733834" y="29435"/>
                </a:lnTo>
                <a:lnTo>
                  <a:pt x="785698" y="44924"/>
                </a:lnTo>
                <a:lnTo>
                  <a:pt x="832532" y="63150"/>
                </a:lnTo>
                <a:lnTo>
                  <a:pt x="873754" y="83859"/>
                </a:lnTo>
                <a:lnTo>
                  <a:pt x="908783" y="106792"/>
                </a:lnTo>
                <a:lnTo>
                  <a:pt x="957941" y="158309"/>
                </a:lnTo>
                <a:lnTo>
                  <a:pt x="975360" y="215646"/>
                </a:lnTo>
                <a:lnTo>
                  <a:pt x="970908" y="244913"/>
                </a:lnTo>
                <a:lnTo>
                  <a:pt x="937039" y="299596"/>
                </a:lnTo>
                <a:lnTo>
                  <a:pt x="873754" y="347432"/>
                </a:lnTo>
                <a:lnTo>
                  <a:pt x="832532" y="368141"/>
                </a:lnTo>
                <a:lnTo>
                  <a:pt x="785698" y="386367"/>
                </a:lnTo>
                <a:lnTo>
                  <a:pt x="733834" y="401856"/>
                </a:lnTo>
                <a:lnTo>
                  <a:pt x="677519" y="414349"/>
                </a:lnTo>
                <a:lnTo>
                  <a:pt x="617334" y="423590"/>
                </a:lnTo>
                <a:lnTo>
                  <a:pt x="553861" y="429323"/>
                </a:lnTo>
                <a:lnTo>
                  <a:pt x="487680" y="431291"/>
                </a:lnTo>
                <a:lnTo>
                  <a:pt x="421504" y="429323"/>
                </a:lnTo>
                <a:lnTo>
                  <a:pt x="358034" y="423590"/>
                </a:lnTo>
                <a:lnTo>
                  <a:pt x="297851" y="414349"/>
                </a:lnTo>
                <a:lnTo>
                  <a:pt x="241537" y="401856"/>
                </a:lnTo>
                <a:lnTo>
                  <a:pt x="189671" y="386367"/>
                </a:lnTo>
                <a:lnTo>
                  <a:pt x="142836" y="368141"/>
                </a:lnTo>
                <a:lnTo>
                  <a:pt x="101613" y="347432"/>
                </a:lnTo>
                <a:lnTo>
                  <a:pt x="66581" y="324499"/>
                </a:lnTo>
                <a:lnTo>
                  <a:pt x="17420" y="272982"/>
                </a:lnTo>
                <a:lnTo>
                  <a:pt x="0" y="215646"/>
                </a:lnTo>
                <a:close/>
              </a:path>
            </a:pathLst>
          </a:custGeom>
          <a:ln w="15875">
            <a:solidFill>
              <a:srgbClr val="1F407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4715255" y="2819400"/>
            <a:ext cx="2693035" cy="431800"/>
          </a:xfrm>
          <a:custGeom>
            <a:avLst/>
            <a:gdLst/>
            <a:ahLst/>
            <a:cxnLst/>
            <a:rect l="l" t="t" r="r" b="b"/>
            <a:pathLst>
              <a:path w="2693034" h="431800">
                <a:moveTo>
                  <a:pt x="0" y="215646"/>
                </a:moveTo>
                <a:lnTo>
                  <a:pt x="18843" y="179483"/>
                </a:lnTo>
                <a:lnTo>
                  <a:pt x="51394" y="156423"/>
                </a:lnTo>
                <a:lnTo>
                  <a:pt x="98877" y="134373"/>
                </a:lnTo>
                <a:lnTo>
                  <a:pt x="160380" y="113476"/>
                </a:lnTo>
                <a:lnTo>
                  <a:pt x="234994" y="93879"/>
                </a:lnTo>
                <a:lnTo>
                  <a:pt x="276933" y="84614"/>
                </a:lnTo>
                <a:lnTo>
                  <a:pt x="321810" y="75728"/>
                </a:lnTo>
                <a:lnTo>
                  <a:pt x="369509" y="67240"/>
                </a:lnTo>
                <a:lnTo>
                  <a:pt x="419918" y="59167"/>
                </a:lnTo>
                <a:lnTo>
                  <a:pt x="472923" y="51529"/>
                </a:lnTo>
                <a:lnTo>
                  <a:pt x="528409" y="44342"/>
                </a:lnTo>
                <a:lnTo>
                  <a:pt x="586264" y="37627"/>
                </a:lnTo>
                <a:lnTo>
                  <a:pt x="646373" y="31399"/>
                </a:lnTo>
                <a:lnTo>
                  <a:pt x="708623" y="25679"/>
                </a:lnTo>
                <a:lnTo>
                  <a:pt x="772900" y="20483"/>
                </a:lnTo>
                <a:lnTo>
                  <a:pt x="839091" y="15831"/>
                </a:lnTo>
                <a:lnTo>
                  <a:pt x="907082" y="11740"/>
                </a:lnTo>
                <a:lnTo>
                  <a:pt x="976758" y="8228"/>
                </a:lnTo>
                <a:lnTo>
                  <a:pt x="1048007" y="5314"/>
                </a:lnTo>
                <a:lnTo>
                  <a:pt x="1120715" y="3016"/>
                </a:lnTo>
                <a:lnTo>
                  <a:pt x="1194768" y="1352"/>
                </a:lnTo>
                <a:lnTo>
                  <a:pt x="1270052" y="341"/>
                </a:lnTo>
                <a:lnTo>
                  <a:pt x="1346454" y="0"/>
                </a:lnTo>
                <a:lnTo>
                  <a:pt x="1422855" y="341"/>
                </a:lnTo>
                <a:lnTo>
                  <a:pt x="1498139" y="1352"/>
                </a:lnTo>
                <a:lnTo>
                  <a:pt x="1572192" y="3016"/>
                </a:lnTo>
                <a:lnTo>
                  <a:pt x="1644900" y="5314"/>
                </a:lnTo>
                <a:lnTo>
                  <a:pt x="1716149" y="8228"/>
                </a:lnTo>
                <a:lnTo>
                  <a:pt x="1785825" y="11740"/>
                </a:lnTo>
                <a:lnTo>
                  <a:pt x="1853816" y="15831"/>
                </a:lnTo>
                <a:lnTo>
                  <a:pt x="1920007" y="20483"/>
                </a:lnTo>
                <a:lnTo>
                  <a:pt x="1984284" y="25679"/>
                </a:lnTo>
                <a:lnTo>
                  <a:pt x="2046534" y="31399"/>
                </a:lnTo>
                <a:lnTo>
                  <a:pt x="2106643" y="37627"/>
                </a:lnTo>
                <a:lnTo>
                  <a:pt x="2164498" y="44342"/>
                </a:lnTo>
                <a:lnTo>
                  <a:pt x="2219984" y="51529"/>
                </a:lnTo>
                <a:lnTo>
                  <a:pt x="2272989" y="59167"/>
                </a:lnTo>
                <a:lnTo>
                  <a:pt x="2323398" y="67240"/>
                </a:lnTo>
                <a:lnTo>
                  <a:pt x="2371097" y="75728"/>
                </a:lnTo>
                <a:lnTo>
                  <a:pt x="2415974" y="84614"/>
                </a:lnTo>
                <a:lnTo>
                  <a:pt x="2457913" y="93879"/>
                </a:lnTo>
                <a:lnTo>
                  <a:pt x="2496802" y="103506"/>
                </a:lnTo>
                <a:lnTo>
                  <a:pt x="2564975" y="123771"/>
                </a:lnTo>
                <a:lnTo>
                  <a:pt x="2619581" y="145263"/>
                </a:lnTo>
                <a:lnTo>
                  <a:pt x="2659712" y="167836"/>
                </a:lnTo>
                <a:lnTo>
                  <a:pt x="2690776" y="203406"/>
                </a:lnTo>
                <a:lnTo>
                  <a:pt x="2692908" y="215646"/>
                </a:lnTo>
                <a:lnTo>
                  <a:pt x="2690776" y="227885"/>
                </a:lnTo>
                <a:lnTo>
                  <a:pt x="2659712" y="263455"/>
                </a:lnTo>
                <a:lnTo>
                  <a:pt x="2619581" y="286028"/>
                </a:lnTo>
                <a:lnTo>
                  <a:pt x="2564975" y="307520"/>
                </a:lnTo>
                <a:lnTo>
                  <a:pt x="2496802" y="327785"/>
                </a:lnTo>
                <a:lnTo>
                  <a:pt x="2457913" y="337412"/>
                </a:lnTo>
                <a:lnTo>
                  <a:pt x="2415974" y="346677"/>
                </a:lnTo>
                <a:lnTo>
                  <a:pt x="2371097" y="355563"/>
                </a:lnTo>
                <a:lnTo>
                  <a:pt x="2323398" y="364051"/>
                </a:lnTo>
                <a:lnTo>
                  <a:pt x="2272989" y="372124"/>
                </a:lnTo>
                <a:lnTo>
                  <a:pt x="2219984" y="379762"/>
                </a:lnTo>
                <a:lnTo>
                  <a:pt x="2164498" y="386949"/>
                </a:lnTo>
                <a:lnTo>
                  <a:pt x="2106643" y="393664"/>
                </a:lnTo>
                <a:lnTo>
                  <a:pt x="2046534" y="399892"/>
                </a:lnTo>
                <a:lnTo>
                  <a:pt x="1984284" y="405612"/>
                </a:lnTo>
                <a:lnTo>
                  <a:pt x="1920007" y="410808"/>
                </a:lnTo>
                <a:lnTo>
                  <a:pt x="1853816" y="415460"/>
                </a:lnTo>
                <a:lnTo>
                  <a:pt x="1785825" y="419551"/>
                </a:lnTo>
                <a:lnTo>
                  <a:pt x="1716149" y="423063"/>
                </a:lnTo>
                <a:lnTo>
                  <a:pt x="1644900" y="425977"/>
                </a:lnTo>
                <a:lnTo>
                  <a:pt x="1572192" y="428275"/>
                </a:lnTo>
                <a:lnTo>
                  <a:pt x="1498139" y="429939"/>
                </a:lnTo>
                <a:lnTo>
                  <a:pt x="1422855" y="430950"/>
                </a:lnTo>
                <a:lnTo>
                  <a:pt x="1346454" y="431291"/>
                </a:lnTo>
                <a:lnTo>
                  <a:pt x="1270052" y="430950"/>
                </a:lnTo>
                <a:lnTo>
                  <a:pt x="1194768" y="429939"/>
                </a:lnTo>
                <a:lnTo>
                  <a:pt x="1120715" y="428275"/>
                </a:lnTo>
                <a:lnTo>
                  <a:pt x="1048007" y="425977"/>
                </a:lnTo>
                <a:lnTo>
                  <a:pt x="976758" y="423063"/>
                </a:lnTo>
                <a:lnTo>
                  <a:pt x="907082" y="419551"/>
                </a:lnTo>
                <a:lnTo>
                  <a:pt x="839091" y="415460"/>
                </a:lnTo>
                <a:lnTo>
                  <a:pt x="772900" y="410808"/>
                </a:lnTo>
                <a:lnTo>
                  <a:pt x="708623" y="405612"/>
                </a:lnTo>
                <a:lnTo>
                  <a:pt x="646373" y="399892"/>
                </a:lnTo>
                <a:lnTo>
                  <a:pt x="586264" y="393664"/>
                </a:lnTo>
                <a:lnTo>
                  <a:pt x="528409" y="386949"/>
                </a:lnTo>
                <a:lnTo>
                  <a:pt x="472923" y="379762"/>
                </a:lnTo>
                <a:lnTo>
                  <a:pt x="419918" y="372124"/>
                </a:lnTo>
                <a:lnTo>
                  <a:pt x="369509" y="364051"/>
                </a:lnTo>
                <a:lnTo>
                  <a:pt x="321810" y="355563"/>
                </a:lnTo>
                <a:lnTo>
                  <a:pt x="276933" y="346677"/>
                </a:lnTo>
                <a:lnTo>
                  <a:pt x="234994" y="337412"/>
                </a:lnTo>
                <a:lnTo>
                  <a:pt x="196105" y="327785"/>
                </a:lnTo>
                <a:lnTo>
                  <a:pt x="127932" y="307520"/>
                </a:lnTo>
                <a:lnTo>
                  <a:pt x="73326" y="286028"/>
                </a:lnTo>
                <a:lnTo>
                  <a:pt x="33195" y="263455"/>
                </a:lnTo>
                <a:lnTo>
                  <a:pt x="2131" y="227885"/>
                </a:lnTo>
                <a:lnTo>
                  <a:pt x="0" y="215646"/>
                </a:lnTo>
                <a:close/>
              </a:path>
            </a:pathLst>
          </a:custGeom>
          <a:ln w="15874">
            <a:solidFill>
              <a:srgbClr val="1F407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1122070" y="4177665"/>
            <a:ext cx="11322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단순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004053" y="4156964"/>
            <a:ext cx="30041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Boyer</a:t>
            </a:r>
            <a:r>
              <a:rPr dirty="0" sz="2000" spc="-3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Moor</a:t>
            </a:r>
            <a:r>
              <a:rPr dirty="0" sz="2000" spc="-3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Horspool</a:t>
            </a:r>
            <a:r>
              <a:rPr dirty="0" sz="2000" spc="-4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27" name="object 27" descr=""/>
          <p:cNvGraphicFramePr>
            <a:graphicFrameLocks noGrp="1"/>
          </p:cNvGraphicFramePr>
          <p:nvPr/>
        </p:nvGraphicFramePr>
        <p:xfrm>
          <a:off x="4145026" y="5367401"/>
          <a:ext cx="4021454" cy="347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505"/>
                <a:gridCol w="357505"/>
                <a:gridCol w="357504"/>
                <a:gridCol w="357505"/>
                <a:gridCol w="357505"/>
                <a:gridCol w="357505"/>
                <a:gridCol w="357505"/>
                <a:gridCol w="357505"/>
                <a:gridCol w="357505"/>
                <a:gridCol w="357504"/>
                <a:gridCol w="357504"/>
              </a:tblGrid>
              <a:tr h="3473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</a:tr>
            </a:tbl>
          </a:graphicData>
        </a:graphic>
      </p:graphicFrame>
      <p:sp>
        <p:nvSpPr>
          <p:cNvPr id="28" name="object 28" descr=""/>
          <p:cNvSpPr txBox="1"/>
          <p:nvPr/>
        </p:nvSpPr>
        <p:spPr>
          <a:xfrm>
            <a:off x="4295902" y="5104003"/>
            <a:ext cx="787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697865" algn="l"/>
              </a:tabLst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362702" y="5104003"/>
            <a:ext cx="444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086602" y="5104003"/>
            <a:ext cx="749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  <a:tab pos="659765" algn="l"/>
              </a:tabLst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6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115302" y="5104003"/>
            <a:ext cx="8197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  <a:tab pos="659765" algn="l"/>
              </a:tabLst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9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10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11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2" name="object 32" descr=""/>
          <p:cNvGraphicFramePr>
            <a:graphicFrameLocks noGrp="1"/>
          </p:cNvGraphicFramePr>
          <p:nvPr/>
        </p:nvGraphicFramePr>
        <p:xfrm>
          <a:off x="4133850" y="5943600"/>
          <a:ext cx="1562100" cy="222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/>
                <a:gridCol w="368300"/>
                <a:gridCol w="368300"/>
                <a:gridCol w="368300"/>
              </a:tblGrid>
              <a:tr h="222250">
                <a:tc>
                  <a:txBody>
                    <a:bodyPr/>
                    <a:lstStyle/>
                    <a:p>
                      <a:pPr algn="ctr">
                        <a:lnSpc>
                          <a:spcPts val="1540"/>
                        </a:lnSpc>
                        <a:spcBef>
                          <a:spcPts val="110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b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0"/>
                        </a:lnSpc>
                        <a:spcBef>
                          <a:spcPts val="110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o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540"/>
                        </a:lnSpc>
                        <a:spcBef>
                          <a:spcPts val="110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a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40"/>
                        </a:lnSpc>
                        <a:spcBef>
                          <a:spcPts val="110"/>
                        </a:spcBef>
                      </a:pPr>
                      <a:r>
                        <a:rPr dirty="0" sz="1400" spc="-50">
                          <a:latin typeface="Malgun Gothic"/>
                          <a:cs typeface="Malgun Gothic"/>
                        </a:rPr>
                        <a:t>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3" name="object 33" descr=""/>
          <p:cNvSpPr/>
          <p:nvPr/>
        </p:nvSpPr>
        <p:spPr>
          <a:xfrm>
            <a:off x="5501385" y="3137789"/>
            <a:ext cx="811530" cy="2091689"/>
          </a:xfrm>
          <a:custGeom>
            <a:avLst/>
            <a:gdLst/>
            <a:ahLst/>
            <a:cxnLst/>
            <a:rect l="l" t="t" r="r" b="b"/>
            <a:pathLst>
              <a:path w="811529" h="2091689">
                <a:moveTo>
                  <a:pt x="790448" y="0"/>
                </a:moveTo>
                <a:lnTo>
                  <a:pt x="766699" y="62357"/>
                </a:lnTo>
                <a:lnTo>
                  <a:pt x="787526" y="70231"/>
                </a:lnTo>
                <a:lnTo>
                  <a:pt x="811149" y="7874"/>
                </a:lnTo>
                <a:lnTo>
                  <a:pt x="790448" y="0"/>
                </a:lnTo>
                <a:close/>
              </a:path>
              <a:path w="811529" h="2091689">
                <a:moveTo>
                  <a:pt x="758825" y="83058"/>
                </a:moveTo>
                <a:lnTo>
                  <a:pt x="735202" y="145414"/>
                </a:lnTo>
                <a:lnTo>
                  <a:pt x="756030" y="153288"/>
                </a:lnTo>
                <a:lnTo>
                  <a:pt x="779652" y="90932"/>
                </a:lnTo>
                <a:lnTo>
                  <a:pt x="758825" y="83058"/>
                </a:lnTo>
                <a:close/>
              </a:path>
              <a:path w="811529" h="2091689">
                <a:moveTo>
                  <a:pt x="727328" y="166243"/>
                </a:moveTo>
                <a:lnTo>
                  <a:pt x="703706" y="228600"/>
                </a:lnTo>
                <a:lnTo>
                  <a:pt x="724408" y="236474"/>
                </a:lnTo>
                <a:lnTo>
                  <a:pt x="748156" y="174116"/>
                </a:lnTo>
                <a:lnTo>
                  <a:pt x="727328" y="166243"/>
                </a:lnTo>
                <a:close/>
              </a:path>
              <a:path w="811529" h="2091689">
                <a:moveTo>
                  <a:pt x="695833" y="249300"/>
                </a:moveTo>
                <a:lnTo>
                  <a:pt x="672084" y="311658"/>
                </a:lnTo>
                <a:lnTo>
                  <a:pt x="692912" y="319532"/>
                </a:lnTo>
                <a:lnTo>
                  <a:pt x="716534" y="257175"/>
                </a:lnTo>
                <a:lnTo>
                  <a:pt x="695833" y="249300"/>
                </a:lnTo>
                <a:close/>
              </a:path>
              <a:path w="811529" h="2091689">
                <a:moveTo>
                  <a:pt x="664210" y="332486"/>
                </a:moveTo>
                <a:lnTo>
                  <a:pt x="640588" y="394843"/>
                </a:lnTo>
                <a:lnTo>
                  <a:pt x="661415" y="402716"/>
                </a:lnTo>
                <a:lnTo>
                  <a:pt x="685038" y="340360"/>
                </a:lnTo>
                <a:lnTo>
                  <a:pt x="664210" y="332486"/>
                </a:lnTo>
                <a:close/>
              </a:path>
              <a:path w="811529" h="2091689">
                <a:moveTo>
                  <a:pt x="632713" y="415544"/>
                </a:moveTo>
                <a:lnTo>
                  <a:pt x="609091" y="477900"/>
                </a:lnTo>
                <a:lnTo>
                  <a:pt x="629792" y="485775"/>
                </a:lnTo>
                <a:lnTo>
                  <a:pt x="653541" y="423418"/>
                </a:lnTo>
                <a:lnTo>
                  <a:pt x="632713" y="415544"/>
                </a:lnTo>
                <a:close/>
              </a:path>
              <a:path w="811529" h="2091689">
                <a:moveTo>
                  <a:pt x="601217" y="498729"/>
                </a:moveTo>
                <a:lnTo>
                  <a:pt x="577468" y="561086"/>
                </a:lnTo>
                <a:lnTo>
                  <a:pt x="598297" y="568960"/>
                </a:lnTo>
                <a:lnTo>
                  <a:pt x="621918" y="506603"/>
                </a:lnTo>
                <a:lnTo>
                  <a:pt x="601217" y="498729"/>
                </a:lnTo>
                <a:close/>
              </a:path>
              <a:path w="811529" h="2091689">
                <a:moveTo>
                  <a:pt x="569594" y="581787"/>
                </a:moveTo>
                <a:lnTo>
                  <a:pt x="545973" y="644144"/>
                </a:lnTo>
                <a:lnTo>
                  <a:pt x="566801" y="652018"/>
                </a:lnTo>
                <a:lnTo>
                  <a:pt x="590423" y="589661"/>
                </a:lnTo>
                <a:lnTo>
                  <a:pt x="569594" y="581787"/>
                </a:lnTo>
                <a:close/>
              </a:path>
              <a:path w="811529" h="2091689">
                <a:moveTo>
                  <a:pt x="538099" y="664972"/>
                </a:moveTo>
                <a:lnTo>
                  <a:pt x="514476" y="727202"/>
                </a:lnTo>
                <a:lnTo>
                  <a:pt x="535177" y="735203"/>
                </a:lnTo>
                <a:lnTo>
                  <a:pt x="558926" y="672846"/>
                </a:lnTo>
                <a:lnTo>
                  <a:pt x="538099" y="664972"/>
                </a:lnTo>
                <a:close/>
              </a:path>
              <a:path w="811529" h="2091689">
                <a:moveTo>
                  <a:pt x="506602" y="748030"/>
                </a:moveTo>
                <a:lnTo>
                  <a:pt x="482853" y="810387"/>
                </a:lnTo>
                <a:lnTo>
                  <a:pt x="503681" y="818261"/>
                </a:lnTo>
                <a:lnTo>
                  <a:pt x="527303" y="755904"/>
                </a:lnTo>
                <a:lnTo>
                  <a:pt x="506602" y="748030"/>
                </a:lnTo>
                <a:close/>
              </a:path>
              <a:path w="811529" h="2091689">
                <a:moveTo>
                  <a:pt x="474979" y="831215"/>
                </a:moveTo>
                <a:lnTo>
                  <a:pt x="451358" y="893444"/>
                </a:lnTo>
                <a:lnTo>
                  <a:pt x="472186" y="901446"/>
                </a:lnTo>
                <a:lnTo>
                  <a:pt x="495808" y="839088"/>
                </a:lnTo>
                <a:lnTo>
                  <a:pt x="474979" y="831215"/>
                </a:lnTo>
                <a:close/>
              </a:path>
              <a:path w="811529" h="2091689">
                <a:moveTo>
                  <a:pt x="443484" y="914273"/>
                </a:moveTo>
                <a:lnTo>
                  <a:pt x="419862" y="976630"/>
                </a:lnTo>
                <a:lnTo>
                  <a:pt x="440563" y="984504"/>
                </a:lnTo>
                <a:lnTo>
                  <a:pt x="464185" y="922147"/>
                </a:lnTo>
                <a:lnTo>
                  <a:pt x="443484" y="914273"/>
                </a:lnTo>
                <a:close/>
              </a:path>
              <a:path w="811529" h="2091689">
                <a:moveTo>
                  <a:pt x="411988" y="997458"/>
                </a:moveTo>
                <a:lnTo>
                  <a:pt x="388238" y="1059688"/>
                </a:lnTo>
                <a:lnTo>
                  <a:pt x="409066" y="1067562"/>
                </a:lnTo>
                <a:lnTo>
                  <a:pt x="432688" y="1005332"/>
                </a:lnTo>
                <a:lnTo>
                  <a:pt x="411988" y="997458"/>
                </a:lnTo>
                <a:close/>
              </a:path>
              <a:path w="811529" h="2091689">
                <a:moveTo>
                  <a:pt x="380364" y="1080516"/>
                </a:moveTo>
                <a:lnTo>
                  <a:pt x="356742" y="1142873"/>
                </a:lnTo>
                <a:lnTo>
                  <a:pt x="377571" y="1150747"/>
                </a:lnTo>
                <a:lnTo>
                  <a:pt x="401192" y="1088390"/>
                </a:lnTo>
                <a:lnTo>
                  <a:pt x="380364" y="1080516"/>
                </a:lnTo>
                <a:close/>
              </a:path>
              <a:path w="811529" h="2091689">
                <a:moveTo>
                  <a:pt x="348868" y="1163574"/>
                </a:moveTo>
                <a:lnTo>
                  <a:pt x="325247" y="1225931"/>
                </a:lnTo>
                <a:lnTo>
                  <a:pt x="345948" y="1233805"/>
                </a:lnTo>
                <a:lnTo>
                  <a:pt x="369569" y="1171575"/>
                </a:lnTo>
                <a:lnTo>
                  <a:pt x="348868" y="1163574"/>
                </a:lnTo>
                <a:close/>
              </a:path>
              <a:path w="811529" h="2091689">
                <a:moveTo>
                  <a:pt x="317246" y="1246759"/>
                </a:moveTo>
                <a:lnTo>
                  <a:pt x="293624" y="1309116"/>
                </a:lnTo>
                <a:lnTo>
                  <a:pt x="314451" y="1316990"/>
                </a:lnTo>
                <a:lnTo>
                  <a:pt x="338074" y="1254633"/>
                </a:lnTo>
                <a:lnTo>
                  <a:pt x="317246" y="1246759"/>
                </a:lnTo>
                <a:close/>
              </a:path>
              <a:path w="811529" h="2091689">
                <a:moveTo>
                  <a:pt x="285750" y="1329817"/>
                </a:moveTo>
                <a:lnTo>
                  <a:pt x="262127" y="1392174"/>
                </a:lnTo>
                <a:lnTo>
                  <a:pt x="282828" y="1400048"/>
                </a:lnTo>
                <a:lnTo>
                  <a:pt x="306577" y="1337691"/>
                </a:lnTo>
                <a:lnTo>
                  <a:pt x="285750" y="1329817"/>
                </a:lnTo>
                <a:close/>
              </a:path>
              <a:path w="811529" h="2091689">
                <a:moveTo>
                  <a:pt x="254253" y="1413002"/>
                </a:moveTo>
                <a:lnTo>
                  <a:pt x="230631" y="1475359"/>
                </a:lnTo>
                <a:lnTo>
                  <a:pt x="251333" y="1483233"/>
                </a:lnTo>
                <a:lnTo>
                  <a:pt x="274954" y="1420876"/>
                </a:lnTo>
                <a:lnTo>
                  <a:pt x="254253" y="1413002"/>
                </a:lnTo>
                <a:close/>
              </a:path>
              <a:path w="811529" h="2091689">
                <a:moveTo>
                  <a:pt x="222630" y="1496060"/>
                </a:moveTo>
                <a:lnTo>
                  <a:pt x="199009" y="1558417"/>
                </a:lnTo>
                <a:lnTo>
                  <a:pt x="219837" y="1566291"/>
                </a:lnTo>
                <a:lnTo>
                  <a:pt x="243459" y="1503934"/>
                </a:lnTo>
                <a:lnTo>
                  <a:pt x="222630" y="1496060"/>
                </a:lnTo>
                <a:close/>
              </a:path>
              <a:path w="811529" h="2091689">
                <a:moveTo>
                  <a:pt x="191135" y="1579245"/>
                </a:moveTo>
                <a:lnTo>
                  <a:pt x="167512" y="1641602"/>
                </a:lnTo>
                <a:lnTo>
                  <a:pt x="188213" y="1649476"/>
                </a:lnTo>
                <a:lnTo>
                  <a:pt x="211962" y="1587119"/>
                </a:lnTo>
                <a:lnTo>
                  <a:pt x="191135" y="1579245"/>
                </a:lnTo>
                <a:close/>
              </a:path>
              <a:path w="811529" h="2091689">
                <a:moveTo>
                  <a:pt x="159638" y="1662303"/>
                </a:moveTo>
                <a:lnTo>
                  <a:pt x="135889" y="1724660"/>
                </a:lnTo>
                <a:lnTo>
                  <a:pt x="156717" y="1732534"/>
                </a:lnTo>
                <a:lnTo>
                  <a:pt x="180339" y="1670177"/>
                </a:lnTo>
                <a:lnTo>
                  <a:pt x="159638" y="1662303"/>
                </a:lnTo>
                <a:close/>
              </a:path>
              <a:path w="811529" h="2091689">
                <a:moveTo>
                  <a:pt x="128015" y="1745488"/>
                </a:moveTo>
                <a:lnTo>
                  <a:pt x="104393" y="1807845"/>
                </a:lnTo>
                <a:lnTo>
                  <a:pt x="125222" y="1815719"/>
                </a:lnTo>
                <a:lnTo>
                  <a:pt x="148843" y="1753362"/>
                </a:lnTo>
                <a:lnTo>
                  <a:pt x="128015" y="1745488"/>
                </a:lnTo>
                <a:close/>
              </a:path>
              <a:path w="811529" h="2091689">
                <a:moveTo>
                  <a:pt x="96519" y="1828546"/>
                </a:moveTo>
                <a:lnTo>
                  <a:pt x="72898" y="1890903"/>
                </a:lnTo>
                <a:lnTo>
                  <a:pt x="93599" y="1898777"/>
                </a:lnTo>
                <a:lnTo>
                  <a:pt x="117348" y="1836420"/>
                </a:lnTo>
                <a:lnTo>
                  <a:pt x="96519" y="1828546"/>
                </a:lnTo>
                <a:close/>
              </a:path>
              <a:path w="811529" h="2091689">
                <a:moveTo>
                  <a:pt x="65024" y="1911731"/>
                </a:moveTo>
                <a:lnTo>
                  <a:pt x="41275" y="1973961"/>
                </a:lnTo>
                <a:lnTo>
                  <a:pt x="62102" y="1981962"/>
                </a:lnTo>
                <a:lnTo>
                  <a:pt x="85725" y="1919605"/>
                </a:lnTo>
                <a:lnTo>
                  <a:pt x="65024" y="1911731"/>
                </a:lnTo>
                <a:close/>
              </a:path>
              <a:path w="811529" h="2091689">
                <a:moveTo>
                  <a:pt x="0" y="2006727"/>
                </a:moveTo>
                <a:lnTo>
                  <a:pt x="8636" y="2091436"/>
                </a:lnTo>
                <a:lnTo>
                  <a:pt x="68764" y="2036064"/>
                </a:lnTo>
                <a:lnTo>
                  <a:pt x="41528" y="2036064"/>
                </a:lnTo>
                <a:lnTo>
                  <a:pt x="20827" y="2028190"/>
                </a:lnTo>
                <a:lnTo>
                  <a:pt x="25292" y="2016330"/>
                </a:lnTo>
                <a:lnTo>
                  <a:pt x="0" y="2006727"/>
                </a:lnTo>
                <a:close/>
              </a:path>
              <a:path w="811529" h="2091689">
                <a:moveTo>
                  <a:pt x="25292" y="2016330"/>
                </a:moveTo>
                <a:lnTo>
                  <a:pt x="20827" y="2028190"/>
                </a:lnTo>
                <a:lnTo>
                  <a:pt x="41528" y="2036064"/>
                </a:lnTo>
                <a:lnTo>
                  <a:pt x="46037" y="2024206"/>
                </a:lnTo>
                <a:lnTo>
                  <a:pt x="25292" y="2016330"/>
                </a:lnTo>
                <a:close/>
              </a:path>
              <a:path w="811529" h="2091689">
                <a:moveTo>
                  <a:pt x="46037" y="2024206"/>
                </a:moveTo>
                <a:lnTo>
                  <a:pt x="41528" y="2036064"/>
                </a:lnTo>
                <a:lnTo>
                  <a:pt x="68764" y="2036064"/>
                </a:lnTo>
                <a:lnTo>
                  <a:pt x="71247" y="2033778"/>
                </a:lnTo>
                <a:lnTo>
                  <a:pt x="46037" y="2024206"/>
                </a:lnTo>
                <a:close/>
              </a:path>
              <a:path w="811529" h="2091689">
                <a:moveTo>
                  <a:pt x="33400" y="1994789"/>
                </a:moveTo>
                <a:lnTo>
                  <a:pt x="25292" y="2016330"/>
                </a:lnTo>
                <a:lnTo>
                  <a:pt x="46037" y="2024206"/>
                </a:lnTo>
                <a:lnTo>
                  <a:pt x="54228" y="2002663"/>
                </a:lnTo>
                <a:lnTo>
                  <a:pt x="33400" y="19947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560434" y="6133287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D010C"/>
                </a:solidFill>
                <a:latin typeface="Malgun Gothic"/>
                <a:cs typeface="Malgun Gothic"/>
              </a:rPr>
              <a:t>83</a:t>
            </a:r>
            <a:endParaRPr sz="1300">
              <a:latin typeface="Malgun Gothic"/>
              <a:cs typeface="Malgun Gothic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8975" y="1971675"/>
          <a:ext cx="3670300" cy="788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0315"/>
                <a:gridCol w="469265"/>
                <a:gridCol w="469265"/>
                <a:gridCol w="469264"/>
                <a:gridCol w="469264"/>
                <a:gridCol w="453389"/>
              </a:tblGrid>
              <a:tr h="39433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400" spc="-1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오른쪽끝문자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b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o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a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400" spc="-2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etc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1400" spc="-2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jump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969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969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969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969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969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969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61543" y="1038606"/>
            <a:ext cx="689990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35496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jump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정보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(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입력문자열의</a:t>
            </a:r>
            <a:r>
              <a:rPr dirty="0" sz="14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현재</a:t>
            </a:r>
            <a:r>
              <a:rPr dirty="0" sz="14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매칭</a:t>
            </a:r>
            <a:r>
              <a:rPr dirty="0" sz="14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확인하는</a:t>
            </a:r>
            <a:r>
              <a:rPr dirty="0" sz="14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구역의</a:t>
            </a:r>
            <a:r>
              <a:rPr dirty="0" sz="14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오른쪽</a:t>
            </a:r>
            <a:r>
              <a:rPr dirty="0" sz="14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끝</a:t>
            </a:r>
            <a:r>
              <a:rPr dirty="0" sz="14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문자에</a:t>
            </a:r>
            <a:r>
              <a:rPr dirty="0" sz="14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D010C"/>
                </a:solidFill>
                <a:latin typeface="Malgun Gothic"/>
                <a:cs typeface="Malgun Gothic"/>
              </a:rPr>
              <a:t>따라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)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655637" y="3060700"/>
          <a:ext cx="3907154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3640"/>
                <a:gridCol w="444499"/>
                <a:gridCol w="444500"/>
                <a:gridCol w="444500"/>
                <a:gridCol w="444500"/>
                <a:gridCol w="429260"/>
                <a:gridCol w="429260"/>
              </a:tblGrid>
              <a:tr h="38100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400" spc="-1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오른쪽끝문자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s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h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o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o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l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400" spc="-2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etc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860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400" spc="-2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jump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5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5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5186426" y="3038475"/>
          <a:ext cx="3707129" cy="768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3490"/>
                <a:gridCol w="472440"/>
                <a:gridCol w="472440"/>
                <a:gridCol w="472439"/>
                <a:gridCol w="472439"/>
                <a:gridCol w="472439"/>
              </a:tblGrid>
              <a:tr h="384175"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400" spc="-1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오른쪽끝문자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s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h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o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l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400" spc="-2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etc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400" spc="-2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jump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5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5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 descr=""/>
          <p:cNvGrpSpPr/>
          <p:nvPr/>
        </p:nvGrpSpPr>
        <p:grpSpPr>
          <a:xfrm>
            <a:off x="4702873" y="3143821"/>
            <a:ext cx="297815" cy="296545"/>
            <a:chOff x="4702873" y="3143821"/>
            <a:chExt cx="297815" cy="296545"/>
          </a:xfrm>
        </p:grpSpPr>
        <p:sp>
          <p:nvSpPr>
            <p:cNvPr id="8" name="object 8" descr=""/>
            <p:cNvSpPr/>
            <p:nvPr/>
          </p:nvSpPr>
          <p:spPr>
            <a:xfrm>
              <a:off x="4707635" y="3148583"/>
              <a:ext cx="288290" cy="287020"/>
            </a:xfrm>
            <a:custGeom>
              <a:avLst/>
              <a:gdLst/>
              <a:ahLst/>
              <a:cxnLst/>
              <a:rect l="l" t="t" r="r" b="b"/>
              <a:pathLst>
                <a:path w="288289" h="287020">
                  <a:moveTo>
                    <a:pt x="144779" y="0"/>
                  </a:moveTo>
                  <a:lnTo>
                    <a:pt x="144779" y="71627"/>
                  </a:lnTo>
                  <a:lnTo>
                    <a:pt x="0" y="71627"/>
                  </a:lnTo>
                  <a:lnTo>
                    <a:pt x="0" y="214883"/>
                  </a:lnTo>
                  <a:lnTo>
                    <a:pt x="144779" y="214883"/>
                  </a:lnTo>
                  <a:lnTo>
                    <a:pt x="144779" y="286512"/>
                  </a:lnTo>
                  <a:lnTo>
                    <a:pt x="288036" y="143255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6F93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707635" y="3148583"/>
              <a:ext cx="288290" cy="287020"/>
            </a:xfrm>
            <a:custGeom>
              <a:avLst/>
              <a:gdLst/>
              <a:ahLst/>
              <a:cxnLst/>
              <a:rect l="l" t="t" r="r" b="b"/>
              <a:pathLst>
                <a:path w="288289" h="287020">
                  <a:moveTo>
                    <a:pt x="0" y="71627"/>
                  </a:moveTo>
                  <a:lnTo>
                    <a:pt x="144779" y="71627"/>
                  </a:lnTo>
                  <a:lnTo>
                    <a:pt x="144779" y="0"/>
                  </a:lnTo>
                  <a:lnTo>
                    <a:pt x="288036" y="143255"/>
                  </a:lnTo>
                  <a:lnTo>
                    <a:pt x="144779" y="286512"/>
                  </a:lnTo>
                  <a:lnTo>
                    <a:pt x="144779" y="214883"/>
                  </a:lnTo>
                  <a:lnTo>
                    <a:pt x="0" y="214883"/>
                  </a:lnTo>
                  <a:lnTo>
                    <a:pt x="0" y="7162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461642" y="4526686"/>
            <a:ext cx="5991225" cy="116078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1F407E"/>
              </a:buClr>
              <a:buSzPct val="78125"/>
              <a:buFont typeface="Wingdings"/>
              <a:buChar char=""/>
              <a:tabLst>
                <a:tab pos="355600" algn="l"/>
              </a:tabLst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같은</a:t>
            </a: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문자가</a:t>
            </a:r>
            <a:r>
              <a:rPr dirty="0" sz="16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있을</a:t>
            </a:r>
            <a:r>
              <a:rPr dirty="0" sz="16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경우는</a:t>
            </a:r>
            <a:r>
              <a:rPr dirty="0" sz="16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작은</a:t>
            </a:r>
            <a:r>
              <a:rPr dirty="0" sz="16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jump</a:t>
            </a:r>
            <a:r>
              <a:rPr dirty="0" sz="16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값으로</a:t>
            </a:r>
            <a:r>
              <a:rPr dirty="0" sz="1600" spc="-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설정</a:t>
            </a:r>
            <a:endParaRPr sz="1600">
              <a:latin typeface="Malgun Gothic"/>
              <a:cs typeface="Malgun Gothic"/>
            </a:endParaRPr>
          </a:p>
          <a:p>
            <a:pPr marL="355600" indent="-342900">
              <a:lnSpc>
                <a:spcPct val="100000"/>
              </a:lnSpc>
              <a:spcBef>
                <a:spcPts val="1055"/>
              </a:spcBef>
              <a:buClr>
                <a:srgbClr val="1F407E"/>
              </a:buClr>
              <a:buSzPct val="78125"/>
              <a:buFont typeface="Wingdings"/>
              <a:buChar char=""/>
              <a:tabLst>
                <a:tab pos="355600" algn="l"/>
              </a:tabLst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총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O(mn)</a:t>
            </a:r>
            <a:endParaRPr sz="1600">
              <a:latin typeface="Malgun Gothic"/>
              <a:cs typeface="Malgun Gothic"/>
            </a:endParaRPr>
          </a:p>
          <a:p>
            <a:pPr marL="355600" indent="-342900">
              <a:lnSpc>
                <a:spcPct val="100000"/>
              </a:lnSpc>
              <a:spcBef>
                <a:spcPts val="1070"/>
              </a:spcBef>
              <a:buClr>
                <a:srgbClr val="1F407E"/>
              </a:buClr>
              <a:buSzPct val="78125"/>
              <a:buFont typeface="Wingdings"/>
              <a:buChar char=""/>
              <a:tabLst>
                <a:tab pos="355600" algn="l"/>
              </a:tabLst>
            </a:pP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Boyer-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Moore</a:t>
            </a:r>
            <a:r>
              <a:rPr dirty="0" sz="16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방법은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dirty="0" sz="16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방법보다</a:t>
            </a:r>
            <a:r>
              <a:rPr dirty="0" sz="16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정교한</a:t>
            </a: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jump</a:t>
            </a:r>
            <a:r>
              <a:rPr dirty="0" sz="16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판단</a:t>
            </a:r>
            <a:r>
              <a:rPr dirty="0" sz="16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방식채용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84</a:t>
            </a:r>
            <a:endParaRPr sz="1300">
              <a:latin typeface="Malgun Gothic"/>
              <a:cs typeface="Malgun Gothic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536448" y="2333684"/>
            <a:ext cx="7367905" cy="3772535"/>
            <a:chOff x="536448" y="2333684"/>
            <a:chExt cx="7367905" cy="377253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7973" y="2333684"/>
              <a:ext cx="5876362" cy="3772237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536448" y="2474213"/>
              <a:ext cx="1742439" cy="666750"/>
            </a:xfrm>
            <a:custGeom>
              <a:avLst/>
              <a:gdLst/>
              <a:ahLst/>
              <a:cxnLst/>
              <a:rect l="l" t="t" r="r" b="b"/>
              <a:pathLst>
                <a:path w="1742439" h="666750">
                  <a:moveTo>
                    <a:pt x="1092708" y="90677"/>
                  </a:moveTo>
                  <a:lnTo>
                    <a:pt x="96011" y="90677"/>
                  </a:lnTo>
                  <a:lnTo>
                    <a:pt x="58641" y="98214"/>
                  </a:lnTo>
                  <a:lnTo>
                    <a:pt x="28122" y="118776"/>
                  </a:lnTo>
                  <a:lnTo>
                    <a:pt x="7545" y="149292"/>
                  </a:lnTo>
                  <a:lnTo>
                    <a:pt x="0" y="186689"/>
                  </a:lnTo>
                  <a:lnTo>
                    <a:pt x="0" y="570738"/>
                  </a:lnTo>
                  <a:lnTo>
                    <a:pt x="7545" y="608135"/>
                  </a:lnTo>
                  <a:lnTo>
                    <a:pt x="28122" y="638651"/>
                  </a:lnTo>
                  <a:lnTo>
                    <a:pt x="58641" y="659213"/>
                  </a:lnTo>
                  <a:lnTo>
                    <a:pt x="96011" y="666750"/>
                  </a:lnTo>
                  <a:lnTo>
                    <a:pt x="1092708" y="666750"/>
                  </a:lnTo>
                  <a:lnTo>
                    <a:pt x="1130105" y="659213"/>
                  </a:lnTo>
                  <a:lnTo>
                    <a:pt x="1160621" y="638651"/>
                  </a:lnTo>
                  <a:lnTo>
                    <a:pt x="1181183" y="608135"/>
                  </a:lnTo>
                  <a:lnTo>
                    <a:pt x="1188720" y="570738"/>
                  </a:lnTo>
                  <a:lnTo>
                    <a:pt x="1188720" y="330708"/>
                  </a:lnTo>
                  <a:lnTo>
                    <a:pt x="1429634" y="186689"/>
                  </a:lnTo>
                  <a:lnTo>
                    <a:pt x="1188720" y="186689"/>
                  </a:lnTo>
                  <a:lnTo>
                    <a:pt x="1181183" y="149292"/>
                  </a:lnTo>
                  <a:lnTo>
                    <a:pt x="1160621" y="118776"/>
                  </a:lnTo>
                  <a:lnTo>
                    <a:pt x="1130105" y="98214"/>
                  </a:lnTo>
                  <a:lnTo>
                    <a:pt x="1092708" y="90677"/>
                  </a:lnTo>
                  <a:close/>
                </a:path>
                <a:path w="1742439" h="666750">
                  <a:moveTo>
                    <a:pt x="1741932" y="0"/>
                  </a:moveTo>
                  <a:lnTo>
                    <a:pt x="1188720" y="186689"/>
                  </a:lnTo>
                  <a:lnTo>
                    <a:pt x="1429634" y="186689"/>
                  </a:lnTo>
                  <a:lnTo>
                    <a:pt x="1741932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654807" y="158495"/>
            <a:ext cx="4338955" cy="138557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41275" rIns="0" bIns="0" rtlCol="0" vert="horz">
            <a:spAutoFit/>
          </a:bodyPr>
          <a:lstStyle/>
          <a:p>
            <a:pPr marL="263525" indent="-17145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63525" algn="l"/>
              </a:tabLst>
            </a:pPr>
            <a:r>
              <a:rPr dirty="0" sz="1400">
                <a:solidFill>
                  <a:srgbClr val="2A2A2A"/>
                </a:solidFill>
                <a:latin typeface="Times New Roman"/>
                <a:cs typeface="Times New Roman"/>
              </a:rPr>
              <a:t>Naïve:</a:t>
            </a:r>
            <a:r>
              <a:rPr dirty="0" sz="1400" spc="-5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A2A2A"/>
                </a:solidFill>
                <a:latin typeface="Malgun Gothic"/>
                <a:cs typeface="Malgun Gothic"/>
              </a:rPr>
              <a:t>앞부터</a:t>
            </a:r>
            <a:r>
              <a:rPr dirty="0" sz="1400" spc="-150">
                <a:solidFill>
                  <a:srgbClr val="2A2A2A"/>
                </a:solidFill>
                <a:latin typeface="Malgun Gothic"/>
                <a:cs typeface="Malgun Gothic"/>
              </a:rPr>
              <a:t> </a:t>
            </a:r>
            <a:r>
              <a:rPr dirty="0" sz="1400" spc="-10">
                <a:solidFill>
                  <a:srgbClr val="2A2A2A"/>
                </a:solidFill>
                <a:latin typeface="Malgun Gothic"/>
                <a:cs typeface="Malgun Gothic"/>
              </a:rPr>
              <a:t>하나씩</a:t>
            </a:r>
            <a:r>
              <a:rPr dirty="0" sz="1400" spc="-150">
                <a:solidFill>
                  <a:srgbClr val="2A2A2A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2A2A2A"/>
                </a:solidFill>
                <a:latin typeface="Malgun Gothic"/>
                <a:cs typeface="Malgun Gothic"/>
              </a:rPr>
              <a:t>맞춤</a:t>
            </a:r>
            <a:endParaRPr sz="1400">
              <a:latin typeface="Malgun Gothic"/>
              <a:cs typeface="Malgun Gothic"/>
            </a:endParaRPr>
          </a:p>
          <a:p>
            <a:pPr marL="263525" indent="-171450">
              <a:lnSpc>
                <a:spcPts val="1675"/>
              </a:lnSpc>
              <a:spcBef>
                <a:spcPts val="5"/>
              </a:spcBef>
              <a:buFont typeface="Arial MT"/>
              <a:buChar char="•"/>
              <a:tabLst>
                <a:tab pos="263525" algn="l"/>
              </a:tabLst>
            </a:pPr>
            <a:r>
              <a:rPr dirty="0" sz="1400">
                <a:solidFill>
                  <a:srgbClr val="2A2A2A"/>
                </a:solidFill>
                <a:latin typeface="Times New Roman"/>
                <a:cs typeface="Times New Roman"/>
              </a:rPr>
              <a:t>KPM:</a:t>
            </a:r>
            <a:r>
              <a:rPr dirty="0" sz="1400" spc="45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A2A2A"/>
                </a:solidFill>
                <a:latin typeface="Times New Roman"/>
                <a:cs typeface="Times New Roman"/>
              </a:rPr>
              <a:t>Knuth-</a:t>
            </a:r>
            <a:r>
              <a:rPr dirty="0" sz="1400" spc="-10">
                <a:solidFill>
                  <a:srgbClr val="2A2A2A"/>
                </a:solidFill>
                <a:latin typeface="Times New Roman"/>
                <a:cs typeface="Times New Roman"/>
              </a:rPr>
              <a:t>Morris-Pratt(</a:t>
            </a:r>
            <a:r>
              <a:rPr dirty="0" sz="1400" spc="-10">
                <a:solidFill>
                  <a:srgbClr val="2A2A2A"/>
                </a:solidFill>
                <a:latin typeface="Malgun Gothic"/>
                <a:cs typeface="Malgun Gothic"/>
              </a:rPr>
              <a:t>오토마타</a:t>
            </a:r>
            <a:r>
              <a:rPr dirty="0" sz="1400" spc="-135">
                <a:solidFill>
                  <a:srgbClr val="2A2A2A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2A2A2A"/>
                </a:solidFill>
                <a:latin typeface="Malgun Gothic"/>
                <a:cs typeface="Malgun Gothic"/>
              </a:rPr>
              <a:t>이용</a:t>
            </a:r>
            <a:r>
              <a:rPr dirty="0" sz="1400" spc="-25">
                <a:solidFill>
                  <a:srgbClr val="2A2A2A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263525" indent="-171450">
              <a:lnSpc>
                <a:spcPts val="1675"/>
              </a:lnSpc>
              <a:buFont typeface="Arial MT"/>
              <a:buChar char="•"/>
              <a:tabLst>
                <a:tab pos="263525" algn="l"/>
              </a:tabLst>
            </a:pPr>
            <a:r>
              <a:rPr dirty="0" sz="1400">
                <a:solidFill>
                  <a:srgbClr val="2A2A2A"/>
                </a:solidFill>
                <a:latin typeface="Times New Roman"/>
                <a:cs typeface="Times New Roman"/>
              </a:rPr>
              <a:t>KR:</a:t>
            </a:r>
            <a:r>
              <a:rPr dirty="0" sz="1400" spc="-20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A2A2A"/>
                </a:solidFill>
                <a:latin typeface="Times New Roman"/>
                <a:cs typeface="Times New Roman"/>
              </a:rPr>
              <a:t>Rabin</a:t>
            </a:r>
            <a:r>
              <a:rPr dirty="0" sz="1400" spc="-35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2A2A2A"/>
                </a:solidFill>
                <a:latin typeface="Times New Roman"/>
                <a:cs typeface="Times New Roman"/>
              </a:rPr>
              <a:t>Karp</a:t>
            </a:r>
            <a:endParaRPr sz="1400">
              <a:latin typeface="Times New Roman"/>
              <a:cs typeface="Times New Roman"/>
            </a:endParaRPr>
          </a:p>
          <a:p>
            <a:pPr marL="263525" indent="-171450">
              <a:lnSpc>
                <a:spcPct val="100000"/>
              </a:lnSpc>
              <a:buFont typeface="Arial MT"/>
              <a:buChar char="•"/>
              <a:tabLst>
                <a:tab pos="263525" algn="l"/>
              </a:tabLst>
            </a:pPr>
            <a:r>
              <a:rPr dirty="0" sz="1400">
                <a:solidFill>
                  <a:srgbClr val="2A2A2A"/>
                </a:solidFill>
                <a:latin typeface="Times New Roman"/>
                <a:cs typeface="Times New Roman"/>
              </a:rPr>
              <a:t>BMH:</a:t>
            </a:r>
            <a:r>
              <a:rPr dirty="0" sz="1400" spc="-15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Boyer-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Moore-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Horspool</a:t>
            </a:r>
            <a:endParaRPr sz="1400">
              <a:latin typeface="Times New Roman"/>
              <a:cs typeface="Times New Roman"/>
            </a:endParaRPr>
          </a:p>
          <a:p>
            <a:pPr marL="263525" indent="-171450">
              <a:lnSpc>
                <a:spcPct val="100000"/>
              </a:lnSpc>
              <a:buFont typeface="Arial MT"/>
              <a:buChar char="•"/>
              <a:tabLst>
                <a:tab pos="263525" algn="l"/>
              </a:tabLst>
            </a:pPr>
            <a:r>
              <a:rPr dirty="0" sz="1400" spc="-20">
                <a:solidFill>
                  <a:srgbClr val="3D010C"/>
                </a:solidFill>
                <a:latin typeface="Times New Roman"/>
                <a:cs typeface="Times New Roman"/>
              </a:rPr>
              <a:t>BMH-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2: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BMH</a:t>
            </a:r>
            <a:r>
              <a:rPr dirty="0" sz="1400" spc="-10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1400" spc="-1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약간</a:t>
            </a:r>
            <a:r>
              <a:rPr dirty="0" sz="1400" spc="-1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D010C"/>
                </a:solidFill>
                <a:latin typeface="Malgun Gothic"/>
                <a:cs typeface="Malgun Gothic"/>
              </a:rPr>
              <a:t>변형</a:t>
            </a:r>
            <a:endParaRPr sz="1400">
              <a:latin typeface="Malgun Gothic"/>
              <a:cs typeface="Malgun Gothic"/>
            </a:endParaRPr>
          </a:p>
          <a:p>
            <a:pPr algn="ctr" marL="153035">
              <a:lnSpc>
                <a:spcPct val="100000"/>
              </a:lnSpc>
            </a:pP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14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보고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dirty="0" sz="1200" spc="-1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문자열의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오른쪽끝</a:t>
            </a: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가운데</a:t>
            </a:r>
            <a:r>
              <a:rPr dirty="0" sz="1200" spc="-1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문자로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3D010C"/>
                </a:solidFill>
                <a:latin typeface="Malgun Gothic"/>
                <a:cs typeface="Malgun Gothic"/>
              </a:rPr>
              <a:t>판단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43839" y="2654934"/>
            <a:ext cx="902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A2A2A"/>
                </a:solidFill>
                <a:latin typeface="Malgun Gothic"/>
                <a:cs typeface="Malgun Gothic"/>
              </a:rPr>
              <a:t>최대값을</a:t>
            </a:r>
            <a:r>
              <a:rPr dirty="0" sz="1200" spc="-120">
                <a:solidFill>
                  <a:srgbClr val="2A2A2A"/>
                </a:solidFill>
                <a:latin typeface="Malgun Gothic"/>
                <a:cs typeface="Malgun Gothic"/>
              </a:rPr>
              <a:t> </a:t>
            </a:r>
            <a:r>
              <a:rPr dirty="0" sz="1200" spc="-35">
                <a:solidFill>
                  <a:srgbClr val="2A2A2A"/>
                </a:solidFill>
                <a:latin typeface="Times New Roman"/>
                <a:cs typeface="Times New Roman"/>
              </a:rPr>
              <a:t>1</a:t>
            </a:r>
            <a:r>
              <a:rPr dirty="0" sz="1200" spc="-35">
                <a:solidFill>
                  <a:srgbClr val="2A2A2A"/>
                </a:solidFill>
                <a:latin typeface="Malgun Gothic"/>
                <a:cs typeface="Malgun Gothic"/>
              </a:rPr>
              <a:t>로 </a:t>
            </a:r>
            <a:r>
              <a:rPr dirty="0" sz="1200">
                <a:solidFill>
                  <a:srgbClr val="2A2A2A"/>
                </a:solidFill>
                <a:latin typeface="Malgun Gothic"/>
                <a:cs typeface="Malgun Gothic"/>
              </a:rPr>
              <a:t>하였을</a:t>
            </a:r>
            <a:r>
              <a:rPr dirty="0" sz="1200" spc="-120">
                <a:solidFill>
                  <a:srgbClr val="2A2A2A"/>
                </a:solidFill>
                <a:latin typeface="Malgun Gothic"/>
                <a:cs typeface="Malgun Gothic"/>
              </a:rPr>
              <a:t> </a:t>
            </a:r>
            <a:r>
              <a:rPr dirty="0" sz="1200" spc="-50">
                <a:solidFill>
                  <a:srgbClr val="2A2A2A"/>
                </a:solidFill>
                <a:latin typeface="Malgun Gothic"/>
                <a:cs typeface="Malgun Gothic"/>
              </a:rPr>
              <a:t>때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00377" y="1802129"/>
            <a:ext cx="15519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A2A2A"/>
                </a:solidFill>
                <a:latin typeface="Times New Roman"/>
                <a:cs typeface="Times New Roman"/>
              </a:rPr>
              <a:t>the</a:t>
            </a:r>
            <a:r>
              <a:rPr dirty="0" sz="1200" spc="-20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A2A2A"/>
                </a:solidFill>
                <a:latin typeface="Times New Roman"/>
                <a:cs typeface="Times New Roman"/>
              </a:rPr>
              <a:t>number</a:t>
            </a:r>
            <a:r>
              <a:rPr dirty="0" sz="1200" spc="-20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A2A2A"/>
                </a:solidFill>
                <a:latin typeface="Times New Roman"/>
                <a:cs typeface="Times New Roman"/>
              </a:rPr>
              <a:t>of</a:t>
            </a:r>
            <a:r>
              <a:rPr dirty="0" sz="1200" spc="-20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A2A2A"/>
                </a:solidFill>
                <a:latin typeface="Times New Roman"/>
                <a:cs typeface="Times New Roman"/>
              </a:rPr>
              <a:t>characters </a:t>
            </a:r>
            <a:r>
              <a:rPr dirty="0" sz="1200">
                <a:solidFill>
                  <a:srgbClr val="2A2A2A"/>
                </a:solidFill>
                <a:latin typeface="Times New Roman"/>
                <a:cs typeface="Times New Roman"/>
              </a:rPr>
              <a:t>analyzed per</a:t>
            </a:r>
            <a:r>
              <a:rPr dirty="0" sz="1200" spc="-45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A2A2A"/>
                </a:solidFill>
                <a:latin typeface="Times New Roman"/>
                <a:cs typeface="Times New Roman"/>
              </a:rPr>
              <a:t>millisecond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346705" y="6362191"/>
            <a:ext cx="47752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https://academic.oup.com/jamia/article/7/4/378/714050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85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339339" y="748283"/>
            <a:ext cx="4535805" cy="407034"/>
          </a:xfrm>
          <a:custGeom>
            <a:avLst/>
            <a:gdLst/>
            <a:ahLst/>
            <a:cxnLst/>
            <a:rect l="l" t="t" r="r" b="b"/>
            <a:pathLst>
              <a:path w="4535805" h="407034">
                <a:moveTo>
                  <a:pt x="4535423" y="0"/>
                </a:moveTo>
                <a:lnTo>
                  <a:pt x="0" y="0"/>
                </a:lnTo>
                <a:lnTo>
                  <a:pt x="0" y="406908"/>
                </a:lnTo>
                <a:lnTo>
                  <a:pt x="4535423" y="406908"/>
                </a:lnTo>
                <a:lnTo>
                  <a:pt x="4535423" y="0"/>
                </a:lnTo>
                <a:close/>
              </a:path>
            </a:pathLst>
          </a:custGeom>
          <a:solidFill>
            <a:srgbClr val="A8BD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86994" rIns="0" bIns="0" rtlCol="0" vert="horz">
            <a:spAutoFit/>
          </a:bodyPr>
          <a:lstStyle/>
          <a:p>
            <a:pPr marL="1972945">
              <a:lnSpc>
                <a:spcPts val="2845"/>
              </a:lnSpc>
            </a:pPr>
            <a:r>
              <a:rPr dirty="0"/>
              <a:t>목표:</a:t>
            </a:r>
            <a:r>
              <a:rPr dirty="0" spc="10"/>
              <a:t> </a:t>
            </a:r>
            <a:r>
              <a:rPr dirty="0"/>
              <a:t>좋은</a:t>
            </a:r>
            <a:r>
              <a:rPr dirty="0" spc="-5"/>
              <a:t> </a:t>
            </a:r>
            <a:r>
              <a:rPr dirty="0"/>
              <a:t>알고리즘을</a:t>
            </a:r>
            <a:r>
              <a:rPr dirty="0" spc="10"/>
              <a:t> </a:t>
            </a:r>
            <a:r>
              <a:rPr dirty="0" spc="-10"/>
              <a:t>구축한다.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3323844" y="1175003"/>
            <a:ext cx="386080" cy="288290"/>
          </a:xfrm>
          <a:custGeom>
            <a:avLst/>
            <a:gdLst/>
            <a:ahLst/>
            <a:cxnLst/>
            <a:rect l="l" t="t" r="r" b="b"/>
            <a:pathLst>
              <a:path w="386079" h="288290">
                <a:moveTo>
                  <a:pt x="72008" y="0"/>
                </a:moveTo>
                <a:lnTo>
                  <a:pt x="0" y="0"/>
                </a:lnTo>
                <a:lnTo>
                  <a:pt x="0" y="251968"/>
                </a:lnTo>
                <a:lnTo>
                  <a:pt x="313563" y="251968"/>
                </a:lnTo>
                <a:lnTo>
                  <a:pt x="313563" y="288036"/>
                </a:lnTo>
                <a:lnTo>
                  <a:pt x="385571" y="216026"/>
                </a:lnTo>
                <a:lnTo>
                  <a:pt x="313563" y="144018"/>
                </a:lnTo>
                <a:lnTo>
                  <a:pt x="313563" y="180086"/>
                </a:lnTo>
                <a:lnTo>
                  <a:pt x="72008" y="180086"/>
                </a:lnTo>
                <a:lnTo>
                  <a:pt x="72008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733291" y="1259586"/>
            <a:ext cx="2597150" cy="1141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효과적인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알고리즘을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구축한다.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40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Clr>
                <a:srgbClr val="1F407E"/>
              </a:buClr>
              <a:buFont typeface="Arial MT"/>
              <a:buChar char="•"/>
              <a:tabLst>
                <a:tab pos="299085" algn="l"/>
              </a:tabLst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복잡도를</a:t>
            </a:r>
            <a:r>
              <a:rPr dirty="0" sz="14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표현하는</a:t>
            </a:r>
            <a:r>
              <a:rPr dirty="0" sz="14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방법</a:t>
            </a:r>
            <a:endParaRPr sz="140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spcBef>
                <a:spcPts val="910"/>
              </a:spcBef>
              <a:buClr>
                <a:srgbClr val="1F407E"/>
              </a:buClr>
              <a:buFont typeface="Arial MT"/>
              <a:buChar char="•"/>
              <a:tabLst>
                <a:tab pos="299085" algn="l"/>
              </a:tabLst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복잡도를</a:t>
            </a:r>
            <a:r>
              <a:rPr dirty="0" sz="14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분석하는</a:t>
            </a:r>
            <a:r>
              <a:rPr dirty="0" sz="14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방법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172967" y="3069335"/>
            <a:ext cx="3086100" cy="2740660"/>
          </a:xfrm>
          <a:prstGeom prst="rect">
            <a:avLst/>
          </a:prstGeom>
          <a:solidFill>
            <a:srgbClr val="FFD5AC"/>
          </a:solidFill>
        </p:spPr>
        <p:txBody>
          <a:bodyPr wrap="square" lIns="0" tIns="55880" rIns="0" bIns="0" rtlCol="0" vert="horz">
            <a:spAutoFit/>
          </a:bodyPr>
          <a:lstStyle/>
          <a:p>
            <a:pPr marL="322580" indent="-285750">
              <a:lnSpc>
                <a:spcPct val="100000"/>
              </a:lnSpc>
              <a:spcBef>
                <a:spcPts val="440"/>
              </a:spcBef>
              <a:buClr>
                <a:srgbClr val="1F407E"/>
              </a:buClr>
              <a:buFont typeface="Wingdings"/>
              <a:buChar char=""/>
              <a:tabLst>
                <a:tab pos="322580" algn="l"/>
              </a:tabLst>
            </a:pP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divide</a:t>
            </a:r>
            <a:r>
              <a:rPr dirty="0" sz="18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and</a:t>
            </a:r>
            <a:r>
              <a:rPr dirty="0" sz="18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conquer</a:t>
            </a:r>
            <a:r>
              <a:rPr dirty="0" sz="18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algorithm</a:t>
            </a:r>
            <a:endParaRPr sz="1800">
              <a:latin typeface="Times New Roman"/>
              <a:cs typeface="Times New Roman"/>
            </a:endParaRPr>
          </a:p>
          <a:p>
            <a:pPr marL="323215" indent="-286385">
              <a:lnSpc>
                <a:spcPct val="100000"/>
              </a:lnSpc>
              <a:spcBef>
                <a:spcPts val="434"/>
              </a:spcBef>
              <a:buClr>
                <a:srgbClr val="1F407E"/>
              </a:buClr>
              <a:buFont typeface="Wingdings"/>
              <a:buChar char=""/>
              <a:tabLst>
                <a:tab pos="323215" algn="l"/>
              </a:tabLst>
            </a:pP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dynamic</a:t>
            </a:r>
            <a:r>
              <a:rPr dirty="0" sz="18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programming</a:t>
            </a:r>
            <a:endParaRPr sz="1800">
              <a:latin typeface="Times New Roman"/>
              <a:cs typeface="Times New Roman"/>
            </a:endParaRPr>
          </a:p>
          <a:p>
            <a:pPr marL="322580" indent="-285750">
              <a:lnSpc>
                <a:spcPct val="100000"/>
              </a:lnSpc>
              <a:spcBef>
                <a:spcPts val="445"/>
              </a:spcBef>
              <a:buClr>
                <a:srgbClr val="1F407E"/>
              </a:buClr>
              <a:buFont typeface="Wingdings"/>
              <a:buChar char=""/>
              <a:tabLst>
                <a:tab pos="322580" algn="l"/>
              </a:tabLst>
            </a:pP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greedy</a:t>
            </a:r>
            <a:r>
              <a:rPr dirty="0" sz="1800" spc="-5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algorithm</a:t>
            </a:r>
            <a:endParaRPr sz="1800">
              <a:latin typeface="Times New Roman"/>
              <a:cs typeface="Times New Roman"/>
            </a:endParaRPr>
          </a:p>
          <a:p>
            <a:pPr marL="322580" indent="-285750">
              <a:lnSpc>
                <a:spcPct val="100000"/>
              </a:lnSpc>
              <a:spcBef>
                <a:spcPts val="440"/>
              </a:spcBef>
              <a:buClr>
                <a:srgbClr val="1F407E"/>
              </a:buClr>
              <a:buFont typeface="Wingdings"/>
              <a:buChar char=""/>
              <a:tabLst>
                <a:tab pos="322580" algn="l"/>
              </a:tabLst>
            </a:pP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backtracking</a:t>
            </a:r>
            <a:endParaRPr sz="1800">
              <a:latin typeface="Times New Roman"/>
              <a:cs typeface="Times New Roman"/>
            </a:endParaRPr>
          </a:p>
          <a:p>
            <a:pPr marL="322580" indent="-285750">
              <a:lnSpc>
                <a:spcPct val="100000"/>
              </a:lnSpc>
              <a:spcBef>
                <a:spcPts val="434"/>
              </a:spcBef>
              <a:buClr>
                <a:srgbClr val="1F407E"/>
              </a:buClr>
              <a:buFont typeface="Wingdings"/>
              <a:buChar char=""/>
              <a:tabLst>
                <a:tab pos="322580" algn="l"/>
              </a:tabLst>
            </a:pP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branch</a:t>
            </a:r>
            <a:r>
              <a:rPr dirty="0" sz="18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and</a:t>
            </a:r>
            <a:r>
              <a:rPr dirty="0" sz="18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bound</a:t>
            </a:r>
            <a:r>
              <a:rPr dirty="0" sz="18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algorithm</a:t>
            </a:r>
            <a:endParaRPr sz="1800">
              <a:latin typeface="Times New Roman"/>
              <a:cs typeface="Times New Roman"/>
            </a:endParaRPr>
          </a:p>
          <a:p>
            <a:pPr marL="323215" indent="-286385">
              <a:lnSpc>
                <a:spcPct val="100000"/>
              </a:lnSpc>
              <a:spcBef>
                <a:spcPts val="445"/>
              </a:spcBef>
              <a:buClr>
                <a:srgbClr val="1F407E"/>
              </a:buClr>
              <a:buFont typeface="Wingdings"/>
              <a:buChar char=""/>
              <a:tabLst>
                <a:tab pos="323215" algn="l"/>
              </a:tabLst>
            </a:pP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computational</a:t>
            </a:r>
            <a:r>
              <a:rPr dirty="0" sz="18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complexity</a:t>
            </a:r>
            <a:endParaRPr sz="1800">
              <a:latin typeface="Times New Roman"/>
              <a:cs typeface="Times New Roman"/>
            </a:endParaRPr>
          </a:p>
          <a:p>
            <a:pPr lvl="1" marL="779780" indent="-285750">
              <a:lnSpc>
                <a:spcPct val="100000"/>
              </a:lnSpc>
              <a:spcBef>
                <a:spcPts val="445"/>
              </a:spcBef>
              <a:buClr>
                <a:srgbClr val="1F407E"/>
              </a:buClr>
              <a:buFont typeface="Wingdings"/>
              <a:buChar char=""/>
              <a:tabLst>
                <a:tab pos="779780" algn="l"/>
              </a:tabLst>
            </a:pP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sorting</a:t>
            </a:r>
            <a:endParaRPr sz="1800">
              <a:latin typeface="Times New Roman"/>
              <a:cs typeface="Times New Roman"/>
            </a:endParaRPr>
          </a:p>
          <a:p>
            <a:pPr lvl="1" marL="779780" indent="-285750">
              <a:lnSpc>
                <a:spcPct val="100000"/>
              </a:lnSpc>
              <a:spcBef>
                <a:spcPts val="430"/>
              </a:spcBef>
              <a:buClr>
                <a:srgbClr val="1F407E"/>
              </a:buClr>
              <a:buFont typeface="Wingdings"/>
              <a:buChar char=""/>
              <a:tabLst>
                <a:tab pos="779780" algn="l"/>
              </a:tabLst>
            </a:pP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searching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060954" y="697230"/>
            <a:ext cx="1506220" cy="946785"/>
          </a:xfrm>
          <a:custGeom>
            <a:avLst/>
            <a:gdLst/>
            <a:ahLst/>
            <a:cxnLst/>
            <a:rect l="l" t="t" r="r" b="b"/>
            <a:pathLst>
              <a:path w="1506220" h="946785">
                <a:moveTo>
                  <a:pt x="0" y="239268"/>
                </a:moveTo>
                <a:lnTo>
                  <a:pt x="15744" y="170141"/>
                </a:lnTo>
                <a:lnTo>
                  <a:pt x="59911" y="108956"/>
                </a:lnTo>
                <a:lnTo>
                  <a:pt x="91213" y="82265"/>
                </a:lnTo>
                <a:lnTo>
                  <a:pt x="127895" y="58667"/>
                </a:lnTo>
                <a:lnTo>
                  <a:pt x="169381" y="38531"/>
                </a:lnTo>
                <a:lnTo>
                  <a:pt x="215095" y="22227"/>
                </a:lnTo>
                <a:lnTo>
                  <a:pt x="264463" y="10125"/>
                </a:lnTo>
                <a:lnTo>
                  <a:pt x="316908" y="2592"/>
                </a:lnTo>
                <a:lnTo>
                  <a:pt x="371856" y="0"/>
                </a:lnTo>
                <a:lnTo>
                  <a:pt x="426803" y="2592"/>
                </a:lnTo>
                <a:lnTo>
                  <a:pt x="479248" y="10125"/>
                </a:lnTo>
                <a:lnTo>
                  <a:pt x="528616" y="22227"/>
                </a:lnTo>
                <a:lnTo>
                  <a:pt x="574330" y="38531"/>
                </a:lnTo>
                <a:lnTo>
                  <a:pt x="615816" y="58667"/>
                </a:lnTo>
                <a:lnTo>
                  <a:pt x="652498" y="82265"/>
                </a:lnTo>
                <a:lnTo>
                  <a:pt x="683800" y="108956"/>
                </a:lnTo>
                <a:lnTo>
                  <a:pt x="709148" y="138371"/>
                </a:lnTo>
                <a:lnTo>
                  <a:pt x="739679" y="203896"/>
                </a:lnTo>
                <a:lnTo>
                  <a:pt x="743711" y="239268"/>
                </a:lnTo>
                <a:lnTo>
                  <a:pt x="739679" y="274639"/>
                </a:lnTo>
                <a:lnTo>
                  <a:pt x="709148" y="340164"/>
                </a:lnTo>
                <a:lnTo>
                  <a:pt x="683800" y="369579"/>
                </a:lnTo>
                <a:lnTo>
                  <a:pt x="652498" y="396270"/>
                </a:lnTo>
                <a:lnTo>
                  <a:pt x="615816" y="419868"/>
                </a:lnTo>
                <a:lnTo>
                  <a:pt x="574330" y="440004"/>
                </a:lnTo>
                <a:lnTo>
                  <a:pt x="528616" y="456308"/>
                </a:lnTo>
                <a:lnTo>
                  <a:pt x="479248" y="468410"/>
                </a:lnTo>
                <a:lnTo>
                  <a:pt x="426803" y="475943"/>
                </a:lnTo>
                <a:lnTo>
                  <a:pt x="371856" y="478536"/>
                </a:lnTo>
                <a:lnTo>
                  <a:pt x="316908" y="475943"/>
                </a:lnTo>
                <a:lnTo>
                  <a:pt x="264463" y="468410"/>
                </a:lnTo>
                <a:lnTo>
                  <a:pt x="215095" y="456308"/>
                </a:lnTo>
                <a:lnTo>
                  <a:pt x="169381" y="440004"/>
                </a:lnTo>
                <a:lnTo>
                  <a:pt x="127895" y="419868"/>
                </a:lnTo>
                <a:lnTo>
                  <a:pt x="91213" y="396270"/>
                </a:lnTo>
                <a:lnTo>
                  <a:pt x="59911" y="369579"/>
                </a:lnTo>
                <a:lnTo>
                  <a:pt x="34563" y="340164"/>
                </a:lnTo>
                <a:lnTo>
                  <a:pt x="4032" y="274639"/>
                </a:lnTo>
                <a:lnTo>
                  <a:pt x="0" y="239268"/>
                </a:lnTo>
                <a:close/>
              </a:path>
              <a:path w="1506220" h="946785">
                <a:moveTo>
                  <a:pt x="761999" y="707898"/>
                </a:moveTo>
                <a:lnTo>
                  <a:pt x="777744" y="639023"/>
                </a:lnTo>
                <a:lnTo>
                  <a:pt x="821911" y="578039"/>
                </a:lnTo>
                <a:lnTo>
                  <a:pt x="853213" y="551430"/>
                </a:lnTo>
                <a:lnTo>
                  <a:pt x="889895" y="527901"/>
                </a:lnTo>
                <a:lnTo>
                  <a:pt x="931381" y="507822"/>
                </a:lnTo>
                <a:lnTo>
                  <a:pt x="977095" y="491563"/>
                </a:lnTo>
                <a:lnTo>
                  <a:pt x="1026463" y="479492"/>
                </a:lnTo>
                <a:lnTo>
                  <a:pt x="1078908" y="471978"/>
                </a:lnTo>
                <a:lnTo>
                  <a:pt x="1133856" y="469392"/>
                </a:lnTo>
                <a:lnTo>
                  <a:pt x="1188803" y="471978"/>
                </a:lnTo>
                <a:lnTo>
                  <a:pt x="1241248" y="479492"/>
                </a:lnTo>
                <a:lnTo>
                  <a:pt x="1290616" y="491563"/>
                </a:lnTo>
                <a:lnTo>
                  <a:pt x="1336330" y="507822"/>
                </a:lnTo>
                <a:lnTo>
                  <a:pt x="1377816" y="527901"/>
                </a:lnTo>
                <a:lnTo>
                  <a:pt x="1414498" y="551430"/>
                </a:lnTo>
                <a:lnTo>
                  <a:pt x="1445800" y="578039"/>
                </a:lnTo>
                <a:lnTo>
                  <a:pt x="1471148" y="607360"/>
                </a:lnTo>
                <a:lnTo>
                  <a:pt x="1501679" y="672658"/>
                </a:lnTo>
                <a:lnTo>
                  <a:pt x="1505711" y="707898"/>
                </a:lnTo>
                <a:lnTo>
                  <a:pt x="1501679" y="743137"/>
                </a:lnTo>
                <a:lnTo>
                  <a:pt x="1471148" y="808435"/>
                </a:lnTo>
                <a:lnTo>
                  <a:pt x="1445800" y="837756"/>
                </a:lnTo>
                <a:lnTo>
                  <a:pt x="1414498" y="864365"/>
                </a:lnTo>
                <a:lnTo>
                  <a:pt x="1377816" y="887894"/>
                </a:lnTo>
                <a:lnTo>
                  <a:pt x="1336330" y="907973"/>
                </a:lnTo>
                <a:lnTo>
                  <a:pt x="1290616" y="924232"/>
                </a:lnTo>
                <a:lnTo>
                  <a:pt x="1241248" y="936303"/>
                </a:lnTo>
                <a:lnTo>
                  <a:pt x="1188803" y="943817"/>
                </a:lnTo>
                <a:lnTo>
                  <a:pt x="1133856" y="946404"/>
                </a:lnTo>
                <a:lnTo>
                  <a:pt x="1078908" y="943817"/>
                </a:lnTo>
                <a:lnTo>
                  <a:pt x="1026463" y="936303"/>
                </a:lnTo>
                <a:lnTo>
                  <a:pt x="977095" y="924232"/>
                </a:lnTo>
                <a:lnTo>
                  <a:pt x="931381" y="907973"/>
                </a:lnTo>
                <a:lnTo>
                  <a:pt x="889895" y="887894"/>
                </a:lnTo>
                <a:lnTo>
                  <a:pt x="853213" y="864365"/>
                </a:lnTo>
                <a:lnTo>
                  <a:pt x="821911" y="837756"/>
                </a:lnTo>
                <a:lnTo>
                  <a:pt x="796563" y="808435"/>
                </a:lnTo>
                <a:lnTo>
                  <a:pt x="766032" y="743137"/>
                </a:lnTo>
                <a:lnTo>
                  <a:pt x="761999" y="707898"/>
                </a:lnTo>
                <a:close/>
              </a:path>
            </a:pathLst>
          </a:custGeom>
          <a:ln w="34925">
            <a:solidFill>
              <a:srgbClr val="E473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30183" y="6325046"/>
            <a:ext cx="18923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95"/>
              </a:lnSpc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86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" y="7618"/>
            <a:ext cx="9122664" cy="685037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507484" y="2582925"/>
            <a:ext cx="5334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0" b="1">
                <a:solidFill>
                  <a:srgbClr val="001F5F"/>
                </a:solidFill>
                <a:latin typeface="Malgun Gothic"/>
                <a:cs typeface="Malgun Gothic"/>
              </a:rPr>
              <a:t>끝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923158" y="4145407"/>
            <a:ext cx="3719829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solidFill>
                  <a:srgbClr val="FFFF00"/>
                </a:solidFill>
                <a:latin typeface="Malgun Gothic"/>
                <a:cs typeface="Malgun Gothic"/>
              </a:rPr>
              <a:t>수고하셨습니다</a:t>
            </a:r>
            <a:r>
              <a:rPr dirty="0" sz="4000" spc="-10" b="1">
                <a:solidFill>
                  <a:srgbClr val="FFFF00"/>
                </a:solidFill>
                <a:latin typeface="Arial"/>
                <a:cs typeface="Arial"/>
              </a:rPr>
              <a:t>.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39925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최악의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경우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 spc="-10">
                <a:solidFill>
                  <a:srgbClr val="2A54AA"/>
                </a:solidFill>
              </a:rPr>
              <a:t>하한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 spc="-25">
                <a:solidFill>
                  <a:srgbClr val="2A54AA"/>
                </a:solidFill>
              </a:rPr>
              <a:t>찾기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1403781"/>
            <a:ext cx="121513" cy="13075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64591" y="1209599"/>
            <a:ext cx="8293734" cy="447738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보조정리</a:t>
            </a:r>
            <a:r>
              <a:rPr dirty="0" sz="2000" spc="-275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다른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중에서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어떤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찾는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가지친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유효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결정트리</a:t>
            </a:r>
            <a:endParaRPr sz="2000">
              <a:latin typeface="Malgun Gothic"/>
              <a:cs typeface="Malgun Gothic"/>
            </a:endParaRPr>
          </a:p>
          <a:p>
            <a:pPr algn="just" marL="12700">
              <a:lnSpc>
                <a:spcPct val="100000"/>
              </a:lnSpc>
              <a:spcBef>
                <a:spcPts val="39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(pruned,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valid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decision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tree)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비교하는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있다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6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96520">
              <a:lnSpc>
                <a:spcPct val="116799"/>
              </a:lnSpc>
            </a:pPr>
            <a:r>
              <a:rPr dirty="0" sz="2000" b="1">
                <a:solidFill>
                  <a:srgbClr val="3E3D00"/>
                </a:solidFill>
                <a:latin typeface="Malgun Gothic"/>
                <a:cs typeface="Malgun Gothic"/>
              </a:rPr>
              <a:t>정리</a:t>
            </a: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8.1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7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배열에서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어떤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찾는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키를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횟수를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기준으로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했을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최악의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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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만큼의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비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교를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한다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6599"/>
              </a:lnSpc>
              <a:spcBef>
                <a:spcPts val="480"/>
              </a:spcBef>
            </a:pPr>
            <a:r>
              <a:rPr dirty="0" sz="2000" spc="-15" b="1">
                <a:solidFill>
                  <a:srgbClr val="3E3D00"/>
                </a:solidFill>
                <a:latin typeface="Malgun Gothic"/>
                <a:cs typeface="Malgun Gothic"/>
              </a:rPr>
              <a:t>증명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결정트리에서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만으로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이루어진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이진트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리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최악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경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비교횟수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이진트리의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뿌리마디에서부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터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잎마디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까지의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가운데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가장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긴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이진트리 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깊이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그런데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보조정리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이진트리의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이라 하였으므로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이진트리의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깊이는</a:t>
            </a:r>
            <a:r>
              <a:rPr dirty="0" sz="2000" spc="2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Symbol"/>
                <a:cs typeface="Symbol"/>
              </a:rPr>
              <a:t>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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크거나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같다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따라서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최소한</a:t>
            </a:r>
            <a:endParaRPr sz="2000">
              <a:latin typeface="Malgun Gothic"/>
              <a:cs typeface="Malgun Gothic"/>
            </a:endParaRPr>
          </a:p>
          <a:p>
            <a:pPr algn="just" marL="12700">
              <a:lnSpc>
                <a:spcPct val="100000"/>
              </a:lnSpc>
              <a:spcBef>
                <a:spcPts val="409"/>
              </a:spcBef>
            </a:pP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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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+1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만큼의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비교를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한다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2592501"/>
            <a:ext cx="121513" cy="130759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13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han</dc:creator>
  <dc:title>서막</dc:title>
  <dcterms:created xsi:type="dcterms:W3CDTF">2024-03-17T04:34:44Z</dcterms:created>
  <dcterms:modified xsi:type="dcterms:W3CDTF">2024-03-17T04:34:44Z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2024-01-17T00:00:00Z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2024-03-17T00:00:00Z</vt:filetime>
  </property>
  <property fmtid="{D5CDD505-2E9C-101B-9397-08002B2CF9AE}" pid="5" name="Producer">
    <vt:lpwstr>Microsoft® PowerPoint® Microsoft 365용</vt:lpwstr>
  </property>
</Properties>
</file>