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256" r:id="rId2"/>
    <p:sldId id="257" r:id="rId3"/>
    <p:sldId id="933" r:id="rId4"/>
    <p:sldId id="943" r:id="rId5"/>
    <p:sldId id="944" r:id="rId6"/>
    <p:sldId id="951" r:id="rId7"/>
    <p:sldId id="946" r:id="rId8"/>
    <p:sldId id="950" r:id="rId9"/>
    <p:sldId id="958" r:id="rId10"/>
    <p:sldId id="936" r:id="rId11"/>
    <p:sldId id="952" r:id="rId12"/>
    <p:sldId id="953" r:id="rId13"/>
    <p:sldId id="954" r:id="rId14"/>
    <p:sldId id="955" r:id="rId15"/>
    <p:sldId id="974" r:id="rId16"/>
    <p:sldId id="949" r:id="rId17"/>
    <p:sldId id="966" r:id="rId18"/>
    <p:sldId id="967" r:id="rId19"/>
    <p:sldId id="964" r:id="rId20"/>
    <p:sldId id="938" r:id="rId21"/>
    <p:sldId id="968" r:id="rId22"/>
    <p:sldId id="965" r:id="rId23"/>
    <p:sldId id="969" r:id="rId24"/>
    <p:sldId id="972" r:id="rId25"/>
    <p:sldId id="973" r:id="rId26"/>
    <p:sldId id="957" r:id="rId27"/>
    <p:sldId id="959" r:id="rId28"/>
    <p:sldId id="960" r:id="rId29"/>
    <p:sldId id="961" r:id="rId30"/>
    <p:sldId id="939" r:id="rId31"/>
    <p:sldId id="940" r:id="rId32"/>
    <p:sldId id="941" r:id="rId33"/>
    <p:sldId id="898" r:id="rId34"/>
    <p:sldId id="962" r:id="rId35"/>
    <p:sldId id="963" r:id="rId36"/>
    <p:sldId id="864" r:id="rId37"/>
  </p:sldIdLst>
  <p:sldSz cx="12192000" cy="6858000"/>
  <p:notesSz cx="6858000" cy="9144000"/>
  <p:embeddedFontLst>
    <p:embeddedFont>
      <p:font typeface="Abadi" panose="020B0604020104020204" pitchFamily="34" charset="0"/>
      <p:regular r:id="rId39"/>
    </p:embeddedFont>
    <p:embeddedFont>
      <p:font typeface="Cambria Math" panose="02040503050406030204" pitchFamily="18" charset="0"/>
      <p:regular r:id="rId40"/>
    </p:embeddedFont>
    <p:embeddedFont>
      <p:font typeface="Open Sans" panose="020B0606030504020204" pitchFamily="34" charset="0"/>
      <p:regular r:id="rId41"/>
      <p:bold r:id="rId42"/>
      <p:italic r:id="rId43"/>
      <p:boldItalic r:id="rId44"/>
    </p:embeddedFont>
    <p:embeddedFont>
      <p:font typeface="맑은 고딕" panose="020B0503020000020004" pitchFamily="50" charset="-127"/>
      <p:regular r:id="rId45"/>
      <p:bold r:id="rId4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38" userDrawn="1">
          <p15:clr>
            <a:srgbClr val="A4A3A4"/>
          </p15:clr>
        </p15:guide>
        <p15:guide id="4" pos="7242" userDrawn="1">
          <p15:clr>
            <a:srgbClr val="A4A3A4"/>
          </p15:clr>
        </p15:guide>
        <p15:guide id="5" orient="horz" pos="40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DF5A"/>
    <a:srgbClr val="3B77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8944" autoAdjust="0"/>
  </p:normalViewPr>
  <p:slideViewPr>
    <p:cSldViewPr snapToGrid="0" showGuides="1">
      <p:cViewPr varScale="1">
        <p:scale>
          <a:sx n="98" d="100"/>
          <a:sy n="98" d="100"/>
        </p:scale>
        <p:origin x="428" y="56"/>
      </p:cViewPr>
      <p:guideLst>
        <p:guide orient="horz" pos="2160"/>
        <p:guide pos="3840"/>
        <p:guide pos="438"/>
        <p:guide pos="7242"/>
        <p:guide orient="horz" pos="4088"/>
      </p:guideLst>
    </p:cSldViewPr>
  </p:slideViewPr>
  <p:notesTextViewPr>
    <p:cViewPr>
      <p:scale>
        <a:sx n="1" d="1"/>
        <a:sy n="1" d="1"/>
      </p:scale>
      <p:origin x="0" y="0"/>
    </p:cViewPr>
  </p:notesTextViewPr>
  <p:notesViewPr>
    <p:cSldViewPr snapToGrid="0" showGuides="1">
      <p:cViewPr varScale="1">
        <p:scale>
          <a:sx n="124" d="100"/>
          <a:sy n="124" d="100"/>
        </p:scale>
        <p:origin x="496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71BF6-60FE-4563-A803-25092CD30300}" type="datetimeFigureOut">
              <a:rPr lang="ko-KR" altLang="en-US" smtClean="0"/>
              <a:t>2024-03-18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F7A92-5280-4D66-9CAA-95628E9E6E66}" type="slidenum">
              <a:rPr lang="ko-KR" altLang="en-US" smtClean="0"/>
              <a:t>‹#›</a:t>
            </a:fld>
            <a:endParaRPr lang="ko-KR" altLang="en-US"/>
          </a:p>
        </p:txBody>
      </p:sp>
    </p:spTree>
    <p:extLst>
      <p:ext uri="{BB962C8B-B14F-4D97-AF65-F5344CB8AC3E}">
        <p14:creationId xmlns:p14="http://schemas.microsoft.com/office/powerpoint/2010/main" val="147026671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nSpc>
                <a:spcPct val="150000"/>
              </a:lnSpc>
              <a:buNone/>
            </a:pPr>
            <a:r>
              <a:rPr lang="en-US" altLang="ko-KR" sz="1200" dirty="0">
                <a:latin typeface="Open Sans" panose="020B0606030504020204" pitchFamily="34" charset="0"/>
                <a:ea typeface="나눔스퀘어" panose="020B0600000101010101" pitchFamily="50" charset="-127"/>
                <a:cs typeface="Open Sans" panose="020B0606030504020204" pitchFamily="34" charset="0"/>
              </a:rPr>
              <a:t>in Ridge regression, the larger the ridge alpha parameter, the higher the bias and the lower the variance.</a:t>
            </a:r>
          </a:p>
          <a:p>
            <a:pPr>
              <a:lnSpc>
                <a:spcPct val="150000"/>
              </a:lnSpc>
            </a:pPr>
            <a:endParaRPr lang="en-US" altLang="ko-KR" sz="1200" dirty="0">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1200" dirty="0">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1200" dirty="0">
              <a:solidFill>
                <a:srgbClr val="0D0D0D"/>
              </a:solidFill>
              <a:latin typeface="Open Sans" panose="020B0606030504020204" pitchFamily="34" charset="0"/>
              <a:ea typeface="Open Sans" panose="020B0606030504020204" pitchFamily="34" charset="0"/>
              <a:cs typeface="Open Sans" panose="020B0606030504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BCEF7A92-5280-4D66-9CAA-95628E9E6E66}" type="slidenum">
              <a:rPr lang="ko-KR" altLang="en-US" smtClean="0"/>
              <a:t>33</a:t>
            </a:fld>
            <a:endParaRPr lang="ko-KR" altLang="en-US"/>
          </a:p>
        </p:txBody>
      </p:sp>
    </p:spTree>
    <p:extLst>
      <p:ext uri="{BB962C8B-B14F-4D97-AF65-F5344CB8AC3E}">
        <p14:creationId xmlns:p14="http://schemas.microsoft.com/office/powerpoint/2010/main" val="152849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5891D-B585-0126-8308-2D61562E7BD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FF8D91B-15D1-3F78-3925-E0B1752C2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E337B6F-BD30-D7B7-FAAB-E439A34DC0C0}"/>
              </a:ext>
            </a:extLst>
          </p:cNvPr>
          <p:cNvSpPr>
            <a:spLocks noGrp="1"/>
          </p:cNvSpPr>
          <p:nvPr>
            <p:ph type="dt" sz="half" idx="10"/>
          </p:nvPr>
        </p:nvSpPr>
        <p:spPr/>
        <p:txBody>
          <a:bodyPr/>
          <a:lstStyle/>
          <a:p>
            <a:fld id="{2706052F-139D-469C-88A6-72ACC7A67D43}" type="datetime1">
              <a:rPr lang="ko-KR" altLang="en-US" smtClean="0"/>
              <a:t>2024-03-18</a:t>
            </a:fld>
            <a:endParaRPr lang="ko-KR" altLang="en-US"/>
          </a:p>
        </p:txBody>
      </p:sp>
      <p:sp>
        <p:nvSpPr>
          <p:cNvPr id="5" name="바닥글 개체 틀 4">
            <a:extLst>
              <a:ext uri="{FF2B5EF4-FFF2-40B4-BE49-F238E27FC236}">
                <a16:creationId xmlns:a16="http://schemas.microsoft.com/office/drawing/2014/main" id="{D9A9327B-F431-588C-96DD-3AD884FAAB0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E832B96-D9CA-E2D6-BA1E-2F1448E19B08}"/>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152595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A65F04-2ECB-1D46-B22F-CE526E85297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EE0DB1C-D37C-3E3A-B644-4B91B62557F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06DF823-86F8-1322-BE6F-24E7BC272EE7}"/>
              </a:ext>
            </a:extLst>
          </p:cNvPr>
          <p:cNvSpPr>
            <a:spLocks noGrp="1"/>
          </p:cNvSpPr>
          <p:nvPr>
            <p:ph type="dt" sz="half" idx="10"/>
          </p:nvPr>
        </p:nvSpPr>
        <p:spPr/>
        <p:txBody>
          <a:bodyPr/>
          <a:lstStyle/>
          <a:p>
            <a:fld id="{768BC4C9-772D-4D99-A262-67F32BA35645}" type="datetime1">
              <a:rPr lang="ko-KR" altLang="en-US" smtClean="0"/>
              <a:t>2024-03-18</a:t>
            </a:fld>
            <a:endParaRPr lang="ko-KR" altLang="en-US"/>
          </a:p>
        </p:txBody>
      </p:sp>
      <p:sp>
        <p:nvSpPr>
          <p:cNvPr id="5" name="바닥글 개체 틀 4">
            <a:extLst>
              <a:ext uri="{FF2B5EF4-FFF2-40B4-BE49-F238E27FC236}">
                <a16:creationId xmlns:a16="http://schemas.microsoft.com/office/drawing/2014/main" id="{D30793AB-41CC-C8EC-6F29-F1AC6832979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061016-9E8B-050A-319B-00CEC197780D}"/>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97726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F92F068-C766-4680-C6D7-2936988EBE6B}"/>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19EA679-B7DA-A33E-108A-DCF4D2C52C0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6E07C9E-1F22-6ACF-F328-CDB88CBE3069}"/>
              </a:ext>
            </a:extLst>
          </p:cNvPr>
          <p:cNvSpPr>
            <a:spLocks noGrp="1"/>
          </p:cNvSpPr>
          <p:nvPr>
            <p:ph type="dt" sz="half" idx="10"/>
          </p:nvPr>
        </p:nvSpPr>
        <p:spPr/>
        <p:txBody>
          <a:bodyPr/>
          <a:lstStyle/>
          <a:p>
            <a:fld id="{87ED60B3-F386-4208-A2B6-85705FFA7C83}" type="datetime1">
              <a:rPr lang="ko-KR" altLang="en-US" smtClean="0"/>
              <a:t>2024-03-18</a:t>
            </a:fld>
            <a:endParaRPr lang="ko-KR" altLang="en-US"/>
          </a:p>
        </p:txBody>
      </p:sp>
      <p:sp>
        <p:nvSpPr>
          <p:cNvPr id="5" name="바닥글 개체 틀 4">
            <a:extLst>
              <a:ext uri="{FF2B5EF4-FFF2-40B4-BE49-F238E27FC236}">
                <a16:creationId xmlns:a16="http://schemas.microsoft.com/office/drawing/2014/main" id="{D2DC928E-49A5-0107-AE3E-55A753F5AE3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0457D09-E678-9564-63B9-06F40D9F641D}"/>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364553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B1D3895D-FD0A-774F-9D65-A8937E4AB67F}"/>
              </a:ext>
            </a:extLst>
          </p:cNvPr>
          <p:cNvSpPr>
            <a:spLocks noGrp="1"/>
          </p:cNvSpPr>
          <p:nvPr>
            <p:ph type="dt" sz="half" idx="10"/>
          </p:nvPr>
        </p:nvSpPr>
        <p:spPr/>
        <p:txBody>
          <a:bodyPr/>
          <a:lstStyle/>
          <a:p>
            <a:fld id="{816875AC-E15C-4846-8B50-EDFA3B7B7119}" type="datetime1">
              <a:rPr lang="ko-KR" altLang="en-US" smtClean="0"/>
              <a:t>2024-03-18</a:t>
            </a:fld>
            <a:endParaRPr lang="ko-KR" altLang="en-US"/>
          </a:p>
        </p:txBody>
      </p:sp>
      <p:sp>
        <p:nvSpPr>
          <p:cNvPr id="5" name="바닥글 개체 틀 4">
            <a:extLst>
              <a:ext uri="{FF2B5EF4-FFF2-40B4-BE49-F238E27FC236}">
                <a16:creationId xmlns:a16="http://schemas.microsoft.com/office/drawing/2014/main" id="{B879860C-BBA1-00EA-5DC9-AFC8D396E3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ED8A125-26D5-F84A-5DD5-16E5FBB1FACB}"/>
              </a:ext>
            </a:extLst>
          </p:cNvPr>
          <p:cNvSpPr>
            <a:spLocks noGrp="1"/>
          </p:cNvSpPr>
          <p:nvPr>
            <p:ph type="sldNum" sz="quarter" idx="12"/>
          </p:nvPr>
        </p:nvSpPr>
        <p:spPr>
          <a:xfrm>
            <a:off x="8753475" y="365125"/>
            <a:ext cx="2743200" cy="365125"/>
          </a:xfrm>
        </p:spPr>
        <p:txBody>
          <a:bodyPr/>
          <a:lstStyle>
            <a:lvl1pPr>
              <a:defRPr sz="1600" b="1">
                <a:solidFill>
                  <a:schemeClr val="tx1"/>
                </a:solidFill>
              </a:defRPr>
            </a:lvl1pPr>
          </a:lstStyle>
          <a:p>
            <a:fld id="{171EF441-DD61-471E-990C-77F400E5E037}" type="slidenum">
              <a:rPr lang="ko-KR" altLang="en-US" smtClean="0"/>
              <a:pPr/>
              <a:t>‹#›</a:t>
            </a:fld>
            <a:endParaRPr lang="ko-KR" altLang="en-US" dirty="0"/>
          </a:p>
        </p:txBody>
      </p:sp>
      <p:sp>
        <p:nvSpPr>
          <p:cNvPr id="14" name="제목 4">
            <a:extLst>
              <a:ext uri="{FF2B5EF4-FFF2-40B4-BE49-F238E27FC236}">
                <a16:creationId xmlns:a16="http://schemas.microsoft.com/office/drawing/2014/main" id="{D56AD2FB-0C8E-3E74-03A7-6F27FDB5D809}"/>
              </a:ext>
            </a:extLst>
          </p:cNvPr>
          <p:cNvSpPr>
            <a:spLocks noGrp="1"/>
          </p:cNvSpPr>
          <p:nvPr>
            <p:ph type="title" hasCustomPrompt="1"/>
          </p:nvPr>
        </p:nvSpPr>
        <p:spPr>
          <a:xfrm>
            <a:off x="695325" y="365125"/>
            <a:ext cx="10620376" cy="456285"/>
          </a:xfrm>
        </p:spPr>
        <p:txBody>
          <a:bodyPr>
            <a:normAutofit fontScale="90000"/>
          </a:bodyPr>
          <a:lstStyle/>
          <a:p>
            <a:r>
              <a:rPr lang="ko-KR" altLang="en-US" b="1" dirty="0">
                <a:uFillTx/>
                <a:latin typeface="Open Sans" panose="020B0606030504020204" pitchFamily="34" charset="0"/>
                <a:ea typeface="Open Sans" panose="020B0606030504020204" pitchFamily="34" charset="0"/>
                <a:cs typeface="Open Sans" panose="020B0606030504020204" pitchFamily="34" charset="0"/>
              </a:rPr>
              <a:t>제목</a:t>
            </a:r>
            <a:endParaRPr lang="ko-KR" altLang="en-US" b="1" dirty="0">
              <a:uFillTx/>
              <a:latin typeface="Open Sans" panose="020B0606030504020204" pitchFamily="34" charset="0"/>
              <a:ea typeface="나눔고딕" panose="020D0604000000000000" pitchFamily="50" charset="-127"/>
              <a:cs typeface="Open Sans" panose="020B0606030504020204" pitchFamily="34" charset="0"/>
            </a:endParaRPr>
          </a:p>
        </p:txBody>
      </p:sp>
      <p:sp>
        <p:nvSpPr>
          <p:cNvPr id="2" name="내용 개체 틀 5">
            <a:extLst>
              <a:ext uri="{FF2B5EF4-FFF2-40B4-BE49-F238E27FC236}">
                <a16:creationId xmlns:a16="http://schemas.microsoft.com/office/drawing/2014/main" id="{A115A0C2-222B-91D3-FB34-984450CB88A3}"/>
              </a:ext>
            </a:extLst>
          </p:cNvPr>
          <p:cNvSpPr>
            <a:spLocks noGrp="1"/>
          </p:cNvSpPr>
          <p:nvPr>
            <p:ph idx="1"/>
          </p:nvPr>
        </p:nvSpPr>
        <p:spPr>
          <a:xfrm>
            <a:off x="695325" y="1286359"/>
            <a:ext cx="10801350" cy="4978374"/>
          </a:xfrm>
        </p:spPr>
        <p:txBody>
          <a:bodyPr>
            <a:normAutofit/>
          </a:bodyPr>
          <a:lstStyle/>
          <a:p>
            <a:pPr marL="0" indent="0">
              <a:lnSpc>
                <a:spcPct val="100000"/>
              </a:lnSpc>
              <a:buNone/>
            </a:pPr>
            <a:endParaRPr lang="en-US" altLang="ko-KR"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671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396F99-4C94-050C-2840-FDB4BA73DE9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B8D77F3-F92E-1928-EC01-B1A731599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C115870-1845-2DD7-6503-B0EF5BFB1485}"/>
              </a:ext>
            </a:extLst>
          </p:cNvPr>
          <p:cNvSpPr>
            <a:spLocks noGrp="1"/>
          </p:cNvSpPr>
          <p:nvPr>
            <p:ph type="dt" sz="half" idx="10"/>
          </p:nvPr>
        </p:nvSpPr>
        <p:spPr/>
        <p:txBody>
          <a:bodyPr/>
          <a:lstStyle/>
          <a:p>
            <a:fld id="{437AAA62-9759-42F4-87D7-2A97129F4C93}" type="datetime1">
              <a:rPr lang="ko-KR" altLang="en-US" smtClean="0"/>
              <a:t>2024-03-18</a:t>
            </a:fld>
            <a:endParaRPr lang="ko-KR" altLang="en-US"/>
          </a:p>
        </p:txBody>
      </p:sp>
      <p:sp>
        <p:nvSpPr>
          <p:cNvPr id="5" name="바닥글 개체 틀 4">
            <a:extLst>
              <a:ext uri="{FF2B5EF4-FFF2-40B4-BE49-F238E27FC236}">
                <a16:creationId xmlns:a16="http://schemas.microsoft.com/office/drawing/2014/main" id="{EF365119-7E11-DD48-E2EB-3E528DED92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C524F04-2A7C-FA8B-0682-C09316A0A445}"/>
              </a:ext>
            </a:extLst>
          </p:cNvPr>
          <p:cNvSpPr>
            <a:spLocks noGrp="1"/>
          </p:cNvSpPr>
          <p:nvPr>
            <p:ph type="sldNum" sz="quarter" idx="12"/>
          </p:nvPr>
        </p:nvSpPr>
        <p:spPr/>
        <p:txBody>
          <a:bodyPr/>
          <a:lstStyle/>
          <a:p>
            <a:fld id="{171EF441-DD61-471E-990C-77F400E5E037}" type="slidenum">
              <a:rPr lang="ko-KR" altLang="en-US" smtClean="0"/>
              <a:t>‹#›</a:t>
            </a:fld>
            <a:endParaRPr lang="ko-KR" altLang="en-US" dirty="0"/>
          </a:p>
        </p:txBody>
      </p:sp>
    </p:spTree>
    <p:extLst>
      <p:ext uri="{BB962C8B-B14F-4D97-AF65-F5344CB8AC3E}">
        <p14:creationId xmlns:p14="http://schemas.microsoft.com/office/powerpoint/2010/main" val="265647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C2CCFA-5B05-1F0A-A1A0-21301341E5E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4785F0E-53BE-5635-BAB2-E04FFA796AF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8376E75-307F-2875-627E-A61ADB60D3D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F71C605-974D-F07D-9E77-C656943CB1B5}"/>
              </a:ext>
            </a:extLst>
          </p:cNvPr>
          <p:cNvSpPr>
            <a:spLocks noGrp="1"/>
          </p:cNvSpPr>
          <p:nvPr>
            <p:ph type="dt" sz="half" idx="10"/>
          </p:nvPr>
        </p:nvSpPr>
        <p:spPr/>
        <p:txBody>
          <a:bodyPr/>
          <a:lstStyle/>
          <a:p>
            <a:fld id="{FDEB7269-AFBC-40A5-ADEB-3E9E6A2DFF80}" type="datetime1">
              <a:rPr lang="ko-KR" altLang="en-US" smtClean="0"/>
              <a:t>2024-03-18</a:t>
            </a:fld>
            <a:endParaRPr lang="ko-KR" altLang="en-US"/>
          </a:p>
        </p:txBody>
      </p:sp>
      <p:sp>
        <p:nvSpPr>
          <p:cNvPr id="6" name="바닥글 개체 틀 5">
            <a:extLst>
              <a:ext uri="{FF2B5EF4-FFF2-40B4-BE49-F238E27FC236}">
                <a16:creationId xmlns:a16="http://schemas.microsoft.com/office/drawing/2014/main" id="{10B56844-0608-205F-D179-D7AD462409A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90944F6-D596-F989-C5E6-37A7730EC113}"/>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317017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20C178-3268-EAEE-BFF0-72478E125C6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D50C777-17CE-9491-797D-1F6F57DBFC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3270BFC-2083-76A3-8DDB-8217C33CDA2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C97FF31-D2DD-D108-C734-22FBAD7E3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50F3426-7E8D-5047-5ED4-EE0C07F9599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F32B8ED-8015-FAF4-A3B4-245265876589}"/>
              </a:ext>
            </a:extLst>
          </p:cNvPr>
          <p:cNvSpPr>
            <a:spLocks noGrp="1"/>
          </p:cNvSpPr>
          <p:nvPr>
            <p:ph type="dt" sz="half" idx="10"/>
          </p:nvPr>
        </p:nvSpPr>
        <p:spPr/>
        <p:txBody>
          <a:bodyPr/>
          <a:lstStyle/>
          <a:p>
            <a:fld id="{8B9CB825-321F-4F03-A091-4248C29F5948}" type="datetime1">
              <a:rPr lang="ko-KR" altLang="en-US" smtClean="0"/>
              <a:t>2024-03-18</a:t>
            </a:fld>
            <a:endParaRPr lang="ko-KR" altLang="en-US"/>
          </a:p>
        </p:txBody>
      </p:sp>
      <p:sp>
        <p:nvSpPr>
          <p:cNvPr id="8" name="바닥글 개체 틀 7">
            <a:extLst>
              <a:ext uri="{FF2B5EF4-FFF2-40B4-BE49-F238E27FC236}">
                <a16:creationId xmlns:a16="http://schemas.microsoft.com/office/drawing/2014/main" id="{24C33ADB-0849-C767-5DB4-21498734FCA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DFB55C7-6E78-166C-6808-92632F0E4717}"/>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258507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F6347B-F122-C806-FCCA-70CEF3FC67E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5088A2-A4AB-9B7F-C1C5-AD38493D9B66}"/>
              </a:ext>
            </a:extLst>
          </p:cNvPr>
          <p:cNvSpPr>
            <a:spLocks noGrp="1"/>
          </p:cNvSpPr>
          <p:nvPr>
            <p:ph type="dt" sz="half" idx="10"/>
          </p:nvPr>
        </p:nvSpPr>
        <p:spPr/>
        <p:txBody>
          <a:bodyPr/>
          <a:lstStyle/>
          <a:p>
            <a:fld id="{A1D61CE6-366A-415D-83FF-7845404D2E5E}" type="datetime1">
              <a:rPr lang="ko-KR" altLang="en-US" smtClean="0"/>
              <a:t>2024-03-18</a:t>
            </a:fld>
            <a:endParaRPr lang="ko-KR" altLang="en-US"/>
          </a:p>
        </p:txBody>
      </p:sp>
      <p:sp>
        <p:nvSpPr>
          <p:cNvPr id="4" name="바닥글 개체 틀 3">
            <a:extLst>
              <a:ext uri="{FF2B5EF4-FFF2-40B4-BE49-F238E27FC236}">
                <a16:creationId xmlns:a16="http://schemas.microsoft.com/office/drawing/2014/main" id="{FB9118F2-859A-3125-1FD3-09492E37C82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BF267C3-3564-FE81-8988-5927D81B570A}"/>
              </a:ext>
            </a:extLst>
          </p:cNvPr>
          <p:cNvSpPr>
            <a:spLocks noGrp="1"/>
          </p:cNvSpPr>
          <p:nvPr>
            <p:ph type="sldNum" sz="quarter" idx="12"/>
          </p:nvPr>
        </p:nvSpPr>
        <p:spPr/>
        <p:txBody>
          <a:bodyPr/>
          <a:lstStyle>
            <a:lvl1pPr>
              <a:defRPr b="1"/>
            </a:lvl1pPr>
          </a:lstStyle>
          <a:p>
            <a:fld id="{171EF441-DD61-471E-990C-77F400E5E037}" type="slidenum">
              <a:rPr lang="ko-KR" altLang="en-US" smtClean="0"/>
              <a:pPr/>
              <a:t>‹#›</a:t>
            </a:fld>
            <a:endParaRPr lang="ko-KR" altLang="en-US" dirty="0"/>
          </a:p>
        </p:txBody>
      </p:sp>
    </p:spTree>
    <p:extLst>
      <p:ext uri="{BB962C8B-B14F-4D97-AF65-F5344CB8AC3E}">
        <p14:creationId xmlns:p14="http://schemas.microsoft.com/office/powerpoint/2010/main" val="382679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B111FC3-4C50-8388-48C5-662E8B1F38E9}"/>
              </a:ext>
            </a:extLst>
          </p:cNvPr>
          <p:cNvSpPr>
            <a:spLocks noGrp="1"/>
          </p:cNvSpPr>
          <p:nvPr>
            <p:ph type="dt" sz="half" idx="10"/>
          </p:nvPr>
        </p:nvSpPr>
        <p:spPr/>
        <p:txBody>
          <a:bodyPr/>
          <a:lstStyle/>
          <a:p>
            <a:fld id="{5463E300-634B-472D-9C1A-969E9CAF1687}" type="datetime1">
              <a:rPr lang="ko-KR" altLang="en-US" smtClean="0"/>
              <a:t>2024-03-18</a:t>
            </a:fld>
            <a:endParaRPr lang="ko-KR" altLang="en-US"/>
          </a:p>
        </p:txBody>
      </p:sp>
      <p:sp>
        <p:nvSpPr>
          <p:cNvPr id="3" name="바닥글 개체 틀 2">
            <a:extLst>
              <a:ext uri="{FF2B5EF4-FFF2-40B4-BE49-F238E27FC236}">
                <a16:creationId xmlns:a16="http://schemas.microsoft.com/office/drawing/2014/main" id="{D5746FB4-5142-F446-6A54-BAF03A3F20B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3FC0036-10B5-77EC-9672-F5EA5FBCA89C}"/>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174134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EFA30-E5FB-6DEC-9486-DA5F08B26DF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B70B147-FE64-A891-7068-C72835BCB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A8A4D54-FAD5-473C-345F-528C497E8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A689F46-20D6-27F9-0A81-D25E67F78D10}"/>
              </a:ext>
            </a:extLst>
          </p:cNvPr>
          <p:cNvSpPr>
            <a:spLocks noGrp="1"/>
          </p:cNvSpPr>
          <p:nvPr>
            <p:ph type="dt" sz="half" idx="10"/>
          </p:nvPr>
        </p:nvSpPr>
        <p:spPr/>
        <p:txBody>
          <a:bodyPr/>
          <a:lstStyle/>
          <a:p>
            <a:fld id="{8E8F7DB5-CF87-4FC8-9A56-D4FFDFF2B3EF}" type="datetime1">
              <a:rPr lang="ko-KR" altLang="en-US" smtClean="0"/>
              <a:t>2024-03-18</a:t>
            </a:fld>
            <a:endParaRPr lang="ko-KR" altLang="en-US"/>
          </a:p>
        </p:txBody>
      </p:sp>
      <p:sp>
        <p:nvSpPr>
          <p:cNvPr id="6" name="바닥글 개체 틀 5">
            <a:extLst>
              <a:ext uri="{FF2B5EF4-FFF2-40B4-BE49-F238E27FC236}">
                <a16:creationId xmlns:a16="http://schemas.microsoft.com/office/drawing/2014/main" id="{63FDA064-22F8-A011-40B4-4F1E7405CA2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96160EF-CE41-E9E2-A14C-633852625584}"/>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19566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319559-E1FD-0E1C-41C0-9230F859DE6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90DDB8A-82E4-78B0-F959-04EFDC321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08F0E9A-BF1D-8401-60A0-B4C311F25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9567254-EF8F-744A-B1E2-9FE95103A443}"/>
              </a:ext>
            </a:extLst>
          </p:cNvPr>
          <p:cNvSpPr>
            <a:spLocks noGrp="1"/>
          </p:cNvSpPr>
          <p:nvPr>
            <p:ph type="dt" sz="half" idx="10"/>
          </p:nvPr>
        </p:nvSpPr>
        <p:spPr/>
        <p:txBody>
          <a:bodyPr/>
          <a:lstStyle/>
          <a:p>
            <a:fld id="{E3DF02F8-6820-4AAE-AEB9-EAC3C393D359}" type="datetime1">
              <a:rPr lang="ko-KR" altLang="en-US" smtClean="0"/>
              <a:t>2024-03-18</a:t>
            </a:fld>
            <a:endParaRPr lang="ko-KR" altLang="en-US"/>
          </a:p>
        </p:txBody>
      </p:sp>
      <p:sp>
        <p:nvSpPr>
          <p:cNvPr id="6" name="바닥글 개체 틀 5">
            <a:extLst>
              <a:ext uri="{FF2B5EF4-FFF2-40B4-BE49-F238E27FC236}">
                <a16:creationId xmlns:a16="http://schemas.microsoft.com/office/drawing/2014/main" id="{6D6B9FAA-D766-A275-6611-BAC1EC8D491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3DA11E5-E081-E512-5757-5C04556E254D}"/>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122695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36F2FB7-7423-065C-FB6C-86906DA0A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47DF03A-918E-550B-0B73-006C4867C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5E9A1D2-1761-4CB1-4CF4-50F2546BA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6FABC-2115-4E9C-B010-5133A3F84949}" type="datetime1">
              <a:rPr lang="ko-KR" altLang="en-US" smtClean="0"/>
              <a:t>2024-03-18</a:t>
            </a:fld>
            <a:endParaRPr lang="ko-KR" altLang="en-US"/>
          </a:p>
        </p:txBody>
      </p:sp>
      <p:sp>
        <p:nvSpPr>
          <p:cNvPr id="5" name="바닥글 개체 틀 4">
            <a:extLst>
              <a:ext uri="{FF2B5EF4-FFF2-40B4-BE49-F238E27FC236}">
                <a16:creationId xmlns:a16="http://schemas.microsoft.com/office/drawing/2014/main" id="{447F7604-1180-5636-1DFC-6AF7ECAA9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436D7EC-918B-2D69-CBC0-E33574B06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325014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pik.com/free-photo/businesspeople-working-finance-accounting-analyze-financial-graph-budget-planning-future-office-room_16068251.htm#query=data%20analytics&amp;position=17&amp;from_view=keyword&amp;track=ais&amp;uuid=3b503f59-4304-49a3-affb-82dae598882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cikit-learn.org/stable/auto_examples/model_selection/plot_underfitting_overfitting.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4.png"/><Relationship Id="rId4" Type="http://schemas.openxmlformats.org/officeDocument/2006/relationships/hyperlink" Target="https://www.gabormelli.com/RKB/L1_Norm_Distance_Funct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gabormelli.com/RKB/L2_Norm_Distance_Function"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5.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4.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hyperlink" Target="https://scott.fortmann-roe.com/docs/BiasVarianc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glassdoor.com.au/Interview/Google-Senior-Data-Scientist-Interview-Questions-EI_IE9079.0,6_KO7,28.htm#InterviewReview_84469673" TargetMode="External"/><Relationship Id="rId2" Type="http://schemas.openxmlformats.org/officeDocument/2006/relationships/hyperlink" Target="https://nodeflair.com/companies/google/interviews/data-scientist-ppl0h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scikit-learn.org/stable/modules/linear_model.html#ordinary-least-squa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Rectangle 1">
            <a:extLst>
              <a:ext uri="{FF2B5EF4-FFF2-40B4-BE49-F238E27FC236}">
                <a16:creationId xmlns:a16="http://schemas.microsoft.com/office/drawing/2014/main" id="{7DD0F982-879D-7AD3-059F-C70FB8421DB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0" rIns="-15870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pic>
        <p:nvPicPr>
          <p:cNvPr id="20" name="그림 19" descr="텍스트, 사람, 컴퓨터, 사무용품이(가) 표시된 사진&#10;&#10;자동 생성된 설명">
            <a:extLst>
              <a:ext uri="{FF2B5EF4-FFF2-40B4-BE49-F238E27FC236}">
                <a16:creationId xmlns:a16="http://schemas.microsoft.com/office/drawing/2014/main" id="{2CDC9275-F314-7DBA-CA7B-53ECF1B5C22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4788" b="334"/>
          <a:stretch/>
        </p:blipFill>
        <p:spPr>
          <a:xfrm>
            <a:off x="0" y="0"/>
            <a:ext cx="12192000" cy="7208519"/>
          </a:xfrm>
          <a:prstGeom prst="rect">
            <a:avLst/>
          </a:prstGeom>
        </p:spPr>
      </p:pic>
      <p:sp>
        <p:nvSpPr>
          <p:cNvPr id="22" name="TextBox 21">
            <a:extLst>
              <a:ext uri="{FF2B5EF4-FFF2-40B4-BE49-F238E27FC236}">
                <a16:creationId xmlns:a16="http://schemas.microsoft.com/office/drawing/2014/main" id="{17318D36-1A3A-6C72-46EE-CE51851537E1}"/>
              </a:ext>
            </a:extLst>
          </p:cNvPr>
          <p:cNvSpPr txBox="1"/>
          <p:nvPr/>
        </p:nvSpPr>
        <p:spPr>
          <a:xfrm>
            <a:off x="8897114" y="6962298"/>
            <a:ext cx="3291840" cy="246221"/>
          </a:xfrm>
          <a:prstGeom prst="rect">
            <a:avLst/>
          </a:prstGeom>
          <a:noFill/>
        </p:spPr>
        <p:txBody>
          <a:bodyPr wrap="square">
            <a:spAutoFit/>
          </a:bodyPr>
          <a:lstStyle/>
          <a:p>
            <a:pPr algn="r"/>
            <a:r>
              <a:rPr lang="ko-KR" altLang="en-US" sz="1000" dirty="0" err="1">
                <a:latin typeface="Abadi" panose="020B0604020104020204" pitchFamily="34" charset="0"/>
                <a:ea typeface="나눔스퀘어" panose="020B0600000101010101" pitchFamily="50" charset="-127"/>
                <a:hlinkClick r:id="rId3"/>
              </a:rPr>
              <a:t>Image</a:t>
            </a:r>
            <a:r>
              <a:rPr lang="ko-KR" altLang="en-US" sz="1000" dirty="0">
                <a:latin typeface="Abadi" panose="020B0604020104020204" pitchFamily="34" charset="0"/>
                <a:ea typeface="나눔스퀘어" panose="020B0600000101010101" pitchFamily="50" charset="-127"/>
                <a:hlinkClick r:id="rId3"/>
              </a:rPr>
              <a:t> </a:t>
            </a:r>
            <a:r>
              <a:rPr lang="ko-KR" altLang="en-US" sz="1000" dirty="0" err="1">
                <a:latin typeface="Abadi" panose="020B0604020104020204" pitchFamily="34" charset="0"/>
                <a:ea typeface="나눔스퀘어" panose="020B0600000101010101" pitchFamily="50" charset="-127"/>
                <a:hlinkClick r:id="rId3"/>
              </a:rPr>
              <a:t>by</a:t>
            </a:r>
            <a:r>
              <a:rPr lang="ko-KR" altLang="en-US" sz="1000" dirty="0">
                <a:latin typeface="Abadi" panose="020B0604020104020204" pitchFamily="34" charset="0"/>
                <a:ea typeface="나눔스퀘어" panose="020B0600000101010101" pitchFamily="50" charset="-127"/>
                <a:hlinkClick r:id="rId3"/>
              </a:rPr>
              <a:t> </a:t>
            </a:r>
            <a:r>
              <a:rPr lang="ko-KR" altLang="en-US" sz="1000" dirty="0" err="1">
                <a:latin typeface="Abadi" panose="020B0604020104020204" pitchFamily="34" charset="0"/>
                <a:ea typeface="나눔스퀘어" panose="020B0600000101010101" pitchFamily="50" charset="-127"/>
                <a:hlinkClick r:id="rId3"/>
              </a:rPr>
              <a:t>our-team</a:t>
            </a:r>
            <a:r>
              <a:rPr lang="ko-KR" altLang="en-US" sz="1000" dirty="0">
                <a:latin typeface="Abadi" panose="020B0604020104020204" pitchFamily="34" charset="0"/>
                <a:ea typeface="나눔스퀘어" panose="020B0600000101010101" pitchFamily="50" charset="-127"/>
              </a:rPr>
              <a:t> </a:t>
            </a:r>
            <a:r>
              <a:rPr lang="ko-KR" altLang="en-US" sz="1000" dirty="0" err="1">
                <a:latin typeface="Abadi" panose="020B0604020104020204" pitchFamily="34" charset="0"/>
                <a:ea typeface="나눔스퀘어" panose="020B0600000101010101" pitchFamily="50" charset="-127"/>
              </a:rPr>
              <a:t>on</a:t>
            </a:r>
            <a:r>
              <a:rPr lang="ko-KR" altLang="en-US" sz="1000" dirty="0">
                <a:latin typeface="Abadi" panose="020B0604020104020204" pitchFamily="34" charset="0"/>
                <a:ea typeface="나눔스퀘어" panose="020B0600000101010101" pitchFamily="50" charset="-127"/>
              </a:rPr>
              <a:t> </a:t>
            </a:r>
            <a:r>
              <a:rPr lang="ko-KR" altLang="en-US" sz="1000" dirty="0" err="1">
                <a:latin typeface="Abadi" panose="020B0604020104020204" pitchFamily="34" charset="0"/>
                <a:ea typeface="나눔스퀘어" panose="020B0600000101010101" pitchFamily="50" charset="-127"/>
              </a:rPr>
              <a:t>Freepik</a:t>
            </a:r>
            <a:endParaRPr lang="ko-KR" altLang="en-US" sz="1000" dirty="0">
              <a:latin typeface="Abadi" panose="020B0604020104020204" pitchFamily="34" charset="0"/>
              <a:ea typeface="나눔스퀘어" panose="020B0600000101010101" pitchFamily="50" charset="-127"/>
            </a:endParaRPr>
          </a:p>
        </p:txBody>
      </p:sp>
      <p:sp>
        <p:nvSpPr>
          <p:cNvPr id="23" name="TextBox 22">
            <a:extLst>
              <a:ext uri="{FF2B5EF4-FFF2-40B4-BE49-F238E27FC236}">
                <a16:creationId xmlns:a16="http://schemas.microsoft.com/office/drawing/2014/main" id="{42B14856-C092-27E4-9D8C-3906BC7C4FD6}"/>
              </a:ext>
            </a:extLst>
          </p:cNvPr>
          <p:cNvSpPr txBox="1"/>
          <p:nvPr/>
        </p:nvSpPr>
        <p:spPr>
          <a:xfrm>
            <a:off x="1092200" y="1155552"/>
            <a:ext cx="10007600" cy="202523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lnSpc>
                <a:spcPct val="150000"/>
              </a:lnSpc>
            </a:pPr>
            <a:r>
              <a:rPr lang="en-US" altLang="ko-KR" sz="4800" b="1" dirty="0">
                <a:latin typeface="Open Sans" panose="020B0606030504020204" pitchFamily="34" charset="0"/>
                <a:ea typeface="Open Sans" panose="020B0606030504020204" pitchFamily="34" charset="0"/>
                <a:cs typeface="Open Sans" panose="020B0606030504020204" pitchFamily="34" charset="0"/>
              </a:rPr>
              <a:t>[SW372] Applied Data Analysis</a:t>
            </a:r>
          </a:p>
          <a:p>
            <a:pPr algn="ctr">
              <a:lnSpc>
                <a:spcPct val="150000"/>
              </a:lnSpc>
            </a:pPr>
            <a:r>
              <a:rPr lang="en-US" altLang="ko-KR" sz="4000" b="1" dirty="0">
                <a:latin typeface="Open Sans" panose="020B0606030504020204" pitchFamily="34" charset="0"/>
                <a:ea typeface="Open Sans" panose="020B0606030504020204" pitchFamily="34" charset="0"/>
                <a:cs typeface="Open Sans" panose="020B0606030504020204" pitchFamily="34" charset="0"/>
              </a:rPr>
              <a:t>Chapter 03. Regression</a:t>
            </a:r>
          </a:p>
        </p:txBody>
      </p:sp>
      <p:sp>
        <p:nvSpPr>
          <p:cNvPr id="25" name="TextBox 24">
            <a:extLst>
              <a:ext uri="{FF2B5EF4-FFF2-40B4-BE49-F238E27FC236}">
                <a16:creationId xmlns:a16="http://schemas.microsoft.com/office/drawing/2014/main" id="{35565462-97F0-B2AC-70BE-EFD98DB7CF07}"/>
              </a:ext>
            </a:extLst>
          </p:cNvPr>
          <p:cNvSpPr txBox="1"/>
          <p:nvPr/>
        </p:nvSpPr>
        <p:spPr>
          <a:xfrm>
            <a:off x="5537623" y="5242174"/>
            <a:ext cx="6103620" cy="1077218"/>
          </a:xfrm>
          <a:prstGeom prst="rect">
            <a:avLst/>
          </a:prstGeom>
          <a:noFill/>
        </p:spPr>
        <p:txBody>
          <a:bodyPr wrap="square">
            <a:spAutoFit/>
          </a:bodyPr>
          <a:lstStyle/>
          <a:p>
            <a:pPr algn="r"/>
            <a:r>
              <a:rPr lang="en-US" altLang="ko-KR" sz="3200" b="1" dirty="0">
                <a:latin typeface="Open Sans" panose="020B0606030504020204" pitchFamily="34" charset="0"/>
                <a:ea typeface="Open Sans" panose="020B0606030504020204" pitchFamily="34" charset="0"/>
                <a:cs typeface="Open Sans" panose="020B0606030504020204" pitchFamily="34" charset="0"/>
              </a:rPr>
              <a:t>Dept. of SW Convergence</a:t>
            </a:r>
          </a:p>
          <a:p>
            <a:pPr algn="r"/>
            <a:r>
              <a:rPr lang="en-US" altLang="ko-KR" sz="3200" b="1" dirty="0" err="1">
                <a:latin typeface="Open Sans" panose="020B0606030504020204" pitchFamily="34" charset="0"/>
                <a:ea typeface="Open Sans" panose="020B0606030504020204" pitchFamily="34" charset="0"/>
                <a:cs typeface="Open Sans" panose="020B0606030504020204" pitchFamily="34" charset="0"/>
              </a:rPr>
              <a:t>Sangkeun</a:t>
            </a:r>
            <a:r>
              <a:rPr lang="en-US" altLang="ko-KR" sz="3200" b="1" dirty="0">
                <a:latin typeface="Open Sans" panose="020B0606030504020204" pitchFamily="34" charset="0"/>
                <a:ea typeface="Open Sans" panose="020B0606030504020204" pitchFamily="34" charset="0"/>
                <a:cs typeface="Open Sans" panose="020B0606030504020204" pitchFamily="34" charset="0"/>
              </a:rPr>
              <a:t> Park</a:t>
            </a:r>
            <a:endParaRPr lang="ko-KR" altLang="en-US" sz="3200" b="1"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2" name="슬라이드 번호 개체 틀 1">
            <a:extLst>
              <a:ext uri="{FF2B5EF4-FFF2-40B4-BE49-F238E27FC236}">
                <a16:creationId xmlns:a16="http://schemas.microsoft.com/office/drawing/2014/main" id="{9A4AF17D-3B1A-A3AC-17D4-1EBF5CCD8175}"/>
              </a:ext>
            </a:extLst>
          </p:cNvPr>
          <p:cNvSpPr>
            <a:spLocks noGrp="1"/>
          </p:cNvSpPr>
          <p:nvPr>
            <p:ph type="sldNum" sz="quarter" idx="12"/>
          </p:nvPr>
        </p:nvSpPr>
        <p:spPr/>
        <p:txBody>
          <a:bodyPr/>
          <a:lstStyle/>
          <a:p>
            <a:fld id="{171EF441-DD61-471E-990C-77F400E5E037}" type="slidenum">
              <a:rPr lang="ko-KR" altLang="en-US" smtClean="0"/>
              <a:t>1</a:t>
            </a:fld>
            <a:endParaRPr lang="ko-KR" altLang="en-US"/>
          </a:p>
        </p:txBody>
      </p:sp>
    </p:spTree>
    <p:extLst>
      <p:ext uri="{BB962C8B-B14F-4D97-AF65-F5344CB8AC3E}">
        <p14:creationId xmlns:p14="http://schemas.microsoft.com/office/powerpoint/2010/main" val="289198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Regression Evaluation Metrics</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The metrics used to evaluate the performance of regression models</a:t>
            </a:r>
            <a:endParaRPr lang="en-US" altLang="ko-KR" sz="24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MAE (Mean Absolute Error)</a:t>
            </a: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MSE (Mean Squared Error)</a:t>
            </a: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RMSE (Root Mean Squared Error)</a:t>
            </a: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R</a:t>
            </a:r>
            <a:r>
              <a:rPr lang="en-US" altLang="ko-KR" sz="2000" b="1" baseline="30000" dirty="0">
                <a:latin typeface="Open Sans" panose="020B0606030504020204" pitchFamily="34" charset="0"/>
                <a:ea typeface="Open Sans" panose="020B0606030504020204" pitchFamily="34" charset="0"/>
                <a:cs typeface="Open Sans" panose="020B0606030504020204" pitchFamily="34" charset="0"/>
              </a:rPr>
              <a:t>2 </a:t>
            </a:r>
            <a:r>
              <a:rPr lang="en-US" altLang="ko-KR" sz="2000" b="1" dirty="0">
                <a:latin typeface="Open Sans" panose="020B0606030504020204" pitchFamily="34" charset="0"/>
                <a:ea typeface="Open Sans" panose="020B0606030504020204" pitchFamily="34" charset="0"/>
                <a:cs typeface="Open Sans" panose="020B0606030504020204" pitchFamily="34" charset="0"/>
              </a:rPr>
              <a:t>(R-squared)</a:t>
            </a:r>
            <a:endParaRPr lang="en-US" altLang="ko-KR" sz="200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10</a:t>
            </a:fld>
            <a:endParaRPr lang="ko-KR" altLang="en-US" dirty="0"/>
          </a:p>
        </p:txBody>
      </p:sp>
    </p:spTree>
    <p:extLst>
      <p:ext uri="{BB962C8B-B14F-4D97-AF65-F5344CB8AC3E}">
        <p14:creationId xmlns:p14="http://schemas.microsoft.com/office/powerpoint/2010/main" val="2129877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MAE</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mc:Choice xmlns:a14="http://schemas.microsoft.com/office/drawing/2010/main"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Mean Absolute Error (MAE) measures the average absolute difference between the predicted values and the actual values</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ko-KR" sz="2400" b="1" i="1" dirty="0" smtClean="0">
                              <a:solidFill>
                                <a:schemeClr val="tx1"/>
                              </a:solidFill>
                              <a:latin typeface="Cambria Math" panose="02040503050406030204" pitchFamily="18" charset="0"/>
                            </a:rPr>
                          </m:ctrlPr>
                        </m:fPr>
                        <m:num>
                          <m:r>
                            <a:rPr lang="en-US" altLang="ko-KR" sz="2400" b="1" dirty="0" smtClean="0">
                              <a:solidFill>
                                <a:schemeClr val="tx1"/>
                              </a:solidFill>
                              <a:latin typeface="Cambria Math" panose="02040503050406030204" pitchFamily="18" charset="0"/>
                            </a:rPr>
                            <m:t>1</m:t>
                          </m:r>
                        </m:num>
                        <m:den>
                          <m:r>
                            <a:rPr lang="en-US" altLang="ko-KR" sz="2400" b="1" i="1" dirty="0" smtClean="0">
                              <a:solidFill>
                                <a:schemeClr val="tx1"/>
                              </a:solidFill>
                              <a:latin typeface="Cambria Math" panose="02040503050406030204" pitchFamily="18" charset="0"/>
                            </a:rPr>
                            <m:t>𝑛</m:t>
                          </m:r>
                        </m:den>
                      </m:f>
                      <m:nary>
                        <m:naryPr>
                          <m:chr m:val="∑"/>
                          <m:limLoc m:val="undOvr"/>
                          <m:grow m:val="on"/>
                          <m:ctrlPr>
                            <a:rPr lang="en-US" altLang="ko-KR" sz="2400" b="1" i="1" dirty="0" smtClean="0">
                              <a:solidFill>
                                <a:schemeClr val="tx1"/>
                              </a:solidFill>
                              <a:latin typeface="Cambria Math" panose="02040503050406030204" pitchFamily="18" charset="0"/>
                            </a:rPr>
                          </m:ctrlPr>
                        </m:naryPr>
                        <m:sub>
                          <m:r>
                            <a:rPr lang="en-US" altLang="ko-KR" sz="2400" b="1" i="1" dirty="0" smtClean="0">
                              <a:solidFill>
                                <a:schemeClr val="tx1"/>
                              </a:solidFill>
                              <a:latin typeface="Cambria Math" panose="02040503050406030204" pitchFamily="18" charset="0"/>
                            </a:rPr>
                            <m:t>𝑖</m:t>
                          </m:r>
                          <m:r>
                            <a:rPr lang="en-US" altLang="ko-KR" sz="2400" b="1" i="0" dirty="0" smtClean="0">
                              <a:solidFill>
                                <a:schemeClr val="tx1"/>
                              </a:solidFill>
                              <a:latin typeface="Cambria Math" panose="02040503050406030204" pitchFamily="18" charset="0"/>
                            </a:rPr>
                            <m:t>=1</m:t>
                          </m:r>
                        </m:sub>
                        <m:sup>
                          <m:r>
                            <a:rPr lang="en-US" altLang="ko-KR" sz="2400" b="1" i="1" dirty="0" smtClean="0">
                              <a:solidFill>
                                <a:schemeClr val="tx1"/>
                              </a:solidFill>
                              <a:latin typeface="Cambria Math" panose="02040503050406030204" pitchFamily="18" charset="0"/>
                            </a:rPr>
                            <m:t>𝑛</m:t>
                          </m:r>
                        </m:sup>
                        <m:e>
                          <m:d>
                            <m:dPr>
                              <m:begChr m:val="|"/>
                              <m:endChr m:val="|"/>
                              <m:ctrlPr>
                                <a:rPr lang="en-US" altLang="ko-KR" sz="2400" b="1" i="1" dirty="0" smtClean="0">
                                  <a:solidFill>
                                    <a:schemeClr val="tx1"/>
                                  </a:solidFill>
                                  <a:latin typeface="Cambria Math" panose="02040503050406030204" pitchFamily="18" charset="0"/>
                                </a:rPr>
                              </m:ctrlPr>
                            </m:dPr>
                            <m:e>
                              <m:sSub>
                                <m:sSubPr>
                                  <m:ctrlPr>
                                    <a:rPr lang="en-US" altLang="ko-KR" sz="2400" b="1" i="1" dirty="0" smtClean="0">
                                      <a:solidFill>
                                        <a:schemeClr val="tx1"/>
                                      </a:solidFill>
                                      <a:latin typeface="Cambria Math" panose="02040503050406030204" pitchFamily="18" charset="0"/>
                                    </a:rPr>
                                  </m:ctrlPr>
                                </m:sSubPr>
                                <m:e>
                                  <m:r>
                                    <a:rPr lang="en-US" altLang="ko-KR" sz="2400" b="1" i="1" dirty="0" smtClean="0">
                                      <a:solidFill>
                                        <a:schemeClr val="tx1"/>
                                      </a:solidFill>
                                      <a:latin typeface="Cambria Math" panose="02040503050406030204" pitchFamily="18" charset="0"/>
                                    </a:rPr>
                                    <m:t>𝑦</m:t>
                                  </m:r>
                                </m:e>
                                <m:sub>
                                  <m:r>
                                    <a:rPr lang="en-US" altLang="ko-KR" sz="2400" b="1" i="1" dirty="0" smtClean="0">
                                      <a:solidFill>
                                        <a:schemeClr val="tx1"/>
                                      </a:solidFill>
                                      <a:latin typeface="Cambria Math" panose="02040503050406030204" pitchFamily="18" charset="0"/>
                                    </a:rPr>
                                    <m:t>𝑖</m:t>
                                  </m:r>
                                </m:sub>
                              </m:sSub>
                              <m:r>
                                <a:rPr lang="en-US" altLang="ko-KR" sz="2400" b="1" i="0" dirty="0" smtClean="0">
                                  <a:solidFill>
                                    <a:schemeClr val="tx1"/>
                                  </a:solidFill>
                                  <a:latin typeface="Cambria Math" panose="02040503050406030204" pitchFamily="18" charset="0"/>
                                </a:rPr>
                                <m:t>−</m:t>
                              </m:r>
                              <m:sSub>
                                <m:sSubPr>
                                  <m:ctrlPr>
                                    <a:rPr lang="en-US" altLang="ko-KR" sz="2400" b="1" i="1" dirty="0" smtClean="0">
                                      <a:solidFill>
                                        <a:schemeClr val="tx1"/>
                                      </a:solidFill>
                                      <a:latin typeface="Cambria Math" panose="02040503050406030204" pitchFamily="18" charset="0"/>
                                    </a:rPr>
                                  </m:ctrlPr>
                                </m:sSubPr>
                                <m:e>
                                  <m:acc>
                                    <m:accPr>
                                      <m:chr m:val="̂"/>
                                      <m:ctrlPr>
                                        <a:rPr lang="en-US" altLang="ko-KR" sz="2400" b="1" i="1" dirty="0" smtClean="0">
                                          <a:solidFill>
                                            <a:schemeClr val="tx1"/>
                                          </a:solidFill>
                                          <a:latin typeface="Cambria Math" panose="02040503050406030204" pitchFamily="18" charset="0"/>
                                        </a:rPr>
                                      </m:ctrlPr>
                                    </m:accPr>
                                    <m:e>
                                      <m:r>
                                        <a:rPr lang="en-US" altLang="ko-KR" sz="2400" b="1" i="1" dirty="0" smtClean="0">
                                          <a:solidFill>
                                            <a:schemeClr val="tx1"/>
                                          </a:solidFill>
                                          <a:latin typeface="Cambria Math" panose="02040503050406030204" pitchFamily="18" charset="0"/>
                                        </a:rPr>
                                        <m:t>𝑦</m:t>
                                      </m:r>
                                    </m:e>
                                  </m:acc>
                                </m:e>
                                <m:sub>
                                  <m:r>
                                    <a:rPr lang="en-US" altLang="ko-KR" sz="2400" b="1" i="1" dirty="0" smtClean="0">
                                      <a:solidFill>
                                        <a:schemeClr val="tx1"/>
                                      </a:solidFill>
                                      <a:latin typeface="Cambria Math" panose="02040503050406030204" pitchFamily="18" charset="0"/>
                                    </a:rPr>
                                    <m:t>𝑖</m:t>
                                  </m:r>
                                </m:sub>
                              </m:sSub>
                            </m:e>
                          </m:d>
                        </m:e>
                      </m:nary>
                    </m:oMath>
                  </m:oMathPara>
                </a14:m>
                <a:endParaRPr lang="en-US" altLang="ko-KR" sz="2400" b="1" dirty="0">
                  <a:solidFill>
                    <a:schemeClr val="tx1"/>
                  </a:solidFill>
                  <a:latin typeface="Open Sans" panose="020B0606030504020204" pitchFamily="34" charset="0"/>
                </a:endParaRPr>
              </a:p>
              <a:p>
                <a:pPr>
                  <a:lnSpc>
                    <a:spcPct val="150000"/>
                  </a:lnSpc>
                </a:pPr>
                <a:endPar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MAE is </a:t>
                </a:r>
                <a:r>
                  <a:rPr lang="en-US" altLang="ko-KR" sz="2000" dirty="0">
                    <a:solidFill>
                      <a:srgbClr val="FF0000"/>
                    </a:solidFill>
                    <a:latin typeface="Open Sans" panose="020B0606030504020204" pitchFamily="34" charset="0"/>
                    <a:ea typeface="나눔스퀘어" panose="020B0600000101010101" pitchFamily="50" charset="-127"/>
                    <a:cs typeface="Open Sans" panose="020B0606030504020204" pitchFamily="34" charset="0"/>
                  </a:rPr>
                  <a:t>robust to outliers</a:t>
                </a: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compared to other metrics such as MSE and RMSE</a:t>
                </a: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In the overall MAE calculation, each individual error contributes equally</a:t>
                </a:r>
              </a:p>
            </p:txBody>
          </p:sp>
        </mc:Choice>
        <mc:Fallback>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r="-903"/>
                </a:stretch>
              </a:blipFill>
            </p:spPr>
            <p:txBody>
              <a:bodyPr/>
              <a:lstStyle/>
              <a:p>
                <a:r>
                  <a:rPr 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11</a:t>
            </a:fld>
            <a:endParaRPr lang="ko-KR" altLang="en-US" dirty="0"/>
          </a:p>
        </p:txBody>
      </p:sp>
      <p:sp>
        <p:nvSpPr>
          <p:cNvPr id="4" name="TextBox 3">
            <a:extLst>
              <a:ext uri="{FF2B5EF4-FFF2-40B4-BE49-F238E27FC236}">
                <a16:creationId xmlns:a16="http://schemas.microsoft.com/office/drawing/2014/main" id="{98A64A15-C1C1-B089-133B-168B1F42C53C}"/>
              </a:ext>
            </a:extLst>
          </p:cNvPr>
          <p:cNvSpPr txBox="1"/>
          <p:nvPr/>
        </p:nvSpPr>
        <p:spPr>
          <a:xfrm>
            <a:off x="1783404" y="4370961"/>
            <a:ext cx="2113079" cy="369332"/>
          </a:xfrm>
          <a:prstGeom prst="rect">
            <a:avLst/>
          </a:prstGeom>
          <a:noFill/>
        </p:spPr>
        <p:txBody>
          <a:bodyPr wrap="none" rtlCol="0">
            <a:spAutoFit/>
          </a:bodyPr>
          <a:lstStyle/>
          <a:p>
            <a:r>
              <a:rPr lang="ko-KR" altLang="en-US">
                <a:solidFill>
                  <a:srgbClr val="00B0F0"/>
                </a:solidFill>
              </a:rPr>
              <a:t>아웃라이어에</a:t>
            </a:r>
            <a:r>
              <a:rPr lang="ko-KR" altLang="en-US" dirty="0">
                <a:solidFill>
                  <a:srgbClr val="00B0F0"/>
                </a:solidFill>
              </a:rPr>
              <a:t> 강함</a:t>
            </a:r>
            <a:endParaRPr lang="en-US" dirty="0">
              <a:solidFill>
                <a:srgbClr val="00B0F0"/>
              </a:solidFill>
            </a:endParaRPr>
          </a:p>
        </p:txBody>
      </p:sp>
    </p:spTree>
    <p:extLst>
      <p:ext uri="{BB962C8B-B14F-4D97-AF65-F5344CB8AC3E}">
        <p14:creationId xmlns:p14="http://schemas.microsoft.com/office/powerpoint/2010/main" val="363211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2) MSE</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mc:Choice xmlns:a14="http://schemas.microsoft.com/office/drawing/2010/main"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Mean Squared Error (MAE) measures the average of the squares of the errors between the predicted values and the actual values</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ko-KR" sz="2400" b="1" i="1" dirty="0" smtClean="0">
                              <a:solidFill>
                                <a:schemeClr val="tx1"/>
                              </a:solidFill>
                              <a:latin typeface="Cambria Math" panose="02040503050406030204" pitchFamily="18" charset="0"/>
                            </a:rPr>
                          </m:ctrlPr>
                        </m:fPr>
                        <m:num>
                          <m:r>
                            <a:rPr lang="en-US" altLang="ko-KR" sz="2400" b="1" dirty="0" smtClean="0">
                              <a:solidFill>
                                <a:schemeClr val="tx1"/>
                              </a:solidFill>
                              <a:latin typeface="Cambria Math" panose="02040503050406030204" pitchFamily="18" charset="0"/>
                            </a:rPr>
                            <m:t>1</m:t>
                          </m:r>
                        </m:num>
                        <m:den>
                          <m:r>
                            <a:rPr lang="en-US" altLang="ko-KR" sz="2400" b="1" i="1" dirty="0" smtClean="0">
                              <a:solidFill>
                                <a:schemeClr val="tx1"/>
                              </a:solidFill>
                              <a:latin typeface="Cambria Math" panose="02040503050406030204" pitchFamily="18" charset="0"/>
                            </a:rPr>
                            <m:t>𝑛</m:t>
                          </m:r>
                        </m:den>
                      </m:f>
                      <m:nary>
                        <m:naryPr>
                          <m:chr m:val="∑"/>
                          <m:limLoc m:val="undOvr"/>
                          <m:grow m:val="on"/>
                          <m:ctrlPr>
                            <a:rPr lang="en-US" altLang="ko-KR" sz="2400" b="1" i="1" dirty="0" smtClean="0">
                              <a:solidFill>
                                <a:schemeClr val="tx1"/>
                              </a:solidFill>
                              <a:latin typeface="Cambria Math" panose="02040503050406030204" pitchFamily="18" charset="0"/>
                            </a:rPr>
                          </m:ctrlPr>
                        </m:naryPr>
                        <m:sub>
                          <m:r>
                            <a:rPr lang="en-US" altLang="ko-KR" sz="2400" b="1" i="1" dirty="0" smtClean="0">
                              <a:solidFill>
                                <a:schemeClr val="tx1"/>
                              </a:solidFill>
                              <a:latin typeface="Cambria Math" panose="02040503050406030204" pitchFamily="18" charset="0"/>
                            </a:rPr>
                            <m:t>𝑖</m:t>
                          </m:r>
                          <m:r>
                            <a:rPr lang="en-US" altLang="ko-KR" sz="2400" b="1" i="0" dirty="0" smtClean="0">
                              <a:solidFill>
                                <a:schemeClr val="tx1"/>
                              </a:solidFill>
                              <a:latin typeface="Cambria Math" panose="02040503050406030204" pitchFamily="18" charset="0"/>
                            </a:rPr>
                            <m:t>=1</m:t>
                          </m:r>
                        </m:sub>
                        <m:sup>
                          <m:r>
                            <a:rPr lang="en-US" altLang="ko-KR" sz="2400" b="1" i="1" dirty="0" smtClean="0">
                              <a:solidFill>
                                <a:schemeClr val="tx1"/>
                              </a:solidFill>
                              <a:latin typeface="Cambria Math" panose="02040503050406030204" pitchFamily="18" charset="0"/>
                            </a:rPr>
                            <m:t>𝑛</m:t>
                          </m:r>
                        </m:sup>
                        <m:e>
                          <m:sSup>
                            <m:sSupPr>
                              <m:ctrlPr>
                                <a:rPr lang="en-US" altLang="ko-KR" sz="2400" b="1" i="1" dirty="0" smtClean="0">
                                  <a:solidFill>
                                    <a:schemeClr val="tx1"/>
                                  </a:solidFill>
                                  <a:latin typeface="Cambria Math" panose="02040503050406030204" pitchFamily="18" charset="0"/>
                                </a:rPr>
                              </m:ctrlPr>
                            </m:sSupPr>
                            <m:e>
                              <m:d>
                                <m:dPr>
                                  <m:ctrlPr>
                                    <a:rPr lang="en-US" altLang="ko-KR" sz="2400" b="1" i="1" dirty="0" smtClean="0">
                                      <a:solidFill>
                                        <a:schemeClr val="tx1"/>
                                      </a:solidFill>
                                      <a:latin typeface="Cambria Math" panose="02040503050406030204" pitchFamily="18" charset="0"/>
                                    </a:rPr>
                                  </m:ctrlPr>
                                </m:dPr>
                                <m:e>
                                  <m:sSub>
                                    <m:sSubPr>
                                      <m:ctrlPr>
                                        <a:rPr lang="en-US" altLang="ko-KR" sz="2400" b="1" i="1" dirty="0" smtClean="0">
                                          <a:solidFill>
                                            <a:schemeClr val="tx1"/>
                                          </a:solidFill>
                                          <a:latin typeface="Cambria Math" panose="02040503050406030204" pitchFamily="18" charset="0"/>
                                        </a:rPr>
                                      </m:ctrlPr>
                                    </m:sSubPr>
                                    <m:e>
                                      <m:r>
                                        <a:rPr lang="en-US" altLang="ko-KR" sz="2400" b="1" i="1" dirty="0" smtClean="0">
                                          <a:solidFill>
                                            <a:schemeClr val="tx1"/>
                                          </a:solidFill>
                                          <a:latin typeface="Cambria Math" panose="02040503050406030204" pitchFamily="18" charset="0"/>
                                        </a:rPr>
                                        <m:t>𝑦</m:t>
                                      </m:r>
                                    </m:e>
                                    <m:sub>
                                      <m:r>
                                        <a:rPr lang="en-US" altLang="ko-KR" sz="2400" b="1" i="1" dirty="0" smtClean="0">
                                          <a:solidFill>
                                            <a:schemeClr val="tx1"/>
                                          </a:solidFill>
                                          <a:latin typeface="Cambria Math" panose="02040503050406030204" pitchFamily="18" charset="0"/>
                                        </a:rPr>
                                        <m:t>𝑖</m:t>
                                      </m:r>
                                    </m:sub>
                                  </m:sSub>
                                  <m:r>
                                    <a:rPr lang="en-US" altLang="ko-KR" sz="2400" b="1" i="1" dirty="0" smtClean="0">
                                      <a:solidFill>
                                        <a:schemeClr val="tx1"/>
                                      </a:solidFill>
                                      <a:latin typeface="Cambria Math" panose="02040503050406030204" pitchFamily="18" charset="0"/>
                                    </a:rPr>
                                    <m:t>−</m:t>
                                  </m:r>
                                  <m:sSub>
                                    <m:sSubPr>
                                      <m:ctrlPr>
                                        <a:rPr lang="en-US" altLang="ko-KR" sz="2400" b="1" i="1" dirty="0" smtClean="0">
                                          <a:solidFill>
                                            <a:schemeClr val="tx1"/>
                                          </a:solidFill>
                                          <a:latin typeface="Cambria Math" panose="02040503050406030204" pitchFamily="18" charset="0"/>
                                        </a:rPr>
                                      </m:ctrlPr>
                                    </m:sSubPr>
                                    <m:e>
                                      <m:acc>
                                        <m:accPr>
                                          <m:chr m:val="̂"/>
                                          <m:ctrlPr>
                                            <a:rPr lang="en-US" altLang="ko-KR" sz="2400" b="1" i="1" dirty="0" smtClean="0">
                                              <a:solidFill>
                                                <a:schemeClr val="tx1"/>
                                              </a:solidFill>
                                              <a:latin typeface="Cambria Math" panose="02040503050406030204" pitchFamily="18" charset="0"/>
                                            </a:rPr>
                                          </m:ctrlPr>
                                        </m:accPr>
                                        <m:e>
                                          <m:r>
                                            <a:rPr lang="en-US" altLang="ko-KR" sz="2400" b="1" i="1" dirty="0" smtClean="0">
                                              <a:solidFill>
                                                <a:schemeClr val="tx1"/>
                                              </a:solidFill>
                                              <a:latin typeface="Cambria Math" panose="02040503050406030204" pitchFamily="18" charset="0"/>
                                            </a:rPr>
                                            <m:t>𝑦</m:t>
                                          </m:r>
                                        </m:e>
                                      </m:acc>
                                    </m:e>
                                    <m:sub>
                                      <m:r>
                                        <a:rPr lang="en-US" altLang="ko-KR" sz="2400" b="1" i="1" dirty="0" smtClean="0">
                                          <a:solidFill>
                                            <a:schemeClr val="tx1"/>
                                          </a:solidFill>
                                          <a:latin typeface="Cambria Math" panose="02040503050406030204" pitchFamily="18" charset="0"/>
                                        </a:rPr>
                                        <m:t>𝑖</m:t>
                                      </m:r>
                                    </m:sub>
                                  </m:sSub>
                                </m:e>
                              </m:d>
                            </m:e>
                            <m:sup>
                              <m:r>
                                <a:rPr lang="en-US" altLang="ko-KR" sz="2400" b="1" i="1" dirty="0" smtClean="0">
                                  <a:solidFill>
                                    <a:schemeClr val="tx1"/>
                                  </a:solidFill>
                                  <a:latin typeface="Cambria Math" panose="02040503050406030204" pitchFamily="18" charset="0"/>
                                </a:rPr>
                                <m:t>2</m:t>
                              </m:r>
                            </m:sup>
                          </m:sSup>
                        </m:e>
                      </m:nary>
                    </m:oMath>
                  </m:oMathPara>
                </a14:m>
                <a:endParaRPr lang="en-US" altLang="ko-KR" sz="2400" b="1" dirty="0">
                  <a:solidFill>
                    <a:schemeClr val="tx1"/>
                  </a:solidFill>
                  <a:latin typeface="Open Sans" panose="020B0606030504020204" pitchFamily="34" charset="0"/>
                </a:endParaRPr>
              </a:p>
              <a:p>
                <a:pPr marL="0" indent="0">
                  <a:lnSpc>
                    <a:spcPct val="150000"/>
                  </a:lnSpc>
                  <a:buNone/>
                </a:pPr>
                <a:endParaRPr lang="en-US" altLang="ko-KR" sz="2400" b="1"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Squaring the errors amplifies the effect of large errors, making MSE more sensitive to outliers</a:t>
                </a: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Outliers with large deviations can significantly inflate the MSE</a:t>
                </a:r>
              </a:p>
            </p:txBody>
          </p:sp>
        </mc:Choice>
        <mc:Fallback>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b="-1346"/>
                </a:stretch>
              </a:blipFill>
            </p:spPr>
            <p:txBody>
              <a:bodyPr/>
              <a:lstStyle/>
              <a:p>
                <a:r>
                  <a:rPr 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12</a:t>
            </a:fld>
            <a:endParaRPr lang="ko-KR" altLang="en-US" dirty="0"/>
          </a:p>
        </p:txBody>
      </p:sp>
      <p:sp>
        <p:nvSpPr>
          <p:cNvPr id="4" name="TextBox 3">
            <a:extLst>
              <a:ext uri="{FF2B5EF4-FFF2-40B4-BE49-F238E27FC236}">
                <a16:creationId xmlns:a16="http://schemas.microsoft.com/office/drawing/2014/main" id="{3BE5491D-6856-538C-F785-65428532B826}"/>
              </a:ext>
            </a:extLst>
          </p:cNvPr>
          <p:cNvSpPr txBox="1"/>
          <p:nvPr/>
        </p:nvSpPr>
        <p:spPr>
          <a:xfrm>
            <a:off x="1037617" y="4150469"/>
            <a:ext cx="8526693" cy="646331"/>
          </a:xfrm>
          <a:prstGeom prst="rect">
            <a:avLst/>
          </a:prstGeom>
          <a:noFill/>
        </p:spPr>
        <p:txBody>
          <a:bodyPr wrap="none" rtlCol="0">
            <a:spAutoFit/>
          </a:bodyPr>
          <a:lstStyle/>
          <a:p>
            <a:r>
              <a:rPr lang="ko-KR" altLang="en-US" dirty="0">
                <a:solidFill>
                  <a:srgbClr val="00B0F0"/>
                </a:solidFill>
              </a:rPr>
              <a:t>분류에서 많이 벗어난 경우 매우 낮은 값이 나옴 </a:t>
            </a:r>
            <a:r>
              <a:rPr lang="en-US" altLang="ko-KR" dirty="0">
                <a:solidFill>
                  <a:srgbClr val="00B0F0"/>
                </a:solidFill>
              </a:rPr>
              <a:t>-&gt; </a:t>
            </a:r>
            <a:r>
              <a:rPr lang="ko-KR" altLang="en-US" dirty="0">
                <a:solidFill>
                  <a:srgbClr val="00B0F0"/>
                </a:solidFill>
              </a:rPr>
              <a:t>이상치에 민감함</a:t>
            </a:r>
            <a:endParaRPr lang="en-US" altLang="ko-KR" dirty="0">
              <a:solidFill>
                <a:srgbClr val="00B0F0"/>
              </a:solidFill>
            </a:endParaRPr>
          </a:p>
          <a:p>
            <a:r>
              <a:rPr lang="ko-KR" altLang="en-US" dirty="0">
                <a:solidFill>
                  <a:srgbClr val="00B0F0"/>
                </a:solidFill>
              </a:rPr>
              <a:t>대신 </a:t>
            </a:r>
            <a:r>
              <a:rPr lang="ko-KR" altLang="en-US" dirty="0" err="1">
                <a:solidFill>
                  <a:srgbClr val="00B0F0"/>
                </a:solidFill>
              </a:rPr>
              <a:t>멀리떨어진</a:t>
            </a:r>
            <a:r>
              <a:rPr lang="ko-KR" altLang="en-US" dirty="0">
                <a:solidFill>
                  <a:srgbClr val="00B0F0"/>
                </a:solidFill>
              </a:rPr>
              <a:t> 애도 잘 맞추도록 학습할 수 있음 </a:t>
            </a:r>
            <a:r>
              <a:rPr lang="en-US" altLang="ko-KR" dirty="0">
                <a:solidFill>
                  <a:srgbClr val="00B0F0"/>
                </a:solidFill>
              </a:rPr>
              <a:t>(</a:t>
            </a:r>
            <a:r>
              <a:rPr lang="en-US" altLang="ko-KR" dirty="0" err="1">
                <a:solidFill>
                  <a:srgbClr val="00B0F0"/>
                </a:solidFill>
              </a:rPr>
              <a:t>mae</a:t>
            </a:r>
            <a:r>
              <a:rPr lang="ko-KR" altLang="en-US" dirty="0">
                <a:solidFill>
                  <a:srgbClr val="00B0F0"/>
                </a:solidFill>
              </a:rPr>
              <a:t>는 다 동일하게 학습시킴</a:t>
            </a:r>
            <a:r>
              <a:rPr lang="en-US" altLang="ko-KR" dirty="0">
                <a:solidFill>
                  <a:srgbClr val="00B0F0"/>
                </a:solidFill>
              </a:rPr>
              <a:t>)</a:t>
            </a:r>
            <a:endParaRPr lang="en-US" dirty="0">
              <a:solidFill>
                <a:srgbClr val="00B0F0"/>
              </a:solidFill>
            </a:endParaRPr>
          </a:p>
        </p:txBody>
      </p:sp>
    </p:spTree>
    <p:extLst>
      <p:ext uri="{BB962C8B-B14F-4D97-AF65-F5344CB8AC3E}">
        <p14:creationId xmlns:p14="http://schemas.microsoft.com/office/powerpoint/2010/main" val="408308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3) RMSE</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mc:Choice xmlns:a14="http://schemas.microsoft.com/office/drawing/2010/main"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Root Mean Squared Error (RMSE) measures the average magnitude of the errors between the predicted and actual values</a:t>
                </a:r>
              </a:p>
              <a:p>
                <a:pPr marL="0" indent="0">
                  <a:lnSpc>
                    <a:spcPct val="125000"/>
                  </a:lnSpc>
                  <a:buNone/>
                </a:pPr>
                <a14:m>
                  <m:oMathPara xmlns:m="http://schemas.openxmlformats.org/officeDocument/2006/math">
                    <m:oMathParaPr>
                      <m:jc m:val="centerGroup"/>
                    </m:oMathParaPr>
                    <m:oMath xmlns:m="http://schemas.openxmlformats.org/officeDocument/2006/math">
                      <m:rad>
                        <m:radPr>
                          <m:degHide m:val="on"/>
                          <m:ctrlPr>
                            <a:rPr lang="en-US" altLang="ko-KR" sz="2400" b="1" i="1" dirty="0" smtClean="0">
                              <a:solidFill>
                                <a:schemeClr val="tx1"/>
                              </a:solidFill>
                              <a:latin typeface="Cambria Math" panose="02040503050406030204" pitchFamily="18" charset="0"/>
                            </a:rPr>
                          </m:ctrlPr>
                        </m:radPr>
                        <m:deg/>
                        <m:e>
                          <m:f>
                            <m:fPr>
                              <m:ctrlPr>
                                <a:rPr lang="en-US" altLang="ko-KR" sz="2400" b="1" i="1" dirty="0" smtClean="0">
                                  <a:solidFill>
                                    <a:schemeClr val="tx1"/>
                                  </a:solidFill>
                                  <a:latin typeface="Cambria Math" panose="02040503050406030204" pitchFamily="18" charset="0"/>
                                </a:rPr>
                              </m:ctrlPr>
                            </m:fPr>
                            <m:num>
                              <m:r>
                                <a:rPr lang="en-US" altLang="ko-KR" sz="2400" b="1" dirty="0" smtClean="0">
                                  <a:solidFill>
                                    <a:schemeClr val="tx1"/>
                                  </a:solidFill>
                                  <a:latin typeface="Cambria Math" panose="02040503050406030204" pitchFamily="18" charset="0"/>
                                </a:rPr>
                                <m:t>1</m:t>
                              </m:r>
                            </m:num>
                            <m:den>
                              <m:r>
                                <a:rPr lang="en-US" altLang="ko-KR" sz="2400" b="1" i="1" dirty="0" smtClean="0">
                                  <a:solidFill>
                                    <a:schemeClr val="tx1"/>
                                  </a:solidFill>
                                  <a:latin typeface="Cambria Math" panose="02040503050406030204" pitchFamily="18" charset="0"/>
                                </a:rPr>
                                <m:t>𝑛</m:t>
                              </m:r>
                            </m:den>
                          </m:f>
                          <m:nary>
                            <m:naryPr>
                              <m:chr m:val="∑"/>
                              <m:limLoc m:val="undOvr"/>
                              <m:grow m:val="on"/>
                              <m:ctrlPr>
                                <a:rPr lang="en-US" altLang="ko-KR" sz="2400" b="1" i="1" dirty="0" smtClean="0">
                                  <a:solidFill>
                                    <a:schemeClr val="tx1"/>
                                  </a:solidFill>
                                  <a:latin typeface="Cambria Math" panose="02040503050406030204" pitchFamily="18" charset="0"/>
                                </a:rPr>
                              </m:ctrlPr>
                            </m:naryPr>
                            <m:sub>
                              <m:acc>
                                <m:accPr>
                                  <m:chr m:val="̇"/>
                                  <m:ctrlPr>
                                    <a:rPr lang="en-US" altLang="ko-KR" sz="2400" b="1" i="1" dirty="0" smtClean="0">
                                      <a:solidFill>
                                        <a:schemeClr val="tx1"/>
                                      </a:solidFill>
                                      <a:latin typeface="Cambria Math" panose="02040503050406030204" pitchFamily="18" charset="0"/>
                                    </a:rPr>
                                  </m:ctrlPr>
                                </m:accPr>
                                <m:e>
                                  <m:r>
                                    <a:rPr lang="en-US" altLang="ko-KR" sz="2400" b="1" i="1" dirty="0" smtClean="0">
                                      <a:solidFill>
                                        <a:schemeClr val="tx1"/>
                                      </a:solidFill>
                                      <a:latin typeface="Cambria Math" panose="02040503050406030204" pitchFamily="18" charset="0"/>
                                    </a:rPr>
                                    <m:t>𝛬</m:t>
                                  </m:r>
                                </m:e>
                              </m:acc>
                              <m:r>
                                <a:rPr lang="en-US" altLang="ko-KR" sz="2400" b="1" i="0" dirty="0" smtClean="0">
                                  <a:solidFill>
                                    <a:schemeClr val="tx1"/>
                                  </a:solidFill>
                                  <a:latin typeface="Cambria Math" panose="02040503050406030204" pitchFamily="18" charset="0"/>
                                </a:rPr>
                                <m:t>=1</m:t>
                              </m:r>
                            </m:sub>
                            <m:sup>
                              <m:r>
                                <a:rPr lang="en-US" altLang="ko-KR" sz="2400" b="1" i="1" dirty="0" smtClean="0">
                                  <a:solidFill>
                                    <a:schemeClr val="tx1"/>
                                  </a:solidFill>
                                  <a:latin typeface="Cambria Math" panose="02040503050406030204" pitchFamily="18" charset="0"/>
                                </a:rPr>
                                <m:t>𝑛</m:t>
                              </m:r>
                            </m:sup>
                            <m:e>
                              <m:sSup>
                                <m:sSupPr>
                                  <m:ctrlPr>
                                    <a:rPr lang="en-US" altLang="ko-KR" sz="2400" b="1" i="1" dirty="0" smtClean="0">
                                      <a:solidFill>
                                        <a:schemeClr val="tx1"/>
                                      </a:solidFill>
                                      <a:latin typeface="Cambria Math" panose="02040503050406030204" pitchFamily="18" charset="0"/>
                                    </a:rPr>
                                  </m:ctrlPr>
                                </m:sSupPr>
                                <m:e>
                                  <m:d>
                                    <m:dPr>
                                      <m:ctrlPr>
                                        <a:rPr lang="en-US" altLang="ko-KR" sz="2400" b="1" i="1" dirty="0">
                                          <a:solidFill>
                                            <a:schemeClr val="tx1"/>
                                          </a:solidFill>
                                          <a:latin typeface="Cambria Math" panose="02040503050406030204" pitchFamily="18" charset="0"/>
                                        </a:rPr>
                                      </m:ctrlPr>
                                    </m:dPr>
                                    <m:e>
                                      <m:sSub>
                                        <m:sSubPr>
                                          <m:ctrlPr>
                                            <a:rPr lang="en-US" altLang="ko-KR" sz="2400" b="1" i="1" dirty="0">
                                              <a:solidFill>
                                                <a:schemeClr val="tx1"/>
                                              </a:solidFill>
                                              <a:latin typeface="Cambria Math" panose="02040503050406030204" pitchFamily="18" charset="0"/>
                                            </a:rPr>
                                          </m:ctrlPr>
                                        </m:sSubPr>
                                        <m:e>
                                          <m:r>
                                            <a:rPr lang="en-US" altLang="ko-KR" sz="2400" b="1" i="1" dirty="0">
                                              <a:solidFill>
                                                <a:schemeClr val="tx1"/>
                                              </a:solidFill>
                                              <a:latin typeface="Cambria Math" panose="02040503050406030204" pitchFamily="18" charset="0"/>
                                            </a:rPr>
                                            <m:t>𝑦</m:t>
                                          </m:r>
                                        </m:e>
                                        <m:sub>
                                          <m:r>
                                            <a:rPr lang="en-US" altLang="ko-KR" sz="2400" b="1" i="1" dirty="0">
                                              <a:solidFill>
                                                <a:schemeClr val="tx1"/>
                                              </a:solidFill>
                                              <a:latin typeface="Cambria Math" panose="02040503050406030204" pitchFamily="18" charset="0"/>
                                            </a:rPr>
                                            <m:t>𝑖</m:t>
                                          </m:r>
                                        </m:sub>
                                      </m:sSub>
                                      <m:r>
                                        <a:rPr lang="en-US" altLang="ko-KR" sz="2400" b="1" i="1" dirty="0">
                                          <a:solidFill>
                                            <a:schemeClr val="tx1"/>
                                          </a:solidFill>
                                          <a:latin typeface="Cambria Math" panose="02040503050406030204" pitchFamily="18" charset="0"/>
                                        </a:rPr>
                                        <m:t>−</m:t>
                                      </m:r>
                                      <m:sSub>
                                        <m:sSubPr>
                                          <m:ctrlPr>
                                            <a:rPr lang="en-US" altLang="ko-KR" sz="2400" b="1" i="1" dirty="0">
                                              <a:solidFill>
                                                <a:schemeClr val="tx1"/>
                                              </a:solidFill>
                                              <a:latin typeface="Cambria Math" panose="02040503050406030204" pitchFamily="18" charset="0"/>
                                            </a:rPr>
                                          </m:ctrlPr>
                                        </m:sSubPr>
                                        <m:e>
                                          <m:acc>
                                            <m:accPr>
                                              <m:chr m:val="̂"/>
                                              <m:ctrlPr>
                                                <a:rPr lang="en-US" altLang="ko-KR" sz="2400" b="1" i="1" dirty="0">
                                                  <a:solidFill>
                                                    <a:schemeClr val="tx1"/>
                                                  </a:solidFill>
                                                  <a:latin typeface="Cambria Math" panose="02040503050406030204" pitchFamily="18" charset="0"/>
                                                </a:rPr>
                                              </m:ctrlPr>
                                            </m:accPr>
                                            <m:e>
                                              <m:r>
                                                <a:rPr lang="en-US" altLang="ko-KR" sz="2400" b="1" i="1" dirty="0">
                                                  <a:solidFill>
                                                    <a:schemeClr val="tx1"/>
                                                  </a:solidFill>
                                                  <a:latin typeface="Cambria Math" panose="02040503050406030204" pitchFamily="18" charset="0"/>
                                                </a:rPr>
                                                <m:t>𝑦</m:t>
                                              </m:r>
                                            </m:e>
                                          </m:acc>
                                        </m:e>
                                        <m:sub>
                                          <m:r>
                                            <a:rPr lang="en-US" altLang="ko-KR" sz="2400" b="1" i="1" dirty="0">
                                              <a:solidFill>
                                                <a:schemeClr val="tx1"/>
                                              </a:solidFill>
                                              <a:latin typeface="Cambria Math" panose="02040503050406030204" pitchFamily="18" charset="0"/>
                                            </a:rPr>
                                            <m:t>𝑖</m:t>
                                          </m:r>
                                        </m:sub>
                                      </m:sSub>
                                    </m:e>
                                  </m:d>
                                </m:e>
                                <m:sup>
                                  <m:r>
                                    <a:rPr lang="en-US" altLang="ko-KR" sz="2400" b="1" i="0" dirty="0" smtClean="0">
                                      <a:solidFill>
                                        <a:schemeClr val="tx1"/>
                                      </a:solidFill>
                                      <a:latin typeface="Cambria Math" panose="02040503050406030204" pitchFamily="18" charset="0"/>
                                    </a:rPr>
                                    <m:t>2</m:t>
                                  </m:r>
                                </m:sup>
                              </m:sSup>
                            </m:e>
                          </m:nary>
                        </m:e>
                      </m:rad>
                    </m:oMath>
                  </m:oMathPara>
                </a14:m>
                <a:endParaRPr lang="en-US" altLang="ko-KR" sz="2400" b="1" dirty="0">
                  <a:latin typeface="Open Sans" panose="020B0606030504020204" pitchFamily="34" charset="0"/>
                  <a:ea typeface="나눔스퀘어" panose="020B0600000101010101" pitchFamily="50" charset="-127"/>
                  <a:cs typeface="Open Sans" panose="020B0606030504020204" pitchFamily="34" charset="0"/>
                </a:endParaRPr>
              </a:p>
              <a:p>
                <a:pPr>
                  <a:lnSpc>
                    <a:spcPct val="125000"/>
                  </a:lnSpc>
                </a:pPr>
                <a:endParaRPr lang="en-US" altLang="ko-KR" sz="20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endParaRPr>
              </a:p>
              <a:p>
                <a:pPr>
                  <a:lnSpc>
                    <a:spcPct val="125000"/>
                  </a:lnSpc>
                </a:pPr>
                <a:r>
                  <a:rPr lang="en-US" altLang="ko-KR" sz="20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Lower RMSE values indicate better model performance, with a RMSE of 0 indicating perfect predictions</a:t>
                </a:r>
              </a:p>
              <a:p>
                <a:pPr>
                  <a:lnSpc>
                    <a:spcPct val="125000"/>
                  </a:lnSpc>
                </a:pPr>
                <a:r>
                  <a:rPr lang="en-US" altLang="ko-KR" sz="2000" dirty="0">
                    <a:solidFill>
                      <a:srgbClr val="0D0D0D"/>
                    </a:solidFill>
                    <a:latin typeface="Open Sans" panose="020B0606030504020204" pitchFamily="34" charset="0"/>
                    <a:ea typeface="Open Sans" panose="020B0606030504020204" pitchFamily="34" charset="0"/>
                    <a:cs typeface="Open Sans" panose="020B0606030504020204" pitchFamily="34" charset="0"/>
                  </a:rPr>
                  <a:t>RMSE is less sensitive to outliers than MSE</a:t>
                </a:r>
                <a:endParaRPr lang="en-US" altLang="ko-KR" sz="3200" b="1"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r="-395"/>
                </a:stretch>
              </a:blipFill>
            </p:spPr>
            <p:txBody>
              <a:bodyPr/>
              <a:lstStyle/>
              <a:p>
                <a:r>
                  <a:rPr 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13</a:t>
            </a:fld>
            <a:endParaRPr lang="ko-KR" altLang="en-US" dirty="0"/>
          </a:p>
        </p:txBody>
      </p:sp>
      <p:sp>
        <p:nvSpPr>
          <p:cNvPr id="4" name="TextBox 3">
            <a:extLst>
              <a:ext uri="{FF2B5EF4-FFF2-40B4-BE49-F238E27FC236}">
                <a16:creationId xmlns:a16="http://schemas.microsoft.com/office/drawing/2014/main" id="{5CA9E13F-103D-B74D-0EE8-D34E209ED1B6}"/>
              </a:ext>
            </a:extLst>
          </p:cNvPr>
          <p:cNvSpPr txBox="1"/>
          <p:nvPr/>
        </p:nvSpPr>
        <p:spPr>
          <a:xfrm>
            <a:off x="830094" y="4422842"/>
            <a:ext cx="3743332" cy="369332"/>
          </a:xfrm>
          <a:prstGeom prst="rect">
            <a:avLst/>
          </a:prstGeom>
          <a:noFill/>
        </p:spPr>
        <p:txBody>
          <a:bodyPr wrap="none" rtlCol="0">
            <a:spAutoFit/>
          </a:bodyPr>
          <a:lstStyle/>
          <a:p>
            <a:r>
              <a:rPr lang="ko-KR" altLang="en-US" dirty="0">
                <a:solidFill>
                  <a:srgbClr val="00B0F0"/>
                </a:solidFill>
              </a:rPr>
              <a:t>이상치가 있었어도 값이 </a:t>
            </a:r>
            <a:r>
              <a:rPr lang="ko-KR" altLang="en-US">
                <a:solidFill>
                  <a:srgbClr val="00B0F0"/>
                </a:solidFill>
              </a:rPr>
              <a:t>작게 나옴</a:t>
            </a:r>
            <a:endParaRPr lang="en-US" dirty="0">
              <a:solidFill>
                <a:srgbClr val="00B0F0"/>
              </a:solidFill>
            </a:endParaRPr>
          </a:p>
        </p:txBody>
      </p:sp>
    </p:spTree>
    <p:extLst>
      <p:ext uri="{BB962C8B-B14F-4D97-AF65-F5344CB8AC3E}">
        <p14:creationId xmlns:p14="http://schemas.microsoft.com/office/powerpoint/2010/main" val="375895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4) 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baseline="30000"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mc:Choice xmlns:a14="http://schemas.microsoft.com/office/drawing/2010/main"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R</a:t>
                </a:r>
                <a:r>
                  <a:rPr lang="en-US" altLang="ko-KR" sz="2400" b="1" baseline="30000" dirty="0">
                    <a:latin typeface="Open Sans" panose="020B0606030504020204" pitchFamily="34" charset="0"/>
                    <a:ea typeface="나눔스퀘어" panose="020B0600000101010101" pitchFamily="50" charset="-127"/>
                    <a:cs typeface="Open Sans" panose="020B0606030504020204" pitchFamily="34" charset="0"/>
                  </a:rPr>
                  <a:t>2</a:t>
                </a: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 (R-squared) measure that represents the proportion of the variance in the dependent variable that is predictable from the independent variables in a regression model</a:t>
                </a:r>
                <a:endParaRPr lang="en-US" altLang="ko-KR" sz="2400" b="1" i="1" dirty="0">
                  <a:solidFill>
                    <a:schemeClr val="tx1"/>
                  </a:solidFill>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ko-KR" sz="2400" b="0" i="1" dirty="0" smtClean="0">
                          <a:solidFill>
                            <a:schemeClr val="tx1"/>
                          </a:solidFill>
                          <a:latin typeface="Cambria Math" panose="02040503050406030204" pitchFamily="18" charset="0"/>
                        </a:rPr>
                        <m:t>1</m:t>
                      </m:r>
                      <m:r>
                        <a:rPr lang="en-US" altLang="ko-KR" sz="2400" b="0" i="0" dirty="0">
                          <a:solidFill>
                            <a:schemeClr val="tx1"/>
                          </a:solidFill>
                          <a:latin typeface="Cambria Math" panose="02040503050406030204" pitchFamily="18" charset="0"/>
                        </a:rPr>
                        <m:t>−</m:t>
                      </m:r>
                      <m:f>
                        <m:fPr>
                          <m:ctrlPr>
                            <a:rPr lang="en-US" altLang="ko-KR" sz="2400" i="1" dirty="0">
                              <a:solidFill>
                                <a:schemeClr val="tx1"/>
                              </a:solidFill>
                              <a:latin typeface="Cambria Math" panose="02040503050406030204" pitchFamily="18" charset="0"/>
                            </a:rPr>
                          </m:ctrlPr>
                        </m:fPr>
                        <m:num>
                          <m:r>
                            <a:rPr lang="en-US" altLang="ko-KR" sz="2400" b="0" i="1" dirty="0" smtClean="0">
                              <a:solidFill>
                                <a:schemeClr val="tx1"/>
                              </a:solidFill>
                              <a:latin typeface="Cambria Math" panose="02040503050406030204" pitchFamily="18" charset="0"/>
                            </a:rPr>
                            <m:t>𝑆𝑆𝑅</m:t>
                          </m:r>
                        </m:num>
                        <m:den>
                          <m:r>
                            <a:rPr lang="en-US" altLang="ko-KR" sz="2400" b="0" i="1" dirty="0" smtClean="0">
                              <a:solidFill>
                                <a:schemeClr val="tx1"/>
                              </a:solidFill>
                              <a:latin typeface="Cambria Math" panose="02040503050406030204" pitchFamily="18" charset="0"/>
                            </a:rPr>
                            <m:t>𝑆𝑆𝑇</m:t>
                          </m:r>
                        </m:den>
                      </m:f>
                      <m:r>
                        <a:rPr lang="en-US" altLang="ko-KR" sz="2400" b="0" i="1" dirty="0" smtClean="0">
                          <a:solidFill>
                            <a:schemeClr val="tx1"/>
                          </a:solidFill>
                          <a:latin typeface="Cambria Math" panose="02040503050406030204" pitchFamily="18" charset="0"/>
                        </a:rPr>
                        <m:t> = 1−</m:t>
                      </m:r>
                      <m:f>
                        <m:fPr>
                          <m:ctrlPr>
                            <a:rPr lang="en-US" altLang="ko-KR" sz="2400" i="1" dirty="0" smtClean="0">
                              <a:solidFill>
                                <a:schemeClr val="tx1"/>
                              </a:solidFill>
                              <a:latin typeface="Cambria Math" panose="02040503050406030204" pitchFamily="18" charset="0"/>
                            </a:rPr>
                          </m:ctrlPr>
                        </m:fPr>
                        <m:num>
                          <m:nary>
                            <m:naryPr>
                              <m:chr m:val="∑"/>
                              <m:limLoc m:val="undOvr"/>
                              <m:grow m:val="on"/>
                              <m:ctrlPr>
                                <a:rPr lang="en-US" altLang="ko-KR" sz="2400" i="1" dirty="0" smtClean="0">
                                  <a:solidFill>
                                    <a:schemeClr val="tx1"/>
                                  </a:solidFill>
                                  <a:latin typeface="Cambria Math" panose="02040503050406030204" pitchFamily="18" charset="0"/>
                                </a:rPr>
                              </m:ctrlPr>
                            </m:naryPr>
                            <m:sub>
                              <m:r>
                                <a:rPr lang="en-US" altLang="ko-KR" sz="2400" b="0" i="1" dirty="0">
                                  <a:solidFill>
                                    <a:schemeClr val="tx1"/>
                                  </a:solidFill>
                                  <a:latin typeface="Cambria Math" panose="02040503050406030204" pitchFamily="18" charset="0"/>
                                </a:rPr>
                                <m:t>𝑖</m:t>
                              </m:r>
                              <m:r>
                                <a:rPr lang="en-US" altLang="ko-KR" sz="2400" b="0" i="0" dirty="0">
                                  <a:solidFill>
                                    <a:schemeClr val="tx1"/>
                                  </a:solidFill>
                                  <a:latin typeface="Cambria Math" panose="02040503050406030204" pitchFamily="18" charset="0"/>
                                </a:rPr>
                                <m:t>=1</m:t>
                              </m:r>
                            </m:sub>
                            <m:sup>
                              <m:r>
                                <a:rPr lang="en-US" altLang="ko-KR" sz="2400" b="0" i="1" dirty="0">
                                  <a:solidFill>
                                    <a:schemeClr val="tx1"/>
                                  </a:solidFill>
                                  <a:latin typeface="Cambria Math" panose="02040503050406030204" pitchFamily="18" charset="0"/>
                                </a:rPr>
                                <m:t>𝑛</m:t>
                              </m:r>
                            </m:sup>
                            <m:e>
                              <m:sSup>
                                <m:sSupPr>
                                  <m:ctrlPr>
                                    <a:rPr lang="en-US" altLang="ko-KR" sz="2400" i="1" dirty="0" smtClean="0">
                                      <a:solidFill>
                                        <a:schemeClr val="tx1"/>
                                      </a:solidFill>
                                      <a:latin typeface="Cambria Math" panose="02040503050406030204" pitchFamily="18" charset="0"/>
                                    </a:rPr>
                                  </m:ctrlPr>
                                </m:sSupPr>
                                <m:e>
                                  <m:d>
                                    <m:dPr>
                                      <m:ctrlPr>
                                        <a:rPr lang="en-US" altLang="ko-KR" sz="2400" i="1" dirty="0">
                                          <a:solidFill>
                                            <a:schemeClr val="tx1"/>
                                          </a:solidFill>
                                          <a:latin typeface="Cambria Math" panose="02040503050406030204" pitchFamily="18" charset="0"/>
                                        </a:rPr>
                                      </m:ctrlPr>
                                    </m:dPr>
                                    <m:e>
                                      <m:sSub>
                                        <m:sSubPr>
                                          <m:ctrlPr>
                                            <a:rPr lang="en-US" altLang="ko-KR" sz="2400" i="1" dirty="0">
                                              <a:solidFill>
                                                <a:schemeClr val="tx1"/>
                                              </a:solidFill>
                                              <a:latin typeface="Cambria Math" panose="02040503050406030204" pitchFamily="18" charset="0"/>
                                            </a:rPr>
                                          </m:ctrlPr>
                                        </m:sSubPr>
                                        <m:e>
                                          <m:r>
                                            <a:rPr lang="en-US" altLang="ko-KR" sz="2400" b="0" i="1" dirty="0">
                                              <a:solidFill>
                                                <a:schemeClr val="tx1"/>
                                              </a:solidFill>
                                              <a:latin typeface="Cambria Math" panose="02040503050406030204" pitchFamily="18" charset="0"/>
                                            </a:rPr>
                                            <m:t>𝑦</m:t>
                                          </m:r>
                                        </m:e>
                                        <m:sub>
                                          <m:r>
                                            <a:rPr lang="en-US" altLang="ko-KR" sz="2400" b="0" i="1" dirty="0">
                                              <a:solidFill>
                                                <a:schemeClr val="tx1"/>
                                              </a:solidFill>
                                              <a:latin typeface="Cambria Math" panose="02040503050406030204" pitchFamily="18" charset="0"/>
                                            </a:rPr>
                                            <m:t>𝑖</m:t>
                                          </m:r>
                                        </m:sub>
                                      </m:sSub>
                                      <m:r>
                                        <a:rPr lang="en-US" altLang="ko-KR" sz="2400" b="0" i="0" dirty="0">
                                          <a:solidFill>
                                            <a:schemeClr val="tx1"/>
                                          </a:solidFill>
                                          <a:latin typeface="Cambria Math" panose="02040503050406030204" pitchFamily="18" charset="0"/>
                                        </a:rPr>
                                        <m:t>−</m:t>
                                      </m:r>
                                      <m:r>
                                        <a:rPr lang="en-US" altLang="ko-KR" sz="2400" b="0" i="1" dirty="0" smtClean="0">
                                          <a:solidFill>
                                            <a:schemeClr val="tx1"/>
                                          </a:solidFill>
                                          <a:latin typeface="Cambria Math" panose="02040503050406030204" pitchFamily="18" charset="0"/>
                                        </a:rPr>
                                        <m:t>𝑦</m:t>
                                      </m:r>
                                    </m:e>
                                  </m:d>
                                </m:e>
                                <m:sup>
                                  <m:r>
                                    <a:rPr lang="en-US" altLang="ko-KR" sz="2400" b="0" i="0" dirty="0">
                                      <a:solidFill>
                                        <a:schemeClr val="tx1"/>
                                      </a:solidFill>
                                      <a:latin typeface="Cambria Math" panose="02040503050406030204" pitchFamily="18" charset="0"/>
                                    </a:rPr>
                                    <m:t>2</m:t>
                                  </m:r>
                                </m:sup>
                              </m:sSup>
                            </m:e>
                          </m:nary>
                        </m:num>
                        <m:den>
                          <m:nary>
                            <m:naryPr>
                              <m:chr m:val="∑"/>
                              <m:limLoc m:val="undOvr"/>
                              <m:grow m:val="on"/>
                              <m:ctrlPr>
                                <a:rPr lang="en-US" altLang="ko-KR" sz="2400" i="1" dirty="0" smtClean="0">
                                  <a:solidFill>
                                    <a:schemeClr val="tx1"/>
                                  </a:solidFill>
                                  <a:latin typeface="Cambria Math" panose="02040503050406030204" pitchFamily="18" charset="0"/>
                                </a:rPr>
                              </m:ctrlPr>
                            </m:naryPr>
                            <m:sub>
                              <m:r>
                                <a:rPr lang="en-US" altLang="ko-KR" sz="2400" b="0" i="1" dirty="0">
                                  <a:solidFill>
                                    <a:schemeClr val="tx1"/>
                                  </a:solidFill>
                                  <a:latin typeface="Cambria Math" panose="02040503050406030204" pitchFamily="18" charset="0"/>
                                </a:rPr>
                                <m:t>𝑖</m:t>
                              </m:r>
                              <m:r>
                                <a:rPr lang="en-US" altLang="ko-KR" sz="2400" b="0" i="0" dirty="0">
                                  <a:solidFill>
                                    <a:schemeClr val="tx1"/>
                                  </a:solidFill>
                                  <a:latin typeface="Cambria Math" panose="02040503050406030204" pitchFamily="18" charset="0"/>
                                </a:rPr>
                                <m:t>=1</m:t>
                              </m:r>
                            </m:sub>
                            <m:sup>
                              <m:r>
                                <a:rPr lang="en-US" altLang="ko-KR" sz="2400" b="0" i="1" dirty="0">
                                  <a:solidFill>
                                    <a:schemeClr val="tx1"/>
                                  </a:solidFill>
                                  <a:latin typeface="Cambria Math" panose="02040503050406030204" pitchFamily="18" charset="0"/>
                                </a:rPr>
                                <m:t>𝑛</m:t>
                              </m:r>
                            </m:sup>
                            <m:e>
                              <m:sSup>
                                <m:sSupPr>
                                  <m:ctrlPr>
                                    <a:rPr lang="en-US" altLang="ko-KR" sz="2400" i="1" dirty="0">
                                      <a:solidFill>
                                        <a:schemeClr val="tx1"/>
                                      </a:solidFill>
                                      <a:latin typeface="Cambria Math" panose="02040503050406030204" pitchFamily="18" charset="0"/>
                                    </a:rPr>
                                  </m:ctrlPr>
                                </m:sSupPr>
                                <m:e>
                                  <m:d>
                                    <m:dPr>
                                      <m:ctrlPr>
                                        <a:rPr lang="en-US" altLang="ko-KR" sz="2400" i="1" dirty="0">
                                          <a:solidFill>
                                            <a:schemeClr val="tx1"/>
                                          </a:solidFill>
                                          <a:latin typeface="Cambria Math" panose="02040503050406030204" pitchFamily="18" charset="0"/>
                                        </a:rPr>
                                      </m:ctrlPr>
                                    </m:dPr>
                                    <m:e>
                                      <m:sSub>
                                        <m:sSubPr>
                                          <m:ctrlPr>
                                            <a:rPr lang="en-US" altLang="ko-KR" sz="2400" i="1" dirty="0">
                                              <a:solidFill>
                                                <a:schemeClr val="tx1"/>
                                              </a:solidFill>
                                              <a:latin typeface="Cambria Math" panose="02040503050406030204" pitchFamily="18" charset="0"/>
                                            </a:rPr>
                                          </m:ctrlPr>
                                        </m:sSubPr>
                                        <m:e>
                                          <m:r>
                                            <a:rPr lang="en-US" altLang="ko-KR" sz="2400" b="0" i="1" dirty="0">
                                              <a:solidFill>
                                                <a:schemeClr val="tx1"/>
                                              </a:solidFill>
                                              <a:latin typeface="Cambria Math" panose="02040503050406030204" pitchFamily="18" charset="0"/>
                                            </a:rPr>
                                            <m:t>𝑦</m:t>
                                          </m:r>
                                        </m:e>
                                        <m:sub>
                                          <m:r>
                                            <a:rPr lang="en-US" altLang="ko-KR" sz="2400" b="0" i="1" dirty="0">
                                              <a:solidFill>
                                                <a:schemeClr val="tx1"/>
                                              </a:solidFill>
                                              <a:latin typeface="Cambria Math" panose="02040503050406030204" pitchFamily="18" charset="0"/>
                                            </a:rPr>
                                            <m:t>𝑖</m:t>
                                          </m:r>
                                        </m:sub>
                                      </m:sSub>
                                      <m:r>
                                        <a:rPr lang="en-US" altLang="ko-KR" sz="2400" b="0" i="0" dirty="0">
                                          <a:solidFill>
                                            <a:schemeClr val="tx1"/>
                                          </a:solidFill>
                                          <a:latin typeface="Cambria Math" panose="02040503050406030204" pitchFamily="18" charset="0"/>
                                        </a:rPr>
                                        <m:t>−</m:t>
                                      </m:r>
                                      <m:sSub>
                                        <m:sSubPr>
                                          <m:ctrlPr>
                                            <a:rPr lang="en-US" altLang="ko-KR" sz="2400" i="1" dirty="0">
                                              <a:solidFill>
                                                <a:schemeClr val="tx1"/>
                                              </a:solidFill>
                                              <a:latin typeface="Cambria Math" panose="02040503050406030204" pitchFamily="18" charset="0"/>
                                            </a:rPr>
                                          </m:ctrlPr>
                                        </m:sSubPr>
                                        <m:e>
                                          <m:acc>
                                            <m:accPr>
                                              <m:chr m:val="̂"/>
                                              <m:ctrlPr>
                                                <a:rPr lang="en-US" altLang="ko-KR" sz="2400" i="1" dirty="0">
                                                  <a:solidFill>
                                                    <a:schemeClr val="tx1"/>
                                                  </a:solidFill>
                                                  <a:latin typeface="Cambria Math" panose="02040503050406030204" pitchFamily="18" charset="0"/>
                                                </a:rPr>
                                              </m:ctrlPr>
                                            </m:accPr>
                                            <m:e>
                                              <m:r>
                                                <a:rPr lang="en-US" altLang="ko-KR" sz="2400" b="0" i="1" dirty="0">
                                                  <a:solidFill>
                                                    <a:schemeClr val="tx1"/>
                                                  </a:solidFill>
                                                  <a:latin typeface="Cambria Math" panose="02040503050406030204" pitchFamily="18" charset="0"/>
                                                </a:rPr>
                                                <m:t>𝑦</m:t>
                                              </m:r>
                                            </m:e>
                                          </m:acc>
                                        </m:e>
                                        <m:sub>
                                          <m:r>
                                            <a:rPr lang="en-US" altLang="ko-KR" sz="2400" b="0" i="1" dirty="0">
                                              <a:solidFill>
                                                <a:schemeClr val="tx1"/>
                                              </a:solidFill>
                                              <a:latin typeface="Cambria Math" panose="02040503050406030204" pitchFamily="18" charset="0"/>
                                            </a:rPr>
                                            <m:t>𝑖</m:t>
                                          </m:r>
                                        </m:sub>
                                      </m:sSub>
                                    </m:e>
                                  </m:d>
                                </m:e>
                                <m:sup>
                                  <m:r>
                                    <a:rPr lang="en-US" altLang="ko-KR" sz="2400" b="0" i="0" dirty="0">
                                      <a:solidFill>
                                        <a:schemeClr val="tx1"/>
                                      </a:solidFill>
                                      <a:latin typeface="Cambria Math" panose="02040503050406030204" pitchFamily="18" charset="0"/>
                                    </a:rPr>
                                    <m:t>2</m:t>
                                  </m:r>
                                </m:sup>
                              </m:sSup>
                            </m:e>
                          </m:nary>
                        </m:den>
                      </m:f>
                    </m:oMath>
                  </m:oMathPara>
                </a14:m>
                <a:endParaRPr lang="en-US" altLang="ko-KR" sz="2400"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200" b="1"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SSR</a:t>
                </a:r>
                <a:r>
                  <a:rPr lang="en-US" altLang="ko-KR" sz="22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is the sum of the squared differences between each </a:t>
                </a:r>
                <a:r>
                  <a:rPr lang="en-US" altLang="ko-KR" sz="2200" dirty="0">
                    <a:latin typeface="Open Sans" panose="020B0606030504020204" pitchFamily="34" charset="0"/>
                    <a:ea typeface="나눔스퀘어" panose="020B0600000101010101" pitchFamily="50" charset="-127"/>
                    <a:cs typeface="Open Sans" panose="020B0606030504020204" pitchFamily="34" charset="0"/>
                  </a:rPr>
                  <a:t>observed value</a:t>
                </a:r>
                <a:r>
                  <a:rPr lang="en-US" altLang="ko-KR" sz="22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a:t>
                </a:r>
                <a14:m>
                  <m:oMath xmlns:m="http://schemas.openxmlformats.org/officeDocument/2006/math">
                    <m:sSub>
                      <m:sSubPr>
                        <m:ctrlPr>
                          <a:rPr lang="en-US" altLang="ko-KR" sz="2200" i="1" smtClean="0">
                            <a:solidFill>
                              <a:srgbClr val="836967"/>
                            </a:solidFill>
                            <a:latin typeface="Cambria Math" panose="02040503050406030204" pitchFamily="18" charset="0"/>
                          </a:rPr>
                        </m:ctrlPr>
                      </m:sSubPr>
                      <m:e>
                        <m:r>
                          <a:rPr lang="en-US" altLang="ko-KR" sz="2200" i="1" smtClean="0">
                            <a:latin typeface="Cambria Math" panose="02040503050406030204" pitchFamily="18" charset="0"/>
                          </a:rPr>
                          <m:t>𝑦</m:t>
                        </m:r>
                      </m:e>
                      <m:sub>
                        <m:r>
                          <a:rPr lang="en-US" altLang="ko-KR" sz="2200" i="1" smtClean="0">
                            <a:latin typeface="Cambria Math" panose="02040503050406030204" pitchFamily="18" charset="0"/>
                          </a:rPr>
                          <m:t>𝑖</m:t>
                        </m:r>
                      </m:sub>
                    </m:sSub>
                  </m:oMath>
                </a14:m>
                <a:r>
                  <a:rPr lang="en-US" altLang="ko-KR" sz="22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and its corresponding predicted value </a:t>
                </a:r>
                <a14:m>
                  <m:oMath xmlns:m="http://schemas.openxmlformats.org/officeDocument/2006/math">
                    <m:sSub>
                      <m:sSubPr>
                        <m:ctrlPr>
                          <a:rPr lang="en-US" altLang="ko-KR" sz="2200" i="1" dirty="0" smtClean="0">
                            <a:solidFill>
                              <a:schemeClr val="tx1"/>
                            </a:solidFill>
                            <a:latin typeface="Cambria Math" panose="02040503050406030204" pitchFamily="18" charset="0"/>
                          </a:rPr>
                        </m:ctrlPr>
                      </m:sSubPr>
                      <m:e>
                        <m:acc>
                          <m:accPr>
                            <m:chr m:val="̂"/>
                            <m:ctrlPr>
                              <a:rPr lang="en-US" altLang="ko-KR" sz="2200" i="1" dirty="0" smtClean="0">
                                <a:solidFill>
                                  <a:schemeClr val="tx1"/>
                                </a:solidFill>
                                <a:latin typeface="Cambria Math" panose="02040503050406030204" pitchFamily="18" charset="0"/>
                              </a:rPr>
                            </m:ctrlPr>
                          </m:accPr>
                          <m:e>
                            <m:r>
                              <a:rPr lang="en-US" altLang="ko-KR" sz="2200" i="1" dirty="0" smtClean="0">
                                <a:solidFill>
                                  <a:schemeClr val="tx1"/>
                                </a:solidFill>
                                <a:latin typeface="Cambria Math" panose="02040503050406030204" pitchFamily="18" charset="0"/>
                              </a:rPr>
                              <m:t>𝑦</m:t>
                            </m:r>
                          </m:e>
                        </m:acc>
                      </m:e>
                      <m:sub>
                        <m:r>
                          <a:rPr lang="en-US" altLang="ko-KR" sz="2200" i="1" dirty="0" smtClean="0">
                            <a:solidFill>
                              <a:schemeClr val="tx1"/>
                            </a:solidFill>
                            <a:latin typeface="Cambria Math" panose="02040503050406030204" pitchFamily="18" charset="0"/>
                          </a:rPr>
                          <m:t>𝑖</m:t>
                        </m:r>
                      </m:sub>
                    </m:sSub>
                  </m:oMath>
                </a14:m>
                <a:endParaRPr lang="en-US" altLang="ko-KR" sz="2200"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200" b="1" dirty="0">
                    <a:latin typeface="Open Sans" panose="020B0606030504020204" pitchFamily="34" charset="0"/>
                    <a:ea typeface="나눔스퀘어" panose="020B0600000101010101" pitchFamily="50" charset="-127"/>
                    <a:cs typeface="Open Sans" panose="020B0606030504020204" pitchFamily="34" charset="0"/>
                  </a:rPr>
                  <a:t>SST</a:t>
                </a:r>
                <a:r>
                  <a:rPr lang="en-US" altLang="ko-KR" sz="2200" dirty="0">
                    <a:latin typeface="Open Sans" panose="020B0606030504020204" pitchFamily="34" charset="0"/>
                    <a:ea typeface="나눔스퀘어" panose="020B0600000101010101" pitchFamily="50" charset="-127"/>
                    <a:cs typeface="Open Sans" panose="020B0606030504020204" pitchFamily="34" charset="0"/>
                  </a:rPr>
                  <a:t> is the total variability in the observed values (</a:t>
                </a:r>
                <a14:m>
                  <m:oMath xmlns:m="http://schemas.openxmlformats.org/officeDocument/2006/math">
                    <m:sSub>
                      <m:sSubPr>
                        <m:ctrlPr>
                          <a:rPr lang="en-US" altLang="ko-KR" sz="2200" i="1" smtClean="0">
                            <a:solidFill>
                              <a:srgbClr val="836967"/>
                            </a:solidFill>
                            <a:latin typeface="Cambria Math" panose="02040503050406030204" pitchFamily="18" charset="0"/>
                          </a:rPr>
                        </m:ctrlPr>
                      </m:sSubPr>
                      <m:e>
                        <m:r>
                          <a:rPr lang="en-US" altLang="ko-KR" sz="2200" i="1" smtClean="0">
                            <a:latin typeface="Cambria Math" panose="02040503050406030204" pitchFamily="18" charset="0"/>
                          </a:rPr>
                          <m:t>𝑦</m:t>
                        </m:r>
                      </m:e>
                      <m:sub>
                        <m:r>
                          <a:rPr lang="en-US" altLang="ko-KR" sz="2200" i="1" smtClean="0">
                            <a:latin typeface="Cambria Math" panose="02040503050406030204" pitchFamily="18" charset="0"/>
                          </a:rPr>
                          <m:t>𝑖</m:t>
                        </m:r>
                      </m:sub>
                    </m:sSub>
                  </m:oMath>
                </a14:m>
                <a:r>
                  <a:rPr lang="en-US" altLang="ko-KR" sz="2200" dirty="0">
                    <a:latin typeface="Open Sans" panose="020B0606030504020204" pitchFamily="34" charset="0"/>
                    <a:ea typeface="나눔스퀘어" panose="020B0600000101010101" pitchFamily="50" charset="-127"/>
                    <a:cs typeface="Open Sans" panose="020B0606030504020204" pitchFamily="34" charset="0"/>
                  </a:rPr>
                  <a:t>) around its mean (</a:t>
                </a:r>
                <a14:m>
                  <m:oMath xmlns:m="http://schemas.openxmlformats.org/officeDocument/2006/math">
                    <m:acc>
                      <m:accPr>
                        <m:chr m:val="̅"/>
                        <m:ctrlPr>
                          <a:rPr lang="en-US" altLang="ko-KR" sz="2200" i="1" smtClean="0">
                            <a:solidFill>
                              <a:srgbClr val="836967"/>
                            </a:solidFill>
                            <a:latin typeface="Cambria Math" panose="02040503050406030204" pitchFamily="18" charset="0"/>
                          </a:rPr>
                        </m:ctrlPr>
                      </m:accPr>
                      <m:e>
                        <m:r>
                          <a:rPr lang="en-US" altLang="ko-KR" sz="2200" i="1" smtClean="0">
                            <a:latin typeface="Cambria Math" panose="02040503050406030204" pitchFamily="18" charset="0"/>
                          </a:rPr>
                          <m:t>𝑦</m:t>
                        </m:r>
                      </m:e>
                    </m:acc>
                  </m:oMath>
                </a14:m>
                <a:r>
                  <a:rPr lang="en-US" altLang="ko-KR" sz="2200" dirty="0">
                    <a:latin typeface="Open Sans" panose="020B0606030504020204" pitchFamily="34" charset="0"/>
                    <a:ea typeface="나눔스퀘어" panose="020B0600000101010101" pitchFamily="50" charset="-127"/>
                    <a:cs typeface="Open Sans" panose="020B0606030504020204" pitchFamily="34" charset="0"/>
                  </a:rPr>
                  <a:t>)</a:t>
                </a:r>
              </a:p>
            </p:txBody>
          </p:sp>
        </mc:Choice>
        <mc:Fallback>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a:stretch>
              </a:blipFill>
            </p:spPr>
            <p:txBody>
              <a:bodyPr/>
              <a:lstStyle/>
              <a:p>
                <a:r>
                  <a:rPr 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14</a:t>
            </a:fld>
            <a:endParaRPr lang="ko-KR" altLang="en-US" dirty="0"/>
          </a:p>
        </p:txBody>
      </p:sp>
      <p:pic>
        <p:nvPicPr>
          <p:cNvPr id="8" name="그림 7">
            <a:extLst>
              <a:ext uri="{FF2B5EF4-FFF2-40B4-BE49-F238E27FC236}">
                <a16:creationId xmlns:a16="http://schemas.microsoft.com/office/drawing/2014/main" id="{FEDFC9E2-BC57-25CE-463B-DB537744248A}"/>
              </a:ext>
            </a:extLst>
          </p:cNvPr>
          <p:cNvPicPr>
            <a:picLocks noChangeAspect="1"/>
          </p:cNvPicPr>
          <p:nvPr/>
        </p:nvPicPr>
        <p:blipFill rotWithShape="1">
          <a:blip r:embed="rId3"/>
          <a:srcRect l="33123" t="2518" b="89352"/>
          <a:stretch/>
        </p:blipFill>
        <p:spPr>
          <a:xfrm>
            <a:off x="6096000" y="3889240"/>
            <a:ext cx="2468303" cy="438225"/>
          </a:xfrm>
          <a:prstGeom prst="rect">
            <a:avLst/>
          </a:prstGeom>
        </p:spPr>
      </p:pic>
      <p:pic>
        <p:nvPicPr>
          <p:cNvPr id="9" name="그림 8">
            <a:extLst>
              <a:ext uri="{FF2B5EF4-FFF2-40B4-BE49-F238E27FC236}">
                <a16:creationId xmlns:a16="http://schemas.microsoft.com/office/drawing/2014/main" id="{74281FBF-FC54-E17B-F023-08A06F277306}"/>
              </a:ext>
            </a:extLst>
          </p:cNvPr>
          <p:cNvPicPr>
            <a:picLocks noChangeAspect="1"/>
          </p:cNvPicPr>
          <p:nvPr/>
        </p:nvPicPr>
        <p:blipFill rotWithShape="1">
          <a:blip r:embed="rId3"/>
          <a:srcRect l="34097" t="89037" b="2518"/>
          <a:stretch/>
        </p:blipFill>
        <p:spPr>
          <a:xfrm>
            <a:off x="6131936" y="3363268"/>
            <a:ext cx="2432367" cy="455195"/>
          </a:xfrm>
          <a:prstGeom prst="rect">
            <a:avLst/>
          </a:prstGeom>
        </p:spPr>
      </p:pic>
      <p:sp>
        <p:nvSpPr>
          <p:cNvPr id="4" name="TextBox 3">
            <a:extLst>
              <a:ext uri="{FF2B5EF4-FFF2-40B4-BE49-F238E27FC236}">
                <a16:creationId xmlns:a16="http://schemas.microsoft.com/office/drawing/2014/main" id="{626FCA9C-F832-0B59-71B6-43C5D2AC7FBC}"/>
              </a:ext>
            </a:extLst>
          </p:cNvPr>
          <p:cNvSpPr txBox="1"/>
          <p:nvPr/>
        </p:nvSpPr>
        <p:spPr>
          <a:xfrm>
            <a:off x="8564303" y="3406199"/>
            <a:ext cx="1664238" cy="369332"/>
          </a:xfrm>
          <a:prstGeom prst="rect">
            <a:avLst/>
          </a:prstGeom>
          <a:noFill/>
        </p:spPr>
        <p:txBody>
          <a:bodyPr wrap="none" rtlCol="0">
            <a:spAutoFit/>
          </a:bodyPr>
          <a:lstStyle/>
          <a:p>
            <a:r>
              <a:rPr lang="ko-KR" altLang="en-US" dirty="0" err="1"/>
              <a:t>실제값</a:t>
            </a:r>
            <a:r>
              <a:rPr lang="en-US" altLang="ko-KR" dirty="0"/>
              <a:t>-</a:t>
            </a:r>
            <a:r>
              <a:rPr lang="ko-KR" altLang="en-US" dirty="0" err="1"/>
              <a:t>예측값</a:t>
            </a:r>
            <a:endParaRPr lang="en-US" dirty="0"/>
          </a:p>
        </p:txBody>
      </p:sp>
      <p:sp>
        <p:nvSpPr>
          <p:cNvPr id="6" name="TextBox 5">
            <a:extLst>
              <a:ext uri="{FF2B5EF4-FFF2-40B4-BE49-F238E27FC236}">
                <a16:creationId xmlns:a16="http://schemas.microsoft.com/office/drawing/2014/main" id="{A05B2E77-EC18-BF99-EB65-55CBBB2D1C7C}"/>
              </a:ext>
            </a:extLst>
          </p:cNvPr>
          <p:cNvSpPr txBox="1"/>
          <p:nvPr/>
        </p:nvSpPr>
        <p:spPr>
          <a:xfrm>
            <a:off x="8564303" y="3834712"/>
            <a:ext cx="2207656" cy="369332"/>
          </a:xfrm>
          <a:prstGeom prst="rect">
            <a:avLst/>
          </a:prstGeom>
          <a:noFill/>
        </p:spPr>
        <p:txBody>
          <a:bodyPr wrap="none" rtlCol="0">
            <a:spAutoFit/>
          </a:bodyPr>
          <a:lstStyle/>
          <a:p>
            <a:r>
              <a:rPr lang="ko-KR" altLang="en-US" dirty="0" err="1"/>
              <a:t>실제값</a:t>
            </a:r>
            <a:r>
              <a:rPr lang="en-US" altLang="ko-KR" dirty="0"/>
              <a:t>-</a:t>
            </a:r>
            <a:r>
              <a:rPr lang="ko-KR" altLang="en-US" dirty="0"/>
              <a:t>실제 평균값</a:t>
            </a:r>
            <a:endParaRPr lang="en-US" dirty="0"/>
          </a:p>
        </p:txBody>
      </p:sp>
      <p:sp>
        <p:nvSpPr>
          <p:cNvPr id="7" name="TextBox 6">
            <a:extLst>
              <a:ext uri="{FF2B5EF4-FFF2-40B4-BE49-F238E27FC236}">
                <a16:creationId xmlns:a16="http://schemas.microsoft.com/office/drawing/2014/main" id="{C066544D-A63B-966B-B426-4E0D76BECA31}"/>
              </a:ext>
            </a:extLst>
          </p:cNvPr>
          <p:cNvSpPr txBox="1"/>
          <p:nvPr/>
        </p:nvSpPr>
        <p:spPr>
          <a:xfrm>
            <a:off x="4584970" y="6264733"/>
            <a:ext cx="6078908" cy="369332"/>
          </a:xfrm>
          <a:prstGeom prst="rect">
            <a:avLst/>
          </a:prstGeom>
          <a:noFill/>
        </p:spPr>
        <p:txBody>
          <a:bodyPr wrap="none" rtlCol="0">
            <a:spAutoFit/>
          </a:bodyPr>
          <a:lstStyle/>
          <a:p>
            <a:r>
              <a:rPr lang="ko-KR" altLang="en-US" dirty="0">
                <a:solidFill>
                  <a:srgbClr val="00B0F0"/>
                </a:solidFill>
              </a:rPr>
              <a:t>다른 </a:t>
            </a:r>
            <a:r>
              <a:rPr lang="ko-KR" altLang="en-US" dirty="0" err="1">
                <a:solidFill>
                  <a:srgbClr val="00B0F0"/>
                </a:solidFill>
              </a:rPr>
              <a:t>모델끼리도</a:t>
            </a:r>
            <a:r>
              <a:rPr lang="ko-KR" altLang="en-US" dirty="0">
                <a:solidFill>
                  <a:srgbClr val="00B0F0"/>
                </a:solidFill>
              </a:rPr>
              <a:t> 비교 가능 </a:t>
            </a:r>
            <a:r>
              <a:rPr lang="en-US" altLang="ko-KR" dirty="0">
                <a:solidFill>
                  <a:srgbClr val="00B0F0"/>
                </a:solidFill>
              </a:rPr>
              <a:t>(0~1</a:t>
            </a:r>
            <a:r>
              <a:rPr lang="ko-KR" altLang="en-US" dirty="0">
                <a:solidFill>
                  <a:srgbClr val="00B0F0"/>
                </a:solidFill>
              </a:rPr>
              <a:t>사이로 </a:t>
            </a:r>
            <a:r>
              <a:rPr lang="ko-KR" altLang="en-US" dirty="0" err="1">
                <a:solidFill>
                  <a:srgbClr val="00B0F0"/>
                </a:solidFill>
              </a:rPr>
              <a:t>정규화되기</a:t>
            </a:r>
            <a:r>
              <a:rPr lang="ko-KR" altLang="en-US" dirty="0">
                <a:solidFill>
                  <a:srgbClr val="00B0F0"/>
                </a:solidFill>
              </a:rPr>
              <a:t> 때문</a:t>
            </a:r>
            <a:r>
              <a:rPr lang="en-US" altLang="ko-KR" dirty="0">
                <a:solidFill>
                  <a:srgbClr val="00B0F0"/>
                </a:solidFill>
              </a:rPr>
              <a:t>)</a:t>
            </a:r>
            <a:endParaRPr lang="en-US" dirty="0">
              <a:solidFill>
                <a:srgbClr val="00B0F0"/>
              </a:solidFill>
            </a:endParaRPr>
          </a:p>
        </p:txBody>
      </p:sp>
    </p:spTree>
    <p:extLst>
      <p:ext uri="{BB962C8B-B14F-4D97-AF65-F5344CB8AC3E}">
        <p14:creationId xmlns:p14="http://schemas.microsoft.com/office/powerpoint/2010/main" val="127750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4) 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baseline="30000"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fontScale="92500"/>
          </a:bodyPr>
          <a:lstStyle/>
          <a:p>
            <a:pPr marL="0" indent="0">
              <a:lnSpc>
                <a:spcPct val="150000"/>
              </a:lnSpc>
              <a:buNone/>
            </a:pPr>
            <a:r>
              <a:rPr lang="en-US" altLang="ko-KR" sz="2600" b="1" dirty="0">
                <a:latin typeface="Open Sans" panose="020B0606030504020204" pitchFamily="34" charset="0"/>
                <a:ea typeface="나눔스퀘어" panose="020B0600000101010101" pitchFamily="50" charset="-127"/>
                <a:cs typeface="Open Sans" panose="020B0606030504020204" pitchFamily="34" charset="0"/>
              </a:rPr>
              <a:t>R</a:t>
            </a:r>
            <a:r>
              <a:rPr lang="en-US" altLang="ko-KR" sz="2600" b="1" baseline="30000" dirty="0">
                <a:latin typeface="Open Sans" panose="020B0606030504020204" pitchFamily="34" charset="0"/>
                <a:ea typeface="나눔스퀘어" panose="020B0600000101010101" pitchFamily="50" charset="-127"/>
                <a:cs typeface="Open Sans" panose="020B0606030504020204" pitchFamily="34" charset="0"/>
              </a:rPr>
              <a:t>2</a:t>
            </a:r>
            <a:r>
              <a:rPr lang="en-US" altLang="ko-KR" sz="2600" b="1" dirty="0">
                <a:latin typeface="Open Sans" panose="020B0606030504020204" pitchFamily="34" charset="0"/>
                <a:ea typeface="나눔스퀘어" panose="020B0600000101010101" pitchFamily="50" charset="-127"/>
                <a:cs typeface="Open Sans" panose="020B0606030504020204" pitchFamily="34" charset="0"/>
              </a:rPr>
              <a:t> (R-squared) measure that represents the proportion of the variance in the dependent variable that is predictable from the independent variables in a regression model</a:t>
            </a:r>
            <a:endParaRPr lang="en-US" altLang="ko-KR" sz="2600" b="1" i="1" dirty="0">
              <a:solidFill>
                <a:schemeClr val="tx1"/>
              </a:solidFill>
              <a:latin typeface="Cambria Math" panose="02040503050406030204" pitchFamily="18" charset="0"/>
            </a:endParaRPr>
          </a:p>
          <a:p>
            <a:pPr>
              <a:lnSpc>
                <a:spcPct val="150000"/>
              </a:lnSpc>
            </a:pPr>
            <a:r>
              <a:rPr lang="en-US" altLang="ko-KR" sz="1900" b="1"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0</a:t>
            </a:r>
            <a:r>
              <a:rPr lang="en-US" altLang="ko-KR" sz="19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indicates that the model does not explain any of the variability in the dependent variable (bad)</a:t>
            </a:r>
          </a:p>
          <a:p>
            <a:pPr>
              <a:lnSpc>
                <a:spcPct val="150000"/>
              </a:lnSpc>
            </a:pPr>
            <a:r>
              <a:rPr lang="en-US" altLang="ko-KR" sz="1900" b="1"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1</a:t>
            </a:r>
            <a:r>
              <a:rPr lang="en-US" altLang="ko-KR" sz="19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 indicates that the model explains all of the variability in the dependent variable (good)</a:t>
            </a:r>
          </a:p>
          <a:p>
            <a:pPr>
              <a:lnSpc>
                <a:spcPct val="150000"/>
              </a:lnSpc>
            </a:pPr>
            <a:r>
              <a:rPr lang="en-US" altLang="ko-KR" sz="19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Interpretability</a:t>
            </a:r>
            <a:r>
              <a:rPr lang="en-US" altLang="ko-KR" sz="1900" dirty="0">
                <a:solidFill>
                  <a:schemeClr val="tx1"/>
                </a:solidFill>
                <a:latin typeface="Open Sans" panose="020B0606030504020204" pitchFamily="34" charset="0"/>
                <a:ea typeface="Open Sans" panose="020B0606030504020204" pitchFamily="34" charset="0"/>
                <a:cs typeface="Open Sans" panose="020B0606030504020204" pitchFamily="34" charset="0"/>
              </a:rPr>
              <a:t>: R</a:t>
            </a:r>
            <a:r>
              <a:rPr lang="en-US" altLang="ko-KR" sz="19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en-US" altLang="ko-KR" sz="1900" dirty="0">
                <a:solidFill>
                  <a:schemeClr val="tx1"/>
                </a:solidFill>
                <a:latin typeface="Open Sans" panose="020B0606030504020204" pitchFamily="34" charset="0"/>
                <a:ea typeface="Open Sans" panose="020B0606030504020204" pitchFamily="34" charset="0"/>
                <a:cs typeface="Open Sans" panose="020B0606030504020204" pitchFamily="34" charset="0"/>
              </a:rPr>
              <a:t> directly indicates how well the model explains the variability of the dependent variable</a:t>
            </a:r>
          </a:p>
          <a:p>
            <a:pPr>
              <a:lnSpc>
                <a:spcPct val="150000"/>
              </a:lnSpc>
            </a:pPr>
            <a:r>
              <a:rPr lang="en-US" altLang="ko-KR" sz="19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Sample Size Correction</a:t>
            </a:r>
            <a:r>
              <a:rPr lang="en-US" altLang="ko-KR" sz="1900" dirty="0">
                <a:solidFill>
                  <a:schemeClr val="tx1"/>
                </a:solidFill>
                <a:latin typeface="Open Sans" panose="020B0606030504020204" pitchFamily="34" charset="0"/>
                <a:ea typeface="Open Sans" panose="020B0606030504020204" pitchFamily="34" charset="0"/>
                <a:cs typeface="Open Sans" panose="020B0606030504020204" pitchFamily="34" charset="0"/>
              </a:rPr>
              <a:t>: R</a:t>
            </a:r>
            <a:r>
              <a:rPr lang="en-US" altLang="ko-KR" sz="19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en-US" altLang="ko-KR" sz="19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less sensitive to changes in sample size compared to others (i.e., MAE, MSE, and RMSE)</a:t>
            </a: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15</a:t>
            </a:fld>
            <a:endParaRPr lang="ko-KR" altLang="en-US" dirty="0"/>
          </a:p>
        </p:txBody>
      </p:sp>
    </p:spTree>
    <p:extLst>
      <p:ext uri="{BB962C8B-B14F-4D97-AF65-F5344CB8AC3E}">
        <p14:creationId xmlns:p14="http://schemas.microsoft.com/office/powerpoint/2010/main" val="39566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16</a:t>
            </a:fld>
            <a:endParaRPr lang="ko-KR" altLang="en-US" dirty="0"/>
          </a:p>
        </p:txBody>
      </p:sp>
      <p:pic>
        <p:nvPicPr>
          <p:cNvPr id="17" name="내용 개체 틀 16">
            <a:extLst>
              <a:ext uri="{FF2B5EF4-FFF2-40B4-BE49-F238E27FC236}">
                <a16:creationId xmlns:a16="http://schemas.microsoft.com/office/drawing/2014/main" id="{9CFB8312-035F-0646-6D5F-6C281CF2CAA1}"/>
              </a:ext>
            </a:extLst>
          </p:cNvPr>
          <p:cNvPicPr>
            <a:picLocks noGrp="1" noChangeAspect="1"/>
          </p:cNvPicPr>
          <p:nvPr>
            <p:ph idx="1"/>
          </p:nvPr>
        </p:nvPicPr>
        <p:blipFill rotWithShape="1">
          <a:blip r:embed="rId2"/>
          <a:srcRect b="61759"/>
          <a:stretch/>
        </p:blipFill>
        <p:spPr>
          <a:xfrm>
            <a:off x="2561001" y="1285875"/>
            <a:ext cx="7069998" cy="4978400"/>
          </a:xfrm>
          <a:prstGeom prst="rect">
            <a:avLst/>
          </a:prstGeom>
        </p:spPr>
      </p:pic>
    </p:spTree>
    <p:extLst>
      <p:ext uri="{BB962C8B-B14F-4D97-AF65-F5344CB8AC3E}">
        <p14:creationId xmlns:p14="http://schemas.microsoft.com/office/powerpoint/2010/main" val="296261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17</a:t>
            </a:fld>
            <a:endParaRPr lang="ko-KR" altLang="en-US" dirty="0"/>
          </a:p>
        </p:txBody>
      </p:sp>
      <p:pic>
        <p:nvPicPr>
          <p:cNvPr id="15" name="내용 개체 틀 14">
            <a:extLst>
              <a:ext uri="{FF2B5EF4-FFF2-40B4-BE49-F238E27FC236}">
                <a16:creationId xmlns:a16="http://schemas.microsoft.com/office/drawing/2014/main" id="{962EA8E7-E4C3-AFC0-1D6F-C796BC266B28}"/>
              </a:ext>
            </a:extLst>
          </p:cNvPr>
          <p:cNvPicPr>
            <a:picLocks noGrp="1" noChangeAspect="1"/>
          </p:cNvPicPr>
          <p:nvPr>
            <p:ph idx="1"/>
          </p:nvPr>
        </p:nvPicPr>
        <p:blipFill rotWithShape="1">
          <a:blip r:embed="rId2"/>
          <a:srcRect t="61759"/>
          <a:stretch/>
        </p:blipFill>
        <p:spPr>
          <a:xfrm>
            <a:off x="2561001" y="1285875"/>
            <a:ext cx="7069998" cy="49784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A1DC9-75C2-7446-9D4E-2332D0F6211E}"/>
                  </a:ext>
                </a:extLst>
              </p:cNvPr>
              <p:cNvSpPr txBox="1"/>
              <p:nvPr/>
            </p:nvSpPr>
            <p:spPr>
              <a:xfrm>
                <a:off x="6588036" y="3429000"/>
                <a:ext cx="185492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ko-KR" altLang="en-US" sz="2000" b="1" i="1" dirty="0" smtClean="0">
                          <a:latin typeface="Cambria Math" panose="02040503050406030204" pitchFamily="18" charset="0"/>
                        </a:rPr>
                        <m:t>𝒚</m:t>
                      </m:r>
                      <m:r>
                        <a:rPr lang="ko-KR" altLang="en-US" sz="2000" b="1" i="0" dirty="0">
                          <a:latin typeface="Cambria Math" panose="02040503050406030204" pitchFamily="18" charset="0"/>
                        </a:rPr>
                        <m:t>=</m:t>
                      </m:r>
                      <m:r>
                        <a:rPr lang="ko-KR" altLang="en-US" sz="2000" b="1" i="0" dirty="0">
                          <a:latin typeface="Cambria Math" panose="02040503050406030204" pitchFamily="18" charset="0"/>
                        </a:rPr>
                        <m:t>𝟐</m:t>
                      </m:r>
                      <m:sSub>
                        <m:sSubPr>
                          <m:ctrlPr>
                            <a:rPr lang="ko-KR" altLang="en-US" sz="2000" b="1" i="1" dirty="0">
                              <a:solidFill>
                                <a:srgbClr val="836967"/>
                              </a:solidFill>
                              <a:latin typeface="Cambria Math" panose="02040503050406030204" pitchFamily="18" charset="0"/>
                            </a:rPr>
                          </m:ctrlPr>
                        </m:sSubPr>
                        <m:e>
                          <m:r>
                            <a:rPr lang="ko-KR" altLang="en-US" sz="2000" b="1" i="1" dirty="0">
                              <a:latin typeface="Cambria Math" panose="02040503050406030204" pitchFamily="18" charset="0"/>
                            </a:rPr>
                            <m:t>𝒙</m:t>
                          </m:r>
                        </m:e>
                        <m:sub>
                          <m:r>
                            <a:rPr lang="ko-KR" altLang="en-US" sz="2000" b="1" i="0" dirty="0">
                              <a:latin typeface="Cambria Math" panose="02040503050406030204" pitchFamily="18" charset="0"/>
                            </a:rPr>
                            <m:t>𝟏</m:t>
                          </m:r>
                        </m:sub>
                      </m:sSub>
                      <m:r>
                        <a:rPr lang="ko-KR" altLang="en-US" sz="2000" b="1" i="0" dirty="0">
                          <a:latin typeface="Cambria Math" panose="02040503050406030204" pitchFamily="18" charset="0"/>
                        </a:rPr>
                        <m:t>−</m:t>
                      </m:r>
                      <m:r>
                        <a:rPr lang="ko-KR" altLang="en-US" sz="2000" b="1" i="0" dirty="0">
                          <a:latin typeface="Cambria Math" panose="02040503050406030204" pitchFamily="18" charset="0"/>
                        </a:rPr>
                        <m:t>𝟗𝟎</m:t>
                      </m:r>
                    </m:oMath>
                  </m:oMathPara>
                </a14:m>
                <a:endParaRPr lang="ko-KR" altLang="en-US" sz="2000" b="1" dirty="0"/>
              </a:p>
            </p:txBody>
          </p:sp>
        </mc:Choice>
        <mc:Fallback xmlns="">
          <p:sp>
            <p:nvSpPr>
              <p:cNvPr id="7" name="TextBox 6">
                <a:extLst>
                  <a:ext uri="{FF2B5EF4-FFF2-40B4-BE49-F238E27FC236}">
                    <a16:creationId xmlns:a16="http://schemas.microsoft.com/office/drawing/2014/main" id="{C9AA1DC9-75C2-7446-9D4E-2332D0F6211E}"/>
                  </a:ext>
                </a:extLst>
              </p:cNvPr>
              <p:cNvSpPr txBox="1">
                <a:spLocks noRot="1" noChangeAspect="1" noMove="1" noResize="1" noEditPoints="1" noAdjustHandles="1" noChangeArrowheads="1" noChangeShapeType="1" noTextEdit="1"/>
              </p:cNvSpPr>
              <p:nvPr/>
            </p:nvSpPr>
            <p:spPr>
              <a:xfrm>
                <a:off x="6588036" y="3429000"/>
                <a:ext cx="1854926" cy="400110"/>
              </a:xfrm>
              <a:prstGeom prst="rect">
                <a:avLst/>
              </a:prstGeom>
              <a:blipFill>
                <a:blip r:embed="rId3"/>
                <a:stretch>
                  <a:fillRect b="-10769"/>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36555E16-187B-1EB8-5326-35AA22536C0A}"/>
              </a:ext>
            </a:extLst>
          </p:cNvPr>
          <p:cNvSpPr txBox="1"/>
          <p:nvPr/>
        </p:nvSpPr>
        <p:spPr>
          <a:xfrm>
            <a:off x="9232446" y="1563236"/>
            <a:ext cx="2502354"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0</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0</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0</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1.0</a:t>
            </a:r>
            <a:endParaRPr lang="ko-KR" altLang="en-US" dirty="0"/>
          </a:p>
        </p:txBody>
      </p:sp>
    </p:spTree>
    <p:extLst>
      <p:ext uri="{BB962C8B-B14F-4D97-AF65-F5344CB8AC3E}">
        <p14:creationId xmlns:p14="http://schemas.microsoft.com/office/powerpoint/2010/main" val="213603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18</a:t>
            </a:fld>
            <a:endParaRPr lang="ko-KR" altLang="en-US" dirty="0"/>
          </a:p>
        </p:txBody>
      </p:sp>
      <p:pic>
        <p:nvPicPr>
          <p:cNvPr id="14" name="내용 개체 틀 9">
            <a:extLst>
              <a:ext uri="{FF2B5EF4-FFF2-40B4-BE49-F238E27FC236}">
                <a16:creationId xmlns:a16="http://schemas.microsoft.com/office/drawing/2014/main" id="{6152BC78-EA17-7712-74FB-4C67ACCF7758}"/>
              </a:ext>
            </a:extLst>
          </p:cNvPr>
          <p:cNvPicPr>
            <a:picLocks noGrp="1" noChangeAspect="1"/>
          </p:cNvPicPr>
          <p:nvPr>
            <p:ph idx="1"/>
          </p:nvPr>
        </p:nvPicPr>
        <p:blipFill rotWithShape="1">
          <a:blip r:embed="rId2"/>
          <a:srcRect b="65217"/>
          <a:stretch/>
        </p:blipFill>
        <p:spPr>
          <a:xfrm>
            <a:off x="2678033" y="1285875"/>
            <a:ext cx="6835934" cy="4978400"/>
          </a:xfrm>
        </p:spPr>
      </p:pic>
    </p:spTree>
    <p:extLst>
      <p:ext uri="{BB962C8B-B14F-4D97-AF65-F5344CB8AC3E}">
        <p14:creationId xmlns:p14="http://schemas.microsoft.com/office/powerpoint/2010/main" val="2451842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19</a:t>
            </a:fld>
            <a:endParaRPr lang="ko-KR" altLang="en-US" dirty="0"/>
          </a:p>
        </p:txBody>
      </p:sp>
      <p:pic>
        <p:nvPicPr>
          <p:cNvPr id="12" name="내용 개체 틀 11">
            <a:extLst>
              <a:ext uri="{FF2B5EF4-FFF2-40B4-BE49-F238E27FC236}">
                <a16:creationId xmlns:a16="http://schemas.microsoft.com/office/drawing/2014/main" id="{3CA74CCA-98C1-49E3-6DAF-03C28D8657C8}"/>
              </a:ext>
            </a:extLst>
          </p:cNvPr>
          <p:cNvPicPr>
            <a:picLocks noGrp="1" noChangeAspect="1"/>
          </p:cNvPicPr>
          <p:nvPr>
            <p:ph idx="1"/>
          </p:nvPr>
        </p:nvPicPr>
        <p:blipFill>
          <a:blip r:embed="rId2"/>
          <a:stretch>
            <a:fillRect/>
          </a:stretch>
        </p:blipFill>
        <p:spPr>
          <a:xfrm>
            <a:off x="2714614" y="1317625"/>
            <a:ext cx="6762772" cy="4978400"/>
          </a:xfrm>
          <a:prstGeom prst="rect">
            <a:avLst/>
          </a:prstGeom>
        </p:spPr>
      </p:pic>
      <p:sp>
        <p:nvSpPr>
          <p:cNvPr id="4" name="TextBox 3">
            <a:extLst>
              <a:ext uri="{FF2B5EF4-FFF2-40B4-BE49-F238E27FC236}">
                <a16:creationId xmlns:a16="http://schemas.microsoft.com/office/drawing/2014/main" id="{019A1B72-1A74-DA3A-294A-E37C80D229BA}"/>
              </a:ext>
            </a:extLst>
          </p:cNvPr>
          <p:cNvSpPr txBox="1"/>
          <p:nvPr/>
        </p:nvSpPr>
        <p:spPr>
          <a:xfrm>
            <a:off x="9232446" y="1563236"/>
            <a:ext cx="2502354"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6.4485</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63.7624</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7.9851</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0.0014</a:t>
            </a:r>
            <a:endParaRPr lang="ko-KR" altLang="en-US" dirty="0"/>
          </a:p>
        </p:txBody>
      </p:sp>
    </p:spTree>
    <p:extLst>
      <p:ext uri="{BB962C8B-B14F-4D97-AF65-F5344CB8AC3E}">
        <p14:creationId xmlns:p14="http://schemas.microsoft.com/office/powerpoint/2010/main" val="372162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4F4F14B7-BCDC-5E73-0B16-1D7E71023C2D}"/>
              </a:ext>
            </a:extLst>
          </p:cNvPr>
          <p:cNvGraphicFramePr>
            <a:graphicFrameLocks noGrp="1"/>
          </p:cNvGraphicFramePr>
          <p:nvPr>
            <p:ph idx="1"/>
            <p:extLst>
              <p:ext uri="{D42A27DB-BD31-4B8C-83A1-F6EECF244321}">
                <p14:modId xmlns:p14="http://schemas.microsoft.com/office/powerpoint/2010/main" val="2707914613"/>
              </p:ext>
            </p:extLst>
          </p:nvPr>
        </p:nvGraphicFramePr>
        <p:xfrm>
          <a:off x="838200" y="1360112"/>
          <a:ext cx="10515597" cy="4079240"/>
        </p:xfrm>
        <a:graphic>
          <a:graphicData uri="http://schemas.openxmlformats.org/drawingml/2006/table">
            <a:tbl>
              <a:tblPr firstRow="1" bandRow="1">
                <a:tableStyleId>{5C22544A-7EE6-4342-B048-85BDC9FD1C3A}</a:tableStyleId>
              </a:tblPr>
              <a:tblGrid>
                <a:gridCol w="1505989">
                  <a:extLst>
                    <a:ext uri="{9D8B030D-6E8A-4147-A177-3AD203B41FA5}">
                      <a16:colId xmlns:a16="http://schemas.microsoft.com/office/drawing/2014/main" val="1837521228"/>
                    </a:ext>
                  </a:extLst>
                </a:gridCol>
                <a:gridCol w="8273961">
                  <a:extLst>
                    <a:ext uri="{9D8B030D-6E8A-4147-A177-3AD203B41FA5}">
                      <a16:colId xmlns:a16="http://schemas.microsoft.com/office/drawing/2014/main" val="1788435459"/>
                    </a:ext>
                  </a:extLst>
                </a:gridCol>
                <a:gridCol w="735647">
                  <a:extLst>
                    <a:ext uri="{9D8B030D-6E8A-4147-A177-3AD203B41FA5}">
                      <a16:colId xmlns:a16="http://schemas.microsoft.com/office/drawing/2014/main" val="3873654643"/>
                    </a:ext>
                  </a:extLst>
                </a:gridCol>
              </a:tblGrid>
              <a:tr h="370840">
                <a:tc>
                  <a:txBody>
                    <a:bodyPr/>
                    <a:lstStyle/>
                    <a:p>
                      <a:pPr algn="ctr" latinLnBrk="1"/>
                      <a:r>
                        <a:rPr lang="en-US" altLang="ko-KR">
                          <a:latin typeface="Open Sans" panose="020B0606030504020204" pitchFamily="34" charset="0"/>
                          <a:ea typeface="Open Sans" panose="020B0606030504020204" pitchFamily="34" charset="0"/>
                          <a:cs typeface="Open Sans" panose="020B0606030504020204" pitchFamily="34" charset="0"/>
                        </a:rPr>
                        <a:t>Date</a:t>
                      </a:r>
                      <a:endParaRPr lang="ko-KR" altLang="en-US">
                        <a:latin typeface="Open Sans" panose="020B0606030504020204" pitchFamily="34" charset="0"/>
                        <a:cs typeface="Open Sans" panose="020B0606030504020204" pitchFamily="34" charset="0"/>
                      </a:endParaRPr>
                    </a:p>
                  </a:txBody>
                  <a:tcPr/>
                </a:tc>
                <a:tc>
                  <a:txBody>
                    <a:bodyPr/>
                    <a:lstStyle/>
                    <a:p>
                      <a:pPr algn="ctr" latinLnBrk="1"/>
                      <a:r>
                        <a:rPr lang="en-US" altLang="ko-KR">
                          <a:latin typeface="Open Sans" panose="020B0606030504020204" pitchFamily="34" charset="0"/>
                          <a:cs typeface="Open Sans" panose="020B0606030504020204" pitchFamily="34" charset="0"/>
                        </a:rPr>
                        <a:t>Description</a:t>
                      </a:r>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41584602"/>
                  </a:ext>
                </a:extLst>
              </a:tr>
              <a:tr h="370840">
                <a:tc>
                  <a:txBody>
                    <a:bodyPr/>
                    <a:lstStyle/>
                    <a:p>
                      <a:pPr algn="ctr" latinLnBrk="1"/>
                      <a:r>
                        <a:rPr lang="en-US" altLang="ko-KR" b="1" dirty="0">
                          <a:latin typeface="Open Sans" panose="020B0606030504020204" pitchFamily="34" charset="0"/>
                          <a:ea typeface="Open Sans" panose="020B0606030504020204" pitchFamily="34" charset="0"/>
                          <a:cs typeface="Open Sans" panose="020B0606030504020204" pitchFamily="34" charset="0"/>
                        </a:rPr>
                        <a:t>2024.03.18</a:t>
                      </a:r>
                      <a:endParaRPr lang="ko-KR" altLang="en-US" b="1" dirty="0">
                        <a:latin typeface="Open Sans" panose="020B0606030504020204" pitchFamily="34" charset="0"/>
                        <a:cs typeface="Open Sans" panose="020B0606030504020204" pitchFamily="34" charset="0"/>
                      </a:endParaRPr>
                    </a:p>
                  </a:txBody>
                  <a:tcPr/>
                </a:tc>
                <a:tc>
                  <a:txBody>
                    <a:bodyPr/>
                    <a:lstStyle/>
                    <a:p>
                      <a:pPr latinLnBrk="1"/>
                      <a:r>
                        <a:rPr lang="en-US" altLang="ko-KR" b="1">
                          <a:latin typeface="Open Sans" panose="020B0606030504020204" pitchFamily="34" charset="0"/>
                          <a:cs typeface="Open Sans" panose="020B0606030504020204" pitchFamily="34" charset="0"/>
                        </a:rPr>
                        <a:t>The first version</a:t>
                      </a:r>
                      <a:endParaRPr lang="ko-KR" altLang="en-US" b="1">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668701168"/>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b="1" dirty="0">
                        <a:latin typeface="Open Sans" panose="020B0606030504020204" pitchFamily="34" charset="0"/>
                        <a:cs typeface="Open Sans" panose="020B0606030504020204" pitchFamily="34" charset="0"/>
                      </a:endParaRPr>
                    </a:p>
                  </a:txBody>
                  <a:tcPr/>
                </a:tc>
                <a:tc>
                  <a:txBody>
                    <a:bodyPr/>
                    <a:lstStyle/>
                    <a:p>
                      <a:pPr latinLnBrk="1"/>
                      <a:endParaRPr lang="ko-KR" altLang="en-US" b="1" dirty="0">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785676509"/>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b="1" dirty="0">
                        <a:latin typeface="Open Sans" panose="020B0606030504020204" pitchFamily="34" charset="0"/>
                        <a:cs typeface="Open Sans" panose="020B0606030504020204" pitchFamily="34" charset="0"/>
                      </a:endParaRPr>
                    </a:p>
                  </a:txBody>
                  <a:tcPr/>
                </a:tc>
                <a:tc>
                  <a:txBody>
                    <a:bodyPr/>
                    <a:lstStyle/>
                    <a:p>
                      <a:pPr latinLnBrk="1"/>
                      <a:endParaRPr lang="ko-KR" altLang="en-US" b="1" dirty="0">
                        <a:latin typeface="Open Sans" panose="020B0606030504020204" pitchFamily="34" charset="0"/>
                        <a:cs typeface="Open Sans" panose="020B0606030504020204" pitchFamily="34" charset="0"/>
                      </a:endParaRPr>
                    </a:p>
                  </a:txBody>
                  <a:tcPr/>
                </a:tc>
                <a:tc>
                  <a:txBody>
                    <a:bodyPr/>
                    <a:lstStyle/>
                    <a:p>
                      <a:pPr latinLnBrk="1"/>
                      <a:endParaRPr lang="ko-KR" altLang="en-US" dirty="0">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4081984689"/>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331865456"/>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dirty="0">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489299077"/>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476155435"/>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476181459"/>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89409952"/>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964819364"/>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dirty="0">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269589624"/>
                  </a:ext>
                </a:extLst>
              </a:tr>
            </a:tbl>
          </a:graphicData>
        </a:graphic>
      </p:graphicFrame>
      <p:sp>
        <p:nvSpPr>
          <p:cNvPr id="4" name="슬라이드 번호 개체 틀 3">
            <a:extLst>
              <a:ext uri="{FF2B5EF4-FFF2-40B4-BE49-F238E27FC236}">
                <a16:creationId xmlns:a16="http://schemas.microsoft.com/office/drawing/2014/main" id="{B2B85254-65D8-2EE7-1C44-EBA3B9A78A86}"/>
              </a:ext>
            </a:extLst>
          </p:cNvPr>
          <p:cNvSpPr>
            <a:spLocks noGrp="1"/>
          </p:cNvSpPr>
          <p:nvPr>
            <p:ph type="sldNum" sz="quarter" idx="12"/>
          </p:nvPr>
        </p:nvSpPr>
        <p:spPr/>
        <p:txBody>
          <a:bodyPr/>
          <a:lstStyle/>
          <a:p>
            <a:fld id="{171EF441-DD61-471E-990C-77F400E5E037}" type="slidenum">
              <a:rPr lang="ko-KR" altLang="en-US" smtClean="0"/>
              <a:pPr/>
              <a:t>2</a:t>
            </a:fld>
            <a:endParaRPr lang="ko-KR" altLang="en-US"/>
          </a:p>
        </p:txBody>
      </p:sp>
      <p:sp>
        <p:nvSpPr>
          <p:cNvPr id="7" name="제목 4">
            <a:extLst>
              <a:ext uri="{FF2B5EF4-FFF2-40B4-BE49-F238E27FC236}">
                <a16:creationId xmlns:a16="http://schemas.microsoft.com/office/drawing/2014/main" id="{2D660553-485E-6921-6B37-EE2F870CBD79}"/>
              </a:ext>
            </a:extLst>
          </p:cNvPr>
          <p:cNvSpPr>
            <a:spLocks noGrp="1"/>
          </p:cNvSpPr>
          <p:nvPr>
            <p:ph type="title"/>
          </p:nvPr>
        </p:nvSpPr>
        <p:spPr>
          <a:xfrm>
            <a:off x="695325" y="365125"/>
            <a:ext cx="10620375" cy="455613"/>
          </a:xfrm>
        </p:spPr>
        <p:txBody>
          <a:bodyPr/>
          <a:lstStyle/>
          <a:p>
            <a:r>
              <a:rPr lang="en-US" altLang="ko-KR" b="1">
                <a:latin typeface="Open Sans" panose="020B0606030504020204" pitchFamily="34" charset="0"/>
                <a:ea typeface="Open Sans" panose="020B0606030504020204" pitchFamily="34" charset="0"/>
                <a:cs typeface="Open Sans" panose="020B0606030504020204" pitchFamily="34" charset="0"/>
              </a:rPr>
              <a:t>Slide Update History</a:t>
            </a:r>
            <a:endParaRPr lang="ko-KR" altLang="en-US" b="1">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66054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mc:Choice xmlns:a14="http://schemas.microsoft.com/office/drawing/2010/main"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regression technique that models the </a:t>
                </a: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relationship between an independent variable(s) (denoted as </a:t>
                </a: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𝒙</m:t>
                        </m:r>
                      </m:e>
                      <m:sub>
                        <m:r>
                          <a:rPr lang="en-US" altLang="ko-KR" sz="2400" b="1" i="1" smtClean="0">
                            <a:solidFill>
                              <a:schemeClr val="tx1"/>
                            </a:solidFill>
                            <a:latin typeface="Cambria Math" panose="02040503050406030204" pitchFamily="18" charset="0"/>
                          </a:rPr>
                          <m:t>𝒊</m:t>
                        </m:r>
                      </m:sub>
                    </m:sSub>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and a dependent variable (denoted as </a:t>
                </a:r>
                <a14:m>
                  <m:oMath xmlns:m="http://schemas.openxmlformats.org/officeDocument/2006/math">
                    <m:r>
                      <a:rPr lang="en-US" altLang="ko-KR" sz="2400" b="1" i="1">
                        <a:highlight>
                          <a:srgbClr val="FFFFFF"/>
                        </a:highlight>
                        <a:latin typeface="Cambria Math" panose="02040503050406030204" pitchFamily="18" charset="0"/>
                      </a:rPr>
                      <m:t>𝒚</m:t>
                    </m:r>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 as a polynomial function of </a:t>
                </a:r>
                <a14:m>
                  <m:oMath xmlns:m="http://schemas.openxmlformats.org/officeDocument/2006/math">
                    <m:r>
                      <a:rPr lang="en-US" altLang="ko-KR" sz="2400" b="1" i="1">
                        <a:highlight>
                          <a:srgbClr val="FFFFFF"/>
                        </a:highlight>
                        <a:latin typeface="Cambria Math" panose="02040503050406030204" pitchFamily="18" charset="0"/>
                      </a:rPr>
                      <m:t>𝒙</m:t>
                    </m:r>
                  </m:oMath>
                </a14:m>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t>
                </a: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Polynomial regression allows for fitting a curve to the data, capturing non-linear patterns and curvature</a:t>
                </a: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Polynomial regression is useful when the relationship between variables cannot be adequately described by a straight line</a:t>
                </a:r>
              </a:p>
            </p:txBody>
          </p:sp>
        </mc:Choice>
        <mc:Fallback>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a:stretch>
              </a:blipFill>
            </p:spPr>
            <p:txBody>
              <a:bodyPr/>
              <a:lstStyle/>
              <a:p>
                <a:r>
                  <a:rPr 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20</a:t>
            </a:fld>
            <a:endParaRPr lang="ko-KR" altLang="en-US" dirty="0"/>
          </a:p>
        </p:txBody>
      </p:sp>
    </p:spTree>
    <p:extLst>
      <p:ext uri="{BB962C8B-B14F-4D97-AF65-F5344CB8AC3E}">
        <p14:creationId xmlns:p14="http://schemas.microsoft.com/office/powerpoint/2010/main" val="1268413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21</a:t>
            </a:fld>
            <a:endParaRPr lang="ko-KR" altLang="en-US" dirty="0"/>
          </a:p>
        </p:txBody>
      </p:sp>
      <p:pic>
        <p:nvPicPr>
          <p:cNvPr id="14" name="내용 개체 틀 9">
            <a:extLst>
              <a:ext uri="{FF2B5EF4-FFF2-40B4-BE49-F238E27FC236}">
                <a16:creationId xmlns:a16="http://schemas.microsoft.com/office/drawing/2014/main" id="{6152BC78-EA17-7712-74FB-4C67ACCF7758}"/>
              </a:ext>
            </a:extLst>
          </p:cNvPr>
          <p:cNvPicPr>
            <a:picLocks noGrp="1" noChangeAspect="1"/>
          </p:cNvPicPr>
          <p:nvPr>
            <p:ph idx="1"/>
          </p:nvPr>
        </p:nvPicPr>
        <p:blipFill rotWithShape="1">
          <a:blip r:embed="rId2"/>
          <a:srcRect b="65217"/>
          <a:stretch/>
        </p:blipFill>
        <p:spPr>
          <a:xfrm>
            <a:off x="2647552" y="1316355"/>
            <a:ext cx="6835934" cy="4978400"/>
          </a:xfrm>
        </p:spPr>
      </p:pic>
    </p:spTree>
    <p:extLst>
      <p:ext uri="{BB962C8B-B14F-4D97-AF65-F5344CB8AC3E}">
        <p14:creationId xmlns:p14="http://schemas.microsoft.com/office/powerpoint/2010/main" val="3696298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13" name="내용 개체 틀 12">
            <a:extLst>
              <a:ext uri="{FF2B5EF4-FFF2-40B4-BE49-F238E27FC236}">
                <a16:creationId xmlns:a16="http://schemas.microsoft.com/office/drawing/2014/main" id="{7D322968-40B6-404B-6493-0B0EB88F8F33}"/>
              </a:ext>
            </a:extLst>
          </p:cNvPr>
          <p:cNvPicPr>
            <a:picLocks noGrp="1" noChangeAspect="1"/>
          </p:cNvPicPr>
          <p:nvPr>
            <p:ph idx="1"/>
          </p:nvPr>
        </p:nvPicPr>
        <p:blipFill>
          <a:blip r:embed="rId2"/>
          <a:stretch>
            <a:fillRect/>
          </a:stretch>
        </p:blipFill>
        <p:spPr>
          <a:xfrm>
            <a:off x="2738474" y="1285875"/>
            <a:ext cx="6715051" cy="4978400"/>
          </a:xfrm>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22</a:t>
            </a:fld>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98197F-9AA4-FA59-1705-C103E4588B0A}"/>
                  </a:ext>
                </a:extLst>
              </p:cNvPr>
              <p:cNvSpPr txBox="1"/>
              <p:nvPr/>
            </p:nvSpPr>
            <p:spPr>
              <a:xfrm>
                <a:off x="3836125" y="2253342"/>
                <a:ext cx="4519750" cy="4001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ko-KR" altLang="en-US" sz="2000" b="1" i="1" dirty="0" smtClean="0">
                          <a:solidFill>
                            <a:srgbClr val="FF0000"/>
                          </a:solidFill>
                          <a:latin typeface="Cambria Math" panose="02040503050406030204" pitchFamily="18" charset="0"/>
                        </a:rPr>
                        <m:t>𝒚</m:t>
                      </m:r>
                      <m:r>
                        <a:rPr lang="ko-KR" altLang="en-US" sz="2000" b="1" i="0" dirty="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𝟎𝟎𝟗</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i="0" dirty="0">
                              <a:solidFill>
                                <a:srgbClr val="FF0000"/>
                              </a:solidFill>
                              <a:latin typeface="Cambria Math" panose="02040503050406030204" pitchFamily="18" charset="0"/>
                            </a:rPr>
                            <m:t>𝟏</m:t>
                          </m:r>
                        </m:sub>
                      </m:sSub>
                      <m:r>
                        <a:rPr lang="en-US" altLang="ko-KR" sz="2000" b="1" i="1" baseline="30000" dirty="0" smtClean="0">
                          <a:solidFill>
                            <a:srgbClr val="FF0000"/>
                          </a:solidFill>
                          <a:latin typeface="Cambria Math" panose="02040503050406030204" pitchFamily="18" charset="0"/>
                        </a:rPr>
                        <m:t>𝟐</m:t>
                      </m:r>
                      <m:r>
                        <a:rPr lang="en-US" altLang="ko-KR" sz="2000" b="1" i="1" dirty="0" smtClean="0">
                          <a:solidFill>
                            <a:srgbClr val="FF0000"/>
                          </a:solidFill>
                          <a:latin typeface="Cambria Math" panose="02040503050406030204" pitchFamily="18" charset="0"/>
                        </a:rPr>
                        <m:t>+</m:t>
                      </m:r>
                      <m:sSub>
                        <m:sSubPr>
                          <m:ctrlPr>
                            <a:rPr lang="ko-KR" altLang="en-US" sz="2000" b="1" i="1" dirty="0">
                              <a:solidFill>
                                <a:srgbClr val="FF0000"/>
                              </a:solidFill>
                              <a:latin typeface="Cambria Math" panose="02040503050406030204" pitchFamily="18" charset="0"/>
                            </a:rPr>
                          </m:ctrlPr>
                        </m:sSubPr>
                        <m:e>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𝟗𝟖𝟔</m:t>
                          </m:r>
                          <m:r>
                            <a:rPr lang="ko-KR" altLang="en-US" sz="2000" b="1" i="1" dirty="0">
                              <a:solidFill>
                                <a:srgbClr val="FF0000"/>
                              </a:solidFill>
                              <a:latin typeface="Cambria Math" panose="02040503050406030204" pitchFamily="18" charset="0"/>
                            </a:rPr>
                            <m:t>𝒙</m:t>
                          </m:r>
                        </m:e>
                        <m:sub>
                          <m:r>
                            <a:rPr lang="ko-KR" altLang="en-US" sz="2000" b="1" dirty="0">
                              <a:solidFill>
                                <a:srgbClr val="FF0000"/>
                              </a:solidFill>
                              <a:latin typeface="Cambria Math" panose="02040503050406030204" pitchFamily="18" charset="0"/>
                            </a:rPr>
                            <m:t>𝟏</m:t>
                          </m:r>
                        </m:sub>
                      </m:sSub>
                      <m:r>
                        <a:rPr lang="en-US" altLang="ko-KR" sz="2000" b="1" i="0" dirty="0" smtClean="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𝟒𝟓</m:t>
                      </m:r>
                      <m:r>
                        <a:rPr lang="en-US" altLang="ko-KR" sz="2000" b="1" i="0" dirty="0" smtClean="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𝟏𝟓</m:t>
                      </m:r>
                    </m:oMath>
                  </m:oMathPara>
                </a14:m>
                <a:endParaRPr lang="ko-KR" altLang="en-US" sz="2000" b="1" dirty="0">
                  <a:solidFill>
                    <a:srgbClr val="FF0000"/>
                  </a:solidFill>
                </a:endParaRPr>
              </a:p>
            </p:txBody>
          </p:sp>
        </mc:Choice>
        <mc:Fallback xmlns="">
          <p:sp>
            <p:nvSpPr>
              <p:cNvPr id="4" name="TextBox 3">
                <a:extLst>
                  <a:ext uri="{FF2B5EF4-FFF2-40B4-BE49-F238E27FC236}">
                    <a16:creationId xmlns:a16="http://schemas.microsoft.com/office/drawing/2014/main" id="{B798197F-9AA4-FA59-1705-C103E4588B0A}"/>
                  </a:ext>
                </a:extLst>
              </p:cNvPr>
              <p:cNvSpPr txBox="1">
                <a:spLocks noRot="1" noChangeAspect="1" noMove="1" noResize="1" noEditPoints="1" noAdjustHandles="1" noChangeArrowheads="1" noChangeShapeType="1" noTextEdit="1"/>
              </p:cNvSpPr>
              <p:nvPr/>
            </p:nvSpPr>
            <p:spPr>
              <a:xfrm>
                <a:off x="3836125" y="2253342"/>
                <a:ext cx="4519750" cy="400110"/>
              </a:xfrm>
              <a:prstGeom prst="rect">
                <a:avLst/>
              </a:prstGeom>
              <a:blipFill>
                <a:blip r:embed="rId3"/>
                <a:stretch>
                  <a:fillRect b="-12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7C745C-58C3-CC0F-F648-ED7EE686ECCC}"/>
                  </a:ext>
                </a:extLst>
              </p:cNvPr>
              <p:cNvSpPr txBox="1"/>
              <p:nvPr/>
            </p:nvSpPr>
            <p:spPr>
              <a:xfrm>
                <a:off x="6866709" y="1648730"/>
                <a:ext cx="1920238" cy="4001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altLang="ko-KR" sz="2000" b="1" i="1" dirty="0" smtClean="0">
                          <a:latin typeface="Cambria Math" panose="02040503050406030204" pitchFamily="18" charset="0"/>
                        </a:rPr>
                        <m:t>𝒅𝒆𝒈𝒓𝒆𝒆</m:t>
                      </m:r>
                      <m:r>
                        <a:rPr lang="en-US" altLang="ko-KR" sz="2000" b="1" i="1" dirty="0" smtClean="0">
                          <a:latin typeface="Cambria Math" panose="02040503050406030204" pitchFamily="18" charset="0"/>
                        </a:rPr>
                        <m:t>=</m:t>
                      </m:r>
                      <m:r>
                        <a:rPr lang="en-US" altLang="ko-KR" sz="2000" b="1" i="1" dirty="0" smtClean="0">
                          <a:latin typeface="Cambria Math" panose="02040503050406030204" pitchFamily="18" charset="0"/>
                        </a:rPr>
                        <m:t>𝟐</m:t>
                      </m:r>
                    </m:oMath>
                  </m:oMathPara>
                </a14:m>
                <a:endParaRPr lang="ko-KR" altLang="en-US" sz="2000" b="1" dirty="0"/>
              </a:p>
            </p:txBody>
          </p:sp>
        </mc:Choice>
        <mc:Fallback xmlns="">
          <p:sp>
            <p:nvSpPr>
              <p:cNvPr id="14" name="TextBox 13">
                <a:extLst>
                  <a:ext uri="{FF2B5EF4-FFF2-40B4-BE49-F238E27FC236}">
                    <a16:creationId xmlns:a16="http://schemas.microsoft.com/office/drawing/2014/main" id="{127C745C-58C3-CC0F-F648-ED7EE686ECCC}"/>
                  </a:ext>
                </a:extLst>
              </p:cNvPr>
              <p:cNvSpPr txBox="1">
                <a:spLocks noRot="1" noChangeAspect="1" noMove="1" noResize="1" noEditPoints="1" noAdjustHandles="1" noChangeArrowheads="1" noChangeShapeType="1" noTextEdit="1"/>
              </p:cNvSpPr>
              <p:nvPr/>
            </p:nvSpPr>
            <p:spPr>
              <a:xfrm>
                <a:off x="6866709" y="1648730"/>
                <a:ext cx="1920238" cy="400110"/>
              </a:xfrm>
              <a:prstGeom prst="rect">
                <a:avLst/>
              </a:prstGeom>
              <a:blipFill>
                <a:blip r:embed="rId4"/>
                <a:stretch>
                  <a:fillRect b="-18182"/>
                </a:stretch>
              </a:blipFill>
            </p:spPr>
            <p:txBody>
              <a:bodyPr/>
              <a:lstStyle/>
              <a:p>
                <a:r>
                  <a:rPr lang="ko-KR" altLang="en-US">
                    <a:noFill/>
                  </a:rPr>
                  <a:t> </a:t>
                </a:r>
              </a:p>
            </p:txBody>
          </p:sp>
        </mc:Fallback>
      </mc:AlternateContent>
      <p:sp>
        <p:nvSpPr>
          <p:cNvPr id="15" name="TextBox 14">
            <a:extLst>
              <a:ext uri="{FF2B5EF4-FFF2-40B4-BE49-F238E27FC236}">
                <a16:creationId xmlns:a16="http://schemas.microsoft.com/office/drawing/2014/main" id="{79D28B2D-489A-7C71-C2DA-C22B2CBBD981}"/>
              </a:ext>
            </a:extLst>
          </p:cNvPr>
          <p:cNvSpPr txBox="1"/>
          <p:nvPr/>
        </p:nvSpPr>
        <p:spPr>
          <a:xfrm>
            <a:off x="9232446" y="1563236"/>
            <a:ext cx="2502354"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3.6758</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20.4889</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4.5265</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0.6791</a:t>
            </a:r>
            <a:endParaRPr lang="ko-KR" altLang="en-US" dirty="0"/>
          </a:p>
        </p:txBody>
      </p:sp>
    </p:spTree>
    <p:extLst>
      <p:ext uri="{BB962C8B-B14F-4D97-AF65-F5344CB8AC3E}">
        <p14:creationId xmlns:p14="http://schemas.microsoft.com/office/powerpoint/2010/main" val="3027391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8" name="내용 개체 틀 7">
            <a:extLst>
              <a:ext uri="{FF2B5EF4-FFF2-40B4-BE49-F238E27FC236}">
                <a16:creationId xmlns:a16="http://schemas.microsoft.com/office/drawing/2014/main" id="{F2E99DFF-CE4D-FB66-56DD-E86167C863B6}"/>
              </a:ext>
            </a:extLst>
          </p:cNvPr>
          <p:cNvPicPr>
            <a:picLocks noGrp="1" noChangeAspect="1"/>
          </p:cNvPicPr>
          <p:nvPr>
            <p:ph idx="1"/>
          </p:nvPr>
        </p:nvPicPr>
        <p:blipFill>
          <a:blip r:embed="rId2"/>
          <a:stretch>
            <a:fillRect/>
          </a:stretch>
        </p:blipFill>
        <p:spPr>
          <a:xfrm>
            <a:off x="2756286" y="1325061"/>
            <a:ext cx="6679427" cy="4978400"/>
          </a:xfrm>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3.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23</a:t>
            </a:fld>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98197F-9AA4-FA59-1705-C103E4588B0A}"/>
                  </a:ext>
                </a:extLst>
              </p:cNvPr>
              <p:cNvSpPr txBox="1"/>
              <p:nvPr/>
            </p:nvSpPr>
            <p:spPr>
              <a:xfrm>
                <a:off x="3350623" y="2048840"/>
                <a:ext cx="5490752" cy="4001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ko-KR" altLang="en-US" sz="2000" b="1" i="1" dirty="0" smtClean="0">
                          <a:solidFill>
                            <a:srgbClr val="FF0000"/>
                          </a:solidFill>
                          <a:latin typeface="Cambria Math" panose="02040503050406030204" pitchFamily="18" charset="0"/>
                        </a:rPr>
                        <m:t>𝒚</m:t>
                      </m:r>
                      <m:r>
                        <a:rPr lang="ko-KR" altLang="en-US" sz="2000" b="1" i="0" dirty="0">
                          <a:solidFill>
                            <a:srgbClr val="FF0000"/>
                          </a:solidFill>
                          <a:latin typeface="Cambria Math" panose="02040503050406030204" pitchFamily="18" charset="0"/>
                        </a:rPr>
                        <m:t>=</m:t>
                      </m:r>
                      <m:r>
                        <a:rPr lang="en-US" altLang="ko-KR" sz="2000" b="1" i="1" dirty="0" smtClean="0">
                          <a:solidFill>
                            <a:srgbClr val="FF0000"/>
                          </a:solidFill>
                          <a:latin typeface="Cambria Math" panose="02040503050406030204" pitchFamily="18" charset="0"/>
                        </a:rPr>
                        <m:t>𝟎</m:t>
                      </m:r>
                      <m:r>
                        <a:rPr lang="en-US" altLang="ko-KR" sz="2000" b="1" i="1" dirty="0" smtClean="0">
                          <a:solidFill>
                            <a:srgbClr val="FF0000"/>
                          </a:solidFill>
                          <a:latin typeface="Cambria Math" panose="02040503050406030204" pitchFamily="18" charset="0"/>
                        </a:rPr>
                        <m:t>.</m:t>
                      </m:r>
                      <m:r>
                        <a:rPr lang="en-US" altLang="ko-KR" sz="2000" b="1" i="1" dirty="0" smtClean="0">
                          <a:solidFill>
                            <a:srgbClr val="FF0000"/>
                          </a:solidFill>
                          <a:latin typeface="Cambria Math" panose="02040503050406030204" pitchFamily="18" charset="0"/>
                        </a:rPr>
                        <m:t>𝟎𝟎𝟎𝟐</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dirty="0">
                              <a:solidFill>
                                <a:srgbClr val="FF0000"/>
                              </a:solidFill>
                              <a:latin typeface="Cambria Math" panose="02040503050406030204" pitchFamily="18" charset="0"/>
                            </a:rPr>
                            <m:t>𝟏</m:t>
                          </m:r>
                        </m:sub>
                      </m:sSub>
                      <m:r>
                        <a:rPr lang="en-US" altLang="ko-KR" sz="2000" b="1" i="1" baseline="30000" dirty="0" smtClean="0">
                          <a:solidFill>
                            <a:srgbClr val="FF0000"/>
                          </a:solidFill>
                          <a:latin typeface="Cambria Math" panose="02040503050406030204" pitchFamily="18" charset="0"/>
                        </a:rPr>
                        <m:t>𝟑</m:t>
                      </m:r>
                      <m:r>
                        <a:rPr lang="en-US" altLang="ko-KR" sz="2000" b="1" i="0" dirty="0" smtClean="0">
                          <a:solidFill>
                            <a:srgbClr val="FF0000"/>
                          </a:solidFill>
                          <a:latin typeface="Cambria Math" panose="02040503050406030204" pitchFamily="18" charset="0"/>
                        </a:rPr>
                        <m:t>−</m:t>
                      </m:r>
                      <m:r>
                        <a:rPr lang="en-US" altLang="ko-KR" sz="2000" b="1" i="1" dirty="0" smtClean="0">
                          <a:solidFill>
                            <a:srgbClr val="FF0000"/>
                          </a:solidFill>
                          <a:latin typeface="Cambria Math" panose="02040503050406030204" pitchFamily="18" charset="0"/>
                        </a:rPr>
                        <m:t>𝟎</m:t>
                      </m:r>
                      <m:r>
                        <a:rPr lang="en-US" altLang="ko-KR" sz="2000" b="1" i="1" dirty="0" smtClean="0">
                          <a:solidFill>
                            <a:srgbClr val="FF0000"/>
                          </a:solidFill>
                          <a:latin typeface="Cambria Math" panose="02040503050406030204" pitchFamily="18" charset="0"/>
                        </a:rPr>
                        <m:t>.</m:t>
                      </m:r>
                      <m:r>
                        <a:rPr lang="en-US" altLang="ko-KR" sz="2000" b="1" i="1" dirty="0" smtClean="0">
                          <a:solidFill>
                            <a:srgbClr val="FF0000"/>
                          </a:solidFill>
                          <a:latin typeface="Cambria Math" panose="02040503050406030204" pitchFamily="18" charset="0"/>
                        </a:rPr>
                        <m:t>𝟎𝟒𝟓𝟐</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i="0" dirty="0">
                              <a:solidFill>
                                <a:srgbClr val="FF0000"/>
                              </a:solidFill>
                              <a:latin typeface="Cambria Math" panose="02040503050406030204" pitchFamily="18" charset="0"/>
                            </a:rPr>
                            <m:t>𝟏</m:t>
                          </m:r>
                        </m:sub>
                      </m:sSub>
                      <m:r>
                        <a:rPr lang="en-US" altLang="ko-KR" sz="2000" b="1" i="1" baseline="30000" dirty="0" smtClean="0">
                          <a:solidFill>
                            <a:srgbClr val="FF0000"/>
                          </a:solidFill>
                          <a:latin typeface="Cambria Math" panose="02040503050406030204" pitchFamily="18" charset="0"/>
                        </a:rPr>
                        <m:t>𝟐</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𝟐</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𝟔𝟓𝟒𝟒</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dirty="0">
                              <a:solidFill>
                                <a:srgbClr val="FF0000"/>
                              </a:solidFill>
                              <a:latin typeface="Cambria Math" panose="02040503050406030204" pitchFamily="18" charset="0"/>
                            </a:rPr>
                            <m:t>𝟏</m:t>
                          </m:r>
                        </m:sub>
                      </m:sSub>
                      <m:r>
                        <a:rPr lang="en-US" altLang="ko-KR" sz="2000" b="1" i="0" dirty="0" smtClean="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𝟎</m:t>
                      </m:r>
                    </m:oMath>
                  </m:oMathPara>
                </a14:m>
                <a:endParaRPr lang="ko-KR" altLang="en-US" sz="2000" b="1" dirty="0">
                  <a:solidFill>
                    <a:srgbClr val="FF0000"/>
                  </a:solidFill>
                </a:endParaRPr>
              </a:p>
            </p:txBody>
          </p:sp>
        </mc:Choice>
        <mc:Fallback xmlns="">
          <p:sp>
            <p:nvSpPr>
              <p:cNvPr id="4" name="TextBox 3">
                <a:extLst>
                  <a:ext uri="{FF2B5EF4-FFF2-40B4-BE49-F238E27FC236}">
                    <a16:creationId xmlns:a16="http://schemas.microsoft.com/office/drawing/2014/main" id="{B798197F-9AA4-FA59-1705-C103E4588B0A}"/>
                  </a:ext>
                </a:extLst>
              </p:cNvPr>
              <p:cNvSpPr txBox="1">
                <a:spLocks noRot="1" noChangeAspect="1" noMove="1" noResize="1" noEditPoints="1" noAdjustHandles="1" noChangeArrowheads="1" noChangeShapeType="1" noTextEdit="1"/>
              </p:cNvSpPr>
              <p:nvPr/>
            </p:nvSpPr>
            <p:spPr>
              <a:xfrm>
                <a:off x="3350623" y="2048840"/>
                <a:ext cx="5490752" cy="400110"/>
              </a:xfrm>
              <a:prstGeom prst="rect">
                <a:avLst/>
              </a:prstGeom>
              <a:blipFill>
                <a:blip r:embed="rId3"/>
                <a:stretch>
                  <a:fillRect b="-106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FA93B6-9F94-CB8B-3708-B7973CB23693}"/>
                  </a:ext>
                </a:extLst>
              </p:cNvPr>
              <p:cNvSpPr txBox="1"/>
              <p:nvPr/>
            </p:nvSpPr>
            <p:spPr>
              <a:xfrm>
                <a:off x="6866709" y="1648730"/>
                <a:ext cx="1920238" cy="4001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altLang="ko-KR" sz="2000" b="1" i="1" dirty="0" smtClean="0">
                          <a:latin typeface="Cambria Math" panose="02040503050406030204" pitchFamily="18" charset="0"/>
                        </a:rPr>
                        <m:t>𝒅𝒆𝒈𝒓𝒆𝒆</m:t>
                      </m:r>
                      <m:r>
                        <a:rPr lang="en-US" altLang="ko-KR" sz="2000" b="1" i="1" dirty="0" smtClean="0">
                          <a:latin typeface="Cambria Math" panose="02040503050406030204" pitchFamily="18" charset="0"/>
                        </a:rPr>
                        <m:t>=</m:t>
                      </m:r>
                      <m:r>
                        <a:rPr lang="en-US" altLang="ko-KR" sz="2000" b="1" i="1" dirty="0" smtClean="0">
                          <a:latin typeface="Cambria Math" panose="02040503050406030204" pitchFamily="18" charset="0"/>
                        </a:rPr>
                        <m:t>𝟑</m:t>
                      </m:r>
                    </m:oMath>
                  </m:oMathPara>
                </a14:m>
                <a:endParaRPr lang="ko-KR" altLang="en-US" sz="2000" b="1" dirty="0"/>
              </a:p>
            </p:txBody>
          </p:sp>
        </mc:Choice>
        <mc:Fallback xmlns="">
          <p:sp>
            <p:nvSpPr>
              <p:cNvPr id="12" name="TextBox 11">
                <a:extLst>
                  <a:ext uri="{FF2B5EF4-FFF2-40B4-BE49-F238E27FC236}">
                    <a16:creationId xmlns:a16="http://schemas.microsoft.com/office/drawing/2014/main" id="{F8FA93B6-9F94-CB8B-3708-B7973CB23693}"/>
                  </a:ext>
                </a:extLst>
              </p:cNvPr>
              <p:cNvSpPr txBox="1">
                <a:spLocks noRot="1" noChangeAspect="1" noMove="1" noResize="1" noEditPoints="1" noAdjustHandles="1" noChangeArrowheads="1" noChangeShapeType="1" noTextEdit="1"/>
              </p:cNvSpPr>
              <p:nvPr/>
            </p:nvSpPr>
            <p:spPr>
              <a:xfrm>
                <a:off x="6866709" y="1648730"/>
                <a:ext cx="1920238" cy="400110"/>
              </a:xfrm>
              <a:prstGeom prst="rect">
                <a:avLst/>
              </a:prstGeom>
              <a:blipFill>
                <a:blip r:embed="rId4"/>
                <a:stretch>
                  <a:fillRect b="-18182"/>
                </a:stretch>
              </a:blipFill>
            </p:spPr>
            <p:txBody>
              <a:bodyPr/>
              <a:lstStyle/>
              <a:p>
                <a:r>
                  <a:rPr lang="ko-KR" altLang="en-US">
                    <a:noFill/>
                  </a:rPr>
                  <a:t> </a:t>
                </a:r>
              </a:p>
            </p:txBody>
          </p:sp>
        </mc:Fallback>
      </mc:AlternateContent>
      <p:sp>
        <p:nvSpPr>
          <p:cNvPr id="14" name="TextBox 13">
            <a:extLst>
              <a:ext uri="{FF2B5EF4-FFF2-40B4-BE49-F238E27FC236}">
                <a16:creationId xmlns:a16="http://schemas.microsoft.com/office/drawing/2014/main" id="{91DFC0CB-EDC3-5DBB-723B-153C62086377}"/>
              </a:ext>
            </a:extLst>
          </p:cNvPr>
          <p:cNvSpPr txBox="1"/>
          <p:nvPr/>
        </p:nvSpPr>
        <p:spPr>
          <a:xfrm>
            <a:off x="9232446" y="1563236"/>
            <a:ext cx="2502354"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1.8275</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5.633</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2.3734</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0.9118</a:t>
            </a:r>
            <a:endParaRPr lang="ko-KR" altLang="en-US" dirty="0"/>
          </a:p>
        </p:txBody>
      </p:sp>
    </p:spTree>
    <p:extLst>
      <p:ext uri="{BB962C8B-B14F-4D97-AF65-F5344CB8AC3E}">
        <p14:creationId xmlns:p14="http://schemas.microsoft.com/office/powerpoint/2010/main" val="107625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4.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24</a:t>
            </a:fld>
            <a:endParaRPr lang="ko-KR" altLang="en-US" dirty="0"/>
          </a:p>
        </p:txBody>
      </p:sp>
      <p:pic>
        <p:nvPicPr>
          <p:cNvPr id="9" name="내용 개체 틀 8">
            <a:extLst>
              <a:ext uri="{FF2B5EF4-FFF2-40B4-BE49-F238E27FC236}">
                <a16:creationId xmlns:a16="http://schemas.microsoft.com/office/drawing/2014/main" id="{5FE12CF9-8567-1A9D-C2CA-B4D280BCD4D4}"/>
              </a:ext>
            </a:extLst>
          </p:cNvPr>
          <p:cNvPicPr>
            <a:picLocks noGrp="1" noChangeAspect="1"/>
          </p:cNvPicPr>
          <p:nvPr>
            <p:ph idx="1"/>
          </p:nvPr>
        </p:nvPicPr>
        <p:blipFill>
          <a:blip r:embed="rId2"/>
          <a:stretch>
            <a:fillRect/>
          </a:stretch>
        </p:blipFill>
        <p:spPr>
          <a:xfrm>
            <a:off x="2747851" y="1285875"/>
            <a:ext cx="6696298" cy="49784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98197F-9AA4-FA59-1705-C103E4588B0A}"/>
                  </a:ext>
                </a:extLst>
              </p:cNvPr>
              <p:cNvSpPr txBox="1"/>
              <p:nvPr/>
            </p:nvSpPr>
            <p:spPr>
              <a:xfrm>
                <a:off x="6866709" y="1648730"/>
                <a:ext cx="1920238" cy="4001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altLang="ko-KR" sz="2000" b="1" i="1" dirty="0" smtClean="0">
                          <a:latin typeface="Cambria Math" panose="02040503050406030204" pitchFamily="18" charset="0"/>
                        </a:rPr>
                        <m:t>𝒅𝒆𝒈𝒓𝒆𝒆</m:t>
                      </m:r>
                      <m:r>
                        <a:rPr lang="en-US" altLang="ko-KR" sz="2000" b="1" i="1" dirty="0" smtClean="0">
                          <a:latin typeface="Cambria Math" panose="02040503050406030204" pitchFamily="18" charset="0"/>
                        </a:rPr>
                        <m:t>=</m:t>
                      </m:r>
                      <m:r>
                        <a:rPr lang="en-US" altLang="ko-KR" sz="2000" b="1" i="1" dirty="0" smtClean="0">
                          <a:latin typeface="Cambria Math" panose="02040503050406030204" pitchFamily="18" charset="0"/>
                        </a:rPr>
                        <m:t>𝟏𝟎</m:t>
                      </m:r>
                    </m:oMath>
                  </m:oMathPara>
                </a14:m>
                <a:endParaRPr lang="ko-KR" altLang="en-US" sz="2000" b="1" dirty="0"/>
              </a:p>
            </p:txBody>
          </p:sp>
        </mc:Choice>
        <mc:Fallback xmlns="">
          <p:sp>
            <p:nvSpPr>
              <p:cNvPr id="4" name="TextBox 3">
                <a:extLst>
                  <a:ext uri="{FF2B5EF4-FFF2-40B4-BE49-F238E27FC236}">
                    <a16:creationId xmlns:a16="http://schemas.microsoft.com/office/drawing/2014/main" id="{B798197F-9AA4-FA59-1705-C103E4588B0A}"/>
                  </a:ext>
                </a:extLst>
              </p:cNvPr>
              <p:cNvSpPr txBox="1">
                <a:spLocks noRot="1" noChangeAspect="1" noMove="1" noResize="1" noEditPoints="1" noAdjustHandles="1" noChangeArrowheads="1" noChangeShapeType="1" noTextEdit="1"/>
              </p:cNvSpPr>
              <p:nvPr/>
            </p:nvSpPr>
            <p:spPr>
              <a:xfrm>
                <a:off x="6866709" y="1648730"/>
                <a:ext cx="1920238" cy="400110"/>
              </a:xfrm>
              <a:prstGeom prst="rect">
                <a:avLst/>
              </a:prstGeom>
              <a:blipFill>
                <a:blip r:embed="rId3"/>
                <a:stretch>
                  <a:fillRect b="-18182"/>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B69ED199-7338-ED39-F3C3-3E787A6A01C3}"/>
              </a:ext>
            </a:extLst>
          </p:cNvPr>
          <p:cNvSpPr txBox="1"/>
          <p:nvPr/>
        </p:nvSpPr>
        <p:spPr>
          <a:xfrm>
            <a:off x="9232446" y="1563236"/>
            <a:ext cx="2502354"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1.0556</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1.573</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1.2542</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0.9754</a:t>
            </a:r>
            <a:endParaRPr lang="ko-KR" altLang="en-US" dirty="0"/>
          </a:p>
        </p:txBody>
      </p:sp>
    </p:spTree>
    <p:extLst>
      <p:ext uri="{BB962C8B-B14F-4D97-AF65-F5344CB8AC3E}">
        <p14:creationId xmlns:p14="http://schemas.microsoft.com/office/powerpoint/2010/main" val="3926324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8" name="내용 개체 틀 7">
            <a:extLst>
              <a:ext uri="{FF2B5EF4-FFF2-40B4-BE49-F238E27FC236}">
                <a16:creationId xmlns:a16="http://schemas.microsoft.com/office/drawing/2014/main" id="{CDFACD27-B312-A1AB-6464-6FFF16E6C05C}"/>
              </a:ext>
            </a:extLst>
          </p:cNvPr>
          <p:cNvPicPr>
            <a:picLocks noGrp="1" noChangeAspect="1"/>
          </p:cNvPicPr>
          <p:nvPr>
            <p:ph idx="1"/>
          </p:nvPr>
        </p:nvPicPr>
        <p:blipFill>
          <a:blip r:embed="rId2"/>
          <a:stretch>
            <a:fillRect/>
          </a:stretch>
        </p:blipFill>
        <p:spPr>
          <a:xfrm>
            <a:off x="2780087" y="1242335"/>
            <a:ext cx="6588286" cy="4978400"/>
          </a:xfrm>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4.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25</a:t>
            </a:fld>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98197F-9AA4-FA59-1705-C103E4588B0A}"/>
                  </a:ext>
                </a:extLst>
              </p:cNvPr>
              <p:cNvSpPr txBox="1"/>
              <p:nvPr/>
            </p:nvSpPr>
            <p:spPr>
              <a:xfrm>
                <a:off x="6866709" y="1648730"/>
                <a:ext cx="1920238" cy="4001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altLang="ko-KR" sz="2000" b="1" i="1" dirty="0" smtClean="0">
                          <a:latin typeface="Cambria Math" panose="02040503050406030204" pitchFamily="18" charset="0"/>
                        </a:rPr>
                        <m:t>𝒅𝒆𝒈𝒓𝒆𝒆</m:t>
                      </m:r>
                      <m:r>
                        <a:rPr lang="en-US" altLang="ko-KR" sz="2000" b="1" i="1" dirty="0" smtClean="0">
                          <a:latin typeface="Cambria Math" panose="02040503050406030204" pitchFamily="18" charset="0"/>
                        </a:rPr>
                        <m:t>=</m:t>
                      </m:r>
                      <m:r>
                        <a:rPr lang="en-US" altLang="ko-KR" sz="2000" b="1" i="1" dirty="0" smtClean="0">
                          <a:latin typeface="Cambria Math" panose="02040503050406030204" pitchFamily="18" charset="0"/>
                        </a:rPr>
                        <m:t>𝟏𝟓</m:t>
                      </m:r>
                    </m:oMath>
                  </m:oMathPara>
                </a14:m>
                <a:endParaRPr lang="ko-KR" altLang="en-US" sz="2000" b="1" dirty="0"/>
              </a:p>
            </p:txBody>
          </p:sp>
        </mc:Choice>
        <mc:Fallback xmlns="">
          <p:sp>
            <p:nvSpPr>
              <p:cNvPr id="4" name="TextBox 3">
                <a:extLst>
                  <a:ext uri="{FF2B5EF4-FFF2-40B4-BE49-F238E27FC236}">
                    <a16:creationId xmlns:a16="http://schemas.microsoft.com/office/drawing/2014/main" id="{B798197F-9AA4-FA59-1705-C103E4588B0A}"/>
                  </a:ext>
                </a:extLst>
              </p:cNvPr>
              <p:cNvSpPr txBox="1">
                <a:spLocks noRot="1" noChangeAspect="1" noMove="1" noResize="1" noEditPoints="1" noAdjustHandles="1" noChangeArrowheads="1" noChangeShapeType="1" noTextEdit="1"/>
              </p:cNvSpPr>
              <p:nvPr/>
            </p:nvSpPr>
            <p:spPr>
              <a:xfrm>
                <a:off x="6866709" y="1648730"/>
                <a:ext cx="1920238" cy="400110"/>
              </a:xfrm>
              <a:prstGeom prst="rect">
                <a:avLst/>
              </a:prstGeom>
              <a:blipFill>
                <a:blip r:embed="rId3"/>
                <a:stretch>
                  <a:fillRect b="-18182"/>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D4236C01-9C4B-E217-5A0F-0207C8266405}"/>
              </a:ext>
            </a:extLst>
          </p:cNvPr>
          <p:cNvSpPr txBox="1"/>
          <p:nvPr/>
        </p:nvSpPr>
        <p:spPr>
          <a:xfrm>
            <a:off x="9232446" y="1563236"/>
            <a:ext cx="2502354"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3.763</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29.2886</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5.4119</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0.5413</a:t>
            </a:r>
            <a:endParaRPr lang="ko-KR" altLang="en-US" dirty="0"/>
          </a:p>
        </p:txBody>
      </p:sp>
    </p:spTree>
    <p:extLst>
      <p:ext uri="{BB962C8B-B14F-4D97-AF65-F5344CB8AC3E}">
        <p14:creationId xmlns:p14="http://schemas.microsoft.com/office/powerpoint/2010/main" val="145588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pic>
        <p:nvPicPr>
          <p:cNvPr id="8" name="내용 개체 틀 7">
            <a:extLst>
              <a:ext uri="{FF2B5EF4-FFF2-40B4-BE49-F238E27FC236}">
                <a16:creationId xmlns:a16="http://schemas.microsoft.com/office/drawing/2014/main" id="{66490054-07AB-4573-EAE4-EA81212BB349}"/>
              </a:ext>
            </a:extLst>
          </p:cNvPr>
          <p:cNvPicPr>
            <a:picLocks noGrp="1" noChangeAspect="1"/>
          </p:cNvPicPr>
          <p:nvPr>
            <p:ph idx="1"/>
          </p:nvPr>
        </p:nvPicPr>
        <p:blipFill>
          <a:blip r:embed="rId2"/>
          <a:stretch>
            <a:fillRect/>
          </a:stretch>
        </p:blipFill>
        <p:spPr>
          <a:xfrm>
            <a:off x="695325" y="1567460"/>
            <a:ext cx="10801350" cy="4415230"/>
          </a:xfrm>
        </p:spPr>
      </p:pic>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26</a:t>
            </a:fld>
            <a:endParaRPr lang="ko-KR" altLang="en-US" dirty="0"/>
          </a:p>
        </p:txBody>
      </p:sp>
      <p:sp>
        <p:nvSpPr>
          <p:cNvPr id="6" name="TextBox 5">
            <a:extLst>
              <a:ext uri="{FF2B5EF4-FFF2-40B4-BE49-F238E27FC236}">
                <a16:creationId xmlns:a16="http://schemas.microsoft.com/office/drawing/2014/main" id="{D603A5A1-90CE-0FD5-E08A-FA277A031C74}"/>
              </a:ext>
            </a:extLst>
          </p:cNvPr>
          <p:cNvSpPr txBox="1"/>
          <p:nvPr/>
        </p:nvSpPr>
        <p:spPr>
          <a:xfrm>
            <a:off x="3549651" y="6264733"/>
            <a:ext cx="7766050" cy="276999"/>
          </a:xfrm>
          <a:prstGeom prst="rect">
            <a:avLst/>
          </a:prstGeom>
          <a:noFill/>
        </p:spPr>
        <p:txBody>
          <a:bodyPr wrap="square">
            <a:spAutoFit/>
          </a:bodyPr>
          <a:lstStyle/>
          <a:p>
            <a:pPr algn="r"/>
            <a:r>
              <a:rPr lang="ko-KR" altLang="en-US" sz="1200" dirty="0">
                <a:latin typeface="Open Sans" panose="020B0606030504020204" pitchFamily="34" charset="0"/>
                <a:cs typeface="Open Sans" panose="020B0606030504020204" pitchFamily="34" charset="0"/>
                <a:hlinkClick r:id="rId3"/>
              </a:rPr>
              <a:t>https://scikit-learn.org/stable/auto_examples/model_selection/plot_underfitting_overfitting.html</a:t>
            </a:r>
            <a:endParaRPr lang="ko-KR" altLang="en-US" sz="1200" dirty="0">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03196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Norm</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27</a:t>
            </a:fld>
            <a:endParaRPr lang="ko-KR" altLang="en-US" dirty="0"/>
          </a:p>
        </p:txBody>
      </p:sp>
      <p:sp>
        <p:nvSpPr>
          <p:cNvPr id="5" name="내용 개체 틀 4">
            <a:extLst>
              <a:ext uri="{FF2B5EF4-FFF2-40B4-BE49-F238E27FC236}">
                <a16:creationId xmlns:a16="http://schemas.microsoft.com/office/drawing/2014/main" id="{D4C7FB25-52ED-A48E-6DAD-BE2A005D2DF8}"/>
              </a:ext>
            </a:extLst>
          </p:cNvPr>
          <p:cNvSpPr>
            <a:spLocks noGrp="1"/>
          </p:cNvSpPr>
          <p:nvPr>
            <p:ph idx="1"/>
          </p:nvPr>
        </p:nvSpPr>
        <p:spPr/>
        <p:txBody>
          <a:bodyPr>
            <a:normAutofit/>
          </a:bodyPr>
          <a:lstStyle/>
          <a:p>
            <a:pPr marL="0" indent="0">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Norm</a:t>
            </a:r>
          </a:p>
          <a:p>
            <a:pPr>
              <a:lnSpc>
                <a:spcPct val="150000"/>
              </a:lnSpc>
            </a:pPr>
            <a:r>
              <a:rPr lang="en-US" altLang="ko-KR" sz="2000" dirty="0">
                <a:latin typeface="Open Sans" panose="020B0606030504020204" pitchFamily="34" charset="0"/>
                <a:ea typeface="Open Sans" panose="020B0606030504020204" pitchFamily="34" charset="0"/>
                <a:cs typeface="Open Sans" panose="020B0606030504020204" pitchFamily="34" charset="0"/>
              </a:rPr>
              <a:t>A norm is a function that assigns a strictly </a:t>
            </a:r>
            <a:r>
              <a:rPr lang="en-US" altLang="ko-KR" sz="2000" b="1" dirty="0">
                <a:latin typeface="Open Sans" panose="020B0606030504020204" pitchFamily="34" charset="0"/>
                <a:ea typeface="Open Sans" panose="020B0606030504020204" pitchFamily="34" charset="0"/>
                <a:cs typeface="Open Sans" panose="020B0606030504020204" pitchFamily="34" charset="0"/>
              </a:rPr>
              <a:t>positive</a:t>
            </a:r>
            <a:r>
              <a:rPr lang="en-US" altLang="ko-KR" sz="2000" dirty="0">
                <a:latin typeface="Open Sans" panose="020B0606030504020204" pitchFamily="34" charset="0"/>
                <a:ea typeface="Open Sans" panose="020B0606030504020204" pitchFamily="34" charset="0"/>
                <a:cs typeface="Open Sans" panose="020B0606030504020204" pitchFamily="34" charset="0"/>
              </a:rPr>
              <a:t> </a:t>
            </a:r>
            <a:r>
              <a:rPr lang="en-US" altLang="ko-KR" sz="2000" b="1" dirty="0">
                <a:latin typeface="Open Sans" panose="020B0606030504020204" pitchFamily="34" charset="0"/>
                <a:ea typeface="Open Sans" panose="020B0606030504020204" pitchFamily="34" charset="0"/>
                <a:cs typeface="Open Sans" panose="020B0606030504020204" pitchFamily="34" charset="0"/>
              </a:rPr>
              <a:t>length, size, or distance</a:t>
            </a:r>
            <a:r>
              <a:rPr lang="en-US" altLang="ko-KR" sz="2000" dirty="0">
                <a:latin typeface="Open Sans" panose="020B0606030504020204" pitchFamily="34" charset="0"/>
                <a:ea typeface="Open Sans" panose="020B0606030504020204" pitchFamily="34" charset="0"/>
                <a:cs typeface="Open Sans" panose="020B0606030504020204" pitchFamily="34" charset="0"/>
              </a:rPr>
              <a:t> to each vector in a vector space (except for the zero vector)</a:t>
            </a:r>
            <a:endParaRPr lang="en-US" altLang="ko-KR" sz="2400"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L1 Norm (Manhattan Norm)</a:t>
            </a:r>
          </a:p>
          <a:p>
            <a:pPr>
              <a:lnSpc>
                <a:spcPct val="150000"/>
              </a:lnSpc>
            </a:pPr>
            <a:r>
              <a:rPr lang="en-US" altLang="ko-KR" sz="1800" dirty="0">
                <a:latin typeface="Open Sans" panose="020B0606030504020204" pitchFamily="34" charset="0"/>
                <a:ea typeface="Open Sans" panose="020B0606030504020204" pitchFamily="34" charset="0"/>
                <a:cs typeface="Open Sans" panose="020B0606030504020204" pitchFamily="34" charset="0"/>
              </a:rPr>
              <a:t>This norm is defined as the sum of the absolute values of the vector components.</a:t>
            </a: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50000"/>
              </a:lnSpc>
              <a:buFont typeface="+mj-lt"/>
              <a:buAutoNum type="arabicParenR" startAt="2"/>
            </a:pPr>
            <a:r>
              <a:rPr lang="en-US" altLang="ko-KR" sz="2000" b="1" dirty="0">
                <a:latin typeface="Open Sans" panose="020B0606030504020204" pitchFamily="34" charset="0"/>
                <a:ea typeface="Open Sans" panose="020B0606030504020204" pitchFamily="34" charset="0"/>
                <a:cs typeface="Open Sans" panose="020B0606030504020204" pitchFamily="34" charset="0"/>
              </a:rPr>
              <a:t>L2 Norm (Euclidean Norm)</a:t>
            </a:r>
          </a:p>
          <a:p>
            <a:pPr>
              <a:lnSpc>
                <a:spcPct val="150000"/>
              </a:lnSpc>
            </a:pPr>
            <a:r>
              <a:rPr lang="en-US" altLang="ko-KR" sz="1800" dirty="0">
                <a:latin typeface="Open Sans" panose="020B0606030504020204" pitchFamily="34" charset="0"/>
                <a:ea typeface="Open Sans" panose="020B0606030504020204" pitchFamily="34" charset="0"/>
                <a:cs typeface="Open Sans" panose="020B0606030504020204" pitchFamily="34" charset="0"/>
              </a:rPr>
              <a:t>This norm is defined as the square root of the sum of the squares of the vector components.</a:t>
            </a:r>
            <a:endParaRPr lang="ko-KR" altLang="en-US" sz="2000" dirty="0">
              <a:latin typeface="Open Sans" panose="020B0606030504020204" pitchFamily="34" charset="0"/>
              <a:cs typeface="Open Sans" panose="020B0606030504020204" pitchFamily="34" charset="0"/>
            </a:endParaRPr>
          </a:p>
        </p:txBody>
      </p:sp>
      <p:pic>
        <p:nvPicPr>
          <p:cNvPr id="9" name="그림 8">
            <a:extLst>
              <a:ext uri="{FF2B5EF4-FFF2-40B4-BE49-F238E27FC236}">
                <a16:creationId xmlns:a16="http://schemas.microsoft.com/office/drawing/2014/main" id="{BE06FCA8-E684-F694-1AB1-EDBD292A9B16}"/>
              </a:ext>
            </a:extLst>
          </p:cNvPr>
          <p:cNvPicPr>
            <a:picLocks noChangeAspect="1"/>
          </p:cNvPicPr>
          <p:nvPr/>
        </p:nvPicPr>
        <p:blipFill rotWithShape="1">
          <a:blip r:embed="rId2"/>
          <a:srcRect b="75621"/>
          <a:stretch/>
        </p:blipFill>
        <p:spPr>
          <a:xfrm>
            <a:off x="4968966" y="3449320"/>
            <a:ext cx="2575242" cy="456513"/>
          </a:xfrm>
          <a:prstGeom prst="rect">
            <a:avLst/>
          </a:prstGeom>
        </p:spPr>
      </p:pic>
      <p:pic>
        <p:nvPicPr>
          <p:cNvPr id="10" name="그림 9">
            <a:extLst>
              <a:ext uri="{FF2B5EF4-FFF2-40B4-BE49-F238E27FC236}">
                <a16:creationId xmlns:a16="http://schemas.microsoft.com/office/drawing/2014/main" id="{F55464A4-037E-3115-7197-FE1D6DC27A34}"/>
              </a:ext>
            </a:extLst>
          </p:cNvPr>
          <p:cNvPicPr>
            <a:picLocks noChangeAspect="1"/>
          </p:cNvPicPr>
          <p:nvPr/>
        </p:nvPicPr>
        <p:blipFill rotWithShape="1">
          <a:blip r:embed="rId2"/>
          <a:srcRect t="75960"/>
          <a:stretch/>
        </p:blipFill>
        <p:spPr>
          <a:xfrm>
            <a:off x="4968966" y="5145519"/>
            <a:ext cx="2575242" cy="450163"/>
          </a:xfrm>
          <a:prstGeom prst="rect">
            <a:avLst/>
          </a:prstGeom>
        </p:spPr>
      </p:pic>
      <p:sp>
        <p:nvSpPr>
          <p:cNvPr id="4" name="TextBox 3">
            <a:extLst>
              <a:ext uri="{FF2B5EF4-FFF2-40B4-BE49-F238E27FC236}">
                <a16:creationId xmlns:a16="http://schemas.microsoft.com/office/drawing/2014/main" id="{7EFA70A9-88AE-013D-D66F-1544D4706DD7}"/>
              </a:ext>
            </a:extLst>
          </p:cNvPr>
          <p:cNvSpPr txBox="1"/>
          <p:nvPr/>
        </p:nvSpPr>
        <p:spPr>
          <a:xfrm>
            <a:off x="7684851" y="3553838"/>
            <a:ext cx="1420582" cy="369332"/>
          </a:xfrm>
          <a:prstGeom prst="rect">
            <a:avLst/>
          </a:prstGeom>
          <a:noFill/>
        </p:spPr>
        <p:txBody>
          <a:bodyPr wrap="none" rtlCol="0">
            <a:spAutoFit/>
          </a:bodyPr>
          <a:lstStyle/>
          <a:p>
            <a:r>
              <a:rPr lang="ko-KR" altLang="en-US" dirty="0">
                <a:solidFill>
                  <a:srgbClr val="00B0F0"/>
                </a:solidFill>
              </a:rPr>
              <a:t>바둑판 거리</a:t>
            </a:r>
            <a:endParaRPr lang="en-US" dirty="0">
              <a:solidFill>
                <a:srgbClr val="00B0F0"/>
              </a:solidFill>
            </a:endParaRPr>
          </a:p>
        </p:txBody>
      </p:sp>
      <p:sp>
        <p:nvSpPr>
          <p:cNvPr id="6" name="TextBox 5">
            <a:extLst>
              <a:ext uri="{FF2B5EF4-FFF2-40B4-BE49-F238E27FC236}">
                <a16:creationId xmlns:a16="http://schemas.microsoft.com/office/drawing/2014/main" id="{B6681300-EA1B-96C9-1C0A-F40FC54DBFF1}"/>
              </a:ext>
            </a:extLst>
          </p:cNvPr>
          <p:cNvSpPr txBox="1"/>
          <p:nvPr/>
        </p:nvSpPr>
        <p:spPr>
          <a:xfrm>
            <a:off x="7983166" y="5145519"/>
            <a:ext cx="1189749" cy="369332"/>
          </a:xfrm>
          <a:prstGeom prst="rect">
            <a:avLst/>
          </a:prstGeom>
          <a:noFill/>
        </p:spPr>
        <p:txBody>
          <a:bodyPr wrap="none" rtlCol="0">
            <a:spAutoFit/>
          </a:bodyPr>
          <a:lstStyle/>
          <a:p>
            <a:r>
              <a:rPr lang="ko-KR" altLang="en-US" dirty="0">
                <a:solidFill>
                  <a:srgbClr val="00B0F0"/>
                </a:solidFill>
              </a:rPr>
              <a:t>직선 거리</a:t>
            </a:r>
            <a:endParaRPr lang="en-US" dirty="0">
              <a:solidFill>
                <a:srgbClr val="00B0F0"/>
              </a:solidFill>
            </a:endParaRPr>
          </a:p>
        </p:txBody>
      </p:sp>
    </p:spTree>
    <p:extLst>
      <p:ext uri="{BB962C8B-B14F-4D97-AF65-F5344CB8AC3E}">
        <p14:creationId xmlns:p14="http://schemas.microsoft.com/office/powerpoint/2010/main" val="1614175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L1 Norm</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28</a:t>
            </a:fld>
            <a:endParaRPr lang="ko-KR" altLang="en-US" dirty="0"/>
          </a:p>
        </p:txBody>
      </p:sp>
      <p:sp>
        <p:nvSpPr>
          <p:cNvPr id="5" name="내용 개체 틀 4">
            <a:extLst>
              <a:ext uri="{FF2B5EF4-FFF2-40B4-BE49-F238E27FC236}">
                <a16:creationId xmlns:a16="http://schemas.microsoft.com/office/drawing/2014/main" id="{D4C7FB25-52ED-A48E-6DAD-BE2A005D2DF8}"/>
              </a:ext>
            </a:extLst>
          </p:cNvPr>
          <p:cNvSpPr>
            <a:spLocks noGrp="1"/>
          </p:cNvSpPr>
          <p:nvPr>
            <p:ph idx="1"/>
          </p:nvPr>
        </p:nvSpPr>
        <p:spPr/>
        <p:txBody>
          <a:bodyPr>
            <a:normAutofit/>
          </a:bodyPr>
          <a:lstStyle/>
          <a:p>
            <a:pPr marL="0" indent="0">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L1 Norm</a:t>
            </a:r>
          </a:p>
          <a:p>
            <a:pPr>
              <a:lnSpc>
                <a:spcPct val="150000"/>
              </a:lnSpc>
            </a:pPr>
            <a:r>
              <a:rPr lang="en-US" altLang="ko-KR" sz="2000" dirty="0">
                <a:latin typeface="Open Sans" panose="020B0606030504020204" pitchFamily="34" charset="0"/>
                <a:ea typeface="Open Sans" panose="020B0606030504020204" pitchFamily="34" charset="0"/>
                <a:cs typeface="Open Sans" panose="020B0606030504020204" pitchFamily="34" charset="0"/>
              </a:rPr>
              <a:t>This norm is defined as the sum of the absolute values of the vector components</a:t>
            </a:r>
          </a:p>
          <a:p>
            <a:pPr>
              <a:lnSpc>
                <a:spcPct val="150000"/>
              </a:lnSpc>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L1 Loss is </a:t>
            </a:r>
            <a:r>
              <a:rPr lang="en-US" altLang="ko-KR" sz="2000" dirty="0">
                <a:solidFill>
                  <a:srgbClr val="FF0000"/>
                </a:solidFill>
                <a:latin typeface="Open Sans" panose="020B0606030504020204" pitchFamily="34" charset="0"/>
                <a:ea typeface="나눔스퀘어" panose="020B0600000101010101" pitchFamily="50" charset="-127"/>
                <a:cs typeface="Open Sans" panose="020B0606030504020204" pitchFamily="34" charset="0"/>
              </a:rPr>
              <a:t>robust to outliers</a:t>
            </a: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compared to L2 Loss</a:t>
            </a:r>
          </a:p>
          <a:p>
            <a:pPr>
              <a:lnSpc>
                <a:spcPct val="150000"/>
              </a:lnSpc>
            </a:pPr>
            <a:endParaRPr lang="en-US" altLang="ko-KR" sz="24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그림 8">
            <a:extLst>
              <a:ext uri="{FF2B5EF4-FFF2-40B4-BE49-F238E27FC236}">
                <a16:creationId xmlns:a16="http://schemas.microsoft.com/office/drawing/2014/main" id="{BE06FCA8-E684-F694-1AB1-EDBD292A9B16}"/>
              </a:ext>
            </a:extLst>
          </p:cNvPr>
          <p:cNvPicPr>
            <a:picLocks noChangeAspect="1"/>
          </p:cNvPicPr>
          <p:nvPr/>
        </p:nvPicPr>
        <p:blipFill rotWithShape="1">
          <a:blip r:embed="rId2"/>
          <a:srcRect b="75621"/>
          <a:stretch/>
        </p:blipFill>
        <p:spPr>
          <a:xfrm>
            <a:off x="2321560" y="1245251"/>
            <a:ext cx="2575242" cy="456513"/>
          </a:xfrm>
          <a:prstGeom prst="rect">
            <a:avLst/>
          </a:prstGeom>
        </p:spPr>
      </p:pic>
      <p:pic>
        <p:nvPicPr>
          <p:cNvPr id="7" name="그림 6">
            <a:extLst>
              <a:ext uri="{FF2B5EF4-FFF2-40B4-BE49-F238E27FC236}">
                <a16:creationId xmlns:a16="http://schemas.microsoft.com/office/drawing/2014/main" id="{3EBA4E54-2759-682E-FF47-04319962A5B6}"/>
              </a:ext>
            </a:extLst>
          </p:cNvPr>
          <p:cNvPicPr>
            <a:picLocks noChangeAspect="1"/>
          </p:cNvPicPr>
          <p:nvPr/>
        </p:nvPicPr>
        <p:blipFill rotWithShape="1">
          <a:blip r:embed="rId3"/>
          <a:srcRect l="1" r="62728"/>
          <a:stretch/>
        </p:blipFill>
        <p:spPr>
          <a:xfrm>
            <a:off x="3823970" y="2363518"/>
            <a:ext cx="4544060" cy="868415"/>
          </a:xfrm>
          <a:prstGeom prst="rect">
            <a:avLst/>
          </a:prstGeom>
        </p:spPr>
      </p:pic>
      <p:pic>
        <p:nvPicPr>
          <p:cNvPr id="8" name="그림 7">
            <a:extLst>
              <a:ext uri="{FF2B5EF4-FFF2-40B4-BE49-F238E27FC236}">
                <a16:creationId xmlns:a16="http://schemas.microsoft.com/office/drawing/2014/main" id="{1D8CE5F5-94AC-11C5-592E-99892FA7EE80}"/>
              </a:ext>
            </a:extLst>
          </p:cNvPr>
          <p:cNvPicPr>
            <a:picLocks noChangeAspect="1"/>
          </p:cNvPicPr>
          <p:nvPr/>
        </p:nvPicPr>
        <p:blipFill rotWithShape="1">
          <a:blip r:embed="rId3"/>
          <a:srcRect l="37271" r="10958"/>
          <a:stretch/>
        </p:blipFill>
        <p:spPr>
          <a:xfrm>
            <a:off x="2940050" y="3121792"/>
            <a:ext cx="6311900" cy="868415"/>
          </a:xfrm>
          <a:prstGeom prst="rect">
            <a:avLst/>
          </a:prstGeom>
        </p:spPr>
      </p:pic>
      <p:sp>
        <p:nvSpPr>
          <p:cNvPr id="13" name="TextBox 12">
            <a:extLst>
              <a:ext uri="{FF2B5EF4-FFF2-40B4-BE49-F238E27FC236}">
                <a16:creationId xmlns:a16="http://schemas.microsoft.com/office/drawing/2014/main" id="{667CC89A-4264-6044-8506-D4DB9BFF4541}"/>
              </a:ext>
            </a:extLst>
          </p:cNvPr>
          <p:cNvSpPr txBox="1"/>
          <p:nvPr/>
        </p:nvSpPr>
        <p:spPr>
          <a:xfrm>
            <a:off x="4633595" y="6264733"/>
            <a:ext cx="6863080" cy="307777"/>
          </a:xfrm>
          <a:prstGeom prst="rect">
            <a:avLst/>
          </a:prstGeom>
          <a:noFill/>
        </p:spPr>
        <p:txBody>
          <a:bodyPr wrap="square">
            <a:spAutoFit/>
          </a:bodyPr>
          <a:lstStyle/>
          <a:p>
            <a:pPr algn="r"/>
            <a:r>
              <a:rPr lang="en-US" altLang="ko-KR" sz="1400" dirty="0">
                <a:latin typeface="Open Sans" panose="020B0606030504020204" pitchFamily="34" charset="0"/>
                <a:cs typeface="Open Sans" panose="020B0606030504020204" pitchFamily="34" charset="0"/>
                <a:hlinkClick r:id="rId4"/>
              </a:rPr>
              <a:t>https://www.gabormelli.com/RKB/L1_Norm_Distance_Function</a:t>
            </a:r>
            <a:endParaRPr lang="ko-KR" altLang="en-US" sz="1400" dirty="0">
              <a:latin typeface="Open Sans" panose="020B0606030504020204" pitchFamily="34" charset="0"/>
              <a:cs typeface="Open Sans" panose="020B0606030504020204" pitchFamily="34" charset="0"/>
            </a:endParaRPr>
          </a:p>
        </p:txBody>
      </p:sp>
      <p:pic>
        <p:nvPicPr>
          <p:cNvPr id="23" name="그림 22">
            <a:extLst>
              <a:ext uri="{FF2B5EF4-FFF2-40B4-BE49-F238E27FC236}">
                <a16:creationId xmlns:a16="http://schemas.microsoft.com/office/drawing/2014/main" id="{80446E2E-507C-09FC-7893-7EBB47A9A8FD}"/>
              </a:ext>
            </a:extLst>
          </p:cNvPr>
          <p:cNvPicPr>
            <a:picLocks noChangeAspect="1"/>
          </p:cNvPicPr>
          <p:nvPr/>
        </p:nvPicPr>
        <p:blipFill rotWithShape="1">
          <a:blip r:embed="rId5"/>
          <a:srcRect l="594"/>
          <a:stretch/>
        </p:blipFill>
        <p:spPr>
          <a:xfrm>
            <a:off x="4131203" y="4810415"/>
            <a:ext cx="3929593" cy="513902"/>
          </a:xfrm>
          <a:prstGeom prst="rect">
            <a:avLst/>
          </a:prstGeom>
        </p:spPr>
      </p:pic>
      <p:pic>
        <p:nvPicPr>
          <p:cNvPr id="24" name="그림 23">
            <a:extLst>
              <a:ext uri="{FF2B5EF4-FFF2-40B4-BE49-F238E27FC236}">
                <a16:creationId xmlns:a16="http://schemas.microsoft.com/office/drawing/2014/main" id="{A9A8E5D1-7E0D-DEC7-4CB2-CC11768C5CFC}"/>
              </a:ext>
            </a:extLst>
          </p:cNvPr>
          <p:cNvPicPr>
            <a:picLocks noChangeAspect="1"/>
          </p:cNvPicPr>
          <p:nvPr/>
        </p:nvPicPr>
        <p:blipFill rotWithShape="1">
          <a:blip r:embed="rId6"/>
          <a:srcRect l="35102" t="10743" r="61496" b="9618"/>
          <a:stretch/>
        </p:blipFill>
        <p:spPr>
          <a:xfrm>
            <a:off x="5686697" y="4829137"/>
            <a:ext cx="235131" cy="464358"/>
          </a:xfrm>
          <a:prstGeom prst="rect">
            <a:avLst/>
          </a:prstGeom>
        </p:spPr>
      </p:pic>
    </p:spTree>
    <p:extLst>
      <p:ext uri="{BB962C8B-B14F-4D97-AF65-F5344CB8AC3E}">
        <p14:creationId xmlns:p14="http://schemas.microsoft.com/office/powerpoint/2010/main" val="2588775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2) L2 Norm</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29</a:t>
            </a:fld>
            <a:endParaRPr lang="ko-KR" altLang="en-US" dirty="0"/>
          </a:p>
        </p:txBody>
      </p:sp>
      <p:sp>
        <p:nvSpPr>
          <p:cNvPr id="5" name="내용 개체 틀 4">
            <a:extLst>
              <a:ext uri="{FF2B5EF4-FFF2-40B4-BE49-F238E27FC236}">
                <a16:creationId xmlns:a16="http://schemas.microsoft.com/office/drawing/2014/main" id="{D4C7FB25-52ED-A48E-6DAD-BE2A005D2DF8}"/>
              </a:ext>
            </a:extLst>
          </p:cNvPr>
          <p:cNvSpPr>
            <a:spLocks noGrp="1"/>
          </p:cNvSpPr>
          <p:nvPr>
            <p:ph idx="1"/>
          </p:nvPr>
        </p:nvSpPr>
        <p:spPr/>
        <p:txBody>
          <a:bodyPr>
            <a:normAutofit/>
          </a:bodyPr>
          <a:lstStyle/>
          <a:p>
            <a:pPr marL="0" indent="0">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L2 Norm</a:t>
            </a:r>
          </a:p>
          <a:p>
            <a:pPr>
              <a:lnSpc>
                <a:spcPct val="150000"/>
              </a:lnSpc>
            </a:pPr>
            <a:r>
              <a:rPr lang="en-US" altLang="ko-KR" sz="2000" dirty="0">
                <a:latin typeface="Open Sans" panose="020B0606030504020204" pitchFamily="34" charset="0"/>
                <a:ea typeface="Open Sans" panose="020B0606030504020204" pitchFamily="34" charset="0"/>
                <a:cs typeface="Open Sans" panose="020B0606030504020204" pitchFamily="34" charset="0"/>
              </a:rPr>
              <a:t>This norm is defined as the sum of the absolute values of the vector components</a:t>
            </a:r>
          </a:p>
          <a:p>
            <a:pPr>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L2 Loss is </a:t>
            </a:r>
            <a:r>
              <a:rPr lang="en-US" altLang="ko-KR" sz="2000" dirty="0">
                <a:solidFill>
                  <a:srgbClr val="FF0000"/>
                </a:solidFill>
                <a:latin typeface="Open Sans" panose="020B0606030504020204" pitchFamily="34" charset="0"/>
                <a:ea typeface="나눔스퀘어" panose="020B0600000101010101" pitchFamily="50" charset="-127"/>
                <a:cs typeface="Open Sans" panose="020B0606030504020204" pitchFamily="34" charset="0"/>
              </a:rPr>
              <a:t>sensitive to outliers</a:t>
            </a: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compared to L1 Loss</a:t>
            </a:r>
          </a:p>
          <a:p>
            <a:pPr>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4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7CC89A-4264-6044-8506-D4DB9BFF4541}"/>
              </a:ext>
            </a:extLst>
          </p:cNvPr>
          <p:cNvSpPr txBox="1"/>
          <p:nvPr/>
        </p:nvSpPr>
        <p:spPr>
          <a:xfrm>
            <a:off x="4633595" y="6264733"/>
            <a:ext cx="6863080" cy="307777"/>
          </a:xfrm>
          <a:prstGeom prst="rect">
            <a:avLst/>
          </a:prstGeom>
          <a:noFill/>
        </p:spPr>
        <p:txBody>
          <a:bodyPr wrap="square">
            <a:spAutoFit/>
          </a:bodyPr>
          <a:lstStyle/>
          <a:p>
            <a:pPr algn="r"/>
            <a:r>
              <a:rPr lang="en-US" altLang="ko-KR" sz="1400" dirty="0">
                <a:latin typeface="Open Sans" panose="020B0606030504020204" pitchFamily="34" charset="0"/>
                <a:cs typeface="Open Sans" panose="020B0606030504020204" pitchFamily="34" charset="0"/>
                <a:hlinkClick r:id="rId2"/>
              </a:rPr>
              <a:t>https://www.gabormelli.com/RKB/L2_Norm_Distance_Function</a:t>
            </a:r>
            <a:endParaRPr lang="ko-KR" altLang="en-US" sz="1400" dirty="0">
              <a:latin typeface="Open Sans" panose="020B0606030504020204" pitchFamily="34" charset="0"/>
              <a:cs typeface="Open Sans" panose="020B0606030504020204" pitchFamily="34" charset="0"/>
            </a:endParaRPr>
          </a:p>
        </p:txBody>
      </p:sp>
      <p:pic>
        <p:nvPicPr>
          <p:cNvPr id="10" name="그림 9">
            <a:extLst>
              <a:ext uri="{FF2B5EF4-FFF2-40B4-BE49-F238E27FC236}">
                <a16:creationId xmlns:a16="http://schemas.microsoft.com/office/drawing/2014/main" id="{6BBA1307-4CF2-6C5E-9602-CF635FE455DE}"/>
              </a:ext>
            </a:extLst>
          </p:cNvPr>
          <p:cNvPicPr>
            <a:picLocks noChangeAspect="1"/>
          </p:cNvPicPr>
          <p:nvPr/>
        </p:nvPicPr>
        <p:blipFill rotWithShape="1">
          <a:blip r:embed="rId3"/>
          <a:srcRect t="75960"/>
          <a:stretch/>
        </p:blipFill>
        <p:spPr>
          <a:xfrm>
            <a:off x="2321560" y="1253959"/>
            <a:ext cx="2575242" cy="450163"/>
          </a:xfrm>
          <a:prstGeom prst="rect">
            <a:avLst/>
          </a:prstGeom>
        </p:spPr>
      </p:pic>
      <p:pic>
        <p:nvPicPr>
          <p:cNvPr id="18" name="그림 17">
            <a:extLst>
              <a:ext uri="{FF2B5EF4-FFF2-40B4-BE49-F238E27FC236}">
                <a16:creationId xmlns:a16="http://schemas.microsoft.com/office/drawing/2014/main" id="{29EB1E67-F061-0106-29DF-0384DCB404DA}"/>
              </a:ext>
            </a:extLst>
          </p:cNvPr>
          <p:cNvPicPr>
            <a:picLocks noChangeAspect="1"/>
          </p:cNvPicPr>
          <p:nvPr/>
        </p:nvPicPr>
        <p:blipFill rotWithShape="1">
          <a:blip r:embed="rId4"/>
          <a:srcRect l="37271" r="10958"/>
          <a:stretch/>
        </p:blipFill>
        <p:spPr>
          <a:xfrm>
            <a:off x="2940050" y="3121792"/>
            <a:ext cx="6311900" cy="868415"/>
          </a:xfrm>
          <a:prstGeom prst="rect">
            <a:avLst/>
          </a:prstGeom>
        </p:spPr>
      </p:pic>
      <p:pic>
        <p:nvPicPr>
          <p:cNvPr id="22" name="그림 21">
            <a:extLst>
              <a:ext uri="{FF2B5EF4-FFF2-40B4-BE49-F238E27FC236}">
                <a16:creationId xmlns:a16="http://schemas.microsoft.com/office/drawing/2014/main" id="{B638E7A1-5A85-9617-9A69-454155F495FB}"/>
              </a:ext>
            </a:extLst>
          </p:cNvPr>
          <p:cNvPicPr>
            <a:picLocks noChangeAspect="1"/>
          </p:cNvPicPr>
          <p:nvPr/>
        </p:nvPicPr>
        <p:blipFill>
          <a:blip r:embed="rId5"/>
          <a:stretch>
            <a:fillRect/>
          </a:stretch>
        </p:blipFill>
        <p:spPr>
          <a:xfrm>
            <a:off x="2006398" y="2402818"/>
            <a:ext cx="8345995" cy="789816"/>
          </a:xfrm>
          <a:prstGeom prst="rect">
            <a:avLst/>
          </a:prstGeom>
        </p:spPr>
      </p:pic>
      <p:pic>
        <p:nvPicPr>
          <p:cNvPr id="24" name="그림 23">
            <a:extLst>
              <a:ext uri="{FF2B5EF4-FFF2-40B4-BE49-F238E27FC236}">
                <a16:creationId xmlns:a16="http://schemas.microsoft.com/office/drawing/2014/main" id="{8E81F0C5-0729-D70C-09A1-9A6559D705EB}"/>
              </a:ext>
            </a:extLst>
          </p:cNvPr>
          <p:cNvPicPr>
            <a:picLocks noChangeAspect="1"/>
          </p:cNvPicPr>
          <p:nvPr/>
        </p:nvPicPr>
        <p:blipFill rotWithShape="1">
          <a:blip r:embed="rId6"/>
          <a:srcRect t="10743" b="9618"/>
          <a:stretch/>
        </p:blipFill>
        <p:spPr>
          <a:xfrm>
            <a:off x="4131203" y="4810415"/>
            <a:ext cx="4096386" cy="464358"/>
          </a:xfrm>
          <a:prstGeom prst="rect">
            <a:avLst/>
          </a:prstGeom>
        </p:spPr>
      </p:pic>
      <p:pic>
        <p:nvPicPr>
          <p:cNvPr id="25" name="그림 24">
            <a:extLst>
              <a:ext uri="{FF2B5EF4-FFF2-40B4-BE49-F238E27FC236}">
                <a16:creationId xmlns:a16="http://schemas.microsoft.com/office/drawing/2014/main" id="{4F93FD51-777D-1F87-621D-8B7C17445F22}"/>
              </a:ext>
            </a:extLst>
          </p:cNvPr>
          <p:cNvPicPr>
            <a:picLocks noChangeAspect="1"/>
          </p:cNvPicPr>
          <p:nvPr/>
        </p:nvPicPr>
        <p:blipFill rotWithShape="1">
          <a:blip r:embed="rId6"/>
          <a:srcRect l="35102" t="10743" r="61496" b="9618"/>
          <a:stretch/>
        </p:blipFill>
        <p:spPr>
          <a:xfrm>
            <a:off x="5686697" y="4829137"/>
            <a:ext cx="235131" cy="464358"/>
          </a:xfrm>
          <a:prstGeom prst="rect">
            <a:avLst/>
          </a:prstGeom>
        </p:spPr>
      </p:pic>
    </p:spTree>
    <p:extLst>
      <p:ext uri="{BB962C8B-B14F-4D97-AF65-F5344CB8AC3E}">
        <p14:creationId xmlns:p14="http://schemas.microsoft.com/office/powerpoint/2010/main" val="123982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Objective</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Understanding  the characteristics of different regression analyses and when to use them</a:t>
            </a:r>
          </a:p>
          <a:p>
            <a:pPr>
              <a:lnSpc>
                <a:spcPct val="150000"/>
              </a:lnSpc>
            </a:pPr>
            <a:r>
              <a:rPr lang="en-US" altLang="ko-KR" sz="240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Choosing Regression Algorithms Appropriately</a:t>
            </a:r>
          </a:p>
          <a:p>
            <a:pPr>
              <a:lnSpc>
                <a:spcPct val="150000"/>
              </a:lnSpc>
            </a:pPr>
            <a:r>
              <a:rPr lang="en-US" altLang="ko-KR" sz="240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Understanding Evaluation Methods for Regression</a:t>
            </a:r>
            <a:endParaRPr lang="en-US" altLang="ko-K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A013AB18-4C75-604E-7157-18B6C694C0F1}"/>
              </a:ext>
            </a:extLst>
          </p:cNvPr>
          <p:cNvSpPr>
            <a:spLocks noGrp="1"/>
          </p:cNvSpPr>
          <p:nvPr>
            <p:ph type="sldNum" sz="quarter" idx="12"/>
          </p:nvPr>
        </p:nvSpPr>
        <p:spPr/>
        <p:txBody>
          <a:bodyPr/>
          <a:lstStyle/>
          <a:p>
            <a:fld id="{171EF441-DD61-471E-990C-77F400E5E037}" type="slidenum">
              <a:rPr lang="ko-KR" altLang="en-US" smtClean="0"/>
              <a:pPr/>
              <a:t>3</a:t>
            </a:fld>
            <a:endParaRPr lang="ko-KR" altLang="en-US" dirty="0"/>
          </a:p>
        </p:txBody>
      </p:sp>
    </p:spTree>
    <p:extLst>
      <p:ext uri="{BB962C8B-B14F-4D97-AF65-F5344CB8AC3E}">
        <p14:creationId xmlns:p14="http://schemas.microsoft.com/office/powerpoint/2010/main" val="109660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Ridge</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linear regression technique that is used to prevent overfitting in OLS linear regression modeling</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objective of Ridge regression is to find the coefficient vector (</a:t>
            </a:r>
            <a:r>
              <a:rPr lang="en-US" altLang="ko-KR" sz="20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w</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that minimizes</a:t>
            </a: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λ (alpha) </a:t>
            </a: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is the regularization parameter or penalty term, which controls the strength of the regularization. Higher values of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λ </a:t>
            </a: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result in more regularization</a:t>
            </a:r>
          </a:p>
          <a:p>
            <a:pPr>
              <a:lnSpc>
                <a:spcPct val="150000"/>
              </a:lnSpc>
            </a:pP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By penalizing the magnitude of the coefficients, Ridge regression helps to stabilize the model and improve its generalization performance on unseen data</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30</a:t>
            </a:fld>
            <a:endParaRPr lang="ko-KR" altLang="en-US" dirty="0"/>
          </a:p>
        </p:txBody>
      </p:sp>
      <p:pic>
        <p:nvPicPr>
          <p:cNvPr id="4" name="그림 3">
            <a:extLst>
              <a:ext uri="{FF2B5EF4-FFF2-40B4-BE49-F238E27FC236}">
                <a16:creationId xmlns:a16="http://schemas.microsoft.com/office/drawing/2014/main" id="{3BDEDBA7-8461-01E7-23E8-9B05A5059E6F}"/>
              </a:ext>
            </a:extLst>
          </p:cNvPr>
          <p:cNvPicPr>
            <a:picLocks noChangeAspect="1"/>
          </p:cNvPicPr>
          <p:nvPr/>
        </p:nvPicPr>
        <p:blipFill rotWithShape="1">
          <a:blip r:embed="rId2"/>
          <a:srcRect l="48558"/>
          <a:stretch/>
        </p:blipFill>
        <p:spPr>
          <a:xfrm>
            <a:off x="3530462" y="3086735"/>
            <a:ext cx="2277904" cy="557143"/>
          </a:xfrm>
          <a:prstGeom prst="rect">
            <a:avLst/>
          </a:prstGeom>
        </p:spPr>
      </p:pic>
      <p:pic>
        <p:nvPicPr>
          <p:cNvPr id="6" name="그림 5">
            <a:extLst>
              <a:ext uri="{FF2B5EF4-FFF2-40B4-BE49-F238E27FC236}">
                <a16:creationId xmlns:a16="http://schemas.microsoft.com/office/drawing/2014/main" id="{42129686-2DAE-AD3A-DC66-9B89AAE718D5}"/>
              </a:ext>
            </a:extLst>
          </p:cNvPr>
          <p:cNvPicPr>
            <a:picLocks noChangeAspect="1"/>
          </p:cNvPicPr>
          <p:nvPr/>
        </p:nvPicPr>
        <p:blipFill rotWithShape="1">
          <a:blip r:embed="rId3"/>
          <a:srcRect l="44369" t="10743" b="9618"/>
          <a:stretch/>
        </p:blipFill>
        <p:spPr>
          <a:xfrm>
            <a:off x="6382685" y="3143832"/>
            <a:ext cx="2278852" cy="464358"/>
          </a:xfrm>
          <a:prstGeom prst="rect">
            <a:avLst/>
          </a:prstGeom>
        </p:spPr>
      </p:pic>
      <p:pic>
        <p:nvPicPr>
          <p:cNvPr id="8" name="그림 7">
            <a:extLst>
              <a:ext uri="{FF2B5EF4-FFF2-40B4-BE49-F238E27FC236}">
                <a16:creationId xmlns:a16="http://schemas.microsoft.com/office/drawing/2014/main" id="{F7B59C4E-1759-2923-840E-D04F1EC1BC9B}"/>
              </a:ext>
            </a:extLst>
          </p:cNvPr>
          <p:cNvPicPr>
            <a:picLocks noChangeAspect="1"/>
          </p:cNvPicPr>
          <p:nvPr/>
        </p:nvPicPr>
        <p:blipFill>
          <a:blip r:embed="rId4"/>
          <a:stretch>
            <a:fillRect/>
          </a:stretch>
        </p:blipFill>
        <p:spPr>
          <a:xfrm>
            <a:off x="5808366" y="3184944"/>
            <a:ext cx="552096" cy="414072"/>
          </a:xfrm>
          <a:prstGeom prst="rect">
            <a:avLst/>
          </a:prstGeom>
        </p:spPr>
      </p:pic>
      <p:sp>
        <p:nvSpPr>
          <p:cNvPr id="11" name="TextBox 10">
            <a:extLst>
              <a:ext uri="{FF2B5EF4-FFF2-40B4-BE49-F238E27FC236}">
                <a16:creationId xmlns:a16="http://schemas.microsoft.com/office/drawing/2014/main" id="{7F7A79DD-EC21-E65E-CF84-50919EAE7A06}"/>
              </a:ext>
            </a:extLst>
          </p:cNvPr>
          <p:cNvSpPr txBox="1"/>
          <p:nvPr/>
        </p:nvSpPr>
        <p:spPr>
          <a:xfrm>
            <a:off x="3805814"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OLS Loss (RSS)</a:t>
            </a:r>
            <a:endParaRPr lang="ko-KR" altLang="en-US" b="1" dirty="0"/>
          </a:p>
        </p:txBody>
      </p:sp>
      <p:sp>
        <p:nvSpPr>
          <p:cNvPr id="12" name="TextBox 11">
            <a:extLst>
              <a:ext uri="{FF2B5EF4-FFF2-40B4-BE49-F238E27FC236}">
                <a16:creationId xmlns:a16="http://schemas.microsoft.com/office/drawing/2014/main" id="{001C096A-8570-CB59-BF55-BFE3F6F44083}"/>
              </a:ext>
            </a:extLst>
          </p:cNvPr>
          <p:cNvSpPr txBox="1"/>
          <p:nvPr/>
        </p:nvSpPr>
        <p:spPr>
          <a:xfrm>
            <a:off x="6526431"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λ </a:t>
            </a:r>
            <a:r>
              <a:rPr lang="en-US" altLang="ko-KR" b="0" i="0" dirty="0">
                <a:solidFill>
                  <a:srgbClr val="040C28"/>
                </a:solidFill>
                <a:effectLs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L2 Loss</a:t>
            </a:r>
            <a:endParaRPr lang="ko-KR" altLang="en-US" b="1" dirty="0">
              <a:latin typeface="Open Sans" panose="020B0606030504020204" pitchFamily="34" charset="0"/>
              <a:cs typeface="Open Sans" panose="020B0606030504020204" pitchFamily="34" charset="0"/>
            </a:endParaRPr>
          </a:p>
        </p:txBody>
      </p:sp>
      <p:cxnSp>
        <p:nvCxnSpPr>
          <p:cNvPr id="14" name="직선 연결선 13">
            <a:extLst>
              <a:ext uri="{FF2B5EF4-FFF2-40B4-BE49-F238E27FC236}">
                <a16:creationId xmlns:a16="http://schemas.microsoft.com/office/drawing/2014/main" id="{E5475D00-0636-EFEC-E3F8-329635132C08}"/>
              </a:ext>
            </a:extLst>
          </p:cNvPr>
          <p:cNvCxnSpPr/>
          <p:nvPr/>
        </p:nvCxnSpPr>
        <p:spPr>
          <a:xfrm>
            <a:off x="3530462" y="3739495"/>
            <a:ext cx="218453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760042EC-0742-DDCB-202A-6AAE2FA1DECD}"/>
              </a:ext>
            </a:extLst>
          </p:cNvPr>
          <p:cNvCxnSpPr>
            <a:cxnSpLocks/>
          </p:cNvCxnSpPr>
          <p:nvPr/>
        </p:nvCxnSpPr>
        <p:spPr>
          <a:xfrm>
            <a:off x="6129729" y="3739495"/>
            <a:ext cx="2485104" cy="0"/>
          </a:xfrm>
          <a:prstGeom prst="line">
            <a:avLst/>
          </a:prstGeom>
          <a:ln w="127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5E5C787-CDC6-A67B-42EB-AF0B43FD2A33}"/>
              </a:ext>
            </a:extLst>
          </p:cNvPr>
          <p:cNvSpPr txBox="1"/>
          <p:nvPr/>
        </p:nvSpPr>
        <p:spPr>
          <a:xfrm>
            <a:off x="7676327" y="4751795"/>
            <a:ext cx="4897495" cy="369332"/>
          </a:xfrm>
          <a:prstGeom prst="rect">
            <a:avLst/>
          </a:prstGeom>
          <a:noFill/>
        </p:spPr>
        <p:txBody>
          <a:bodyPr wrap="none" rtlCol="0">
            <a:spAutoFit/>
          </a:bodyPr>
          <a:lstStyle/>
          <a:p>
            <a:r>
              <a:rPr lang="ko-KR" altLang="en-US" dirty="0">
                <a:solidFill>
                  <a:srgbClr val="00B0F0"/>
                </a:solidFill>
              </a:rPr>
              <a:t>알파는 파라미터 튜닝으로 알아서 </a:t>
            </a:r>
            <a:r>
              <a:rPr lang="ko-KR" altLang="en-US" dirty="0" err="1">
                <a:solidFill>
                  <a:srgbClr val="00B0F0"/>
                </a:solidFill>
              </a:rPr>
              <a:t>조절해야함</a:t>
            </a:r>
            <a:endParaRPr lang="en-US" dirty="0">
              <a:solidFill>
                <a:srgbClr val="00B0F0"/>
              </a:solidFill>
            </a:endParaRPr>
          </a:p>
        </p:txBody>
      </p:sp>
    </p:spTree>
    <p:extLst>
      <p:ext uri="{BB962C8B-B14F-4D97-AF65-F5344CB8AC3E}">
        <p14:creationId xmlns:p14="http://schemas.microsoft.com/office/powerpoint/2010/main" val="3197656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Lasso</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linear regression technique that, similar to Ridge regression, is used to prevent overfitting in OLS linear regression modeling</a:t>
            </a: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objective of Lasso regression is to find the coefficient vector (</a:t>
            </a:r>
            <a:r>
              <a:rPr lang="en-US" altLang="ko-KR" sz="20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w</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that minimizes</a:t>
            </a: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This penalty term encourages sparsity in the coefficient vector by penalizing coefficients with large magnitudes, </a:t>
            </a:r>
            <a:r>
              <a:rPr lang="en-US" altLang="ko-KR" sz="1800" dirty="0">
                <a:solidFill>
                  <a:srgbClr val="FF0000"/>
                </a:solidFill>
                <a:highlight>
                  <a:srgbClr val="FFFFFF"/>
                </a:highlight>
                <a:latin typeface="Open Sans" panose="020B0606030504020204" pitchFamily="34" charset="0"/>
                <a:ea typeface="Open Sans" panose="020B0606030504020204" pitchFamily="34" charset="0"/>
                <a:cs typeface="Open Sans" panose="020B0606030504020204" pitchFamily="34" charset="0"/>
              </a:rPr>
              <a:t>effectively driving some coefficients to exactly zero (feature selection)</a:t>
            </a:r>
          </a:p>
          <a:p>
            <a:pPr>
              <a:lnSpc>
                <a:spcPct val="150000"/>
              </a:lnSpc>
            </a:pP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LASSO stands for "Least Absolute Shrinkage and Selection Operator."</a:t>
            </a: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31</a:t>
            </a:fld>
            <a:endParaRPr lang="ko-KR" altLang="en-US" dirty="0"/>
          </a:p>
        </p:txBody>
      </p:sp>
      <p:pic>
        <p:nvPicPr>
          <p:cNvPr id="6" name="그림 5">
            <a:extLst>
              <a:ext uri="{FF2B5EF4-FFF2-40B4-BE49-F238E27FC236}">
                <a16:creationId xmlns:a16="http://schemas.microsoft.com/office/drawing/2014/main" id="{47CBEEFF-6926-D394-4A31-E5A7E4C4EE06}"/>
              </a:ext>
            </a:extLst>
          </p:cNvPr>
          <p:cNvPicPr>
            <a:picLocks noChangeAspect="1"/>
          </p:cNvPicPr>
          <p:nvPr/>
        </p:nvPicPr>
        <p:blipFill rotWithShape="1">
          <a:blip r:embed="rId2"/>
          <a:srcRect l="48558"/>
          <a:stretch/>
        </p:blipFill>
        <p:spPr>
          <a:xfrm>
            <a:off x="3530462" y="3086735"/>
            <a:ext cx="2277904" cy="557143"/>
          </a:xfrm>
          <a:prstGeom prst="rect">
            <a:avLst/>
          </a:prstGeom>
        </p:spPr>
      </p:pic>
      <p:pic>
        <p:nvPicPr>
          <p:cNvPr id="8" name="그림 7">
            <a:extLst>
              <a:ext uri="{FF2B5EF4-FFF2-40B4-BE49-F238E27FC236}">
                <a16:creationId xmlns:a16="http://schemas.microsoft.com/office/drawing/2014/main" id="{0FAF1D0E-A015-12EF-0B77-66056DA7B0E3}"/>
              </a:ext>
            </a:extLst>
          </p:cNvPr>
          <p:cNvPicPr>
            <a:picLocks noChangeAspect="1"/>
          </p:cNvPicPr>
          <p:nvPr/>
        </p:nvPicPr>
        <p:blipFill>
          <a:blip r:embed="rId3"/>
          <a:stretch>
            <a:fillRect/>
          </a:stretch>
        </p:blipFill>
        <p:spPr>
          <a:xfrm>
            <a:off x="5808366" y="3184944"/>
            <a:ext cx="552096" cy="414072"/>
          </a:xfrm>
          <a:prstGeom prst="rect">
            <a:avLst/>
          </a:prstGeom>
        </p:spPr>
      </p:pic>
      <p:pic>
        <p:nvPicPr>
          <p:cNvPr id="10" name="그림 9">
            <a:extLst>
              <a:ext uri="{FF2B5EF4-FFF2-40B4-BE49-F238E27FC236}">
                <a16:creationId xmlns:a16="http://schemas.microsoft.com/office/drawing/2014/main" id="{8A9D3EFD-AB7F-D1DD-1D28-0951B5E51212}"/>
              </a:ext>
            </a:extLst>
          </p:cNvPr>
          <p:cNvPicPr>
            <a:picLocks noChangeAspect="1"/>
          </p:cNvPicPr>
          <p:nvPr/>
        </p:nvPicPr>
        <p:blipFill rotWithShape="1">
          <a:blip r:embed="rId4"/>
          <a:srcRect l="46828"/>
          <a:stretch/>
        </p:blipFill>
        <p:spPr>
          <a:xfrm>
            <a:off x="6403005" y="3140109"/>
            <a:ext cx="2101956" cy="513902"/>
          </a:xfrm>
          <a:prstGeom prst="rect">
            <a:avLst/>
          </a:prstGeom>
        </p:spPr>
      </p:pic>
      <p:sp>
        <p:nvSpPr>
          <p:cNvPr id="12" name="TextBox 11">
            <a:extLst>
              <a:ext uri="{FF2B5EF4-FFF2-40B4-BE49-F238E27FC236}">
                <a16:creationId xmlns:a16="http://schemas.microsoft.com/office/drawing/2014/main" id="{FDE26EFD-1B1E-7E83-BF17-573A8CAC58B5}"/>
              </a:ext>
            </a:extLst>
          </p:cNvPr>
          <p:cNvSpPr txBox="1"/>
          <p:nvPr/>
        </p:nvSpPr>
        <p:spPr>
          <a:xfrm>
            <a:off x="3805814"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OLS Loss (RSS)</a:t>
            </a:r>
            <a:endParaRPr lang="ko-KR" altLang="en-US" b="1" dirty="0"/>
          </a:p>
        </p:txBody>
      </p:sp>
      <p:sp>
        <p:nvSpPr>
          <p:cNvPr id="13" name="TextBox 12">
            <a:extLst>
              <a:ext uri="{FF2B5EF4-FFF2-40B4-BE49-F238E27FC236}">
                <a16:creationId xmlns:a16="http://schemas.microsoft.com/office/drawing/2014/main" id="{041AF451-D667-0675-E29F-AA9C56FE824C}"/>
              </a:ext>
            </a:extLst>
          </p:cNvPr>
          <p:cNvSpPr txBox="1"/>
          <p:nvPr/>
        </p:nvSpPr>
        <p:spPr>
          <a:xfrm>
            <a:off x="6526431"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λ </a:t>
            </a:r>
            <a:r>
              <a:rPr lang="en-US" altLang="ko-KR" b="0" i="0" dirty="0">
                <a:solidFill>
                  <a:srgbClr val="040C28"/>
                </a:solidFill>
                <a:effectLs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L1 Loss</a:t>
            </a:r>
            <a:endParaRPr lang="ko-KR" altLang="en-US" b="1" dirty="0">
              <a:latin typeface="Open Sans" panose="020B0606030504020204" pitchFamily="34" charset="0"/>
              <a:cs typeface="Open Sans" panose="020B0606030504020204" pitchFamily="34" charset="0"/>
            </a:endParaRPr>
          </a:p>
        </p:txBody>
      </p:sp>
      <p:cxnSp>
        <p:nvCxnSpPr>
          <p:cNvPr id="14" name="직선 연결선 13">
            <a:extLst>
              <a:ext uri="{FF2B5EF4-FFF2-40B4-BE49-F238E27FC236}">
                <a16:creationId xmlns:a16="http://schemas.microsoft.com/office/drawing/2014/main" id="{E27708D6-5BEE-EF1A-1B94-3904E1CDD49E}"/>
              </a:ext>
            </a:extLst>
          </p:cNvPr>
          <p:cNvCxnSpPr/>
          <p:nvPr/>
        </p:nvCxnSpPr>
        <p:spPr>
          <a:xfrm>
            <a:off x="3530462" y="3739495"/>
            <a:ext cx="218453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64B7FCE4-18EF-67A6-4B98-D535D8336F67}"/>
              </a:ext>
            </a:extLst>
          </p:cNvPr>
          <p:cNvCxnSpPr>
            <a:cxnSpLocks/>
          </p:cNvCxnSpPr>
          <p:nvPr/>
        </p:nvCxnSpPr>
        <p:spPr>
          <a:xfrm>
            <a:off x="6129729" y="3739495"/>
            <a:ext cx="2485104"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9495B4B9-F97C-2290-5A54-3847BAC4ADE8}"/>
              </a:ext>
            </a:extLst>
          </p:cNvPr>
          <p:cNvSpPr txBox="1"/>
          <p:nvPr/>
        </p:nvSpPr>
        <p:spPr>
          <a:xfrm>
            <a:off x="7180539" y="5895401"/>
            <a:ext cx="4868577" cy="369332"/>
          </a:xfrm>
          <a:prstGeom prst="rect">
            <a:avLst/>
          </a:prstGeom>
          <a:noFill/>
        </p:spPr>
        <p:txBody>
          <a:bodyPr wrap="none" rtlCol="0">
            <a:spAutoFit/>
          </a:bodyPr>
          <a:lstStyle/>
          <a:p>
            <a:r>
              <a:rPr lang="ko-KR" altLang="en-US" dirty="0">
                <a:solidFill>
                  <a:srgbClr val="00B0F0"/>
                </a:solidFill>
              </a:rPr>
              <a:t>계수가 </a:t>
            </a:r>
            <a:r>
              <a:rPr lang="en-US" altLang="ko-KR" dirty="0">
                <a:solidFill>
                  <a:srgbClr val="00B0F0"/>
                </a:solidFill>
              </a:rPr>
              <a:t>0</a:t>
            </a:r>
            <a:r>
              <a:rPr lang="ko-KR" altLang="en-US" dirty="0">
                <a:solidFill>
                  <a:srgbClr val="00B0F0"/>
                </a:solidFill>
              </a:rPr>
              <a:t>이 될 수도 있다 </a:t>
            </a:r>
            <a:r>
              <a:rPr lang="en-US" altLang="ko-KR" dirty="0">
                <a:solidFill>
                  <a:srgbClr val="00B0F0"/>
                </a:solidFill>
              </a:rPr>
              <a:t>-&gt; feature selection</a:t>
            </a:r>
            <a:endParaRPr lang="en-US" dirty="0">
              <a:solidFill>
                <a:srgbClr val="00B0F0"/>
              </a:solidFill>
            </a:endParaRPr>
          </a:p>
        </p:txBody>
      </p:sp>
    </p:spTree>
    <p:extLst>
      <p:ext uri="{BB962C8B-B14F-4D97-AF65-F5344CB8AC3E}">
        <p14:creationId xmlns:p14="http://schemas.microsoft.com/office/powerpoint/2010/main" val="121908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err="1">
                <a:latin typeface="Open Sans" panose="020B0606030504020204" pitchFamily="34" charset="0"/>
                <a:ea typeface="Open Sans" panose="020B0606030504020204" pitchFamily="34" charset="0"/>
                <a:cs typeface="Open Sans" panose="020B0606030504020204" pitchFamily="34" charset="0"/>
              </a:rPr>
              <a:t>ElasticNet</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linear regression technique that combines the properties of Ridge regression and Lasso regression</a:t>
            </a: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objective of Ridge regression is to find the coefficient vector (</a:t>
            </a:r>
            <a:r>
              <a:rPr lang="en-US" altLang="ko-KR" sz="20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w</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that minimizes</a:t>
            </a: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By incorporating both types of penalties, </a:t>
            </a:r>
            <a:r>
              <a:rPr lang="en-US" altLang="ko-KR" sz="1800" dirty="0" err="1">
                <a:highlight>
                  <a:srgbClr val="FFFFFF"/>
                </a:highlight>
                <a:latin typeface="Open Sans" panose="020B0606030504020204" pitchFamily="34" charset="0"/>
                <a:ea typeface="Open Sans" panose="020B0606030504020204" pitchFamily="34" charset="0"/>
                <a:cs typeface="Open Sans" panose="020B0606030504020204" pitchFamily="34" charset="0"/>
              </a:rPr>
              <a:t>ElasticNet</a:t>
            </a: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 regression is able to handle multicollinearity, perform variable selection, and control model complexity more effectively compared to using Ridge or Lasso regression alone</a:t>
            </a:r>
          </a:p>
          <a:p>
            <a:pPr>
              <a:lnSpc>
                <a:spcPct val="150000"/>
              </a:lnSpc>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32</a:t>
            </a:fld>
            <a:endParaRPr lang="ko-KR" altLang="en-US" dirty="0"/>
          </a:p>
        </p:txBody>
      </p:sp>
      <p:grpSp>
        <p:nvGrpSpPr>
          <p:cNvPr id="17" name="그룹 16">
            <a:extLst>
              <a:ext uri="{FF2B5EF4-FFF2-40B4-BE49-F238E27FC236}">
                <a16:creationId xmlns:a16="http://schemas.microsoft.com/office/drawing/2014/main" id="{48BA394C-CEB9-E1A4-D7F4-233A0F6658AA}"/>
              </a:ext>
            </a:extLst>
          </p:cNvPr>
          <p:cNvGrpSpPr/>
          <p:nvPr/>
        </p:nvGrpSpPr>
        <p:grpSpPr>
          <a:xfrm>
            <a:off x="2128528" y="3086735"/>
            <a:ext cx="7934943" cy="1022092"/>
            <a:chOff x="3530462" y="3086735"/>
            <a:chExt cx="7934943" cy="1022092"/>
          </a:xfrm>
        </p:grpSpPr>
        <p:pic>
          <p:nvPicPr>
            <p:cNvPr id="6" name="그림 5">
              <a:extLst>
                <a:ext uri="{FF2B5EF4-FFF2-40B4-BE49-F238E27FC236}">
                  <a16:creationId xmlns:a16="http://schemas.microsoft.com/office/drawing/2014/main" id="{BA46A11E-75E7-6B8A-6C68-E64FEF4DEE0C}"/>
                </a:ext>
              </a:extLst>
            </p:cNvPr>
            <p:cNvPicPr>
              <a:picLocks noChangeAspect="1"/>
            </p:cNvPicPr>
            <p:nvPr/>
          </p:nvPicPr>
          <p:blipFill rotWithShape="1">
            <a:blip r:embed="rId2"/>
            <a:srcRect l="48558"/>
            <a:stretch/>
          </p:blipFill>
          <p:spPr>
            <a:xfrm>
              <a:off x="3530462" y="3086735"/>
              <a:ext cx="2277904" cy="557143"/>
            </a:xfrm>
            <a:prstGeom prst="rect">
              <a:avLst/>
            </a:prstGeom>
          </p:spPr>
        </p:pic>
        <p:pic>
          <p:nvPicPr>
            <p:cNvPr id="7" name="그림 6">
              <a:extLst>
                <a:ext uri="{FF2B5EF4-FFF2-40B4-BE49-F238E27FC236}">
                  <a16:creationId xmlns:a16="http://schemas.microsoft.com/office/drawing/2014/main" id="{69D4F8F9-08C3-151D-4112-0E073D6F744B}"/>
                </a:ext>
              </a:extLst>
            </p:cNvPr>
            <p:cNvPicPr>
              <a:picLocks noChangeAspect="1"/>
            </p:cNvPicPr>
            <p:nvPr/>
          </p:nvPicPr>
          <p:blipFill rotWithShape="1">
            <a:blip r:embed="rId3"/>
            <a:srcRect l="44369" t="10743" b="9618"/>
            <a:stretch/>
          </p:blipFill>
          <p:spPr>
            <a:xfrm>
              <a:off x="9186553" y="3143832"/>
              <a:ext cx="2278852" cy="464358"/>
            </a:xfrm>
            <a:prstGeom prst="rect">
              <a:avLst/>
            </a:prstGeom>
          </p:spPr>
        </p:pic>
        <p:pic>
          <p:nvPicPr>
            <p:cNvPr id="8" name="그림 7">
              <a:extLst>
                <a:ext uri="{FF2B5EF4-FFF2-40B4-BE49-F238E27FC236}">
                  <a16:creationId xmlns:a16="http://schemas.microsoft.com/office/drawing/2014/main" id="{D802E332-0839-B655-3D86-0CCCE3414D02}"/>
                </a:ext>
              </a:extLst>
            </p:cNvPr>
            <p:cNvPicPr>
              <a:picLocks noChangeAspect="1"/>
            </p:cNvPicPr>
            <p:nvPr/>
          </p:nvPicPr>
          <p:blipFill>
            <a:blip r:embed="rId4"/>
            <a:stretch>
              <a:fillRect/>
            </a:stretch>
          </p:blipFill>
          <p:spPr>
            <a:xfrm>
              <a:off x="8612234" y="3184944"/>
              <a:ext cx="552096" cy="414072"/>
            </a:xfrm>
            <a:prstGeom prst="rect">
              <a:avLst/>
            </a:prstGeom>
          </p:spPr>
        </p:pic>
        <p:sp>
          <p:nvSpPr>
            <p:cNvPr id="9" name="TextBox 8">
              <a:extLst>
                <a:ext uri="{FF2B5EF4-FFF2-40B4-BE49-F238E27FC236}">
                  <a16:creationId xmlns:a16="http://schemas.microsoft.com/office/drawing/2014/main" id="{E6C68E2E-DF8A-2D88-66C8-02883C3316CD}"/>
                </a:ext>
              </a:extLst>
            </p:cNvPr>
            <p:cNvSpPr txBox="1"/>
            <p:nvPr/>
          </p:nvSpPr>
          <p:spPr>
            <a:xfrm>
              <a:off x="3805814"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OLS Loss (RSS)</a:t>
              </a:r>
              <a:endParaRPr lang="ko-KR" altLang="en-US" b="1" dirty="0"/>
            </a:p>
          </p:txBody>
        </p:sp>
        <p:sp>
          <p:nvSpPr>
            <p:cNvPr id="10" name="TextBox 9">
              <a:extLst>
                <a:ext uri="{FF2B5EF4-FFF2-40B4-BE49-F238E27FC236}">
                  <a16:creationId xmlns:a16="http://schemas.microsoft.com/office/drawing/2014/main" id="{CD3A3FC4-83A7-404C-7C1C-F34580ACC9E2}"/>
                </a:ext>
              </a:extLst>
            </p:cNvPr>
            <p:cNvSpPr txBox="1"/>
            <p:nvPr/>
          </p:nvSpPr>
          <p:spPr>
            <a:xfrm>
              <a:off x="9330299"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λ </a:t>
              </a:r>
              <a:r>
                <a:rPr lang="en-US" altLang="ko-KR" b="0" i="0" dirty="0">
                  <a:solidFill>
                    <a:srgbClr val="040C28"/>
                  </a:solidFill>
                  <a:effectLs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L2 Loss</a:t>
              </a:r>
              <a:endParaRPr lang="ko-KR" altLang="en-US" b="1" dirty="0">
                <a:latin typeface="Open Sans" panose="020B0606030504020204" pitchFamily="34" charset="0"/>
                <a:cs typeface="Open Sans" panose="020B0606030504020204" pitchFamily="34" charset="0"/>
              </a:endParaRPr>
            </a:p>
          </p:txBody>
        </p:sp>
        <p:cxnSp>
          <p:nvCxnSpPr>
            <p:cNvPr id="11" name="직선 연결선 10">
              <a:extLst>
                <a:ext uri="{FF2B5EF4-FFF2-40B4-BE49-F238E27FC236}">
                  <a16:creationId xmlns:a16="http://schemas.microsoft.com/office/drawing/2014/main" id="{3F4CEAA2-45B6-CB11-511B-EC78ACB6418A}"/>
                </a:ext>
              </a:extLst>
            </p:cNvPr>
            <p:cNvCxnSpPr/>
            <p:nvPr/>
          </p:nvCxnSpPr>
          <p:spPr>
            <a:xfrm>
              <a:off x="3530462" y="3739495"/>
              <a:ext cx="218453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직선 연결선 11">
              <a:extLst>
                <a:ext uri="{FF2B5EF4-FFF2-40B4-BE49-F238E27FC236}">
                  <a16:creationId xmlns:a16="http://schemas.microsoft.com/office/drawing/2014/main" id="{797DB4B9-F4BA-6DF7-63CC-18D1C3D2E20E}"/>
                </a:ext>
              </a:extLst>
            </p:cNvPr>
            <p:cNvCxnSpPr>
              <a:cxnSpLocks/>
            </p:cNvCxnSpPr>
            <p:nvPr/>
          </p:nvCxnSpPr>
          <p:spPr>
            <a:xfrm>
              <a:off x="8933597" y="3739495"/>
              <a:ext cx="2485104" cy="0"/>
            </a:xfrm>
            <a:prstGeom prst="line">
              <a:avLst/>
            </a:prstGeom>
            <a:ln w="12700"/>
          </p:spPr>
          <p:style>
            <a:lnRef idx="1">
              <a:schemeClr val="dk1"/>
            </a:lnRef>
            <a:fillRef idx="0">
              <a:schemeClr val="dk1"/>
            </a:fillRef>
            <a:effectRef idx="0">
              <a:schemeClr val="dk1"/>
            </a:effectRef>
            <a:fontRef idx="minor">
              <a:schemeClr val="tx1"/>
            </a:fontRef>
          </p:style>
        </p:cxnSp>
        <p:pic>
          <p:nvPicPr>
            <p:cNvPr id="13" name="그림 12">
              <a:extLst>
                <a:ext uri="{FF2B5EF4-FFF2-40B4-BE49-F238E27FC236}">
                  <a16:creationId xmlns:a16="http://schemas.microsoft.com/office/drawing/2014/main" id="{39D671A3-5D3D-00D7-64ED-C1C99BCDC787}"/>
                </a:ext>
              </a:extLst>
            </p:cNvPr>
            <p:cNvPicPr>
              <a:picLocks noChangeAspect="1"/>
            </p:cNvPicPr>
            <p:nvPr/>
          </p:nvPicPr>
          <p:blipFill>
            <a:blip r:embed="rId4"/>
            <a:stretch>
              <a:fillRect/>
            </a:stretch>
          </p:blipFill>
          <p:spPr>
            <a:xfrm>
              <a:off x="5808366" y="3184944"/>
              <a:ext cx="552096" cy="414072"/>
            </a:xfrm>
            <a:prstGeom prst="rect">
              <a:avLst/>
            </a:prstGeom>
          </p:spPr>
        </p:pic>
        <p:pic>
          <p:nvPicPr>
            <p:cNvPr id="14" name="그림 13">
              <a:extLst>
                <a:ext uri="{FF2B5EF4-FFF2-40B4-BE49-F238E27FC236}">
                  <a16:creationId xmlns:a16="http://schemas.microsoft.com/office/drawing/2014/main" id="{D6CB035A-EC4A-DF1F-F71B-FEEAA8FFD744}"/>
                </a:ext>
              </a:extLst>
            </p:cNvPr>
            <p:cNvPicPr>
              <a:picLocks noChangeAspect="1"/>
            </p:cNvPicPr>
            <p:nvPr/>
          </p:nvPicPr>
          <p:blipFill rotWithShape="1">
            <a:blip r:embed="rId5"/>
            <a:srcRect l="46828"/>
            <a:stretch/>
          </p:blipFill>
          <p:spPr>
            <a:xfrm>
              <a:off x="6403005" y="3140109"/>
              <a:ext cx="2101956" cy="513902"/>
            </a:xfrm>
            <a:prstGeom prst="rect">
              <a:avLst/>
            </a:prstGeom>
          </p:spPr>
        </p:pic>
        <p:sp>
          <p:nvSpPr>
            <p:cNvPr id="15" name="TextBox 14">
              <a:extLst>
                <a:ext uri="{FF2B5EF4-FFF2-40B4-BE49-F238E27FC236}">
                  <a16:creationId xmlns:a16="http://schemas.microsoft.com/office/drawing/2014/main" id="{4F377E62-65AD-0566-6C69-683575795238}"/>
                </a:ext>
              </a:extLst>
            </p:cNvPr>
            <p:cNvSpPr txBox="1"/>
            <p:nvPr/>
          </p:nvSpPr>
          <p:spPr>
            <a:xfrm>
              <a:off x="6526431"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λ </a:t>
              </a:r>
              <a:r>
                <a:rPr lang="en-US" altLang="ko-KR" b="0" i="0" dirty="0">
                  <a:solidFill>
                    <a:srgbClr val="040C28"/>
                  </a:solidFill>
                  <a:effectLs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L1 Loss</a:t>
              </a:r>
              <a:endParaRPr lang="ko-KR" altLang="en-US" b="1" dirty="0">
                <a:latin typeface="Open Sans" panose="020B0606030504020204" pitchFamily="34" charset="0"/>
                <a:cs typeface="Open Sans" panose="020B0606030504020204" pitchFamily="34" charset="0"/>
              </a:endParaRPr>
            </a:p>
          </p:txBody>
        </p:sp>
        <p:cxnSp>
          <p:nvCxnSpPr>
            <p:cNvPr id="16" name="직선 연결선 15">
              <a:extLst>
                <a:ext uri="{FF2B5EF4-FFF2-40B4-BE49-F238E27FC236}">
                  <a16:creationId xmlns:a16="http://schemas.microsoft.com/office/drawing/2014/main" id="{AC82AFA5-159B-460E-1604-00CDA7B7BFCB}"/>
                </a:ext>
              </a:extLst>
            </p:cNvPr>
            <p:cNvCxnSpPr>
              <a:cxnSpLocks/>
            </p:cNvCxnSpPr>
            <p:nvPr/>
          </p:nvCxnSpPr>
          <p:spPr>
            <a:xfrm>
              <a:off x="6129729" y="3739495"/>
              <a:ext cx="2485104" cy="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9" name="그림 18">
            <a:extLst>
              <a:ext uri="{FF2B5EF4-FFF2-40B4-BE49-F238E27FC236}">
                <a16:creationId xmlns:a16="http://schemas.microsoft.com/office/drawing/2014/main" id="{688CEDE9-5E1C-9E87-9FBB-50B2B9EAAAB7}"/>
              </a:ext>
            </a:extLst>
          </p:cNvPr>
          <p:cNvPicPr>
            <a:picLocks noChangeAspect="1"/>
          </p:cNvPicPr>
          <p:nvPr/>
        </p:nvPicPr>
        <p:blipFill rotWithShape="1">
          <a:blip r:embed="rId6"/>
          <a:srcRect r="82589"/>
          <a:stretch/>
        </p:blipFill>
        <p:spPr>
          <a:xfrm>
            <a:off x="4671988" y="3140558"/>
            <a:ext cx="350835" cy="511052"/>
          </a:xfrm>
          <a:prstGeom prst="rect">
            <a:avLst/>
          </a:prstGeom>
        </p:spPr>
      </p:pic>
      <p:pic>
        <p:nvPicPr>
          <p:cNvPr id="20" name="그림 19">
            <a:extLst>
              <a:ext uri="{FF2B5EF4-FFF2-40B4-BE49-F238E27FC236}">
                <a16:creationId xmlns:a16="http://schemas.microsoft.com/office/drawing/2014/main" id="{41CE5F72-260E-0B94-E5B2-65C4C4FFD810}"/>
              </a:ext>
            </a:extLst>
          </p:cNvPr>
          <p:cNvPicPr>
            <a:picLocks noChangeAspect="1"/>
          </p:cNvPicPr>
          <p:nvPr/>
        </p:nvPicPr>
        <p:blipFill rotWithShape="1">
          <a:blip r:embed="rId6"/>
          <a:srcRect l="81342" r="1738"/>
          <a:stretch/>
        </p:blipFill>
        <p:spPr>
          <a:xfrm>
            <a:off x="7501336" y="3136454"/>
            <a:ext cx="340956" cy="511052"/>
          </a:xfrm>
          <a:prstGeom prst="rect">
            <a:avLst/>
          </a:prstGeom>
        </p:spPr>
      </p:pic>
      <p:sp>
        <p:nvSpPr>
          <p:cNvPr id="4" name="TextBox 3">
            <a:extLst>
              <a:ext uri="{FF2B5EF4-FFF2-40B4-BE49-F238E27FC236}">
                <a16:creationId xmlns:a16="http://schemas.microsoft.com/office/drawing/2014/main" id="{79273A52-D282-7420-A4FA-7AC08815E846}"/>
              </a:ext>
            </a:extLst>
          </p:cNvPr>
          <p:cNvSpPr txBox="1"/>
          <p:nvPr/>
        </p:nvSpPr>
        <p:spPr>
          <a:xfrm>
            <a:off x="2295728" y="6011694"/>
            <a:ext cx="2789546" cy="369332"/>
          </a:xfrm>
          <a:prstGeom prst="rect">
            <a:avLst/>
          </a:prstGeom>
          <a:noFill/>
        </p:spPr>
        <p:txBody>
          <a:bodyPr wrap="none" rtlCol="0">
            <a:spAutoFit/>
          </a:bodyPr>
          <a:lstStyle/>
          <a:p>
            <a:r>
              <a:rPr lang="ko-KR" altLang="en-US" dirty="0">
                <a:solidFill>
                  <a:srgbClr val="00B0F0"/>
                </a:solidFill>
              </a:rPr>
              <a:t>단점 </a:t>
            </a:r>
            <a:r>
              <a:rPr lang="en-US" altLang="ko-KR" dirty="0">
                <a:solidFill>
                  <a:srgbClr val="00B0F0"/>
                </a:solidFill>
              </a:rPr>
              <a:t>: </a:t>
            </a:r>
            <a:r>
              <a:rPr lang="ko-KR" altLang="en-US" dirty="0">
                <a:solidFill>
                  <a:srgbClr val="00B0F0"/>
                </a:solidFill>
              </a:rPr>
              <a:t>데이터가 </a:t>
            </a:r>
            <a:r>
              <a:rPr lang="ko-KR" altLang="en-US" dirty="0" err="1">
                <a:solidFill>
                  <a:srgbClr val="00B0F0"/>
                </a:solidFill>
              </a:rPr>
              <a:t>많아야</a:t>
            </a:r>
            <a:r>
              <a:rPr lang="ko-KR" altLang="en-US" dirty="0" err="1">
                <a:solidFill>
                  <a:srgbClr val="00B0F0"/>
                </a:solidFill>
                <a:ea typeface="나눔스퀘어" panose="020B0600000101010101"/>
              </a:rPr>
              <a:t>함</a:t>
            </a:r>
            <a:endParaRPr lang="en-US" dirty="0">
              <a:solidFill>
                <a:srgbClr val="00B0F0"/>
              </a:solidFill>
              <a:ea typeface="나눔스퀘어" panose="020B0600000101010101"/>
            </a:endParaRPr>
          </a:p>
        </p:txBody>
      </p:sp>
    </p:spTree>
    <p:extLst>
      <p:ext uri="{BB962C8B-B14F-4D97-AF65-F5344CB8AC3E}">
        <p14:creationId xmlns:p14="http://schemas.microsoft.com/office/powerpoint/2010/main" val="911597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3308F-2F92-E904-57A4-DDC442A1BE9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3325B7C-5FB2-10DC-94FD-E463CA2CDC4C}"/>
              </a:ext>
            </a:extLst>
          </p:cNvPr>
          <p:cNvSpPr>
            <a:spLocks noGrp="1"/>
          </p:cNvSpPr>
          <p:nvPr>
            <p:ph type="title"/>
          </p:nvPr>
        </p:nvSpPr>
        <p:spPr/>
        <p:txBody>
          <a:bodyPr/>
          <a:lstStyle/>
          <a:p>
            <a:r>
              <a:rPr lang="en-US" altLang="ko-KR" b="1" dirty="0">
                <a:latin typeface="Open Sans" panose="020B0606030504020204" pitchFamily="34" charset="0"/>
                <a:ea typeface="나눔스퀘어" panose="020B0600000101010101" pitchFamily="50" charset="-127"/>
                <a:cs typeface="Open Sans" panose="020B0606030504020204" pitchFamily="34" charset="0"/>
              </a:rPr>
              <a:t>Bias-Variance Trade-off</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4" name="슬라이드 번호 개체 틀 3">
            <a:extLst>
              <a:ext uri="{FF2B5EF4-FFF2-40B4-BE49-F238E27FC236}">
                <a16:creationId xmlns:a16="http://schemas.microsoft.com/office/drawing/2014/main" id="{48DD409F-ECE9-0D6C-7CD1-0E110BCF15A4}"/>
              </a:ext>
            </a:extLst>
          </p:cNvPr>
          <p:cNvSpPr>
            <a:spLocks noGrp="1"/>
          </p:cNvSpPr>
          <p:nvPr>
            <p:ph type="sldNum" sz="quarter" idx="12"/>
          </p:nvPr>
        </p:nvSpPr>
        <p:spPr/>
        <p:txBody>
          <a:bodyPr/>
          <a:lstStyle/>
          <a:p>
            <a:fld id="{171EF441-DD61-471E-990C-77F400E5E037}" type="slidenum">
              <a:rPr lang="ko-KR" altLang="en-US" smtClean="0"/>
              <a:pPr/>
              <a:t>33</a:t>
            </a:fld>
            <a:endParaRPr lang="ko-KR" altLang="en-US" dirty="0"/>
          </a:p>
        </p:txBody>
      </p:sp>
      <p:sp>
        <p:nvSpPr>
          <p:cNvPr id="7" name="TextBox 6">
            <a:extLst>
              <a:ext uri="{FF2B5EF4-FFF2-40B4-BE49-F238E27FC236}">
                <a16:creationId xmlns:a16="http://schemas.microsoft.com/office/drawing/2014/main" id="{191BB556-712D-60CC-0825-7B5EAD4A6AFA}"/>
              </a:ext>
            </a:extLst>
          </p:cNvPr>
          <p:cNvSpPr txBox="1"/>
          <p:nvPr/>
        </p:nvSpPr>
        <p:spPr>
          <a:xfrm>
            <a:off x="4984751" y="6259611"/>
            <a:ext cx="6330950" cy="307777"/>
          </a:xfrm>
          <a:prstGeom prst="rect">
            <a:avLst/>
          </a:prstGeom>
          <a:noFill/>
        </p:spPr>
        <p:txBody>
          <a:bodyPr wrap="square">
            <a:spAutoFit/>
          </a:bodyPr>
          <a:lstStyle/>
          <a:p>
            <a:pPr algn="r"/>
            <a:r>
              <a:rPr lang="en-US" altLang="ko-KR" sz="1400" dirty="0">
                <a:latin typeface="Open Sans" panose="020B0606030504020204" pitchFamily="34" charset="0"/>
                <a:cs typeface="Open Sans" panose="020B0606030504020204" pitchFamily="34" charset="0"/>
                <a:hlinkClick r:id="rId3"/>
              </a:rPr>
              <a:t>Scott </a:t>
            </a:r>
            <a:r>
              <a:rPr lang="en-US" altLang="ko-KR" sz="1400" dirty="0" err="1">
                <a:latin typeface="Open Sans" panose="020B0606030504020204" pitchFamily="34" charset="0"/>
                <a:cs typeface="Open Sans" panose="020B0606030504020204" pitchFamily="34" charset="0"/>
                <a:hlinkClick r:id="rId3"/>
              </a:rPr>
              <a:t>Fortmann</a:t>
            </a:r>
            <a:r>
              <a:rPr lang="en-US" altLang="ko-KR" sz="1400" dirty="0">
                <a:latin typeface="Open Sans" panose="020B0606030504020204" pitchFamily="34" charset="0"/>
                <a:cs typeface="Open Sans" panose="020B0606030504020204" pitchFamily="34" charset="0"/>
                <a:hlinkClick r:id="rId3"/>
              </a:rPr>
              <a:t>-Roe, "Understanding the Bias-Variance Tradeoff", 2012</a:t>
            </a:r>
            <a:r>
              <a:rPr lang="ko-KR" altLang="en-US" sz="1400" dirty="0">
                <a:latin typeface="Open Sans" panose="020B0606030504020204" pitchFamily="34" charset="0"/>
                <a:cs typeface="Open Sans" panose="020B0606030504020204" pitchFamily="34" charset="0"/>
                <a:hlinkClick r:id="rId3"/>
              </a:rPr>
              <a:t> </a:t>
            </a:r>
            <a:endParaRPr lang="ko-KR" altLang="en-US" sz="1400" dirty="0">
              <a:latin typeface="Open Sans" panose="020B0606030504020204" pitchFamily="34" charset="0"/>
              <a:cs typeface="Open Sans" panose="020B0606030504020204" pitchFamily="34" charset="0"/>
            </a:endParaRPr>
          </a:p>
        </p:txBody>
      </p:sp>
      <p:pic>
        <p:nvPicPr>
          <p:cNvPr id="5" name="내용 개체 틀 4">
            <a:extLst>
              <a:ext uri="{FF2B5EF4-FFF2-40B4-BE49-F238E27FC236}">
                <a16:creationId xmlns:a16="http://schemas.microsoft.com/office/drawing/2014/main" id="{9A26ED3A-E68E-D40E-15F8-A8E3CA2EF8B9}"/>
              </a:ext>
            </a:extLst>
          </p:cNvPr>
          <p:cNvPicPr>
            <a:picLocks noGrp="1" noChangeAspect="1"/>
          </p:cNvPicPr>
          <p:nvPr>
            <p:ph idx="1"/>
          </p:nvPr>
        </p:nvPicPr>
        <p:blipFill rotWithShape="1">
          <a:blip r:embed="rId4"/>
          <a:srcRect b="12029"/>
          <a:stretch/>
        </p:blipFill>
        <p:spPr>
          <a:xfrm>
            <a:off x="3463553" y="1285875"/>
            <a:ext cx="5264894" cy="4978400"/>
          </a:xfrm>
          <a:prstGeom prst="rect">
            <a:avLst/>
          </a:prstGeom>
        </p:spPr>
      </p:pic>
    </p:spTree>
    <p:extLst>
      <p:ext uri="{BB962C8B-B14F-4D97-AF65-F5344CB8AC3E}">
        <p14:creationId xmlns:p14="http://schemas.microsoft.com/office/powerpoint/2010/main" val="1360565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Assumptions of Linear Regressions</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Autofit/>
          </a:bodyPr>
          <a:lstStyle/>
          <a:p>
            <a:pPr marL="457200" indent="-457200">
              <a:lnSpc>
                <a:spcPct val="150000"/>
              </a:lnSpc>
              <a:buFont typeface="+mj-lt"/>
              <a:buAutoNum type="arabicPeriod"/>
            </a:pPr>
            <a:r>
              <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Linearity | </a:t>
            </a:r>
            <a:r>
              <a:rPr lang="ko-KR" altLang="en-US"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선형성</a:t>
            </a:r>
            <a:endPar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relationship between the independent variables and the dependent variable should be linear </a:t>
            </a: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This means that changes in the independent variables are associated with a constant change in the dependent variable when all other variables are held constant</a:t>
            </a:r>
          </a:p>
          <a:p>
            <a:pPr marL="457200" indent="-457200">
              <a:lnSpc>
                <a:spcPct val="150000"/>
              </a:lnSpc>
              <a:buFont typeface="+mj-lt"/>
              <a:buAutoNum type="arabicPeriod"/>
            </a:pPr>
            <a:r>
              <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Independence | </a:t>
            </a:r>
            <a:r>
              <a:rPr lang="ko-KR" altLang="en-US"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독립성</a:t>
            </a: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There is no correlation between errors (residuals)</a:t>
            </a: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errors (residuals) should be independent of each other</a:t>
            </a:r>
          </a:p>
          <a:p>
            <a:pPr marL="457200" indent="-457200">
              <a:lnSpc>
                <a:spcPct val="150000"/>
              </a:lnSpc>
              <a:buFont typeface="+mj-lt"/>
              <a:buAutoNum type="arabicPeriod"/>
            </a:pPr>
            <a:r>
              <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Homoscedasticity | </a:t>
            </a:r>
            <a:r>
              <a:rPr lang="ko-KR" altLang="en-US"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등분산성</a:t>
            </a:r>
            <a:endPar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variance of the errors (residuals) should be constant across all levels of the independent variables</a:t>
            </a:r>
          </a:p>
          <a:p>
            <a:pPr marL="457200" indent="-457200">
              <a:lnSpc>
                <a:spcPct val="150000"/>
              </a:lnSpc>
              <a:buFont typeface="+mj-lt"/>
              <a:buAutoNum type="arabicPeriod"/>
            </a:pPr>
            <a:r>
              <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Normality | </a:t>
            </a:r>
            <a:r>
              <a:rPr lang="ko-KR" altLang="en-US"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정규성</a:t>
            </a:r>
            <a:endPar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errors (residuals) should be normally distributed</a:t>
            </a:r>
          </a:p>
          <a:p>
            <a:pPr>
              <a:lnSpc>
                <a:spcPct val="150000"/>
              </a:lnSpc>
            </a:pPr>
            <a:endPar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34</a:t>
            </a:fld>
            <a:endParaRPr lang="ko-KR" altLang="en-US" dirty="0"/>
          </a:p>
        </p:txBody>
      </p:sp>
    </p:spTree>
    <p:extLst>
      <p:ext uri="{BB962C8B-B14F-4D97-AF65-F5344CB8AC3E}">
        <p14:creationId xmlns:p14="http://schemas.microsoft.com/office/powerpoint/2010/main" val="65126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Limitations of Linear Regressions</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Autofit/>
          </a:bodyPr>
          <a:lstStyle/>
          <a:p>
            <a:pPr marL="457200" indent="-457200">
              <a:lnSpc>
                <a:spcPct val="150000"/>
              </a:lnSpc>
              <a:buFont typeface="+mj-lt"/>
              <a:buAutoNum type="arabicPeriod"/>
            </a:pPr>
            <a:r>
              <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Simplistic in some cases</a:t>
            </a:r>
          </a:p>
          <a:p>
            <a:pPr marL="0" indent="0">
              <a:lnSpc>
                <a:spcPct val="150000"/>
              </a:lnSpc>
              <a:buNone/>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linear regression model is great for data that has a linear relationship between the dependent and independent variables</a:t>
            </a:r>
          </a:p>
          <a:p>
            <a:pPr marL="457200" indent="-457200">
              <a:lnSpc>
                <a:spcPct val="150000"/>
              </a:lnSpc>
              <a:buFont typeface="+mj-lt"/>
              <a:buAutoNum type="arabicPeriod"/>
            </a:pPr>
            <a:r>
              <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Sensitivity to outliers</a:t>
            </a:r>
          </a:p>
          <a:p>
            <a:pPr marL="0" indent="0">
              <a:lnSpc>
                <a:spcPct val="150000"/>
              </a:lnSpc>
              <a:buNone/>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linear regression model uses the OLS model to estimate the coefficients. So, any observation that is away from the major cluster of points will have a squared impact, leading to biased results.</a:t>
            </a:r>
          </a:p>
          <a:p>
            <a:pPr marL="457200" indent="-457200">
              <a:lnSpc>
                <a:spcPct val="150000"/>
              </a:lnSpc>
              <a:buFont typeface="+mj-lt"/>
              <a:buAutoNum type="arabicPeriod"/>
            </a:pPr>
            <a:r>
              <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Prone to underfitting</a:t>
            </a:r>
          </a:p>
          <a:p>
            <a:pPr marL="0" indent="0">
              <a:lnSpc>
                <a:spcPct val="150000"/>
              </a:lnSpc>
              <a:buNone/>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Underfitting occurs when a model cannot adequately capture the underlying structure of the data</a:t>
            </a:r>
          </a:p>
          <a:p>
            <a:pPr marL="457200" indent="-457200">
              <a:lnSpc>
                <a:spcPct val="150000"/>
              </a:lnSpc>
              <a:buFont typeface="+mj-lt"/>
              <a:buAutoNum type="arabicPeriod"/>
            </a:pPr>
            <a:r>
              <a:rPr lang="en-US" altLang="ko-KR" sz="16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Overfitting of complex models</a:t>
            </a:r>
          </a:p>
          <a:p>
            <a:pPr marL="0" indent="0">
              <a:lnSpc>
                <a:spcPct val="150000"/>
              </a:lnSpc>
              <a:buNone/>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Contrary to underfitting, overfitting happens when the model fits the data too well, sometimes capturing the noise too. this usually happens when the model is too complex with many parameters, and the data is too less.</a:t>
            </a: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35</a:t>
            </a:fld>
            <a:endParaRPr lang="ko-KR" altLang="en-US" dirty="0"/>
          </a:p>
        </p:txBody>
      </p:sp>
    </p:spTree>
    <p:extLst>
      <p:ext uri="{BB962C8B-B14F-4D97-AF65-F5344CB8AC3E}">
        <p14:creationId xmlns:p14="http://schemas.microsoft.com/office/powerpoint/2010/main" val="2719240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FFF7D-AEC1-BFEE-29EF-0430E47BE3CB}"/>
              </a:ext>
            </a:extLst>
          </p:cNvPr>
          <p:cNvSpPr>
            <a:spLocks noGrp="1"/>
          </p:cNvSpPr>
          <p:nvPr>
            <p:ph type="title"/>
          </p:nvPr>
        </p:nvSpPr>
        <p:spPr/>
        <p:txBody>
          <a:bodyPr/>
          <a:lstStyle/>
          <a:p>
            <a:r>
              <a:rPr lang="en-US" altLang="ko-KR" b="1" dirty="0">
                <a:latin typeface="Open Sans" panose="020B0606030504020204" pitchFamily="34" charset="0"/>
                <a:ea typeface="나눔스퀘어" panose="020B0600000101010101" pitchFamily="50" charset="-127"/>
                <a:cs typeface="Open Sans" panose="020B0606030504020204" pitchFamily="34" charset="0"/>
              </a:rPr>
              <a:t>Appendix | </a:t>
            </a:r>
            <a:r>
              <a:rPr lang="en-US" altLang="ko-KR" sz="3600" b="1" dirty="0">
                <a:latin typeface="Open Sans" panose="020B0606030504020204" pitchFamily="34" charset="0"/>
                <a:ea typeface="Open Sans" panose="020B0606030504020204" pitchFamily="34" charset="0"/>
                <a:cs typeface="Open Sans" panose="020B0606030504020204" pitchFamily="34" charset="0"/>
              </a:rPr>
              <a:t>Data Scientist Interview Questions</a:t>
            </a:r>
            <a:endParaRPr lang="ko-KR" altLang="en-US" sz="3600" b="1" dirty="0"/>
          </a:p>
        </p:txBody>
      </p:sp>
      <p:sp>
        <p:nvSpPr>
          <p:cNvPr id="3" name="내용 개체 틀 2">
            <a:extLst>
              <a:ext uri="{FF2B5EF4-FFF2-40B4-BE49-F238E27FC236}">
                <a16:creationId xmlns:a16="http://schemas.microsoft.com/office/drawing/2014/main" id="{A5D27824-3526-5435-2F1E-9F58AD5A1BDC}"/>
              </a:ext>
            </a:extLst>
          </p:cNvPr>
          <p:cNvSpPr>
            <a:spLocks noGrp="1"/>
          </p:cNvSpPr>
          <p:nvPr>
            <p:ph idx="1"/>
          </p:nvPr>
        </p:nvSpPr>
        <p:spPr/>
        <p:txBody>
          <a:bodyPr>
            <a:normAutofit/>
          </a:bodyPr>
          <a:lstStyle/>
          <a:p>
            <a:pPr>
              <a:lnSpc>
                <a:spcPct val="150000"/>
              </a:lnSpc>
            </a:pPr>
            <a:r>
              <a:rPr lang="en-US" altLang="ko-KR" sz="1800" b="1" dirty="0">
                <a:latin typeface="Open Sans" panose="020B0606030504020204" pitchFamily="34" charset="0"/>
                <a:ea typeface="Open Sans" panose="020B0606030504020204" pitchFamily="34" charset="0"/>
                <a:cs typeface="Open Sans" panose="020B0606030504020204" pitchFamily="34" charset="0"/>
              </a:rPr>
              <a:t>Airbnb</a:t>
            </a:r>
          </a:p>
          <a:p>
            <a:pPr lvl="1">
              <a:lnSpc>
                <a:spcPct val="150000"/>
              </a:lnSpc>
            </a:pPr>
            <a:r>
              <a:rPr lang="en-US" altLang="ko-KR" sz="1600" dirty="0">
                <a:latin typeface="Open Sans" panose="020B0606030504020204" pitchFamily="34" charset="0"/>
                <a:ea typeface="Open Sans" panose="020B0606030504020204" pitchFamily="34" charset="0"/>
                <a:cs typeface="Open Sans" panose="020B0606030504020204" pitchFamily="34" charset="0"/>
              </a:rPr>
              <a:t>Say you are running a simple logistic regression to solve a problem but find the results to be unsatisfactory. What are some ways you might improve your model, or what other models might you look into using instead?</a:t>
            </a:r>
            <a:br>
              <a:rPr lang="en-US" altLang="ko-KR" sz="1600" dirty="0">
                <a:latin typeface="Open Sans" panose="020B0606030504020204" pitchFamily="34" charset="0"/>
                <a:ea typeface="Open Sans" panose="020B0606030504020204" pitchFamily="34" charset="0"/>
                <a:cs typeface="Open Sans" panose="020B0606030504020204" pitchFamily="34" charset="0"/>
              </a:rPr>
            </a:br>
            <a:r>
              <a:rPr lang="en-US" altLang="ko-KR" sz="1600" dirty="0">
                <a:latin typeface="Open Sans" panose="020B0606030504020204" pitchFamily="34" charset="0"/>
                <a:ea typeface="Open Sans" panose="020B0606030504020204" pitchFamily="34" charset="0"/>
                <a:cs typeface="Open Sans" panose="020B0606030504020204" pitchFamily="34" charset="0"/>
              </a:rPr>
              <a:t>(from Huo and Singh, Ace the data science interview, 2022)</a:t>
            </a:r>
          </a:p>
          <a:p>
            <a:pPr>
              <a:lnSpc>
                <a:spcPct val="150000"/>
              </a:lnSpc>
            </a:pPr>
            <a:r>
              <a:rPr lang="en-US" altLang="ko-KR" sz="1800" b="1" dirty="0">
                <a:latin typeface="Open Sans" panose="020B0606030504020204" pitchFamily="34" charset="0"/>
                <a:ea typeface="Open Sans" panose="020B0606030504020204" pitchFamily="34" charset="0"/>
                <a:cs typeface="Open Sans" panose="020B0606030504020204" pitchFamily="34" charset="0"/>
              </a:rPr>
              <a:t>Google</a:t>
            </a:r>
          </a:p>
          <a:p>
            <a:pPr lvl="1">
              <a:lnSpc>
                <a:spcPct val="150000"/>
              </a:lnSpc>
            </a:pPr>
            <a:r>
              <a:rPr lang="en-US" altLang="ko-KR" sz="1600" dirty="0">
                <a:latin typeface="Open Sans" panose="020B0606030504020204" pitchFamily="34" charset="0"/>
                <a:ea typeface="Open Sans" panose="020B0606030504020204" pitchFamily="34" charset="0"/>
                <a:cs typeface="Open Sans" panose="020B0606030504020204" pitchFamily="34" charset="0"/>
                <a:hlinkClick r:id="rId2"/>
              </a:rPr>
              <a:t>Can you discuss your experience with LASSO RIDGE research papers and optimization?</a:t>
            </a:r>
            <a:endParaRPr lang="en-US" altLang="ko-KR" sz="1600" dirty="0">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US" altLang="ko-KR" sz="1600" i="1" dirty="0">
                <a:latin typeface="Open Sans" panose="020B0606030504020204" pitchFamily="34" charset="0"/>
                <a:ea typeface="Open Sans" panose="020B0606030504020204" pitchFamily="34" charset="0"/>
                <a:cs typeface="Open Sans" panose="020B0606030504020204" pitchFamily="34" charset="0"/>
              </a:rPr>
              <a:t>"The actual questions were pretty tough. Most were more statistical than programming-based. They were interested in my understanding of parameter estimation for click through rate problems and also my knowledge of linear models with and without regularization (i.e., Lasso and Ridge regression)"</a:t>
            </a:r>
            <a:br>
              <a:rPr lang="en-US" altLang="ko-KR" sz="1600" dirty="0">
                <a:latin typeface="Open Sans" panose="020B0606030504020204" pitchFamily="34" charset="0"/>
                <a:ea typeface="Open Sans" panose="020B0606030504020204" pitchFamily="34" charset="0"/>
                <a:cs typeface="Open Sans" panose="020B0606030504020204" pitchFamily="34" charset="0"/>
              </a:rPr>
            </a:br>
            <a:r>
              <a:rPr lang="en-US" altLang="ko-KR" sz="1600" dirty="0">
                <a:latin typeface="Open Sans" panose="020B0606030504020204" pitchFamily="34" charset="0"/>
                <a:ea typeface="Open Sans" panose="020B0606030504020204" pitchFamily="34" charset="0"/>
                <a:cs typeface="Open Sans" panose="020B0606030504020204" pitchFamily="34" charset="0"/>
                <a:hlinkClick r:id="rId3"/>
              </a:rPr>
              <a:t>Senior Data Scientist Interview at Google, 2019</a:t>
            </a:r>
            <a:endParaRPr lang="en-US" altLang="ko-KR" sz="1600" dirty="0">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pPr>
            <a:endParaRPr lang="en-US" altLang="ko-KR" sz="18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endParaRPr lang="ko-KR" altLang="en-US" sz="2000" dirty="0">
              <a:latin typeface="Open Sans" panose="020B0606030504020204" pitchFamily="34" charset="0"/>
              <a:cs typeface="Open Sans" panose="020B0606030504020204" pitchFamily="34" charset="0"/>
            </a:endParaRPr>
          </a:p>
        </p:txBody>
      </p:sp>
      <p:sp>
        <p:nvSpPr>
          <p:cNvPr id="4" name="슬라이드 번호 개체 틀 3">
            <a:extLst>
              <a:ext uri="{FF2B5EF4-FFF2-40B4-BE49-F238E27FC236}">
                <a16:creationId xmlns:a16="http://schemas.microsoft.com/office/drawing/2014/main" id="{0048F342-280D-96EE-E71A-56190976C893}"/>
              </a:ext>
            </a:extLst>
          </p:cNvPr>
          <p:cNvSpPr>
            <a:spLocks noGrp="1"/>
          </p:cNvSpPr>
          <p:nvPr>
            <p:ph type="sldNum" sz="quarter" idx="12"/>
          </p:nvPr>
        </p:nvSpPr>
        <p:spPr/>
        <p:txBody>
          <a:bodyPr/>
          <a:lstStyle/>
          <a:p>
            <a:fld id="{171EF441-DD61-471E-990C-77F400E5E037}" type="slidenum">
              <a:rPr lang="ko-KR" altLang="en-US" smtClean="0"/>
              <a:pPr/>
              <a:t>36</a:t>
            </a:fld>
            <a:endParaRPr lang="ko-KR" altLang="en-US" dirty="0"/>
          </a:p>
        </p:txBody>
      </p:sp>
    </p:spTree>
    <p:extLst>
      <p:ext uri="{BB962C8B-B14F-4D97-AF65-F5344CB8AC3E}">
        <p14:creationId xmlns:p14="http://schemas.microsoft.com/office/powerpoint/2010/main" val="358589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mathematical or computational technique used to model the relationship between an independent variable(s) and a dependent variable</a:t>
            </a: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main goal of regression algorithms is </a:t>
            </a:r>
          </a:p>
          <a:p>
            <a:pPr lvl="1">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to predict the continuous value of the dependent variable based on the values of the independent variable(s)</a:t>
            </a:r>
          </a:p>
          <a:p>
            <a:pPr lvl="1">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to find optimized a regression coefficient number(s) of an independent variable(s) for predicting a dependent variable</a:t>
            </a: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4</a:t>
            </a:fld>
            <a:endParaRPr lang="ko-KR" altLang="en-US" dirty="0"/>
          </a:p>
        </p:txBody>
      </p:sp>
    </p:spTree>
    <p:extLst>
      <p:ext uri="{BB962C8B-B14F-4D97-AF65-F5344CB8AC3E}">
        <p14:creationId xmlns:p14="http://schemas.microsoft.com/office/powerpoint/2010/main" val="159346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9" name="그림 8">
            <a:extLst>
              <a:ext uri="{FF2B5EF4-FFF2-40B4-BE49-F238E27FC236}">
                <a16:creationId xmlns:a16="http://schemas.microsoft.com/office/drawing/2014/main" id="{1C6A1BC9-BBEB-28FF-75C1-C6D5A78D1E04}"/>
              </a:ext>
            </a:extLst>
          </p:cNvPr>
          <p:cNvPicPr>
            <a:picLocks noChangeAspect="1"/>
          </p:cNvPicPr>
          <p:nvPr/>
        </p:nvPicPr>
        <p:blipFill>
          <a:blip r:embed="rId2"/>
          <a:stretch>
            <a:fillRect/>
          </a:stretch>
        </p:blipFill>
        <p:spPr>
          <a:xfrm>
            <a:off x="8791298" y="3242632"/>
            <a:ext cx="786368" cy="566405"/>
          </a:xfrm>
          <a:prstGeom prst="rect">
            <a:avLst/>
          </a:prstGeom>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mc:Choice xmlns:a14="http://schemas.microsoft.com/office/drawing/2010/main"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mathematical or computational technique used to model the relationship between an independent variable(s) and a dependent variable</a:t>
                </a: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00000"/>
                  </a:lnSpc>
                </a:pPr>
                <a:endParaRPr lang="en-US" altLang="ko-KR" sz="2400" b="1" i="1" dirty="0">
                  <a:solidFill>
                    <a:schemeClr val="tx1"/>
                  </a:solidFill>
                  <a:latin typeface="Cambria Math" panose="02040503050406030204" pitchFamily="18" charset="0"/>
                </a:endParaRPr>
              </a:p>
              <a:p>
                <a:pPr>
                  <a:lnSpc>
                    <a:spcPct val="100000"/>
                  </a:lnSpc>
                </a:pPr>
                <a14:m>
                  <m:oMath xmlns:m="http://schemas.openxmlformats.org/officeDocument/2006/math">
                    <m:r>
                      <a:rPr lang="en-US" altLang="ko-KR" sz="2400" b="1" i="1" smtClean="0">
                        <a:solidFill>
                          <a:schemeClr val="tx1"/>
                        </a:solidFill>
                        <a:latin typeface="Cambria Math" panose="02040503050406030204" pitchFamily="18" charset="0"/>
                      </a:rPr>
                      <m:t>𝒚</m:t>
                    </m:r>
                  </m:oMath>
                </a14:m>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represents the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dependent variable</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(or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target</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to be predicted</a:t>
                </a:r>
              </a:p>
              <a:p>
                <a:pPr>
                  <a:lnSpc>
                    <a:spcPct val="100000"/>
                  </a:lnSpc>
                </a:pP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𝒙</m:t>
                        </m:r>
                      </m:e>
                      <m:sub>
                        <m:r>
                          <a:rPr lang="en-US" altLang="ko-KR" sz="2400" b="1" i="1" smtClean="0">
                            <a:solidFill>
                              <a:schemeClr val="tx1"/>
                            </a:solidFill>
                            <a:latin typeface="Cambria Math" panose="02040503050406030204" pitchFamily="18" charset="0"/>
                          </a:rPr>
                          <m:t>𝒊</m:t>
                        </m:r>
                      </m:sub>
                    </m:sSub>
                  </m:oMath>
                </a14:m>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represent the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independent variables</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(or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features</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nSpc>
                    <a:spcPct val="100000"/>
                  </a:lnSpc>
                </a:pP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𝒘</m:t>
                        </m:r>
                      </m:e>
                      <m:sub>
                        <m:r>
                          <a:rPr lang="en-US" altLang="ko-KR" sz="2400" b="1" i="1" smtClean="0">
                            <a:solidFill>
                              <a:schemeClr val="tx1"/>
                            </a:solidFill>
                            <a:latin typeface="Cambria Math" panose="02040503050406030204" pitchFamily="18" charset="0"/>
                          </a:rPr>
                          <m:t>𝒊</m:t>
                        </m:r>
                      </m:sub>
                    </m:sSub>
                  </m:oMath>
                </a14:m>
                <a:r>
                  <a:rPr lang="en-US" altLang="ko-KR"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are the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regression coefficients </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associated with each independent variable</a:t>
                </a:r>
              </a:p>
              <a:p>
                <a:pPr>
                  <a:lnSpc>
                    <a:spcPct val="100000"/>
                  </a:lnSpc>
                </a:pPr>
                <a14:m>
                  <m:oMath xmlns:m="http://schemas.openxmlformats.org/officeDocument/2006/math">
                    <m:r>
                      <a:rPr lang="en-US" altLang="ko-KR" sz="2400" b="1" i="1" smtClean="0">
                        <a:solidFill>
                          <a:schemeClr val="tx1"/>
                        </a:solidFill>
                        <a:latin typeface="Cambria Math" panose="02040503050406030204" pitchFamily="18" charset="0"/>
                      </a:rPr>
                      <m:t>𝒃</m:t>
                    </m:r>
                  </m:oMath>
                </a14:m>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a:t>
                </a:r>
                <a:r>
                  <a:rPr lang="en-US" altLang="ko-KR" sz="2000" dirty="0">
                    <a:latin typeface="Open Sans" panose="020B0606030504020204" pitchFamily="34" charset="0"/>
                    <a:ea typeface="Open Sans" panose="020B0606030504020204" pitchFamily="34" charset="0"/>
                    <a:cs typeface="Open Sans" panose="020B0606030504020204" pitchFamily="34" charset="0"/>
                  </a:rPr>
                  <a:t>the </a:t>
                </a:r>
                <a:r>
                  <a:rPr lang="en-US" altLang="ko-KR" sz="2000" b="1" dirty="0">
                    <a:latin typeface="Open Sans" panose="020B0606030504020204" pitchFamily="34" charset="0"/>
                    <a:ea typeface="Open Sans" panose="020B0606030504020204" pitchFamily="34" charset="0"/>
                    <a:cs typeface="Open Sans" panose="020B0606030504020204" pitchFamily="34" charset="0"/>
                  </a:rPr>
                  <a:t>bias</a:t>
                </a:r>
                <a:r>
                  <a:rPr lang="en-US" altLang="ko-KR" sz="2000" dirty="0">
                    <a:latin typeface="Open Sans" panose="020B0606030504020204" pitchFamily="34" charset="0"/>
                    <a:ea typeface="Open Sans" panose="020B0606030504020204" pitchFamily="34" charset="0"/>
                    <a:cs typeface="Open Sans" panose="020B0606030504020204" pitchFamily="34" charset="0"/>
                  </a:rPr>
                  <a:t> (or intercept)</a:t>
                </a: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p:txBody>
          </p:sp>
        </mc:Choice>
        <mc:Fallback>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3"/>
                <a:stretch>
                  <a:fillRect l="-847"/>
                </a:stretch>
              </a:blipFill>
            </p:spPr>
            <p:txBody>
              <a:bodyPr/>
              <a:lstStyle/>
              <a:p>
                <a:r>
                  <a:rPr 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5</a:t>
            </a:fld>
            <a:endParaRPr lang="ko-KR" altLang="en-US" dirty="0"/>
          </a:p>
        </p:txBody>
      </p:sp>
      <p:pic>
        <p:nvPicPr>
          <p:cNvPr id="6" name="그림 5">
            <a:extLst>
              <a:ext uri="{FF2B5EF4-FFF2-40B4-BE49-F238E27FC236}">
                <a16:creationId xmlns:a16="http://schemas.microsoft.com/office/drawing/2014/main" id="{8382FAA2-6E1E-5592-88E4-A111D53B2297}"/>
              </a:ext>
            </a:extLst>
          </p:cNvPr>
          <p:cNvPicPr>
            <a:picLocks noChangeAspect="1"/>
          </p:cNvPicPr>
          <p:nvPr/>
        </p:nvPicPr>
        <p:blipFill>
          <a:blip r:embed="rId4"/>
          <a:stretch>
            <a:fillRect/>
          </a:stretch>
        </p:blipFill>
        <p:spPr>
          <a:xfrm>
            <a:off x="2539365" y="3302660"/>
            <a:ext cx="7113270" cy="472886"/>
          </a:xfrm>
          <a:prstGeom prst="rect">
            <a:avLst/>
          </a:prstGeom>
        </p:spPr>
      </p:pic>
    </p:spTree>
    <p:extLst>
      <p:ext uri="{BB962C8B-B14F-4D97-AF65-F5344CB8AC3E}">
        <p14:creationId xmlns:p14="http://schemas.microsoft.com/office/powerpoint/2010/main" val="117358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(Linear) Regression Algorithms</a:t>
            </a:r>
          </a:p>
          <a:p>
            <a:pPr marL="457200" indent="-457200">
              <a:lnSpc>
                <a:spcPct val="150000"/>
              </a:lnSpc>
              <a:buFont typeface="+mj-lt"/>
              <a:buAutoNum type="arabicPeriod"/>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Linear regression</a:t>
            </a:r>
          </a:p>
          <a:p>
            <a:pPr marL="457200" indent="-457200">
              <a:lnSpc>
                <a:spcPct val="150000"/>
              </a:lnSpc>
              <a:buFont typeface="+mj-lt"/>
              <a:buAutoNum type="arabicPeriod"/>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Polynomial regression</a:t>
            </a:r>
          </a:p>
          <a:p>
            <a:pPr marL="457200" indent="-457200">
              <a:lnSpc>
                <a:spcPct val="150000"/>
              </a:lnSpc>
              <a:buFont typeface="+mj-lt"/>
              <a:buAutoNum type="arabicPeriod"/>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Ridge regression</a:t>
            </a:r>
          </a:p>
          <a:p>
            <a:pPr marL="457200" indent="-457200">
              <a:lnSpc>
                <a:spcPct val="150000"/>
              </a:lnSpc>
              <a:buFont typeface="+mj-lt"/>
              <a:buAutoNum type="arabicPeriod"/>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Lasso regression</a:t>
            </a:r>
          </a:p>
          <a:p>
            <a:pPr marL="457200" indent="-457200">
              <a:lnSpc>
                <a:spcPct val="150000"/>
              </a:lnSpc>
              <a:buFont typeface="+mj-lt"/>
              <a:buAutoNum type="arabicPeriod"/>
            </a:pPr>
            <a:r>
              <a:rPr lang="en-US" altLang="ko-KR" sz="2000" kern="1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ElasticNet</a:t>
            </a: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 regression</a:t>
            </a: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6</a:t>
            </a:fld>
            <a:endParaRPr lang="ko-KR" altLang="en-US" dirty="0"/>
          </a:p>
        </p:txBody>
      </p:sp>
    </p:spTree>
    <p:extLst>
      <p:ext uri="{BB962C8B-B14F-4D97-AF65-F5344CB8AC3E}">
        <p14:creationId xmlns:p14="http://schemas.microsoft.com/office/powerpoint/2010/main" val="230109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mc:Choice xmlns:a14="http://schemas.microsoft.com/office/drawing/2010/main"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 statistical method used to model the </a:t>
                </a:r>
                <a:r>
                  <a:rPr lang="en-US" altLang="ko-KR"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linear</a:t>
                </a:r>
                <a:r>
                  <a:rPr lang="en-US" altLang="ko-KR" sz="2400" b="1" dirty="0">
                    <a:latin typeface="Open Sans" panose="020B0606030504020204" pitchFamily="34" charset="0"/>
                    <a:ea typeface="Open Sans" panose="020B0606030504020204" pitchFamily="34" charset="0"/>
                    <a:cs typeface="Open Sans" panose="020B0606030504020204" pitchFamily="34" charset="0"/>
                  </a:rPr>
                  <a:t> </a:t>
                </a: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relationship between an independent variable(s) (denoted as </a:t>
                </a: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𝒙</m:t>
                        </m:r>
                      </m:e>
                      <m:sub>
                        <m:r>
                          <a:rPr lang="en-US" altLang="ko-KR" sz="2400" b="1" i="1" smtClean="0">
                            <a:solidFill>
                              <a:schemeClr val="tx1"/>
                            </a:solidFill>
                            <a:latin typeface="Cambria Math" panose="02040503050406030204" pitchFamily="18" charset="0"/>
                          </a:rPr>
                          <m:t>𝒊</m:t>
                        </m:r>
                      </m:sub>
                    </m:sSub>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and a dependent variable (denoted as </a:t>
                </a:r>
                <a14:m>
                  <m:oMath xmlns:m="http://schemas.openxmlformats.org/officeDocument/2006/math">
                    <m:r>
                      <a:rPr lang="en-US" altLang="ko-KR" sz="2400" b="1" i="1">
                        <a:highlight>
                          <a:srgbClr val="FFFFFF"/>
                        </a:highlight>
                        <a:latin typeface="Cambria Math" panose="02040503050406030204" pitchFamily="18" charset="0"/>
                      </a:rPr>
                      <m:t>𝒚</m:t>
                    </m:r>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p>
              <a:p>
                <a:pPr marL="0" indent="0">
                  <a:lnSpc>
                    <a:spcPct val="150000"/>
                  </a:lnSpc>
                  <a:buNone/>
                </a:pP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Types of linear regression</a:t>
                </a:r>
              </a:p>
              <a:p>
                <a:pPr marL="457200" indent="-457200">
                  <a:lnSpc>
                    <a:spcPct val="150000"/>
                  </a:lnSpc>
                  <a:buFont typeface="+mj-lt"/>
                  <a:buAutoNum type="arabicParenR"/>
                </a:pP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(Univariate) Simple Linear Regression | (</a:t>
                </a:r>
                <a:r>
                  <a:rPr lang="ko-KR" altLang="en-US" sz="1800" b="1" dirty="0" err="1">
                    <a:highlight>
                      <a:srgbClr val="FFFFFF"/>
                    </a:highlight>
                    <a:latin typeface="Open Sans" panose="020B0606030504020204" pitchFamily="34" charset="0"/>
                    <a:ea typeface="Open Sans" panose="020B0606030504020204" pitchFamily="34" charset="0"/>
                    <a:cs typeface="Open Sans" panose="020B0606030504020204" pitchFamily="34" charset="0"/>
                  </a:rPr>
                  <a:t>단변량</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단순 선형 회귀</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one IV</a:t>
                </a:r>
              </a:p>
              <a:p>
                <a:pPr marL="457200" indent="-457200">
                  <a:lnSpc>
                    <a:spcPct val="150000"/>
                  </a:lnSpc>
                  <a:buFont typeface="+mj-lt"/>
                  <a:buAutoNum type="arabicParenR"/>
                </a:pP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(Univariate) Multiple Linear Regression | (</a:t>
                </a:r>
                <a:r>
                  <a:rPr lang="ko-KR" altLang="en-US" sz="1800" b="1" dirty="0" err="1">
                    <a:highlight>
                      <a:srgbClr val="FFFFFF"/>
                    </a:highlight>
                    <a:latin typeface="Open Sans" panose="020B0606030504020204" pitchFamily="34" charset="0"/>
                    <a:ea typeface="Open Sans" panose="020B0606030504020204" pitchFamily="34" charset="0"/>
                    <a:cs typeface="Open Sans" panose="020B0606030504020204" pitchFamily="34" charset="0"/>
                  </a:rPr>
                  <a:t>단변량</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다중 선형 회귀</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more</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than</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one</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IV</a:t>
                </a:r>
                <a:endParaRPr lang="ko-KR" altLang="en-US" sz="18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457200" indent="-457200">
                  <a:lnSpc>
                    <a:spcPct val="150000"/>
                  </a:lnSpc>
                  <a:buFont typeface="+mj-lt"/>
                  <a:buAutoNum type="arabicParenR"/>
                </a:pPr>
                <a:r>
                  <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Multivariate Simple Linear Regression | </a:t>
                </a:r>
                <a:r>
                  <a:rPr lang="ko-KR" altLang="en-US" sz="1800" dirty="0" err="1">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다변량</a:t>
                </a:r>
                <a:r>
                  <a:rPr lang="ko-KR" altLang="en-US" sz="1800" dirty="0">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 단순 선형 회귀</a:t>
                </a:r>
                <a:endPar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50000"/>
                  </a:lnSpc>
                  <a:buFont typeface="+mj-lt"/>
                  <a:buAutoNum type="arabicParenR"/>
                </a:pPr>
                <a:r>
                  <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Multivariate Multiple Linear Regression | </a:t>
                </a:r>
                <a:r>
                  <a:rPr lang="ko-KR" altLang="en-US" sz="1800" dirty="0" err="1">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다변량</a:t>
                </a:r>
                <a:r>
                  <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ko-KR" altLang="en-US" sz="1800" dirty="0">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다중</a:t>
                </a:r>
                <a:r>
                  <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ko-KR" altLang="en-US" sz="1800" dirty="0">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선형 회귀</a:t>
                </a:r>
                <a:endPar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a:stretch>
              </a:blipFill>
            </p:spPr>
            <p:txBody>
              <a:bodyPr/>
              <a:lstStyle/>
              <a:p>
                <a:r>
                  <a:rPr 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7</a:t>
            </a:fld>
            <a:endParaRPr lang="ko-KR" altLang="en-US" dirty="0"/>
          </a:p>
        </p:txBody>
      </p:sp>
    </p:spTree>
    <p:extLst>
      <p:ext uri="{BB962C8B-B14F-4D97-AF65-F5344CB8AC3E}">
        <p14:creationId xmlns:p14="http://schemas.microsoft.com/office/powerpoint/2010/main" val="403033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mc:Choice xmlns:a14="http://schemas.microsoft.com/office/drawing/2010/main"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 statistical method used to model the </a:t>
                </a:r>
                <a:r>
                  <a:rPr lang="en-US" altLang="ko-KR"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linear</a:t>
                </a:r>
                <a:r>
                  <a:rPr lang="en-US" altLang="ko-KR" sz="2400" b="1" dirty="0">
                    <a:latin typeface="Open Sans" panose="020B0606030504020204" pitchFamily="34" charset="0"/>
                    <a:ea typeface="Open Sans" panose="020B0606030504020204" pitchFamily="34" charset="0"/>
                    <a:cs typeface="Open Sans" panose="020B0606030504020204" pitchFamily="34" charset="0"/>
                  </a:rPr>
                  <a:t> </a:t>
                </a: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relationship between an independent variable(s) (denoted as </a:t>
                </a: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𝒙</m:t>
                        </m:r>
                      </m:e>
                      <m:sub>
                        <m:r>
                          <a:rPr lang="en-US" altLang="ko-KR" sz="2400" b="1" i="1" smtClean="0">
                            <a:solidFill>
                              <a:schemeClr val="tx1"/>
                            </a:solidFill>
                            <a:latin typeface="Cambria Math" panose="02040503050406030204" pitchFamily="18" charset="0"/>
                          </a:rPr>
                          <m:t>𝒊</m:t>
                        </m:r>
                      </m:sub>
                    </m:sSub>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and a dependent variable (denoted as </a:t>
                </a:r>
                <a14:m>
                  <m:oMath xmlns:m="http://schemas.openxmlformats.org/officeDocument/2006/math">
                    <m:r>
                      <a:rPr lang="en-US" altLang="ko-KR" sz="2400" b="1" i="1">
                        <a:highlight>
                          <a:srgbClr val="FFFFFF"/>
                        </a:highlight>
                        <a:latin typeface="Cambria Math" panose="02040503050406030204" pitchFamily="18" charset="0"/>
                      </a:rPr>
                      <m:t>𝒚</m:t>
                    </m:r>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US" altLang="ko-KR" sz="20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*linearity (in a broad sense) </a:t>
                </a: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18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The relationship between the coefficients and the dependent variable, not necessarily to the linearity of the relationship between the independent variables and the dependent variable </a:t>
                </a:r>
              </a:p>
              <a:p>
                <a:pPr>
                  <a:lnSpc>
                    <a:spcPct val="150000"/>
                  </a:lnSpc>
                </a:pPr>
                <a:r>
                  <a:rPr lang="en-US" altLang="ko-KR" sz="18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"linear" means that the coefficients in the model are linear with respect to the dependent variable</a:t>
                </a:r>
              </a:p>
            </p:txBody>
          </p:sp>
        </mc:Choice>
        <mc:Fallback>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r="-508"/>
                </a:stretch>
              </a:blipFill>
            </p:spPr>
            <p:txBody>
              <a:bodyPr/>
              <a:lstStyle/>
              <a:p>
                <a:r>
                  <a:rPr 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8</a:t>
            </a:fld>
            <a:endParaRPr lang="ko-KR" altLang="en-US" dirty="0"/>
          </a:p>
        </p:txBody>
      </p:sp>
    </p:spTree>
    <p:extLst>
      <p:ext uri="{BB962C8B-B14F-4D97-AF65-F5344CB8AC3E}">
        <p14:creationId xmlns:p14="http://schemas.microsoft.com/office/powerpoint/2010/main" val="289003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Ordinary Least Squares (OLS)</a:t>
            </a: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OLS loss function aims to find the line that best fits the observed value by minimizing the residual sum of squares (RSS) between the observed and predicted values. </a:t>
            </a:r>
          </a:p>
          <a:p>
            <a:pPr>
              <a:lnSpc>
                <a:spcPct val="150000"/>
              </a:lnSpc>
            </a:pPr>
            <a:endPar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Mathematically, it solves a problem of the form:</a:t>
            </a: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9</a:t>
            </a:fld>
            <a:endParaRPr lang="ko-KR" altLang="en-US" dirty="0"/>
          </a:p>
        </p:txBody>
      </p:sp>
      <p:pic>
        <p:nvPicPr>
          <p:cNvPr id="1026" name="Picture 2">
            <a:extLst>
              <a:ext uri="{FF2B5EF4-FFF2-40B4-BE49-F238E27FC236}">
                <a16:creationId xmlns:a16="http://schemas.microsoft.com/office/drawing/2014/main" id="{58A2647E-64E0-C366-A97E-34A21D8F6E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74" t="11812" r="9492" b="10701"/>
          <a:stretch/>
        </p:blipFill>
        <p:spPr bwMode="auto">
          <a:xfrm>
            <a:off x="8186058" y="3775546"/>
            <a:ext cx="3229792" cy="2396201"/>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a:extLst>
              <a:ext uri="{FF2B5EF4-FFF2-40B4-BE49-F238E27FC236}">
                <a16:creationId xmlns:a16="http://schemas.microsoft.com/office/drawing/2014/main" id="{5B85A710-BA33-FEED-D29A-EE7FE4F76F3A}"/>
              </a:ext>
            </a:extLst>
          </p:cNvPr>
          <p:cNvPicPr>
            <a:picLocks noChangeAspect="1"/>
          </p:cNvPicPr>
          <p:nvPr/>
        </p:nvPicPr>
        <p:blipFill>
          <a:blip r:embed="rId3"/>
          <a:stretch>
            <a:fillRect/>
          </a:stretch>
        </p:blipFill>
        <p:spPr>
          <a:xfrm>
            <a:off x="4915181" y="4764661"/>
            <a:ext cx="2180663" cy="704860"/>
          </a:xfrm>
          <a:prstGeom prst="rect">
            <a:avLst/>
          </a:prstGeom>
        </p:spPr>
      </p:pic>
      <p:sp>
        <p:nvSpPr>
          <p:cNvPr id="10" name="TextBox 9">
            <a:extLst>
              <a:ext uri="{FF2B5EF4-FFF2-40B4-BE49-F238E27FC236}">
                <a16:creationId xmlns:a16="http://schemas.microsoft.com/office/drawing/2014/main" id="{A7ED33C3-69DE-9EC8-BA1C-C47FADEE8615}"/>
              </a:ext>
            </a:extLst>
          </p:cNvPr>
          <p:cNvSpPr txBox="1"/>
          <p:nvPr/>
        </p:nvSpPr>
        <p:spPr>
          <a:xfrm>
            <a:off x="5400675" y="6264733"/>
            <a:ext cx="6096000" cy="276999"/>
          </a:xfrm>
          <a:prstGeom prst="rect">
            <a:avLst/>
          </a:prstGeom>
          <a:noFill/>
        </p:spPr>
        <p:txBody>
          <a:bodyPr wrap="square">
            <a:spAutoFit/>
          </a:bodyPr>
          <a:lstStyle/>
          <a:p>
            <a:pPr algn="r"/>
            <a:r>
              <a:rPr lang="en-US" altLang="ko-KR" sz="1200" dirty="0">
                <a:latin typeface="Open Sans" panose="020B0606030504020204" pitchFamily="34" charset="0"/>
                <a:cs typeface="Open Sans" panose="020B0606030504020204" pitchFamily="34" charset="0"/>
                <a:hlinkClick r:id="rId4"/>
              </a:rPr>
              <a:t>https://scikit-learn.org/stable/modules/linear_model.html#ordinary-least-squares</a:t>
            </a:r>
            <a:endParaRPr lang="ko-KR" altLang="en-US" sz="1200" dirty="0">
              <a:latin typeface="Open Sans" panose="020B0606030504020204" pitchFamily="34" charset="0"/>
              <a:cs typeface="Open Sans" panose="020B0606030504020204" pitchFamily="34" charset="0"/>
            </a:endParaRPr>
          </a:p>
        </p:txBody>
      </p:sp>
      <p:pic>
        <p:nvPicPr>
          <p:cNvPr id="12" name="그림 11">
            <a:extLst>
              <a:ext uri="{FF2B5EF4-FFF2-40B4-BE49-F238E27FC236}">
                <a16:creationId xmlns:a16="http://schemas.microsoft.com/office/drawing/2014/main" id="{AC66920F-B5DE-CB65-6336-7F1D31E349A2}"/>
              </a:ext>
            </a:extLst>
          </p:cNvPr>
          <p:cNvPicPr>
            <a:picLocks noChangeAspect="1"/>
          </p:cNvPicPr>
          <p:nvPr/>
        </p:nvPicPr>
        <p:blipFill>
          <a:blip r:embed="rId5"/>
          <a:stretch>
            <a:fillRect/>
          </a:stretch>
        </p:blipFill>
        <p:spPr>
          <a:xfrm>
            <a:off x="4017486" y="3167483"/>
            <a:ext cx="4157027" cy="523034"/>
          </a:xfrm>
          <a:prstGeom prst="rect">
            <a:avLst/>
          </a:prstGeom>
        </p:spPr>
      </p:pic>
      <p:pic>
        <p:nvPicPr>
          <p:cNvPr id="13" name="그림 12">
            <a:extLst>
              <a:ext uri="{FF2B5EF4-FFF2-40B4-BE49-F238E27FC236}">
                <a16:creationId xmlns:a16="http://schemas.microsoft.com/office/drawing/2014/main" id="{87E3E718-36BF-3D65-ADF8-E868C329D93F}"/>
              </a:ext>
            </a:extLst>
          </p:cNvPr>
          <p:cNvPicPr>
            <a:picLocks noChangeAspect="1"/>
          </p:cNvPicPr>
          <p:nvPr/>
        </p:nvPicPr>
        <p:blipFill rotWithShape="1">
          <a:blip r:embed="rId6"/>
          <a:srcRect l="35102" t="10743" r="61496" b="9618"/>
          <a:stretch/>
        </p:blipFill>
        <p:spPr>
          <a:xfrm>
            <a:off x="5784300" y="3196821"/>
            <a:ext cx="235131" cy="464358"/>
          </a:xfrm>
          <a:prstGeom prst="rect">
            <a:avLst/>
          </a:prstGeom>
        </p:spPr>
      </p:pic>
      <p:sp>
        <p:nvSpPr>
          <p:cNvPr id="4" name="TextBox 3">
            <a:extLst>
              <a:ext uri="{FF2B5EF4-FFF2-40B4-BE49-F238E27FC236}">
                <a16:creationId xmlns:a16="http://schemas.microsoft.com/office/drawing/2014/main" id="{8B124490-27D6-9A14-3712-8122B3B6DB8A}"/>
              </a:ext>
            </a:extLst>
          </p:cNvPr>
          <p:cNvSpPr txBox="1"/>
          <p:nvPr/>
        </p:nvSpPr>
        <p:spPr>
          <a:xfrm>
            <a:off x="5597935" y="5215605"/>
            <a:ext cx="607859" cy="261610"/>
          </a:xfrm>
          <a:prstGeom prst="rect">
            <a:avLst/>
          </a:prstGeom>
          <a:noFill/>
        </p:spPr>
        <p:txBody>
          <a:bodyPr wrap="none" rtlCol="0">
            <a:spAutoFit/>
          </a:bodyPr>
          <a:lstStyle/>
          <a:p>
            <a:r>
              <a:rPr lang="ko-KR" altLang="en-US" sz="1050">
                <a:solidFill>
                  <a:srgbClr val="FF0000"/>
                </a:solidFill>
              </a:rPr>
              <a:t>예측값</a:t>
            </a:r>
            <a:endParaRPr lang="en-US" sz="1050" dirty="0">
              <a:solidFill>
                <a:srgbClr val="FF0000"/>
              </a:solidFill>
            </a:endParaRPr>
          </a:p>
        </p:txBody>
      </p:sp>
      <p:sp>
        <p:nvSpPr>
          <p:cNvPr id="6" name="TextBox 5">
            <a:extLst>
              <a:ext uri="{FF2B5EF4-FFF2-40B4-BE49-F238E27FC236}">
                <a16:creationId xmlns:a16="http://schemas.microsoft.com/office/drawing/2014/main" id="{32E0315C-63F8-082D-F8B1-2ED4BDE779AA}"/>
              </a:ext>
            </a:extLst>
          </p:cNvPr>
          <p:cNvSpPr txBox="1"/>
          <p:nvPr/>
        </p:nvSpPr>
        <p:spPr>
          <a:xfrm>
            <a:off x="6994619" y="4646609"/>
            <a:ext cx="646331" cy="369332"/>
          </a:xfrm>
          <a:prstGeom prst="rect">
            <a:avLst/>
          </a:prstGeom>
          <a:noFill/>
        </p:spPr>
        <p:txBody>
          <a:bodyPr wrap="none" rtlCol="0">
            <a:spAutoFit/>
          </a:bodyPr>
          <a:lstStyle/>
          <a:p>
            <a:r>
              <a:rPr lang="ko-KR" altLang="en-US"/>
              <a:t>제곱</a:t>
            </a:r>
            <a:endParaRPr lang="en-US" dirty="0"/>
          </a:p>
        </p:txBody>
      </p:sp>
      <p:sp>
        <p:nvSpPr>
          <p:cNvPr id="7" name="TextBox 6">
            <a:extLst>
              <a:ext uri="{FF2B5EF4-FFF2-40B4-BE49-F238E27FC236}">
                <a16:creationId xmlns:a16="http://schemas.microsoft.com/office/drawing/2014/main" id="{F05FE2DD-1F89-03B3-C68F-FFB5CC89C5CC}"/>
              </a:ext>
            </a:extLst>
          </p:cNvPr>
          <p:cNvSpPr txBox="1"/>
          <p:nvPr/>
        </p:nvSpPr>
        <p:spPr>
          <a:xfrm>
            <a:off x="6990718" y="5081433"/>
            <a:ext cx="1125180" cy="369332"/>
          </a:xfrm>
          <a:prstGeom prst="rect">
            <a:avLst/>
          </a:prstGeom>
          <a:noFill/>
        </p:spPr>
        <p:txBody>
          <a:bodyPr wrap="none" rtlCol="0">
            <a:spAutoFit/>
          </a:bodyPr>
          <a:lstStyle/>
          <a:p>
            <a:r>
              <a:rPr lang="en-US" dirty="0"/>
              <a:t>N2 norm</a:t>
            </a:r>
          </a:p>
        </p:txBody>
      </p:sp>
    </p:spTree>
    <p:extLst>
      <p:ext uri="{BB962C8B-B14F-4D97-AF65-F5344CB8AC3E}">
        <p14:creationId xmlns:p14="http://schemas.microsoft.com/office/powerpoint/2010/main" val="407321511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12774</TotalTime>
  <Words>2020</Words>
  <Application>Microsoft Office PowerPoint</Application>
  <PresentationFormat>와이드스크린</PresentationFormat>
  <Paragraphs>274</Paragraphs>
  <Slides>36</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36</vt:i4>
      </vt:variant>
    </vt:vector>
  </HeadingPairs>
  <TitlesOfParts>
    <vt:vector size="43" baseType="lpstr">
      <vt:lpstr>Open Sans</vt:lpstr>
      <vt:lpstr>맑은 고딕</vt:lpstr>
      <vt:lpstr>나눔스퀘어</vt:lpstr>
      <vt:lpstr>Abadi</vt:lpstr>
      <vt:lpstr>Arial</vt:lpstr>
      <vt:lpstr>Cambria Math</vt:lpstr>
      <vt:lpstr>Office 테마</vt:lpstr>
      <vt:lpstr>PowerPoint 프레젠테이션</vt:lpstr>
      <vt:lpstr>Slide Update History</vt:lpstr>
      <vt:lpstr>Objective</vt:lpstr>
      <vt:lpstr>Regression</vt:lpstr>
      <vt:lpstr>Regression</vt:lpstr>
      <vt:lpstr>Regression</vt:lpstr>
      <vt:lpstr>1. Linear Regression</vt:lpstr>
      <vt:lpstr>1. Linear Regression</vt:lpstr>
      <vt:lpstr>1. Linear Regression</vt:lpstr>
      <vt:lpstr>Regression Evaluation Metrics</vt:lpstr>
      <vt:lpstr>1) MAE</vt:lpstr>
      <vt:lpstr>2) MSE</vt:lpstr>
      <vt:lpstr>3) RMSE</vt:lpstr>
      <vt:lpstr>4) R2</vt:lpstr>
      <vt:lpstr>4) R2</vt:lpstr>
      <vt:lpstr>1. Linear Regression</vt:lpstr>
      <vt:lpstr>1. Linear Regression</vt:lpstr>
      <vt:lpstr>1. Linear Regression</vt:lpstr>
      <vt:lpstr>1. Linear Regression</vt:lpstr>
      <vt:lpstr>2. Polynomial Regression</vt:lpstr>
      <vt:lpstr>2. Polynomial Regression</vt:lpstr>
      <vt:lpstr>2. Polynomial Regression</vt:lpstr>
      <vt:lpstr>3. Polynomial Regression</vt:lpstr>
      <vt:lpstr>4. Polynomial Regression</vt:lpstr>
      <vt:lpstr>4. Polynomial Regression</vt:lpstr>
      <vt:lpstr>2. Polynomial Regression</vt:lpstr>
      <vt:lpstr>Norm</vt:lpstr>
      <vt:lpstr>1) L1 Norm</vt:lpstr>
      <vt:lpstr>2) L2 Norm</vt:lpstr>
      <vt:lpstr>Ridge Regression</vt:lpstr>
      <vt:lpstr>Lasso Regression</vt:lpstr>
      <vt:lpstr>ElasticNet Regression</vt:lpstr>
      <vt:lpstr>Bias-Variance Trade-off</vt:lpstr>
      <vt:lpstr>Assumptions of Linear Regressions</vt:lpstr>
      <vt:lpstr>Limitations of Linear Regressions</vt:lpstr>
      <vt:lpstr>Appendix | Data Scientist Interview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PARK SANGKEUN</dc:creator>
  <cp:lastModifiedBy>박건우</cp:lastModifiedBy>
  <cp:revision>1411</cp:revision>
  <dcterms:created xsi:type="dcterms:W3CDTF">2022-09-07T10:23:22Z</dcterms:created>
  <dcterms:modified xsi:type="dcterms:W3CDTF">2024-03-18T06:53:43Z</dcterms:modified>
</cp:coreProperties>
</file>