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sldIdLst>
    <p:sldId id="256" r:id="rId2"/>
    <p:sldId id="257" r:id="rId3"/>
    <p:sldId id="933" r:id="rId4"/>
    <p:sldId id="943" r:id="rId5"/>
    <p:sldId id="944" r:id="rId6"/>
    <p:sldId id="978" r:id="rId7"/>
    <p:sldId id="951" r:id="rId8"/>
    <p:sldId id="946" r:id="rId9"/>
    <p:sldId id="950" r:id="rId10"/>
    <p:sldId id="958" r:id="rId11"/>
    <p:sldId id="936" r:id="rId12"/>
    <p:sldId id="952" r:id="rId13"/>
    <p:sldId id="953" r:id="rId14"/>
    <p:sldId id="954" r:id="rId15"/>
    <p:sldId id="995" r:id="rId16"/>
    <p:sldId id="955" r:id="rId17"/>
    <p:sldId id="974" r:id="rId18"/>
    <p:sldId id="994" r:id="rId19"/>
    <p:sldId id="949" r:id="rId20"/>
    <p:sldId id="966" r:id="rId21"/>
    <p:sldId id="967" r:id="rId22"/>
    <p:sldId id="983" r:id="rId23"/>
    <p:sldId id="979" r:id="rId24"/>
    <p:sldId id="964" r:id="rId25"/>
    <p:sldId id="982" r:id="rId26"/>
    <p:sldId id="984" r:id="rId27"/>
    <p:sldId id="990" r:id="rId28"/>
    <p:sldId id="938" r:id="rId29"/>
    <p:sldId id="985" r:id="rId30"/>
    <p:sldId id="980" r:id="rId31"/>
    <p:sldId id="965" r:id="rId32"/>
    <p:sldId id="969" r:id="rId33"/>
    <p:sldId id="972" r:id="rId34"/>
    <p:sldId id="973" r:id="rId35"/>
    <p:sldId id="957" r:id="rId36"/>
    <p:sldId id="987" r:id="rId37"/>
    <p:sldId id="988" r:id="rId38"/>
    <p:sldId id="959" r:id="rId39"/>
    <p:sldId id="960" r:id="rId40"/>
    <p:sldId id="961" r:id="rId41"/>
    <p:sldId id="939" r:id="rId42"/>
    <p:sldId id="940" r:id="rId43"/>
    <p:sldId id="991" r:id="rId44"/>
    <p:sldId id="941" r:id="rId45"/>
    <p:sldId id="898" r:id="rId46"/>
    <p:sldId id="977" r:id="rId47"/>
    <p:sldId id="976" r:id="rId48"/>
    <p:sldId id="962" r:id="rId49"/>
    <p:sldId id="963" r:id="rId50"/>
    <p:sldId id="864" r:id="rId51"/>
    <p:sldId id="993" r:id="rId52"/>
    <p:sldId id="992" r:id="rId53"/>
  </p:sldIdLst>
  <p:sldSz cx="12192000" cy="6858000"/>
  <p:notesSz cx="6858000" cy="9144000"/>
  <p:embeddedFontLst>
    <p:embeddedFont>
      <p:font typeface="Cambria Math" panose="02040503050406030204" pitchFamily="18" charset="0"/>
      <p:regular r:id="rId55"/>
    </p:embeddedFont>
    <p:embeddedFont>
      <p:font typeface="Open Sans" panose="020B0606030504020204" pitchFamily="34" charset="0"/>
      <p:regular r:id="rId56"/>
      <p:bold r:id="rId57"/>
      <p:italic r:id="rId58"/>
      <p:boldItalic r:id="rId59"/>
    </p:embeddedFont>
    <p:embeddedFont>
      <p:font typeface="맑은 고딕" panose="020B0503020000020004" pitchFamily="50" charset="-127"/>
      <p:regular r:id="rId60"/>
      <p:bold r:id="rId6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38" userDrawn="1">
          <p15:clr>
            <a:srgbClr val="A4A3A4"/>
          </p15:clr>
        </p15:guide>
        <p15:guide id="4" pos="7242" userDrawn="1">
          <p15:clr>
            <a:srgbClr val="A4A3A4"/>
          </p15:clr>
        </p15:guide>
        <p15:guide id="5" orient="horz" pos="40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DF5A"/>
    <a:srgbClr val="3B77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8944" autoAdjust="0"/>
  </p:normalViewPr>
  <p:slideViewPr>
    <p:cSldViewPr snapToGrid="0" showGuides="1">
      <p:cViewPr varScale="1">
        <p:scale>
          <a:sx n="52" d="100"/>
          <a:sy n="52" d="100"/>
        </p:scale>
        <p:origin x="24" y="1004"/>
      </p:cViewPr>
      <p:guideLst>
        <p:guide orient="horz" pos="2160"/>
        <p:guide pos="3840"/>
        <p:guide pos="438"/>
        <p:guide pos="7242"/>
        <p:guide orient="horz" pos="4088"/>
      </p:guideLst>
    </p:cSldViewPr>
  </p:slideViewPr>
  <p:notesTextViewPr>
    <p:cViewPr>
      <p:scale>
        <a:sx n="1" d="1"/>
        <a:sy n="1" d="1"/>
      </p:scale>
      <p:origin x="0" y="0"/>
    </p:cViewPr>
  </p:notesTextViewPr>
  <p:notesViewPr>
    <p:cSldViewPr snapToGrid="0" showGuides="1">
      <p:cViewPr varScale="1">
        <p:scale>
          <a:sx n="124" d="100"/>
          <a:sy n="124" d="100"/>
        </p:scale>
        <p:origin x="496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71BF6-60FE-4563-A803-25092CD30300}" type="datetimeFigureOut">
              <a:rPr lang="ko-KR" altLang="en-US" smtClean="0"/>
              <a:t>2024-03-20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F7A92-5280-4D66-9CAA-95628E9E6E66}" type="slidenum">
              <a:rPr lang="ko-KR" altLang="en-US" smtClean="0"/>
              <a:t>‹#›</a:t>
            </a:fld>
            <a:endParaRPr lang="ko-KR" altLang="en-US"/>
          </a:p>
        </p:txBody>
      </p:sp>
    </p:spTree>
    <p:extLst>
      <p:ext uri="{BB962C8B-B14F-4D97-AF65-F5344CB8AC3E}">
        <p14:creationId xmlns:p14="http://schemas.microsoft.com/office/powerpoint/2010/main" val="14702667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데이터셋을 나눠서 두개의 </a:t>
            </a:r>
            <a:r>
              <a:rPr lang="en-US" altLang="ko-KR" dirty="0"/>
              <a:t>regression line</a:t>
            </a:r>
            <a:r>
              <a:rPr lang="ko-KR" altLang="en-US" dirty="0"/>
              <a:t>을 생성하면 안되나</a:t>
            </a:r>
            <a:r>
              <a:rPr lang="en-US" altLang="ko-KR" dirty="0"/>
              <a:t>?</a:t>
            </a:r>
            <a:endParaRPr lang="en-US" dirty="0"/>
          </a:p>
        </p:txBody>
      </p:sp>
      <p:sp>
        <p:nvSpPr>
          <p:cNvPr id="4" name="슬라이드 번호 개체 틀 3"/>
          <p:cNvSpPr>
            <a:spLocks noGrp="1"/>
          </p:cNvSpPr>
          <p:nvPr>
            <p:ph type="sldNum" sz="quarter" idx="5"/>
          </p:nvPr>
        </p:nvSpPr>
        <p:spPr/>
        <p:txBody>
          <a:bodyPr/>
          <a:lstStyle/>
          <a:p>
            <a:fld id="{BCEF7A92-5280-4D66-9CAA-95628E9E6E66}" type="slidenum">
              <a:rPr lang="ko-KR" altLang="en-US" smtClean="0"/>
              <a:t>22</a:t>
            </a:fld>
            <a:endParaRPr lang="ko-KR" altLang="en-US"/>
          </a:p>
        </p:txBody>
      </p:sp>
    </p:spTree>
    <p:extLst>
      <p:ext uri="{BB962C8B-B14F-4D97-AF65-F5344CB8AC3E}">
        <p14:creationId xmlns:p14="http://schemas.microsoft.com/office/powerpoint/2010/main" val="367261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None/>
            </a:pPr>
            <a:r>
              <a:rPr lang="en-US" altLang="ko-KR" sz="1200" dirty="0">
                <a:latin typeface="Open Sans" panose="020B0606030504020204" pitchFamily="34" charset="0"/>
                <a:ea typeface="나눔스퀘어" panose="020B0600000101010101" pitchFamily="50" charset="-127"/>
                <a:cs typeface="Open Sans" panose="020B0606030504020204" pitchFamily="34" charset="0"/>
              </a:rPr>
              <a:t>in Ridge regression, the larger the ridge alpha parameter, the higher the bias and the lower the variance.</a:t>
            </a: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solidFill>
                <a:srgbClr val="0D0D0D"/>
              </a:solidFill>
              <a:latin typeface="Open Sans" panose="020B0606030504020204" pitchFamily="34" charset="0"/>
              <a:ea typeface="Open Sans" panose="020B0606030504020204" pitchFamily="34" charset="0"/>
              <a:cs typeface="Open Sans" panose="020B0606030504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BCEF7A92-5280-4D66-9CAA-95628E9E6E66}" type="slidenum">
              <a:rPr lang="ko-KR" altLang="en-US" smtClean="0"/>
              <a:t>45</a:t>
            </a:fld>
            <a:endParaRPr lang="ko-KR" altLang="en-US"/>
          </a:p>
        </p:txBody>
      </p:sp>
    </p:spTree>
    <p:extLst>
      <p:ext uri="{BB962C8B-B14F-4D97-AF65-F5344CB8AC3E}">
        <p14:creationId xmlns:p14="http://schemas.microsoft.com/office/powerpoint/2010/main" val="152849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None/>
            </a:pPr>
            <a:r>
              <a:rPr lang="en-US" altLang="ko-KR" sz="1200" dirty="0">
                <a:latin typeface="Open Sans" panose="020B0606030504020204" pitchFamily="34" charset="0"/>
                <a:ea typeface="나눔스퀘어" panose="020B0600000101010101" pitchFamily="50" charset="-127"/>
                <a:cs typeface="Open Sans" panose="020B0606030504020204" pitchFamily="34" charset="0"/>
              </a:rPr>
              <a:t>in Ridge regression, the larger the ridge alpha parameter, the higher the bias and the lower the variance.</a:t>
            </a: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solidFill>
                <a:srgbClr val="0D0D0D"/>
              </a:solidFill>
              <a:latin typeface="Open Sans" panose="020B0606030504020204" pitchFamily="34" charset="0"/>
              <a:ea typeface="Open Sans" panose="020B0606030504020204" pitchFamily="34" charset="0"/>
              <a:cs typeface="Open Sans" panose="020B0606030504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BCEF7A92-5280-4D66-9CAA-95628E9E6E66}" type="slidenum">
              <a:rPr lang="ko-KR" altLang="en-US" smtClean="0"/>
              <a:t>46</a:t>
            </a:fld>
            <a:endParaRPr lang="ko-KR" altLang="en-US"/>
          </a:p>
        </p:txBody>
      </p:sp>
    </p:spTree>
    <p:extLst>
      <p:ext uri="{BB962C8B-B14F-4D97-AF65-F5344CB8AC3E}">
        <p14:creationId xmlns:p14="http://schemas.microsoft.com/office/powerpoint/2010/main" val="2248994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None/>
            </a:pPr>
            <a:r>
              <a:rPr lang="en-US" altLang="ko-KR" sz="1200" dirty="0">
                <a:latin typeface="Open Sans" panose="020B0606030504020204" pitchFamily="34" charset="0"/>
                <a:ea typeface="나눔스퀘어" panose="020B0600000101010101" pitchFamily="50" charset="-127"/>
                <a:cs typeface="Open Sans" panose="020B0606030504020204" pitchFamily="34" charset="0"/>
              </a:rPr>
              <a:t>in Ridge regression, the larger the ridge alpha parameter, the higher the bias and the lower the variance.</a:t>
            </a: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200" dirty="0">
              <a:solidFill>
                <a:srgbClr val="0D0D0D"/>
              </a:solidFill>
              <a:latin typeface="Open Sans" panose="020B0606030504020204" pitchFamily="34" charset="0"/>
              <a:ea typeface="Open Sans" panose="020B0606030504020204" pitchFamily="34" charset="0"/>
              <a:cs typeface="Open Sans" panose="020B0606030504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BCEF7A92-5280-4D66-9CAA-95628E9E6E66}" type="slidenum">
              <a:rPr lang="ko-KR" altLang="en-US" smtClean="0"/>
              <a:t>47</a:t>
            </a:fld>
            <a:endParaRPr lang="ko-KR" altLang="en-US"/>
          </a:p>
        </p:txBody>
      </p:sp>
    </p:spTree>
    <p:extLst>
      <p:ext uri="{BB962C8B-B14F-4D97-AF65-F5344CB8AC3E}">
        <p14:creationId xmlns:p14="http://schemas.microsoft.com/office/powerpoint/2010/main" val="344885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5891D-B585-0126-8308-2D61562E7BD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FF8D91B-15D1-3F78-3925-E0B1752C2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E337B6F-BD30-D7B7-FAAB-E439A34DC0C0}"/>
              </a:ext>
            </a:extLst>
          </p:cNvPr>
          <p:cNvSpPr>
            <a:spLocks noGrp="1"/>
          </p:cNvSpPr>
          <p:nvPr>
            <p:ph type="dt" sz="half" idx="10"/>
          </p:nvPr>
        </p:nvSpPr>
        <p:spPr/>
        <p:txBody>
          <a:bodyPr/>
          <a:lstStyle/>
          <a:p>
            <a:fld id="{2706052F-139D-469C-88A6-72ACC7A67D43}"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D9A9327B-F431-588C-96DD-3AD884FAAB0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E832B96-D9CA-E2D6-BA1E-2F1448E19B08}"/>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52595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A65F04-2ECB-1D46-B22F-CE526E85297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EE0DB1C-D37C-3E3A-B644-4B91B62557F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6DF823-86F8-1322-BE6F-24E7BC272EE7}"/>
              </a:ext>
            </a:extLst>
          </p:cNvPr>
          <p:cNvSpPr>
            <a:spLocks noGrp="1"/>
          </p:cNvSpPr>
          <p:nvPr>
            <p:ph type="dt" sz="half" idx="10"/>
          </p:nvPr>
        </p:nvSpPr>
        <p:spPr/>
        <p:txBody>
          <a:bodyPr/>
          <a:lstStyle/>
          <a:p>
            <a:fld id="{768BC4C9-772D-4D99-A262-67F32BA35645}"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D30793AB-41CC-C8EC-6F29-F1AC683297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061016-9E8B-050A-319B-00CEC197780D}"/>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97726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F92F068-C766-4680-C6D7-2936988EBE6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19EA679-B7DA-A33E-108A-DCF4D2C52C0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6E07C9E-1F22-6ACF-F328-CDB88CBE3069}"/>
              </a:ext>
            </a:extLst>
          </p:cNvPr>
          <p:cNvSpPr>
            <a:spLocks noGrp="1"/>
          </p:cNvSpPr>
          <p:nvPr>
            <p:ph type="dt" sz="half" idx="10"/>
          </p:nvPr>
        </p:nvSpPr>
        <p:spPr/>
        <p:txBody>
          <a:bodyPr/>
          <a:lstStyle/>
          <a:p>
            <a:fld id="{87ED60B3-F386-4208-A2B6-85705FFA7C83}"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D2DC928E-49A5-0107-AE3E-55A753F5AE3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0457D09-E678-9564-63B9-06F40D9F641D}"/>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364553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B1D3895D-FD0A-774F-9D65-A8937E4AB67F}"/>
              </a:ext>
            </a:extLst>
          </p:cNvPr>
          <p:cNvSpPr>
            <a:spLocks noGrp="1"/>
          </p:cNvSpPr>
          <p:nvPr>
            <p:ph type="dt" sz="half" idx="10"/>
          </p:nvPr>
        </p:nvSpPr>
        <p:spPr/>
        <p:txBody>
          <a:bodyPr/>
          <a:lstStyle/>
          <a:p>
            <a:fld id="{816875AC-E15C-4846-8B50-EDFA3B7B7119}"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B879860C-BBA1-00EA-5DC9-AFC8D396E3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ED8A125-26D5-F84A-5DD5-16E5FBB1FACB}"/>
              </a:ext>
            </a:extLst>
          </p:cNvPr>
          <p:cNvSpPr>
            <a:spLocks noGrp="1"/>
          </p:cNvSpPr>
          <p:nvPr>
            <p:ph type="sldNum" sz="quarter" idx="12"/>
          </p:nvPr>
        </p:nvSpPr>
        <p:spPr>
          <a:xfrm>
            <a:off x="8753475" y="365125"/>
            <a:ext cx="2743200" cy="365125"/>
          </a:xfrm>
        </p:spPr>
        <p:txBody>
          <a:bodyPr/>
          <a:lstStyle>
            <a:lvl1pPr>
              <a:defRPr sz="1600" b="1">
                <a:solidFill>
                  <a:schemeClr val="tx1"/>
                </a:solidFill>
              </a:defRPr>
            </a:lvl1pPr>
          </a:lstStyle>
          <a:p>
            <a:fld id="{171EF441-DD61-471E-990C-77F400E5E037}" type="slidenum">
              <a:rPr lang="ko-KR" altLang="en-US" smtClean="0"/>
              <a:pPr/>
              <a:t>‹#›</a:t>
            </a:fld>
            <a:endParaRPr lang="ko-KR" altLang="en-US" dirty="0"/>
          </a:p>
        </p:txBody>
      </p:sp>
      <p:sp>
        <p:nvSpPr>
          <p:cNvPr id="14" name="제목 4">
            <a:extLst>
              <a:ext uri="{FF2B5EF4-FFF2-40B4-BE49-F238E27FC236}">
                <a16:creationId xmlns:a16="http://schemas.microsoft.com/office/drawing/2014/main" id="{D56AD2FB-0C8E-3E74-03A7-6F27FDB5D809}"/>
              </a:ext>
            </a:extLst>
          </p:cNvPr>
          <p:cNvSpPr>
            <a:spLocks noGrp="1"/>
          </p:cNvSpPr>
          <p:nvPr>
            <p:ph type="title" hasCustomPrompt="1"/>
          </p:nvPr>
        </p:nvSpPr>
        <p:spPr>
          <a:xfrm>
            <a:off x="695325" y="365125"/>
            <a:ext cx="10620376" cy="456285"/>
          </a:xfrm>
        </p:spPr>
        <p:txBody>
          <a:bodyPr>
            <a:normAutofit fontScale="90000"/>
          </a:bodyPr>
          <a:lstStyle/>
          <a:p>
            <a:r>
              <a:rPr lang="ko-KR" altLang="en-US" b="1" dirty="0">
                <a:uFillTx/>
                <a:latin typeface="Open Sans" panose="020B0606030504020204" pitchFamily="34" charset="0"/>
                <a:ea typeface="Open Sans" panose="020B0606030504020204" pitchFamily="34" charset="0"/>
                <a:cs typeface="Open Sans" panose="020B0606030504020204" pitchFamily="34" charset="0"/>
              </a:rPr>
              <a:t>제목</a:t>
            </a:r>
            <a:endParaRPr lang="ko-KR" altLang="en-US" b="1" dirty="0">
              <a:uFillTx/>
              <a:latin typeface="Open Sans" panose="020B0606030504020204" pitchFamily="34" charset="0"/>
              <a:ea typeface="나눔고딕" panose="020D0604000000000000" pitchFamily="50" charset="-127"/>
              <a:cs typeface="Open Sans" panose="020B0606030504020204" pitchFamily="34" charset="0"/>
            </a:endParaRPr>
          </a:p>
        </p:txBody>
      </p:sp>
      <p:sp>
        <p:nvSpPr>
          <p:cNvPr id="2" name="내용 개체 틀 5">
            <a:extLst>
              <a:ext uri="{FF2B5EF4-FFF2-40B4-BE49-F238E27FC236}">
                <a16:creationId xmlns:a16="http://schemas.microsoft.com/office/drawing/2014/main" id="{A115A0C2-222B-91D3-FB34-984450CB88A3}"/>
              </a:ext>
            </a:extLst>
          </p:cNvPr>
          <p:cNvSpPr>
            <a:spLocks noGrp="1"/>
          </p:cNvSpPr>
          <p:nvPr>
            <p:ph idx="1"/>
          </p:nvPr>
        </p:nvSpPr>
        <p:spPr>
          <a:xfrm>
            <a:off x="695325" y="1286359"/>
            <a:ext cx="10801350" cy="4978374"/>
          </a:xfrm>
        </p:spPr>
        <p:txBody>
          <a:bodyPr>
            <a:normAutofit/>
          </a:bodyPr>
          <a:lstStyle/>
          <a:p>
            <a:pPr marL="0" indent="0">
              <a:lnSpc>
                <a:spcPct val="100000"/>
              </a:lnSpc>
              <a:buNone/>
            </a:pPr>
            <a:endParaRPr lang="en-US" altLang="ko-K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671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96F99-4C94-050C-2840-FDB4BA73DE9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B8D77F3-F92E-1928-EC01-B1A731599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C115870-1845-2DD7-6503-B0EF5BFB1485}"/>
              </a:ext>
            </a:extLst>
          </p:cNvPr>
          <p:cNvSpPr>
            <a:spLocks noGrp="1"/>
          </p:cNvSpPr>
          <p:nvPr>
            <p:ph type="dt" sz="half" idx="10"/>
          </p:nvPr>
        </p:nvSpPr>
        <p:spPr/>
        <p:txBody>
          <a:bodyPr/>
          <a:lstStyle/>
          <a:p>
            <a:fld id="{437AAA62-9759-42F4-87D7-2A97129F4C93}"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EF365119-7E11-DD48-E2EB-3E528DED92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C524F04-2A7C-FA8B-0682-C09316A0A445}"/>
              </a:ext>
            </a:extLst>
          </p:cNvPr>
          <p:cNvSpPr>
            <a:spLocks noGrp="1"/>
          </p:cNvSpPr>
          <p:nvPr>
            <p:ph type="sldNum" sz="quarter" idx="12"/>
          </p:nvPr>
        </p:nvSpPr>
        <p:spPr/>
        <p:txBody>
          <a:bodyPr/>
          <a:lstStyle/>
          <a:p>
            <a:fld id="{171EF441-DD61-471E-990C-77F400E5E037}" type="slidenum">
              <a:rPr lang="ko-KR" altLang="en-US" smtClean="0"/>
              <a:t>‹#›</a:t>
            </a:fld>
            <a:endParaRPr lang="ko-KR" altLang="en-US" dirty="0"/>
          </a:p>
        </p:txBody>
      </p:sp>
    </p:spTree>
    <p:extLst>
      <p:ext uri="{BB962C8B-B14F-4D97-AF65-F5344CB8AC3E}">
        <p14:creationId xmlns:p14="http://schemas.microsoft.com/office/powerpoint/2010/main" val="265647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C2CCFA-5B05-1F0A-A1A0-21301341E5E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4785F0E-53BE-5635-BAB2-E04FFA796AF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8376E75-307F-2875-627E-A61ADB60D3D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F71C605-974D-F07D-9E77-C656943CB1B5}"/>
              </a:ext>
            </a:extLst>
          </p:cNvPr>
          <p:cNvSpPr>
            <a:spLocks noGrp="1"/>
          </p:cNvSpPr>
          <p:nvPr>
            <p:ph type="dt" sz="half" idx="10"/>
          </p:nvPr>
        </p:nvSpPr>
        <p:spPr/>
        <p:txBody>
          <a:bodyPr/>
          <a:lstStyle/>
          <a:p>
            <a:fld id="{FDEB7269-AFBC-40A5-ADEB-3E9E6A2DFF80}" type="datetime1">
              <a:rPr lang="ko-KR" altLang="en-US" smtClean="0"/>
              <a:t>2024-03-20</a:t>
            </a:fld>
            <a:endParaRPr lang="ko-KR" altLang="en-US"/>
          </a:p>
        </p:txBody>
      </p:sp>
      <p:sp>
        <p:nvSpPr>
          <p:cNvPr id="6" name="바닥글 개체 틀 5">
            <a:extLst>
              <a:ext uri="{FF2B5EF4-FFF2-40B4-BE49-F238E27FC236}">
                <a16:creationId xmlns:a16="http://schemas.microsoft.com/office/drawing/2014/main" id="{10B56844-0608-205F-D179-D7AD462409A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90944F6-D596-F989-C5E6-37A7730EC113}"/>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317017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20C178-3268-EAEE-BFF0-72478E125C6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D50C777-17CE-9491-797D-1F6F57DBF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3270BFC-2083-76A3-8DDB-8217C33CDA2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97FF31-D2DD-D108-C734-22FBAD7E3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50F3426-7E8D-5047-5ED4-EE0C07F9599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F32B8ED-8015-FAF4-A3B4-245265876589}"/>
              </a:ext>
            </a:extLst>
          </p:cNvPr>
          <p:cNvSpPr>
            <a:spLocks noGrp="1"/>
          </p:cNvSpPr>
          <p:nvPr>
            <p:ph type="dt" sz="half" idx="10"/>
          </p:nvPr>
        </p:nvSpPr>
        <p:spPr/>
        <p:txBody>
          <a:bodyPr/>
          <a:lstStyle/>
          <a:p>
            <a:fld id="{8B9CB825-321F-4F03-A091-4248C29F5948}" type="datetime1">
              <a:rPr lang="ko-KR" altLang="en-US" smtClean="0"/>
              <a:t>2024-03-20</a:t>
            </a:fld>
            <a:endParaRPr lang="ko-KR" altLang="en-US"/>
          </a:p>
        </p:txBody>
      </p:sp>
      <p:sp>
        <p:nvSpPr>
          <p:cNvPr id="8" name="바닥글 개체 틀 7">
            <a:extLst>
              <a:ext uri="{FF2B5EF4-FFF2-40B4-BE49-F238E27FC236}">
                <a16:creationId xmlns:a16="http://schemas.microsoft.com/office/drawing/2014/main" id="{24C33ADB-0849-C767-5DB4-21498734FCA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DFB55C7-6E78-166C-6808-92632F0E4717}"/>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258507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F6347B-F122-C806-FCCA-70CEF3FC67E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5088A2-A4AB-9B7F-C1C5-AD38493D9B66}"/>
              </a:ext>
            </a:extLst>
          </p:cNvPr>
          <p:cNvSpPr>
            <a:spLocks noGrp="1"/>
          </p:cNvSpPr>
          <p:nvPr>
            <p:ph type="dt" sz="half" idx="10"/>
          </p:nvPr>
        </p:nvSpPr>
        <p:spPr/>
        <p:txBody>
          <a:bodyPr/>
          <a:lstStyle/>
          <a:p>
            <a:fld id="{A1D61CE6-366A-415D-83FF-7845404D2E5E}" type="datetime1">
              <a:rPr lang="ko-KR" altLang="en-US" smtClean="0"/>
              <a:t>2024-03-20</a:t>
            </a:fld>
            <a:endParaRPr lang="ko-KR" altLang="en-US"/>
          </a:p>
        </p:txBody>
      </p:sp>
      <p:sp>
        <p:nvSpPr>
          <p:cNvPr id="4" name="바닥글 개체 틀 3">
            <a:extLst>
              <a:ext uri="{FF2B5EF4-FFF2-40B4-BE49-F238E27FC236}">
                <a16:creationId xmlns:a16="http://schemas.microsoft.com/office/drawing/2014/main" id="{FB9118F2-859A-3125-1FD3-09492E37C82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BF267C3-3564-FE81-8988-5927D81B570A}"/>
              </a:ext>
            </a:extLst>
          </p:cNvPr>
          <p:cNvSpPr>
            <a:spLocks noGrp="1"/>
          </p:cNvSpPr>
          <p:nvPr>
            <p:ph type="sldNum" sz="quarter" idx="12"/>
          </p:nvPr>
        </p:nvSpPr>
        <p:spPr/>
        <p:txBody>
          <a:bodyPr/>
          <a:lstStyle>
            <a:lvl1pPr>
              <a:defRPr b="1"/>
            </a:lvl1pPr>
          </a:lstStyle>
          <a:p>
            <a:fld id="{171EF441-DD61-471E-990C-77F400E5E037}" type="slidenum">
              <a:rPr lang="ko-KR" altLang="en-US" smtClean="0"/>
              <a:pPr/>
              <a:t>‹#›</a:t>
            </a:fld>
            <a:endParaRPr lang="ko-KR" altLang="en-US" dirty="0"/>
          </a:p>
        </p:txBody>
      </p:sp>
    </p:spTree>
    <p:extLst>
      <p:ext uri="{BB962C8B-B14F-4D97-AF65-F5344CB8AC3E}">
        <p14:creationId xmlns:p14="http://schemas.microsoft.com/office/powerpoint/2010/main" val="382679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111FC3-4C50-8388-48C5-662E8B1F38E9}"/>
              </a:ext>
            </a:extLst>
          </p:cNvPr>
          <p:cNvSpPr>
            <a:spLocks noGrp="1"/>
          </p:cNvSpPr>
          <p:nvPr>
            <p:ph type="dt" sz="half" idx="10"/>
          </p:nvPr>
        </p:nvSpPr>
        <p:spPr/>
        <p:txBody>
          <a:bodyPr/>
          <a:lstStyle/>
          <a:p>
            <a:fld id="{5463E300-634B-472D-9C1A-969E9CAF1687}" type="datetime1">
              <a:rPr lang="ko-KR" altLang="en-US" smtClean="0"/>
              <a:t>2024-03-20</a:t>
            </a:fld>
            <a:endParaRPr lang="ko-KR" altLang="en-US"/>
          </a:p>
        </p:txBody>
      </p:sp>
      <p:sp>
        <p:nvSpPr>
          <p:cNvPr id="3" name="바닥글 개체 틀 2">
            <a:extLst>
              <a:ext uri="{FF2B5EF4-FFF2-40B4-BE49-F238E27FC236}">
                <a16:creationId xmlns:a16="http://schemas.microsoft.com/office/drawing/2014/main" id="{D5746FB4-5142-F446-6A54-BAF03A3F20B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3FC0036-10B5-77EC-9672-F5EA5FBCA89C}"/>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74134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EFA30-E5FB-6DEC-9486-DA5F08B26DF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B70B147-FE64-A891-7068-C72835BCB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A8A4D54-FAD5-473C-345F-528C497E8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A689F46-20D6-27F9-0A81-D25E67F78D10}"/>
              </a:ext>
            </a:extLst>
          </p:cNvPr>
          <p:cNvSpPr>
            <a:spLocks noGrp="1"/>
          </p:cNvSpPr>
          <p:nvPr>
            <p:ph type="dt" sz="half" idx="10"/>
          </p:nvPr>
        </p:nvSpPr>
        <p:spPr/>
        <p:txBody>
          <a:bodyPr/>
          <a:lstStyle/>
          <a:p>
            <a:fld id="{8E8F7DB5-CF87-4FC8-9A56-D4FFDFF2B3EF}" type="datetime1">
              <a:rPr lang="ko-KR" altLang="en-US" smtClean="0"/>
              <a:t>2024-03-20</a:t>
            </a:fld>
            <a:endParaRPr lang="ko-KR" altLang="en-US"/>
          </a:p>
        </p:txBody>
      </p:sp>
      <p:sp>
        <p:nvSpPr>
          <p:cNvPr id="6" name="바닥글 개체 틀 5">
            <a:extLst>
              <a:ext uri="{FF2B5EF4-FFF2-40B4-BE49-F238E27FC236}">
                <a16:creationId xmlns:a16="http://schemas.microsoft.com/office/drawing/2014/main" id="{63FDA064-22F8-A011-40B4-4F1E7405CA2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96160EF-CE41-E9E2-A14C-633852625584}"/>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9566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319559-E1FD-0E1C-41C0-9230F859DE6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90DDB8A-82E4-78B0-F959-04EFDC321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08F0E9A-BF1D-8401-60A0-B4C311F25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9567254-EF8F-744A-B1E2-9FE95103A443}"/>
              </a:ext>
            </a:extLst>
          </p:cNvPr>
          <p:cNvSpPr>
            <a:spLocks noGrp="1"/>
          </p:cNvSpPr>
          <p:nvPr>
            <p:ph type="dt" sz="half" idx="10"/>
          </p:nvPr>
        </p:nvSpPr>
        <p:spPr/>
        <p:txBody>
          <a:bodyPr/>
          <a:lstStyle/>
          <a:p>
            <a:fld id="{E3DF02F8-6820-4AAE-AEB9-EAC3C393D359}" type="datetime1">
              <a:rPr lang="ko-KR" altLang="en-US" smtClean="0"/>
              <a:t>2024-03-20</a:t>
            </a:fld>
            <a:endParaRPr lang="ko-KR" altLang="en-US"/>
          </a:p>
        </p:txBody>
      </p:sp>
      <p:sp>
        <p:nvSpPr>
          <p:cNvPr id="6" name="바닥글 개체 틀 5">
            <a:extLst>
              <a:ext uri="{FF2B5EF4-FFF2-40B4-BE49-F238E27FC236}">
                <a16:creationId xmlns:a16="http://schemas.microsoft.com/office/drawing/2014/main" id="{6D6B9FAA-D766-A275-6611-BAC1EC8D491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3DA11E5-E081-E512-5757-5C04556E254D}"/>
              </a:ext>
            </a:extLst>
          </p:cNvPr>
          <p:cNvSpPr>
            <a:spLocks noGrp="1"/>
          </p:cNvSpPr>
          <p:nvPr>
            <p:ph type="sldNum" sz="quarter" idx="12"/>
          </p:nvPr>
        </p:nvSpPr>
        <p:spPr/>
        <p:txBody>
          <a:body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122695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36F2FB7-7423-065C-FB6C-86906DA0A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47DF03A-918E-550B-0B73-006C4867C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5E9A1D2-1761-4CB1-4CF4-50F2546BA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6FABC-2115-4E9C-B010-5133A3F84949}"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447F7604-1180-5636-1DFC-6AF7ECAA9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436D7EC-918B-2D69-CBC0-E33574B06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EF441-DD61-471E-990C-77F400E5E037}" type="slidenum">
              <a:rPr lang="ko-KR" altLang="en-US" smtClean="0"/>
              <a:t>‹#›</a:t>
            </a:fld>
            <a:endParaRPr lang="ko-KR" altLang="en-US"/>
          </a:p>
        </p:txBody>
      </p:sp>
    </p:spTree>
    <p:extLst>
      <p:ext uri="{BB962C8B-B14F-4D97-AF65-F5344CB8AC3E}">
        <p14:creationId xmlns:p14="http://schemas.microsoft.com/office/powerpoint/2010/main" val="325014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pik.com/free-photo/businesspeople-working-finance-accounting-analyze-financial-graph-budget-planning-future-office-room_16068251.htm#query=data%20analytics&amp;position=17&amp;from_view=keyword&amp;track=ais&amp;uuid=3b503f59-4304-49a3-affb-82dae598882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scikit-learn.org/stable/modules/linear_model.html#ordinary-least-squar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Anscombe%27s_quartet"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cikit-learn.org/stable/auto_examples/model_selection/plot_underfitting_overfitting.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4.png"/><Relationship Id="rId4" Type="http://schemas.openxmlformats.org/officeDocument/2006/relationships/hyperlink" Target="https://www.gabormelli.com/RKB/L1_Norm_Distance_Fun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gabormelli.com/RKB/L2_Norm_Distance_Function"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5.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scott.fortmann-roe.com/docs/BiasVariance.html" TargetMode="Externa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hyperlink" Target="https://scott.fortmann-roe.com/docs/BiasVarianc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cott.fortmann-roe.com/docs/BiasVarianc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hyperlink" Target="https://www.glassdoor.com.au/Interview/Google-Senior-Data-Scientist-Interview-Questions-EI_IE9079.0,6_KO7,28.htm#InterviewReview_84469673" TargetMode="External"/><Relationship Id="rId2" Type="http://schemas.openxmlformats.org/officeDocument/2006/relationships/hyperlink" Target="https://nodeflair.com/companies/google/interviews/data-scientist-ppl0hb"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medium.com/@mukulranjan/how-does-lasso-regression-l1-encourage-zero-coefficients-but-not-the-l2-20e4893cba5d"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medium.com/@mukulranjan/how-does-lasso-regression-l1-encourage-zero-coefficients-but-not-the-l2-20e4893cba5d"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Rectangle 1">
            <a:extLst>
              <a:ext uri="{FF2B5EF4-FFF2-40B4-BE49-F238E27FC236}">
                <a16:creationId xmlns:a16="http://schemas.microsoft.com/office/drawing/2014/main" id="{7DD0F982-879D-7AD3-059F-C70FB8421DB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0" rIns="-15870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20" name="그림 19" descr="텍스트, 사람, 컴퓨터, 사무용품이(가) 표시된 사진&#10;&#10;자동 생성된 설명">
            <a:extLst>
              <a:ext uri="{FF2B5EF4-FFF2-40B4-BE49-F238E27FC236}">
                <a16:creationId xmlns:a16="http://schemas.microsoft.com/office/drawing/2014/main" id="{2CDC9275-F314-7DBA-CA7B-53ECF1B5C22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88" b="334"/>
          <a:stretch/>
        </p:blipFill>
        <p:spPr>
          <a:xfrm>
            <a:off x="0" y="0"/>
            <a:ext cx="12192000" cy="7208519"/>
          </a:xfrm>
          <a:prstGeom prst="rect">
            <a:avLst/>
          </a:prstGeom>
        </p:spPr>
      </p:pic>
      <p:sp>
        <p:nvSpPr>
          <p:cNvPr id="22" name="TextBox 21">
            <a:extLst>
              <a:ext uri="{FF2B5EF4-FFF2-40B4-BE49-F238E27FC236}">
                <a16:creationId xmlns:a16="http://schemas.microsoft.com/office/drawing/2014/main" id="{17318D36-1A3A-6C72-46EE-CE51851537E1}"/>
              </a:ext>
            </a:extLst>
          </p:cNvPr>
          <p:cNvSpPr txBox="1"/>
          <p:nvPr/>
        </p:nvSpPr>
        <p:spPr>
          <a:xfrm>
            <a:off x="8897114" y="6962298"/>
            <a:ext cx="3291840" cy="246221"/>
          </a:xfrm>
          <a:prstGeom prst="rect">
            <a:avLst/>
          </a:prstGeom>
          <a:noFill/>
        </p:spPr>
        <p:txBody>
          <a:bodyPr wrap="square">
            <a:spAutoFit/>
          </a:bodyPr>
          <a:lstStyle/>
          <a:p>
            <a:pPr algn="r"/>
            <a:r>
              <a:rPr lang="ko-KR" altLang="en-US" sz="1000" dirty="0" err="1">
                <a:latin typeface="나눔스퀘어" panose="020B0600000101010101" pitchFamily="50" charset="-127"/>
                <a:ea typeface="나눔스퀘어" panose="020B0600000101010101" pitchFamily="50" charset="-127"/>
                <a:hlinkClick r:id="rId3"/>
              </a:rPr>
              <a:t>Image</a:t>
            </a:r>
            <a:r>
              <a:rPr lang="ko-KR" altLang="en-US" sz="1000">
                <a:latin typeface="나눔스퀘어" panose="020B0600000101010101" pitchFamily="50" charset="-127"/>
                <a:ea typeface="나눔스퀘어" panose="020B0600000101010101" pitchFamily="50" charset="-127"/>
                <a:hlinkClick r:id="rId3"/>
              </a:rPr>
              <a:t> </a:t>
            </a:r>
            <a:r>
              <a:rPr lang="ko-KR" altLang="en-US" sz="1000" err="1">
                <a:latin typeface="나눔스퀘어" panose="020B0600000101010101" pitchFamily="50" charset="-127"/>
                <a:ea typeface="나눔스퀘어" panose="020B0600000101010101" pitchFamily="50" charset="-127"/>
                <a:hlinkClick r:id="rId3"/>
              </a:rPr>
              <a:t>by</a:t>
            </a:r>
            <a:r>
              <a:rPr lang="ko-KR" altLang="en-US" sz="1000">
                <a:latin typeface="나눔스퀘어" panose="020B0600000101010101" pitchFamily="50" charset="-127"/>
                <a:ea typeface="나눔스퀘어" panose="020B0600000101010101" pitchFamily="50" charset="-127"/>
                <a:hlinkClick r:id="rId3"/>
              </a:rPr>
              <a:t> </a:t>
            </a:r>
            <a:r>
              <a:rPr lang="ko-KR" altLang="en-US" sz="1000" err="1">
                <a:latin typeface="나눔스퀘어" panose="020B0600000101010101" pitchFamily="50" charset="-127"/>
                <a:ea typeface="나눔스퀘어" panose="020B0600000101010101" pitchFamily="50" charset="-127"/>
                <a:hlinkClick r:id="rId3"/>
              </a:rPr>
              <a:t>our-team</a:t>
            </a:r>
            <a:r>
              <a:rPr lang="ko-KR" altLang="en-US" sz="1000">
                <a:latin typeface="나눔스퀘어" panose="020B0600000101010101" pitchFamily="50" charset="-127"/>
                <a:ea typeface="나눔스퀘어" panose="020B0600000101010101" pitchFamily="50" charset="-127"/>
              </a:rPr>
              <a:t> </a:t>
            </a:r>
            <a:r>
              <a:rPr lang="ko-KR" altLang="en-US" sz="1000" err="1">
                <a:latin typeface="나눔스퀘어" panose="020B0600000101010101" pitchFamily="50" charset="-127"/>
                <a:ea typeface="나눔스퀘어" panose="020B0600000101010101" pitchFamily="50" charset="-127"/>
              </a:rPr>
              <a:t>on</a:t>
            </a:r>
            <a:r>
              <a:rPr lang="ko-KR" altLang="en-US" sz="1000">
                <a:latin typeface="나눔스퀘어" panose="020B0600000101010101" pitchFamily="50" charset="-127"/>
                <a:ea typeface="나눔스퀘어" panose="020B0600000101010101" pitchFamily="50" charset="-127"/>
              </a:rPr>
              <a:t> </a:t>
            </a:r>
            <a:r>
              <a:rPr lang="ko-KR" altLang="en-US" sz="1000" err="1">
                <a:latin typeface="나눔스퀘어" panose="020B0600000101010101" pitchFamily="50" charset="-127"/>
                <a:ea typeface="나눔스퀘어" panose="020B0600000101010101" pitchFamily="50" charset="-127"/>
              </a:rPr>
              <a:t>Freepik</a:t>
            </a:r>
            <a:endParaRPr lang="ko-KR" altLang="en-US" sz="1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42B14856-C092-27E4-9D8C-3906BC7C4FD6}"/>
              </a:ext>
            </a:extLst>
          </p:cNvPr>
          <p:cNvSpPr txBox="1"/>
          <p:nvPr/>
        </p:nvSpPr>
        <p:spPr>
          <a:xfrm>
            <a:off x="1092200" y="1155552"/>
            <a:ext cx="10007600" cy="202523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lnSpc>
                <a:spcPct val="150000"/>
              </a:lnSpc>
            </a:pPr>
            <a:r>
              <a:rPr lang="en-US" altLang="ko-KR" sz="4800" b="1" dirty="0">
                <a:latin typeface="Open Sans" panose="020B0606030504020204" pitchFamily="34" charset="0"/>
                <a:ea typeface="Open Sans" panose="020B0606030504020204" pitchFamily="34" charset="0"/>
                <a:cs typeface="Open Sans" panose="020B0606030504020204" pitchFamily="34" charset="0"/>
              </a:rPr>
              <a:t>[SW372] Applied Data Analysis</a:t>
            </a:r>
          </a:p>
          <a:p>
            <a:pPr algn="ctr">
              <a:lnSpc>
                <a:spcPct val="150000"/>
              </a:lnSpc>
            </a:pPr>
            <a:r>
              <a:rPr lang="en-US" altLang="ko-KR" sz="4000" b="1" dirty="0">
                <a:latin typeface="Open Sans" panose="020B0606030504020204" pitchFamily="34" charset="0"/>
                <a:ea typeface="Open Sans" panose="020B0606030504020204" pitchFamily="34" charset="0"/>
                <a:cs typeface="Open Sans" panose="020B0606030504020204" pitchFamily="34" charset="0"/>
              </a:rPr>
              <a:t>Chapter 03. Regression</a:t>
            </a:r>
          </a:p>
        </p:txBody>
      </p:sp>
      <p:sp>
        <p:nvSpPr>
          <p:cNvPr id="25" name="TextBox 24">
            <a:extLst>
              <a:ext uri="{FF2B5EF4-FFF2-40B4-BE49-F238E27FC236}">
                <a16:creationId xmlns:a16="http://schemas.microsoft.com/office/drawing/2014/main" id="{35565462-97F0-B2AC-70BE-EFD98DB7CF07}"/>
              </a:ext>
            </a:extLst>
          </p:cNvPr>
          <p:cNvSpPr txBox="1"/>
          <p:nvPr/>
        </p:nvSpPr>
        <p:spPr>
          <a:xfrm>
            <a:off x="5537623" y="5242174"/>
            <a:ext cx="6103620" cy="1077218"/>
          </a:xfrm>
          <a:prstGeom prst="rect">
            <a:avLst/>
          </a:prstGeom>
          <a:noFill/>
        </p:spPr>
        <p:txBody>
          <a:bodyPr wrap="square">
            <a:spAutoFit/>
          </a:bodyPr>
          <a:lstStyle/>
          <a:p>
            <a:pPr algn="r"/>
            <a:r>
              <a:rPr lang="en-US" altLang="ko-KR" sz="3200" b="1">
                <a:latin typeface="Open Sans" panose="020B0606030504020204" pitchFamily="34" charset="0"/>
                <a:ea typeface="Open Sans" panose="020B0606030504020204" pitchFamily="34" charset="0"/>
                <a:cs typeface="Open Sans" panose="020B0606030504020204" pitchFamily="34" charset="0"/>
              </a:rPr>
              <a:t>Dept. of SW Convergence</a:t>
            </a:r>
          </a:p>
          <a:p>
            <a:pPr algn="r"/>
            <a:r>
              <a:rPr lang="en-US" altLang="ko-KR" sz="3200" b="1" err="1">
                <a:latin typeface="Open Sans" panose="020B0606030504020204" pitchFamily="34" charset="0"/>
                <a:ea typeface="Open Sans" panose="020B0606030504020204" pitchFamily="34" charset="0"/>
                <a:cs typeface="Open Sans" panose="020B0606030504020204" pitchFamily="34" charset="0"/>
              </a:rPr>
              <a:t>Sangkeun</a:t>
            </a:r>
            <a:r>
              <a:rPr lang="en-US" altLang="ko-KR" sz="3200" b="1">
                <a:latin typeface="Open Sans" panose="020B0606030504020204" pitchFamily="34" charset="0"/>
                <a:ea typeface="Open Sans" panose="020B0606030504020204" pitchFamily="34" charset="0"/>
                <a:cs typeface="Open Sans" panose="020B0606030504020204" pitchFamily="34" charset="0"/>
              </a:rPr>
              <a:t> Park</a:t>
            </a:r>
            <a:endParaRPr lang="ko-KR" altLang="en-US" sz="3200" b="1">
              <a:latin typeface="Open Sans" panose="020B0606030504020204" pitchFamily="34" charset="0"/>
              <a:ea typeface="나눔스퀘어" panose="020B0600000101010101" pitchFamily="50" charset="-127"/>
              <a:cs typeface="Open Sans" panose="020B0606030504020204" pitchFamily="34" charset="0"/>
            </a:endParaRPr>
          </a:p>
        </p:txBody>
      </p:sp>
      <p:sp>
        <p:nvSpPr>
          <p:cNvPr id="2" name="슬라이드 번호 개체 틀 1">
            <a:extLst>
              <a:ext uri="{FF2B5EF4-FFF2-40B4-BE49-F238E27FC236}">
                <a16:creationId xmlns:a16="http://schemas.microsoft.com/office/drawing/2014/main" id="{9A4AF17D-3B1A-A3AC-17D4-1EBF5CCD8175}"/>
              </a:ext>
            </a:extLst>
          </p:cNvPr>
          <p:cNvSpPr>
            <a:spLocks noGrp="1"/>
          </p:cNvSpPr>
          <p:nvPr>
            <p:ph type="sldNum" sz="quarter" idx="12"/>
          </p:nvPr>
        </p:nvSpPr>
        <p:spPr/>
        <p:txBody>
          <a:bodyPr/>
          <a:lstStyle/>
          <a:p>
            <a:fld id="{171EF441-DD61-471E-990C-77F400E5E037}" type="slidenum">
              <a:rPr lang="ko-KR" altLang="en-US" smtClean="0"/>
              <a:t>1</a:t>
            </a:fld>
            <a:endParaRPr lang="ko-KR" altLang="en-US"/>
          </a:p>
        </p:txBody>
      </p:sp>
    </p:spTree>
    <p:extLst>
      <p:ext uri="{BB962C8B-B14F-4D97-AF65-F5344CB8AC3E}">
        <p14:creationId xmlns:p14="http://schemas.microsoft.com/office/powerpoint/2010/main" val="289198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Ordinary Least Squares (OLS)</a:t>
            </a: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OLS loss function aims to find the line that best fits the observed value by minimizing the residual sum of squares (RSS) between the observed and predicted values. </a:t>
            </a:r>
          </a:p>
          <a:p>
            <a:pPr>
              <a:lnSpc>
                <a:spcPct val="150000"/>
              </a:lnSpc>
            </a:pP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Mathematically, it solves a problem of the form:</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10</a:t>
            </a:fld>
            <a:endParaRPr lang="ko-KR" altLang="en-US" dirty="0"/>
          </a:p>
        </p:txBody>
      </p:sp>
      <p:pic>
        <p:nvPicPr>
          <p:cNvPr id="1026" name="Picture 2">
            <a:extLst>
              <a:ext uri="{FF2B5EF4-FFF2-40B4-BE49-F238E27FC236}">
                <a16:creationId xmlns:a16="http://schemas.microsoft.com/office/drawing/2014/main" id="{58A2647E-64E0-C366-A97E-34A21D8F6E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74" t="11812" r="9492" b="10701"/>
          <a:stretch/>
        </p:blipFill>
        <p:spPr bwMode="auto">
          <a:xfrm>
            <a:off x="8186058" y="3775546"/>
            <a:ext cx="3229792" cy="2396201"/>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a:extLst>
              <a:ext uri="{FF2B5EF4-FFF2-40B4-BE49-F238E27FC236}">
                <a16:creationId xmlns:a16="http://schemas.microsoft.com/office/drawing/2014/main" id="{5B85A710-BA33-FEED-D29A-EE7FE4F76F3A}"/>
              </a:ext>
            </a:extLst>
          </p:cNvPr>
          <p:cNvPicPr>
            <a:picLocks noChangeAspect="1"/>
          </p:cNvPicPr>
          <p:nvPr/>
        </p:nvPicPr>
        <p:blipFill>
          <a:blip r:embed="rId3"/>
          <a:stretch>
            <a:fillRect/>
          </a:stretch>
        </p:blipFill>
        <p:spPr>
          <a:xfrm>
            <a:off x="4915181" y="4764661"/>
            <a:ext cx="2180663" cy="704860"/>
          </a:xfrm>
          <a:prstGeom prst="rect">
            <a:avLst/>
          </a:prstGeom>
        </p:spPr>
      </p:pic>
      <p:sp>
        <p:nvSpPr>
          <p:cNvPr id="10" name="TextBox 9">
            <a:extLst>
              <a:ext uri="{FF2B5EF4-FFF2-40B4-BE49-F238E27FC236}">
                <a16:creationId xmlns:a16="http://schemas.microsoft.com/office/drawing/2014/main" id="{A7ED33C3-69DE-9EC8-BA1C-C47FADEE8615}"/>
              </a:ext>
            </a:extLst>
          </p:cNvPr>
          <p:cNvSpPr txBox="1"/>
          <p:nvPr/>
        </p:nvSpPr>
        <p:spPr>
          <a:xfrm>
            <a:off x="5400675" y="6264733"/>
            <a:ext cx="6096000" cy="276999"/>
          </a:xfrm>
          <a:prstGeom prst="rect">
            <a:avLst/>
          </a:prstGeom>
          <a:noFill/>
        </p:spPr>
        <p:txBody>
          <a:bodyPr wrap="square">
            <a:spAutoFit/>
          </a:bodyPr>
          <a:lstStyle/>
          <a:p>
            <a:pPr algn="r"/>
            <a:r>
              <a:rPr lang="en-US" altLang="ko-KR" sz="1200" dirty="0">
                <a:latin typeface="Open Sans" panose="020B0606030504020204" pitchFamily="34" charset="0"/>
                <a:cs typeface="Open Sans" panose="020B0606030504020204" pitchFamily="34" charset="0"/>
                <a:hlinkClick r:id="rId4"/>
              </a:rPr>
              <a:t>https://scikit-learn.org/stable/modules/linear_model.html#ordinary-least-squares</a:t>
            </a:r>
            <a:endParaRPr lang="ko-KR" altLang="en-US" sz="1200" dirty="0">
              <a:latin typeface="Open Sans" panose="020B0606030504020204" pitchFamily="34" charset="0"/>
              <a:cs typeface="Open Sans" panose="020B0606030504020204" pitchFamily="34" charset="0"/>
            </a:endParaRPr>
          </a:p>
        </p:txBody>
      </p:sp>
      <p:pic>
        <p:nvPicPr>
          <p:cNvPr id="12" name="그림 11">
            <a:extLst>
              <a:ext uri="{FF2B5EF4-FFF2-40B4-BE49-F238E27FC236}">
                <a16:creationId xmlns:a16="http://schemas.microsoft.com/office/drawing/2014/main" id="{AC66920F-B5DE-CB65-6336-7F1D31E349A2}"/>
              </a:ext>
            </a:extLst>
          </p:cNvPr>
          <p:cNvPicPr>
            <a:picLocks noChangeAspect="1"/>
          </p:cNvPicPr>
          <p:nvPr/>
        </p:nvPicPr>
        <p:blipFill>
          <a:blip r:embed="rId5"/>
          <a:stretch>
            <a:fillRect/>
          </a:stretch>
        </p:blipFill>
        <p:spPr>
          <a:xfrm>
            <a:off x="4017486" y="3167483"/>
            <a:ext cx="4157027" cy="523034"/>
          </a:xfrm>
          <a:prstGeom prst="rect">
            <a:avLst/>
          </a:prstGeom>
        </p:spPr>
      </p:pic>
      <p:pic>
        <p:nvPicPr>
          <p:cNvPr id="13" name="그림 12">
            <a:extLst>
              <a:ext uri="{FF2B5EF4-FFF2-40B4-BE49-F238E27FC236}">
                <a16:creationId xmlns:a16="http://schemas.microsoft.com/office/drawing/2014/main" id="{87E3E718-36BF-3D65-ADF8-E868C329D93F}"/>
              </a:ext>
            </a:extLst>
          </p:cNvPr>
          <p:cNvPicPr>
            <a:picLocks noChangeAspect="1"/>
          </p:cNvPicPr>
          <p:nvPr/>
        </p:nvPicPr>
        <p:blipFill rotWithShape="1">
          <a:blip r:embed="rId6"/>
          <a:srcRect l="35102" t="10743" r="61496" b="9618"/>
          <a:stretch/>
        </p:blipFill>
        <p:spPr>
          <a:xfrm>
            <a:off x="5784300" y="3196821"/>
            <a:ext cx="235131" cy="464358"/>
          </a:xfrm>
          <a:prstGeom prst="rect">
            <a:avLst/>
          </a:prstGeom>
        </p:spPr>
      </p:pic>
    </p:spTree>
    <p:extLst>
      <p:ext uri="{BB962C8B-B14F-4D97-AF65-F5344CB8AC3E}">
        <p14:creationId xmlns:p14="http://schemas.microsoft.com/office/powerpoint/2010/main" val="407321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 Evaluation Metrics</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The metrics used to evaluate the performance of regression models</a:t>
            </a: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MAE (Mean Absolute Error)</a:t>
            </a: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MSE (Mean Squared Error)</a:t>
            </a: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RMSE (Root Mean Squared Error)</a:t>
            </a: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R</a:t>
            </a:r>
            <a:r>
              <a:rPr lang="en-US" altLang="ko-KR" sz="2000" b="1" baseline="30000" dirty="0">
                <a:latin typeface="Open Sans" panose="020B0606030504020204" pitchFamily="34" charset="0"/>
                <a:ea typeface="Open Sans" panose="020B0606030504020204" pitchFamily="34" charset="0"/>
                <a:cs typeface="Open Sans" panose="020B0606030504020204" pitchFamily="34" charset="0"/>
              </a:rPr>
              <a:t>2 </a:t>
            </a:r>
            <a:r>
              <a:rPr lang="en-US" altLang="ko-KR" sz="2000" b="1" dirty="0">
                <a:latin typeface="Open Sans" panose="020B0606030504020204" pitchFamily="34" charset="0"/>
                <a:ea typeface="Open Sans" panose="020B0606030504020204" pitchFamily="34" charset="0"/>
                <a:cs typeface="Open Sans" panose="020B0606030504020204" pitchFamily="34" charset="0"/>
              </a:rPr>
              <a:t>(R-squared)</a:t>
            </a:r>
            <a:endParaRPr lang="en-US" altLang="ko-KR" sz="200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11</a:t>
            </a:fld>
            <a:endParaRPr lang="ko-KR" altLang="en-US" dirty="0"/>
          </a:p>
        </p:txBody>
      </p:sp>
    </p:spTree>
    <p:extLst>
      <p:ext uri="{BB962C8B-B14F-4D97-AF65-F5344CB8AC3E}">
        <p14:creationId xmlns:p14="http://schemas.microsoft.com/office/powerpoint/2010/main" val="212987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MAE</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Mean Absolute Error (MAE) measures the average absolute difference between the predicted values and the actual values</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ko-KR" sz="2400" b="1" i="1" dirty="0" smtClean="0">
                              <a:solidFill>
                                <a:schemeClr val="tx1"/>
                              </a:solidFill>
                              <a:latin typeface="Cambria Math" panose="02040503050406030204" pitchFamily="18" charset="0"/>
                            </a:rPr>
                          </m:ctrlPr>
                        </m:fPr>
                        <m:num>
                          <m:r>
                            <a:rPr lang="en-US" altLang="ko-KR" sz="2400" b="1" dirty="0" smtClean="0">
                              <a:solidFill>
                                <a:schemeClr val="tx1"/>
                              </a:solidFill>
                              <a:latin typeface="Cambria Math" panose="02040503050406030204" pitchFamily="18" charset="0"/>
                            </a:rPr>
                            <m:t>1</m:t>
                          </m:r>
                        </m:num>
                        <m:den>
                          <m:r>
                            <a:rPr lang="en-US" altLang="ko-KR" sz="2400" b="1" i="1" dirty="0" smtClean="0">
                              <a:solidFill>
                                <a:schemeClr val="tx1"/>
                              </a:solidFill>
                              <a:latin typeface="Cambria Math" panose="02040503050406030204" pitchFamily="18" charset="0"/>
                            </a:rPr>
                            <m:t>𝑛</m:t>
                          </m:r>
                        </m:den>
                      </m:f>
                      <m:nary>
                        <m:naryPr>
                          <m:chr m:val="∑"/>
                          <m:limLoc m:val="undOvr"/>
                          <m:grow m:val="on"/>
                          <m:ctrlPr>
                            <a:rPr lang="en-US" altLang="ko-KR" sz="2400" b="1" i="1" dirty="0" smtClean="0">
                              <a:solidFill>
                                <a:schemeClr val="tx1"/>
                              </a:solidFill>
                              <a:latin typeface="Cambria Math" panose="02040503050406030204" pitchFamily="18" charset="0"/>
                            </a:rPr>
                          </m:ctrlPr>
                        </m:naryPr>
                        <m:sub>
                          <m:r>
                            <a:rPr lang="en-US" altLang="ko-KR" sz="2400" b="1" i="1" dirty="0" smtClean="0">
                              <a:solidFill>
                                <a:schemeClr val="tx1"/>
                              </a:solidFill>
                              <a:latin typeface="Cambria Math" panose="02040503050406030204" pitchFamily="18" charset="0"/>
                            </a:rPr>
                            <m:t>𝑖</m:t>
                          </m:r>
                          <m:r>
                            <a:rPr lang="en-US" altLang="ko-KR" sz="2400" b="1" i="0" dirty="0" smtClean="0">
                              <a:solidFill>
                                <a:schemeClr val="tx1"/>
                              </a:solidFill>
                              <a:latin typeface="Cambria Math" panose="02040503050406030204" pitchFamily="18" charset="0"/>
                            </a:rPr>
                            <m:t>=1</m:t>
                          </m:r>
                        </m:sub>
                        <m:sup>
                          <m:r>
                            <a:rPr lang="en-US" altLang="ko-KR" sz="2400" b="1" i="1" dirty="0" smtClean="0">
                              <a:solidFill>
                                <a:schemeClr val="tx1"/>
                              </a:solidFill>
                              <a:latin typeface="Cambria Math" panose="02040503050406030204" pitchFamily="18" charset="0"/>
                            </a:rPr>
                            <m:t>𝑛</m:t>
                          </m:r>
                        </m:sup>
                        <m:e>
                          <m:d>
                            <m:dPr>
                              <m:begChr m:val="|"/>
                              <m:endChr m:val="|"/>
                              <m:ctrlPr>
                                <a:rPr lang="en-US" altLang="ko-KR" sz="2400" b="1" i="1" dirty="0" smtClean="0">
                                  <a:solidFill>
                                    <a:schemeClr val="tx1"/>
                                  </a:solidFill>
                                  <a:latin typeface="Cambria Math" panose="02040503050406030204" pitchFamily="18" charset="0"/>
                                </a:rPr>
                              </m:ctrlPr>
                            </m:dPr>
                            <m:e>
                              <m:sSub>
                                <m:sSubPr>
                                  <m:ctrlPr>
                                    <a:rPr lang="en-US" altLang="ko-KR" sz="2400" b="1" i="1" dirty="0" smtClean="0">
                                      <a:solidFill>
                                        <a:schemeClr val="tx1"/>
                                      </a:solidFill>
                                      <a:latin typeface="Cambria Math" panose="02040503050406030204" pitchFamily="18" charset="0"/>
                                    </a:rPr>
                                  </m:ctrlPr>
                                </m:sSubPr>
                                <m:e>
                                  <m:r>
                                    <a:rPr lang="en-US" altLang="ko-KR" sz="2400" b="1" i="1" dirty="0" smtClean="0">
                                      <a:solidFill>
                                        <a:schemeClr val="tx1"/>
                                      </a:solidFill>
                                      <a:latin typeface="Cambria Math" panose="02040503050406030204" pitchFamily="18" charset="0"/>
                                    </a:rPr>
                                    <m:t>𝑦</m:t>
                                  </m:r>
                                </m:e>
                                <m:sub>
                                  <m:r>
                                    <a:rPr lang="en-US" altLang="ko-KR" sz="2400" b="1" i="1" dirty="0" smtClean="0">
                                      <a:solidFill>
                                        <a:schemeClr val="tx1"/>
                                      </a:solidFill>
                                      <a:latin typeface="Cambria Math" panose="02040503050406030204" pitchFamily="18" charset="0"/>
                                    </a:rPr>
                                    <m:t>𝑖</m:t>
                                  </m:r>
                                </m:sub>
                              </m:sSub>
                              <m:r>
                                <a:rPr lang="en-US" altLang="ko-KR" sz="2400" b="1" i="0" dirty="0" smtClean="0">
                                  <a:solidFill>
                                    <a:schemeClr val="tx1"/>
                                  </a:solidFill>
                                  <a:latin typeface="Cambria Math" panose="02040503050406030204" pitchFamily="18" charset="0"/>
                                </a:rPr>
                                <m:t>−</m:t>
                              </m:r>
                              <m:sSub>
                                <m:sSubPr>
                                  <m:ctrlPr>
                                    <a:rPr lang="en-US" altLang="ko-KR" sz="2400" b="1" i="1" dirty="0" smtClean="0">
                                      <a:solidFill>
                                        <a:schemeClr val="tx1"/>
                                      </a:solidFill>
                                      <a:latin typeface="Cambria Math" panose="02040503050406030204" pitchFamily="18" charset="0"/>
                                    </a:rPr>
                                  </m:ctrlPr>
                                </m:sSubPr>
                                <m:e>
                                  <m:acc>
                                    <m:accPr>
                                      <m:chr m:val="̂"/>
                                      <m:ctrlPr>
                                        <a:rPr lang="en-US" altLang="ko-KR" sz="2400" b="1" i="1" dirty="0" smtClean="0">
                                          <a:solidFill>
                                            <a:schemeClr val="tx1"/>
                                          </a:solidFill>
                                          <a:latin typeface="Cambria Math" panose="02040503050406030204" pitchFamily="18" charset="0"/>
                                        </a:rPr>
                                      </m:ctrlPr>
                                    </m:accPr>
                                    <m:e>
                                      <m:r>
                                        <a:rPr lang="en-US" altLang="ko-KR" sz="2400" b="1" i="1" dirty="0" smtClean="0">
                                          <a:solidFill>
                                            <a:schemeClr val="tx1"/>
                                          </a:solidFill>
                                          <a:latin typeface="Cambria Math" panose="02040503050406030204" pitchFamily="18" charset="0"/>
                                        </a:rPr>
                                        <m:t>𝑦</m:t>
                                      </m:r>
                                    </m:e>
                                  </m:acc>
                                </m:e>
                                <m:sub>
                                  <m:r>
                                    <a:rPr lang="en-US" altLang="ko-KR" sz="2400" b="1" i="1" dirty="0" smtClean="0">
                                      <a:solidFill>
                                        <a:schemeClr val="tx1"/>
                                      </a:solidFill>
                                      <a:latin typeface="Cambria Math" panose="02040503050406030204" pitchFamily="18" charset="0"/>
                                    </a:rPr>
                                    <m:t>𝑖</m:t>
                                  </m:r>
                                </m:sub>
                              </m:sSub>
                            </m:e>
                          </m:d>
                        </m:e>
                      </m:nary>
                    </m:oMath>
                  </m:oMathPara>
                </a14:m>
                <a:endParaRPr lang="en-US" altLang="ko-KR" sz="2400" b="1" dirty="0">
                  <a:solidFill>
                    <a:schemeClr val="tx1"/>
                  </a:solidFill>
                  <a:latin typeface="Open Sans" panose="020B0606030504020204" pitchFamily="34" charset="0"/>
                </a:endParaRPr>
              </a:p>
              <a:p>
                <a:pPr>
                  <a:lnSpc>
                    <a:spcPct val="150000"/>
                  </a:lnSpc>
                </a:pPr>
                <a:endPar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MAE is </a:t>
                </a:r>
                <a:r>
                  <a:rPr lang="en-US" altLang="ko-KR" sz="2000" dirty="0">
                    <a:solidFill>
                      <a:srgbClr val="FF0000"/>
                    </a:solidFill>
                    <a:latin typeface="Open Sans" panose="020B0606030504020204" pitchFamily="34" charset="0"/>
                    <a:ea typeface="나눔스퀘어" panose="020B0600000101010101" pitchFamily="50" charset="-127"/>
                    <a:cs typeface="Open Sans" panose="020B0606030504020204" pitchFamily="34" charset="0"/>
                  </a:rPr>
                  <a:t>robust to outliers</a:t>
                </a: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compared to other metrics such as MSE and RMSE</a:t>
                </a: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In the overall MAE calculation, each individual error contributes equally</a:t>
                </a: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r="-903"/>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12</a:t>
            </a:fld>
            <a:endParaRPr lang="ko-KR" altLang="en-US" dirty="0"/>
          </a:p>
        </p:txBody>
      </p:sp>
    </p:spTree>
    <p:extLst>
      <p:ext uri="{BB962C8B-B14F-4D97-AF65-F5344CB8AC3E}">
        <p14:creationId xmlns:p14="http://schemas.microsoft.com/office/powerpoint/2010/main" val="363211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2) MSE</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Mean Squared Error (MAE) measures the average of the squares of the errors between the predicted values and the actual values</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ko-KR" sz="2400" b="1" i="1" dirty="0" smtClean="0">
                              <a:solidFill>
                                <a:schemeClr val="tx1"/>
                              </a:solidFill>
                              <a:latin typeface="Cambria Math" panose="02040503050406030204" pitchFamily="18" charset="0"/>
                            </a:rPr>
                          </m:ctrlPr>
                        </m:fPr>
                        <m:num>
                          <m:r>
                            <a:rPr lang="en-US" altLang="ko-KR" sz="2400" b="1" dirty="0" smtClean="0">
                              <a:solidFill>
                                <a:schemeClr val="tx1"/>
                              </a:solidFill>
                              <a:latin typeface="Cambria Math" panose="02040503050406030204" pitchFamily="18" charset="0"/>
                            </a:rPr>
                            <m:t>1</m:t>
                          </m:r>
                        </m:num>
                        <m:den>
                          <m:r>
                            <a:rPr lang="en-US" altLang="ko-KR" sz="2400" b="1" i="1" dirty="0" smtClean="0">
                              <a:solidFill>
                                <a:schemeClr val="tx1"/>
                              </a:solidFill>
                              <a:latin typeface="Cambria Math" panose="02040503050406030204" pitchFamily="18" charset="0"/>
                            </a:rPr>
                            <m:t>𝑛</m:t>
                          </m:r>
                        </m:den>
                      </m:f>
                      <m:nary>
                        <m:naryPr>
                          <m:chr m:val="∑"/>
                          <m:limLoc m:val="undOvr"/>
                          <m:grow m:val="on"/>
                          <m:ctrlPr>
                            <a:rPr lang="en-US" altLang="ko-KR" sz="2400" b="1" i="1" dirty="0" smtClean="0">
                              <a:solidFill>
                                <a:schemeClr val="tx1"/>
                              </a:solidFill>
                              <a:latin typeface="Cambria Math" panose="02040503050406030204" pitchFamily="18" charset="0"/>
                            </a:rPr>
                          </m:ctrlPr>
                        </m:naryPr>
                        <m:sub>
                          <m:r>
                            <a:rPr lang="en-US" altLang="ko-KR" sz="2400" b="1" i="1" dirty="0" smtClean="0">
                              <a:solidFill>
                                <a:schemeClr val="tx1"/>
                              </a:solidFill>
                              <a:latin typeface="Cambria Math" panose="02040503050406030204" pitchFamily="18" charset="0"/>
                            </a:rPr>
                            <m:t>𝑖</m:t>
                          </m:r>
                          <m:r>
                            <a:rPr lang="en-US" altLang="ko-KR" sz="2400" b="1" i="0" dirty="0" smtClean="0">
                              <a:solidFill>
                                <a:schemeClr val="tx1"/>
                              </a:solidFill>
                              <a:latin typeface="Cambria Math" panose="02040503050406030204" pitchFamily="18" charset="0"/>
                            </a:rPr>
                            <m:t>=1</m:t>
                          </m:r>
                        </m:sub>
                        <m:sup>
                          <m:r>
                            <a:rPr lang="en-US" altLang="ko-KR" sz="2400" b="1" i="1" dirty="0" smtClean="0">
                              <a:solidFill>
                                <a:schemeClr val="tx1"/>
                              </a:solidFill>
                              <a:latin typeface="Cambria Math" panose="02040503050406030204" pitchFamily="18" charset="0"/>
                            </a:rPr>
                            <m:t>𝑛</m:t>
                          </m:r>
                        </m:sup>
                        <m:e>
                          <m:sSup>
                            <m:sSupPr>
                              <m:ctrlPr>
                                <a:rPr lang="en-US" altLang="ko-KR" sz="2400" b="1" i="1" dirty="0" smtClean="0">
                                  <a:solidFill>
                                    <a:schemeClr val="tx1"/>
                                  </a:solidFill>
                                  <a:latin typeface="Cambria Math" panose="02040503050406030204" pitchFamily="18" charset="0"/>
                                </a:rPr>
                              </m:ctrlPr>
                            </m:sSupPr>
                            <m:e>
                              <m:d>
                                <m:dPr>
                                  <m:ctrlPr>
                                    <a:rPr lang="en-US" altLang="ko-KR" sz="2400" b="1" i="1" dirty="0" smtClean="0">
                                      <a:solidFill>
                                        <a:schemeClr val="tx1"/>
                                      </a:solidFill>
                                      <a:latin typeface="Cambria Math" panose="02040503050406030204" pitchFamily="18" charset="0"/>
                                    </a:rPr>
                                  </m:ctrlPr>
                                </m:dPr>
                                <m:e>
                                  <m:sSub>
                                    <m:sSubPr>
                                      <m:ctrlPr>
                                        <a:rPr lang="en-US" altLang="ko-KR" sz="2400" b="1" i="1" dirty="0" smtClean="0">
                                          <a:solidFill>
                                            <a:schemeClr val="tx1"/>
                                          </a:solidFill>
                                          <a:latin typeface="Cambria Math" panose="02040503050406030204" pitchFamily="18" charset="0"/>
                                        </a:rPr>
                                      </m:ctrlPr>
                                    </m:sSubPr>
                                    <m:e>
                                      <m:r>
                                        <a:rPr lang="en-US" altLang="ko-KR" sz="2400" b="1" i="1" dirty="0" smtClean="0">
                                          <a:solidFill>
                                            <a:schemeClr val="tx1"/>
                                          </a:solidFill>
                                          <a:latin typeface="Cambria Math" panose="02040503050406030204" pitchFamily="18" charset="0"/>
                                        </a:rPr>
                                        <m:t>𝑦</m:t>
                                      </m:r>
                                    </m:e>
                                    <m:sub>
                                      <m:r>
                                        <a:rPr lang="en-US" altLang="ko-KR" sz="2400" b="1" i="1" dirty="0" smtClean="0">
                                          <a:solidFill>
                                            <a:schemeClr val="tx1"/>
                                          </a:solidFill>
                                          <a:latin typeface="Cambria Math" panose="02040503050406030204" pitchFamily="18" charset="0"/>
                                        </a:rPr>
                                        <m:t>𝑖</m:t>
                                      </m:r>
                                    </m:sub>
                                  </m:sSub>
                                  <m:r>
                                    <a:rPr lang="en-US" altLang="ko-KR" sz="2400" b="1" i="1" dirty="0" smtClean="0">
                                      <a:solidFill>
                                        <a:schemeClr val="tx1"/>
                                      </a:solidFill>
                                      <a:latin typeface="Cambria Math" panose="02040503050406030204" pitchFamily="18" charset="0"/>
                                    </a:rPr>
                                    <m:t>−</m:t>
                                  </m:r>
                                  <m:sSub>
                                    <m:sSubPr>
                                      <m:ctrlPr>
                                        <a:rPr lang="en-US" altLang="ko-KR" sz="2400" b="1" i="1" dirty="0" smtClean="0">
                                          <a:solidFill>
                                            <a:schemeClr val="tx1"/>
                                          </a:solidFill>
                                          <a:latin typeface="Cambria Math" panose="02040503050406030204" pitchFamily="18" charset="0"/>
                                        </a:rPr>
                                      </m:ctrlPr>
                                    </m:sSubPr>
                                    <m:e>
                                      <m:acc>
                                        <m:accPr>
                                          <m:chr m:val="̂"/>
                                          <m:ctrlPr>
                                            <a:rPr lang="en-US" altLang="ko-KR" sz="2400" b="1" i="1" dirty="0" smtClean="0">
                                              <a:solidFill>
                                                <a:schemeClr val="tx1"/>
                                              </a:solidFill>
                                              <a:latin typeface="Cambria Math" panose="02040503050406030204" pitchFamily="18" charset="0"/>
                                            </a:rPr>
                                          </m:ctrlPr>
                                        </m:accPr>
                                        <m:e>
                                          <m:r>
                                            <a:rPr lang="en-US" altLang="ko-KR" sz="2400" b="1" i="1" dirty="0" smtClean="0">
                                              <a:solidFill>
                                                <a:schemeClr val="tx1"/>
                                              </a:solidFill>
                                              <a:latin typeface="Cambria Math" panose="02040503050406030204" pitchFamily="18" charset="0"/>
                                            </a:rPr>
                                            <m:t>𝑦</m:t>
                                          </m:r>
                                        </m:e>
                                      </m:acc>
                                    </m:e>
                                    <m:sub>
                                      <m:r>
                                        <a:rPr lang="en-US" altLang="ko-KR" sz="2400" b="1" i="1" dirty="0" smtClean="0">
                                          <a:solidFill>
                                            <a:schemeClr val="tx1"/>
                                          </a:solidFill>
                                          <a:latin typeface="Cambria Math" panose="02040503050406030204" pitchFamily="18" charset="0"/>
                                        </a:rPr>
                                        <m:t>𝑖</m:t>
                                      </m:r>
                                    </m:sub>
                                  </m:sSub>
                                </m:e>
                              </m:d>
                            </m:e>
                            <m:sup>
                              <m:r>
                                <a:rPr lang="en-US" altLang="ko-KR" sz="2400" b="1" i="1" dirty="0" smtClean="0">
                                  <a:solidFill>
                                    <a:schemeClr val="tx1"/>
                                  </a:solidFill>
                                  <a:latin typeface="Cambria Math" panose="02040503050406030204" pitchFamily="18" charset="0"/>
                                </a:rPr>
                                <m:t>2</m:t>
                              </m:r>
                            </m:sup>
                          </m:sSup>
                        </m:e>
                      </m:nary>
                    </m:oMath>
                  </m:oMathPara>
                </a14:m>
                <a:endParaRPr lang="en-US" altLang="ko-KR" sz="2400" b="1" dirty="0">
                  <a:solidFill>
                    <a:schemeClr val="tx1"/>
                  </a:solidFill>
                  <a:latin typeface="Open Sans" panose="020B0606030504020204" pitchFamily="34" charset="0"/>
                </a:endParaRPr>
              </a:p>
              <a:p>
                <a:pPr marL="0" indent="0">
                  <a:lnSpc>
                    <a:spcPct val="150000"/>
                  </a:lnSpc>
                  <a:buNone/>
                </a:pPr>
                <a:endParaRPr lang="en-US" altLang="ko-KR" sz="24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Squaring the errors amplifies the effect of large errors, making MSE more sensitive to outliers</a:t>
                </a: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Outliers with large deviations can significantly inflate the MSE</a:t>
                </a: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b="-1346"/>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13</a:t>
            </a:fld>
            <a:endParaRPr lang="ko-KR" altLang="en-US" dirty="0"/>
          </a:p>
        </p:txBody>
      </p:sp>
    </p:spTree>
    <p:extLst>
      <p:ext uri="{BB962C8B-B14F-4D97-AF65-F5344CB8AC3E}">
        <p14:creationId xmlns:p14="http://schemas.microsoft.com/office/powerpoint/2010/main" val="408308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3) RMSE</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Root Mean Squared Error (RMSE) measures the average magnitude of the errors between the predicted and actual values</a:t>
                </a:r>
              </a:p>
              <a:p>
                <a:pPr marL="0" indent="0">
                  <a:lnSpc>
                    <a:spcPct val="125000"/>
                  </a:lnSpc>
                  <a:buNone/>
                </a:pPr>
                <a14:m>
                  <m:oMathPara xmlns:m="http://schemas.openxmlformats.org/officeDocument/2006/math">
                    <m:oMathParaPr>
                      <m:jc m:val="centerGroup"/>
                    </m:oMathParaPr>
                    <m:oMath xmlns:m="http://schemas.openxmlformats.org/officeDocument/2006/math">
                      <m:rad>
                        <m:radPr>
                          <m:degHide m:val="on"/>
                          <m:ctrlPr>
                            <a:rPr lang="en-US" altLang="ko-KR" sz="2400" b="1" i="1" dirty="0" smtClean="0">
                              <a:solidFill>
                                <a:schemeClr val="tx1"/>
                              </a:solidFill>
                              <a:latin typeface="Cambria Math" panose="02040503050406030204" pitchFamily="18" charset="0"/>
                            </a:rPr>
                          </m:ctrlPr>
                        </m:radPr>
                        <m:deg/>
                        <m:e>
                          <m:f>
                            <m:fPr>
                              <m:ctrlPr>
                                <a:rPr lang="en-US" altLang="ko-KR" sz="2400" b="1" i="1" dirty="0" smtClean="0">
                                  <a:solidFill>
                                    <a:schemeClr val="tx1"/>
                                  </a:solidFill>
                                  <a:latin typeface="Cambria Math" panose="02040503050406030204" pitchFamily="18" charset="0"/>
                                </a:rPr>
                              </m:ctrlPr>
                            </m:fPr>
                            <m:num>
                              <m:r>
                                <a:rPr lang="en-US" altLang="ko-KR" sz="2400" b="1" dirty="0" smtClean="0">
                                  <a:solidFill>
                                    <a:schemeClr val="tx1"/>
                                  </a:solidFill>
                                  <a:latin typeface="Cambria Math" panose="02040503050406030204" pitchFamily="18" charset="0"/>
                                </a:rPr>
                                <m:t>1</m:t>
                              </m:r>
                            </m:num>
                            <m:den>
                              <m:r>
                                <a:rPr lang="en-US" altLang="ko-KR" sz="2400" b="1" i="1" dirty="0" smtClean="0">
                                  <a:solidFill>
                                    <a:schemeClr val="tx1"/>
                                  </a:solidFill>
                                  <a:latin typeface="Cambria Math" panose="02040503050406030204" pitchFamily="18" charset="0"/>
                                </a:rPr>
                                <m:t>𝑛</m:t>
                              </m:r>
                            </m:den>
                          </m:f>
                          <m:nary>
                            <m:naryPr>
                              <m:chr m:val="∑"/>
                              <m:limLoc m:val="undOvr"/>
                              <m:grow m:val="on"/>
                              <m:ctrlPr>
                                <a:rPr lang="en-US" altLang="ko-KR" sz="2400" b="1" i="1" dirty="0" smtClean="0">
                                  <a:solidFill>
                                    <a:schemeClr val="tx1"/>
                                  </a:solidFill>
                                  <a:latin typeface="Cambria Math" panose="02040503050406030204" pitchFamily="18" charset="0"/>
                                </a:rPr>
                              </m:ctrlPr>
                            </m:naryPr>
                            <m:sub>
                              <m:acc>
                                <m:accPr>
                                  <m:chr m:val="̇"/>
                                  <m:ctrlPr>
                                    <a:rPr lang="en-US" altLang="ko-KR" sz="2400" b="1" i="1" dirty="0" smtClean="0">
                                      <a:solidFill>
                                        <a:schemeClr val="tx1"/>
                                      </a:solidFill>
                                      <a:latin typeface="Cambria Math" panose="02040503050406030204" pitchFamily="18" charset="0"/>
                                    </a:rPr>
                                  </m:ctrlPr>
                                </m:accPr>
                                <m:e>
                                  <m:r>
                                    <a:rPr lang="en-US" altLang="ko-KR" sz="2400" b="1" i="1" dirty="0" smtClean="0">
                                      <a:solidFill>
                                        <a:schemeClr val="tx1"/>
                                      </a:solidFill>
                                      <a:latin typeface="Cambria Math" panose="02040503050406030204" pitchFamily="18" charset="0"/>
                                    </a:rPr>
                                    <m:t>𝛬</m:t>
                                  </m:r>
                                </m:e>
                              </m:acc>
                              <m:r>
                                <a:rPr lang="en-US" altLang="ko-KR" sz="2400" b="1" i="0" dirty="0" smtClean="0">
                                  <a:solidFill>
                                    <a:schemeClr val="tx1"/>
                                  </a:solidFill>
                                  <a:latin typeface="Cambria Math" panose="02040503050406030204" pitchFamily="18" charset="0"/>
                                </a:rPr>
                                <m:t>=1</m:t>
                              </m:r>
                            </m:sub>
                            <m:sup>
                              <m:r>
                                <a:rPr lang="en-US" altLang="ko-KR" sz="2400" b="1" i="1" dirty="0" smtClean="0">
                                  <a:solidFill>
                                    <a:schemeClr val="tx1"/>
                                  </a:solidFill>
                                  <a:latin typeface="Cambria Math" panose="02040503050406030204" pitchFamily="18" charset="0"/>
                                </a:rPr>
                                <m:t>𝑛</m:t>
                              </m:r>
                            </m:sup>
                            <m:e>
                              <m:sSup>
                                <m:sSupPr>
                                  <m:ctrlPr>
                                    <a:rPr lang="en-US" altLang="ko-KR" sz="2400" b="1" i="1" dirty="0" smtClean="0">
                                      <a:solidFill>
                                        <a:schemeClr val="tx1"/>
                                      </a:solidFill>
                                      <a:latin typeface="Cambria Math" panose="02040503050406030204" pitchFamily="18" charset="0"/>
                                    </a:rPr>
                                  </m:ctrlPr>
                                </m:sSupPr>
                                <m:e>
                                  <m:d>
                                    <m:dPr>
                                      <m:ctrlPr>
                                        <a:rPr lang="en-US" altLang="ko-KR" sz="2400" b="1" i="1" dirty="0">
                                          <a:solidFill>
                                            <a:schemeClr val="tx1"/>
                                          </a:solidFill>
                                          <a:latin typeface="Cambria Math" panose="02040503050406030204" pitchFamily="18" charset="0"/>
                                        </a:rPr>
                                      </m:ctrlPr>
                                    </m:dPr>
                                    <m:e>
                                      <m:sSub>
                                        <m:sSubPr>
                                          <m:ctrlPr>
                                            <a:rPr lang="en-US" altLang="ko-KR" sz="2400" b="1" i="1" dirty="0">
                                              <a:solidFill>
                                                <a:schemeClr val="tx1"/>
                                              </a:solidFill>
                                              <a:latin typeface="Cambria Math" panose="02040503050406030204" pitchFamily="18" charset="0"/>
                                            </a:rPr>
                                          </m:ctrlPr>
                                        </m:sSubPr>
                                        <m:e>
                                          <m:r>
                                            <a:rPr lang="en-US" altLang="ko-KR" sz="2400" b="1" i="1" dirty="0">
                                              <a:solidFill>
                                                <a:schemeClr val="tx1"/>
                                              </a:solidFill>
                                              <a:latin typeface="Cambria Math" panose="02040503050406030204" pitchFamily="18" charset="0"/>
                                            </a:rPr>
                                            <m:t>𝑦</m:t>
                                          </m:r>
                                        </m:e>
                                        <m:sub>
                                          <m:r>
                                            <a:rPr lang="en-US" altLang="ko-KR" sz="2400" b="1" i="1" dirty="0">
                                              <a:solidFill>
                                                <a:schemeClr val="tx1"/>
                                              </a:solidFill>
                                              <a:latin typeface="Cambria Math" panose="02040503050406030204" pitchFamily="18" charset="0"/>
                                            </a:rPr>
                                            <m:t>𝑖</m:t>
                                          </m:r>
                                        </m:sub>
                                      </m:sSub>
                                      <m:r>
                                        <a:rPr lang="en-US" altLang="ko-KR" sz="2400" b="1" i="1" dirty="0">
                                          <a:solidFill>
                                            <a:schemeClr val="tx1"/>
                                          </a:solidFill>
                                          <a:latin typeface="Cambria Math" panose="02040503050406030204" pitchFamily="18" charset="0"/>
                                        </a:rPr>
                                        <m:t>−</m:t>
                                      </m:r>
                                      <m:sSub>
                                        <m:sSubPr>
                                          <m:ctrlPr>
                                            <a:rPr lang="en-US" altLang="ko-KR" sz="2400" b="1" i="1" dirty="0">
                                              <a:solidFill>
                                                <a:schemeClr val="tx1"/>
                                              </a:solidFill>
                                              <a:latin typeface="Cambria Math" panose="02040503050406030204" pitchFamily="18" charset="0"/>
                                            </a:rPr>
                                          </m:ctrlPr>
                                        </m:sSubPr>
                                        <m:e>
                                          <m:acc>
                                            <m:accPr>
                                              <m:chr m:val="̂"/>
                                              <m:ctrlPr>
                                                <a:rPr lang="en-US" altLang="ko-KR" sz="2400" b="1" i="1" dirty="0">
                                                  <a:solidFill>
                                                    <a:schemeClr val="tx1"/>
                                                  </a:solidFill>
                                                  <a:latin typeface="Cambria Math" panose="02040503050406030204" pitchFamily="18" charset="0"/>
                                                </a:rPr>
                                              </m:ctrlPr>
                                            </m:accPr>
                                            <m:e>
                                              <m:r>
                                                <a:rPr lang="en-US" altLang="ko-KR" sz="2400" b="1" i="1" dirty="0">
                                                  <a:solidFill>
                                                    <a:schemeClr val="tx1"/>
                                                  </a:solidFill>
                                                  <a:latin typeface="Cambria Math" panose="02040503050406030204" pitchFamily="18" charset="0"/>
                                                </a:rPr>
                                                <m:t>𝑦</m:t>
                                              </m:r>
                                            </m:e>
                                          </m:acc>
                                        </m:e>
                                        <m:sub>
                                          <m:r>
                                            <a:rPr lang="en-US" altLang="ko-KR" sz="2400" b="1" i="1" dirty="0">
                                              <a:solidFill>
                                                <a:schemeClr val="tx1"/>
                                              </a:solidFill>
                                              <a:latin typeface="Cambria Math" panose="02040503050406030204" pitchFamily="18" charset="0"/>
                                            </a:rPr>
                                            <m:t>𝑖</m:t>
                                          </m:r>
                                        </m:sub>
                                      </m:sSub>
                                    </m:e>
                                  </m:d>
                                </m:e>
                                <m:sup>
                                  <m:r>
                                    <a:rPr lang="en-US" altLang="ko-KR" sz="2400" b="1" i="0" dirty="0" smtClean="0">
                                      <a:solidFill>
                                        <a:schemeClr val="tx1"/>
                                      </a:solidFill>
                                      <a:latin typeface="Cambria Math" panose="02040503050406030204" pitchFamily="18" charset="0"/>
                                    </a:rPr>
                                    <m:t>2</m:t>
                                  </m:r>
                                </m:sup>
                              </m:sSup>
                            </m:e>
                          </m:nary>
                        </m:e>
                      </m:rad>
                    </m:oMath>
                  </m:oMathPara>
                </a14:m>
                <a:endParaRPr lang="en-US" altLang="ko-KR" sz="2400" b="1" dirty="0">
                  <a:latin typeface="Open Sans" panose="020B0606030504020204" pitchFamily="34" charset="0"/>
                  <a:ea typeface="나눔스퀘어" panose="020B0600000101010101" pitchFamily="50" charset="-127"/>
                  <a:cs typeface="Open Sans" panose="020B0606030504020204" pitchFamily="34" charset="0"/>
                </a:endParaRPr>
              </a:p>
              <a:p>
                <a:pPr>
                  <a:lnSpc>
                    <a:spcPct val="125000"/>
                  </a:lnSpc>
                </a:pPr>
                <a:endParaRPr lang="en-US" altLang="ko-KR" sz="20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25000"/>
                  </a:lnSpc>
                </a:pPr>
                <a:r>
                  <a:rPr lang="en-US" altLang="ko-KR" sz="20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Lower RMSE values indicate better model performance, with a RMSE of 0 indicating perfect predictions</a:t>
                </a:r>
              </a:p>
              <a:p>
                <a:pPr>
                  <a:lnSpc>
                    <a:spcPct val="125000"/>
                  </a:lnSpc>
                </a:pPr>
                <a:r>
                  <a:rPr lang="en-US" altLang="ko-KR" sz="2000" dirty="0">
                    <a:solidFill>
                      <a:srgbClr val="0D0D0D"/>
                    </a:solidFill>
                    <a:latin typeface="Open Sans" panose="020B0606030504020204" pitchFamily="34" charset="0"/>
                    <a:ea typeface="Open Sans" panose="020B0606030504020204" pitchFamily="34" charset="0"/>
                    <a:cs typeface="Open Sans" panose="020B0606030504020204" pitchFamily="34" charset="0"/>
                  </a:rPr>
                  <a:t>RMSE is less sensitive to outliers than MSE</a:t>
                </a:r>
                <a:endParaRPr lang="en-US" altLang="ko-KR" sz="3200" b="1"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r="-395"/>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14</a:t>
            </a:fld>
            <a:endParaRPr lang="ko-KR" altLang="en-US" dirty="0"/>
          </a:p>
        </p:txBody>
      </p:sp>
    </p:spTree>
    <p:extLst>
      <p:ext uri="{BB962C8B-B14F-4D97-AF65-F5344CB8AC3E}">
        <p14:creationId xmlns:p14="http://schemas.microsoft.com/office/powerpoint/2010/main" val="375895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D8532522-3FE4-BE0B-464D-122DF33E3376}"/>
              </a:ext>
            </a:extLst>
          </p:cNvPr>
          <p:cNvSpPr>
            <a:spLocks noGrp="1"/>
          </p:cNvSpPr>
          <p:nvPr>
            <p:ph type="sldNum" sz="quarter" idx="12"/>
          </p:nvPr>
        </p:nvSpPr>
        <p:spPr/>
        <p:txBody>
          <a:bodyPr/>
          <a:lstStyle/>
          <a:p>
            <a:fld id="{171EF441-DD61-471E-990C-77F400E5E037}" type="slidenum">
              <a:rPr lang="ko-KR" altLang="en-US" smtClean="0"/>
              <a:pPr/>
              <a:t>15</a:t>
            </a:fld>
            <a:endParaRPr lang="ko-KR" altLang="en-US" dirty="0"/>
          </a:p>
        </p:txBody>
      </p:sp>
      <p:sp>
        <p:nvSpPr>
          <p:cNvPr id="3" name="제목 2">
            <a:extLst>
              <a:ext uri="{FF2B5EF4-FFF2-40B4-BE49-F238E27FC236}">
                <a16:creationId xmlns:a16="http://schemas.microsoft.com/office/drawing/2014/main" id="{BEA868AF-6864-B754-7553-4D482403935B}"/>
              </a:ext>
            </a:extLst>
          </p:cNvPr>
          <p:cNvSpPr>
            <a:spLocks noGrp="1"/>
          </p:cNvSpPr>
          <p:nvPr>
            <p:ph type="title"/>
          </p:nvPr>
        </p:nvSpPr>
        <p:spPr>
          <a:xfrm>
            <a:off x="3443287" y="2354563"/>
            <a:ext cx="10620376" cy="456285"/>
          </a:xfrm>
        </p:spPr>
        <p:txBody>
          <a:bodyPr/>
          <a:lstStyle/>
          <a:p>
            <a:r>
              <a:rPr lang="en-US" b="1" dirty="0">
                <a:solidFill>
                  <a:srgbClr val="FF0000"/>
                </a:solidFill>
              </a:rPr>
              <a:t>03/20 </a:t>
            </a:r>
            <a:r>
              <a:rPr lang="ko-KR" altLang="en-US" b="1" dirty="0">
                <a:solidFill>
                  <a:srgbClr val="FF0000"/>
                </a:solidFill>
              </a:rPr>
              <a:t>수업</a:t>
            </a:r>
            <a:endParaRPr lang="en-US" b="1" dirty="0">
              <a:solidFill>
                <a:srgbClr val="FF0000"/>
              </a:solidFill>
            </a:endParaRPr>
          </a:p>
        </p:txBody>
      </p:sp>
    </p:spTree>
    <p:extLst>
      <p:ext uri="{BB962C8B-B14F-4D97-AF65-F5344CB8AC3E}">
        <p14:creationId xmlns:p14="http://schemas.microsoft.com/office/powerpoint/2010/main" val="379786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4) 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baseline="30000"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R</a:t>
                </a:r>
                <a:r>
                  <a:rPr lang="en-US" altLang="ko-KR" sz="2400" b="1" baseline="30000" dirty="0">
                    <a:latin typeface="Open Sans" panose="020B0606030504020204" pitchFamily="34" charset="0"/>
                    <a:ea typeface="나눔스퀘어" panose="020B0600000101010101" pitchFamily="50" charset="-127"/>
                    <a:cs typeface="Open Sans" panose="020B0606030504020204" pitchFamily="34" charset="0"/>
                  </a:rPr>
                  <a:t>2</a:t>
                </a:r>
                <a:r>
                  <a:rPr lang="en-US" altLang="ko-KR" sz="2400" b="1" dirty="0">
                    <a:latin typeface="Open Sans" panose="020B0606030504020204" pitchFamily="34" charset="0"/>
                    <a:ea typeface="나눔스퀘어" panose="020B0600000101010101" pitchFamily="50" charset="-127"/>
                    <a:cs typeface="Open Sans" panose="020B0606030504020204" pitchFamily="34" charset="0"/>
                  </a:rPr>
                  <a:t> (R-squared) measure that represents the proportion of the variance in the dependent variable that is predictable from the independent variables in a regression model</a:t>
                </a:r>
                <a:endParaRPr lang="en-US" altLang="ko-KR" sz="2400" b="1" i="1" dirty="0">
                  <a:solidFill>
                    <a:schemeClr val="tx1"/>
                  </a:solidFill>
                  <a:latin typeface="Cambria Math" panose="02040503050406030204" pitchFamily="18" charset="0"/>
                </a:endParaRPr>
              </a:p>
              <a:p>
                <a:pPr marL="0" indent="0">
                  <a:lnSpc>
                    <a:spcPct val="150000"/>
                  </a:lnSpc>
                  <a:buNone/>
                </a:pPr>
                <a:endParaRPr lang="en-US" altLang="ko-KR" sz="24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16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SSR(Res)</a:t>
                </a:r>
                <a:r>
                  <a:rPr lang="en-US" altLang="ko-KR" sz="16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is the sum of the squared differences between each </a:t>
                </a:r>
                <a:r>
                  <a:rPr lang="en-US" altLang="ko-KR" sz="1600" dirty="0">
                    <a:latin typeface="Open Sans" panose="020B0606030504020204" pitchFamily="34" charset="0"/>
                    <a:ea typeface="나눔스퀘어" panose="020B0600000101010101" pitchFamily="50" charset="-127"/>
                    <a:cs typeface="Open Sans" panose="020B0606030504020204" pitchFamily="34" charset="0"/>
                  </a:rPr>
                  <a:t>observed value</a:t>
                </a:r>
                <a:r>
                  <a:rPr lang="en-US" altLang="ko-KR" sz="16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a:t>
                </a:r>
                <a14:m>
                  <m:oMath xmlns:m="http://schemas.openxmlformats.org/officeDocument/2006/math">
                    <m:sSub>
                      <m:sSubPr>
                        <m:ctrlPr>
                          <a:rPr lang="en-US" altLang="ko-KR" sz="1600" i="1" smtClean="0">
                            <a:solidFill>
                              <a:srgbClr val="836967"/>
                            </a:solidFill>
                            <a:latin typeface="Cambria Math" panose="02040503050406030204" pitchFamily="18" charset="0"/>
                          </a:rPr>
                        </m:ctrlPr>
                      </m:sSubPr>
                      <m:e>
                        <m:r>
                          <a:rPr lang="en-US" altLang="ko-KR" sz="1600" i="1" smtClean="0">
                            <a:latin typeface="Cambria Math" panose="02040503050406030204" pitchFamily="18" charset="0"/>
                          </a:rPr>
                          <m:t>𝑦</m:t>
                        </m:r>
                      </m:e>
                      <m:sub>
                        <m:r>
                          <a:rPr lang="en-US" altLang="ko-KR" sz="1600" i="1" smtClean="0">
                            <a:latin typeface="Cambria Math" panose="02040503050406030204" pitchFamily="18" charset="0"/>
                          </a:rPr>
                          <m:t>𝑖</m:t>
                        </m:r>
                      </m:sub>
                    </m:sSub>
                  </m:oMath>
                </a14:m>
                <a:r>
                  <a:rPr lang="en-US" altLang="ko-KR" sz="16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and its predicted value </a:t>
                </a:r>
                <a:r>
                  <a:rPr lang="en-US" altLang="ko-KR" sz="1600" dirty="0">
                    <a:latin typeface="Open Sans" panose="020B0606030504020204" pitchFamily="34" charset="0"/>
                    <a:ea typeface="나눔스퀘어" panose="020B0600000101010101" pitchFamily="50" charset="-127"/>
                    <a:cs typeface="Open Sans" panose="020B0606030504020204" pitchFamily="34" charset="0"/>
                  </a:rPr>
                  <a:t>(</a:t>
                </a:r>
                <a14:m>
                  <m:oMath xmlns:m="http://schemas.openxmlformats.org/officeDocument/2006/math">
                    <m:sSub>
                      <m:sSubPr>
                        <m:ctrlPr>
                          <a:rPr lang="en-US" altLang="ko-KR" sz="1600" i="1" dirty="0">
                            <a:latin typeface="Cambria Math" panose="02040503050406030204" pitchFamily="18" charset="0"/>
                          </a:rPr>
                        </m:ctrlPr>
                      </m:sSubPr>
                      <m:e>
                        <m:acc>
                          <m:accPr>
                            <m:chr m:val="̂"/>
                            <m:ctrlPr>
                              <a:rPr lang="en-US" altLang="ko-KR" sz="1600" i="1" dirty="0">
                                <a:latin typeface="Cambria Math" panose="02040503050406030204" pitchFamily="18" charset="0"/>
                              </a:rPr>
                            </m:ctrlPr>
                          </m:accPr>
                          <m:e>
                            <m:r>
                              <a:rPr lang="en-US" altLang="ko-KR" sz="1600" i="1" dirty="0">
                                <a:latin typeface="Cambria Math" panose="02040503050406030204" pitchFamily="18" charset="0"/>
                              </a:rPr>
                              <m:t>𝑦</m:t>
                            </m:r>
                          </m:e>
                        </m:acc>
                      </m:e>
                      <m:sub>
                        <m:r>
                          <a:rPr lang="en-US" altLang="ko-KR" sz="1600" i="1" dirty="0">
                            <a:latin typeface="Cambria Math" panose="02040503050406030204" pitchFamily="18" charset="0"/>
                          </a:rPr>
                          <m:t>𝑖</m:t>
                        </m:r>
                      </m:sub>
                    </m:sSub>
                  </m:oMath>
                </a14:m>
                <a:r>
                  <a:rPr lang="en-US" altLang="ko-KR" sz="1600" dirty="0">
                    <a:latin typeface="Open Sans" panose="020B0606030504020204" pitchFamily="34" charset="0"/>
                    <a:ea typeface="나눔스퀘어" panose="020B0600000101010101" pitchFamily="50" charset="-127"/>
                    <a:cs typeface="Open Sans" panose="020B0606030504020204" pitchFamily="34" charset="0"/>
                  </a:rPr>
                  <a:t>)</a:t>
                </a:r>
                <a:endParaRPr lang="en-US" altLang="ko-KR" sz="16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1600" b="1" dirty="0">
                    <a:latin typeface="Open Sans" panose="020B0606030504020204" pitchFamily="34" charset="0"/>
                    <a:ea typeface="나눔스퀘어" panose="020B0600000101010101" pitchFamily="50" charset="-127"/>
                    <a:cs typeface="Open Sans" panose="020B0606030504020204" pitchFamily="34" charset="0"/>
                  </a:rPr>
                  <a:t>SST(Total)</a:t>
                </a:r>
                <a:r>
                  <a:rPr lang="en-US" altLang="ko-KR" sz="1600" dirty="0">
                    <a:latin typeface="Open Sans" panose="020B0606030504020204" pitchFamily="34" charset="0"/>
                    <a:ea typeface="나눔스퀘어" panose="020B0600000101010101" pitchFamily="50" charset="-127"/>
                    <a:cs typeface="Open Sans" panose="020B0606030504020204" pitchFamily="34" charset="0"/>
                  </a:rPr>
                  <a:t> is the total variability in the observed values (</a:t>
                </a:r>
                <a14:m>
                  <m:oMath xmlns:m="http://schemas.openxmlformats.org/officeDocument/2006/math">
                    <m:sSub>
                      <m:sSubPr>
                        <m:ctrlPr>
                          <a:rPr lang="en-US" altLang="ko-KR" sz="1600" i="1" smtClean="0">
                            <a:solidFill>
                              <a:srgbClr val="836967"/>
                            </a:solidFill>
                            <a:latin typeface="Cambria Math" panose="02040503050406030204" pitchFamily="18" charset="0"/>
                          </a:rPr>
                        </m:ctrlPr>
                      </m:sSubPr>
                      <m:e>
                        <m:r>
                          <a:rPr lang="en-US" altLang="ko-KR" sz="1600" i="1" smtClean="0">
                            <a:latin typeface="Cambria Math" panose="02040503050406030204" pitchFamily="18" charset="0"/>
                          </a:rPr>
                          <m:t>𝑦</m:t>
                        </m:r>
                      </m:e>
                      <m:sub>
                        <m:r>
                          <a:rPr lang="en-US" altLang="ko-KR" sz="1600" i="1" smtClean="0">
                            <a:latin typeface="Cambria Math" panose="02040503050406030204" pitchFamily="18" charset="0"/>
                          </a:rPr>
                          <m:t>𝑖</m:t>
                        </m:r>
                      </m:sub>
                    </m:sSub>
                  </m:oMath>
                </a14:m>
                <a:r>
                  <a:rPr lang="en-US" altLang="ko-KR" sz="1600" dirty="0">
                    <a:latin typeface="Open Sans" panose="020B0606030504020204" pitchFamily="34" charset="0"/>
                    <a:ea typeface="나눔스퀘어" panose="020B0600000101010101" pitchFamily="50" charset="-127"/>
                    <a:cs typeface="Open Sans" panose="020B0606030504020204" pitchFamily="34" charset="0"/>
                  </a:rPr>
                  <a:t>) around its mean (</a:t>
                </a:r>
                <a14:m>
                  <m:oMath xmlns:m="http://schemas.openxmlformats.org/officeDocument/2006/math">
                    <m:acc>
                      <m:accPr>
                        <m:chr m:val="̅"/>
                        <m:ctrlPr>
                          <a:rPr lang="en-US" altLang="ko-KR" sz="1600" i="1" smtClean="0">
                            <a:solidFill>
                              <a:srgbClr val="836967"/>
                            </a:solidFill>
                            <a:latin typeface="Cambria Math" panose="02040503050406030204" pitchFamily="18" charset="0"/>
                          </a:rPr>
                        </m:ctrlPr>
                      </m:accPr>
                      <m:e>
                        <m:r>
                          <a:rPr lang="en-US" altLang="ko-KR" sz="1600" i="1" smtClean="0">
                            <a:latin typeface="Cambria Math" panose="02040503050406030204" pitchFamily="18" charset="0"/>
                          </a:rPr>
                          <m:t>𝑦</m:t>
                        </m:r>
                      </m:e>
                    </m:acc>
                  </m:oMath>
                </a14:m>
                <a:r>
                  <a:rPr lang="en-US" altLang="ko-KR" sz="1600" dirty="0">
                    <a:latin typeface="Open Sans" panose="020B0606030504020204" pitchFamily="34" charset="0"/>
                    <a:ea typeface="나눔스퀘어" panose="020B0600000101010101" pitchFamily="50" charset="-127"/>
                    <a:cs typeface="Open Sans" panose="020B0606030504020204" pitchFamily="34" charset="0"/>
                  </a:rPr>
                  <a:t>)</a:t>
                </a:r>
              </a:p>
              <a:p>
                <a:pPr>
                  <a:lnSpc>
                    <a:spcPct val="150000"/>
                  </a:lnSpc>
                </a:pPr>
                <a:r>
                  <a:rPr lang="en-US" altLang="ko-KR" sz="16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SSE(Error) </a:t>
                </a:r>
                <a:r>
                  <a:rPr lang="en-US" altLang="ko-KR" sz="16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is the sum of the squared differences between each predicted value </a:t>
                </a:r>
                <a:r>
                  <a:rPr lang="en-US" altLang="ko-KR" sz="1600" dirty="0">
                    <a:latin typeface="Open Sans" panose="020B0606030504020204" pitchFamily="34" charset="0"/>
                    <a:ea typeface="나눔스퀘어" panose="020B0600000101010101" pitchFamily="50" charset="-127"/>
                    <a:cs typeface="Open Sans" panose="020B0606030504020204" pitchFamily="34" charset="0"/>
                  </a:rPr>
                  <a:t>(</a:t>
                </a:r>
                <a14:m>
                  <m:oMath xmlns:m="http://schemas.openxmlformats.org/officeDocument/2006/math">
                    <m:sSub>
                      <m:sSubPr>
                        <m:ctrlPr>
                          <a:rPr lang="en-US" altLang="ko-KR" sz="1600" i="1" dirty="0">
                            <a:latin typeface="Cambria Math" panose="02040503050406030204" pitchFamily="18" charset="0"/>
                          </a:rPr>
                        </m:ctrlPr>
                      </m:sSubPr>
                      <m:e>
                        <m:acc>
                          <m:accPr>
                            <m:chr m:val="̂"/>
                            <m:ctrlPr>
                              <a:rPr lang="en-US" altLang="ko-KR" sz="1600" i="1" dirty="0">
                                <a:latin typeface="Cambria Math" panose="02040503050406030204" pitchFamily="18" charset="0"/>
                              </a:rPr>
                            </m:ctrlPr>
                          </m:accPr>
                          <m:e>
                            <m:r>
                              <a:rPr lang="en-US" altLang="ko-KR" sz="1600" i="1" dirty="0">
                                <a:latin typeface="Cambria Math" panose="02040503050406030204" pitchFamily="18" charset="0"/>
                              </a:rPr>
                              <m:t>𝑦</m:t>
                            </m:r>
                          </m:e>
                        </m:acc>
                      </m:e>
                      <m:sub>
                        <m:r>
                          <a:rPr lang="en-US" altLang="ko-KR" sz="1600" i="1" dirty="0">
                            <a:latin typeface="Cambria Math" panose="02040503050406030204" pitchFamily="18" charset="0"/>
                          </a:rPr>
                          <m:t>𝑖</m:t>
                        </m:r>
                      </m:sub>
                    </m:sSub>
                  </m:oMath>
                </a14:m>
                <a:r>
                  <a:rPr lang="en-US" altLang="ko-KR" sz="1600" dirty="0">
                    <a:latin typeface="Open Sans" panose="020B0606030504020204" pitchFamily="34" charset="0"/>
                    <a:ea typeface="나눔스퀘어" panose="020B0600000101010101" pitchFamily="50" charset="-127"/>
                    <a:cs typeface="Open Sans" panose="020B0606030504020204" pitchFamily="34" charset="0"/>
                  </a:rPr>
                  <a:t>) </a:t>
                </a:r>
                <a:r>
                  <a:rPr lang="en-US" altLang="ko-KR" sz="16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and</a:t>
                </a:r>
                <a:r>
                  <a:rPr lang="en-US" altLang="ko-KR" sz="16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a:t>
                </a:r>
                <a:r>
                  <a:rPr lang="en-US" altLang="ko-KR" sz="1600" dirty="0">
                    <a:latin typeface="Open Sans" panose="020B0606030504020204" pitchFamily="34" charset="0"/>
                    <a:ea typeface="나눔스퀘어" panose="020B0600000101010101" pitchFamily="50" charset="-127"/>
                    <a:cs typeface="Open Sans" panose="020B0606030504020204" pitchFamily="34" charset="0"/>
                  </a:rPr>
                  <a:t>mean (</a:t>
                </a:r>
                <a14:m>
                  <m:oMath xmlns:m="http://schemas.openxmlformats.org/officeDocument/2006/math">
                    <m:acc>
                      <m:accPr>
                        <m:chr m:val="̅"/>
                        <m:ctrlPr>
                          <a:rPr lang="en-US" altLang="ko-KR" sz="1600" i="1">
                            <a:solidFill>
                              <a:srgbClr val="836967"/>
                            </a:solidFill>
                            <a:latin typeface="Cambria Math" panose="02040503050406030204" pitchFamily="18" charset="0"/>
                          </a:rPr>
                        </m:ctrlPr>
                      </m:accPr>
                      <m:e>
                        <m:r>
                          <a:rPr lang="en-US" altLang="ko-KR" sz="1600" i="1">
                            <a:latin typeface="Cambria Math" panose="02040503050406030204" pitchFamily="18" charset="0"/>
                          </a:rPr>
                          <m:t>𝑦</m:t>
                        </m:r>
                      </m:e>
                    </m:acc>
                  </m:oMath>
                </a14:m>
                <a:r>
                  <a:rPr lang="en-US" altLang="ko-KR" sz="1600" dirty="0">
                    <a:latin typeface="Open Sans" panose="020B0606030504020204" pitchFamily="34" charset="0"/>
                    <a:ea typeface="나눔스퀘어" panose="020B0600000101010101" pitchFamily="50" charset="-127"/>
                    <a:cs typeface="Open Sans" panose="020B0606030504020204" pitchFamily="34" charset="0"/>
                  </a:rPr>
                  <a:t>)</a:t>
                </a:r>
                <a:endParaRPr lang="en-US" altLang="ko-KR" sz="16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1600" dirty="0">
                  <a:latin typeface="Open Sans" panose="020B0606030504020204" pitchFamily="34" charset="0"/>
                  <a:ea typeface="나눔스퀘어" panose="020B0600000101010101" pitchFamily="50" charset="-127"/>
                  <a:cs typeface="Open Sans" panose="020B0606030504020204" pitchFamily="34" charset="0"/>
                </a:endParaRP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16</a:t>
            </a:fld>
            <a:endParaRPr lang="ko-KR" altLang="en-US" dirty="0"/>
          </a:p>
        </p:txBody>
      </p:sp>
      <p:pic>
        <p:nvPicPr>
          <p:cNvPr id="6" name="그림 5">
            <a:extLst>
              <a:ext uri="{FF2B5EF4-FFF2-40B4-BE49-F238E27FC236}">
                <a16:creationId xmlns:a16="http://schemas.microsoft.com/office/drawing/2014/main" id="{096D8AA6-BAB4-2FC5-2B56-7A559CF032C1}"/>
              </a:ext>
            </a:extLst>
          </p:cNvPr>
          <p:cNvPicPr>
            <a:picLocks noChangeAspect="1"/>
          </p:cNvPicPr>
          <p:nvPr/>
        </p:nvPicPr>
        <p:blipFill rotWithShape="1">
          <a:blip r:embed="rId3"/>
          <a:srcRect l="47154" r="23301"/>
          <a:stretch/>
        </p:blipFill>
        <p:spPr>
          <a:xfrm>
            <a:off x="5620395" y="3175450"/>
            <a:ext cx="934539" cy="945432"/>
          </a:xfrm>
          <a:prstGeom prst="rect">
            <a:avLst/>
          </a:prstGeom>
        </p:spPr>
      </p:pic>
      <p:pic>
        <p:nvPicPr>
          <p:cNvPr id="7" name="그림 6">
            <a:extLst>
              <a:ext uri="{FF2B5EF4-FFF2-40B4-BE49-F238E27FC236}">
                <a16:creationId xmlns:a16="http://schemas.microsoft.com/office/drawing/2014/main" id="{FEDFC9E2-BC57-25CE-463B-DB537744248A}"/>
              </a:ext>
            </a:extLst>
          </p:cNvPr>
          <p:cNvPicPr>
            <a:picLocks noChangeAspect="1"/>
          </p:cNvPicPr>
          <p:nvPr/>
        </p:nvPicPr>
        <p:blipFill rotWithShape="1">
          <a:blip r:embed="rId4"/>
          <a:srcRect l="33123" t="2518" r="4290" b="89352"/>
          <a:stretch/>
        </p:blipFill>
        <p:spPr>
          <a:xfrm>
            <a:off x="3428675" y="3674498"/>
            <a:ext cx="2191720" cy="415792"/>
          </a:xfrm>
          <a:prstGeom prst="rect">
            <a:avLst/>
          </a:prstGeom>
        </p:spPr>
      </p:pic>
      <p:pic>
        <p:nvPicPr>
          <p:cNvPr id="10" name="그림 9">
            <a:extLst>
              <a:ext uri="{FF2B5EF4-FFF2-40B4-BE49-F238E27FC236}">
                <a16:creationId xmlns:a16="http://schemas.microsoft.com/office/drawing/2014/main" id="{74281FBF-FC54-E17B-F023-08A06F277306}"/>
              </a:ext>
            </a:extLst>
          </p:cNvPr>
          <p:cNvPicPr>
            <a:picLocks noChangeAspect="1"/>
          </p:cNvPicPr>
          <p:nvPr/>
        </p:nvPicPr>
        <p:blipFill rotWithShape="1">
          <a:blip r:embed="rId4"/>
          <a:srcRect l="34097" t="89037" r="3317" b="2518"/>
          <a:stretch/>
        </p:blipFill>
        <p:spPr>
          <a:xfrm>
            <a:off x="3462771" y="3175450"/>
            <a:ext cx="2191720" cy="431894"/>
          </a:xfrm>
          <a:prstGeom prst="rect">
            <a:avLst/>
          </a:prstGeom>
        </p:spPr>
      </p:pic>
      <p:cxnSp>
        <p:nvCxnSpPr>
          <p:cNvPr id="11" name="직선 연결선 10">
            <a:extLst>
              <a:ext uri="{FF2B5EF4-FFF2-40B4-BE49-F238E27FC236}">
                <a16:creationId xmlns:a16="http://schemas.microsoft.com/office/drawing/2014/main" id="{7EEAE7C3-F7A6-FA77-FB29-0EFD19D07959}"/>
              </a:ext>
            </a:extLst>
          </p:cNvPr>
          <p:cNvCxnSpPr/>
          <p:nvPr/>
        </p:nvCxnSpPr>
        <p:spPr>
          <a:xfrm>
            <a:off x="3382409" y="3639834"/>
            <a:ext cx="2072715" cy="0"/>
          </a:xfrm>
          <a:prstGeom prst="line">
            <a:avLst/>
          </a:prstGeom>
          <a:ln w="19050"/>
        </p:spPr>
        <p:style>
          <a:lnRef idx="1">
            <a:schemeClr val="dk1"/>
          </a:lnRef>
          <a:fillRef idx="0">
            <a:schemeClr val="dk1"/>
          </a:fillRef>
          <a:effectRef idx="0">
            <a:schemeClr val="dk1"/>
          </a:effectRef>
          <a:fontRef idx="minor">
            <a:schemeClr val="tx1"/>
          </a:fontRef>
        </p:style>
      </p:cxnSp>
      <p:pic>
        <p:nvPicPr>
          <p:cNvPr id="12" name="그림 11">
            <a:extLst>
              <a:ext uri="{FF2B5EF4-FFF2-40B4-BE49-F238E27FC236}">
                <a16:creationId xmlns:a16="http://schemas.microsoft.com/office/drawing/2014/main" id="{38E53EFE-80F1-8E7B-C67F-F2A4C290ECEF}"/>
              </a:ext>
            </a:extLst>
          </p:cNvPr>
          <p:cNvPicPr>
            <a:picLocks noChangeAspect="1"/>
          </p:cNvPicPr>
          <p:nvPr/>
        </p:nvPicPr>
        <p:blipFill rotWithShape="1">
          <a:blip r:embed="rId3"/>
          <a:srcRect l="49040" r="24130"/>
          <a:stretch/>
        </p:blipFill>
        <p:spPr>
          <a:xfrm>
            <a:off x="7349136" y="3175450"/>
            <a:ext cx="848673" cy="945432"/>
          </a:xfrm>
          <a:prstGeom prst="rect">
            <a:avLst/>
          </a:prstGeom>
        </p:spPr>
      </p:pic>
      <p:pic>
        <p:nvPicPr>
          <p:cNvPr id="15" name="그림 14">
            <a:extLst>
              <a:ext uri="{FF2B5EF4-FFF2-40B4-BE49-F238E27FC236}">
                <a16:creationId xmlns:a16="http://schemas.microsoft.com/office/drawing/2014/main" id="{7BC5AE33-0998-8BCD-B30A-C1EF1F9F24C7}"/>
              </a:ext>
            </a:extLst>
          </p:cNvPr>
          <p:cNvPicPr>
            <a:picLocks noChangeAspect="1"/>
          </p:cNvPicPr>
          <p:nvPr/>
        </p:nvPicPr>
        <p:blipFill rotWithShape="1">
          <a:blip r:embed="rId3"/>
          <a:srcRect l="-1" r="42515"/>
          <a:stretch/>
        </p:blipFill>
        <p:spPr>
          <a:xfrm>
            <a:off x="1506845" y="3175450"/>
            <a:ext cx="1818415" cy="945432"/>
          </a:xfrm>
          <a:prstGeom prst="rect">
            <a:avLst/>
          </a:prstGeom>
        </p:spPr>
      </p:pic>
      <p:pic>
        <p:nvPicPr>
          <p:cNvPr id="17" name="그림 16">
            <a:extLst>
              <a:ext uri="{FF2B5EF4-FFF2-40B4-BE49-F238E27FC236}">
                <a16:creationId xmlns:a16="http://schemas.microsoft.com/office/drawing/2014/main" id="{CC1B62E9-C028-E2F1-CC61-88F2431CEAB9}"/>
              </a:ext>
            </a:extLst>
          </p:cNvPr>
          <p:cNvPicPr>
            <a:picLocks noChangeAspect="1"/>
          </p:cNvPicPr>
          <p:nvPr/>
        </p:nvPicPr>
        <p:blipFill rotWithShape="1">
          <a:blip r:embed="rId4"/>
          <a:srcRect l="33123" t="2518" r="4997" b="89352"/>
          <a:stretch/>
        </p:blipFill>
        <p:spPr>
          <a:xfrm>
            <a:off x="8301224" y="3674498"/>
            <a:ext cx="2166995" cy="415793"/>
          </a:xfrm>
          <a:prstGeom prst="rect">
            <a:avLst/>
          </a:prstGeom>
        </p:spPr>
      </p:pic>
      <p:cxnSp>
        <p:nvCxnSpPr>
          <p:cNvPr id="19" name="직선 연결선 18">
            <a:extLst>
              <a:ext uri="{FF2B5EF4-FFF2-40B4-BE49-F238E27FC236}">
                <a16:creationId xmlns:a16="http://schemas.microsoft.com/office/drawing/2014/main" id="{7E44809D-685F-53E0-0C8A-710506822EBB}"/>
              </a:ext>
            </a:extLst>
          </p:cNvPr>
          <p:cNvCxnSpPr/>
          <p:nvPr/>
        </p:nvCxnSpPr>
        <p:spPr>
          <a:xfrm>
            <a:off x="8254958" y="3639834"/>
            <a:ext cx="2072714" cy="0"/>
          </a:xfrm>
          <a:prstGeom prst="line">
            <a:avLst/>
          </a:prstGeom>
          <a:ln w="19050"/>
        </p:spPr>
        <p:style>
          <a:lnRef idx="1">
            <a:schemeClr val="dk1"/>
          </a:lnRef>
          <a:fillRef idx="0">
            <a:schemeClr val="dk1"/>
          </a:fillRef>
          <a:effectRef idx="0">
            <a:schemeClr val="dk1"/>
          </a:effectRef>
          <a:fontRef idx="minor">
            <a:schemeClr val="tx1"/>
          </a:fontRef>
        </p:style>
      </p:cxnSp>
      <p:pic>
        <p:nvPicPr>
          <p:cNvPr id="21" name="그림 20">
            <a:extLst>
              <a:ext uri="{FF2B5EF4-FFF2-40B4-BE49-F238E27FC236}">
                <a16:creationId xmlns:a16="http://schemas.microsoft.com/office/drawing/2014/main" id="{9BD184BE-787E-1C26-107C-CEB65982CB69}"/>
              </a:ext>
            </a:extLst>
          </p:cNvPr>
          <p:cNvPicPr>
            <a:picLocks noChangeAspect="1"/>
          </p:cNvPicPr>
          <p:nvPr/>
        </p:nvPicPr>
        <p:blipFill rotWithShape="1">
          <a:blip r:embed="rId4"/>
          <a:srcRect l="33123" t="2518" b="89352"/>
          <a:stretch/>
        </p:blipFill>
        <p:spPr>
          <a:xfrm>
            <a:off x="8301224" y="3175450"/>
            <a:ext cx="2341954" cy="415793"/>
          </a:xfrm>
          <a:prstGeom prst="rect">
            <a:avLst/>
          </a:prstGeom>
        </p:spPr>
      </p:pic>
      <p:pic>
        <p:nvPicPr>
          <p:cNvPr id="22" name="그림 21">
            <a:extLst>
              <a:ext uri="{FF2B5EF4-FFF2-40B4-BE49-F238E27FC236}">
                <a16:creationId xmlns:a16="http://schemas.microsoft.com/office/drawing/2014/main" id="{733D0AEB-17E5-2242-C678-77015BE75FE4}"/>
              </a:ext>
            </a:extLst>
          </p:cNvPr>
          <p:cNvPicPr>
            <a:picLocks noChangeAspect="1"/>
          </p:cNvPicPr>
          <p:nvPr/>
        </p:nvPicPr>
        <p:blipFill rotWithShape="1">
          <a:blip r:embed="rId4"/>
          <a:srcRect l="80224" t="89037" r="11636" b="2518"/>
          <a:stretch/>
        </p:blipFill>
        <p:spPr>
          <a:xfrm>
            <a:off x="9254982" y="3182099"/>
            <a:ext cx="285068" cy="431894"/>
          </a:xfrm>
          <a:prstGeom prst="rect">
            <a:avLst/>
          </a:prstGeom>
        </p:spPr>
      </p:pic>
      <p:pic>
        <p:nvPicPr>
          <p:cNvPr id="26" name="그림 25">
            <a:extLst>
              <a:ext uri="{FF2B5EF4-FFF2-40B4-BE49-F238E27FC236}">
                <a16:creationId xmlns:a16="http://schemas.microsoft.com/office/drawing/2014/main" id="{2889BB5B-1282-7264-BD60-9DD76D7A07C7}"/>
              </a:ext>
            </a:extLst>
          </p:cNvPr>
          <p:cNvPicPr>
            <a:picLocks noChangeAspect="1"/>
          </p:cNvPicPr>
          <p:nvPr/>
        </p:nvPicPr>
        <p:blipFill rotWithShape="1">
          <a:blip r:embed="rId3"/>
          <a:srcRect l="76835" r="1"/>
          <a:stretch/>
        </p:blipFill>
        <p:spPr>
          <a:xfrm>
            <a:off x="2288051" y="3175450"/>
            <a:ext cx="732723" cy="945432"/>
          </a:xfrm>
          <a:prstGeom prst="rect">
            <a:avLst/>
          </a:prstGeom>
        </p:spPr>
      </p:pic>
      <p:pic>
        <p:nvPicPr>
          <p:cNvPr id="29" name="그림 28">
            <a:extLst>
              <a:ext uri="{FF2B5EF4-FFF2-40B4-BE49-F238E27FC236}">
                <a16:creationId xmlns:a16="http://schemas.microsoft.com/office/drawing/2014/main" id="{B68884AE-C270-4AB0-AF4A-9DB520B9F140}"/>
              </a:ext>
            </a:extLst>
          </p:cNvPr>
          <p:cNvPicPr>
            <a:picLocks noChangeAspect="1"/>
          </p:cNvPicPr>
          <p:nvPr/>
        </p:nvPicPr>
        <p:blipFill rotWithShape="1">
          <a:blip r:embed="rId3"/>
          <a:srcRect l="24182" r="52141"/>
          <a:stretch/>
        </p:blipFill>
        <p:spPr>
          <a:xfrm>
            <a:off x="6554934" y="3167118"/>
            <a:ext cx="748989" cy="945432"/>
          </a:xfrm>
          <a:prstGeom prst="rect">
            <a:avLst/>
          </a:prstGeom>
        </p:spPr>
      </p:pic>
      <p:grpSp>
        <p:nvGrpSpPr>
          <p:cNvPr id="4" name="그룹 3">
            <a:extLst>
              <a:ext uri="{FF2B5EF4-FFF2-40B4-BE49-F238E27FC236}">
                <a16:creationId xmlns:a16="http://schemas.microsoft.com/office/drawing/2014/main" id="{E761D636-8F71-385C-D3B2-972984E962D7}"/>
              </a:ext>
            </a:extLst>
          </p:cNvPr>
          <p:cNvGrpSpPr/>
          <p:nvPr/>
        </p:nvGrpSpPr>
        <p:grpSpPr>
          <a:xfrm rot="20700000">
            <a:off x="2215774" y="2069997"/>
            <a:ext cx="6313540" cy="3074696"/>
            <a:chOff x="8091055" y="4641273"/>
            <a:chExt cx="2630978" cy="1082768"/>
          </a:xfrm>
        </p:grpSpPr>
        <p:sp>
          <p:nvSpPr>
            <p:cNvPr id="8" name="사각형: 둥근 모서리 7">
              <a:extLst>
                <a:ext uri="{FF2B5EF4-FFF2-40B4-BE49-F238E27FC236}">
                  <a16:creationId xmlns:a16="http://schemas.microsoft.com/office/drawing/2014/main" id="{43788D77-90AE-5F27-4319-5D94B60CF53A}"/>
                </a:ext>
              </a:extLst>
            </p:cNvPr>
            <p:cNvSpPr/>
            <p:nvPr/>
          </p:nvSpPr>
          <p:spPr>
            <a:xfrm>
              <a:off x="8091055" y="4641273"/>
              <a:ext cx="2630978" cy="1082768"/>
            </a:xfrm>
            <a:prstGeom prst="roundRect">
              <a:avLst>
                <a:gd name="adj" fmla="val 1090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0" b="1" dirty="0">
                <a:latin typeface="Open Sans" panose="020B0606030504020204" pitchFamily="34" charset="0"/>
                <a:cs typeface="Open Sans" panose="020B0606030504020204" pitchFamily="34" charset="0"/>
              </a:endParaRPr>
            </a:p>
          </p:txBody>
        </p:sp>
        <p:sp>
          <p:nvSpPr>
            <p:cNvPr id="9" name="사각형: 둥근 모서리 8">
              <a:extLst>
                <a:ext uri="{FF2B5EF4-FFF2-40B4-BE49-F238E27FC236}">
                  <a16:creationId xmlns:a16="http://schemas.microsoft.com/office/drawing/2014/main" id="{A3AFA3C5-E490-6BCB-BF20-E2184AC8765D}"/>
                </a:ext>
              </a:extLst>
            </p:cNvPr>
            <p:cNvSpPr/>
            <p:nvPr/>
          </p:nvSpPr>
          <p:spPr>
            <a:xfrm>
              <a:off x="8164498" y="4709160"/>
              <a:ext cx="2492418" cy="941927"/>
            </a:xfrm>
            <a:prstGeom prst="roundRect">
              <a:avLst>
                <a:gd name="adj" fmla="val 109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Coming soon</a:t>
              </a:r>
            </a:p>
            <a:p>
              <a:pPr algn="ctr"/>
              <a:r>
                <a:rPr lang="en-US" altLang="ko-KR" sz="5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with better examples</a:t>
              </a:r>
              <a:endParaRPr lang="ko-KR" altLang="en-US" sz="5400" b="1" dirty="0">
                <a:solidFill>
                  <a:srgbClr val="FF0000"/>
                </a:solidFill>
                <a:latin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277507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4) 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baseline="30000"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fontScale="92500"/>
          </a:bodyPr>
          <a:lstStyle/>
          <a:p>
            <a:pPr marL="0" indent="0">
              <a:lnSpc>
                <a:spcPct val="150000"/>
              </a:lnSpc>
              <a:buNone/>
            </a:pPr>
            <a:r>
              <a:rPr lang="en-US" altLang="ko-KR" sz="2600" b="1" dirty="0">
                <a:latin typeface="Open Sans" panose="020B0606030504020204" pitchFamily="34" charset="0"/>
                <a:ea typeface="나눔스퀘어" panose="020B0600000101010101" pitchFamily="50" charset="-127"/>
                <a:cs typeface="Open Sans" panose="020B0606030504020204" pitchFamily="34" charset="0"/>
              </a:rPr>
              <a:t>R</a:t>
            </a:r>
            <a:r>
              <a:rPr lang="en-US" altLang="ko-KR" sz="2600" b="1" baseline="30000" dirty="0">
                <a:latin typeface="Open Sans" panose="020B0606030504020204" pitchFamily="34" charset="0"/>
                <a:ea typeface="나눔스퀘어" panose="020B0600000101010101" pitchFamily="50" charset="-127"/>
                <a:cs typeface="Open Sans" panose="020B0606030504020204" pitchFamily="34" charset="0"/>
              </a:rPr>
              <a:t>2</a:t>
            </a:r>
            <a:r>
              <a:rPr lang="en-US" altLang="ko-KR" sz="2600" b="1" dirty="0">
                <a:latin typeface="Open Sans" panose="020B0606030504020204" pitchFamily="34" charset="0"/>
                <a:ea typeface="나눔스퀘어" panose="020B0600000101010101" pitchFamily="50" charset="-127"/>
                <a:cs typeface="Open Sans" panose="020B0606030504020204" pitchFamily="34" charset="0"/>
              </a:rPr>
              <a:t> (R-squared) measure that represents the proportion of the variance in the dependent variable that is predictable from the independent variables in a regression model</a:t>
            </a:r>
            <a:endParaRPr lang="en-US" altLang="ko-KR" sz="2600" b="1" i="1" dirty="0">
              <a:solidFill>
                <a:schemeClr val="tx1"/>
              </a:solidFill>
              <a:latin typeface="Cambria Math" panose="02040503050406030204" pitchFamily="18" charset="0"/>
            </a:endParaRPr>
          </a:p>
          <a:p>
            <a:pPr>
              <a:lnSpc>
                <a:spcPct val="150000"/>
              </a:lnSpc>
            </a:pPr>
            <a:r>
              <a:rPr lang="en-US" altLang="ko-KR" sz="1900" b="1"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0</a:t>
            </a:r>
            <a:r>
              <a:rPr lang="en-US" altLang="ko-KR" sz="19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indicates that the model does not explain any of the variability in the dependent variable (bad)</a:t>
            </a:r>
          </a:p>
          <a:p>
            <a:pPr>
              <a:lnSpc>
                <a:spcPct val="150000"/>
              </a:lnSpc>
            </a:pPr>
            <a:r>
              <a:rPr lang="en-US" altLang="ko-KR" sz="1900" b="1"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1</a:t>
            </a:r>
            <a:r>
              <a:rPr lang="en-US" altLang="ko-KR" sz="19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 indicates that the model explains all of the variability in the dependent variable (good)</a:t>
            </a:r>
          </a:p>
          <a:p>
            <a:pPr>
              <a:lnSpc>
                <a:spcPct val="150000"/>
              </a:lnSpc>
            </a:pPr>
            <a:r>
              <a:rPr lang="en-US" altLang="ko-KR" sz="19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Interpretability</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R</a:t>
            </a:r>
            <a:r>
              <a:rPr lang="en-US" altLang="ko-KR" sz="1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directly indicates how well the model explains the variability of the dependent variable</a:t>
            </a:r>
          </a:p>
          <a:p>
            <a:pPr>
              <a:lnSpc>
                <a:spcPct val="150000"/>
              </a:lnSpc>
            </a:pPr>
            <a:r>
              <a:rPr lang="en-US" altLang="ko-KR" sz="19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Sample Size Correction</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R</a:t>
            </a:r>
            <a:r>
              <a:rPr lang="en-US" altLang="ko-KR" sz="1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less sensitive to changes in sample size compared to others </a:t>
            </a:r>
            <a:r>
              <a:rPr lang="en-US" altLang="ko-KR" sz="1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matrics</a:t>
            </a:r>
            <a:r>
              <a:rPr lang="en-US" altLang="ko-KR" sz="1900" dirty="0">
                <a:solidFill>
                  <a:schemeClr val="tx1"/>
                </a:solidFill>
                <a:latin typeface="Open Sans" panose="020B0606030504020204" pitchFamily="34" charset="0"/>
                <a:ea typeface="Open Sans" panose="020B0606030504020204" pitchFamily="34" charset="0"/>
                <a:cs typeface="Open Sans" panose="020B0606030504020204" pitchFamily="34" charset="0"/>
              </a:rPr>
              <a:t> (i.e., MAE, MSE, and RMSE)</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17</a:t>
            </a:fld>
            <a:endParaRPr lang="ko-KR" altLang="en-US" dirty="0"/>
          </a:p>
        </p:txBody>
      </p:sp>
    </p:spTree>
    <p:extLst>
      <p:ext uri="{BB962C8B-B14F-4D97-AF65-F5344CB8AC3E}">
        <p14:creationId xmlns:p14="http://schemas.microsoft.com/office/powerpoint/2010/main" val="39566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4) 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baseline="30000"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18</a:t>
            </a:fld>
            <a:endParaRPr lang="ko-KR" altLang="en-US" dirty="0"/>
          </a:p>
        </p:txBody>
      </p:sp>
      <p:sp>
        <p:nvSpPr>
          <p:cNvPr id="4" name="내용 개체 틀 3">
            <a:extLst>
              <a:ext uri="{FF2B5EF4-FFF2-40B4-BE49-F238E27FC236}">
                <a16:creationId xmlns:a16="http://schemas.microsoft.com/office/drawing/2014/main" id="{A308C4C2-B0D3-42C6-E6EF-BCFC0BB34D43}"/>
              </a:ext>
            </a:extLst>
          </p:cNvPr>
          <p:cNvSpPr>
            <a:spLocks noGrp="1"/>
          </p:cNvSpPr>
          <p:nvPr>
            <p:ph idx="1"/>
          </p:nvPr>
        </p:nvSpPr>
        <p:spPr/>
        <p:txBody>
          <a:bodyPr>
            <a:normAutofit/>
          </a:bodyPr>
          <a:lstStyle/>
          <a:p>
            <a:pPr>
              <a:lnSpc>
                <a:spcPct val="150000"/>
              </a:lnSpc>
            </a:pPr>
            <a:r>
              <a:rPr lang="en-US" altLang="ko-KR" sz="2400" b="1"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Anscombe's quartet</a:t>
            </a:r>
          </a:p>
          <a:p>
            <a:pPr lvl="1">
              <a:lnSpc>
                <a:spcPct val="150000"/>
              </a:lnSpc>
            </a:pPr>
            <a:r>
              <a:rPr lang="en-US" altLang="ko-KR" sz="2000" dirty="0">
                <a:solidFill>
                  <a:srgbClr val="202122"/>
                </a:solidFill>
                <a:latin typeface="Open Sans" panose="020B0606030504020204" pitchFamily="34" charset="0"/>
                <a:ea typeface="Open Sans" panose="020B0606030504020204" pitchFamily="34" charset="0"/>
                <a:cs typeface="Open Sans" panose="020B0606030504020204" pitchFamily="34" charset="0"/>
              </a:rPr>
              <a:t>Following four sets have identical statistical parameters, but the graphs show them to be considerably different (Mean </a:t>
            </a:r>
            <a:r>
              <a:rPr lang="en-US" altLang="ko-KR" sz="2000" i="1" dirty="0">
                <a:solidFill>
                  <a:srgbClr val="202122"/>
                </a:solidFill>
                <a:latin typeface="Open Sans" panose="020B0606030504020204" pitchFamily="34" charset="0"/>
                <a:ea typeface="Open Sans" panose="020B0606030504020204" pitchFamily="34" charset="0"/>
                <a:cs typeface="Open Sans" panose="020B0606030504020204" pitchFamily="34" charset="0"/>
              </a:rPr>
              <a:t>x</a:t>
            </a:r>
            <a:r>
              <a:rPr lang="en-US" altLang="ko-KR" sz="2000" dirty="0">
                <a:solidFill>
                  <a:srgbClr val="202122"/>
                </a:solidFill>
                <a:latin typeface="Open Sans" panose="020B0606030504020204" pitchFamily="34" charset="0"/>
                <a:ea typeface="Open Sans" panose="020B0606030504020204" pitchFamily="34" charset="0"/>
                <a:cs typeface="Open Sans" panose="020B0606030504020204" pitchFamily="34" charset="0"/>
              </a:rPr>
              <a:t> is 9, Mean </a:t>
            </a:r>
            <a:r>
              <a:rPr lang="en-US" altLang="ko-KR" sz="2000" i="1" dirty="0">
                <a:solidFill>
                  <a:srgbClr val="202122"/>
                </a:solidFill>
                <a:latin typeface="Open Sans" panose="020B0606030504020204" pitchFamily="34" charset="0"/>
                <a:ea typeface="Open Sans" panose="020B0606030504020204" pitchFamily="34" charset="0"/>
                <a:cs typeface="Open Sans" panose="020B0606030504020204" pitchFamily="34" charset="0"/>
              </a:rPr>
              <a:t>y</a:t>
            </a:r>
            <a:r>
              <a:rPr lang="en-US" altLang="ko-KR" sz="2000" dirty="0">
                <a:solidFill>
                  <a:srgbClr val="202122"/>
                </a:solidFill>
                <a:latin typeface="Open Sans" panose="020B0606030504020204" pitchFamily="34" charset="0"/>
                <a:ea typeface="Open Sans" panose="020B0606030504020204" pitchFamily="34" charset="0"/>
                <a:cs typeface="Open Sans" panose="020B0606030504020204" pitchFamily="34" charset="0"/>
              </a:rPr>
              <a:t> is 7.5, R</a:t>
            </a:r>
            <a:r>
              <a:rPr lang="en-US" altLang="ko-KR" sz="2000" baseline="30000" dirty="0">
                <a:solidFill>
                  <a:srgbClr val="202122"/>
                </a:solidFill>
                <a:latin typeface="Open Sans" panose="020B0606030504020204" pitchFamily="34" charset="0"/>
                <a:ea typeface="Open Sans" panose="020B0606030504020204" pitchFamily="34" charset="0"/>
                <a:cs typeface="Open Sans" panose="020B0606030504020204" pitchFamily="34" charset="0"/>
              </a:rPr>
              <a:t>2</a:t>
            </a:r>
            <a:r>
              <a:rPr lang="en-US" altLang="ko-KR" sz="2000" dirty="0">
                <a:solidFill>
                  <a:srgbClr val="202122"/>
                </a:solidFill>
                <a:latin typeface="Open Sans" panose="020B0606030504020204" pitchFamily="34" charset="0"/>
                <a:ea typeface="Open Sans" panose="020B0606030504020204" pitchFamily="34" charset="0"/>
                <a:cs typeface="Open Sans" panose="020B0606030504020204" pitchFamily="34" charset="0"/>
              </a:rPr>
              <a:t> is 0.67)</a:t>
            </a:r>
            <a:endParaRPr lang="ko-KR" altLang="en-US" sz="2000" dirty="0">
              <a:latin typeface="Open Sans" panose="020B0606030504020204" pitchFamily="34" charset="0"/>
              <a:cs typeface="Open Sans" panose="020B0606030504020204" pitchFamily="34" charset="0"/>
            </a:endParaRPr>
          </a:p>
        </p:txBody>
      </p:sp>
      <p:pic>
        <p:nvPicPr>
          <p:cNvPr id="1030" name="Picture 6" descr="undefined">
            <a:extLst>
              <a:ext uri="{FF2B5EF4-FFF2-40B4-BE49-F238E27FC236}">
                <a16:creationId xmlns:a16="http://schemas.microsoft.com/office/drawing/2014/main" id="{3212AB71-93AF-1DA8-C5D0-C1A8D3612C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65" b="2167"/>
          <a:stretch/>
        </p:blipFill>
        <p:spPr bwMode="auto">
          <a:xfrm>
            <a:off x="3587931" y="2895599"/>
            <a:ext cx="5016140" cy="34050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30AD13-12D4-102D-5CFB-7F3F7C5571DB}"/>
              </a:ext>
            </a:extLst>
          </p:cNvPr>
          <p:cNvSpPr txBox="1"/>
          <p:nvPr/>
        </p:nvSpPr>
        <p:spPr>
          <a:xfrm>
            <a:off x="5400675" y="6264733"/>
            <a:ext cx="6096000" cy="276999"/>
          </a:xfrm>
          <a:prstGeom prst="rect">
            <a:avLst/>
          </a:prstGeom>
          <a:noFill/>
        </p:spPr>
        <p:txBody>
          <a:bodyPr wrap="square">
            <a:spAutoFit/>
          </a:bodyPr>
          <a:lstStyle/>
          <a:p>
            <a:pPr algn="r"/>
            <a:r>
              <a:rPr lang="ko-KR" altLang="en-US" sz="1200" dirty="0">
                <a:latin typeface="Open Sans" panose="020B0606030504020204" pitchFamily="34" charset="0"/>
                <a:cs typeface="Open Sans" panose="020B0606030504020204" pitchFamily="34" charset="0"/>
                <a:hlinkClick r:id="rId3"/>
              </a:rPr>
              <a:t>https://en.wikipedia.org/wiki/Anscombe%27s_quartet</a:t>
            </a:r>
            <a:endParaRPr lang="ko-KR" altLang="en-US" sz="1200" dirty="0">
              <a:latin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DFC6D0C2-C6C6-D594-7498-5562F60C9405}"/>
              </a:ext>
            </a:extLst>
          </p:cNvPr>
          <p:cNvSpPr txBox="1"/>
          <p:nvPr/>
        </p:nvSpPr>
        <p:spPr>
          <a:xfrm>
            <a:off x="9106930" y="3064476"/>
            <a:ext cx="6195927" cy="646331"/>
          </a:xfrm>
          <a:prstGeom prst="rect">
            <a:avLst/>
          </a:prstGeom>
          <a:noFill/>
        </p:spPr>
        <p:txBody>
          <a:bodyPr wrap="none" rtlCol="0">
            <a:spAutoFit/>
          </a:bodyPr>
          <a:lstStyle/>
          <a:p>
            <a:r>
              <a:rPr lang="en-US" dirty="0">
                <a:solidFill>
                  <a:srgbClr val="00B0F0"/>
                </a:solidFill>
              </a:rPr>
              <a:t>4</a:t>
            </a:r>
            <a:r>
              <a:rPr lang="ko-KR" altLang="en-US" dirty="0">
                <a:solidFill>
                  <a:srgbClr val="00B0F0"/>
                </a:solidFill>
              </a:rPr>
              <a:t>개 데이터셋 </a:t>
            </a:r>
            <a:r>
              <a:rPr lang="ko-KR" altLang="en-US" dirty="0" err="1">
                <a:solidFill>
                  <a:srgbClr val="00B0F0"/>
                </a:solidFill>
              </a:rPr>
              <a:t>통계랑</a:t>
            </a:r>
            <a:r>
              <a:rPr lang="ko-KR" altLang="en-US" dirty="0">
                <a:solidFill>
                  <a:srgbClr val="00B0F0"/>
                </a:solidFill>
              </a:rPr>
              <a:t> </a:t>
            </a:r>
            <a:r>
              <a:rPr lang="en-US" altLang="ko-KR" dirty="0">
                <a:solidFill>
                  <a:srgbClr val="00B0F0"/>
                </a:solidFill>
              </a:rPr>
              <a:t>(</a:t>
            </a:r>
            <a:r>
              <a:rPr lang="ko-KR" altLang="en-US" dirty="0">
                <a:solidFill>
                  <a:srgbClr val="00B0F0"/>
                </a:solidFill>
              </a:rPr>
              <a:t>평균</a:t>
            </a:r>
            <a:r>
              <a:rPr lang="en-US" altLang="ko-KR" dirty="0">
                <a:solidFill>
                  <a:srgbClr val="00B0F0"/>
                </a:solidFill>
              </a:rPr>
              <a:t>, </a:t>
            </a:r>
            <a:r>
              <a:rPr lang="ko-KR" altLang="en-US" dirty="0">
                <a:solidFill>
                  <a:srgbClr val="00B0F0"/>
                </a:solidFill>
              </a:rPr>
              <a:t>분산</a:t>
            </a:r>
            <a:r>
              <a:rPr lang="en-US" altLang="ko-KR" dirty="0">
                <a:solidFill>
                  <a:srgbClr val="00B0F0"/>
                </a:solidFill>
              </a:rPr>
              <a:t>) </a:t>
            </a:r>
            <a:r>
              <a:rPr lang="ko-KR" altLang="en-US" dirty="0">
                <a:solidFill>
                  <a:srgbClr val="00B0F0"/>
                </a:solidFill>
              </a:rPr>
              <a:t>전부 같고</a:t>
            </a:r>
            <a:r>
              <a:rPr lang="en-US" altLang="ko-KR" dirty="0">
                <a:solidFill>
                  <a:srgbClr val="00B0F0"/>
                </a:solidFill>
              </a:rPr>
              <a:t>, r^2</a:t>
            </a:r>
            <a:r>
              <a:rPr lang="ko-KR" altLang="en-US" dirty="0">
                <a:solidFill>
                  <a:srgbClr val="00B0F0"/>
                </a:solidFill>
              </a:rPr>
              <a:t>값도 같음</a:t>
            </a:r>
            <a:endParaRPr lang="en-US" altLang="ko-KR" dirty="0">
              <a:solidFill>
                <a:srgbClr val="00B0F0"/>
              </a:solidFill>
            </a:endParaRPr>
          </a:p>
          <a:p>
            <a:pPr marL="285750" indent="-285750">
              <a:buFont typeface="Wingdings" panose="05000000000000000000" pitchFamily="2" charset="2"/>
              <a:buChar char="è"/>
            </a:pPr>
            <a:r>
              <a:rPr lang="en-US" dirty="0">
                <a:solidFill>
                  <a:srgbClr val="00B0F0"/>
                </a:solidFill>
              </a:rPr>
              <a:t>r^2</a:t>
            </a:r>
            <a:r>
              <a:rPr lang="ko-KR" altLang="en-US" dirty="0">
                <a:solidFill>
                  <a:srgbClr val="00B0F0"/>
                </a:solidFill>
              </a:rPr>
              <a:t>을 맹신할 수 없다</a:t>
            </a:r>
            <a:endParaRPr lang="en-US" dirty="0">
              <a:solidFill>
                <a:srgbClr val="00B0F0"/>
              </a:solidFill>
            </a:endParaRPr>
          </a:p>
        </p:txBody>
      </p:sp>
    </p:spTree>
    <p:extLst>
      <p:ext uri="{BB962C8B-B14F-4D97-AF65-F5344CB8AC3E}">
        <p14:creationId xmlns:p14="http://schemas.microsoft.com/office/powerpoint/2010/main" val="218695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19</a:t>
            </a:fld>
            <a:endParaRPr lang="ko-KR" altLang="en-US" dirty="0"/>
          </a:p>
        </p:txBody>
      </p:sp>
      <p:pic>
        <p:nvPicPr>
          <p:cNvPr id="2050" name="Picture 2">
            <a:extLst>
              <a:ext uri="{FF2B5EF4-FFF2-40B4-BE49-F238E27FC236}">
                <a16:creationId xmlns:a16="http://schemas.microsoft.com/office/drawing/2014/main" id="{02E65BBC-9551-28C1-2A33-1869478897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1374" y="1703955"/>
            <a:ext cx="5349251" cy="414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1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4F4F14B7-BCDC-5E73-0B16-1D7E71023C2D}"/>
              </a:ext>
            </a:extLst>
          </p:cNvPr>
          <p:cNvGraphicFramePr>
            <a:graphicFrameLocks noGrp="1"/>
          </p:cNvGraphicFramePr>
          <p:nvPr>
            <p:ph idx="1"/>
            <p:extLst>
              <p:ext uri="{D42A27DB-BD31-4B8C-83A1-F6EECF244321}">
                <p14:modId xmlns:p14="http://schemas.microsoft.com/office/powerpoint/2010/main" val="985573658"/>
              </p:ext>
            </p:extLst>
          </p:nvPr>
        </p:nvGraphicFramePr>
        <p:xfrm>
          <a:off x="838200" y="1360112"/>
          <a:ext cx="10515597" cy="4079240"/>
        </p:xfrm>
        <a:graphic>
          <a:graphicData uri="http://schemas.openxmlformats.org/drawingml/2006/table">
            <a:tbl>
              <a:tblPr firstRow="1" bandRow="1">
                <a:tableStyleId>{5C22544A-7EE6-4342-B048-85BDC9FD1C3A}</a:tableStyleId>
              </a:tblPr>
              <a:tblGrid>
                <a:gridCol w="1505989">
                  <a:extLst>
                    <a:ext uri="{9D8B030D-6E8A-4147-A177-3AD203B41FA5}">
                      <a16:colId xmlns:a16="http://schemas.microsoft.com/office/drawing/2014/main" val="1837521228"/>
                    </a:ext>
                  </a:extLst>
                </a:gridCol>
                <a:gridCol w="8273961">
                  <a:extLst>
                    <a:ext uri="{9D8B030D-6E8A-4147-A177-3AD203B41FA5}">
                      <a16:colId xmlns:a16="http://schemas.microsoft.com/office/drawing/2014/main" val="1788435459"/>
                    </a:ext>
                  </a:extLst>
                </a:gridCol>
                <a:gridCol w="735647">
                  <a:extLst>
                    <a:ext uri="{9D8B030D-6E8A-4147-A177-3AD203B41FA5}">
                      <a16:colId xmlns:a16="http://schemas.microsoft.com/office/drawing/2014/main" val="3873654643"/>
                    </a:ext>
                  </a:extLst>
                </a:gridCol>
              </a:tblGrid>
              <a:tr h="370840">
                <a:tc>
                  <a:txBody>
                    <a:bodyPr/>
                    <a:lstStyle/>
                    <a:p>
                      <a:pPr algn="ctr" latinLnBrk="1"/>
                      <a:r>
                        <a:rPr lang="en-US" altLang="ko-KR">
                          <a:latin typeface="Open Sans" panose="020B0606030504020204" pitchFamily="34" charset="0"/>
                          <a:ea typeface="Open Sans" panose="020B0606030504020204" pitchFamily="34" charset="0"/>
                          <a:cs typeface="Open Sans" panose="020B0606030504020204" pitchFamily="34" charset="0"/>
                        </a:rPr>
                        <a:t>Date</a:t>
                      </a:r>
                      <a:endParaRPr lang="ko-KR" altLang="en-US">
                        <a:latin typeface="Open Sans" panose="020B0606030504020204" pitchFamily="34" charset="0"/>
                        <a:cs typeface="Open Sans" panose="020B0606030504020204" pitchFamily="34" charset="0"/>
                      </a:endParaRPr>
                    </a:p>
                  </a:txBody>
                  <a:tcPr/>
                </a:tc>
                <a:tc>
                  <a:txBody>
                    <a:bodyPr/>
                    <a:lstStyle/>
                    <a:p>
                      <a:pPr algn="ctr" latinLnBrk="1"/>
                      <a:r>
                        <a:rPr lang="en-US" altLang="ko-KR">
                          <a:latin typeface="Open Sans" panose="020B0606030504020204" pitchFamily="34" charset="0"/>
                          <a:cs typeface="Open Sans" panose="020B0606030504020204" pitchFamily="34" charset="0"/>
                        </a:rPr>
                        <a:t>Description</a:t>
                      </a:r>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41584602"/>
                  </a:ext>
                </a:extLst>
              </a:tr>
              <a:tr h="370840">
                <a:tc>
                  <a:txBody>
                    <a:bodyPr/>
                    <a:lstStyle/>
                    <a:p>
                      <a:pPr algn="ctr" latinLnBrk="1"/>
                      <a:r>
                        <a:rPr lang="en-US" altLang="ko-KR" b="1" dirty="0">
                          <a:latin typeface="Open Sans" panose="020B0606030504020204" pitchFamily="34" charset="0"/>
                          <a:ea typeface="Open Sans" panose="020B0606030504020204" pitchFamily="34" charset="0"/>
                          <a:cs typeface="Open Sans" panose="020B0606030504020204" pitchFamily="34" charset="0"/>
                        </a:rPr>
                        <a:t>2024.03.18</a:t>
                      </a:r>
                      <a:endParaRPr lang="ko-KR" altLang="en-US" b="1" dirty="0">
                        <a:latin typeface="Open Sans" panose="020B0606030504020204" pitchFamily="34" charset="0"/>
                        <a:cs typeface="Open Sans" panose="020B0606030504020204" pitchFamily="34" charset="0"/>
                      </a:endParaRPr>
                    </a:p>
                  </a:txBody>
                  <a:tcPr/>
                </a:tc>
                <a:tc>
                  <a:txBody>
                    <a:bodyPr/>
                    <a:lstStyle/>
                    <a:p>
                      <a:pPr latinLnBrk="1"/>
                      <a:r>
                        <a:rPr lang="en-US" altLang="ko-KR" b="1">
                          <a:latin typeface="Open Sans" panose="020B0606030504020204" pitchFamily="34" charset="0"/>
                          <a:cs typeface="Open Sans" panose="020B0606030504020204" pitchFamily="34" charset="0"/>
                        </a:rPr>
                        <a:t>The first version</a:t>
                      </a:r>
                      <a:endParaRPr lang="ko-KR" altLang="en-US" b="1">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668701168"/>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latin typeface="Open Sans" panose="020B0606030504020204" pitchFamily="34" charset="0"/>
                          <a:ea typeface="Open Sans" panose="020B0606030504020204" pitchFamily="34" charset="0"/>
                          <a:cs typeface="Open Sans" panose="020B0606030504020204" pitchFamily="34" charset="0"/>
                        </a:rPr>
                        <a:t>2024.03.20</a:t>
                      </a:r>
                      <a:endParaRPr lang="ko-KR" altLang="en-US" b="1" dirty="0">
                        <a:latin typeface="Open Sans" panose="020B0606030504020204" pitchFamily="34" charset="0"/>
                        <a:cs typeface="Open Sans" panose="020B0606030504020204" pitchFamily="34" charset="0"/>
                      </a:endParaRPr>
                    </a:p>
                  </a:txBody>
                  <a:tcPr/>
                </a:tc>
                <a:tc>
                  <a:txBody>
                    <a:bodyPr/>
                    <a:lstStyle/>
                    <a:p>
                      <a:pPr latinLnBrk="1"/>
                      <a:r>
                        <a:rPr lang="en-US" altLang="ko-KR" b="1" dirty="0">
                          <a:latin typeface="Open Sans" panose="020B0606030504020204" pitchFamily="34" charset="0"/>
                          <a:cs typeface="Open Sans" panose="020B0606030504020204" pitchFamily="34" charset="0"/>
                        </a:rPr>
                        <a:t>Entire slides has been supplemented with additional content</a:t>
                      </a:r>
                      <a:endParaRPr lang="ko-KR" altLang="en-US" b="1" dirty="0">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785676509"/>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b="1" dirty="0">
                        <a:latin typeface="Open Sans" panose="020B0606030504020204" pitchFamily="34" charset="0"/>
                        <a:cs typeface="Open Sans" panose="020B0606030504020204" pitchFamily="34" charset="0"/>
                      </a:endParaRPr>
                    </a:p>
                  </a:txBody>
                  <a:tcPr/>
                </a:tc>
                <a:tc>
                  <a:txBody>
                    <a:bodyPr/>
                    <a:lstStyle/>
                    <a:p>
                      <a:pPr latinLnBrk="1"/>
                      <a:endParaRPr lang="ko-KR" altLang="en-US" b="1" dirty="0">
                        <a:latin typeface="Open Sans" panose="020B0606030504020204" pitchFamily="34" charset="0"/>
                        <a:cs typeface="Open Sans" panose="020B0606030504020204" pitchFamily="34" charset="0"/>
                      </a:endParaRPr>
                    </a:p>
                  </a:txBody>
                  <a:tcPr/>
                </a:tc>
                <a:tc>
                  <a:txBody>
                    <a:bodyPr/>
                    <a:lstStyle/>
                    <a:p>
                      <a:pPr latinLnBrk="1"/>
                      <a:endParaRPr lang="ko-KR" altLang="en-US"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4081984689"/>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331865456"/>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489299077"/>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476155435"/>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476181459"/>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89409952"/>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964819364"/>
                  </a:ext>
                </a:extLst>
              </a:tr>
              <a:tr h="370840">
                <a:tc>
                  <a:txBody>
                    <a:bodyPr/>
                    <a:lstStyle/>
                    <a:p>
                      <a:pPr algn="ct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a:latin typeface="Open Sans" panose="020B0606030504020204" pitchFamily="34" charset="0"/>
                        <a:cs typeface="Open Sans" panose="020B0606030504020204" pitchFamily="34" charset="0"/>
                      </a:endParaRPr>
                    </a:p>
                  </a:txBody>
                  <a:tcPr/>
                </a:tc>
                <a:tc>
                  <a:txBody>
                    <a:bodyPr/>
                    <a:lstStyle/>
                    <a:p>
                      <a:pPr latinLnBrk="1"/>
                      <a:endParaRPr lang="ko-KR" altLang="en-US"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269589624"/>
                  </a:ext>
                </a:extLst>
              </a:tr>
            </a:tbl>
          </a:graphicData>
        </a:graphic>
      </p:graphicFrame>
      <p:sp>
        <p:nvSpPr>
          <p:cNvPr id="4" name="슬라이드 번호 개체 틀 3">
            <a:extLst>
              <a:ext uri="{FF2B5EF4-FFF2-40B4-BE49-F238E27FC236}">
                <a16:creationId xmlns:a16="http://schemas.microsoft.com/office/drawing/2014/main" id="{B2B85254-65D8-2EE7-1C44-EBA3B9A78A86}"/>
              </a:ext>
            </a:extLst>
          </p:cNvPr>
          <p:cNvSpPr>
            <a:spLocks noGrp="1"/>
          </p:cNvSpPr>
          <p:nvPr>
            <p:ph type="sldNum" sz="quarter" idx="12"/>
          </p:nvPr>
        </p:nvSpPr>
        <p:spPr/>
        <p:txBody>
          <a:bodyPr/>
          <a:lstStyle/>
          <a:p>
            <a:fld id="{171EF441-DD61-471E-990C-77F400E5E037}" type="slidenum">
              <a:rPr lang="ko-KR" altLang="en-US" smtClean="0"/>
              <a:pPr/>
              <a:t>2</a:t>
            </a:fld>
            <a:endParaRPr lang="ko-KR" altLang="en-US"/>
          </a:p>
        </p:txBody>
      </p:sp>
      <p:sp>
        <p:nvSpPr>
          <p:cNvPr id="7" name="제목 4">
            <a:extLst>
              <a:ext uri="{FF2B5EF4-FFF2-40B4-BE49-F238E27FC236}">
                <a16:creationId xmlns:a16="http://schemas.microsoft.com/office/drawing/2014/main" id="{2D660553-485E-6921-6B37-EE2F870CBD79}"/>
              </a:ext>
            </a:extLst>
          </p:cNvPr>
          <p:cNvSpPr>
            <a:spLocks noGrp="1"/>
          </p:cNvSpPr>
          <p:nvPr>
            <p:ph type="title"/>
          </p:nvPr>
        </p:nvSpPr>
        <p:spPr>
          <a:xfrm>
            <a:off x="695325" y="365125"/>
            <a:ext cx="10620375" cy="455613"/>
          </a:xfrm>
        </p:spPr>
        <p:txBody>
          <a:bodyPr/>
          <a:lstStyle/>
          <a:p>
            <a:r>
              <a:rPr lang="en-US" altLang="ko-KR" b="1">
                <a:latin typeface="Open Sans" panose="020B0606030504020204" pitchFamily="34" charset="0"/>
                <a:ea typeface="Open Sans" panose="020B0606030504020204" pitchFamily="34" charset="0"/>
                <a:cs typeface="Open Sans" panose="020B0606030504020204" pitchFamily="34" charset="0"/>
              </a:rPr>
              <a:t>Slide Update History</a:t>
            </a:r>
            <a:endParaRPr lang="ko-KR" altLang="en-US" b="1">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6054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F5992B82-B5B9-E0ED-8D21-81E4D0A74F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1374" y="1703955"/>
            <a:ext cx="5349251" cy="414224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20</a:t>
            </a:fld>
            <a:endParaRPr lang="ko-KR"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A1DC9-75C2-7446-9D4E-2332D0F6211E}"/>
                  </a:ext>
                </a:extLst>
              </p:cNvPr>
              <p:cNvSpPr txBox="1"/>
              <p:nvPr/>
            </p:nvSpPr>
            <p:spPr>
              <a:xfrm>
                <a:off x="6588036" y="3429000"/>
                <a:ext cx="185492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ko-KR" altLang="en-US" sz="2000" b="1" i="0" dirty="0">
                          <a:solidFill>
                            <a:srgbClr val="FF0000"/>
                          </a:solidFill>
                          <a:latin typeface="Cambria Math" panose="02040503050406030204" pitchFamily="18" charset="0"/>
                        </a:rPr>
                        <m:t>𝟐</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i="0" dirty="0">
                              <a:solidFill>
                                <a:srgbClr val="FF0000"/>
                              </a:solidFill>
                              <a:latin typeface="Cambria Math" panose="02040503050406030204" pitchFamily="18" charset="0"/>
                            </a:rPr>
                            <m:t>𝟏</m:t>
                          </m:r>
                        </m:sub>
                      </m:sSub>
                      <m:r>
                        <a:rPr lang="ko-KR" altLang="en-US" sz="2000" b="1" i="0" dirty="0">
                          <a:solidFill>
                            <a:srgbClr val="FF0000"/>
                          </a:solidFill>
                          <a:latin typeface="Cambria Math" panose="02040503050406030204" pitchFamily="18" charset="0"/>
                        </a:rPr>
                        <m:t>−</m:t>
                      </m:r>
                      <m:r>
                        <a:rPr lang="ko-KR" altLang="en-US" sz="2000" b="1" i="0" dirty="0">
                          <a:solidFill>
                            <a:srgbClr val="FF0000"/>
                          </a:solidFill>
                          <a:latin typeface="Cambria Math" panose="02040503050406030204" pitchFamily="18" charset="0"/>
                        </a:rPr>
                        <m:t>𝟗𝟎</m:t>
                      </m:r>
                    </m:oMath>
                  </m:oMathPara>
                </a14:m>
                <a:endParaRPr lang="ko-KR" altLang="en-US" sz="2000" b="1" dirty="0">
                  <a:solidFill>
                    <a:srgbClr val="FF0000"/>
                  </a:solidFill>
                </a:endParaRPr>
              </a:p>
            </p:txBody>
          </p:sp>
        </mc:Choice>
        <mc:Fallback xmlns="">
          <p:sp>
            <p:nvSpPr>
              <p:cNvPr id="7" name="TextBox 6">
                <a:extLst>
                  <a:ext uri="{FF2B5EF4-FFF2-40B4-BE49-F238E27FC236}">
                    <a16:creationId xmlns:a16="http://schemas.microsoft.com/office/drawing/2014/main" id="{C9AA1DC9-75C2-7446-9D4E-2332D0F6211E}"/>
                  </a:ext>
                </a:extLst>
              </p:cNvPr>
              <p:cNvSpPr txBox="1">
                <a:spLocks noRot="1" noChangeAspect="1" noMove="1" noResize="1" noEditPoints="1" noAdjustHandles="1" noChangeArrowheads="1" noChangeShapeType="1" noTextEdit="1"/>
              </p:cNvSpPr>
              <p:nvPr/>
            </p:nvSpPr>
            <p:spPr>
              <a:xfrm>
                <a:off x="6588036" y="3429000"/>
                <a:ext cx="1854926" cy="400110"/>
              </a:xfrm>
              <a:prstGeom prst="rect">
                <a:avLst/>
              </a:prstGeom>
              <a:blipFill>
                <a:blip r:embed="rId3"/>
                <a:stretch>
                  <a:fillRect b="-10769"/>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36555E16-187B-1EB8-5326-35AA22536C0A}"/>
              </a:ext>
            </a:extLst>
          </p:cNvPr>
          <p:cNvSpPr txBox="1"/>
          <p:nvPr/>
        </p:nvSpPr>
        <p:spPr>
          <a:xfrm>
            <a:off x="9232446" y="1720840"/>
            <a:ext cx="2264229"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0</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0</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0</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1.0</a:t>
            </a:r>
            <a:endParaRPr lang="ko-KR" altLang="en-US" dirty="0"/>
          </a:p>
        </p:txBody>
      </p:sp>
    </p:spTree>
    <p:extLst>
      <p:ext uri="{BB962C8B-B14F-4D97-AF65-F5344CB8AC3E}">
        <p14:creationId xmlns:p14="http://schemas.microsoft.com/office/powerpoint/2010/main" val="21360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21</a:t>
            </a:fld>
            <a:endParaRPr lang="ko-KR" altLang="en-US" dirty="0"/>
          </a:p>
        </p:txBody>
      </p:sp>
      <p:sp>
        <p:nvSpPr>
          <p:cNvPr id="15" name="내용 개체 틀 14">
            <a:extLst>
              <a:ext uri="{FF2B5EF4-FFF2-40B4-BE49-F238E27FC236}">
                <a16:creationId xmlns:a16="http://schemas.microsoft.com/office/drawing/2014/main" id="{5F98F53C-D0D8-E4F5-4B84-08E90F8A6DA2}"/>
              </a:ext>
            </a:extLst>
          </p:cNvPr>
          <p:cNvSpPr>
            <a:spLocks noGrp="1"/>
          </p:cNvSpPr>
          <p:nvPr>
            <p:ph idx="1"/>
          </p:nvPr>
        </p:nvSpPr>
        <p:spPr/>
        <p:txBody>
          <a:bodyPr/>
          <a:lstStyle/>
          <a:p>
            <a:r>
              <a:rPr lang="en-US" altLang="ko-KR" sz="2800" b="1" dirty="0">
                <a:latin typeface="Open Sans" panose="020B0606030504020204" pitchFamily="34" charset="0"/>
                <a:ea typeface="Open Sans" panose="020B0606030504020204" pitchFamily="34" charset="0"/>
                <a:cs typeface="Open Sans" panose="020B0606030504020204" pitchFamily="34" charset="0"/>
              </a:rPr>
              <a:t>Predicting </a:t>
            </a:r>
            <a:r>
              <a:rPr lang="en-US" altLang="ko-KR" sz="2800" b="1" i="1" dirty="0">
                <a:latin typeface="Open Sans" panose="020B0606030504020204" pitchFamily="34" charset="0"/>
                <a:ea typeface="Open Sans" panose="020B0606030504020204" pitchFamily="34" charset="0"/>
                <a:cs typeface="Open Sans" panose="020B0606030504020204" pitchFamily="34" charset="0"/>
              </a:rPr>
              <a:t>Sales</a:t>
            </a:r>
            <a:r>
              <a:rPr lang="en-US" altLang="ko-KR" sz="2800" b="1" dirty="0">
                <a:latin typeface="Open Sans" panose="020B0606030504020204" pitchFamily="34" charset="0"/>
                <a:ea typeface="Open Sans" panose="020B0606030504020204" pitchFamily="34" charset="0"/>
                <a:cs typeface="Open Sans" panose="020B0606030504020204" pitchFamily="34" charset="0"/>
              </a:rPr>
              <a:t> using </a:t>
            </a:r>
            <a:r>
              <a:rPr lang="en-US" altLang="ko-KR" sz="2800" b="1" i="1" dirty="0">
                <a:latin typeface="Open Sans" panose="020B0606030504020204" pitchFamily="34" charset="0"/>
                <a:ea typeface="Open Sans" panose="020B0606030504020204" pitchFamily="34" charset="0"/>
                <a:cs typeface="Open Sans" panose="020B0606030504020204" pitchFamily="34" charset="0"/>
              </a:rPr>
              <a:t>Advertising Spending</a:t>
            </a:r>
            <a:endParaRPr lang="ko-KR" altLang="en-US" i="1" dirty="0"/>
          </a:p>
        </p:txBody>
      </p:sp>
      <p:graphicFrame>
        <p:nvGraphicFramePr>
          <p:cNvPr id="16" name="표 15">
            <a:extLst>
              <a:ext uri="{FF2B5EF4-FFF2-40B4-BE49-F238E27FC236}">
                <a16:creationId xmlns:a16="http://schemas.microsoft.com/office/drawing/2014/main" id="{5298BE77-04C8-7BE7-2CD1-991A1871FF2D}"/>
              </a:ext>
            </a:extLst>
          </p:cNvPr>
          <p:cNvGraphicFramePr>
            <a:graphicFrameLocks noGrp="1"/>
          </p:cNvGraphicFramePr>
          <p:nvPr>
            <p:extLst>
              <p:ext uri="{D42A27DB-BD31-4B8C-83A1-F6EECF244321}">
                <p14:modId xmlns:p14="http://schemas.microsoft.com/office/powerpoint/2010/main" val="1924496192"/>
              </p:ext>
            </p:extLst>
          </p:nvPr>
        </p:nvGraphicFramePr>
        <p:xfrm>
          <a:off x="3800854" y="2138216"/>
          <a:ext cx="4590291" cy="3805571"/>
        </p:xfrm>
        <a:graphic>
          <a:graphicData uri="http://schemas.openxmlformats.org/drawingml/2006/table">
            <a:tbl>
              <a:tblPr firstRow="1" bandRow="1">
                <a:tableStyleId>{5940675A-B579-460E-94D1-54222C63F5DA}</a:tableStyleId>
              </a:tblPr>
              <a:tblGrid>
                <a:gridCol w="457202">
                  <a:extLst>
                    <a:ext uri="{9D8B030D-6E8A-4147-A177-3AD203B41FA5}">
                      <a16:colId xmlns:a16="http://schemas.microsoft.com/office/drawing/2014/main" val="2537664382"/>
                    </a:ext>
                  </a:extLst>
                </a:gridCol>
                <a:gridCol w="2602992">
                  <a:extLst>
                    <a:ext uri="{9D8B030D-6E8A-4147-A177-3AD203B41FA5}">
                      <a16:colId xmlns:a16="http://schemas.microsoft.com/office/drawing/2014/main" val="3716553962"/>
                    </a:ext>
                  </a:extLst>
                </a:gridCol>
                <a:gridCol w="1530097">
                  <a:extLst>
                    <a:ext uri="{9D8B030D-6E8A-4147-A177-3AD203B41FA5}">
                      <a16:colId xmlns:a16="http://schemas.microsoft.com/office/drawing/2014/main" val="3653596201"/>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mpd="sng">
                      <a:noFill/>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Advertising Spending</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sz="1600" b="1" dirty="0">
                          <a:latin typeface="Open Sans" panose="020B0606030504020204" pitchFamily="34" charset="0"/>
                          <a:cs typeface="Open Sans" panose="020B0606030504020204" pitchFamily="34" charset="0"/>
                        </a:rPr>
                        <a:t>Sales</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246298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5924" marR="5924" marT="5924"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881305569"/>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942484100"/>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3242571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985781104"/>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72</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31620692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68</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824860133"/>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65</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83561884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62</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21683629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92827611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58</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788137437"/>
                  </a:ext>
                </a:extLst>
              </a:tr>
            </a:tbl>
          </a:graphicData>
        </a:graphic>
      </p:graphicFrame>
    </p:spTree>
    <p:extLst>
      <p:ext uri="{BB962C8B-B14F-4D97-AF65-F5344CB8AC3E}">
        <p14:creationId xmlns:p14="http://schemas.microsoft.com/office/powerpoint/2010/main" val="245184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22</a:t>
            </a:fld>
            <a:endParaRPr lang="ko-KR" altLang="en-US" dirty="0"/>
          </a:p>
        </p:txBody>
      </p:sp>
      <p:pic>
        <p:nvPicPr>
          <p:cNvPr id="4098" name="Picture 2">
            <a:extLst>
              <a:ext uri="{FF2B5EF4-FFF2-40B4-BE49-F238E27FC236}">
                <a16:creationId xmlns:a16="http://schemas.microsoft.com/office/drawing/2014/main" id="{7419469B-0BA2-18C0-767D-CE0736CD3E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5383" y="1703955"/>
            <a:ext cx="5221234" cy="4142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E30EC3-447E-859C-11CD-AAFC22936D50}"/>
              </a:ext>
            </a:extLst>
          </p:cNvPr>
          <p:cNvSpPr txBox="1"/>
          <p:nvPr/>
        </p:nvSpPr>
        <p:spPr>
          <a:xfrm>
            <a:off x="858520" y="1151130"/>
            <a:ext cx="10891520" cy="461665"/>
          </a:xfrm>
          <a:prstGeom prst="rect">
            <a:avLst/>
          </a:prstGeom>
          <a:noFill/>
        </p:spPr>
        <p:txBody>
          <a:bodyPr wrap="square">
            <a:spAutoFit/>
          </a:bodyPr>
          <a:lstStyle/>
          <a:p>
            <a:pPr algn="ctr"/>
            <a:r>
              <a:rPr lang="en-US" altLang="ko-KR" sz="2400" b="1" dirty="0">
                <a:latin typeface="Open Sans" panose="020B0606030504020204" pitchFamily="34" charset="0"/>
                <a:ea typeface="Open Sans" panose="020B0606030504020204" pitchFamily="34" charset="0"/>
                <a:cs typeface="Open Sans" panose="020B0606030504020204" pitchFamily="34" charset="0"/>
              </a:rPr>
              <a:t>How would you draw a line representing a linear regression here?</a:t>
            </a:r>
            <a:endParaRPr lang="ko-KR" altLang="en-US" sz="2400" b="1" dirty="0"/>
          </a:p>
        </p:txBody>
      </p:sp>
    </p:spTree>
    <p:extLst>
      <p:ext uri="{BB962C8B-B14F-4D97-AF65-F5344CB8AC3E}">
        <p14:creationId xmlns:p14="http://schemas.microsoft.com/office/powerpoint/2010/main" val="37092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23</a:t>
            </a:fld>
            <a:endParaRPr lang="ko-KR" altLang="en-US" dirty="0"/>
          </a:p>
        </p:txBody>
      </p:sp>
      <p:pic>
        <p:nvPicPr>
          <p:cNvPr id="4098" name="Picture 2">
            <a:extLst>
              <a:ext uri="{FF2B5EF4-FFF2-40B4-BE49-F238E27FC236}">
                <a16:creationId xmlns:a16="http://schemas.microsoft.com/office/drawing/2014/main" id="{7419469B-0BA2-18C0-767D-CE0736CD3E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703955"/>
            <a:ext cx="5221234" cy="4142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E30EC3-447E-859C-11CD-AAFC22936D50}"/>
              </a:ext>
            </a:extLst>
          </p:cNvPr>
          <p:cNvSpPr txBox="1"/>
          <p:nvPr/>
        </p:nvSpPr>
        <p:spPr>
          <a:xfrm>
            <a:off x="858520" y="1151130"/>
            <a:ext cx="10891520" cy="461665"/>
          </a:xfrm>
          <a:prstGeom prst="rect">
            <a:avLst/>
          </a:prstGeom>
          <a:noFill/>
        </p:spPr>
        <p:txBody>
          <a:bodyPr wrap="square">
            <a:spAutoFit/>
          </a:bodyPr>
          <a:lstStyle/>
          <a:p>
            <a:pPr algn="ctr"/>
            <a:r>
              <a:rPr lang="en-US" altLang="ko-KR" sz="2400" b="1" dirty="0">
                <a:latin typeface="Open Sans" panose="020B0606030504020204" pitchFamily="34" charset="0"/>
                <a:ea typeface="Open Sans" panose="020B0606030504020204" pitchFamily="34" charset="0"/>
                <a:cs typeface="Open Sans" panose="020B0606030504020204" pitchFamily="34" charset="0"/>
              </a:rPr>
              <a:t>How would you draw a line representing a linear regression here?</a:t>
            </a:r>
            <a:endParaRPr lang="ko-KR" altLang="en-US" sz="2400" b="1" dirty="0"/>
          </a:p>
        </p:txBody>
      </p:sp>
      <p:cxnSp>
        <p:nvCxnSpPr>
          <p:cNvPr id="8" name="직선 연결선 7">
            <a:extLst>
              <a:ext uri="{FF2B5EF4-FFF2-40B4-BE49-F238E27FC236}">
                <a16:creationId xmlns:a16="http://schemas.microsoft.com/office/drawing/2014/main" id="{9C6DCBE1-ADDC-D7E2-02B8-C362E0869A17}"/>
              </a:ext>
            </a:extLst>
          </p:cNvPr>
          <p:cNvCxnSpPr>
            <a:cxnSpLocks/>
          </p:cNvCxnSpPr>
          <p:nvPr/>
        </p:nvCxnSpPr>
        <p:spPr>
          <a:xfrm flipV="1">
            <a:off x="4084320" y="1981200"/>
            <a:ext cx="2585720" cy="206248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E13C37F3-C571-9D49-1F87-9770BAFE8A1E}"/>
              </a:ext>
            </a:extLst>
          </p:cNvPr>
          <p:cNvCxnSpPr>
            <a:cxnSpLocks/>
          </p:cNvCxnSpPr>
          <p:nvPr/>
        </p:nvCxnSpPr>
        <p:spPr>
          <a:xfrm>
            <a:off x="4084320" y="2275840"/>
            <a:ext cx="4546600" cy="1254760"/>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265EE5-8450-7371-6FF7-F5DAF0BF399C}"/>
              </a:ext>
            </a:extLst>
          </p:cNvPr>
          <p:cNvSpPr txBox="1"/>
          <p:nvPr/>
        </p:nvSpPr>
        <p:spPr>
          <a:xfrm>
            <a:off x="8193537" y="3453745"/>
            <a:ext cx="437383" cy="461665"/>
          </a:xfrm>
          <a:prstGeom prst="rect">
            <a:avLst/>
          </a:prstGeom>
          <a:noFill/>
        </p:spPr>
        <p:txBody>
          <a:bodyPr wrap="square">
            <a:spAutoFit/>
          </a:bodyPr>
          <a:lstStyle/>
          <a:p>
            <a:pPr algn="ctr"/>
            <a:r>
              <a:rPr lang="en-US" altLang="ko-KR" sz="24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②</a:t>
            </a:r>
            <a:endParaRPr lang="ko-KR" altLang="en-US" sz="2400" dirty="0">
              <a:solidFill>
                <a:srgbClr val="00B050"/>
              </a:solidFill>
              <a:latin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525048B2-DCAE-663E-DD48-85B114A50058}"/>
              </a:ext>
            </a:extLst>
          </p:cNvPr>
          <p:cNvSpPr txBox="1"/>
          <p:nvPr/>
        </p:nvSpPr>
        <p:spPr>
          <a:xfrm>
            <a:off x="4166103" y="3838554"/>
            <a:ext cx="437383" cy="461665"/>
          </a:xfrm>
          <a:prstGeom prst="rect">
            <a:avLst/>
          </a:prstGeom>
          <a:noFill/>
        </p:spPr>
        <p:txBody>
          <a:bodyPr wrap="square">
            <a:spAutoFit/>
          </a:bodyPr>
          <a:lstStyle/>
          <a:p>
            <a:pPr algn="ctr"/>
            <a:r>
              <a:rPr lang="en-US" altLang="ko-KR"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①</a:t>
            </a:r>
            <a:endParaRPr lang="ko-KR" altLang="en-US" sz="2400" dirty="0">
              <a:solidFill>
                <a:schemeClr val="accent2"/>
              </a:solidFill>
            </a:endParaRPr>
          </a:p>
        </p:txBody>
      </p:sp>
    </p:spTree>
    <p:extLst>
      <p:ext uri="{BB962C8B-B14F-4D97-AF65-F5344CB8AC3E}">
        <p14:creationId xmlns:p14="http://schemas.microsoft.com/office/powerpoint/2010/main" val="2188664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5122" name="Picture 2">
            <a:extLst>
              <a:ext uri="{FF2B5EF4-FFF2-40B4-BE49-F238E27FC236}">
                <a16:creationId xmlns:a16="http://schemas.microsoft.com/office/drawing/2014/main" id="{8A27C7D7-6408-0689-2FFC-8624FCC233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703955"/>
            <a:ext cx="5221234" cy="414224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24</a:t>
            </a:fld>
            <a:endParaRPr lang="ko-KR" altLang="en-US" dirty="0"/>
          </a:p>
        </p:txBody>
      </p:sp>
      <p:sp>
        <p:nvSpPr>
          <p:cNvPr id="4" name="TextBox 3">
            <a:extLst>
              <a:ext uri="{FF2B5EF4-FFF2-40B4-BE49-F238E27FC236}">
                <a16:creationId xmlns:a16="http://schemas.microsoft.com/office/drawing/2014/main" id="{019A1B72-1A74-DA3A-294A-E37C80D229BA}"/>
              </a:ext>
            </a:extLst>
          </p:cNvPr>
          <p:cNvSpPr txBox="1"/>
          <p:nvPr/>
        </p:nvSpPr>
        <p:spPr>
          <a:xfrm>
            <a:off x="9232446" y="1720840"/>
            <a:ext cx="2264229"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6.4485</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63.7624</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7.9851</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0.0014</a:t>
            </a:r>
            <a:endParaRPr lang="ko-KR" altLang="en-US" dirty="0"/>
          </a:p>
        </p:txBody>
      </p:sp>
      <p:sp>
        <p:nvSpPr>
          <p:cNvPr id="7" name="TextBox 6">
            <a:extLst>
              <a:ext uri="{FF2B5EF4-FFF2-40B4-BE49-F238E27FC236}">
                <a16:creationId xmlns:a16="http://schemas.microsoft.com/office/drawing/2014/main" id="{B7B1E842-8788-B704-EBE4-F9F65B53AA1E}"/>
              </a:ext>
            </a:extLst>
          </p:cNvPr>
          <p:cNvSpPr txBox="1"/>
          <p:nvPr/>
        </p:nvSpPr>
        <p:spPr>
          <a:xfrm>
            <a:off x="858520" y="1151130"/>
            <a:ext cx="10891520" cy="461665"/>
          </a:xfrm>
          <a:prstGeom prst="rect">
            <a:avLst/>
          </a:prstGeom>
          <a:noFill/>
        </p:spPr>
        <p:txBody>
          <a:bodyPr wrap="square">
            <a:spAutoFit/>
          </a:bodyPr>
          <a:lstStyle/>
          <a:p>
            <a:pPr algn="ctr"/>
            <a:r>
              <a:rPr lang="en-US" altLang="ko-KR" sz="2400" b="1" dirty="0">
                <a:latin typeface="Open Sans" panose="020B0606030504020204" pitchFamily="34" charset="0"/>
                <a:ea typeface="Open Sans" panose="020B0606030504020204" pitchFamily="34" charset="0"/>
                <a:cs typeface="Open Sans" panose="020B0606030504020204" pitchFamily="34" charset="0"/>
              </a:rPr>
              <a:t>The following red line is the best </a:t>
            </a:r>
            <a:r>
              <a:rPr lang="ko-KR" altLang="en-US" sz="2400" b="1" dirty="0">
                <a:latin typeface="Open Sans" panose="020B0606030504020204" pitchFamily="34" charset="0"/>
                <a:ea typeface="Open Sans" panose="020B0606030504020204" pitchFamily="34" charset="0"/>
                <a:cs typeface="Open Sans" panose="020B0606030504020204" pitchFamily="34" charset="0"/>
              </a:rPr>
              <a:t>😛</a:t>
            </a:r>
            <a:endParaRPr lang="ko-KR" altLang="en-US" sz="2400" b="1" dirty="0"/>
          </a:p>
        </p:txBody>
      </p:sp>
    </p:spTree>
    <p:extLst>
      <p:ext uri="{BB962C8B-B14F-4D97-AF65-F5344CB8AC3E}">
        <p14:creationId xmlns:p14="http://schemas.microsoft.com/office/powerpoint/2010/main" val="3721624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What if we use unnecessary features to predict </a:t>
            </a:r>
            <a:r>
              <a:rPr lang="en-US" altLang="ko-KR" sz="2400" b="1" i="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Sales</a:t>
            </a: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en-US" altLang="ko-KR" sz="2000" i="1" dirty="0">
                <a:highlight>
                  <a:srgbClr val="FFFFFF"/>
                </a:highlight>
                <a:latin typeface="Open Sans" panose="020B0606030504020204" pitchFamily="34" charset="0"/>
                <a:ea typeface="Open Sans" panose="020B0606030504020204" pitchFamily="34" charset="0"/>
                <a:cs typeface="Open Sans" panose="020B0606030504020204" pitchFamily="34" charset="0"/>
              </a:rPr>
              <a:t>Random number</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t>
            </a:r>
            <a:r>
              <a:rPr lang="en-US" altLang="ko-KR" sz="2000" i="1" dirty="0">
                <a:highlight>
                  <a:srgbClr val="FFFFFF"/>
                </a:highlight>
                <a:latin typeface="Open Sans" panose="020B0606030504020204" pitchFamily="34" charset="0"/>
                <a:ea typeface="Open Sans" panose="020B0606030504020204" pitchFamily="34" charset="0"/>
                <a:cs typeface="Open Sans" panose="020B0606030504020204" pitchFamily="34" charset="0"/>
              </a:rPr>
              <a:t>Garbage numbers</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are irrelevant to predict the </a:t>
            </a:r>
            <a:r>
              <a:rPr lang="en-US" altLang="ko-KR" sz="2000" i="1" dirty="0">
                <a:highlight>
                  <a:srgbClr val="FFFFFF"/>
                </a:highlight>
                <a:latin typeface="Open Sans" panose="020B0606030504020204" pitchFamily="34" charset="0"/>
                <a:ea typeface="Open Sans" panose="020B0606030504020204" pitchFamily="34" charset="0"/>
                <a:cs typeface="Open Sans" panose="020B0606030504020204" pitchFamily="34" charset="0"/>
              </a:rPr>
              <a:t>Sales</a:t>
            </a:r>
            <a:endParaRPr lang="en-US" altLang="ko-KR" sz="2000" b="1"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25</a:t>
            </a:fld>
            <a:endParaRPr lang="ko-KR" altLang="en-US" dirty="0"/>
          </a:p>
        </p:txBody>
      </p:sp>
      <p:graphicFrame>
        <p:nvGraphicFramePr>
          <p:cNvPr id="4" name="표 3">
            <a:extLst>
              <a:ext uri="{FF2B5EF4-FFF2-40B4-BE49-F238E27FC236}">
                <a16:creationId xmlns:a16="http://schemas.microsoft.com/office/drawing/2014/main" id="{9E7ED0E0-D263-6940-B208-754C3B93CBCC}"/>
              </a:ext>
            </a:extLst>
          </p:cNvPr>
          <p:cNvGraphicFramePr>
            <a:graphicFrameLocks noGrp="1"/>
          </p:cNvGraphicFramePr>
          <p:nvPr>
            <p:extLst>
              <p:ext uri="{D42A27DB-BD31-4B8C-83A1-F6EECF244321}">
                <p14:modId xmlns:p14="http://schemas.microsoft.com/office/powerpoint/2010/main" val="603641023"/>
              </p:ext>
            </p:extLst>
          </p:nvPr>
        </p:nvGraphicFramePr>
        <p:xfrm>
          <a:off x="2270758" y="2590336"/>
          <a:ext cx="7650485" cy="3805571"/>
        </p:xfrm>
        <a:graphic>
          <a:graphicData uri="http://schemas.openxmlformats.org/drawingml/2006/table">
            <a:tbl>
              <a:tblPr firstRow="1" bandRow="1">
                <a:tableStyleId>{5940675A-B579-460E-94D1-54222C63F5DA}</a:tableStyleId>
              </a:tblPr>
              <a:tblGrid>
                <a:gridCol w="457202">
                  <a:extLst>
                    <a:ext uri="{9D8B030D-6E8A-4147-A177-3AD203B41FA5}">
                      <a16:colId xmlns:a16="http://schemas.microsoft.com/office/drawing/2014/main" val="2537664382"/>
                    </a:ext>
                  </a:extLst>
                </a:gridCol>
                <a:gridCol w="2602992">
                  <a:extLst>
                    <a:ext uri="{9D8B030D-6E8A-4147-A177-3AD203B41FA5}">
                      <a16:colId xmlns:a16="http://schemas.microsoft.com/office/drawing/2014/main" val="3716553962"/>
                    </a:ext>
                  </a:extLst>
                </a:gridCol>
                <a:gridCol w="1530097">
                  <a:extLst>
                    <a:ext uri="{9D8B030D-6E8A-4147-A177-3AD203B41FA5}">
                      <a16:colId xmlns:a16="http://schemas.microsoft.com/office/drawing/2014/main" val="4222204718"/>
                    </a:ext>
                  </a:extLst>
                </a:gridCol>
                <a:gridCol w="1530097">
                  <a:extLst>
                    <a:ext uri="{9D8B030D-6E8A-4147-A177-3AD203B41FA5}">
                      <a16:colId xmlns:a16="http://schemas.microsoft.com/office/drawing/2014/main" val="2746175889"/>
                    </a:ext>
                  </a:extLst>
                </a:gridCol>
                <a:gridCol w="1530097">
                  <a:extLst>
                    <a:ext uri="{9D8B030D-6E8A-4147-A177-3AD203B41FA5}">
                      <a16:colId xmlns:a16="http://schemas.microsoft.com/office/drawing/2014/main" val="3653596201"/>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mpd="sng">
                      <a:noFill/>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Advertising Spending</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Random No.</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Garbage No.</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sz="1600" b="1" dirty="0">
                          <a:latin typeface="Open Sans" panose="020B0606030504020204" pitchFamily="34" charset="0"/>
                          <a:cs typeface="Open Sans" panose="020B0606030504020204" pitchFamily="34" charset="0"/>
                        </a:rPr>
                        <a:t>Sales</a:t>
                      </a:r>
                      <a:endParaRPr lang="ko-KR" altLang="en-US" sz="1600" b="1" dirty="0">
                        <a:latin typeface="Open Sans" panose="020B0606030504020204" pitchFamily="34" charset="0"/>
                        <a:cs typeface="Open Sans" panose="020B0606030504020204" pitchFamily="34" charset="0"/>
                      </a:endParaRPr>
                    </a:p>
                  </a:txBody>
                  <a:tcPr marL="85305" marR="85305" marT="42653" marB="42653">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246298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5924" marR="5924" marT="5924"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881305569"/>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942484100"/>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3242571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985781104"/>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72</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31620692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9999</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68</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824860133"/>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65</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83561884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62</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21683629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92827611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9999</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58</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788137437"/>
                  </a:ext>
                </a:extLst>
              </a:tr>
            </a:tbl>
          </a:graphicData>
        </a:graphic>
      </p:graphicFrame>
    </p:spTree>
    <p:extLst>
      <p:ext uri="{BB962C8B-B14F-4D97-AF65-F5344CB8AC3E}">
        <p14:creationId xmlns:p14="http://schemas.microsoft.com/office/powerpoint/2010/main" val="271357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What if we use unnecessary features to predict </a:t>
            </a:r>
            <a:r>
              <a:rPr lang="en-US" altLang="ko-KR" sz="2400" b="1" i="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Sales</a:t>
            </a: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Why does </a:t>
            </a: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MAE</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increase while </a:t>
            </a: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MSE</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t>
            </a: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RMSE</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decrease? </a:t>
            </a:r>
            <a:r>
              <a:rPr lang="ko-KR" altLang="en-US"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Why does </a:t>
            </a: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MAE</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increase while </a:t>
            </a: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a:t>
            </a:r>
            <a:r>
              <a:rPr lang="en-US" altLang="ko-KR" sz="2000" b="1" baseline="30000" dirty="0">
                <a:highlight>
                  <a:srgbClr val="FFFFFF"/>
                </a:highlight>
                <a:latin typeface="Open Sans" panose="020B0606030504020204" pitchFamily="34" charset="0"/>
                <a:ea typeface="Open Sans" panose="020B0606030504020204" pitchFamily="34" charset="0"/>
                <a:cs typeface="Open Sans" panose="020B0606030504020204" pitchFamily="34" charset="0"/>
              </a:rPr>
              <a:t>2</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increase? </a:t>
            </a:r>
            <a:r>
              <a:rPr lang="ko-KR" altLang="en-US"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Why does </a:t>
            </a: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a:t>
            </a:r>
            <a:r>
              <a:rPr lang="en-US" altLang="ko-KR" sz="2000" b="1" baseline="30000" dirty="0">
                <a:highlight>
                  <a:srgbClr val="FFFFFF"/>
                </a:highlight>
                <a:latin typeface="Open Sans" panose="020B0606030504020204" pitchFamily="34" charset="0"/>
                <a:ea typeface="Open Sans" panose="020B0606030504020204" pitchFamily="34" charset="0"/>
                <a:cs typeface="Open Sans" panose="020B0606030504020204" pitchFamily="34" charset="0"/>
              </a:rPr>
              <a:t>2</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increase even when use irrelevant features? </a:t>
            </a:r>
            <a:r>
              <a:rPr lang="ko-KR" altLang="en-US"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26</a:t>
            </a:fld>
            <a:endParaRPr lang="ko-KR" altLang="en-US" dirty="0"/>
          </a:p>
        </p:txBody>
      </p:sp>
      <p:graphicFrame>
        <p:nvGraphicFramePr>
          <p:cNvPr id="6" name="표 5">
            <a:extLst>
              <a:ext uri="{FF2B5EF4-FFF2-40B4-BE49-F238E27FC236}">
                <a16:creationId xmlns:a16="http://schemas.microsoft.com/office/drawing/2014/main" id="{58066523-ABA2-ECDF-21D3-266142424E84}"/>
              </a:ext>
            </a:extLst>
          </p:cNvPr>
          <p:cNvGraphicFramePr>
            <a:graphicFrameLocks noGrp="1"/>
          </p:cNvGraphicFramePr>
          <p:nvPr>
            <p:extLst>
              <p:ext uri="{D42A27DB-BD31-4B8C-83A1-F6EECF244321}">
                <p14:modId xmlns:p14="http://schemas.microsoft.com/office/powerpoint/2010/main" val="4215430539"/>
              </p:ext>
            </p:extLst>
          </p:nvPr>
        </p:nvGraphicFramePr>
        <p:xfrm>
          <a:off x="1623060" y="2045156"/>
          <a:ext cx="8945880" cy="1383844"/>
        </p:xfrm>
        <a:graphic>
          <a:graphicData uri="http://schemas.openxmlformats.org/drawingml/2006/table">
            <a:tbl>
              <a:tblPr firstRow="1" bandRow="1">
                <a:tableStyleId>{5940675A-B579-460E-94D1-54222C63F5DA}</a:tableStyleId>
              </a:tblPr>
              <a:tblGrid>
                <a:gridCol w="5097780">
                  <a:extLst>
                    <a:ext uri="{9D8B030D-6E8A-4147-A177-3AD203B41FA5}">
                      <a16:colId xmlns:a16="http://schemas.microsoft.com/office/drawing/2014/main" val="3716553962"/>
                    </a:ext>
                  </a:extLst>
                </a:gridCol>
                <a:gridCol w="962025">
                  <a:extLst>
                    <a:ext uri="{9D8B030D-6E8A-4147-A177-3AD203B41FA5}">
                      <a16:colId xmlns:a16="http://schemas.microsoft.com/office/drawing/2014/main" val="4222204718"/>
                    </a:ext>
                  </a:extLst>
                </a:gridCol>
                <a:gridCol w="962025">
                  <a:extLst>
                    <a:ext uri="{9D8B030D-6E8A-4147-A177-3AD203B41FA5}">
                      <a16:colId xmlns:a16="http://schemas.microsoft.com/office/drawing/2014/main" val="2746175889"/>
                    </a:ext>
                  </a:extLst>
                </a:gridCol>
                <a:gridCol w="962025">
                  <a:extLst>
                    <a:ext uri="{9D8B030D-6E8A-4147-A177-3AD203B41FA5}">
                      <a16:colId xmlns:a16="http://schemas.microsoft.com/office/drawing/2014/main" val="3653596201"/>
                    </a:ext>
                  </a:extLst>
                </a:gridCol>
                <a:gridCol w="962025">
                  <a:extLst>
                    <a:ext uri="{9D8B030D-6E8A-4147-A177-3AD203B41FA5}">
                      <a16:colId xmlns:a16="http://schemas.microsoft.com/office/drawing/2014/main" val="1341785126"/>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Features</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MAE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a:t>
                      </a:r>
                      <a:r>
                        <a:rPr lang="en-US" altLang="ko-KR" sz="1600"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sz="1600" b="1" baseline="30000"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2462985"/>
                  </a:ext>
                </a:extLst>
              </a:tr>
              <a:tr h="345961">
                <a:tc>
                  <a:txBody>
                    <a:bodyPr/>
                    <a:lstStyle/>
                    <a:p>
                      <a:pPr algn="l"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 Advertising Spending</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6.4485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63.7624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7.9851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0.0014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81305569"/>
                  </a:ext>
                </a:extLst>
              </a:tr>
              <a:tr h="345961">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Advertising Spending + Random No.</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6.6500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62.3950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7.8991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0.0228</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942484100"/>
                  </a:ext>
                </a:extLst>
              </a:tr>
              <a:tr h="345961">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Advertising Spending + Random No. + Garbage No.</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6.9199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60.3727</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7.7700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0.0545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32425712"/>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88FF50-D017-6BF8-4E3C-6CFA4DB9339E}"/>
                  </a:ext>
                </a:extLst>
              </p:cNvPr>
              <p:cNvSpPr txBox="1"/>
              <p:nvPr/>
            </p:nvSpPr>
            <p:spPr>
              <a:xfrm>
                <a:off x="1132840" y="3496508"/>
                <a:ext cx="9926320"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𝟎𝟎𝟓𝟎</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0" dirty="0" smtClean="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𝟎𝟎𝟑𝟔</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en-US" altLang="ko-KR" sz="2000" b="1" i="1" dirty="0" smtClean="0">
                              <a:solidFill>
                                <a:srgbClr val="FF0000"/>
                              </a:solidFill>
                              <a:latin typeface="Cambria Math" panose="02040503050406030204" pitchFamily="18" charset="0"/>
                            </a:rPr>
                            <m:t>𝟐</m:t>
                          </m:r>
                        </m:sub>
                      </m:sSub>
                      <m:r>
                        <a:rPr lang="en-US" altLang="ko-KR" sz="2000" b="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𝟎𝟎𝟎𝟒</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en-US" altLang="ko-KR" sz="2000" b="1" i="1" dirty="0" smtClean="0">
                              <a:solidFill>
                                <a:srgbClr val="FF0000"/>
                              </a:solidFill>
                              <a:latin typeface="Cambria Math" panose="02040503050406030204" pitchFamily="18" charset="0"/>
                            </a:rPr>
                            <m:t>𝟑</m:t>
                          </m:r>
                        </m:sub>
                      </m:sSub>
                      <m:r>
                        <a:rPr lang="en-US" altLang="ko-KR" sz="2000" b="1" i="0" dirty="0" smtClean="0">
                          <a:solidFill>
                            <a:srgbClr val="FF0000"/>
                          </a:solidFill>
                          <a:latin typeface="Cambria Math" panose="02040503050406030204" pitchFamily="18" charset="0"/>
                        </a:rPr>
                        <m:t>+</m:t>
                      </m:r>
                      <m:r>
                        <a:rPr lang="en-US" altLang="ko-KR" sz="2000" b="1" dirty="0">
                          <a:solidFill>
                            <a:srgbClr val="FF0000"/>
                          </a:solidFill>
                          <a:latin typeface="Cambria Math" panose="02040503050406030204" pitchFamily="18" charset="0"/>
                        </a:rPr>
                        <m:t>𝟔𝟔</m:t>
                      </m:r>
                      <m:r>
                        <a:rPr lang="en-US" altLang="ko-KR" sz="2000" b="1" dirty="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𝟒</m:t>
                      </m:r>
                    </m:oMath>
                  </m:oMathPara>
                </a14:m>
                <a:endParaRPr lang="ko-KR" altLang="en-US" sz="2000" b="1" dirty="0">
                  <a:solidFill>
                    <a:srgbClr val="FF0000"/>
                  </a:solidFill>
                </a:endParaRPr>
              </a:p>
            </p:txBody>
          </p:sp>
        </mc:Choice>
        <mc:Fallback xmlns="">
          <p:sp>
            <p:nvSpPr>
              <p:cNvPr id="7" name="TextBox 6">
                <a:extLst>
                  <a:ext uri="{FF2B5EF4-FFF2-40B4-BE49-F238E27FC236}">
                    <a16:creationId xmlns:a16="http://schemas.microsoft.com/office/drawing/2014/main" id="{F988FF50-D017-6BF8-4E3C-6CFA4DB9339E}"/>
                  </a:ext>
                </a:extLst>
              </p:cNvPr>
              <p:cNvSpPr txBox="1">
                <a:spLocks noRot="1" noChangeAspect="1" noMove="1" noResize="1" noEditPoints="1" noAdjustHandles="1" noChangeArrowheads="1" noChangeShapeType="1" noTextEdit="1"/>
              </p:cNvSpPr>
              <p:nvPr/>
            </p:nvSpPr>
            <p:spPr>
              <a:xfrm>
                <a:off x="1132840" y="3496508"/>
                <a:ext cx="9926320" cy="400110"/>
              </a:xfrm>
              <a:prstGeom prst="rect">
                <a:avLst/>
              </a:prstGeom>
              <a:blipFill>
                <a:blip r:embed="rId2"/>
                <a:stretch>
                  <a:fillRect b="-12308"/>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515DCF9A-99AD-AB0F-BB4F-967D8099D168}"/>
              </a:ext>
            </a:extLst>
          </p:cNvPr>
          <p:cNvSpPr txBox="1"/>
          <p:nvPr/>
        </p:nvSpPr>
        <p:spPr>
          <a:xfrm>
            <a:off x="8081319" y="3964126"/>
            <a:ext cx="4750018" cy="646331"/>
          </a:xfrm>
          <a:prstGeom prst="rect">
            <a:avLst/>
          </a:prstGeom>
          <a:noFill/>
        </p:spPr>
        <p:txBody>
          <a:bodyPr wrap="none" rtlCol="0">
            <a:spAutoFit/>
          </a:bodyPr>
          <a:lstStyle/>
          <a:p>
            <a:r>
              <a:rPr lang="en-US" dirty="0"/>
              <a:t>Mae : </a:t>
            </a:r>
            <a:br>
              <a:rPr lang="en-US" dirty="0"/>
            </a:br>
            <a:r>
              <a:rPr lang="en-US" dirty="0" err="1"/>
              <a:t>Mse</a:t>
            </a:r>
            <a:r>
              <a:rPr lang="ko-KR" altLang="en-US" dirty="0"/>
              <a:t>는 작아진 이유 </a:t>
            </a:r>
            <a:r>
              <a:rPr lang="en-US" altLang="ko-KR" dirty="0"/>
              <a:t>: </a:t>
            </a:r>
            <a:r>
              <a:rPr lang="ko-KR" altLang="en-US" dirty="0"/>
              <a:t>오차가 </a:t>
            </a:r>
            <a:r>
              <a:rPr lang="en-US" altLang="ko-KR" dirty="0"/>
              <a:t>1</a:t>
            </a:r>
            <a:r>
              <a:rPr lang="ko-KR" altLang="en-US" dirty="0"/>
              <a:t>이하이기 때문</a:t>
            </a:r>
            <a:endParaRPr lang="en-US" dirty="0"/>
          </a:p>
        </p:txBody>
      </p:sp>
      <p:sp>
        <p:nvSpPr>
          <p:cNvPr id="8" name="TextBox 7">
            <a:extLst>
              <a:ext uri="{FF2B5EF4-FFF2-40B4-BE49-F238E27FC236}">
                <a16:creationId xmlns:a16="http://schemas.microsoft.com/office/drawing/2014/main" id="{F7F2E46D-B96C-3075-3B9E-C9242698A702}"/>
              </a:ext>
            </a:extLst>
          </p:cNvPr>
          <p:cNvSpPr txBox="1"/>
          <p:nvPr/>
        </p:nvSpPr>
        <p:spPr>
          <a:xfrm>
            <a:off x="6437870" y="4662617"/>
            <a:ext cx="4344459" cy="369332"/>
          </a:xfrm>
          <a:prstGeom prst="rect">
            <a:avLst/>
          </a:prstGeom>
          <a:noFill/>
        </p:spPr>
        <p:txBody>
          <a:bodyPr wrap="none" rtlCol="0">
            <a:spAutoFit/>
          </a:bodyPr>
          <a:lstStyle/>
          <a:p>
            <a:r>
              <a:rPr lang="ko-KR" altLang="en-US" dirty="0"/>
              <a:t>독립변수 많아지면 </a:t>
            </a:r>
            <a:r>
              <a:rPr lang="en-US" altLang="ko-KR" dirty="0"/>
              <a:t>r^2</a:t>
            </a:r>
            <a:r>
              <a:rPr lang="ko-KR" altLang="en-US" dirty="0"/>
              <a:t>값이 무조건 커짐</a:t>
            </a:r>
            <a:endParaRPr lang="en-US" dirty="0"/>
          </a:p>
        </p:txBody>
      </p:sp>
    </p:spTree>
    <p:extLst>
      <p:ext uri="{BB962C8B-B14F-4D97-AF65-F5344CB8AC3E}">
        <p14:creationId xmlns:p14="http://schemas.microsoft.com/office/powerpoint/2010/main" val="1964042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What if we use unnecessary features to predict </a:t>
            </a:r>
            <a:r>
              <a:rPr lang="en-US" altLang="ko-KR" sz="2400" b="1" i="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Sales</a:t>
            </a: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27</a:t>
            </a:fld>
            <a:endParaRPr lang="ko-KR" altLang="en-US" dirty="0"/>
          </a:p>
        </p:txBody>
      </p:sp>
      <p:graphicFrame>
        <p:nvGraphicFramePr>
          <p:cNvPr id="6" name="표 5">
            <a:extLst>
              <a:ext uri="{FF2B5EF4-FFF2-40B4-BE49-F238E27FC236}">
                <a16:creationId xmlns:a16="http://schemas.microsoft.com/office/drawing/2014/main" id="{58066523-ABA2-ECDF-21D3-266142424E84}"/>
              </a:ext>
            </a:extLst>
          </p:cNvPr>
          <p:cNvGraphicFramePr>
            <a:graphicFrameLocks noGrp="1"/>
          </p:cNvGraphicFramePr>
          <p:nvPr>
            <p:extLst>
              <p:ext uri="{D42A27DB-BD31-4B8C-83A1-F6EECF244321}">
                <p14:modId xmlns:p14="http://schemas.microsoft.com/office/powerpoint/2010/main" val="1036387090"/>
              </p:ext>
            </p:extLst>
          </p:nvPr>
        </p:nvGraphicFramePr>
        <p:xfrm>
          <a:off x="1623060" y="2045156"/>
          <a:ext cx="8945880" cy="1383844"/>
        </p:xfrm>
        <a:graphic>
          <a:graphicData uri="http://schemas.openxmlformats.org/drawingml/2006/table">
            <a:tbl>
              <a:tblPr firstRow="1" bandRow="1">
                <a:tableStyleId>{5940675A-B579-460E-94D1-54222C63F5DA}</a:tableStyleId>
              </a:tblPr>
              <a:tblGrid>
                <a:gridCol w="5097780">
                  <a:extLst>
                    <a:ext uri="{9D8B030D-6E8A-4147-A177-3AD203B41FA5}">
                      <a16:colId xmlns:a16="http://schemas.microsoft.com/office/drawing/2014/main" val="3716553962"/>
                    </a:ext>
                  </a:extLst>
                </a:gridCol>
                <a:gridCol w="962025">
                  <a:extLst>
                    <a:ext uri="{9D8B030D-6E8A-4147-A177-3AD203B41FA5}">
                      <a16:colId xmlns:a16="http://schemas.microsoft.com/office/drawing/2014/main" val="4222204718"/>
                    </a:ext>
                  </a:extLst>
                </a:gridCol>
                <a:gridCol w="962025">
                  <a:extLst>
                    <a:ext uri="{9D8B030D-6E8A-4147-A177-3AD203B41FA5}">
                      <a16:colId xmlns:a16="http://schemas.microsoft.com/office/drawing/2014/main" val="2746175889"/>
                    </a:ext>
                  </a:extLst>
                </a:gridCol>
                <a:gridCol w="962025">
                  <a:extLst>
                    <a:ext uri="{9D8B030D-6E8A-4147-A177-3AD203B41FA5}">
                      <a16:colId xmlns:a16="http://schemas.microsoft.com/office/drawing/2014/main" val="3653596201"/>
                    </a:ext>
                  </a:extLst>
                </a:gridCol>
                <a:gridCol w="962025">
                  <a:extLst>
                    <a:ext uri="{9D8B030D-6E8A-4147-A177-3AD203B41FA5}">
                      <a16:colId xmlns:a16="http://schemas.microsoft.com/office/drawing/2014/main" val="1341785126"/>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Features</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MAE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a:t>
                      </a:r>
                      <a:r>
                        <a:rPr lang="en-US" altLang="ko-KR" sz="1600"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sz="1600" b="1" baseline="30000"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2462985"/>
                  </a:ext>
                </a:extLst>
              </a:tr>
              <a:tr h="345961">
                <a:tc>
                  <a:txBody>
                    <a:bodyPr/>
                    <a:lstStyle/>
                    <a:p>
                      <a:pPr algn="l"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 Advertising Spending</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6.4485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63.7624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7.9851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0.0014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81305569"/>
                  </a:ext>
                </a:extLst>
              </a:tr>
              <a:tr h="345961">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Advertising Spending + Random No.</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6.6500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62.3950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7.8991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0.0228</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942484100"/>
                  </a:ext>
                </a:extLst>
              </a:tr>
              <a:tr h="345961">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 Advertising Spending + Random No. + Garbage No.</a:t>
                      </a:r>
                      <a:endParaRPr lang="en-US" altLang="ko-KR" sz="1600" b="0" i="0" u="none" strike="noStrike"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6.9199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60.3727</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7.7700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0.0545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32425712"/>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88FF50-D017-6BF8-4E3C-6CFA4DB9339E}"/>
                  </a:ext>
                </a:extLst>
              </p:cNvPr>
              <p:cNvSpPr txBox="1"/>
              <p:nvPr/>
            </p:nvSpPr>
            <p:spPr>
              <a:xfrm>
                <a:off x="4886960" y="3496508"/>
                <a:ext cx="5681980" cy="400110"/>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𝟎𝟎𝟓𝟎</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0" dirty="0" smtClean="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𝟎𝟎𝟑𝟔</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en-US" altLang="ko-KR" sz="2000" b="1" i="1" dirty="0" smtClean="0">
                              <a:solidFill>
                                <a:srgbClr val="FF0000"/>
                              </a:solidFill>
                              <a:latin typeface="Cambria Math" panose="02040503050406030204" pitchFamily="18" charset="0"/>
                            </a:rPr>
                            <m:t>𝟐</m:t>
                          </m:r>
                        </m:sub>
                      </m:sSub>
                      <m:r>
                        <a:rPr lang="en-US" altLang="ko-KR" sz="2000" b="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𝟎𝟎𝟎𝟒</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en-US" altLang="ko-KR" sz="2000" b="1" i="1" dirty="0" smtClean="0">
                              <a:solidFill>
                                <a:srgbClr val="FF0000"/>
                              </a:solidFill>
                              <a:latin typeface="Cambria Math" panose="02040503050406030204" pitchFamily="18" charset="0"/>
                            </a:rPr>
                            <m:t>𝟑</m:t>
                          </m:r>
                        </m:sub>
                      </m:sSub>
                      <m:r>
                        <a:rPr lang="en-US" altLang="ko-KR" sz="2000" b="1" i="0" dirty="0" smtClean="0">
                          <a:solidFill>
                            <a:srgbClr val="FF0000"/>
                          </a:solidFill>
                          <a:latin typeface="Cambria Math" panose="02040503050406030204" pitchFamily="18" charset="0"/>
                        </a:rPr>
                        <m:t>+</m:t>
                      </m:r>
                      <m:r>
                        <a:rPr lang="en-US" altLang="ko-KR" sz="2000" b="1" dirty="0">
                          <a:solidFill>
                            <a:srgbClr val="FF0000"/>
                          </a:solidFill>
                          <a:latin typeface="Cambria Math" panose="02040503050406030204" pitchFamily="18" charset="0"/>
                        </a:rPr>
                        <m:t>𝟔𝟔</m:t>
                      </m:r>
                      <m:r>
                        <a:rPr lang="en-US" altLang="ko-KR" sz="2000" b="1" dirty="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𝟒</m:t>
                      </m:r>
                    </m:oMath>
                  </m:oMathPara>
                </a14:m>
                <a:endParaRPr lang="ko-KR" altLang="en-US" sz="2000" b="1" dirty="0">
                  <a:solidFill>
                    <a:srgbClr val="FF0000"/>
                  </a:solidFill>
                  <a:latin typeface="Open Sans" panose="020B0606030504020204" pitchFamily="34" charset="0"/>
                  <a:cs typeface="Open Sans" panose="020B0606030504020204" pitchFamily="34" charset="0"/>
                </a:endParaRPr>
              </a:p>
            </p:txBody>
          </p:sp>
        </mc:Choice>
        <mc:Fallback xmlns="">
          <p:sp>
            <p:nvSpPr>
              <p:cNvPr id="7" name="TextBox 6">
                <a:extLst>
                  <a:ext uri="{FF2B5EF4-FFF2-40B4-BE49-F238E27FC236}">
                    <a16:creationId xmlns:a16="http://schemas.microsoft.com/office/drawing/2014/main" id="{F988FF50-D017-6BF8-4E3C-6CFA4DB9339E}"/>
                  </a:ext>
                </a:extLst>
              </p:cNvPr>
              <p:cNvSpPr txBox="1">
                <a:spLocks noRot="1" noChangeAspect="1" noMove="1" noResize="1" noEditPoints="1" noAdjustHandles="1" noChangeArrowheads="1" noChangeShapeType="1" noTextEdit="1"/>
              </p:cNvSpPr>
              <p:nvPr/>
            </p:nvSpPr>
            <p:spPr>
              <a:xfrm>
                <a:off x="4886960" y="3496508"/>
                <a:ext cx="5681980" cy="400110"/>
              </a:xfrm>
              <a:prstGeom prst="rect">
                <a:avLst/>
              </a:prstGeom>
              <a:blipFill>
                <a:blip r:embed="rId2"/>
                <a:stretch>
                  <a:fillRect b="-9231"/>
                </a:stretch>
              </a:blipFill>
            </p:spPr>
            <p:txBody>
              <a:bodyPr/>
              <a:lstStyle/>
              <a:p>
                <a:r>
                  <a:rPr lang="ko-KR" altLang="en-US">
                    <a:noFill/>
                  </a:rPr>
                  <a:t> </a:t>
                </a:r>
              </a:p>
            </p:txBody>
          </p:sp>
        </mc:Fallback>
      </mc:AlternateContent>
      <p:graphicFrame>
        <p:nvGraphicFramePr>
          <p:cNvPr id="8" name="표 7">
            <a:extLst>
              <a:ext uri="{FF2B5EF4-FFF2-40B4-BE49-F238E27FC236}">
                <a16:creationId xmlns:a16="http://schemas.microsoft.com/office/drawing/2014/main" id="{C8837170-3EFC-7DB8-249E-09B916302D8E}"/>
              </a:ext>
            </a:extLst>
          </p:cNvPr>
          <p:cNvGraphicFramePr>
            <a:graphicFrameLocks noGrp="1"/>
          </p:cNvGraphicFramePr>
          <p:nvPr>
            <p:extLst>
              <p:ext uri="{D42A27DB-BD31-4B8C-83A1-F6EECF244321}">
                <p14:modId xmlns:p14="http://schemas.microsoft.com/office/powerpoint/2010/main" val="901646296"/>
              </p:ext>
            </p:extLst>
          </p:nvPr>
        </p:nvGraphicFramePr>
        <p:xfrm>
          <a:off x="1623060" y="4187797"/>
          <a:ext cx="8945880" cy="1383844"/>
        </p:xfrm>
        <a:graphic>
          <a:graphicData uri="http://schemas.openxmlformats.org/drawingml/2006/table">
            <a:tbl>
              <a:tblPr firstRow="1" bandRow="1">
                <a:tableStyleId>{5940675A-B579-460E-94D1-54222C63F5DA}</a:tableStyleId>
              </a:tblPr>
              <a:tblGrid>
                <a:gridCol w="5097780">
                  <a:extLst>
                    <a:ext uri="{9D8B030D-6E8A-4147-A177-3AD203B41FA5}">
                      <a16:colId xmlns:a16="http://schemas.microsoft.com/office/drawing/2014/main" val="3716553962"/>
                    </a:ext>
                  </a:extLst>
                </a:gridCol>
                <a:gridCol w="962025">
                  <a:extLst>
                    <a:ext uri="{9D8B030D-6E8A-4147-A177-3AD203B41FA5}">
                      <a16:colId xmlns:a16="http://schemas.microsoft.com/office/drawing/2014/main" val="4222204718"/>
                    </a:ext>
                  </a:extLst>
                </a:gridCol>
                <a:gridCol w="962025">
                  <a:extLst>
                    <a:ext uri="{9D8B030D-6E8A-4147-A177-3AD203B41FA5}">
                      <a16:colId xmlns:a16="http://schemas.microsoft.com/office/drawing/2014/main" val="2746175889"/>
                    </a:ext>
                  </a:extLst>
                </a:gridCol>
                <a:gridCol w="962025">
                  <a:extLst>
                    <a:ext uri="{9D8B030D-6E8A-4147-A177-3AD203B41FA5}">
                      <a16:colId xmlns:a16="http://schemas.microsoft.com/office/drawing/2014/main" val="3653596201"/>
                    </a:ext>
                  </a:extLst>
                </a:gridCol>
                <a:gridCol w="962025">
                  <a:extLst>
                    <a:ext uri="{9D8B030D-6E8A-4147-A177-3AD203B41FA5}">
                      <a16:colId xmlns:a16="http://schemas.microsoft.com/office/drawing/2014/main" val="1341785126"/>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Features</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MAE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a:t>
                      </a:r>
                      <a:r>
                        <a:rPr lang="en-US" altLang="ko-KR" sz="1600"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sz="1600" b="1" baseline="30000"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2462985"/>
                  </a:ext>
                </a:extLst>
              </a:tr>
              <a:tr h="345961">
                <a:tc>
                  <a:txBody>
                    <a:bodyPr/>
                    <a:lstStyle/>
                    <a:p>
                      <a:pPr algn="l"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 Advertising Spending</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6.4485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63.7624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7.9851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0.0014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81305569"/>
                  </a:ext>
                </a:extLst>
              </a:tr>
              <a:tr h="345961">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Advertising Spending + Random No.</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6.6500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62.3950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7.8991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0.0228</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942484100"/>
                  </a:ext>
                </a:extLst>
              </a:tr>
              <a:tr h="345961">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 Advertising Spending + Random No. + Garbage No.</a:t>
                      </a:r>
                      <a:endParaRPr lang="en-US" altLang="ko-KR" sz="1600" b="0" i="0" u="none" strike="noStrike"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6.9199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60.3727</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7.7700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0.0545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32425712"/>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4CE1CD-7970-949D-5569-A0C4E9183B22}"/>
                  </a:ext>
                </a:extLst>
              </p:cNvPr>
              <p:cNvSpPr txBox="1"/>
              <p:nvPr/>
            </p:nvSpPr>
            <p:spPr>
              <a:xfrm>
                <a:off x="4886960" y="5636480"/>
                <a:ext cx="5681980" cy="400110"/>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𝟏𝟒𝟑𝟎𝟒</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0" dirty="0" smtClean="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𝟏</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𝟗𝟕𝟓𝟎</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en-US" altLang="ko-KR" sz="2000" b="1" i="1" dirty="0" smtClean="0">
                              <a:solidFill>
                                <a:srgbClr val="FF0000"/>
                              </a:solidFill>
                              <a:latin typeface="Cambria Math" panose="02040503050406030204" pitchFamily="18" charset="0"/>
                            </a:rPr>
                            <m:t>𝟐</m:t>
                          </m:r>
                        </m:sub>
                      </m:sSub>
                      <m:r>
                        <a:rPr lang="en-US" altLang="ko-KR" sz="2000" b="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𝟏</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𝟕𝟗𝟗𝟎</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en-US" altLang="ko-KR" sz="2000" b="1" i="1" dirty="0" smtClean="0">
                              <a:solidFill>
                                <a:srgbClr val="FF0000"/>
                              </a:solidFill>
                              <a:latin typeface="Cambria Math" panose="02040503050406030204" pitchFamily="18" charset="0"/>
                            </a:rPr>
                            <m:t>𝟑</m:t>
                          </m:r>
                        </m:sub>
                      </m:sSub>
                      <m:r>
                        <a:rPr lang="en-US" altLang="ko-KR" sz="2000" b="1" i="0" dirty="0" smtClean="0">
                          <a:solidFill>
                            <a:srgbClr val="FF0000"/>
                          </a:solidFill>
                          <a:latin typeface="Cambria Math" panose="02040503050406030204" pitchFamily="18" charset="0"/>
                        </a:rPr>
                        <m:t>+</m:t>
                      </m:r>
                      <m:r>
                        <a:rPr lang="en-US" altLang="ko-KR" sz="2000" b="1" dirty="0">
                          <a:solidFill>
                            <a:srgbClr val="FF0000"/>
                          </a:solidFill>
                          <a:latin typeface="Cambria Math" panose="02040503050406030204" pitchFamily="18" charset="0"/>
                        </a:rPr>
                        <m:t>𝟔</m:t>
                      </m:r>
                      <m:r>
                        <a:rPr lang="en-US" altLang="ko-KR" sz="2000" b="1" i="0" dirty="0" smtClean="0">
                          <a:solidFill>
                            <a:srgbClr val="FF0000"/>
                          </a:solidFill>
                          <a:latin typeface="Cambria Math" panose="02040503050406030204" pitchFamily="18" charset="0"/>
                        </a:rPr>
                        <m:t>𝟒</m:t>
                      </m:r>
                      <m:r>
                        <a:rPr lang="en-US" altLang="ko-KR" sz="2000" b="1" dirty="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𝟓</m:t>
                      </m:r>
                    </m:oMath>
                  </m:oMathPara>
                </a14:m>
                <a:endParaRPr lang="ko-KR" altLang="en-US" sz="2000" b="1" dirty="0">
                  <a:solidFill>
                    <a:srgbClr val="FF0000"/>
                  </a:solidFill>
                  <a:latin typeface="Open Sans" panose="020B0606030504020204" pitchFamily="34" charset="0"/>
                  <a:cs typeface="Open Sans" panose="020B0606030504020204" pitchFamily="34" charset="0"/>
                </a:endParaRPr>
              </a:p>
            </p:txBody>
          </p:sp>
        </mc:Choice>
        <mc:Fallback xmlns="">
          <p:sp>
            <p:nvSpPr>
              <p:cNvPr id="9" name="TextBox 8">
                <a:extLst>
                  <a:ext uri="{FF2B5EF4-FFF2-40B4-BE49-F238E27FC236}">
                    <a16:creationId xmlns:a16="http://schemas.microsoft.com/office/drawing/2014/main" id="{1A4CE1CD-7970-949D-5569-A0C4E9183B22}"/>
                  </a:ext>
                </a:extLst>
              </p:cNvPr>
              <p:cNvSpPr txBox="1">
                <a:spLocks noRot="1" noChangeAspect="1" noMove="1" noResize="1" noEditPoints="1" noAdjustHandles="1" noChangeArrowheads="1" noChangeShapeType="1" noTextEdit="1"/>
              </p:cNvSpPr>
              <p:nvPr/>
            </p:nvSpPr>
            <p:spPr>
              <a:xfrm>
                <a:off x="4886960" y="5636480"/>
                <a:ext cx="5681980" cy="400110"/>
              </a:xfrm>
              <a:prstGeom prst="rect">
                <a:avLst/>
              </a:prstGeom>
              <a:blipFill>
                <a:blip r:embed="rId3"/>
                <a:stretch>
                  <a:fillRect l="-429" b="-9231"/>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F25E3CCE-788C-590A-4A14-12F51F3B9F0E}"/>
              </a:ext>
            </a:extLst>
          </p:cNvPr>
          <p:cNvSpPr txBox="1"/>
          <p:nvPr/>
        </p:nvSpPr>
        <p:spPr>
          <a:xfrm>
            <a:off x="1623060" y="5636480"/>
            <a:ext cx="3134360" cy="400110"/>
          </a:xfrm>
          <a:prstGeom prst="rect">
            <a:avLst/>
          </a:prstGeom>
          <a:noFill/>
        </p:spPr>
        <p:txBody>
          <a:bodyPr wrap="square">
            <a:spAutoFit/>
          </a:bodyPr>
          <a:lstStyle/>
          <a:p>
            <a:r>
              <a:rPr lang="en-US" altLang="ko-KR" sz="2000" b="1" dirty="0">
                <a:latin typeface="Open Sans" panose="020B0606030504020204" pitchFamily="34" charset="0"/>
                <a:ea typeface="Open Sans" panose="020B0606030504020204" pitchFamily="34" charset="0"/>
                <a:cs typeface="Open Sans" panose="020B0606030504020204" pitchFamily="34" charset="0"/>
              </a:rPr>
              <a:t>After Standardization </a:t>
            </a:r>
            <a:endParaRPr lang="ko-KR" altLang="en-US" sz="2000" dirty="0"/>
          </a:p>
        </p:txBody>
      </p:sp>
      <p:sp>
        <p:nvSpPr>
          <p:cNvPr id="13" name="TextBox 12">
            <a:extLst>
              <a:ext uri="{FF2B5EF4-FFF2-40B4-BE49-F238E27FC236}">
                <a16:creationId xmlns:a16="http://schemas.microsoft.com/office/drawing/2014/main" id="{3B5AE4B8-2670-4597-45E2-5FD367613768}"/>
              </a:ext>
            </a:extLst>
          </p:cNvPr>
          <p:cNvSpPr txBox="1"/>
          <p:nvPr/>
        </p:nvSpPr>
        <p:spPr>
          <a:xfrm>
            <a:off x="1623060" y="3493839"/>
            <a:ext cx="3134360" cy="400110"/>
          </a:xfrm>
          <a:prstGeom prst="rect">
            <a:avLst/>
          </a:prstGeom>
          <a:noFill/>
        </p:spPr>
        <p:txBody>
          <a:bodyPr wrap="square">
            <a:spAutoFit/>
          </a:bodyPr>
          <a:lstStyle/>
          <a:p>
            <a:r>
              <a:rPr lang="en-US" altLang="ko-KR" sz="2000" b="1" dirty="0">
                <a:latin typeface="Open Sans" panose="020B0606030504020204" pitchFamily="34" charset="0"/>
                <a:ea typeface="Open Sans" panose="020B0606030504020204" pitchFamily="34" charset="0"/>
                <a:cs typeface="Open Sans" panose="020B0606030504020204" pitchFamily="34" charset="0"/>
              </a:rPr>
              <a:t>Before Standardization </a:t>
            </a:r>
            <a:endParaRPr lang="ko-KR" altLang="en-US" sz="2000" dirty="0"/>
          </a:p>
        </p:txBody>
      </p:sp>
      <p:sp>
        <p:nvSpPr>
          <p:cNvPr id="4" name="TextBox 3">
            <a:extLst>
              <a:ext uri="{FF2B5EF4-FFF2-40B4-BE49-F238E27FC236}">
                <a16:creationId xmlns:a16="http://schemas.microsoft.com/office/drawing/2014/main" id="{C956D469-C015-8DED-9044-BF47842A871C}"/>
              </a:ext>
            </a:extLst>
          </p:cNvPr>
          <p:cNvSpPr txBox="1"/>
          <p:nvPr/>
        </p:nvSpPr>
        <p:spPr>
          <a:xfrm>
            <a:off x="1470454" y="6413157"/>
            <a:ext cx="5238485" cy="369332"/>
          </a:xfrm>
          <a:prstGeom prst="rect">
            <a:avLst/>
          </a:prstGeom>
          <a:noFill/>
        </p:spPr>
        <p:txBody>
          <a:bodyPr wrap="none" rtlCol="0">
            <a:spAutoFit/>
          </a:bodyPr>
          <a:lstStyle/>
          <a:p>
            <a:r>
              <a:rPr lang="ko-KR" altLang="en-US" dirty="0"/>
              <a:t>계수가 달라짐</a:t>
            </a:r>
            <a:r>
              <a:rPr lang="en-US" altLang="ko-KR" dirty="0"/>
              <a:t>, mae,mse,rmse,r^2</a:t>
            </a:r>
            <a:r>
              <a:rPr lang="ko-KR" altLang="en-US" dirty="0"/>
              <a:t>값은 같은 반면</a:t>
            </a:r>
            <a:endParaRPr lang="en-US" dirty="0"/>
          </a:p>
        </p:txBody>
      </p:sp>
    </p:spTree>
    <p:extLst>
      <p:ext uri="{BB962C8B-B14F-4D97-AF65-F5344CB8AC3E}">
        <p14:creationId xmlns:p14="http://schemas.microsoft.com/office/powerpoint/2010/main" val="2998702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regression technique that models the </a:t>
                </a: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relationship between an independent variable(s) (denoted as </a:t>
                </a: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 dependent variable (denoted as </a:t>
                </a:r>
                <a14:m>
                  <m:oMath xmlns:m="http://schemas.openxmlformats.org/officeDocument/2006/math">
                    <m:r>
                      <a:rPr lang="en-US" altLang="ko-KR" sz="2400" b="1" i="1">
                        <a:highlight>
                          <a:srgbClr val="FFFFFF"/>
                        </a:highlight>
                        <a:latin typeface="Cambria Math" panose="02040503050406030204" pitchFamily="18" charset="0"/>
                      </a:rPr>
                      <m:t>𝒚</m:t>
                    </m:r>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 as a polynomial function of </a:t>
                </a:r>
                <a14:m>
                  <m:oMath xmlns:m="http://schemas.openxmlformats.org/officeDocument/2006/math">
                    <m:r>
                      <a:rPr lang="en-US" altLang="ko-KR" sz="2400" b="1" i="1">
                        <a:highlight>
                          <a:srgbClr val="FFFFFF"/>
                        </a:highlight>
                        <a:latin typeface="Cambria Math" panose="02040503050406030204" pitchFamily="18" charset="0"/>
                      </a:rPr>
                      <m:t>𝒙</m:t>
                    </m:r>
                  </m:oMath>
                </a14:m>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Polynomial regression allows for fitting a curve to the data, capturing non-linear patterns and curvature</a:t>
                </a: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Polynomial regression is useful when the relationship between variables cannot be adequately described by a straight line</a:t>
                </a: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28</a:t>
            </a:fld>
            <a:endParaRPr lang="ko-KR" altLang="en-US" dirty="0"/>
          </a:p>
        </p:txBody>
      </p:sp>
    </p:spTree>
    <p:extLst>
      <p:ext uri="{BB962C8B-B14F-4D97-AF65-F5344CB8AC3E}">
        <p14:creationId xmlns:p14="http://schemas.microsoft.com/office/powerpoint/2010/main" val="1268413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29</a:t>
            </a:fld>
            <a:endParaRPr lang="ko-KR" altLang="en-US" dirty="0"/>
          </a:p>
        </p:txBody>
      </p:sp>
      <p:sp>
        <p:nvSpPr>
          <p:cNvPr id="15" name="내용 개체 틀 14">
            <a:extLst>
              <a:ext uri="{FF2B5EF4-FFF2-40B4-BE49-F238E27FC236}">
                <a16:creationId xmlns:a16="http://schemas.microsoft.com/office/drawing/2014/main" id="{5F98F53C-D0D8-E4F5-4B84-08E90F8A6DA2}"/>
              </a:ext>
            </a:extLst>
          </p:cNvPr>
          <p:cNvSpPr>
            <a:spLocks noGrp="1"/>
          </p:cNvSpPr>
          <p:nvPr>
            <p:ph idx="1"/>
          </p:nvPr>
        </p:nvSpPr>
        <p:spPr/>
        <p:txBody>
          <a:bodyPr>
            <a:normAutofit/>
          </a:bodyPr>
          <a:lstStyle/>
          <a:p>
            <a:pPr>
              <a:lnSpc>
                <a:spcPct val="150000"/>
              </a:lnSpc>
            </a:pPr>
            <a:r>
              <a:rPr lang="en-US" altLang="ko-KR" sz="2400" b="1" dirty="0">
                <a:latin typeface="Open Sans" panose="020B0606030504020204" pitchFamily="34" charset="0"/>
                <a:ea typeface="Open Sans" panose="020B0606030504020204" pitchFamily="34" charset="0"/>
                <a:cs typeface="Open Sans" panose="020B0606030504020204" pitchFamily="34" charset="0"/>
              </a:rPr>
              <a:t>Predicting </a:t>
            </a:r>
            <a:r>
              <a:rPr lang="en-US" altLang="ko-KR" sz="2400" b="1" i="1" dirty="0">
                <a:latin typeface="Open Sans" panose="020B0606030504020204" pitchFamily="34" charset="0"/>
                <a:ea typeface="Open Sans" panose="020B0606030504020204" pitchFamily="34" charset="0"/>
                <a:cs typeface="Open Sans" panose="020B0606030504020204" pitchFamily="34" charset="0"/>
              </a:rPr>
              <a:t>Sales</a:t>
            </a:r>
            <a:r>
              <a:rPr lang="en-US" altLang="ko-KR" sz="2400" b="1" dirty="0">
                <a:latin typeface="Open Sans" panose="020B0606030504020204" pitchFamily="34" charset="0"/>
                <a:ea typeface="Open Sans" panose="020B0606030504020204" pitchFamily="34" charset="0"/>
                <a:cs typeface="Open Sans" panose="020B0606030504020204" pitchFamily="34" charset="0"/>
              </a:rPr>
              <a:t> using </a:t>
            </a:r>
            <a:r>
              <a:rPr lang="en-US" altLang="ko-KR" sz="2400" b="1" i="1" dirty="0">
                <a:latin typeface="Open Sans" panose="020B0606030504020204" pitchFamily="34" charset="0"/>
                <a:ea typeface="Open Sans" panose="020B0606030504020204" pitchFamily="34" charset="0"/>
                <a:cs typeface="Open Sans" panose="020B0606030504020204" pitchFamily="34" charset="0"/>
              </a:rPr>
              <a:t>Advertising Spending</a:t>
            </a:r>
            <a:endParaRPr lang="ko-KR" altLang="en-US" sz="2400" i="1" dirty="0"/>
          </a:p>
        </p:txBody>
      </p:sp>
      <p:graphicFrame>
        <p:nvGraphicFramePr>
          <p:cNvPr id="16" name="표 15">
            <a:extLst>
              <a:ext uri="{FF2B5EF4-FFF2-40B4-BE49-F238E27FC236}">
                <a16:creationId xmlns:a16="http://schemas.microsoft.com/office/drawing/2014/main" id="{5298BE77-04C8-7BE7-2CD1-991A1871FF2D}"/>
              </a:ext>
            </a:extLst>
          </p:cNvPr>
          <p:cNvGraphicFramePr>
            <a:graphicFrameLocks noGrp="1"/>
          </p:cNvGraphicFramePr>
          <p:nvPr/>
        </p:nvGraphicFramePr>
        <p:xfrm>
          <a:off x="3800854" y="2138216"/>
          <a:ext cx="4590291" cy="3805571"/>
        </p:xfrm>
        <a:graphic>
          <a:graphicData uri="http://schemas.openxmlformats.org/drawingml/2006/table">
            <a:tbl>
              <a:tblPr firstRow="1" bandRow="1">
                <a:tableStyleId>{5940675A-B579-460E-94D1-54222C63F5DA}</a:tableStyleId>
              </a:tblPr>
              <a:tblGrid>
                <a:gridCol w="457202">
                  <a:extLst>
                    <a:ext uri="{9D8B030D-6E8A-4147-A177-3AD203B41FA5}">
                      <a16:colId xmlns:a16="http://schemas.microsoft.com/office/drawing/2014/main" val="2537664382"/>
                    </a:ext>
                  </a:extLst>
                </a:gridCol>
                <a:gridCol w="2602992">
                  <a:extLst>
                    <a:ext uri="{9D8B030D-6E8A-4147-A177-3AD203B41FA5}">
                      <a16:colId xmlns:a16="http://schemas.microsoft.com/office/drawing/2014/main" val="3716553962"/>
                    </a:ext>
                  </a:extLst>
                </a:gridCol>
                <a:gridCol w="1530097">
                  <a:extLst>
                    <a:ext uri="{9D8B030D-6E8A-4147-A177-3AD203B41FA5}">
                      <a16:colId xmlns:a16="http://schemas.microsoft.com/office/drawing/2014/main" val="3653596201"/>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mpd="sng">
                      <a:noFill/>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Advertising Spending</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sz="1600" b="1" dirty="0">
                          <a:latin typeface="Open Sans" panose="020B0606030504020204" pitchFamily="34" charset="0"/>
                          <a:cs typeface="Open Sans" panose="020B0606030504020204" pitchFamily="34" charset="0"/>
                        </a:rPr>
                        <a:t>Sales</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246298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5924" marR="5924" marT="5924"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881305569"/>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942484100"/>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3242571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985781104"/>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72</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31620692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68</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824860133"/>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65</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83561884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62</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21683629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92827611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58</a:t>
                      </a: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788137437"/>
                  </a:ext>
                </a:extLst>
              </a:tr>
            </a:tbl>
          </a:graphicData>
        </a:graphic>
      </p:graphicFrame>
    </p:spTree>
    <p:extLst>
      <p:ext uri="{BB962C8B-B14F-4D97-AF65-F5344CB8AC3E}">
        <p14:creationId xmlns:p14="http://schemas.microsoft.com/office/powerpoint/2010/main" val="10248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a:latin typeface="Open Sans" panose="020B0606030504020204" pitchFamily="34" charset="0"/>
                <a:ea typeface="Open Sans" panose="020B0606030504020204" pitchFamily="34" charset="0"/>
                <a:cs typeface="Open Sans" panose="020B0606030504020204" pitchFamily="34" charset="0"/>
              </a:rPr>
              <a:t>Objective</a:t>
            </a:r>
            <a:endParaRPr lang="ko-KR" altLang="en-US">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Understanding  the characteristics of different regression analyses and when to use them</a:t>
            </a:r>
          </a:p>
          <a:p>
            <a:pPr>
              <a:lnSpc>
                <a:spcPct val="150000"/>
              </a:lnSpc>
            </a:pPr>
            <a:r>
              <a:rPr lang="en-US" altLang="ko-KR" sz="240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Choosing Regression Algorithms Appropriately</a:t>
            </a:r>
          </a:p>
          <a:p>
            <a:pPr>
              <a:lnSpc>
                <a:spcPct val="150000"/>
              </a:lnSpc>
            </a:pPr>
            <a:r>
              <a:rPr lang="en-US" altLang="ko-KR" sz="240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Understanding Evaluation Methods for Regression</a:t>
            </a:r>
            <a:endParaRPr lang="en-US" altLang="ko-K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A013AB18-4C75-604E-7157-18B6C694C0F1}"/>
              </a:ext>
            </a:extLst>
          </p:cNvPr>
          <p:cNvSpPr>
            <a:spLocks noGrp="1"/>
          </p:cNvSpPr>
          <p:nvPr>
            <p:ph type="sldNum" sz="quarter" idx="12"/>
          </p:nvPr>
        </p:nvSpPr>
        <p:spPr/>
        <p:txBody>
          <a:bodyPr/>
          <a:lstStyle/>
          <a:p>
            <a:fld id="{171EF441-DD61-471E-990C-77F400E5E037}" type="slidenum">
              <a:rPr lang="ko-KR" altLang="en-US" smtClean="0"/>
              <a:pPr/>
              <a:t>3</a:t>
            </a:fld>
            <a:endParaRPr lang="ko-KR" altLang="en-US" dirty="0"/>
          </a:p>
        </p:txBody>
      </p:sp>
    </p:spTree>
    <p:extLst>
      <p:ext uri="{BB962C8B-B14F-4D97-AF65-F5344CB8AC3E}">
        <p14:creationId xmlns:p14="http://schemas.microsoft.com/office/powerpoint/2010/main" val="109660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30</a:t>
            </a:fld>
            <a:endParaRPr lang="ko-KR" altLang="en-US" dirty="0"/>
          </a:p>
        </p:txBody>
      </p:sp>
      <p:pic>
        <p:nvPicPr>
          <p:cNvPr id="8194" name="Picture 2">
            <a:extLst>
              <a:ext uri="{FF2B5EF4-FFF2-40B4-BE49-F238E27FC236}">
                <a16:creationId xmlns:a16="http://schemas.microsoft.com/office/drawing/2014/main" id="{52F1640B-30FC-092B-5A3D-10A5B53B82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626230"/>
            <a:ext cx="5221234" cy="42976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D99215-D479-DF19-13E5-4D01E2499169}"/>
              </a:ext>
            </a:extLst>
          </p:cNvPr>
          <p:cNvSpPr txBox="1"/>
          <p:nvPr/>
        </p:nvSpPr>
        <p:spPr>
          <a:xfrm>
            <a:off x="9232446" y="1720840"/>
            <a:ext cx="2264229"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6.4485</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63.7624</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7.9851</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0.0014</a:t>
            </a:r>
            <a:endParaRPr lang="ko-KR" altLang="en-US" dirty="0"/>
          </a:p>
        </p:txBody>
      </p:sp>
    </p:spTree>
    <p:extLst>
      <p:ext uri="{BB962C8B-B14F-4D97-AF65-F5344CB8AC3E}">
        <p14:creationId xmlns:p14="http://schemas.microsoft.com/office/powerpoint/2010/main" val="194432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9218" name="Picture 2">
            <a:extLst>
              <a:ext uri="{FF2B5EF4-FFF2-40B4-BE49-F238E27FC236}">
                <a16:creationId xmlns:a16="http://schemas.microsoft.com/office/drawing/2014/main" id="{39F9D213-B4B3-6C62-6EF5-51FB6384EB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626230"/>
            <a:ext cx="5221234" cy="4297689"/>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31</a:t>
            </a:fld>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98197F-9AA4-FA59-1705-C103E4588B0A}"/>
                  </a:ext>
                </a:extLst>
              </p:cNvPr>
              <p:cNvSpPr txBox="1"/>
              <p:nvPr/>
            </p:nvSpPr>
            <p:spPr>
              <a:xfrm>
                <a:off x="3836125" y="1163126"/>
                <a:ext cx="4519750"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𝟎𝟎𝟗</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i="0" dirty="0">
                              <a:solidFill>
                                <a:srgbClr val="FF0000"/>
                              </a:solidFill>
                              <a:latin typeface="Cambria Math" panose="02040503050406030204" pitchFamily="18" charset="0"/>
                            </a:rPr>
                            <m:t>𝟏</m:t>
                          </m:r>
                        </m:sub>
                      </m:sSub>
                      <m:r>
                        <a:rPr lang="en-US" altLang="ko-KR" sz="2000" b="1" i="1" baseline="30000" dirty="0" smtClean="0">
                          <a:solidFill>
                            <a:srgbClr val="FF0000"/>
                          </a:solidFill>
                          <a:latin typeface="Cambria Math" panose="02040503050406030204" pitchFamily="18" charset="0"/>
                        </a:rPr>
                        <m:t>𝟐</m:t>
                      </m:r>
                      <m:r>
                        <a:rPr lang="en-US" altLang="ko-KR" sz="2000" b="1" i="1" dirty="0" smtClean="0">
                          <a:solidFill>
                            <a:srgbClr val="FF0000"/>
                          </a:solidFill>
                          <a:latin typeface="Cambria Math" panose="02040503050406030204" pitchFamily="18" charset="0"/>
                        </a:rPr>
                        <m:t>+</m:t>
                      </m:r>
                      <m:sSub>
                        <m:sSubPr>
                          <m:ctrlPr>
                            <a:rPr lang="ko-KR" altLang="en-US" sz="2000" b="1" i="1" dirty="0">
                              <a:solidFill>
                                <a:srgbClr val="FF0000"/>
                              </a:solidFill>
                              <a:latin typeface="Cambria Math" panose="02040503050406030204" pitchFamily="18" charset="0"/>
                            </a:rPr>
                          </m:ctrlPr>
                        </m:sSubPr>
                        <m:e>
                          <m:r>
                            <a:rPr lang="en-US" altLang="ko-KR" sz="2000" b="1" i="1" dirty="0">
                              <a:solidFill>
                                <a:srgbClr val="FF0000"/>
                              </a:solidFill>
                              <a:latin typeface="Cambria Math" panose="02040503050406030204" pitchFamily="18" charset="0"/>
                            </a:rPr>
                            <m:t>𝟎</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𝟗𝟖𝟔</m:t>
                          </m:r>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0" dirty="0" smtClean="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𝟒𝟓</m:t>
                      </m:r>
                      <m:r>
                        <a:rPr lang="en-US" altLang="ko-KR" sz="2000" b="1" i="0" dirty="0" smtClean="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𝟏𝟓</m:t>
                      </m:r>
                    </m:oMath>
                  </m:oMathPara>
                </a14:m>
                <a:endParaRPr lang="ko-KR" altLang="en-US" sz="2000" b="1" dirty="0">
                  <a:solidFill>
                    <a:srgbClr val="FF0000"/>
                  </a:solidFill>
                </a:endParaRPr>
              </a:p>
            </p:txBody>
          </p:sp>
        </mc:Choice>
        <mc:Fallback xmlns="">
          <p:sp>
            <p:nvSpPr>
              <p:cNvPr id="4" name="TextBox 3">
                <a:extLst>
                  <a:ext uri="{FF2B5EF4-FFF2-40B4-BE49-F238E27FC236}">
                    <a16:creationId xmlns:a16="http://schemas.microsoft.com/office/drawing/2014/main" id="{B798197F-9AA4-FA59-1705-C103E4588B0A}"/>
                  </a:ext>
                </a:extLst>
              </p:cNvPr>
              <p:cNvSpPr txBox="1">
                <a:spLocks noRot="1" noChangeAspect="1" noMove="1" noResize="1" noEditPoints="1" noAdjustHandles="1" noChangeArrowheads="1" noChangeShapeType="1" noTextEdit="1"/>
              </p:cNvSpPr>
              <p:nvPr/>
            </p:nvSpPr>
            <p:spPr>
              <a:xfrm>
                <a:off x="3836125" y="1163126"/>
                <a:ext cx="4519750" cy="400110"/>
              </a:xfrm>
              <a:prstGeom prst="rect">
                <a:avLst/>
              </a:prstGeom>
              <a:blipFill>
                <a:blip r:embed="rId3"/>
                <a:stretch>
                  <a:fillRect b="-12308"/>
                </a:stretch>
              </a:blipFill>
            </p:spPr>
            <p:txBody>
              <a:bodyPr/>
              <a:lstStyle/>
              <a:p>
                <a:r>
                  <a:rPr lang="ko-KR" altLang="en-US">
                    <a:noFill/>
                  </a:rPr>
                  <a:t> </a:t>
                </a:r>
              </a:p>
            </p:txBody>
          </p:sp>
        </mc:Fallback>
      </mc:AlternateContent>
      <p:sp>
        <p:nvSpPr>
          <p:cNvPr id="15" name="TextBox 14">
            <a:extLst>
              <a:ext uri="{FF2B5EF4-FFF2-40B4-BE49-F238E27FC236}">
                <a16:creationId xmlns:a16="http://schemas.microsoft.com/office/drawing/2014/main" id="{79D28B2D-489A-7C71-C2DA-C22B2CBBD981}"/>
              </a:ext>
            </a:extLst>
          </p:cNvPr>
          <p:cNvSpPr txBox="1"/>
          <p:nvPr/>
        </p:nvSpPr>
        <p:spPr>
          <a:xfrm>
            <a:off x="9232446" y="1720840"/>
            <a:ext cx="2264229"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3.6758</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20.4889</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4.5265</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0.6791</a:t>
            </a:r>
            <a:endParaRPr lang="ko-KR" altLang="en-US" dirty="0"/>
          </a:p>
        </p:txBody>
      </p:sp>
    </p:spTree>
    <p:extLst>
      <p:ext uri="{BB962C8B-B14F-4D97-AF65-F5344CB8AC3E}">
        <p14:creationId xmlns:p14="http://schemas.microsoft.com/office/powerpoint/2010/main" val="3027391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10242" name="Picture 2">
            <a:extLst>
              <a:ext uri="{FF2B5EF4-FFF2-40B4-BE49-F238E27FC236}">
                <a16:creationId xmlns:a16="http://schemas.microsoft.com/office/drawing/2014/main" id="{E118C2CA-1995-3DC6-7F43-FC8DB507A2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626230"/>
            <a:ext cx="5221234" cy="4297689"/>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32</a:t>
            </a:fld>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98197F-9AA4-FA59-1705-C103E4588B0A}"/>
                  </a:ext>
                </a:extLst>
              </p:cNvPr>
              <p:cNvSpPr txBox="1"/>
              <p:nvPr/>
            </p:nvSpPr>
            <p:spPr>
              <a:xfrm>
                <a:off x="3350624" y="1163245"/>
                <a:ext cx="5490752" cy="4001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ko-KR" altLang="en-US" sz="2000" b="1" i="1" dirty="0" smtClean="0">
                          <a:solidFill>
                            <a:srgbClr val="FF0000"/>
                          </a:solidFill>
                          <a:latin typeface="Cambria Math" panose="02040503050406030204" pitchFamily="18" charset="0"/>
                        </a:rPr>
                        <m:t>𝒚</m:t>
                      </m:r>
                      <m:r>
                        <a:rPr lang="ko-KR" altLang="en-US" sz="2000" b="1" i="0" dirty="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m:t>
                      </m:r>
                      <m:r>
                        <a:rPr lang="en-US" altLang="ko-KR" sz="2000" b="1" i="1" dirty="0" smtClean="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𝟎𝟎𝟎𝟐</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1" baseline="30000" dirty="0" smtClean="0">
                          <a:solidFill>
                            <a:srgbClr val="FF0000"/>
                          </a:solidFill>
                          <a:latin typeface="Cambria Math" panose="02040503050406030204" pitchFamily="18" charset="0"/>
                        </a:rPr>
                        <m:t>𝟑</m:t>
                      </m:r>
                      <m:r>
                        <a:rPr lang="en-US" altLang="ko-KR" sz="2000" b="1" i="0" dirty="0" smtClean="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m:t>
                      </m:r>
                      <m:r>
                        <a:rPr lang="en-US" altLang="ko-KR" sz="2000" b="1" i="1" dirty="0" smtClean="0">
                          <a:solidFill>
                            <a:srgbClr val="FF0000"/>
                          </a:solidFill>
                          <a:latin typeface="Cambria Math" panose="02040503050406030204" pitchFamily="18" charset="0"/>
                        </a:rPr>
                        <m:t>.</m:t>
                      </m:r>
                      <m:r>
                        <a:rPr lang="en-US" altLang="ko-KR" sz="2000" b="1" i="1" dirty="0" smtClean="0">
                          <a:solidFill>
                            <a:srgbClr val="FF0000"/>
                          </a:solidFill>
                          <a:latin typeface="Cambria Math" panose="02040503050406030204" pitchFamily="18" charset="0"/>
                        </a:rPr>
                        <m:t>𝟎𝟒𝟓𝟐</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i="0" dirty="0">
                              <a:solidFill>
                                <a:srgbClr val="FF0000"/>
                              </a:solidFill>
                              <a:latin typeface="Cambria Math" panose="02040503050406030204" pitchFamily="18" charset="0"/>
                            </a:rPr>
                            <m:t>𝟏</m:t>
                          </m:r>
                        </m:sub>
                      </m:sSub>
                      <m:r>
                        <a:rPr lang="en-US" altLang="ko-KR" sz="2000" b="1" i="1" baseline="30000" dirty="0" smtClean="0">
                          <a:solidFill>
                            <a:srgbClr val="FF0000"/>
                          </a:solidFill>
                          <a:latin typeface="Cambria Math" panose="02040503050406030204" pitchFamily="18" charset="0"/>
                        </a:rPr>
                        <m:t>𝟐</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𝟐</m:t>
                      </m:r>
                      <m:r>
                        <a:rPr lang="en-US" altLang="ko-KR" sz="2000" b="1" i="1" dirty="0">
                          <a:solidFill>
                            <a:srgbClr val="FF0000"/>
                          </a:solidFill>
                          <a:latin typeface="Cambria Math" panose="02040503050406030204" pitchFamily="18" charset="0"/>
                        </a:rPr>
                        <m:t>.</m:t>
                      </m:r>
                      <m:r>
                        <a:rPr lang="en-US" altLang="ko-KR" sz="2000" b="1" i="1" dirty="0">
                          <a:solidFill>
                            <a:srgbClr val="FF0000"/>
                          </a:solidFill>
                          <a:latin typeface="Cambria Math" panose="02040503050406030204" pitchFamily="18" charset="0"/>
                        </a:rPr>
                        <m:t>𝟔𝟓𝟒𝟒</m:t>
                      </m:r>
                      <m:sSub>
                        <m:sSubPr>
                          <m:ctrlPr>
                            <a:rPr lang="ko-KR" altLang="en-US" sz="2000" b="1" i="1" dirty="0">
                              <a:solidFill>
                                <a:srgbClr val="FF0000"/>
                              </a:solidFill>
                              <a:latin typeface="Cambria Math" panose="02040503050406030204" pitchFamily="18" charset="0"/>
                            </a:rPr>
                          </m:ctrlPr>
                        </m:sSubPr>
                        <m:e>
                          <m:r>
                            <a:rPr lang="ko-KR" altLang="en-US" sz="2000" b="1" i="1" dirty="0">
                              <a:solidFill>
                                <a:srgbClr val="FF0000"/>
                              </a:solidFill>
                              <a:latin typeface="Cambria Math" panose="02040503050406030204" pitchFamily="18" charset="0"/>
                            </a:rPr>
                            <m:t>𝒙</m:t>
                          </m:r>
                        </m:e>
                        <m:sub>
                          <m:r>
                            <a:rPr lang="ko-KR" altLang="en-US" sz="2000" b="1" dirty="0">
                              <a:solidFill>
                                <a:srgbClr val="FF0000"/>
                              </a:solidFill>
                              <a:latin typeface="Cambria Math" panose="02040503050406030204" pitchFamily="18" charset="0"/>
                            </a:rPr>
                            <m:t>𝟏</m:t>
                          </m:r>
                        </m:sub>
                      </m:sSub>
                      <m:r>
                        <a:rPr lang="en-US" altLang="ko-KR" sz="2000" b="1" i="0" dirty="0" smtClean="0">
                          <a:solidFill>
                            <a:srgbClr val="FF0000"/>
                          </a:solidFill>
                          <a:latin typeface="Cambria Math" panose="02040503050406030204" pitchFamily="18" charset="0"/>
                        </a:rPr>
                        <m:t>+</m:t>
                      </m:r>
                      <m:r>
                        <a:rPr lang="en-US" altLang="ko-KR" sz="2000" b="1" i="0" dirty="0" smtClean="0">
                          <a:solidFill>
                            <a:srgbClr val="FF0000"/>
                          </a:solidFill>
                          <a:latin typeface="Cambria Math" panose="02040503050406030204" pitchFamily="18" charset="0"/>
                        </a:rPr>
                        <m:t>𝟎</m:t>
                      </m:r>
                    </m:oMath>
                  </m:oMathPara>
                </a14:m>
                <a:endParaRPr lang="ko-KR" altLang="en-US" sz="2000" b="1" dirty="0">
                  <a:solidFill>
                    <a:srgbClr val="FF0000"/>
                  </a:solidFill>
                </a:endParaRPr>
              </a:p>
            </p:txBody>
          </p:sp>
        </mc:Choice>
        <mc:Fallback xmlns="">
          <p:sp>
            <p:nvSpPr>
              <p:cNvPr id="4" name="TextBox 3">
                <a:extLst>
                  <a:ext uri="{FF2B5EF4-FFF2-40B4-BE49-F238E27FC236}">
                    <a16:creationId xmlns:a16="http://schemas.microsoft.com/office/drawing/2014/main" id="{B798197F-9AA4-FA59-1705-C103E4588B0A}"/>
                  </a:ext>
                </a:extLst>
              </p:cNvPr>
              <p:cNvSpPr txBox="1">
                <a:spLocks noRot="1" noChangeAspect="1" noMove="1" noResize="1" noEditPoints="1" noAdjustHandles="1" noChangeArrowheads="1" noChangeShapeType="1" noTextEdit="1"/>
              </p:cNvSpPr>
              <p:nvPr/>
            </p:nvSpPr>
            <p:spPr>
              <a:xfrm>
                <a:off x="3350624" y="1163245"/>
                <a:ext cx="5490752" cy="400110"/>
              </a:xfrm>
              <a:prstGeom prst="rect">
                <a:avLst/>
              </a:prstGeom>
              <a:blipFill>
                <a:blip r:embed="rId3"/>
                <a:stretch>
                  <a:fillRect b="-12308"/>
                </a:stretch>
              </a:blipFill>
            </p:spPr>
            <p:txBody>
              <a:bodyPr/>
              <a:lstStyle/>
              <a:p>
                <a:r>
                  <a:rPr lang="ko-KR" altLang="en-US">
                    <a:noFill/>
                  </a:rPr>
                  <a:t> </a:t>
                </a:r>
              </a:p>
            </p:txBody>
          </p:sp>
        </mc:Fallback>
      </mc:AlternateContent>
      <p:sp>
        <p:nvSpPr>
          <p:cNvPr id="14" name="TextBox 13">
            <a:extLst>
              <a:ext uri="{FF2B5EF4-FFF2-40B4-BE49-F238E27FC236}">
                <a16:creationId xmlns:a16="http://schemas.microsoft.com/office/drawing/2014/main" id="{91DFC0CB-EDC3-5DBB-723B-153C62086377}"/>
              </a:ext>
            </a:extLst>
          </p:cNvPr>
          <p:cNvSpPr txBox="1"/>
          <p:nvPr/>
        </p:nvSpPr>
        <p:spPr>
          <a:xfrm>
            <a:off x="9232446" y="1720840"/>
            <a:ext cx="2264229"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1.8275</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5.633</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2.3734</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0.9118</a:t>
            </a:r>
            <a:endParaRPr lang="ko-KR" altLang="en-US" dirty="0"/>
          </a:p>
        </p:txBody>
      </p:sp>
    </p:spTree>
    <p:extLst>
      <p:ext uri="{BB962C8B-B14F-4D97-AF65-F5344CB8AC3E}">
        <p14:creationId xmlns:p14="http://schemas.microsoft.com/office/powerpoint/2010/main" val="1076258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33</a:t>
            </a:fld>
            <a:endParaRPr lang="ko-KR" altLang="en-US" dirty="0"/>
          </a:p>
        </p:txBody>
      </p:sp>
      <p:sp>
        <p:nvSpPr>
          <p:cNvPr id="10" name="TextBox 9">
            <a:extLst>
              <a:ext uri="{FF2B5EF4-FFF2-40B4-BE49-F238E27FC236}">
                <a16:creationId xmlns:a16="http://schemas.microsoft.com/office/drawing/2014/main" id="{B69ED199-7338-ED39-F3C3-3E787A6A01C3}"/>
              </a:ext>
            </a:extLst>
          </p:cNvPr>
          <p:cNvSpPr txBox="1"/>
          <p:nvPr/>
        </p:nvSpPr>
        <p:spPr>
          <a:xfrm>
            <a:off x="9232446" y="1720840"/>
            <a:ext cx="2264229"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1.0556</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1.573</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1.2542</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0.9754</a:t>
            </a:r>
            <a:endParaRPr lang="ko-KR" altLang="en-US" dirty="0"/>
          </a:p>
        </p:txBody>
      </p:sp>
      <p:pic>
        <p:nvPicPr>
          <p:cNvPr id="11266" name="Picture 2">
            <a:extLst>
              <a:ext uri="{FF2B5EF4-FFF2-40B4-BE49-F238E27FC236}">
                <a16:creationId xmlns:a16="http://schemas.microsoft.com/office/drawing/2014/main" id="{7DD05BF2-749F-2940-1668-83B6536C1A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626230"/>
            <a:ext cx="5221234"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324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34</a:t>
            </a:fld>
            <a:endParaRPr lang="ko-KR" altLang="en-US" dirty="0"/>
          </a:p>
        </p:txBody>
      </p:sp>
      <p:sp>
        <p:nvSpPr>
          <p:cNvPr id="10" name="TextBox 9">
            <a:extLst>
              <a:ext uri="{FF2B5EF4-FFF2-40B4-BE49-F238E27FC236}">
                <a16:creationId xmlns:a16="http://schemas.microsoft.com/office/drawing/2014/main" id="{D4236C01-9C4B-E217-5A0F-0207C8266405}"/>
              </a:ext>
            </a:extLst>
          </p:cNvPr>
          <p:cNvSpPr txBox="1"/>
          <p:nvPr/>
        </p:nvSpPr>
        <p:spPr>
          <a:xfrm>
            <a:off x="9232446" y="1720840"/>
            <a:ext cx="2264229" cy="1708160"/>
          </a:xfrm>
          <a:prstGeom prst="rect">
            <a:avLst/>
          </a:prstGeom>
          <a:solidFill>
            <a:schemeClr val="accent1">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US" altLang="ko-KR" sz="1800" b="1" dirty="0">
                <a:latin typeface="Open Sans" panose="020B0606030504020204" pitchFamily="34" charset="0"/>
                <a:ea typeface="Open Sans" panose="020B0606030504020204" pitchFamily="34" charset="0"/>
                <a:cs typeface="Open Sans" panose="020B0606030504020204" pitchFamily="34" charset="0"/>
              </a:rPr>
              <a:t>MAE</a:t>
            </a:r>
            <a:r>
              <a:rPr lang="en-US" altLang="ko-KR" sz="1800" dirty="0">
                <a:latin typeface="Open Sans" panose="020B0606030504020204" pitchFamily="34" charset="0"/>
                <a:ea typeface="Open Sans" panose="020B0606030504020204" pitchFamily="34" charset="0"/>
                <a:cs typeface="Open Sans" panose="020B0606030504020204" pitchFamily="34" charset="0"/>
              </a:rPr>
              <a:t>: 3.763</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MSE</a:t>
            </a:r>
            <a:r>
              <a:rPr lang="en-US" altLang="ko-KR" dirty="0">
                <a:latin typeface="Open Sans" panose="020B0606030504020204" pitchFamily="34" charset="0"/>
                <a:ea typeface="Open Sans" panose="020B0606030504020204" pitchFamily="34" charset="0"/>
                <a:cs typeface="Open Sans" panose="020B0606030504020204" pitchFamily="34" charset="0"/>
              </a:rPr>
              <a:t>: 29.2886</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RMSE</a:t>
            </a:r>
            <a:r>
              <a:rPr lang="en-US" altLang="ko-KR" dirty="0">
                <a:latin typeface="Open Sans" panose="020B0606030504020204" pitchFamily="34" charset="0"/>
                <a:ea typeface="Open Sans" panose="020B0606030504020204" pitchFamily="34" charset="0"/>
                <a:cs typeface="Open Sans" panose="020B0606030504020204" pitchFamily="34" charset="0"/>
              </a:rPr>
              <a:t>: 5.4119</a:t>
            </a:r>
          </a:p>
          <a:p>
            <a:pPr marL="285750" indent="-285750">
              <a:lnSpc>
                <a:spcPct val="150000"/>
              </a:lnSpc>
              <a:buFont typeface="Arial" panose="020B0604020202020204" pitchFamily="34" charset="0"/>
              <a:buChar char="•"/>
            </a:pPr>
            <a:r>
              <a:rPr lang="en-US" altLang="ko-KR" b="1" dirty="0">
                <a:latin typeface="Open Sans" panose="020B0606030504020204" pitchFamily="34" charset="0"/>
                <a:ea typeface="Open Sans" panose="020B0606030504020204" pitchFamily="34" charset="0"/>
                <a:cs typeface="Open Sans" panose="020B0606030504020204" pitchFamily="34" charset="0"/>
              </a:rPr>
              <a:t>R</a:t>
            </a:r>
            <a:r>
              <a:rPr lang="en-US" altLang="ko-KR" b="1" baseline="30000" dirty="0">
                <a:latin typeface="Open Sans" panose="020B0606030504020204" pitchFamily="34" charset="0"/>
                <a:ea typeface="Open Sans" panose="020B0606030504020204" pitchFamily="34" charset="0"/>
                <a:cs typeface="Open Sans" panose="020B0606030504020204" pitchFamily="34" charset="0"/>
              </a:rPr>
              <a:t>2</a:t>
            </a:r>
            <a:r>
              <a:rPr lang="en-US" altLang="ko-KR" dirty="0">
                <a:latin typeface="Open Sans" panose="020B0606030504020204" pitchFamily="34" charset="0"/>
                <a:ea typeface="Open Sans" panose="020B0606030504020204" pitchFamily="34" charset="0"/>
                <a:cs typeface="Open Sans" panose="020B0606030504020204" pitchFamily="34" charset="0"/>
              </a:rPr>
              <a:t>: 0.5413</a:t>
            </a:r>
            <a:endParaRPr lang="ko-KR" altLang="en-US" dirty="0"/>
          </a:p>
        </p:txBody>
      </p:sp>
      <p:pic>
        <p:nvPicPr>
          <p:cNvPr id="12290" name="Picture 2">
            <a:extLst>
              <a:ext uri="{FF2B5EF4-FFF2-40B4-BE49-F238E27FC236}">
                <a16:creationId xmlns:a16="http://schemas.microsoft.com/office/drawing/2014/main" id="{7680B5F3-1D93-36AC-A78F-98D2491A92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626230"/>
            <a:ext cx="5221234" cy="42976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9DE620-7B5A-E1B6-7550-5DF3588E70B3}"/>
              </a:ext>
            </a:extLst>
          </p:cNvPr>
          <p:cNvSpPr txBox="1"/>
          <p:nvPr/>
        </p:nvSpPr>
        <p:spPr>
          <a:xfrm>
            <a:off x="858520" y="1151130"/>
            <a:ext cx="10891520" cy="461665"/>
          </a:xfrm>
          <a:prstGeom prst="rect">
            <a:avLst/>
          </a:prstGeom>
          <a:noFill/>
        </p:spPr>
        <p:txBody>
          <a:bodyPr wrap="square">
            <a:spAutoFit/>
          </a:bodyPr>
          <a:lstStyle/>
          <a:p>
            <a:pPr algn="ctr"/>
            <a:r>
              <a:rPr lang="en-US" altLang="ko-KR" sz="2400" b="1" dirty="0">
                <a:latin typeface="Open Sans" panose="020B0606030504020204" pitchFamily="34" charset="0"/>
                <a:ea typeface="Open Sans" panose="020B0606030504020204" pitchFamily="34" charset="0"/>
                <a:cs typeface="Open Sans" panose="020B0606030504020204" pitchFamily="34" charset="0"/>
              </a:rPr>
              <a:t>The higher degree does not necessarily ensure better performance </a:t>
            </a:r>
            <a:r>
              <a:rPr lang="ko-KR" altLang="en-US" sz="2400" b="1" dirty="0">
                <a:latin typeface="Open Sans" panose="020B0606030504020204" pitchFamily="34" charset="0"/>
                <a:ea typeface="Open Sans" panose="020B0606030504020204" pitchFamily="34" charset="0"/>
                <a:cs typeface="Open Sans" panose="020B0606030504020204" pitchFamily="34" charset="0"/>
              </a:rPr>
              <a:t>😛</a:t>
            </a:r>
            <a:endParaRPr lang="ko-KR" altLang="en-US" sz="2400" b="1" dirty="0"/>
          </a:p>
        </p:txBody>
      </p:sp>
    </p:spTree>
    <p:extLst>
      <p:ext uri="{BB962C8B-B14F-4D97-AF65-F5344CB8AC3E}">
        <p14:creationId xmlns:p14="http://schemas.microsoft.com/office/powerpoint/2010/main" val="145588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pic>
        <p:nvPicPr>
          <p:cNvPr id="8" name="내용 개체 틀 7">
            <a:extLst>
              <a:ext uri="{FF2B5EF4-FFF2-40B4-BE49-F238E27FC236}">
                <a16:creationId xmlns:a16="http://schemas.microsoft.com/office/drawing/2014/main" id="{66490054-07AB-4573-EAE4-EA81212BB349}"/>
              </a:ext>
            </a:extLst>
          </p:cNvPr>
          <p:cNvPicPr>
            <a:picLocks noGrp="1" noChangeAspect="1"/>
          </p:cNvPicPr>
          <p:nvPr>
            <p:ph idx="1"/>
          </p:nvPr>
        </p:nvPicPr>
        <p:blipFill>
          <a:blip r:embed="rId2"/>
          <a:stretch>
            <a:fillRect/>
          </a:stretch>
        </p:blipFill>
        <p:spPr>
          <a:xfrm>
            <a:off x="828911" y="1709530"/>
            <a:ext cx="10534178" cy="4306018"/>
          </a:xfrm>
        </p:spPr>
      </p:pic>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35</a:t>
            </a:fld>
            <a:endParaRPr lang="ko-KR" altLang="en-US" dirty="0"/>
          </a:p>
        </p:txBody>
      </p:sp>
      <p:sp>
        <p:nvSpPr>
          <p:cNvPr id="6" name="TextBox 5">
            <a:extLst>
              <a:ext uri="{FF2B5EF4-FFF2-40B4-BE49-F238E27FC236}">
                <a16:creationId xmlns:a16="http://schemas.microsoft.com/office/drawing/2014/main" id="{D603A5A1-90CE-0FD5-E08A-FA277A031C74}"/>
              </a:ext>
            </a:extLst>
          </p:cNvPr>
          <p:cNvSpPr txBox="1"/>
          <p:nvPr/>
        </p:nvSpPr>
        <p:spPr>
          <a:xfrm>
            <a:off x="3549651" y="6264733"/>
            <a:ext cx="7766050" cy="276999"/>
          </a:xfrm>
          <a:prstGeom prst="rect">
            <a:avLst/>
          </a:prstGeom>
          <a:noFill/>
        </p:spPr>
        <p:txBody>
          <a:bodyPr wrap="square">
            <a:spAutoFit/>
          </a:bodyPr>
          <a:lstStyle/>
          <a:p>
            <a:pPr algn="r"/>
            <a:r>
              <a:rPr lang="ko-KR" altLang="en-US" sz="1200" dirty="0">
                <a:latin typeface="Open Sans" panose="020B0606030504020204" pitchFamily="34" charset="0"/>
                <a:cs typeface="Open Sans" panose="020B0606030504020204" pitchFamily="34" charset="0"/>
                <a:hlinkClick r:id="rId3"/>
              </a:rPr>
              <a:t>https://scikit-learn.org/stable/auto_examples/model_selection/plot_underfitting_overfitting.html</a:t>
            </a:r>
            <a:endParaRPr lang="ko-KR" altLang="en-US" sz="1200" dirty="0">
              <a:latin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742AE73B-4F77-A95F-D999-6BDC1D51F5FA}"/>
              </a:ext>
            </a:extLst>
          </p:cNvPr>
          <p:cNvSpPr txBox="1"/>
          <p:nvPr/>
        </p:nvSpPr>
        <p:spPr>
          <a:xfrm>
            <a:off x="858520" y="1151130"/>
            <a:ext cx="10891520" cy="461665"/>
          </a:xfrm>
          <a:prstGeom prst="rect">
            <a:avLst/>
          </a:prstGeom>
          <a:noFill/>
        </p:spPr>
        <p:txBody>
          <a:bodyPr wrap="square">
            <a:spAutoFit/>
          </a:bodyPr>
          <a:lstStyle/>
          <a:p>
            <a:pPr algn="ctr"/>
            <a:r>
              <a:rPr lang="en-US" altLang="ko-KR" sz="2400" b="1" dirty="0">
                <a:latin typeface="Open Sans" panose="020B0606030504020204" pitchFamily="34" charset="0"/>
                <a:ea typeface="Open Sans" panose="020B0606030504020204" pitchFamily="34" charset="0"/>
                <a:cs typeface="Open Sans" panose="020B0606030504020204" pitchFamily="34" charset="0"/>
              </a:rPr>
              <a:t>Underfitting and Overfitting</a:t>
            </a:r>
            <a:endParaRPr lang="ko-KR" altLang="en-US" sz="2400" b="1" dirty="0"/>
          </a:p>
        </p:txBody>
      </p:sp>
    </p:spTree>
    <p:extLst>
      <p:ext uri="{BB962C8B-B14F-4D97-AF65-F5344CB8AC3E}">
        <p14:creationId xmlns:p14="http://schemas.microsoft.com/office/powerpoint/2010/main" val="2903196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What if we use unnecessary features to predict </a:t>
            </a:r>
            <a:r>
              <a:rPr lang="en-US" altLang="ko-KR" sz="2400" b="1" i="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Sales</a:t>
            </a: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en-US" altLang="ko-KR" sz="2000" i="1" dirty="0">
                <a:highlight>
                  <a:srgbClr val="FFFFFF"/>
                </a:highlight>
                <a:latin typeface="Open Sans" panose="020B0606030504020204" pitchFamily="34" charset="0"/>
                <a:ea typeface="Open Sans" panose="020B0606030504020204" pitchFamily="34" charset="0"/>
                <a:cs typeface="Open Sans" panose="020B0606030504020204" pitchFamily="34" charset="0"/>
              </a:rPr>
              <a:t>Random number</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t>
            </a:r>
            <a:r>
              <a:rPr lang="en-US" altLang="ko-KR" sz="2000" i="1" dirty="0">
                <a:highlight>
                  <a:srgbClr val="FFFFFF"/>
                </a:highlight>
                <a:latin typeface="Open Sans" panose="020B0606030504020204" pitchFamily="34" charset="0"/>
                <a:ea typeface="Open Sans" panose="020B0606030504020204" pitchFamily="34" charset="0"/>
                <a:cs typeface="Open Sans" panose="020B0606030504020204" pitchFamily="34" charset="0"/>
              </a:rPr>
              <a:t>Garbage numbers</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are irrelevant to predict the </a:t>
            </a:r>
            <a:r>
              <a:rPr lang="en-US" altLang="ko-KR" sz="2000" i="1" dirty="0">
                <a:highlight>
                  <a:srgbClr val="FFFFFF"/>
                </a:highlight>
                <a:latin typeface="Open Sans" panose="020B0606030504020204" pitchFamily="34" charset="0"/>
                <a:ea typeface="Open Sans" panose="020B0606030504020204" pitchFamily="34" charset="0"/>
                <a:cs typeface="Open Sans" panose="020B0606030504020204" pitchFamily="34" charset="0"/>
              </a:rPr>
              <a:t>Sales</a:t>
            </a:r>
            <a:endParaRPr lang="en-US" altLang="ko-KR" sz="2000" b="1"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36</a:t>
            </a:fld>
            <a:endParaRPr lang="ko-KR" altLang="en-US" dirty="0"/>
          </a:p>
        </p:txBody>
      </p:sp>
      <p:graphicFrame>
        <p:nvGraphicFramePr>
          <p:cNvPr id="4" name="표 3">
            <a:extLst>
              <a:ext uri="{FF2B5EF4-FFF2-40B4-BE49-F238E27FC236}">
                <a16:creationId xmlns:a16="http://schemas.microsoft.com/office/drawing/2014/main" id="{9E7ED0E0-D263-6940-B208-754C3B93CBCC}"/>
              </a:ext>
            </a:extLst>
          </p:cNvPr>
          <p:cNvGraphicFramePr>
            <a:graphicFrameLocks noGrp="1"/>
          </p:cNvGraphicFramePr>
          <p:nvPr/>
        </p:nvGraphicFramePr>
        <p:xfrm>
          <a:off x="2270758" y="2590336"/>
          <a:ext cx="7650485" cy="3805571"/>
        </p:xfrm>
        <a:graphic>
          <a:graphicData uri="http://schemas.openxmlformats.org/drawingml/2006/table">
            <a:tbl>
              <a:tblPr firstRow="1" bandRow="1">
                <a:tableStyleId>{5940675A-B579-460E-94D1-54222C63F5DA}</a:tableStyleId>
              </a:tblPr>
              <a:tblGrid>
                <a:gridCol w="457202">
                  <a:extLst>
                    <a:ext uri="{9D8B030D-6E8A-4147-A177-3AD203B41FA5}">
                      <a16:colId xmlns:a16="http://schemas.microsoft.com/office/drawing/2014/main" val="2537664382"/>
                    </a:ext>
                  </a:extLst>
                </a:gridCol>
                <a:gridCol w="2602992">
                  <a:extLst>
                    <a:ext uri="{9D8B030D-6E8A-4147-A177-3AD203B41FA5}">
                      <a16:colId xmlns:a16="http://schemas.microsoft.com/office/drawing/2014/main" val="3716553962"/>
                    </a:ext>
                  </a:extLst>
                </a:gridCol>
                <a:gridCol w="1530097">
                  <a:extLst>
                    <a:ext uri="{9D8B030D-6E8A-4147-A177-3AD203B41FA5}">
                      <a16:colId xmlns:a16="http://schemas.microsoft.com/office/drawing/2014/main" val="4222204718"/>
                    </a:ext>
                  </a:extLst>
                </a:gridCol>
                <a:gridCol w="1530097">
                  <a:extLst>
                    <a:ext uri="{9D8B030D-6E8A-4147-A177-3AD203B41FA5}">
                      <a16:colId xmlns:a16="http://schemas.microsoft.com/office/drawing/2014/main" val="2746175889"/>
                    </a:ext>
                  </a:extLst>
                </a:gridCol>
                <a:gridCol w="1530097">
                  <a:extLst>
                    <a:ext uri="{9D8B030D-6E8A-4147-A177-3AD203B41FA5}">
                      <a16:colId xmlns:a16="http://schemas.microsoft.com/office/drawing/2014/main" val="3653596201"/>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mpd="sng">
                      <a:noFill/>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Advertising Spending</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Random No.</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cs typeface="Open Sans" panose="020B0606030504020204" pitchFamily="34" charset="0"/>
                        </a:rPr>
                        <a:t>Garbage No.</a:t>
                      </a:r>
                      <a:endParaRPr lang="ko-KR" altLang="en-US" sz="1600" b="1" dirty="0">
                        <a:latin typeface="Open Sans" panose="020B0606030504020204" pitchFamily="34" charset="0"/>
                        <a:cs typeface="Open Sans" panose="020B0606030504020204" pitchFamily="34" charset="0"/>
                      </a:endParaRPr>
                    </a:p>
                  </a:txBody>
                  <a:tcPr marL="85305" marR="85305" marT="42653" marB="42653">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sz="1600" b="1" dirty="0">
                          <a:latin typeface="Open Sans" panose="020B0606030504020204" pitchFamily="34" charset="0"/>
                          <a:cs typeface="Open Sans" panose="020B0606030504020204" pitchFamily="34" charset="0"/>
                        </a:rPr>
                        <a:t>Sales</a:t>
                      </a:r>
                      <a:endParaRPr lang="ko-KR" altLang="en-US" sz="1600" b="1" dirty="0">
                        <a:latin typeface="Open Sans" panose="020B0606030504020204" pitchFamily="34" charset="0"/>
                        <a:cs typeface="Open Sans" panose="020B0606030504020204" pitchFamily="34" charset="0"/>
                      </a:endParaRPr>
                    </a:p>
                  </a:txBody>
                  <a:tcPr marL="85305" marR="85305" marT="42653" marB="42653">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246298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5924" marR="5924" marT="5924"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881305569"/>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942484100"/>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03242571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985781104"/>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72</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316206922"/>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9999</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68</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824860133"/>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65</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83561884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62</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21683629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2928276111"/>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a:t>
                      </a:r>
                    </a:p>
                  </a:txBody>
                  <a:tcPr marL="5924" marR="5924" marT="5924" marB="0" anchor="ctr">
                    <a:lnL w="12700" cmpd="sng">
                      <a:noFill/>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a:t>
                      </a: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9999</a:t>
                      </a: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58</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788137437"/>
                  </a:ext>
                </a:extLst>
              </a:tr>
            </a:tbl>
          </a:graphicData>
        </a:graphic>
      </p:graphicFrame>
    </p:spTree>
    <p:extLst>
      <p:ext uri="{BB962C8B-B14F-4D97-AF65-F5344CB8AC3E}">
        <p14:creationId xmlns:p14="http://schemas.microsoft.com/office/powerpoint/2010/main" val="1332825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2. Polynomial</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What if we use unnecessary features to predict </a:t>
            </a:r>
            <a:r>
              <a:rPr lang="en-US" altLang="ko-KR" sz="2400" b="1" i="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Sales</a:t>
            </a: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37</a:t>
            </a:fld>
            <a:endParaRPr lang="ko-KR" altLang="en-US" dirty="0"/>
          </a:p>
        </p:txBody>
      </p:sp>
      <p:graphicFrame>
        <p:nvGraphicFramePr>
          <p:cNvPr id="6" name="표 5">
            <a:extLst>
              <a:ext uri="{FF2B5EF4-FFF2-40B4-BE49-F238E27FC236}">
                <a16:creationId xmlns:a16="http://schemas.microsoft.com/office/drawing/2014/main" id="{B85B3753-2EFC-2FF9-E23F-000E2CCEAE8F}"/>
              </a:ext>
            </a:extLst>
          </p:cNvPr>
          <p:cNvGraphicFramePr>
            <a:graphicFrameLocks noGrp="1"/>
          </p:cNvGraphicFramePr>
          <p:nvPr>
            <p:extLst>
              <p:ext uri="{D42A27DB-BD31-4B8C-83A1-F6EECF244321}">
                <p14:modId xmlns:p14="http://schemas.microsoft.com/office/powerpoint/2010/main" val="2776901287"/>
              </p:ext>
            </p:extLst>
          </p:nvPr>
        </p:nvGraphicFramePr>
        <p:xfrm>
          <a:off x="1445260" y="2172156"/>
          <a:ext cx="4472940" cy="2767688"/>
        </p:xfrm>
        <a:graphic>
          <a:graphicData uri="http://schemas.openxmlformats.org/drawingml/2006/table">
            <a:tbl>
              <a:tblPr firstRow="1" bandRow="1">
                <a:tableStyleId>{5940675A-B579-460E-94D1-54222C63F5DA}</a:tableStyleId>
              </a:tblPr>
              <a:tblGrid>
                <a:gridCol w="894588">
                  <a:extLst>
                    <a:ext uri="{9D8B030D-6E8A-4147-A177-3AD203B41FA5}">
                      <a16:colId xmlns:a16="http://schemas.microsoft.com/office/drawing/2014/main" val="3716553962"/>
                    </a:ext>
                  </a:extLst>
                </a:gridCol>
                <a:gridCol w="894588">
                  <a:extLst>
                    <a:ext uri="{9D8B030D-6E8A-4147-A177-3AD203B41FA5}">
                      <a16:colId xmlns:a16="http://schemas.microsoft.com/office/drawing/2014/main" val="4222204718"/>
                    </a:ext>
                  </a:extLst>
                </a:gridCol>
                <a:gridCol w="894588">
                  <a:extLst>
                    <a:ext uri="{9D8B030D-6E8A-4147-A177-3AD203B41FA5}">
                      <a16:colId xmlns:a16="http://schemas.microsoft.com/office/drawing/2014/main" val="2746175889"/>
                    </a:ext>
                  </a:extLst>
                </a:gridCol>
                <a:gridCol w="894588">
                  <a:extLst>
                    <a:ext uri="{9D8B030D-6E8A-4147-A177-3AD203B41FA5}">
                      <a16:colId xmlns:a16="http://schemas.microsoft.com/office/drawing/2014/main" val="3653596201"/>
                    </a:ext>
                  </a:extLst>
                </a:gridCol>
                <a:gridCol w="894588">
                  <a:extLst>
                    <a:ext uri="{9D8B030D-6E8A-4147-A177-3AD203B41FA5}">
                      <a16:colId xmlns:a16="http://schemas.microsoft.com/office/drawing/2014/main" val="1341785126"/>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Degree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MAE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a:t>
                      </a:r>
                      <a:r>
                        <a:rPr lang="en-US" altLang="ko-KR" sz="1600"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sz="1600" b="1" baseline="30000"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246298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6.9199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60.3727</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7.7700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0.0545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81305569"/>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2</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0.8949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2.2796</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1.5098</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0.9643</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942484100"/>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3</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1.0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32425712"/>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10</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2.5334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24.2667</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4.9261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0.6199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457069165"/>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15</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5.8945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55.3986</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7.4430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0.1324</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358234089"/>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20</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5.5000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58.2875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7.6346</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latin typeface="Open Sans" panose="020B0606030504020204" pitchFamily="34" charset="0"/>
                          <a:ea typeface="Open Sans" panose="020B0606030504020204" pitchFamily="34" charset="0"/>
                          <a:cs typeface="Open Sans" panose="020B0606030504020204" pitchFamily="34" charset="0"/>
                        </a:rPr>
                        <a:t>0.0871</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2076348982"/>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gridSpan="4">
                  <a:txBody>
                    <a:bodyPr/>
                    <a:lstStyle/>
                    <a:p>
                      <a:pPr algn="ctr" rtl="0" fontAlgn="ctr"/>
                      <a:r>
                        <a:rPr lang="en-US" altLang="ko-KR" sz="1600" dirty="0">
                          <a:solidFill>
                            <a:srgbClr val="FF0000"/>
                          </a:solidFill>
                        </a:rPr>
                        <a:t>Error: infinity or a value too large</a:t>
                      </a:r>
                      <a:endParaRPr lang="en-US" altLang="ko-KR" sz="1600" b="0" i="0" u="none" strike="noStrike"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rtl="0" fontAlgn="ct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hMerge="1">
                  <a:txBody>
                    <a:bodyPr/>
                    <a:lstStyle/>
                    <a:p>
                      <a:pPr algn="ctr" rtl="0" fontAlgn="ct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hMerge="1">
                  <a:txBody>
                    <a:bodyPr/>
                    <a:lstStyle/>
                    <a:p>
                      <a:pPr algn="ctr" rtl="0" fontAlgn="ct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2382488805"/>
                  </a:ext>
                </a:extLst>
              </a:tr>
            </a:tbl>
          </a:graphicData>
        </a:graphic>
      </p:graphicFrame>
      <p:graphicFrame>
        <p:nvGraphicFramePr>
          <p:cNvPr id="7" name="표 6">
            <a:extLst>
              <a:ext uri="{FF2B5EF4-FFF2-40B4-BE49-F238E27FC236}">
                <a16:creationId xmlns:a16="http://schemas.microsoft.com/office/drawing/2014/main" id="{DD3CE09B-2213-BE5C-C571-C6E62821BD08}"/>
              </a:ext>
            </a:extLst>
          </p:cNvPr>
          <p:cNvGraphicFramePr>
            <a:graphicFrameLocks noGrp="1"/>
          </p:cNvGraphicFramePr>
          <p:nvPr>
            <p:extLst>
              <p:ext uri="{D42A27DB-BD31-4B8C-83A1-F6EECF244321}">
                <p14:modId xmlns:p14="http://schemas.microsoft.com/office/powerpoint/2010/main" val="46672251"/>
              </p:ext>
            </p:extLst>
          </p:nvPr>
        </p:nvGraphicFramePr>
        <p:xfrm>
          <a:off x="6273802" y="2172156"/>
          <a:ext cx="4472940" cy="2767688"/>
        </p:xfrm>
        <a:graphic>
          <a:graphicData uri="http://schemas.openxmlformats.org/drawingml/2006/table">
            <a:tbl>
              <a:tblPr firstRow="1" bandRow="1">
                <a:tableStyleId>{5940675A-B579-460E-94D1-54222C63F5DA}</a:tableStyleId>
              </a:tblPr>
              <a:tblGrid>
                <a:gridCol w="894588">
                  <a:extLst>
                    <a:ext uri="{9D8B030D-6E8A-4147-A177-3AD203B41FA5}">
                      <a16:colId xmlns:a16="http://schemas.microsoft.com/office/drawing/2014/main" val="3716553962"/>
                    </a:ext>
                  </a:extLst>
                </a:gridCol>
                <a:gridCol w="894588">
                  <a:extLst>
                    <a:ext uri="{9D8B030D-6E8A-4147-A177-3AD203B41FA5}">
                      <a16:colId xmlns:a16="http://schemas.microsoft.com/office/drawing/2014/main" val="4222204718"/>
                    </a:ext>
                  </a:extLst>
                </a:gridCol>
                <a:gridCol w="894588">
                  <a:extLst>
                    <a:ext uri="{9D8B030D-6E8A-4147-A177-3AD203B41FA5}">
                      <a16:colId xmlns:a16="http://schemas.microsoft.com/office/drawing/2014/main" val="2746175889"/>
                    </a:ext>
                  </a:extLst>
                </a:gridCol>
                <a:gridCol w="894588">
                  <a:extLst>
                    <a:ext uri="{9D8B030D-6E8A-4147-A177-3AD203B41FA5}">
                      <a16:colId xmlns:a16="http://schemas.microsoft.com/office/drawing/2014/main" val="3653596201"/>
                    </a:ext>
                  </a:extLst>
                </a:gridCol>
                <a:gridCol w="894588">
                  <a:extLst>
                    <a:ext uri="{9D8B030D-6E8A-4147-A177-3AD203B41FA5}">
                      <a16:colId xmlns:a16="http://schemas.microsoft.com/office/drawing/2014/main" val="1341785126"/>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Degree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MAE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RMSE</a:t>
                      </a:r>
                      <a:endParaRPr lang="ko-KR" altLang="en-US" sz="1600" b="1"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b="1" dirty="0">
                          <a:latin typeface="Open Sans" panose="020B0606030504020204" pitchFamily="34" charset="0"/>
                          <a:ea typeface="Open Sans" panose="020B0606030504020204" pitchFamily="34" charset="0"/>
                          <a:cs typeface="Open Sans" panose="020B0606030504020204" pitchFamily="34" charset="0"/>
                        </a:rPr>
                        <a:t>R</a:t>
                      </a:r>
                      <a:r>
                        <a:rPr lang="en-US" altLang="ko-KR" sz="1600" b="1" baseline="30000" dirty="0">
                          <a:latin typeface="Open Sans" panose="020B0606030504020204" pitchFamily="34" charset="0"/>
                          <a:ea typeface="Open Sans" panose="020B0606030504020204" pitchFamily="34" charset="0"/>
                          <a:cs typeface="Open Sans" panose="020B0606030504020204" pitchFamily="34" charset="0"/>
                        </a:rPr>
                        <a:t>2</a:t>
                      </a:r>
                      <a:endParaRPr lang="ko-KR" altLang="en-US" sz="1600" b="1" baseline="30000" dirty="0">
                        <a:latin typeface="Open Sans" panose="020B0606030504020204" pitchFamily="34" charset="0"/>
                        <a:cs typeface="Open Sans" panose="020B0606030504020204" pitchFamily="34" charset="0"/>
                      </a:endParaRPr>
                    </a:p>
                  </a:txBody>
                  <a:tcPr marL="85305" marR="85305" marT="42653" marB="42653"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2462985"/>
                  </a:ext>
                </a:extLst>
              </a:tr>
              <a:tr h="345961">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rtl="0" fontAlgn="ctr"/>
                      <a:r>
                        <a:rPr lang="en-US" altLang="ko-KR" sz="1600" dirty="0"/>
                        <a:t>6.9199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t>60.3727</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600" dirty="0"/>
                        <a:t>7.77</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rtl="0" fontAlgn="ctr"/>
                      <a:r>
                        <a:rPr lang="en-US" altLang="ko-KR" sz="1600" dirty="0"/>
                        <a:t>0.0545</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81305569"/>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2</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t>0.8949</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t>2.2796</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t>1.5098</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t>0.9643</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942484100"/>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dirty="0">
                          <a:latin typeface="Open Sans" panose="020B0606030504020204" pitchFamily="34" charset="0"/>
                          <a:ea typeface="Open Sans" panose="020B0606030504020204" pitchFamily="34" charset="0"/>
                          <a:cs typeface="Open Sans" panose="020B0606030504020204" pitchFamily="34" charset="0"/>
                        </a:rPr>
                        <a:t> 3</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32425712"/>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10</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457069165"/>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15</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358234089"/>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20</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t>0.0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2076348982"/>
                  </a:ext>
                </a:extLst>
              </a:tr>
              <a:tr h="345961">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a:t>
                      </a:r>
                    </a:p>
                  </a:txBody>
                  <a:tcPr marL="5924" marR="5924" marT="5924"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rtl="0" fontAlgn="ctr"/>
                      <a:r>
                        <a:rPr lang="en-US" altLang="ko-KR" sz="1600" dirty="0"/>
                        <a:t>4.2</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altLang="ko-KR" sz="1600" dirty="0"/>
                        <a:t>33.0</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tcPr>
                </a:tc>
                <a:tc>
                  <a:txBody>
                    <a:bodyPr/>
                    <a:lstStyle/>
                    <a:p>
                      <a:pPr algn="ctr" rtl="0" fontAlgn="ctr"/>
                      <a:r>
                        <a:rPr lang="en-US" altLang="ko-KR" sz="1600" dirty="0"/>
                        <a:t>5.7446</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solidFill>
                      <a:schemeClr val="bg1"/>
                    </a:solidFill>
                  </a:tcPr>
                </a:tc>
                <a:tc>
                  <a:txBody>
                    <a:bodyPr/>
                    <a:lstStyle/>
                    <a:p>
                      <a:pPr algn="ctr" rtl="0" fontAlgn="ctr"/>
                      <a:r>
                        <a:rPr lang="en-US" altLang="ko-KR" sz="1600" dirty="0"/>
                        <a:t>0.4832</a:t>
                      </a:r>
                      <a:endParaRPr lang="en-US" altLang="ko-KR" sz="1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632028844"/>
                  </a:ext>
                </a:extLst>
              </a:tr>
            </a:tbl>
          </a:graphicData>
        </a:graphic>
      </p:graphicFrame>
      <p:sp>
        <p:nvSpPr>
          <p:cNvPr id="8" name="TextBox 7">
            <a:extLst>
              <a:ext uri="{FF2B5EF4-FFF2-40B4-BE49-F238E27FC236}">
                <a16:creationId xmlns:a16="http://schemas.microsoft.com/office/drawing/2014/main" id="{99594507-C068-DFD5-D900-6DDD4E352A97}"/>
              </a:ext>
            </a:extLst>
          </p:cNvPr>
          <p:cNvSpPr txBox="1"/>
          <p:nvPr/>
        </p:nvSpPr>
        <p:spPr>
          <a:xfrm>
            <a:off x="2039620" y="5107973"/>
            <a:ext cx="3284220" cy="400110"/>
          </a:xfrm>
          <a:prstGeom prst="rect">
            <a:avLst/>
          </a:prstGeom>
          <a:noFill/>
        </p:spPr>
        <p:txBody>
          <a:bodyPr wrap="square">
            <a:spAutoFit/>
          </a:bodyPr>
          <a:lstStyle/>
          <a:p>
            <a:pPr algn="ctr"/>
            <a:r>
              <a:rPr lang="en-US" altLang="ko-KR" sz="2000" b="1" dirty="0">
                <a:latin typeface="Open Sans" panose="020B0606030504020204" pitchFamily="34" charset="0"/>
                <a:ea typeface="Open Sans" panose="020B0606030504020204" pitchFamily="34" charset="0"/>
                <a:cs typeface="Open Sans" panose="020B0606030504020204" pitchFamily="34" charset="0"/>
              </a:rPr>
              <a:t>Before Standardization</a:t>
            </a:r>
            <a:endParaRPr lang="ko-KR" altLang="en-US" sz="2000" b="1" dirty="0"/>
          </a:p>
        </p:txBody>
      </p:sp>
      <p:sp>
        <p:nvSpPr>
          <p:cNvPr id="9" name="TextBox 8">
            <a:extLst>
              <a:ext uri="{FF2B5EF4-FFF2-40B4-BE49-F238E27FC236}">
                <a16:creationId xmlns:a16="http://schemas.microsoft.com/office/drawing/2014/main" id="{C03E51F7-8E8D-5B8D-FA23-6FBE6F8AE893}"/>
              </a:ext>
            </a:extLst>
          </p:cNvPr>
          <p:cNvSpPr txBox="1"/>
          <p:nvPr/>
        </p:nvSpPr>
        <p:spPr>
          <a:xfrm>
            <a:off x="6868162" y="5107973"/>
            <a:ext cx="3284220" cy="400110"/>
          </a:xfrm>
          <a:prstGeom prst="rect">
            <a:avLst/>
          </a:prstGeom>
          <a:noFill/>
        </p:spPr>
        <p:txBody>
          <a:bodyPr wrap="square">
            <a:spAutoFit/>
          </a:bodyPr>
          <a:lstStyle/>
          <a:p>
            <a:pPr algn="ctr"/>
            <a:r>
              <a:rPr lang="en-US" altLang="ko-KR" sz="2000" b="1" dirty="0">
                <a:latin typeface="Open Sans" panose="020B0606030504020204" pitchFamily="34" charset="0"/>
                <a:ea typeface="Open Sans" panose="020B0606030504020204" pitchFamily="34" charset="0"/>
                <a:cs typeface="Open Sans" panose="020B0606030504020204" pitchFamily="34" charset="0"/>
              </a:rPr>
              <a:t>After Standardization</a:t>
            </a:r>
            <a:endParaRPr lang="ko-KR" altLang="en-US" sz="2000" b="1" dirty="0"/>
          </a:p>
        </p:txBody>
      </p:sp>
    </p:spTree>
    <p:extLst>
      <p:ext uri="{BB962C8B-B14F-4D97-AF65-F5344CB8AC3E}">
        <p14:creationId xmlns:p14="http://schemas.microsoft.com/office/powerpoint/2010/main" val="28770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Norm</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38</a:t>
            </a:fld>
            <a:endParaRPr lang="ko-KR" altLang="en-US" dirty="0"/>
          </a:p>
        </p:txBody>
      </p:sp>
      <p:sp>
        <p:nvSpPr>
          <p:cNvPr id="5" name="내용 개체 틀 4">
            <a:extLst>
              <a:ext uri="{FF2B5EF4-FFF2-40B4-BE49-F238E27FC236}">
                <a16:creationId xmlns:a16="http://schemas.microsoft.com/office/drawing/2014/main" id="{D4C7FB25-52ED-A48E-6DAD-BE2A005D2DF8}"/>
              </a:ext>
            </a:extLst>
          </p:cNvPr>
          <p:cNvSpPr>
            <a:spLocks noGrp="1"/>
          </p:cNvSpPr>
          <p:nvPr>
            <p:ph idx="1"/>
          </p:nvPr>
        </p:nvSpPr>
        <p:spPr/>
        <p:txBody>
          <a:bodyPr>
            <a:normAutofit/>
          </a:bodyPr>
          <a:lstStyle/>
          <a:p>
            <a:pPr marL="0" indent="0">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Norm</a:t>
            </a:r>
          </a:p>
          <a:p>
            <a:pPr>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A norm is a function that assigns a strictly </a:t>
            </a:r>
            <a:r>
              <a:rPr lang="en-US" altLang="ko-KR" sz="2000" b="1" dirty="0">
                <a:latin typeface="Open Sans" panose="020B0606030504020204" pitchFamily="34" charset="0"/>
                <a:ea typeface="Open Sans" panose="020B0606030504020204" pitchFamily="34" charset="0"/>
                <a:cs typeface="Open Sans" panose="020B0606030504020204" pitchFamily="34" charset="0"/>
              </a:rPr>
              <a:t>positive</a:t>
            </a:r>
            <a:r>
              <a:rPr lang="en-US" altLang="ko-KR" sz="2000" dirty="0">
                <a:latin typeface="Open Sans" panose="020B0606030504020204" pitchFamily="34" charset="0"/>
                <a:ea typeface="Open Sans" panose="020B0606030504020204" pitchFamily="34" charset="0"/>
                <a:cs typeface="Open Sans" panose="020B0606030504020204" pitchFamily="34" charset="0"/>
              </a:rPr>
              <a:t> </a:t>
            </a:r>
            <a:r>
              <a:rPr lang="en-US" altLang="ko-KR" sz="2000" b="1" dirty="0">
                <a:latin typeface="Open Sans" panose="020B0606030504020204" pitchFamily="34" charset="0"/>
                <a:ea typeface="Open Sans" panose="020B0606030504020204" pitchFamily="34" charset="0"/>
                <a:cs typeface="Open Sans" panose="020B0606030504020204" pitchFamily="34" charset="0"/>
              </a:rPr>
              <a:t>length, size, or distance</a:t>
            </a:r>
            <a:r>
              <a:rPr lang="en-US" altLang="ko-KR" sz="2000" dirty="0">
                <a:latin typeface="Open Sans" panose="020B0606030504020204" pitchFamily="34" charset="0"/>
                <a:ea typeface="Open Sans" panose="020B0606030504020204" pitchFamily="34" charset="0"/>
                <a:cs typeface="Open Sans" panose="020B0606030504020204" pitchFamily="34" charset="0"/>
              </a:rPr>
              <a:t> to each vector in a vector space (except for the zero vector)</a:t>
            </a:r>
            <a:endParaRPr lang="en-US" altLang="ko-KR" sz="2400"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a:pPr>
            <a:r>
              <a:rPr lang="en-US" altLang="ko-KR" sz="2000" b="1" dirty="0">
                <a:latin typeface="Open Sans" panose="020B0606030504020204" pitchFamily="34" charset="0"/>
                <a:ea typeface="Open Sans" panose="020B0606030504020204" pitchFamily="34" charset="0"/>
                <a:cs typeface="Open Sans" panose="020B0606030504020204" pitchFamily="34" charset="0"/>
              </a:rPr>
              <a:t>L1 Norm (Manhattan Norm)</a:t>
            </a:r>
          </a:p>
          <a:p>
            <a:pPr>
              <a:lnSpc>
                <a:spcPct val="150000"/>
              </a:lnSpc>
            </a:pPr>
            <a:r>
              <a:rPr lang="en-US" altLang="ko-KR" sz="1800" dirty="0">
                <a:latin typeface="Open Sans" panose="020B0606030504020204" pitchFamily="34" charset="0"/>
                <a:ea typeface="Open Sans" panose="020B0606030504020204" pitchFamily="34" charset="0"/>
                <a:cs typeface="Open Sans" panose="020B0606030504020204" pitchFamily="34" charset="0"/>
              </a:rPr>
              <a:t>This norm is defined as the sum of the absolute values of the vector components.</a:t>
            </a: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startAt="2"/>
            </a:pPr>
            <a:r>
              <a:rPr lang="en-US" altLang="ko-KR" sz="2000" b="1" dirty="0">
                <a:latin typeface="Open Sans" panose="020B0606030504020204" pitchFamily="34" charset="0"/>
                <a:ea typeface="Open Sans" panose="020B0606030504020204" pitchFamily="34" charset="0"/>
                <a:cs typeface="Open Sans" panose="020B0606030504020204" pitchFamily="34" charset="0"/>
              </a:rPr>
              <a:t>L2 Norm (Euclidean Norm)</a:t>
            </a:r>
          </a:p>
          <a:p>
            <a:pPr>
              <a:lnSpc>
                <a:spcPct val="150000"/>
              </a:lnSpc>
            </a:pPr>
            <a:r>
              <a:rPr lang="en-US" altLang="ko-KR" sz="1800" dirty="0">
                <a:latin typeface="Open Sans" panose="020B0606030504020204" pitchFamily="34" charset="0"/>
                <a:ea typeface="Open Sans" panose="020B0606030504020204" pitchFamily="34" charset="0"/>
                <a:cs typeface="Open Sans" panose="020B0606030504020204" pitchFamily="34" charset="0"/>
              </a:rPr>
              <a:t>This norm is defined as the square root of the sum of the squares of the vector components.</a:t>
            </a:r>
            <a:endParaRPr lang="ko-KR" altLang="en-US" sz="2000" dirty="0">
              <a:latin typeface="Open Sans" panose="020B0606030504020204" pitchFamily="34" charset="0"/>
              <a:cs typeface="Open Sans" panose="020B0606030504020204" pitchFamily="34" charset="0"/>
            </a:endParaRPr>
          </a:p>
        </p:txBody>
      </p:sp>
      <p:pic>
        <p:nvPicPr>
          <p:cNvPr id="9" name="그림 8">
            <a:extLst>
              <a:ext uri="{FF2B5EF4-FFF2-40B4-BE49-F238E27FC236}">
                <a16:creationId xmlns:a16="http://schemas.microsoft.com/office/drawing/2014/main" id="{BE06FCA8-E684-F694-1AB1-EDBD292A9B16}"/>
              </a:ext>
            </a:extLst>
          </p:cNvPr>
          <p:cNvPicPr>
            <a:picLocks noChangeAspect="1"/>
          </p:cNvPicPr>
          <p:nvPr/>
        </p:nvPicPr>
        <p:blipFill rotWithShape="1">
          <a:blip r:embed="rId2"/>
          <a:srcRect b="75621"/>
          <a:stretch/>
        </p:blipFill>
        <p:spPr>
          <a:xfrm>
            <a:off x="4968966" y="3449320"/>
            <a:ext cx="2575242" cy="456513"/>
          </a:xfrm>
          <a:prstGeom prst="rect">
            <a:avLst/>
          </a:prstGeom>
        </p:spPr>
      </p:pic>
      <p:pic>
        <p:nvPicPr>
          <p:cNvPr id="10" name="그림 9">
            <a:extLst>
              <a:ext uri="{FF2B5EF4-FFF2-40B4-BE49-F238E27FC236}">
                <a16:creationId xmlns:a16="http://schemas.microsoft.com/office/drawing/2014/main" id="{F55464A4-037E-3115-7197-FE1D6DC27A34}"/>
              </a:ext>
            </a:extLst>
          </p:cNvPr>
          <p:cNvPicPr>
            <a:picLocks noChangeAspect="1"/>
          </p:cNvPicPr>
          <p:nvPr/>
        </p:nvPicPr>
        <p:blipFill rotWithShape="1">
          <a:blip r:embed="rId2"/>
          <a:srcRect t="75960"/>
          <a:stretch/>
        </p:blipFill>
        <p:spPr>
          <a:xfrm>
            <a:off x="4968966" y="5145519"/>
            <a:ext cx="2575242" cy="450163"/>
          </a:xfrm>
          <a:prstGeom prst="rect">
            <a:avLst/>
          </a:prstGeom>
        </p:spPr>
      </p:pic>
    </p:spTree>
    <p:extLst>
      <p:ext uri="{BB962C8B-B14F-4D97-AF65-F5344CB8AC3E}">
        <p14:creationId xmlns:p14="http://schemas.microsoft.com/office/powerpoint/2010/main" val="161417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L1 Norm</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39</a:t>
            </a:fld>
            <a:endParaRPr lang="ko-KR" altLang="en-US" dirty="0"/>
          </a:p>
        </p:txBody>
      </p:sp>
      <p:sp>
        <p:nvSpPr>
          <p:cNvPr id="5" name="내용 개체 틀 4">
            <a:extLst>
              <a:ext uri="{FF2B5EF4-FFF2-40B4-BE49-F238E27FC236}">
                <a16:creationId xmlns:a16="http://schemas.microsoft.com/office/drawing/2014/main" id="{D4C7FB25-52ED-A48E-6DAD-BE2A005D2DF8}"/>
              </a:ext>
            </a:extLst>
          </p:cNvPr>
          <p:cNvSpPr>
            <a:spLocks noGrp="1"/>
          </p:cNvSpPr>
          <p:nvPr>
            <p:ph idx="1"/>
          </p:nvPr>
        </p:nvSpPr>
        <p:spPr/>
        <p:txBody>
          <a:bodyPr>
            <a:normAutofit/>
          </a:bodyPr>
          <a:lstStyle/>
          <a:p>
            <a:pPr marL="0" indent="0">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L1 Norm</a:t>
            </a:r>
          </a:p>
          <a:p>
            <a:pPr>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This norm is defined as the sum of the absolute values of the vector components</a:t>
            </a: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L1 Loss is </a:t>
            </a:r>
            <a:r>
              <a:rPr lang="en-US" altLang="ko-KR" sz="2000" dirty="0">
                <a:solidFill>
                  <a:srgbClr val="FF0000"/>
                </a:solidFill>
                <a:latin typeface="Open Sans" panose="020B0606030504020204" pitchFamily="34" charset="0"/>
                <a:ea typeface="나눔스퀘어" panose="020B0600000101010101" pitchFamily="50" charset="-127"/>
                <a:cs typeface="Open Sans" panose="020B0606030504020204" pitchFamily="34" charset="0"/>
              </a:rPr>
              <a:t>robust to outliers</a:t>
            </a: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compared to L2 Loss</a:t>
            </a:r>
          </a:p>
          <a:p>
            <a:pPr>
              <a:lnSpc>
                <a:spcPct val="150000"/>
              </a:lnSpc>
            </a:pP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그림 8">
            <a:extLst>
              <a:ext uri="{FF2B5EF4-FFF2-40B4-BE49-F238E27FC236}">
                <a16:creationId xmlns:a16="http://schemas.microsoft.com/office/drawing/2014/main" id="{BE06FCA8-E684-F694-1AB1-EDBD292A9B16}"/>
              </a:ext>
            </a:extLst>
          </p:cNvPr>
          <p:cNvPicPr>
            <a:picLocks noChangeAspect="1"/>
          </p:cNvPicPr>
          <p:nvPr/>
        </p:nvPicPr>
        <p:blipFill rotWithShape="1">
          <a:blip r:embed="rId2"/>
          <a:srcRect b="75621"/>
          <a:stretch/>
        </p:blipFill>
        <p:spPr>
          <a:xfrm>
            <a:off x="2321560" y="1245251"/>
            <a:ext cx="2575242" cy="456513"/>
          </a:xfrm>
          <a:prstGeom prst="rect">
            <a:avLst/>
          </a:prstGeom>
        </p:spPr>
      </p:pic>
      <p:pic>
        <p:nvPicPr>
          <p:cNvPr id="7" name="그림 6">
            <a:extLst>
              <a:ext uri="{FF2B5EF4-FFF2-40B4-BE49-F238E27FC236}">
                <a16:creationId xmlns:a16="http://schemas.microsoft.com/office/drawing/2014/main" id="{3EBA4E54-2759-682E-FF47-04319962A5B6}"/>
              </a:ext>
            </a:extLst>
          </p:cNvPr>
          <p:cNvPicPr>
            <a:picLocks noChangeAspect="1"/>
          </p:cNvPicPr>
          <p:nvPr/>
        </p:nvPicPr>
        <p:blipFill rotWithShape="1">
          <a:blip r:embed="rId3"/>
          <a:srcRect l="1" r="62728"/>
          <a:stretch/>
        </p:blipFill>
        <p:spPr>
          <a:xfrm>
            <a:off x="3823970" y="2363518"/>
            <a:ext cx="4544060" cy="868415"/>
          </a:xfrm>
          <a:prstGeom prst="rect">
            <a:avLst/>
          </a:prstGeom>
        </p:spPr>
      </p:pic>
      <p:pic>
        <p:nvPicPr>
          <p:cNvPr id="8" name="그림 7">
            <a:extLst>
              <a:ext uri="{FF2B5EF4-FFF2-40B4-BE49-F238E27FC236}">
                <a16:creationId xmlns:a16="http://schemas.microsoft.com/office/drawing/2014/main" id="{1D8CE5F5-94AC-11C5-592E-99892FA7EE80}"/>
              </a:ext>
            </a:extLst>
          </p:cNvPr>
          <p:cNvPicPr>
            <a:picLocks noChangeAspect="1"/>
          </p:cNvPicPr>
          <p:nvPr/>
        </p:nvPicPr>
        <p:blipFill rotWithShape="1">
          <a:blip r:embed="rId3"/>
          <a:srcRect l="37271" r="10958"/>
          <a:stretch/>
        </p:blipFill>
        <p:spPr>
          <a:xfrm>
            <a:off x="2940050" y="3121792"/>
            <a:ext cx="6311900" cy="868415"/>
          </a:xfrm>
          <a:prstGeom prst="rect">
            <a:avLst/>
          </a:prstGeom>
        </p:spPr>
      </p:pic>
      <p:sp>
        <p:nvSpPr>
          <p:cNvPr id="13" name="TextBox 12">
            <a:extLst>
              <a:ext uri="{FF2B5EF4-FFF2-40B4-BE49-F238E27FC236}">
                <a16:creationId xmlns:a16="http://schemas.microsoft.com/office/drawing/2014/main" id="{667CC89A-4264-6044-8506-D4DB9BFF4541}"/>
              </a:ext>
            </a:extLst>
          </p:cNvPr>
          <p:cNvSpPr txBox="1"/>
          <p:nvPr/>
        </p:nvSpPr>
        <p:spPr>
          <a:xfrm>
            <a:off x="4633595" y="6264733"/>
            <a:ext cx="686308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4"/>
              </a:rPr>
              <a:t>https://www.gabormelli.com/RKB/L1_Norm_Distance_Function</a:t>
            </a:r>
            <a:endParaRPr lang="ko-KR" altLang="en-US" sz="1400" dirty="0">
              <a:latin typeface="Open Sans" panose="020B0606030504020204" pitchFamily="34" charset="0"/>
              <a:cs typeface="Open Sans" panose="020B0606030504020204" pitchFamily="34" charset="0"/>
            </a:endParaRPr>
          </a:p>
        </p:txBody>
      </p:sp>
      <p:pic>
        <p:nvPicPr>
          <p:cNvPr id="23" name="그림 22">
            <a:extLst>
              <a:ext uri="{FF2B5EF4-FFF2-40B4-BE49-F238E27FC236}">
                <a16:creationId xmlns:a16="http://schemas.microsoft.com/office/drawing/2014/main" id="{80446E2E-507C-09FC-7893-7EBB47A9A8FD}"/>
              </a:ext>
            </a:extLst>
          </p:cNvPr>
          <p:cNvPicPr>
            <a:picLocks noChangeAspect="1"/>
          </p:cNvPicPr>
          <p:nvPr/>
        </p:nvPicPr>
        <p:blipFill rotWithShape="1">
          <a:blip r:embed="rId5"/>
          <a:srcRect l="594"/>
          <a:stretch/>
        </p:blipFill>
        <p:spPr>
          <a:xfrm>
            <a:off x="4131203" y="4810415"/>
            <a:ext cx="3929593" cy="513902"/>
          </a:xfrm>
          <a:prstGeom prst="rect">
            <a:avLst/>
          </a:prstGeom>
        </p:spPr>
      </p:pic>
      <p:pic>
        <p:nvPicPr>
          <p:cNvPr id="24" name="그림 23">
            <a:extLst>
              <a:ext uri="{FF2B5EF4-FFF2-40B4-BE49-F238E27FC236}">
                <a16:creationId xmlns:a16="http://schemas.microsoft.com/office/drawing/2014/main" id="{A9A8E5D1-7E0D-DEC7-4CB2-CC11768C5CFC}"/>
              </a:ext>
            </a:extLst>
          </p:cNvPr>
          <p:cNvPicPr>
            <a:picLocks noChangeAspect="1"/>
          </p:cNvPicPr>
          <p:nvPr/>
        </p:nvPicPr>
        <p:blipFill rotWithShape="1">
          <a:blip r:embed="rId6"/>
          <a:srcRect l="35102" t="10743" r="61496" b="9618"/>
          <a:stretch/>
        </p:blipFill>
        <p:spPr>
          <a:xfrm>
            <a:off x="5686697" y="4829137"/>
            <a:ext cx="235131" cy="464358"/>
          </a:xfrm>
          <a:prstGeom prst="rect">
            <a:avLst/>
          </a:prstGeom>
        </p:spPr>
      </p:pic>
    </p:spTree>
    <p:extLst>
      <p:ext uri="{BB962C8B-B14F-4D97-AF65-F5344CB8AC3E}">
        <p14:creationId xmlns:p14="http://schemas.microsoft.com/office/powerpoint/2010/main" val="258877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mathematical or computational technique used to model the relationship between an independent variable(s) and a dependent variable</a:t>
            </a: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main goal of regression algorithms is </a:t>
            </a:r>
          </a:p>
          <a:p>
            <a:pPr lvl="1">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to predict the continuous value of the dependent variable based on the values of the independent variable(s)</a:t>
            </a:r>
          </a:p>
          <a:p>
            <a:pPr lvl="1">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to find optimized a regression coefficient number(s) of an independent variable(s) for predicting a dependent variable</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a:t>
            </a:fld>
            <a:endParaRPr lang="ko-KR" altLang="en-US" dirty="0"/>
          </a:p>
        </p:txBody>
      </p:sp>
    </p:spTree>
    <p:extLst>
      <p:ext uri="{BB962C8B-B14F-4D97-AF65-F5344CB8AC3E}">
        <p14:creationId xmlns:p14="http://schemas.microsoft.com/office/powerpoint/2010/main" val="159346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2) L2 Norm</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40</a:t>
            </a:fld>
            <a:endParaRPr lang="ko-KR" altLang="en-US" dirty="0"/>
          </a:p>
        </p:txBody>
      </p:sp>
      <p:sp>
        <p:nvSpPr>
          <p:cNvPr id="5" name="내용 개체 틀 4">
            <a:extLst>
              <a:ext uri="{FF2B5EF4-FFF2-40B4-BE49-F238E27FC236}">
                <a16:creationId xmlns:a16="http://schemas.microsoft.com/office/drawing/2014/main" id="{D4C7FB25-52ED-A48E-6DAD-BE2A005D2DF8}"/>
              </a:ext>
            </a:extLst>
          </p:cNvPr>
          <p:cNvSpPr>
            <a:spLocks noGrp="1"/>
          </p:cNvSpPr>
          <p:nvPr>
            <p:ph idx="1"/>
          </p:nvPr>
        </p:nvSpPr>
        <p:spPr/>
        <p:txBody>
          <a:bodyPr>
            <a:normAutofit/>
          </a:bodyPr>
          <a:lstStyle/>
          <a:p>
            <a:pPr marL="0" indent="0">
              <a:buNone/>
            </a:pPr>
            <a:r>
              <a:rPr lang="en-US" altLang="ko-KR" sz="2400" b="1" dirty="0">
                <a:latin typeface="Open Sans" panose="020B0606030504020204" pitchFamily="34" charset="0"/>
                <a:ea typeface="Open Sans" panose="020B0606030504020204" pitchFamily="34" charset="0"/>
                <a:cs typeface="Open Sans" panose="020B0606030504020204" pitchFamily="34" charset="0"/>
              </a:rPr>
              <a:t>L2 Norm</a:t>
            </a:r>
          </a:p>
          <a:p>
            <a:pPr>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This norm is defined as the sum of the absolute values of the vector components</a:t>
            </a: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L2 Loss is </a:t>
            </a:r>
            <a:r>
              <a:rPr lang="en-US" altLang="ko-KR" sz="2000" dirty="0">
                <a:solidFill>
                  <a:srgbClr val="FF0000"/>
                </a:solidFill>
                <a:latin typeface="Open Sans" panose="020B0606030504020204" pitchFamily="34" charset="0"/>
                <a:ea typeface="나눔스퀘어" panose="020B0600000101010101" pitchFamily="50" charset="-127"/>
                <a:cs typeface="Open Sans" panose="020B0606030504020204" pitchFamily="34" charset="0"/>
              </a:rPr>
              <a:t>sensitive to outliers</a:t>
            </a:r>
            <a:r>
              <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rPr>
              <a:t> compared to L1 Loss (because </a:t>
            </a:r>
            <a:r>
              <a:rPr lang="en-US" altLang="ko-KR" sz="2000" dirty="0">
                <a:latin typeface="Open Sans" panose="020B0606030504020204" pitchFamily="34" charset="0"/>
                <a:ea typeface="나눔스퀘어" panose="020B0600000101010101" pitchFamily="50" charset="-127"/>
                <a:cs typeface="Open Sans" panose="020B0606030504020204" pitchFamily="34" charset="0"/>
              </a:rPr>
              <a:t>of the squares)</a:t>
            </a:r>
            <a:endParaRPr lang="en-US" altLang="ko-KR" sz="2000" dirty="0">
              <a:solidFill>
                <a:schemeClr val="tx1"/>
              </a:solidFill>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7CC89A-4264-6044-8506-D4DB9BFF4541}"/>
              </a:ext>
            </a:extLst>
          </p:cNvPr>
          <p:cNvSpPr txBox="1"/>
          <p:nvPr/>
        </p:nvSpPr>
        <p:spPr>
          <a:xfrm>
            <a:off x="4633595" y="6264733"/>
            <a:ext cx="686308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2"/>
              </a:rPr>
              <a:t>https://www.gabormelli.com/RKB/L2_Norm_Distance_Function</a:t>
            </a:r>
            <a:endParaRPr lang="ko-KR" altLang="en-US" sz="1400" dirty="0">
              <a:latin typeface="Open Sans" panose="020B0606030504020204" pitchFamily="34" charset="0"/>
              <a:cs typeface="Open Sans" panose="020B0606030504020204" pitchFamily="34" charset="0"/>
            </a:endParaRPr>
          </a:p>
        </p:txBody>
      </p:sp>
      <p:pic>
        <p:nvPicPr>
          <p:cNvPr id="10" name="그림 9">
            <a:extLst>
              <a:ext uri="{FF2B5EF4-FFF2-40B4-BE49-F238E27FC236}">
                <a16:creationId xmlns:a16="http://schemas.microsoft.com/office/drawing/2014/main" id="{6BBA1307-4CF2-6C5E-9602-CF635FE455DE}"/>
              </a:ext>
            </a:extLst>
          </p:cNvPr>
          <p:cNvPicPr>
            <a:picLocks noChangeAspect="1"/>
          </p:cNvPicPr>
          <p:nvPr/>
        </p:nvPicPr>
        <p:blipFill rotWithShape="1">
          <a:blip r:embed="rId3"/>
          <a:srcRect t="75960"/>
          <a:stretch/>
        </p:blipFill>
        <p:spPr>
          <a:xfrm>
            <a:off x="2321560" y="1253959"/>
            <a:ext cx="2575242" cy="450163"/>
          </a:xfrm>
          <a:prstGeom prst="rect">
            <a:avLst/>
          </a:prstGeom>
        </p:spPr>
      </p:pic>
      <p:pic>
        <p:nvPicPr>
          <p:cNvPr id="18" name="그림 17">
            <a:extLst>
              <a:ext uri="{FF2B5EF4-FFF2-40B4-BE49-F238E27FC236}">
                <a16:creationId xmlns:a16="http://schemas.microsoft.com/office/drawing/2014/main" id="{29EB1E67-F061-0106-29DF-0384DCB404DA}"/>
              </a:ext>
            </a:extLst>
          </p:cNvPr>
          <p:cNvPicPr>
            <a:picLocks noChangeAspect="1"/>
          </p:cNvPicPr>
          <p:nvPr/>
        </p:nvPicPr>
        <p:blipFill rotWithShape="1">
          <a:blip r:embed="rId4"/>
          <a:srcRect l="37271" r="10958"/>
          <a:stretch/>
        </p:blipFill>
        <p:spPr>
          <a:xfrm>
            <a:off x="2940050" y="3121792"/>
            <a:ext cx="6311900" cy="868415"/>
          </a:xfrm>
          <a:prstGeom prst="rect">
            <a:avLst/>
          </a:prstGeom>
        </p:spPr>
      </p:pic>
      <p:pic>
        <p:nvPicPr>
          <p:cNvPr id="22" name="그림 21">
            <a:extLst>
              <a:ext uri="{FF2B5EF4-FFF2-40B4-BE49-F238E27FC236}">
                <a16:creationId xmlns:a16="http://schemas.microsoft.com/office/drawing/2014/main" id="{B638E7A1-5A85-9617-9A69-454155F495FB}"/>
              </a:ext>
            </a:extLst>
          </p:cNvPr>
          <p:cNvPicPr>
            <a:picLocks noChangeAspect="1"/>
          </p:cNvPicPr>
          <p:nvPr/>
        </p:nvPicPr>
        <p:blipFill>
          <a:blip r:embed="rId5"/>
          <a:stretch>
            <a:fillRect/>
          </a:stretch>
        </p:blipFill>
        <p:spPr>
          <a:xfrm>
            <a:off x="2006398" y="2402818"/>
            <a:ext cx="8345995" cy="789816"/>
          </a:xfrm>
          <a:prstGeom prst="rect">
            <a:avLst/>
          </a:prstGeom>
        </p:spPr>
      </p:pic>
      <p:pic>
        <p:nvPicPr>
          <p:cNvPr id="24" name="그림 23">
            <a:extLst>
              <a:ext uri="{FF2B5EF4-FFF2-40B4-BE49-F238E27FC236}">
                <a16:creationId xmlns:a16="http://schemas.microsoft.com/office/drawing/2014/main" id="{8E81F0C5-0729-D70C-09A1-9A6559D705EB}"/>
              </a:ext>
            </a:extLst>
          </p:cNvPr>
          <p:cNvPicPr>
            <a:picLocks noChangeAspect="1"/>
          </p:cNvPicPr>
          <p:nvPr/>
        </p:nvPicPr>
        <p:blipFill rotWithShape="1">
          <a:blip r:embed="rId6"/>
          <a:srcRect t="10743" b="9618"/>
          <a:stretch/>
        </p:blipFill>
        <p:spPr>
          <a:xfrm>
            <a:off x="4131203" y="4810415"/>
            <a:ext cx="4096386" cy="464358"/>
          </a:xfrm>
          <a:prstGeom prst="rect">
            <a:avLst/>
          </a:prstGeom>
        </p:spPr>
      </p:pic>
      <p:pic>
        <p:nvPicPr>
          <p:cNvPr id="25" name="그림 24">
            <a:extLst>
              <a:ext uri="{FF2B5EF4-FFF2-40B4-BE49-F238E27FC236}">
                <a16:creationId xmlns:a16="http://schemas.microsoft.com/office/drawing/2014/main" id="{4F93FD51-777D-1F87-621D-8B7C17445F22}"/>
              </a:ext>
            </a:extLst>
          </p:cNvPr>
          <p:cNvPicPr>
            <a:picLocks noChangeAspect="1"/>
          </p:cNvPicPr>
          <p:nvPr/>
        </p:nvPicPr>
        <p:blipFill rotWithShape="1">
          <a:blip r:embed="rId6"/>
          <a:srcRect l="35102" t="10743" r="61496" b="9618"/>
          <a:stretch/>
        </p:blipFill>
        <p:spPr>
          <a:xfrm>
            <a:off x="5686697" y="4829137"/>
            <a:ext cx="235131" cy="464358"/>
          </a:xfrm>
          <a:prstGeom prst="rect">
            <a:avLst/>
          </a:prstGeom>
        </p:spPr>
      </p:pic>
    </p:spTree>
    <p:extLst>
      <p:ext uri="{BB962C8B-B14F-4D97-AF65-F5344CB8AC3E}">
        <p14:creationId xmlns:p14="http://schemas.microsoft.com/office/powerpoint/2010/main" val="1239828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Ridge</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linear regression technique that is used to prevent overfitting in OLS linear regression modeling</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objective of Ridge regression is to find the coefficient vector (</a:t>
            </a:r>
            <a:r>
              <a:rPr lang="en-US" altLang="ko-KR" sz="20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w</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that minimizes</a:t>
            </a: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18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a</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(alpha) </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is the regularization parameter or penalty term, which controls the strength of the regularization. Higher values of </a:t>
            </a:r>
            <a:r>
              <a:rPr lang="en-US" altLang="ko-KR" sz="18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a</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result in more regularization (shrinking </a:t>
            </a:r>
            <a:r>
              <a:rPr lang="en-US" altLang="ko-KR" sz="18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w</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By penalizing the magnitude of the coefficients, Ridge regression helps to stabilize the model and improve its generalization performance on unseen data</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41</a:t>
            </a:fld>
            <a:endParaRPr lang="ko-KR" altLang="en-US" dirty="0"/>
          </a:p>
        </p:txBody>
      </p:sp>
      <p:pic>
        <p:nvPicPr>
          <p:cNvPr id="4" name="그림 3">
            <a:extLst>
              <a:ext uri="{FF2B5EF4-FFF2-40B4-BE49-F238E27FC236}">
                <a16:creationId xmlns:a16="http://schemas.microsoft.com/office/drawing/2014/main" id="{3BDEDBA7-8461-01E7-23E8-9B05A5059E6F}"/>
              </a:ext>
            </a:extLst>
          </p:cNvPr>
          <p:cNvPicPr>
            <a:picLocks noChangeAspect="1"/>
          </p:cNvPicPr>
          <p:nvPr/>
        </p:nvPicPr>
        <p:blipFill rotWithShape="1">
          <a:blip r:embed="rId2"/>
          <a:srcRect l="48558"/>
          <a:stretch/>
        </p:blipFill>
        <p:spPr>
          <a:xfrm>
            <a:off x="3652381" y="3086735"/>
            <a:ext cx="2277904" cy="557143"/>
          </a:xfrm>
          <a:prstGeom prst="rect">
            <a:avLst/>
          </a:prstGeom>
        </p:spPr>
      </p:pic>
      <p:pic>
        <p:nvPicPr>
          <p:cNvPr id="8" name="그림 7">
            <a:extLst>
              <a:ext uri="{FF2B5EF4-FFF2-40B4-BE49-F238E27FC236}">
                <a16:creationId xmlns:a16="http://schemas.microsoft.com/office/drawing/2014/main" id="{F7B59C4E-1759-2923-840E-D04F1EC1BC9B}"/>
              </a:ext>
            </a:extLst>
          </p:cNvPr>
          <p:cNvPicPr>
            <a:picLocks noChangeAspect="1"/>
          </p:cNvPicPr>
          <p:nvPr/>
        </p:nvPicPr>
        <p:blipFill>
          <a:blip r:embed="rId3"/>
          <a:stretch>
            <a:fillRect/>
          </a:stretch>
        </p:blipFill>
        <p:spPr>
          <a:xfrm>
            <a:off x="5930285" y="3184944"/>
            <a:ext cx="552096" cy="414072"/>
          </a:xfrm>
          <a:prstGeom prst="rect">
            <a:avLst/>
          </a:prstGeom>
        </p:spPr>
      </p:pic>
      <p:sp>
        <p:nvSpPr>
          <p:cNvPr id="11" name="TextBox 10">
            <a:extLst>
              <a:ext uri="{FF2B5EF4-FFF2-40B4-BE49-F238E27FC236}">
                <a16:creationId xmlns:a16="http://schemas.microsoft.com/office/drawing/2014/main" id="{7F7A79DD-EC21-E65E-CF84-50919EAE7A06}"/>
              </a:ext>
            </a:extLst>
          </p:cNvPr>
          <p:cNvSpPr txBox="1"/>
          <p:nvPr/>
        </p:nvSpPr>
        <p:spPr>
          <a:xfrm>
            <a:off x="3927733"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OLS Loss</a:t>
            </a:r>
            <a:endParaRPr lang="ko-KR" altLang="en-US" b="1" dirty="0"/>
          </a:p>
        </p:txBody>
      </p:sp>
      <p:sp>
        <p:nvSpPr>
          <p:cNvPr id="12" name="TextBox 11">
            <a:extLst>
              <a:ext uri="{FF2B5EF4-FFF2-40B4-BE49-F238E27FC236}">
                <a16:creationId xmlns:a16="http://schemas.microsoft.com/office/drawing/2014/main" id="{001C096A-8570-CB59-BF55-BFE3F6F44083}"/>
              </a:ext>
            </a:extLst>
          </p:cNvPr>
          <p:cNvSpPr txBox="1"/>
          <p:nvPr/>
        </p:nvSpPr>
        <p:spPr>
          <a:xfrm>
            <a:off x="6251648" y="3739495"/>
            <a:ext cx="1574608" cy="369332"/>
          </a:xfrm>
          <a:prstGeom prst="rect">
            <a:avLst/>
          </a:prstGeom>
          <a:noFill/>
        </p:spPr>
        <p:txBody>
          <a:bodyPr wrap="square">
            <a:spAutoFit/>
          </a:bodyPr>
          <a:lstStyle/>
          <a:p>
            <a:pPr algn="ctr"/>
            <a:r>
              <a:rPr lang="en-US" altLang="ko-KR" sz="1800" b="1" dirty="0">
                <a:solidFill>
                  <a:srgbClr val="00B0F0"/>
                </a:solidFill>
                <a:highlight>
                  <a:srgbClr val="FFFFFF"/>
                </a:highlight>
                <a:latin typeface="Open Sans" panose="020B0606030504020204" pitchFamily="34" charset="0"/>
                <a:ea typeface="Open Sans" panose="020B0606030504020204" pitchFamily="34" charset="0"/>
                <a:cs typeface="Open Sans" panose="020B0606030504020204" pitchFamily="34" charset="0"/>
              </a:rPr>
              <a:t>L2 Loss</a:t>
            </a:r>
            <a:endParaRPr lang="ko-KR" altLang="en-US" b="1" dirty="0">
              <a:solidFill>
                <a:srgbClr val="00B0F0"/>
              </a:solidFill>
              <a:latin typeface="Open Sans" panose="020B0606030504020204" pitchFamily="34" charset="0"/>
              <a:cs typeface="Open Sans" panose="020B0606030504020204" pitchFamily="34" charset="0"/>
            </a:endParaRPr>
          </a:p>
        </p:txBody>
      </p:sp>
      <p:cxnSp>
        <p:nvCxnSpPr>
          <p:cNvPr id="14" name="직선 연결선 13">
            <a:extLst>
              <a:ext uri="{FF2B5EF4-FFF2-40B4-BE49-F238E27FC236}">
                <a16:creationId xmlns:a16="http://schemas.microsoft.com/office/drawing/2014/main" id="{E5475D00-0636-EFEC-E3F8-329635132C08}"/>
              </a:ext>
            </a:extLst>
          </p:cNvPr>
          <p:cNvCxnSpPr/>
          <p:nvPr/>
        </p:nvCxnSpPr>
        <p:spPr>
          <a:xfrm>
            <a:off x="3652381" y="3739495"/>
            <a:ext cx="21845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760042EC-0742-DDCB-202A-6AAE2FA1DECD}"/>
              </a:ext>
            </a:extLst>
          </p:cNvPr>
          <p:cNvCxnSpPr>
            <a:cxnSpLocks/>
          </p:cNvCxnSpPr>
          <p:nvPr/>
        </p:nvCxnSpPr>
        <p:spPr>
          <a:xfrm>
            <a:off x="6251648" y="3739495"/>
            <a:ext cx="1574608" cy="0"/>
          </a:xfrm>
          <a:prstGeom prst="line">
            <a:avLst/>
          </a:prstGeom>
          <a:ln w="12700"/>
        </p:spPr>
        <p:style>
          <a:lnRef idx="1">
            <a:schemeClr val="dk1"/>
          </a:lnRef>
          <a:fillRef idx="0">
            <a:schemeClr val="dk1"/>
          </a:fillRef>
          <a:effectRef idx="0">
            <a:schemeClr val="dk1"/>
          </a:effectRef>
          <a:fontRef idx="minor">
            <a:schemeClr val="tx1"/>
          </a:fontRef>
        </p:style>
      </p:cxnSp>
      <p:pic>
        <p:nvPicPr>
          <p:cNvPr id="23" name="그림 22">
            <a:extLst>
              <a:ext uri="{FF2B5EF4-FFF2-40B4-BE49-F238E27FC236}">
                <a16:creationId xmlns:a16="http://schemas.microsoft.com/office/drawing/2014/main" id="{0A37C09F-3F22-E336-8732-F0D8F143DB3A}"/>
              </a:ext>
            </a:extLst>
          </p:cNvPr>
          <p:cNvPicPr>
            <a:picLocks noChangeAspect="1"/>
          </p:cNvPicPr>
          <p:nvPr/>
        </p:nvPicPr>
        <p:blipFill rotWithShape="1">
          <a:blip r:embed="rId4"/>
          <a:srcRect l="58851" b="48237"/>
          <a:stretch/>
        </p:blipFill>
        <p:spPr>
          <a:xfrm>
            <a:off x="5930285" y="3112116"/>
            <a:ext cx="2045770" cy="557140"/>
          </a:xfrm>
          <a:prstGeom prst="rect">
            <a:avLst/>
          </a:prstGeom>
        </p:spPr>
      </p:pic>
      <p:sp>
        <p:nvSpPr>
          <p:cNvPr id="6" name="TextBox 5">
            <a:extLst>
              <a:ext uri="{FF2B5EF4-FFF2-40B4-BE49-F238E27FC236}">
                <a16:creationId xmlns:a16="http://schemas.microsoft.com/office/drawing/2014/main" id="{D236BC49-A981-261A-37E5-BD82C0A841D4}"/>
              </a:ext>
            </a:extLst>
          </p:cNvPr>
          <p:cNvSpPr txBox="1"/>
          <p:nvPr/>
        </p:nvSpPr>
        <p:spPr>
          <a:xfrm>
            <a:off x="7976055" y="3192698"/>
            <a:ext cx="4748416" cy="646331"/>
          </a:xfrm>
          <a:prstGeom prst="rect">
            <a:avLst/>
          </a:prstGeom>
          <a:noFill/>
        </p:spPr>
        <p:txBody>
          <a:bodyPr wrap="none" rtlCol="0">
            <a:spAutoFit/>
          </a:bodyPr>
          <a:lstStyle/>
          <a:p>
            <a:r>
              <a:rPr lang="ko-KR" altLang="en-US" dirty="0">
                <a:solidFill>
                  <a:srgbClr val="00B0F0"/>
                </a:solidFill>
              </a:rPr>
              <a:t>계수 크기에 제한주기</a:t>
            </a:r>
            <a:endParaRPr lang="en-US" altLang="ko-KR" dirty="0">
              <a:solidFill>
                <a:srgbClr val="00B0F0"/>
              </a:solidFill>
            </a:endParaRPr>
          </a:p>
          <a:p>
            <a:r>
              <a:rPr lang="en-US" dirty="0">
                <a:solidFill>
                  <a:srgbClr val="00B0F0"/>
                </a:solidFill>
              </a:rPr>
              <a:t>0</a:t>
            </a:r>
            <a:r>
              <a:rPr lang="ko-KR" altLang="en-US" dirty="0">
                <a:solidFill>
                  <a:srgbClr val="00B0F0"/>
                </a:solidFill>
              </a:rPr>
              <a:t>이 </a:t>
            </a:r>
            <a:r>
              <a:rPr lang="ko-KR" altLang="en-US" dirty="0" err="1">
                <a:solidFill>
                  <a:srgbClr val="00B0F0"/>
                </a:solidFill>
              </a:rPr>
              <a:t>될수</a:t>
            </a:r>
            <a:r>
              <a:rPr lang="ko-KR" altLang="en-US" dirty="0">
                <a:solidFill>
                  <a:srgbClr val="00B0F0"/>
                </a:solidFill>
              </a:rPr>
              <a:t> 없는 이유 </a:t>
            </a:r>
            <a:r>
              <a:rPr lang="en-US" altLang="ko-KR" dirty="0">
                <a:solidFill>
                  <a:srgbClr val="00B0F0"/>
                </a:solidFill>
              </a:rPr>
              <a:t>: a</a:t>
            </a:r>
            <a:r>
              <a:rPr lang="ko-KR" altLang="en-US" dirty="0">
                <a:solidFill>
                  <a:srgbClr val="00B0F0"/>
                </a:solidFill>
              </a:rPr>
              <a:t>가 무한대가 </a:t>
            </a:r>
            <a:r>
              <a:rPr lang="ko-KR" altLang="en-US" dirty="0" err="1">
                <a:solidFill>
                  <a:srgbClr val="00B0F0"/>
                </a:solidFill>
              </a:rPr>
              <a:t>되어야함</a:t>
            </a:r>
            <a:endParaRPr lang="en-US" dirty="0">
              <a:solidFill>
                <a:srgbClr val="00B0F0"/>
              </a:solidFill>
            </a:endParaRPr>
          </a:p>
        </p:txBody>
      </p:sp>
    </p:spTree>
    <p:extLst>
      <p:ext uri="{BB962C8B-B14F-4D97-AF65-F5344CB8AC3E}">
        <p14:creationId xmlns:p14="http://schemas.microsoft.com/office/powerpoint/2010/main" val="3197656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9" name="그림 8">
            <a:extLst>
              <a:ext uri="{FF2B5EF4-FFF2-40B4-BE49-F238E27FC236}">
                <a16:creationId xmlns:a16="http://schemas.microsoft.com/office/drawing/2014/main" id="{F773CDB0-38EF-B603-F47D-D8CDD0A1D5BB}"/>
              </a:ext>
            </a:extLst>
          </p:cNvPr>
          <p:cNvPicPr>
            <a:picLocks noChangeAspect="1"/>
          </p:cNvPicPr>
          <p:nvPr/>
        </p:nvPicPr>
        <p:blipFill rotWithShape="1">
          <a:blip r:embed="rId2"/>
          <a:srcRect l="58851" b="48237"/>
          <a:stretch/>
        </p:blipFill>
        <p:spPr>
          <a:xfrm>
            <a:off x="5930286" y="3112116"/>
            <a:ext cx="2045770" cy="557140"/>
          </a:xfrm>
          <a:prstGeom prst="rect">
            <a:avLst/>
          </a:prstGeom>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Lasso</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 </a:t>
            </a:r>
            <a:r>
              <a:rPr lang="en-US" altLang="ko-KR" sz="2000" dirty="0">
                <a:latin typeface="Open Sans" panose="020B0606030504020204" pitchFamily="34" charset="0"/>
                <a:ea typeface="Open Sans" panose="020B0606030504020204" pitchFamily="34" charset="0"/>
                <a:cs typeface="Open Sans" panose="020B0606030504020204" pitchFamily="34" charset="0"/>
              </a:rPr>
              <a:t>(Least Absolute Shrinkage and Selection Operator)</a:t>
            </a:r>
            <a:endParaRPr lang="ko-KR" altLang="en-US" sz="2000"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linear regression technique that, similar to Ridge regression, is used to prevent overfitting in OLS linear regression modeling</a:t>
            </a: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objective of Lasso regression is to find the coefficient vector (</a:t>
            </a:r>
            <a:r>
              <a:rPr lang="en-US" altLang="ko-KR" sz="20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w</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that minimizes</a:t>
            </a: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18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A</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(alpha) </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is the regularization parameter or penalty term, which controls the strength of the regularization. Higher values of </a:t>
            </a:r>
            <a:r>
              <a:rPr lang="en-US" altLang="ko-KR" sz="18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a</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result in more regularization</a:t>
            </a:r>
          </a:p>
          <a:p>
            <a:pPr>
              <a:lnSpc>
                <a:spcPct val="150000"/>
              </a:lnSpc>
            </a:pP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This penalty term encourages sparsity in the coefficient vector by penalizing coefficients with large magnitudes, </a:t>
            </a:r>
            <a:r>
              <a:rPr lang="en-US" altLang="ko-KR" sz="1800" dirty="0">
                <a:solidFill>
                  <a:srgbClr val="FF0000"/>
                </a:solidFill>
                <a:highlight>
                  <a:srgbClr val="FFFFFF"/>
                </a:highlight>
                <a:latin typeface="Open Sans" panose="020B0606030504020204" pitchFamily="34" charset="0"/>
                <a:ea typeface="Open Sans" panose="020B0606030504020204" pitchFamily="34" charset="0"/>
                <a:cs typeface="Open Sans" panose="020B0606030504020204" pitchFamily="34" charset="0"/>
              </a:rPr>
              <a:t>effectively driving some coefficients to exactly zero (feature selection)</a:t>
            </a:r>
          </a:p>
          <a:p>
            <a:pPr>
              <a:lnSpc>
                <a:spcPct val="150000"/>
              </a:lnSpc>
            </a:pP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42</a:t>
            </a:fld>
            <a:endParaRPr lang="ko-KR" altLang="en-US" dirty="0"/>
          </a:p>
        </p:txBody>
      </p:sp>
      <p:pic>
        <p:nvPicPr>
          <p:cNvPr id="6" name="그림 5">
            <a:extLst>
              <a:ext uri="{FF2B5EF4-FFF2-40B4-BE49-F238E27FC236}">
                <a16:creationId xmlns:a16="http://schemas.microsoft.com/office/drawing/2014/main" id="{47CBEEFF-6926-D394-4A31-E5A7E4C4EE06}"/>
              </a:ext>
            </a:extLst>
          </p:cNvPr>
          <p:cNvPicPr>
            <a:picLocks noChangeAspect="1"/>
          </p:cNvPicPr>
          <p:nvPr/>
        </p:nvPicPr>
        <p:blipFill rotWithShape="1">
          <a:blip r:embed="rId3"/>
          <a:srcRect l="48558"/>
          <a:stretch/>
        </p:blipFill>
        <p:spPr>
          <a:xfrm>
            <a:off x="3652382" y="3086735"/>
            <a:ext cx="2277904" cy="557143"/>
          </a:xfrm>
          <a:prstGeom prst="rect">
            <a:avLst/>
          </a:prstGeom>
        </p:spPr>
      </p:pic>
      <p:sp>
        <p:nvSpPr>
          <p:cNvPr id="12" name="TextBox 11">
            <a:extLst>
              <a:ext uri="{FF2B5EF4-FFF2-40B4-BE49-F238E27FC236}">
                <a16:creationId xmlns:a16="http://schemas.microsoft.com/office/drawing/2014/main" id="{FDE26EFD-1B1E-7E83-BF17-573A8CAC58B5}"/>
              </a:ext>
            </a:extLst>
          </p:cNvPr>
          <p:cNvSpPr txBox="1"/>
          <p:nvPr/>
        </p:nvSpPr>
        <p:spPr>
          <a:xfrm>
            <a:off x="3927734"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OLS Loss</a:t>
            </a:r>
            <a:endParaRPr lang="ko-KR" altLang="en-US" b="1" dirty="0"/>
          </a:p>
        </p:txBody>
      </p:sp>
      <p:cxnSp>
        <p:nvCxnSpPr>
          <p:cNvPr id="14" name="직선 연결선 13">
            <a:extLst>
              <a:ext uri="{FF2B5EF4-FFF2-40B4-BE49-F238E27FC236}">
                <a16:creationId xmlns:a16="http://schemas.microsoft.com/office/drawing/2014/main" id="{E27708D6-5BEE-EF1A-1B94-3904E1CDD49E}"/>
              </a:ext>
            </a:extLst>
          </p:cNvPr>
          <p:cNvCxnSpPr/>
          <p:nvPr/>
        </p:nvCxnSpPr>
        <p:spPr>
          <a:xfrm>
            <a:off x="3652382" y="3739495"/>
            <a:ext cx="2184538" cy="0"/>
          </a:xfrm>
          <a:prstGeom prst="line">
            <a:avLst/>
          </a:prstGeom>
          <a:ln w="12700"/>
        </p:spPr>
        <p:style>
          <a:lnRef idx="1">
            <a:schemeClr val="dk1"/>
          </a:lnRef>
          <a:fillRef idx="0">
            <a:schemeClr val="dk1"/>
          </a:fillRef>
          <a:effectRef idx="0">
            <a:schemeClr val="dk1"/>
          </a:effectRef>
          <a:fontRef idx="minor">
            <a:schemeClr val="tx1"/>
          </a:fontRef>
        </p:style>
      </p:cxnSp>
      <p:pic>
        <p:nvPicPr>
          <p:cNvPr id="24" name="그림 23">
            <a:extLst>
              <a:ext uri="{FF2B5EF4-FFF2-40B4-BE49-F238E27FC236}">
                <a16:creationId xmlns:a16="http://schemas.microsoft.com/office/drawing/2014/main" id="{65704610-7011-BC5C-DE6E-F6297368C07C}"/>
              </a:ext>
            </a:extLst>
          </p:cNvPr>
          <p:cNvPicPr>
            <a:picLocks noChangeAspect="1"/>
          </p:cNvPicPr>
          <p:nvPr/>
        </p:nvPicPr>
        <p:blipFill rotWithShape="1">
          <a:blip r:embed="rId2"/>
          <a:srcRect l="58906" t="51522" r="-1"/>
          <a:stretch/>
        </p:blipFill>
        <p:spPr>
          <a:xfrm>
            <a:off x="5932963" y="3116620"/>
            <a:ext cx="2043093" cy="521785"/>
          </a:xfrm>
          <a:prstGeom prst="rect">
            <a:avLst/>
          </a:prstGeom>
        </p:spPr>
      </p:pic>
      <p:sp>
        <p:nvSpPr>
          <p:cNvPr id="4" name="TextBox 3">
            <a:extLst>
              <a:ext uri="{FF2B5EF4-FFF2-40B4-BE49-F238E27FC236}">
                <a16:creationId xmlns:a16="http://schemas.microsoft.com/office/drawing/2014/main" id="{4C3717EC-CDDD-A02E-C051-DB1874A9889C}"/>
              </a:ext>
            </a:extLst>
          </p:cNvPr>
          <p:cNvSpPr txBox="1"/>
          <p:nvPr/>
        </p:nvSpPr>
        <p:spPr>
          <a:xfrm>
            <a:off x="6251649" y="3739495"/>
            <a:ext cx="1574608"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L1 Loss</a:t>
            </a:r>
            <a:endParaRPr lang="ko-KR" altLang="en-US" b="1" dirty="0">
              <a:latin typeface="Open Sans" panose="020B0606030504020204" pitchFamily="34" charset="0"/>
              <a:cs typeface="Open Sans" panose="020B0606030504020204" pitchFamily="34" charset="0"/>
            </a:endParaRPr>
          </a:p>
        </p:txBody>
      </p:sp>
      <p:cxnSp>
        <p:nvCxnSpPr>
          <p:cNvPr id="7" name="직선 연결선 6">
            <a:extLst>
              <a:ext uri="{FF2B5EF4-FFF2-40B4-BE49-F238E27FC236}">
                <a16:creationId xmlns:a16="http://schemas.microsoft.com/office/drawing/2014/main" id="{4DC9C9C4-F815-64E0-666C-7C9786C0DA01}"/>
              </a:ext>
            </a:extLst>
          </p:cNvPr>
          <p:cNvCxnSpPr>
            <a:cxnSpLocks/>
          </p:cNvCxnSpPr>
          <p:nvPr/>
        </p:nvCxnSpPr>
        <p:spPr>
          <a:xfrm>
            <a:off x="6251649" y="3739495"/>
            <a:ext cx="1574608" cy="0"/>
          </a:xfrm>
          <a:prstGeom prst="line">
            <a:avLst/>
          </a:prstGeom>
          <a:ln w="127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1F9F484-3176-5F02-B0BE-B07A52EA96B2}"/>
              </a:ext>
            </a:extLst>
          </p:cNvPr>
          <p:cNvSpPr txBox="1"/>
          <p:nvPr/>
        </p:nvSpPr>
        <p:spPr>
          <a:xfrm>
            <a:off x="8093676" y="3429000"/>
            <a:ext cx="5232523" cy="369332"/>
          </a:xfrm>
          <a:prstGeom prst="rect">
            <a:avLst/>
          </a:prstGeom>
          <a:noFill/>
        </p:spPr>
        <p:txBody>
          <a:bodyPr wrap="none" rtlCol="0">
            <a:spAutoFit/>
          </a:bodyPr>
          <a:lstStyle/>
          <a:p>
            <a:r>
              <a:rPr lang="ko-KR" altLang="en-US" dirty="0">
                <a:solidFill>
                  <a:srgbClr val="00B0F0"/>
                </a:solidFill>
              </a:rPr>
              <a:t>절대값 </a:t>
            </a:r>
            <a:r>
              <a:rPr lang="ko-KR" altLang="en-US" dirty="0" err="1">
                <a:solidFill>
                  <a:srgbClr val="00B0F0"/>
                </a:solidFill>
              </a:rPr>
              <a:t>함수기</a:t>
            </a:r>
            <a:r>
              <a:rPr lang="ko-KR" altLang="en-US" dirty="0">
                <a:solidFill>
                  <a:srgbClr val="00B0F0"/>
                </a:solidFill>
              </a:rPr>
              <a:t> 때문에 </a:t>
            </a:r>
            <a:r>
              <a:rPr lang="en-US" altLang="ko-KR" dirty="0">
                <a:solidFill>
                  <a:srgbClr val="00B0F0"/>
                </a:solidFill>
              </a:rPr>
              <a:t>0</a:t>
            </a:r>
            <a:r>
              <a:rPr lang="ko-KR" altLang="en-US" dirty="0">
                <a:solidFill>
                  <a:srgbClr val="00B0F0"/>
                </a:solidFill>
              </a:rPr>
              <a:t>으로 </a:t>
            </a:r>
            <a:r>
              <a:rPr lang="ko-KR" altLang="en-US" dirty="0" err="1">
                <a:solidFill>
                  <a:srgbClr val="00B0F0"/>
                </a:solidFill>
              </a:rPr>
              <a:t>만들어버릴수있다</a:t>
            </a:r>
            <a:r>
              <a:rPr lang="en-US" altLang="ko-KR" dirty="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1219088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a:latin typeface="Open Sans" panose="020B0606030504020204" pitchFamily="34" charset="0"/>
                <a:ea typeface="Open Sans" panose="020B0606030504020204" pitchFamily="34" charset="0"/>
                <a:cs typeface="Open Sans" panose="020B0606030504020204" pitchFamily="34" charset="0"/>
              </a:rPr>
              <a:t>Ridge vs. Lasso</a:t>
            </a:r>
            <a:endParaRPr lang="ko-KR" altLang="en-US" sz="2000"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Ridge Regression</a:t>
            </a: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Ridge regression cannot eliminate any independent variables</a:t>
            </a: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It tends to perform well when the explanatory power of these independent variables is relatively similar.</a:t>
            </a:r>
          </a:p>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Lasso Regression</a:t>
            </a: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Lasso regression has the ability to eliminate certain independent variables</a:t>
            </a: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It performs effectively when some independent variables have high explanatory power while others have low explanatory power.</a:t>
            </a:r>
            <a:endPar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43</a:t>
            </a:fld>
            <a:endParaRPr lang="ko-KR" altLang="en-US" dirty="0"/>
          </a:p>
        </p:txBody>
      </p:sp>
    </p:spTree>
    <p:extLst>
      <p:ext uri="{BB962C8B-B14F-4D97-AF65-F5344CB8AC3E}">
        <p14:creationId xmlns:p14="http://schemas.microsoft.com/office/powerpoint/2010/main" val="1717768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sz="4400" b="1" dirty="0" err="1">
                <a:latin typeface="Open Sans" panose="020B0606030504020204" pitchFamily="34" charset="0"/>
                <a:ea typeface="Open Sans" panose="020B0606030504020204" pitchFamily="34" charset="0"/>
                <a:cs typeface="Open Sans" panose="020B0606030504020204" pitchFamily="34" charset="0"/>
              </a:rPr>
              <a:t>ElasticNet</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linear regression technique that combines the properties of Ridge regression and Lasso regression</a:t>
            </a: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objective of </a:t>
            </a:r>
            <a:r>
              <a:rPr lang="en-US" altLang="ko-KR" sz="2000" dirty="0" err="1">
                <a:highlight>
                  <a:srgbClr val="FFFFFF"/>
                </a:highlight>
                <a:latin typeface="Open Sans" panose="020B0606030504020204" pitchFamily="34" charset="0"/>
                <a:ea typeface="Open Sans" panose="020B0606030504020204" pitchFamily="34" charset="0"/>
                <a:cs typeface="Open Sans" panose="020B0606030504020204" pitchFamily="34" charset="0"/>
              </a:rPr>
              <a:t>ElasticNet</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regression is to find the coefficient vector (</a:t>
            </a:r>
            <a:r>
              <a:rPr lang="en-US" altLang="ko-KR" sz="2000" b="1" i="1" dirty="0">
                <a:highlight>
                  <a:srgbClr val="FFFFFF"/>
                </a:highlight>
                <a:latin typeface="Open Sans" panose="020B0606030504020204" pitchFamily="34" charset="0"/>
                <a:ea typeface="Open Sans" panose="020B0606030504020204" pitchFamily="34" charset="0"/>
                <a:cs typeface="Open Sans" panose="020B0606030504020204" pitchFamily="34" charset="0"/>
              </a:rPr>
              <a:t>w</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that minimizes</a:t>
            </a: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By incorporating both types of penalties, </a:t>
            </a:r>
            <a:r>
              <a:rPr lang="en-US" altLang="ko-KR" sz="1800" dirty="0" err="1">
                <a:highlight>
                  <a:srgbClr val="FFFFFF"/>
                </a:highlight>
                <a:latin typeface="Open Sans" panose="020B0606030504020204" pitchFamily="34" charset="0"/>
                <a:ea typeface="Open Sans" panose="020B0606030504020204" pitchFamily="34" charset="0"/>
                <a:cs typeface="Open Sans" panose="020B0606030504020204" pitchFamily="34" charset="0"/>
              </a:rPr>
              <a:t>ElasticNet</a:t>
            </a:r>
            <a:r>
              <a:rPr lang="en-US" altLang="ko-KR" sz="1800" dirty="0">
                <a:highlight>
                  <a:srgbClr val="FFFFFF"/>
                </a:highlight>
                <a:latin typeface="Open Sans" panose="020B0606030504020204" pitchFamily="34" charset="0"/>
                <a:ea typeface="Open Sans" panose="020B0606030504020204" pitchFamily="34" charset="0"/>
                <a:cs typeface="Open Sans" panose="020B0606030504020204" pitchFamily="34" charset="0"/>
              </a:rPr>
              <a:t> regression is able to handle multicollinearity, perform variable selection, and control model complexity more effectively compared to using Ridge or Lasso regression alone</a:t>
            </a:r>
          </a:p>
          <a:p>
            <a:pPr>
              <a:lnSpc>
                <a:spcPct val="150000"/>
              </a:lnSpc>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44</a:t>
            </a:fld>
            <a:endParaRPr lang="ko-KR" altLang="en-US" dirty="0"/>
          </a:p>
        </p:txBody>
      </p:sp>
      <p:grpSp>
        <p:nvGrpSpPr>
          <p:cNvPr id="28" name="그룹 27">
            <a:extLst>
              <a:ext uri="{FF2B5EF4-FFF2-40B4-BE49-F238E27FC236}">
                <a16:creationId xmlns:a16="http://schemas.microsoft.com/office/drawing/2014/main" id="{401219AA-574A-F4EF-2F10-8BD23D932CB7}"/>
              </a:ext>
            </a:extLst>
          </p:cNvPr>
          <p:cNvGrpSpPr/>
          <p:nvPr/>
        </p:nvGrpSpPr>
        <p:grpSpPr>
          <a:xfrm>
            <a:off x="2827513" y="3086735"/>
            <a:ext cx="6536974" cy="1022092"/>
            <a:chOff x="2128528" y="3086735"/>
            <a:chExt cx="6536974" cy="1022092"/>
          </a:xfrm>
        </p:grpSpPr>
        <p:pic>
          <p:nvPicPr>
            <p:cNvPr id="6" name="그림 5">
              <a:extLst>
                <a:ext uri="{FF2B5EF4-FFF2-40B4-BE49-F238E27FC236}">
                  <a16:creationId xmlns:a16="http://schemas.microsoft.com/office/drawing/2014/main" id="{BA46A11E-75E7-6B8A-6C68-E64FEF4DEE0C}"/>
                </a:ext>
              </a:extLst>
            </p:cNvPr>
            <p:cNvPicPr>
              <a:picLocks noChangeAspect="1"/>
            </p:cNvPicPr>
            <p:nvPr/>
          </p:nvPicPr>
          <p:blipFill rotWithShape="1">
            <a:blip r:embed="rId2"/>
            <a:srcRect l="48558"/>
            <a:stretch/>
          </p:blipFill>
          <p:spPr>
            <a:xfrm>
              <a:off x="2128528" y="3086735"/>
              <a:ext cx="2277904" cy="557143"/>
            </a:xfrm>
            <a:prstGeom prst="rect">
              <a:avLst/>
            </a:prstGeom>
          </p:spPr>
        </p:pic>
        <p:sp>
          <p:nvSpPr>
            <p:cNvPr id="9" name="TextBox 8">
              <a:extLst>
                <a:ext uri="{FF2B5EF4-FFF2-40B4-BE49-F238E27FC236}">
                  <a16:creationId xmlns:a16="http://schemas.microsoft.com/office/drawing/2014/main" id="{E6C68E2E-DF8A-2D88-66C8-02883C3316CD}"/>
                </a:ext>
              </a:extLst>
            </p:cNvPr>
            <p:cNvSpPr txBox="1"/>
            <p:nvPr/>
          </p:nvSpPr>
          <p:spPr>
            <a:xfrm>
              <a:off x="2403880"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OLS Loss (RSS)</a:t>
              </a:r>
              <a:endParaRPr lang="ko-KR" altLang="en-US" b="1" dirty="0"/>
            </a:p>
          </p:txBody>
        </p:sp>
        <p:sp>
          <p:nvSpPr>
            <p:cNvPr id="10" name="TextBox 9">
              <a:extLst>
                <a:ext uri="{FF2B5EF4-FFF2-40B4-BE49-F238E27FC236}">
                  <a16:creationId xmlns:a16="http://schemas.microsoft.com/office/drawing/2014/main" id="{CD3A3FC4-83A7-404C-7C1C-F34580ACC9E2}"/>
                </a:ext>
              </a:extLst>
            </p:cNvPr>
            <p:cNvSpPr txBox="1"/>
            <p:nvPr/>
          </p:nvSpPr>
          <p:spPr>
            <a:xfrm>
              <a:off x="6938302"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L2 Loss</a:t>
              </a:r>
              <a:endParaRPr lang="ko-KR" altLang="en-US" b="1" dirty="0">
                <a:latin typeface="Open Sans" panose="020B0606030504020204" pitchFamily="34" charset="0"/>
                <a:cs typeface="Open Sans" panose="020B0606030504020204" pitchFamily="34" charset="0"/>
              </a:endParaRPr>
            </a:p>
          </p:txBody>
        </p:sp>
        <p:cxnSp>
          <p:nvCxnSpPr>
            <p:cNvPr id="11" name="직선 연결선 10">
              <a:extLst>
                <a:ext uri="{FF2B5EF4-FFF2-40B4-BE49-F238E27FC236}">
                  <a16:creationId xmlns:a16="http://schemas.microsoft.com/office/drawing/2014/main" id="{3F4CEAA2-45B6-CB11-511B-EC78ACB6418A}"/>
                </a:ext>
              </a:extLst>
            </p:cNvPr>
            <p:cNvCxnSpPr/>
            <p:nvPr/>
          </p:nvCxnSpPr>
          <p:spPr>
            <a:xfrm>
              <a:off x="2128528" y="3739495"/>
              <a:ext cx="2184538" cy="0"/>
            </a:xfrm>
            <a:prstGeom prst="line">
              <a:avLst/>
            </a:prstGeom>
            <a:ln w="127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F377E62-65AD-0566-6C69-683575795238}"/>
                </a:ext>
              </a:extLst>
            </p:cNvPr>
            <p:cNvSpPr txBox="1"/>
            <p:nvPr/>
          </p:nvSpPr>
          <p:spPr>
            <a:xfrm>
              <a:off x="4852818" y="3739495"/>
              <a:ext cx="1727200" cy="369332"/>
            </a:xfrm>
            <a:prstGeom prst="rect">
              <a:avLst/>
            </a:prstGeom>
            <a:noFill/>
          </p:spPr>
          <p:txBody>
            <a:bodyPr wrap="square">
              <a:spAutoFit/>
            </a:bodyPr>
            <a:lstStyle/>
            <a:p>
              <a:pPr algn="ct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L1 Loss</a:t>
              </a:r>
              <a:endParaRPr lang="ko-KR" altLang="en-US" b="1" dirty="0">
                <a:latin typeface="Open Sans" panose="020B0606030504020204" pitchFamily="34" charset="0"/>
                <a:cs typeface="Open Sans" panose="020B0606030504020204" pitchFamily="34" charset="0"/>
              </a:endParaRPr>
            </a:p>
          </p:txBody>
        </p:sp>
        <p:cxnSp>
          <p:nvCxnSpPr>
            <p:cNvPr id="16" name="직선 연결선 15">
              <a:extLst>
                <a:ext uri="{FF2B5EF4-FFF2-40B4-BE49-F238E27FC236}">
                  <a16:creationId xmlns:a16="http://schemas.microsoft.com/office/drawing/2014/main" id="{AC82AFA5-159B-460E-1604-00CDA7B7BFCB}"/>
                </a:ext>
              </a:extLst>
            </p:cNvPr>
            <p:cNvCxnSpPr>
              <a:cxnSpLocks/>
            </p:cNvCxnSpPr>
            <p:nvPr/>
          </p:nvCxnSpPr>
          <p:spPr>
            <a:xfrm>
              <a:off x="4998720" y="3739495"/>
              <a:ext cx="1435396" cy="0"/>
            </a:xfrm>
            <a:prstGeom prst="line">
              <a:avLst/>
            </a:prstGeom>
            <a:ln w="12700"/>
          </p:spPr>
          <p:style>
            <a:lnRef idx="1">
              <a:schemeClr val="dk1"/>
            </a:lnRef>
            <a:fillRef idx="0">
              <a:schemeClr val="dk1"/>
            </a:fillRef>
            <a:effectRef idx="0">
              <a:schemeClr val="dk1"/>
            </a:effectRef>
            <a:fontRef idx="minor">
              <a:schemeClr val="tx1"/>
            </a:fontRef>
          </p:style>
        </p:cxnSp>
        <p:pic>
          <p:nvPicPr>
            <p:cNvPr id="20" name="그림 19">
              <a:extLst>
                <a:ext uri="{FF2B5EF4-FFF2-40B4-BE49-F238E27FC236}">
                  <a16:creationId xmlns:a16="http://schemas.microsoft.com/office/drawing/2014/main" id="{41CE5F72-260E-0B94-E5B2-65C4C4FFD810}"/>
                </a:ext>
              </a:extLst>
            </p:cNvPr>
            <p:cNvPicPr>
              <a:picLocks noChangeAspect="1"/>
            </p:cNvPicPr>
            <p:nvPr/>
          </p:nvPicPr>
          <p:blipFill rotWithShape="1">
            <a:blip r:embed="rId3"/>
            <a:srcRect l="81342" r="1738"/>
            <a:stretch/>
          </p:blipFill>
          <p:spPr>
            <a:xfrm>
              <a:off x="7501336" y="3136454"/>
              <a:ext cx="340956" cy="511052"/>
            </a:xfrm>
            <a:prstGeom prst="rect">
              <a:avLst/>
            </a:prstGeom>
          </p:spPr>
        </p:pic>
        <p:pic>
          <p:nvPicPr>
            <p:cNvPr id="4" name="그림 3">
              <a:extLst>
                <a:ext uri="{FF2B5EF4-FFF2-40B4-BE49-F238E27FC236}">
                  <a16:creationId xmlns:a16="http://schemas.microsoft.com/office/drawing/2014/main" id="{145843EF-178E-840C-0195-DC3856FB18E8}"/>
                </a:ext>
              </a:extLst>
            </p:cNvPr>
            <p:cNvPicPr>
              <a:picLocks noChangeAspect="1"/>
            </p:cNvPicPr>
            <p:nvPr/>
          </p:nvPicPr>
          <p:blipFill rotWithShape="1">
            <a:blip r:embed="rId4"/>
            <a:srcRect l="58851" b="48237"/>
            <a:stretch/>
          </p:blipFill>
          <p:spPr>
            <a:xfrm>
              <a:off x="6434116" y="3113410"/>
              <a:ext cx="2045770" cy="557140"/>
            </a:xfrm>
            <a:prstGeom prst="rect">
              <a:avLst/>
            </a:prstGeom>
          </p:spPr>
        </p:pic>
        <p:pic>
          <p:nvPicPr>
            <p:cNvPr id="18" name="그림 17">
              <a:extLst>
                <a:ext uri="{FF2B5EF4-FFF2-40B4-BE49-F238E27FC236}">
                  <a16:creationId xmlns:a16="http://schemas.microsoft.com/office/drawing/2014/main" id="{C0DE3A15-689E-BA4D-E29C-12B06380E32F}"/>
                </a:ext>
              </a:extLst>
            </p:cNvPr>
            <p:cNvPicPr>
              <a:picLocks noChangeAspect="1"/>
            </p:cNvPicPr>
            <p:nvPr/>
          </p:nvPicPr>
          <p:blipFill rotWithShape="1">
            <a:blip r:embed="rId4"/>
            <a:srcRect l="58906" t="51522" r="-1"/>
            <a:stretch/>
          </p:blipFill>
          <p:spPr>
            <a:xfrm>
              <a:off x="4352150" y="3115471"/>
              <a:ext cx="2043093" cy="521785"/>
            </a:xfrm>
            <a:prstGeom prst="rect">
              <a:avLst/>
            </a:prstGeom>
          </p:spPr>
        </p:pic>
        <p:cxnSp>
          <p:nvCxnSpPr>
            <p:cNvPr id="25" name="직선 연결선 24">
              <a:extLst>
                <a:ext uri="{FF2B5EF4-FFF2-40B4-BE49-F238E27FC236}">
                  <a16:creationId xmlns:a16="http://schemas.microsoft.com/office/drawing/2014/main" id="{557FD6AB-9D31-00BC-C41F-440EF8DB8A44}"/>
                </a:ext>
              </a:extLst>
            </p:cNvPr>
            <p:cNvCxnSpPr>
              <a:cxnSpLocks/>
            </p:cNvCxnSpPr>
            <p:nvPr/>
          </p:nvCxnSpPr>
          <p:spPr>
            <a:xfrm>
              <a:off x="7145383" y="3739495"/>
              <a:ext cx="1313038" cy="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11597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3308F-2F92-E904-57A4-DDC442A1BE93}"/>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61B3AC9C-75C5-038C-CFEC-9460FBB9BEF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t="5325" b="7015"/>
          <a:stretch/>
        </p:blipFill>
        <p:spPr bwMode="auto">
          <a:xfrm>
            <a:off x="4642131" y="3428740"/>
            <a:ext cx="2907738" cy="2548962"/>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3325B7C-5FB2-10DC-94FD-E463CA2CDC4C}"/>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Bias-Variance Trade-off</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4" name="슬라이드 번호 개체 틀 3">
            <a:extLst>
              <a:ext uri="{FF2B5EF4-FFF2-40B4-BE49-F238E27FC236}">
                <a16:creationId xmlns:a16="http://schemas.microsoft.com/office/drawing/2014/main" id="{48DD409F-ECE9-0D6C-7CD1-0E110BCF15A4}"/>
              </a:ext>
            </a:extLst>
          </p:cNvPr>
          <p:cNvSpPr>
            <a:spLocks noGrp="1"/>
          </p:cNvSpPr>
          <p:nvPr>
            <p:ph type="sldNum" sz="quarter" idx="12"/>
          </p:nvPr>
        </p:nvSpPr>
        <p:spPr/>
        <p:txBody>
          <a:bodyPr/>
          <a:lstStyle/>
          <a:p>
            <a:fld id="{171EF441-DD61-471E-990C-77F400E5E037}" type="slidenum">
              <a:rPr lang="ko-KR" altLang="en-US" smtClean="0"/>
              <a:pPr/>
              <a:t>45</a:t>
            </a:fld>
            <a:endParaRPr lang="ko-KR" altLang="en-US" dirty="0"/>
          </a:p>
        </p:txBody>
      </p:sp>
      <p:sp>
        <p:nvSpPr>
          <p:cNvPr id="7" name="TextBox 6">
            <a:extLst>
              <a:ext uri="{FF2B5EF4-FFF2-40B4-BE49-F238E27FC236}">
                <a16:creationId xmlns:a16="http://schemas.microsoft.com/office/drawing/2014/main" id="{191BB556-712D-60CC-0825-7B5EAD4A6AFA}"/>
              </a:ext>
            </a:extLst>
          </p:cNvPr>
          <p:cNvSpPr txBox="1"/>
          <p:nvPr/>
        </p:nvSpPr>
        <p:spPr>
          <a:xfrm>
            <a:off x="4984751" y="6259611"/>
            <a:ext cx="633095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5"/>
              </a:rPr>
              <a:t>Scott </a:t>
            </a:r>
            <a:r>
              <a:rPr lang="en-US" altLang="ko-KR" sz="1400" dirty="0" err="1">
                <a:latin typeface="Open Sans" panose="020B0606030504020204" pitchFamily="34" charset="0"/>
                <a:cs typeface="Open Sans" panose="020B0606030504020204" pitchFamily="34" charset="0"/>
                <a:hlinkClick r:id="rId5"/>
              </a:rPr>
              <a:t>Fortmann</a:t>
            </a:r>
            <a:r>
              <a:rPr lang="en-US" altLang="ko-KR" sz="1400" dirty="0">
                <a:latin typeface="Open Sans" panose="020B0606030504020204" pitchFamily="34" charset="0"/>
                <a:cs typeface="Open Sans" panose="020B0606030504020204" pitchFamily="34" charset="0"/>
                <a:hlinkClick r:id="rId5"/>
              </a:rPr>
              <a:t>-Roe, "Understanding the Bias-Variance Tradeoff", 2012</a:t>
            </a:r>
            <a:r>
              <a:rPr lang="ko-KR" altLang="en-US" sz="1400" dirty="0">
                <a:latin typeface="Open Sans" panose="020B0606030504020204" pitchFamily="34" charset="0"/>
                <a:cs typeface="Open Sans" panose="020B0606030504020204" pitchFamily="34" charset="0"/>
                <a:hlinkClick r:id="rId5"/>
              </a:rPr>
              <a:t> </a:t>
            </a:r>
            <a:endParaRPr lang="ko-KR" altLang="en-US" sz="1400" dirty="0">
              <a:latin typeface="Open Sans" panose="020B0606030504020204" pitchFamily="34" charset="0"/>
              <a:cs typeface="Open Sans" panose="020B0606030504020204" pitchFamily="34" charset="0"/>
            </a:endParaRPr>
          </a:p>
        </p:txBody>
      </p:sp>
      <p:sp>
        <p:nvSpPr>
          <p:cNvPr id="6" name="내용 개체 틀 5">
            <a:extLst>
              <a:ext uri="{FF2B5EF4-FFF2-40B4-BE49-F238E27FC236}">
                <a16:creationId xmlns:a16="http://schemas.microsoft.com/office/drawing/2014/main" id="{BBBA3BD4-D424-1E66-6DEF-89EC6BD391C0}"/>
              </a:ext>
            </a:extLst>
          </p:cNvPr>
          <p:cNvSpPr>
            <a:spLocks noGrp="1"/>
          </p:cNvSpPr>
          <p:nvPr>
            <p:ph idx="1"/>
          </p:nvPr>
        </p:nvSpPr>
        <p:spPr/>
        <p:txBody>
          <a:bodyPr>
            <a:normAutofit/>
          </a:bodyPr>
          <a:lstStyle/>
          <a:p>
            <a:pPr>
              <a:lnSpc>
                <a:spcPct val="150000"/>
              </a:lnSpc>
            </a:pPr>
            <a:r>
              <a:rPr lang="en-US" altLang="ko-KR" sz="2400" b="1" dirty="0">
                <a:latin typeface="Open Sans" panose="020B0606030504020204" pitchFamily="34" charset="0"/>
                <a:ea typeface="Open Sans" panose="020B0606030504020204" pitchFamily="34" charset="0"/>
                <a:cs typeface="Open Sans" panose="020B0606030504020204" pitchFamily="34" charset="0"/>
              </a:rPr>
              <a:t>Bias-Variance Trade-off</a:t>
            </a:r>
            <a:r>
              <a:rPr lang="en-US" altLang="ko-KR" sz="2400" dirty="0">
                <a:latin typeface="Open Sans" panose="020B0606030504020204" pitchFamily="34" charset="0"/>
                <a:ea typeface="Open Sans" panose="020B0606030504020204" pitchFamily="34" charset="0"/>
                <a:cs typeface="Open Sans" panose="020B0606030504020204" pitchFamily="34" charset="0"/>
              </a:rPr>
              <a:t> </a:t>
            </a:r>
          </a:p>
          <a:p>
            <a:pPr lvl="1">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The balance between a model's complexity and accuracy</a:t>
            </a:r>
          </a:p>
          <a:p>
            <a:pPr lvl="1">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It is crucial to find the right balance of model complexity that minimizes both bias and variance, ultimately leading to the best predictive performance in general</a:t>
            </a:r>
          </a:p>
          <a:p>
            <a:pPr lvl="1">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marL="0" indent="0" algn="ctr">
              <a:lnSpc>
                <a:spcPct val="150000"/>
              </a:lnSpc>
              <a:buNone/>
            </a:pPr>
            <a:endParaRPr lang="en-US" altLang="ko-KR" sz="2000" dirty="0">
              <a:latin typeface="Open Sans" panose="020B0606030504020204" pitchFamily="34" charset="0"/>
              <a:ea typeface="Open Sans" panose="020B0606030504020204" pitchFamily="34" charset="0"/>
              <a:cs typeface="Open Sans" panose="020B0606030504020204" pitchFamily="34" charset="0"/>
            </a:endParaRPr>
          </a:p>
          <a:p>
            <a:pPr marL="0" indent="0" algn="ctr">
              <a:lnSpc>
                <a:spcPct val="150000"/>
              </a:lnSpc>
              <a:buNone/>
            </a:pPr>
            <a:endParaRPr lang="en-US" altLang="ko-K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077EAFFC-EC84-736A-7699-D61AF34A6CFE}"/>
              </a:ext>
            </a:extLst>
          </p:cNvPr>
          <p:cNvSpPr txBox="1"/>
          <p:nvPr/>
        </p:nvSpPr>
        <p:spPr>
          <a:xfrm>
            <a:off x="7007058" y="4319481"/>
            <a:ext cx="1784386" cy="461665"/>
          </a:xfrm>
          <a:prstGeom prst="rect">
            <a:avLst/>
          </a:prstGeom>
          <a:noFill/>
        </p:spPr>
        <p:txBody>
          <a:bodyPr wrap="square">
            <a:spAutoFit/>
          </a:bodyPr>
          <a:lstStyle/>
          <a:p>
            <a:pPr algn="ct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Variance</a:t>
            </a:r>
            <a:endParaRPr lang="ko-KR" altLang="en-US" sz="2400" b="1" dirty="0"/>
          </a:p>
        </p:txBody>
      </p:sp>
      <p:sp>
        <p:nvSpPr>
          <p:cNvPr id="10" name="TextBox 9">
            <a:extLst>
              <a:ext uri="{FF2B5EF4-FFF2-40B4-BE49-F238E27FC236}">
                <a16:creationId xmlns:a16="http://schemas.microsoft.com/office/drawing/2014/main" id="{EF2BD35E-B1B2-74A3-85EF-68FBB1ADB2CC}"/>
              </a:ext>
            </a:extLst>
          </p:cNvPr>
          <p:cNvSpPr txBox="1"/>
          <p:nvPr/>
        </p:nvSpPr>
        <p:spPr>
          <a:xfrm>
            <a:off x="3400556" y="4319481"/>
            <a:ext cx="1784386" cy="461665"/>
          </a:xfrm>
          <a:prstGeom prst="rect">
            <a:avLst/>
          </a:prstGeom>
          <a:noFill/>
        </p:spPr>
        <p:txBody>
          <a:bodyPr wrap="square">
            <a:spAutoFit/>
          </a:bodyPr>
          <a:lstStyle/>
          <a:p>
            <a:pPr algn="ct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Bias</a:t>
            </a:r>
            <a:endParaRPr lang="ko-KR" altLang="en-US" sz="2400" b="1" dirty="0"/>
          </a:p>
        </p:txBody>
      </p:sp>
    </p:spTree>
    <p:extLst>
      <p:ext uri="{BB962C8B-B14F-4D97-AF65-F5344CB8AC3E}">
        <p14:creationId xmlns:p14="http://schemas.microsoft.com/office/powerpoint/2010/main" val="1360565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3308F-2F92-E904-57A4-DDC442A1BE9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3325B7C-5FB2-10DC-94FD-E463CA2CDC4C}"/>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Bias-Variance Trade-off</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4" name="슬라이드 번호 개체 틀 3">
            <a:extLst>
              <a:ext uri="{FF2B5EF4-FFF2-40B4-BE49-F238E27FC236}">
                <a16:creationId xmlns:a16="http://schemas.microsoft.com/office/drawing/2014/main" id="{48DD409F-ECE9-0D6C-7CD1-0E110BCF15A4}"/>
              </a:ext>
            </a:extLst>
          </p:cNvPr>
          <p:cNvSpPr>
            <a:spLocks noGrp="1"/>
          </p:cNvSpPr>
          <p:nvPr>
            <p:ph type="sldNum" sz="quarter" idx="12"/>
          </p:nvPr>
        </p:nvSpPr>
        <p:spPr/>
        <p:txBody>
          <a:bodyPr/>
          <a:lstStyle/>
          <a:p>
            <a:fld id="{171EF441-DD61-471E-990C-77F400E5E037}" type="slidenum">
              <a:rPr lang="ko-KR" altLang="en-US" smtClean="0"/>
              <a:pPr/>
              <a:t>46</a:t>
            </a:fld>
            <a:endParaRPr lang="ko-KR" altLang="en-US" dirty="0"/>
          </a:p>
        </p:txBody>
      </p:sp>
      <p:sp>
        <p:nvSpPr>
          <p:cNvPr id="7" name="TextBox 6">
            <a:extLst>
              <a:ext uri="{FF2B5EF4-FFF2-40B4-BE49-F238E27FC236}">
                <a16:creationId xmlns:a16="http://schemas.microsoft.com/office/drawing/2014/main" id="{191BB556-712D-60CC-0825-7B5EAD4A6AFA}"/>
              </a:ext>
            </a:extLst>
          </p:cNvPr>
          <p:cNvSpPr txBox="1"/>
          <p:nvPr/>
        </p:nvSpPr>
        <p:spPr>
          <a:xfrm>
            <a:off x="4984751" y="6259611"/>
            <a:ext cx="633095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3"/>
              </a:rPr>
              <a:t>Scott </a:t>
            </a:r>
            <a:r>
              <a:rPr lang="en-US" altLang="ko-KR" sz="1400" dirty="0" err="1">
                <a:latin typeface="Open Sans" panose="020B0606030504020204" pitchFamily="34" charset="0"/>
                <a:cs typeface="Open Sans" panose="020B0606030504020204" pitchFamily="34" charset="0"/>
                <a:hlinkClick r:id="rId3"/>
              </a:rPr>
              <a:t>Fortmann</a:t>
            </a:r>
            <a:r>
              <a:rPr lang="en-US" altLang="ko-KR" sz="1400" dirty="0">
                <a:latin typeface="Open Sans" panose="020B0606030504020204" pitchFamily="34" charset="0"/>
                <a:cs typeface="Open Sans" panose="020B0606030504020204" pitchFamily="34" charset="0"/>
                <a:hlinkClick r:id="rId3"/>
              </a:rPr>
              <a:t>-Roe, "Understanding the Bias-Variance Tradeoff", 2012</a:t>
            </a:r>
            <a:r>
              <a:rPr lang="ko-KR" altLang="en-US" sz="1400" dirty="0">
                <a:latin typeface="Open Sans" panose="020B0606030504020204" pitchFamily="34" charset="0"/>
                <a:cs typeface="Open Sans" panose="020B0606030504020204" pitchFamily="34" charset="0"/>
                <a:hlinkClick r:id="rId3"/>
              </a:rPr>
              <a:t> </a:t>
            </a:r>
            <a:endParaRPr lang="ko-KR" altLang="en-US" sz="1400" dirty="0">
              <a:latin typeface="Open Sans" panose="020B0606030504020204" pitchFamily="34" charset="0"/>
              <a:cs typeface="Open Sans" panose="020B0606030504020204" pitchFamily="34" charset="0"/>
            </a:endParaRPr>
          </a:p>
        </p:txBody>
      </p:sp>
      <p:sp>
        <p:nvSpPr>
          <p:cNvPr id="6" name="내용 개체 틀 5">
            <a:extLst>
              <a:ext uri="{FF2B5EF4-FFF2-40B4-BE49-F238E27FC236}">
                <a16:creationId xmlns:a16="http://schemas.microsoft.com/office/drawing/2014/main" id="{BBBA3BD4-D424-1E66-6DEF-89EC6BD391C0}"/>
              </a:ext>
            </a:extLst>
          </p:cNvPr>
          <p:cNvSpPr>
            <a:spLocks noGrp="1"/>
          </p:cNvSpPr>
          <p:nvPr>
            <p:ph idx="1"/>
          </p:nvPr>
        </p:nvSpPr>
        <p:spPr/>
        <p:txBody>
          <a:bodyPr>
            <a:normAutofit/>
          </a:bodyPr>
          <a:lstStyle/>
          <a:p>
            <a:pPr>
              <a:lnSpc>
                <a:spcPct val="150000"/>
              </a:lnSpc>
            </a:pPr>
            <a:r>
              <a:rPr lang="en-US" altLang="ko-KR" sz="2400" b="1" dirty="0">
                <a:latin typeface="Open Sans" panose="020B0606030504020204" pitchFamily="34" charset="0"/>
                <a:cs typeface="Open Sans" panose="020B0606030504020204" pitchFamily="34" charset="0"/>
              </a:rPr>
              <a:t>Bias</a:t>
            </a:r>
            <a:endParaRPr lang="en-US" altLang="ko-KR" b="1" dirty="0">
              <a:latin typeface="Open Sans" panose="020B0606030504020204" pitchFamily="34" charset="0"/>
              <a:cs typeface="Open Sans" panose="020B0606030504020204" pitchFamily="34" charset="0"/>
            </a:endParaRPr>
          </a:p>
          <a:p>
            <a:pPr lvl="1">
              <a:lnSpc>
                <a:spcPct val="150000"/>
              </a:lnSpc>
            </a:pPr>
            <a:r>
              <a:rPr lang="en-US" altLang="ko-KR" sz="2000" dirty="0">
                <a:latin typeface="Open Sans" panose="020B0606030504020204" pitchFamily="34" charset="0"/>
                <a:cs typeface="Open Sans" panose="020B0606030504020204" pitchFamily="34" charset="0"/>
              </a:rPr>
              <a:t>Bias measures how much a model's predictions deviate from the true values on average across different datasets</a:t>
            </a:r>
          </a:p>
          <a:p>
            <a:pPr lvl="1">
              <a:lnSpc>
                <a:spcPct val="150000"/>
              </a:lnSpc>
            </a:pPr>
            <a:r>
              <a:rPr lang="en-US" altLang="ko-KR" sz="2000" dirty="0">
                <a:latin typeface="Open Sans" panose="020B0606030504020204" pitchFamily="34" charset="0"/>
                <a:ea typeface="Open Sans" panose="020B0606030504020204" pitchFamily="34" charset="0"/>
                <a:cs typeface="Open Sans" panose="020B0606030504020204" pitchFamily="34" charset="0"/>
              </a:rPr>
              <a:t>High bias occurs when a model is too simple, leading to </a:t>
            </a:r>
            <a:r>
              <a:rPr lang="en-US" altLang="ko-KR" sz="2000" b="1" dirty="0">
                <a:latin typeface="Open Sans" panose="020B0606030504020204" pitchFamily="34" charset="0"/>
                <a:ea typeface="Open Sans" panose="020B0606030504020204" pitchFamily="34" charset="0"/>
                <a:cs typeface="Open Sans" panose="020B0606030504020204" pitchFamily="34" charset="0"/>
              </a:rPr>
              <a:t>underfitting</a:t>
            </a:r>
          </a:p>
          <a:p>
            <a:pPr>
              <a:lnSpc>
                <a:spcPct val="150000"/>
              </a:lnSpc>
            </a:pPr>
            <a:r>
              <a:rPr lang="en-US" altLang="ko-KR" sz="2400" b="1" dirty="0">
                <a:latin typeface="Open Sans" panose="020B0606030504020204" pitchFamily="34" charset="0"/>
                <a:cs typeface="Open Sans" panose="020B0606030504020204" pitchFamily="34" charset="0"/>
              </a:rPr>
              <a:t>Variance</a:t>
            </a:r>
            <a:endParaRPr lang="en-US" altLang="ko-KR" b="1" dirty="0">
              <a:latin typeface="Open Sans" panose="020B0606030504020204" pitchFamily="34" charset="0"/>
              <a:cs typeface="Open Sans" panose="020B0606030504020204" pitchFamily="34" charset="0"/>
            </a:endParaRPr>
          </a:p>
          <a:p>
            <a:pPr lvl="1">
              <a:lnSpc>
                <a:spcPct val="150000"/>
              </a:lnSpc>
            </a:pPr>
            <a:r>
              <a:rPr lang="en-US" altLang="ko-KR" sz="2000" dirty="0">
                <a:latin typeface="Open Sans" panose="020B0606030504020204" pitchFamily="34" charset="0"/>
                <a:cs typeface="Open Sans" panose="020B0606030504020204" pitchFamily="34" charset="0"/>
              </a:rPr>
              <a:t>Variance measures how much the predictions of a model vary for different datasets</a:t>
            </a:r>
          </a:p>
          <a:p>
            <a:pPr lvl="1">
              <a:lnSpc>
                <a:spcPct val="150000"/>
              </a:lnSpc>
            </a:pPr>
            <a:r>
              <a:rPr lang="en-US" altLang="ko-KR" sz="2000" dirty="0">
                <a:latin typeface="Open Sans" panose="020B0606030504020204" pitchFamily="34" charset="0"/>
                <a:cs typeface="Open Sans" panose="020B0606030504020204" pitchFamily="34" charset="0"/>
              </a:rPr>
              <a:t>High variance occurs when a model is too complex or flexible, leading to </a:t>
            </a:r>
            <a:r>
              <a:rPr lang="en-US" altLang="ko-KR" sz="2000" b="1" dirty="0">
                <a:latin typeface="Open Sans" panose="020B0606030504020204" pitchFamily="34" charset="0"/>
                <a:cs typeface="Open Sans" panose="020B0606030504020204" pitchFamily="34" charset="0"/>
              </a:rPr>
              <a:t>overfitting</a:t>
            </a:r>
            <a:endParaRPr lang="ko-KR" altLang="en-US" sz="2000" b="1" dirty="0">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5259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3308F-2F92-E904-57A4-DDC442A1BE9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3325B7C-5FB2-10DC-94FD-E463CA2CDC4C}"/>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Bias-Variance Trade-off</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4" name="슬라이드 번호 개체 틀 3">
            <a:extLst>
              <a:ext uri="{FF2B5EF4-FFF2-40B4-BE49-F238E27FC236}">
                <a16:creationId xmlns:a16="http://schemas.microsoft.com/office/drawing/2014/main" id="{48DD409F-ECE9-0D6C-7CD1-0E110BCF15A4}"/>
              </a:ext>
            </a:extLst>
          </p:cNvPr>
          <p:cNvSpPr>
            <a:spLocks noGrp="1"/>
          </p:cNvSpPr>
          <p:nvPr>
            <p:ph type="sldNum" sz="quarter" idx="12"/>
          </p:nvPr>
        </p:nvSpPr>
        <p:spPr/>
        <p:txBody>
          <a:bodyPr/>
          <a:lstStyle/>
          <a:p>
            <a:fld id="{171EF441-DD61-471E-990C-77F400E5E037}" type="slidenum">
              <a:rPr lang="ko-KR" altLang="en-US" smtClean="0"/>
              <a:pPr/>
              <a:t>47</a:t>
            </a:fld>
            <a:endParaRPr lang="ko-KR" altLang="en-US" dirty="0"/>
          </a:p>
        </p:txBody>
      </p:sp>
      <p:sp>
        <p:nvSpPr>
          <p:cNvPr id="7" name="TextBox 6">
            <a:extLst>
              <a:ext uri="{FF2B5EF4-FFF2-40B4-BE49-F238E27FC236}">
                <a16:creationId xmlns:a16="http://schemas.microsoft.com/office/drawing/2014/main" id="{191BB556-712D-60CC-0825-7B5EAD4A6AFA}"/>
              </a:ext>
            </a:extLst>
          </p:cNvPr>
          <p:cNvSpPr txBox="1"/>
          <p:nvPr/>
        </p:nvSpPr>
        <p:spPr>
          <a:xfrm>
            <a:off x="4984751" y="6259611"/>
            <a:ext cx="6330950" cy="307777"/>
          </a:xfrm>
          <a:prstGeom prst="rect">
            <a:avLst/>
          </a:prstGeom>
          <a:noFill/>
        </p:spPr>
        <p:txBody>
          <a:bodyPr wrap="square">
            <a:spAutoFit/>
          </a:bodyPr>
          <a:lstStyle/>
          <a:p>
            <a:pPr algn="r"/>
            <a:r>
              <a:rPr lang="en-US" altLang="ko-KR" sz="1400" dirty="0">
                <a:latin typeface="Open Sans" panose="020B0606030504020204" pitchFamily="34" charset="0"/>
                <a:cs typeface="Open Sans" panose="020B0606030504020204" pitchFamily="34" charset="0"/>
                <a:hlinkClick r:id="rId3"/>
              </a:rPr>
              <a:t>Scott </a:t>
            </a:r>
            <a:r>
              <a:rPr lang="en-US" altLang="ko-KR" sz="1400" dirty="0" err="1">
                <a:latin typeface="Open Sans" panose="020B0606030504020204" pitchFamily="34" charset="0"/>
                <a:cs typeface="Open Sans" panose="020B0606030504020204" pitchFamily="34" charset="0"/>
                <a:hlinkClick r:id="rId3"/>
              </a:rPr>
              <a:t>Fortmann</a:t>
            </a:r>
            <a:r>
              <a:rPr lang="en-US" altLang="ko-KR" sz="1400" dirty="0">
                <a:latin typeface="Open Sans" panose="020B0606030504020204" pitchFamily="34" charset="0"/>
                <a:cs typeface="Open Sans" panose="020B0606030504020204" pitchFamily="34" charset="0"/>
                <a:hlinkClick r:id="rId3"/>
              </a:rPr>
              <a:t>-Roe, "Understanding the Bias-Variance Tradeoff", 2012</a:t>
            </a:r>
            <a:r>
              <a:rPr lang="ko-KR" altLang="en-US" sz="1400" dirty="0">
                <a:latin typeface="Open Sans" panose="020B0606030504020204" pitchFamily="34" charset="0"/>
                <a:cs typeface="Open Sans" panose="020B0606030504020204" pitchFamily="34" charset="0"/>
                <a:hlinkClick r:id="rId3"/>
              </a:rPr>
              <a:t> </a:t>
            </a:r>
            <a:endParaRPr lang="ko-KR" altLang="en-US" sz="1400" dirty="0">
              <a:latin typeface="Open Sans" panose="020B0606030504020204" pitchFamily="34" charset="0"/>
              <a:cs typeface="Open Sans" panose="020B0606030504020204" pitchFamily="34" charset="0"/>
            </a:endParaRPr>
          </a:p>
        </p:txBody>
      </p:sp>
      <p:pic>
        <p:nvPicPr>
          <p:cNvPr id="5" name="내용 개체 틀 4">
            <a:extLst>
              <a:ext uri="{FF2B5EF4-FFF2-40B4-BE49-F238E27FC236}">
                <a16:creationId xmlns:a16="http://schemas.microsoft.com/office/drawing/2014/main" id="{9A26ED3A-E68E-D40E-15F8-A8E3CA2EF8B9}"/>
              </a:ext>
            </a:extLst>
          </p:cNvPr>
          <p:cNvPicPr>
            <a:picLocks noGrp="1" noChangeAspect="1"/>
          </p:cNvPicPr>
          <p:nvPr>
            <p:ph idx="1"/>
          </p:nvPr>
        </p:nvPicPr>
        <p:blipFill rotWithShape="1">
          <a:blip r:embed="rId4"/>
          <a:srcRect b="12029"/>
          <a:stretch/>
        </p:blipFill>
        <p:spPr>
          <a:xfrm>
            <a:off x="3463553" y="1281211"/>
            <a:ext cx="5264894" cy="4978400"/>
          </a:xfrm>
          <a:prstGeom prst="rect">
            <a:avLst/>
          </a:prstGeom>
        </p:spPr>
      </p:pic>
    </p:spTree>
    <p:extLst>
      <p:ext uri="{BB962C8B-B14F-4D97-AF65-F5344CB8AC3E}">
        <p14:creationId xmlns:p14="http://schemas.microsoft.com/office/powerpoint/2010/main" val="2120161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Assumptions of Linear Regressions</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Autofit/>
          </a:bodyPr>
          <a:lstStyle/>
          <a:p>
            <a:pPr>
              <a:lnSpc>
                <a:spcPct val="150000"/>
              </a:lnSpc>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Linearity | </a:t>
            </a:r>
            <a:r>
              <a:rPr lang="ko-KR" altLang="en-US"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선형성</a:t>
            </a: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relationship between the independent variables and the dependent variable should be linear </a:t>
            </a:r>
          </a:p>
          <a:p>
            <a:pPr>
              <a:lnSpc>
                <a:spcPct val="150000"/>
              </a:lnSpc>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Independence | </a:t>
            </a:r>
            <a:r>
              <a:rPr lang="ko-KR" altLang="en-US"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독립성</a:t>
            </a: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There is no correlation between errors (residuals)</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errors (residuals) should be independent of each other</a:t>
            </a:r>
          </a:p>
          <a:p>
            <a:pPr>
              <a:lnSpc>
                <a:spcPct val="150000"/>
              </a:lnSpc>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Homoscedasticity | </a:t>
            </a:r>
            <a:r>
              <a:rPr lang="ko-KR" altLang="en-US"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등분산성</a:t>
            </a: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variance of the errors (residuals) should be constant across all levels of the independent variables</a:t>
            </a:r>
          </a:p>
          <a:p>
            <a:pPr>
              <a:lnSpc>
                <a:spcPct val="150000"/>
              </a:lnSpc>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Normality | </a:t>
            </a:r>
            <a:r>
              <a:rPr lang="ko-KR" altLang="en-US"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정규성</a:t>
            </a: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errors (residuals) should be normally distributed</a:t>
            </a:r>
          </a:p>
          <a:p>
            <a:pPr>
              <a:lnSpc>
                <a:spcPct val="150000"/>
              </a:lnSpc>
            </a:pPr>
            <a:endPar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48</a:t>
            </a:fld>
            <a:endParaRPr lang="ko-KR" altLang="en-US" dirty="0"/>
          </a:p>
        </p:txBody>
      </p:sp>
    </p:spTree>
    <p:extLst>
      <p:ext uri="{BB962C8B-B14F-4D97-AF65-F5344CB8AC3E}">
        <p14:creationId xmlns:p14="http://schemas.microsoft.com/office/powerpoint/2010/main" val="65126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Limitations of Linear Regressions</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Autofit/>
          </a:bodyPr>
          <a:lstStyle/>
          <a:p>
            <a:pPr>
              <a:lnSpc>
                <a:spcPct val="150000"/>
              </a:lnSpc>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Sensitivity to outliers</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the linear regression model uses the OLS model to estimate the coefficients. So, any observation that is away from the major cluster of points will have a squared impact, leading to biased results.</a:t>
            </a:r>
          </a:p>
          <a:p>
            <a:pPr>
              <a:lnSpc>
                <a:spcPct val="150000"/>
              </a:lnSpc>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Prone to underfitting</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Underfitting occurs when a model cannot adequately capture the underlying structure of the data</a:t>
            </a:r>
          </a:p>
          <a:p>
            <a:pPr>
              <a:lnSpc>
                <a:spcPct val="150000"/>
              </a:lnSpc>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Overfitting of complex models</a:t>
            </a:r>
          </a:p>
          <a:p>
            <a:pPr lvl="1">
              <a:lnSpc>
                <a:spcPct val="150000"/>
              </a:lnSpc>
            </a:pPr>
            <a:r>
              <a:rPr lang="en-US" altLang="ko-KR" sz="1600" dirty="0">
                <a:highlight>
                  <a:srgbClr val="FFFFFF"/>
                </a:highlight>
                <a:latin typeface="Open Sans" panose="020B0606030504020204" pitchFamily="34" charset="0"/>
                <a:ea typeface="Open Sans" panose="020B0606030504020204" pitchFamily="34" charset="0"/>
                <a:cs typeface="Open Sans" panose="020B0606030504020204" pitchFamily="34" charset="0"/>
              </a:rPr>
              <a:t>Contrary to underfitting, overfitting happens when the model fits the data too well, sometimes capturing the noise too. this usually happens when the model is too complex with many parameters, and the data is too less.</a:t>
            </a: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49</a:t>
            </a:fld>
            <a:endParaRPr lang="ko-KR" altLang="en-US" dirty="0"/>
          </a:p>
        </p:txBody>
      </p:sp>
    </p:spTree>
    <p:extLst>
      <p:ext uri="{BB962C8B-B14F-4D97-AF65-F5344CB8AC3E}">
        <p14:creationId xmlns:p14="http://schemas.microsoft.com/office/powerpoint/2010/main" val="271924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pic>
        <p:nvPicPr>
          <p:cNvPr id="9" name="그림 8">
            <a:extLst>
              <a:ext uri="{FF2B5EF4-FFF2-40B4-BE49-F238E27FC236}">
                <a16:creationId xmlns:a16="http://schemas.microsoft.com/office/drawing/2014/main" id="{1C6A1BC9-BBEB-28FF-75C1-C6D5A78D1E04}"/>
              </a:ext>
            </a:extLst>
          </p:cNvPr>
          <p:cNvPicPr>
            <a:picLocks noChangeAspect="1"/>
          </p:cNvPicPr>
          <p:nvPr/>
        </p:nvPicPr>
        <p:blipFill>
          <a:blip r:embed="rId2"/>
          <a:stretch>
            <a:fillRect/>
          </a:stretch>
        </p:blipFill>
        <p:spPr>
          <a:xfrm>
            <a:off x="8791298" y="3242632"/>
            <a:ext cx="786368" cy="566405"/>
          </a:xfrm>
          <a:prstGeom prst="rect">
            <a:avLst/>
          </a:prstGeom>
        </p:spPr>
      </p:pic>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 mathematical or computational technique used to model the relationship between an independent variable(s) and a dependent variable</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00000"/>
                  </a:lnSpc>
                </a:pPr>
                <a:endParaRPr lang="en-US" altLang="ko-KR" sz="2400" b="1" i="1" dirty="0">
                  <a:solidFill>
                    <a:schemeClr val="tx1"/>
                  </a:solidFill>
                  <a:latin typeface="Cambria Math" panose="02040503050406030204" pitchFamily="18" charset="0"/>
                </a:endParaRPr>
              </a:p>
              <a:p>
                <a:pPr>
                  <a:lnSpc>
                    <a:spcPct val="100000"/>
                  </a:lnSpc>
                </a:pPr>
                <a14:m>
                  <m:oMath xmlns:m="http://schemas.openxmlformats.org/officeDocument/2006/math">
                    <m:r>
                      <a:rPr lang="en-US" altLang="ko-KR" sz="2400" b="1" i="1" smtClean="0">
                        <a:solidFill>
                          <a:schemeClr val="tx1"/>
                        </a:solidFill>
                        <a:latin typeface="Cambria Math" panose="02040503050406030204" pitchFamily="18" charset="0"/>
                      </a:rPr>
                      <m:t>𝒚</m:t>
                    </m:r>
                  </m:oMath>
                </a14:m>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represents the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dependent variable</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(or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target</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to be predicted</a:t>
                </a:r>
              </a:p>
              <a:p>
                <a:pPr>
                  <a:lnSpc>
                    <a:spcPct val="100000"/>
                  </a:lnSpc>
                </a:pP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represent the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independent variables</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(or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features</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nSpc>
                    <a:spcPct val="100000"/>
                  </a:lnSpc>
                </a:pP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𝒘</m:t>
                        </m:r>
                      </m:e>
                      <m:sub>
                        <m:r>
                          <a:rPr lang="en-US" altLang="ko-KR" sz="2400" b="1" i="1" smtClean="0">
                            <a:solidFill>
                              <a:schemeClr val="tx1"/>
                            </a:solidFill>
                            <a:latin typeface="Cambria Math" panose="02040503050406030204" pitchFamily="18" charset="0"/>
                          </a:rPr>
                          <m:t>𝒊</m:t>
                        </m:r>
                      </m:sub>
                    </m:sSub>
                  </m:oMath>
                </a14:m>
                <a:r>
                  <a:rPr lang="en-US" altLang="ko-KR"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the </a:t>
                </a:r>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regression coefficients </a:t>
                </a:r>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associated with each independent variable</a:t>
                </a:r>
              </a:p>
              <a:p>
                <a:pPr>
                  <a:lnSpc>
                    <a:spcPct val="100000"/>
                  </a:lnSpc>
                </a:pPr>
                <a14:m>
                  <m:oMath xmlns:m="http://schemas.openxmlformats.org/officeDocument/2006/math">
                    <m:r>
                      <a:rPr lang="en-US" altLang="ko-KR" sz="2400" b="1" i="1" smtClean="0">
                        <a:solidFill>
                          <a:schemeClr val="tx1"/>
                        </a:solidFill>
                        <a:latin typeface="Cambria Math" panose="02040503050406030204" pitchFamily="18" charset="0"/>
                      </a:rPr>
                      <m:t>𝒃</m:t>
                    </m:r>
                  </m:oMath>
                </a14:m>
                <a:r>
                  <a:rPr lang="en-US" altLang="ko-KR"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t>
                </a:r>
                <a:r>
                  <a:rPr lang="en-US" altLang="ko-KR" sz="2000" dirty="0">
                    <a:latin typeface="Open Sans" panose="020B0606030504020204" pitchFamily="34" charset="0"/>
                    <a:ea typeface="Open Sans" panose="020B0606030504020204" pitchFamily="34" charset="0"/>
                    <a:cs typeface="Open Sans" panose="020B0606030504020204" pitchFamily="34" charset="0"/>
                  </a:rPr>
                  <a:t>the </a:t>
                </a:r>
                <a:r>
                  <a:rPr lang="en-US" altLang="ko-KR" sz="2000" b="1" dirty="0">
                    <a:latin typeface="Open Sans" panose="020B0606030504020204" pitchFamily="34" charset="0"/>
                    <a:ea typeface="Open Sans" panose="020B0606030504020204" pitchFamily="34" charset="0"/>
                    <a:cs typeface="Open Sans" panose="020B0606030504020204" pitchFamily="34" charset="0"/>
                  </a:rPr>
                  <a:t>bias</a:t>
                </a:r>
                <a:r>
                  <a:rPr lang="en-US" altLang="ko-KR" sz="2000" dirty="0">
                    <a:latin typeface="Open Sans" panose="020B0606030504020204" pitchFamily="34" charset="0"/>
                    <a:ea typeface="Open Sans" panose="020B0606030504020204" pitchFamily="34" charset="0"/>
                    <a:cs typeface="Open Sans" panose="020B0606030504020204" pitchFamily="34" charset="0"/>
                  </a:rPr>
                  <a:t> (or intercept)</a:t>
                </a: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3"/>
                <a:stretch>
                  <a:fillRect l="-847"/>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5</a:t>
            </a:fld>
            <a:endParaRPr lang="ko-KR" altLang="en-US" dirty="0"/>
          </a:p>
        </p:txBody>
      </p:sp>
      <p:pic>
        <p:nvPicPr>
          <p:cNvPr id="6" name="그림 5">
            <a:extLst>
              <a:ext uri="{FF2B5EF4-FFF2-40B4-BE49-F238E27FC236}">
                <a16:creationId xmlns:a16="http://schemas.microsoft.com/office/drawing/2014/main" id="{8382FAA2-6E1E-5592-88E4-A111D53B2297}"/>
              </a:ext>
            </a:extLst>
          </p:cNvPr>
          <p:cNvPicPr>
            <a:picLocks noChangeAspect="1"/>
          </p:cNvPicPr>
          <p:nvPr/>
        </p:nvPicPr>
        <p:blipFill>
          <a:blip r:embed="rId4"/>
          <a:stretch>
            <a:fillRect/>
          </a:stretch>
        </p:blipFill>
        <p:spPr>
          <a:xfrm>
            <a:off x="2539365" y="3302660"/>
            <a:ext cx="7113270" cy="472886"/>
          </a:xfrm>
          <a:prstGeom prst="rect">
            <a:avLst/>
          </a:prstGeom>
        </p:spPr>
      </p:pic>
    </p:spTree>
    <p:extLst>
      <p:ext uri="{BB962C8B-B14F-4D97-AF65-F5344CB8AC3E}">
        <p14:creationId xmlns:p14="http://schemas.microsoft.com/office/powerpoint/2010/main" val="1173583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FFF7D-AEC1-BFEE-29EF-0430E47BE3CB}"/>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Appendix | </a:t>
            </a:r>
            <a:r>
              <a:rPr lang="en-US" altLang="ko-KR" sz="3600" b="1" dirty="0">
                <a:latin typeface="Open Sans" panose="020B0606030504020204" pitchFamily="34" charset="0"/>
                <a:ea typeface="Open Sans" panose="020B0606030504020204" pitchFamily="34" charset="0"/>
                <a:cs typeface="Open Sans" panose="020B0606030504020204" pitchFamily="34" charset="0"/>
              </a:rPr>
              <a:t>Data Scientist Interview Questions</a:t>
            </a:r>
            <a:endParaRPr lang="ko-KR" altLang="en-US" sz="3600" b="1" dirty="0"/>
          </a:p>
        </p:txBody>
      </p:sp>
      <p:sp>
        <p:nvSpPr>
          <p:cNvPr id="3" name="내용 개체 틀 2">
            <a:extLst>
              <a:ext uri="{FF2B5EF4-FFF2-40B4-BE49-F238E27FC236}">
                <a16:creationId xmlns:a16="http://schemas.microsoft.com/office/drawing/2014/main" id="{A5D27824-3526-5435-2F1E-9F58AD5A1BDC}"/>
              </a:ext>
            </a:extLst>
          </p:cNvPr>
          <p:cNvSpPr>
            <a:spLocks noGrp="1"/>
          </p:cNvSpPr>
          <p:nvPr>
            <p:ph idx="1"/>
          </p:nvPr>
        </p:nvSpPr>
        <p:spPr/>
        <p:txBody>
          <a:bodyPr>
            <a:normAutofit/>
          </a:bodyPr>
          <a:lstStyle/>
          <a:p>
            <a:pPr>
              <a:lnSpc>
                <a:spcPct val="150000"/>
              </a:lnSpc>
            </a:pPr>
            <a:r>
              <a:rPr lang="en-US" altLang="ko-KR" sz="1800" b="1" dirty="0">
                <a:latin typeface="Open Sans" panose="020B0606030504020204" pitchFamily="34" charset="0"/>
                <a:ea typeface="Open Sans" panose="020B0606030504020204" pitchFamily="34" charset="0"/>
                <a:cs typeface="Open Sans" panose="020B0606030504020204" pitchFamily="34" charset="0"/>
              </a:rPr>
              <a:t>Airbnb</a:t>
            </a:r>
          </a:p>
          <a:p>
            <a:pPr lvl="1">
              <a:lnSpc>
                <a:spcPct val="150000"/>
              </a:lnSpc>
            </a:pPr>
            <a:r>
              <a:rPr lang="en-US" altLang="ko-KR" sz="1600" dirty="0">
                <a:latin typeface="Open Sans" panose="020B0606030504020204" pitchFamily="34" charset="0"/>
                <a:ea typeface="Open Sans" panose="020B0606030504020204" pitchFamily="34" charset="0"/>
                <a:cs typeface="Open Sans" panose="020B0606030504020204" pitchFamily="34" charset="0"/>
              </a:rPr>
              <a:t>Say you are running a simple logistic regression to solve a problem but find the results to be unsatisfactory. What are some ways you might improve your model, or what other models might you look into using instead?</a:t>
            </a:r>
            <a:br>
              <a:rPr lang="en-US" altLang="ko-KR" sz="1600" dirty="0">
                <a:latin typeface="Open Sans" panose="020B0606030504020204" pitchFamily="34" charset="0"/>
                <a:ea typeface="Open Sans" panose="020B0606030504020204" pitchFamily="34" charset="0"/>
                <a:cs typeface="Open Sans" panose="020B0606030504020204" pitchFamily="34" charset="0"/>
              </a:rPr>
            </a:br>
            <a:r>
              <a:rPr lang="en-US" altLang="ko-KR" sz="1600" dirty="0">
                <a:latin typeface="Open Sans" panose="020B0606030504020204" pitchFamily="34" charset="0"/>
                <a:ea typeface="Open Sans" panose="020B0606030504020204" pitchFamily="34" charset="0"/>
                <a:cs typeface="Open Sans" panose="020B0606030504020204" pitchFamily="34" charset="0"/>
              </a:rPr>
              <a:t>(from Huo and Singh, Ace the data science interview, 2022)</a:t>
            </a:r>
          </a:p>
          <a:p>
            <a:pPr>
              <a:lnSpc>
                <a:spcPct val="150000"/>
              </a:lnSpc>
            </a:pPr>
            <a:r>
              <a:rPr lang="en-US" altLang="ko-KR" sz="1800" b="1" dirty="0">
                <a:latin typeface="Open Sans" panose="020B0606030504020204" pitchFamily="34" charset="0"/>
                <a:ea typeface="Open Sans" panose="020B0606030504020204" pitchFamily="34" charset="0"/>
                <a:cs typeface="Open Sans" panose="020B0606030504020204" pitchFamily="34" charset="0"/>
              </a:rPr>
              <a:t>Google</a:t>
            </a:r>
          </a:p>
          <a:p>
            <a:pPr lvl="1">
              <a:lnSpc>
                <a:spcPct val="150000"/>
              </a:lnSpc>
            </a:pPr>
            <a:r>
              <a:rPr lang="en-US" altLang="ko-KR" sz="1600" dirty="0">
                <a:latin typeface="Open Sans" panose="020B0606030504020204" pitchFamily="34" charset="0"/>
                <a:ea typeface="Open Sans" panose="020B0606030504020204" pitchFamily="34" charset="0"/>
                <a:cs typeface="Open Sans" panose="020B0606030504020204" pitchFamily="34" charset="0"/>
                <a:hlinkClick r:id="rId2"/>
              </a:rPr>
              <a:t>Can you discuss your experience with LASSO RIDGE research papers and optimization?</a:t>
            </a:r>
            <a:endParaRPr lang="en-US" altLang="ko-KR" sz="1600" dirty="0">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US" altLang="ko-KR" sz="1600" i="1" dirty="0">
                <a:latin typeface="Open Sans" panose="020B0606030504020204" pitchFamily="34" charset="0"/>
                <a:ea typeface="Open Sans" panose="020B0606030504020204" pitchFamily="34" charset="0"/>
                <a:cs typeface="Open Sans" panose="020B0606030504020204" pitchFamily="34" charset="0"/>
              </a:rPr>
              <a:t>"The actual questions were pretty tough. Most were more statistical than programming-based. They were interested in my understanding of parameter estimation for click through rate problems and also my knowledge of linear models with and without regularization (i.e., Lasso and Ridge regression)"</a:t>
            </a:r>
            <a:br>
              <a:rPr lang="en-US" altLang="ko-KR" sz="1600" dirty="0">
                <a:latin typeface="Open Sans" panose="020B0606030504020204" pitchFamily="34" charset="0"/>
                <a:ea typeface="Open Sans" panose="020B0606030504020204" pitchFamily="34" charset="0"/>
                <a:cs typeface="Open Sans" panose="020B0606030504020204" pitchFamily="34" charset="0"/>
              </a:rPr>
            </a:br>
            <a:r>
              <a:rPr lang="en-US" altLang="ko-KR" sz="1600" dirty="0">
                <a:latin typeface="Open Sans" panose="020B0606030504020204" pitchFamily="34" charset="0"/>
                <a:ea typeface="Open Sans" panose="020B0606030504020204" pitchFamily="34" charset="0"/>
                <a:cs typeface="Open Sans" panose="020B0606030504020204" pitchFamily="34" charset="0"/>
                <a:hlinkClick r:id="rId3"/>
              </a:rPr>
              <a:t>Senior Data Scientist Interview at Google, 2019</a:t>
            </a:r>
            <a:endParaRPr lang="en-US" altLang="ko-KR" sz="1600" dirty="0">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pPr>
            <a:endParaRPr lang="en-US" altLang="ko-KR" sz="18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endParaRPr lang="ko-KR" altLang="en-US" sz="2000" dirty="0">
              <a:latin typeface="Open Sans" panose="020B0606030504020204" pitchFamily="34" charset="0"/>
              <a:cs typeface="Open Sans" panose="020B0606030504020204" pitchFamily="34" charset="0"/>
            </a:endParaRPr>
          </a:p>
        </p:txBody>
      </p:sp>
      <p:sp>
        <p:nvSpPr>
          <p:cNvPr id="4" name="슬라이드 번호 개체 틀 3">
            <a:extLst>
              <a:ext uri="{FF2B5EF4-FFF2-40B4-BE49-F238E27FC236}">
                <a16:creationId xmlns:a16="http://schemas.microsoft.com/office/drawing/2014/main" id="{0048F342-280D-96EE-E71A-56190976C893}"/>
              </a:ext>
            </a:extLst>
          </p:cNvPr>
          <p:cNvSpPr>
            <a:spLocks noGrp="1"/>
          </p:cNvSpPr>
          <p:nvPr>
            <p:ph type="sldNum" sz="quarter" idx="12"/>
          </p:nvPr>
        </p:nvSpPr>
        <p:spPr/>
        <p:txBody>
          <a:bodyPr/>
          <a:lstStyle/>
          <a:p>
            <a:fld id="{171EF441-DD61-471E-990C-77F400E5E037}" type="slidenum">
              <a:rPr lang="ko-KR" altLang="en-US" smtClean="0"/>
              <a:pPr/>
              <a:t>50</a:t>
            </a:fld>
            <a:endParaRPr lang="ko-KR" altLang="en-US" dirty="0"/>
          </a:p>
        </p:txBody>
      </p:sp>
    </p:spTree>
    <p:extLst>
      <p:ext uri="{BB962C8B-B14F-4D97-AF65-F5344CB8AC3E}">
        <p14:creationId xmlns:p14="http://schemas.microsoft.com/office/powerpoint/2010/main" val="3585896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FFF7D-AEC1-BFEE-29EF-0430E47BE3CB}"/>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Appendix |</a:t>
            </a:r>
            <a:r>
              <a:rPr lang="en-US" altLang="ko-KR" sz="3600" b="1" i="1" dirty="0">
                <a:latin typeface="Open Sans" panose="020B0606030504020204" pitchFamily="34" charset="0"/>
                <a:ea typeface="나눔스퀘어" panose="020B0600000101010101" pitchFamily="50" charset="-127"/>
                <a:cs typeface="Open Sans" panose="020B0606030504020204" pitchFamily="34" charset="0"/>
              </a:rPr>
              <a:t>Why coefficients cannot be 0 in Ridge</a:t>
            </a:r>
            <a:endParaRPr lang="ko-KR" altLang="en-US" sz="3600" b="1" i="1" dirty="0"/>
          </a:p>
        </p:txBody>
      </p:sp>
      <p:sp>
        <p:nvSpPr>
          <p:cNvPr id="3" name="내용 개체 틀 2">
            <a:extLst>
              <a:ext uri="{FF2B5EF4-FFF2-40B4-BE49-F238E27FC236}">
                <a16:creationId xmlns:a16="http://schemas.microsoft.com/office/drawing/2014/main" id="{A5D27824-3526-5435-2F1E-9F58AD5A1BDC}"/>
              </a:ext>
            </a:extLst>
          </p:cNvPr>
          <p:cNvSpPr>
            <a:spLocks noGrp="1"/>
          </p:cNvSpPr>
          <p:nvPr>
            <p:ph idx="1"/>
          </p:nvPr>
        </p:nvSpPr>
        <p:spPr/>
        <p:txBody>
          <a:bodyPr>
            <a:normAutofit/>
          </a:bodyPr>
          <a:lstStyle/>
          <a:p>
            <a:pPr>
              <a:lnSpc>
                <a:spcPct val="100000"/>
              </a:lnSpc>
            </a:pPr>
            <a:endParaRPr lang="en-US" altLang="ko-KR" sz="22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endParaRPr lang="ko-KR" altLang="en-US" sz="2000" dirty="0">
              <a:latin typeface="Open Sans" panose="020B0606030504020204" pitchFamily="34" charset="0"/>
              <a:cs typeface="Open Sans" panose="020B0606030504020204" pitchFamily="34" charset="0"/>
            </a:endParaRPr>
          </a:p>
        </p:txBody>
      </p:sp>
      <p:sp>
        <p:nvSpPr>
          <p:cNvPr id="4" name="슬라이드 번호 개체 틀 3">
            <a:extLst>
              <a:ext uri="{FF2B5EF4-FFF2-40B4-BE49-F238E27FC236}">
                <a16:creationId xmlns:a16="http://schemas.microsoft.com/office/drawing/2014/main" id="{0048F342-280D-96EE-E71A-56190976C893}"/>
              </a:ext>
            </a:extLst>
          </p:cNvPr>
          <p:cNvSpPr>
            <a:spLocks noGrp="1"/>
          </p:cNvSpPr>
          <p:nvPr>
            <p:ph type="sldNum" sz="quarter" idx="12"/>
          </p:nvPr>
        </p:nvSpPr>
        <p:spPr/>
        <p:txBody>
          <a:bodyPr/>
          <a:lstStyle/>
          <a:p>
            <a:fld id="{171EF441-DD61-471E-990C-77F400E5E037}" type="slidenum">
              <a:rPr lang="ko-KR" altLang="en-US" smtClean="0"/>
              <a:pPr/>
              <a:t>51</a:t>
            </a:fld>
            <a:endParaRPr lang="ko-KR" altLang="en-US" dirty="0"/>
          </a:p>
        </p:txBody>
      </p:sp>
      <p:sp>
        <p:nvSpPr>
          <p:cNvPr id="6" name="TextBox 5">
            <a:extLst>
              <a:ext uri="{FF2B5EF4-FFF2-40B4-BE49-F238E27FC236}">
                <a16:creationId xmlns:a16="http://schemas.microsoft.com/office/drawing/2014/main" id="{ACEEC577-293C-97BE-E86B-7D08C6427FBB}"/>
              </a:ext>
            </a:extLst>
          </p:cNvPr>
          <p:cNvSpPr txBox="1"/>
          <p:nvPr/>
        </p:nvSpPr>
        <p:spPr>
          <a:xfrm>
            <a:off x="2139315" y="6264733"/>
            <a:ext cx="9357360" cy="276999"/>
          </a:xfrm>
          <a:prstGeom prst="rect">
            <a:avLst/>
          </a:prstGeom>
          <a:noFill/>
        </p:spPr>
        <p:txBody>
          <a:bodyPr wrap="square">
            <a:spAutoFit/>
          </a:bodyPr>
          <a:lstStyle/>
          <a:p>
            <a:pPr algn="r"/>
            <a:r>
              <a:rPr lang="ko-KR" altLang="en-US" sz="1200" dirty="0">
                <a:latin typeface="Open Sans" panose="020B0606030504020204" pitchFamily="34" charset="0"/>
                <a:cs typeface="Open Sans" panose="020B0606030504020204" pitchFamily="34" charset="0"/>
                <a:hlinkClick r:id="rId2"/>
              </a:rPr>
              <a:t>https://medium.com/@mukulranjan/how-does-lasso-regression-l1-encourage-zero-coefficients-but-not-the-l2-20e4893cba5d</a:t>
            </a:r>
            <a:endParaRPr lang="ko-KR" altLang="en-US" sz="1200" dirty="0">
              <a:latin typeface="Open Sans" panose="020B0606030504020204" pitchFamily="34" charset="0"/>
              <a:cs typeface="Open Sans" panose="020B0606030504020204" pitchFamily="34" charset="0"/>
            </a:endParaRPr>
          </a:p>
        </p:txBody>
      </p:sp>
      <p:pic>
        <p:nvPicPr>
          <p:cNvPr id="8" name="그림 7">
            <a:extLst>
              <a:ext uri="{FF2B5EF4-FFF2-40B4-BE49-F238E27FC236}">
                <a16:creationId xmlns:a16="http://schemas.microsoft.com/office/drawing/2014/main" id="{AACB7797-3FF8-FDC6-1D25-503D4CE6D0AE}"/>
              </a:ext>
            </a:extLst>
          </p:cNvPr>
          <p:cNvPicPr>
            <a:picLocks noChangeAspect="1"/>
          </p:cNvPicPr>
          <p:nvPr/>
        </p:nvPicPr>
        <p:blipFill rotWithShape="1">
          <a:blip r:embed="rId3"/>
          <a:srcRect b="64815"/>
          <a:stretch/>
        </p:blipFill>
        <p:spPr>
          <a:xfrm>
            <a:off x="3205480" y="1238281"/>
            <a:ext cx="5781040" cy="4381438"/>
          </a:xfrm>
          <a:prstGeom prst="rect">
            <a:avLst/>
          </a:prstGeom>
        </p:spPr>
      </p:pic>
    </p:spTree>
    <p:extLst>
      <p:ext uri="{BB962C8B-B14F-4D97-AF65-F5344CB8AC3E}">
        <p14:creationId xmlns:p14="http://schemas.microsoft.com/office/powerpoint/2010/main" val="3077237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FFF7D-AEC1-BFEE-29EF-0430E47BE3CB}"/>
              </a:ext>
            </a:extLst>
          </p:cNvPr>
          <p:cNvSpPr>
            <a:spLocks noGrp="1"/>
          </p:cNvSpPr>
          <p:nvPr>
            <p:ph type="title"/>
          </p:nvPr>
        </p:nvSpPr>
        <p:spPr/>
        <p:txBody>
          <a:bodyPr/>
          <a:lstStyle/>
          <a:p>
            <a:r>
              <a:rPr lang="en-US" altLang="ko-KR" b="1" dirty="0">
                <a:latin typeface="Open Sans" panose="020B0606030504020204" pitchFamily="34" charset="0"/>
                <a:ea typeface="나눔스퀘어" panose="020B0600000101010101" pitchFamily="50" charset="-127"/>
                <a:cs typeface="Open Sans" panose="020B0606030504020204" pitchFamily="34" charset="0"/>
              </a:rPr>
              <a:t>Appendix |</a:t>
            </a:r>
            <a:r>
              <a:rPr lang="en-US" altLang="ko-KR" sz="3600" b="1" i="1" dirty="0">
                <a:latin typeface="Open Sans" panose="020B0606030504020204" pitchFamily="34" charset="0"/>
                <a:ea typeface="나눔스퀘어" panose="020B0600000101010101" pitchFamily="50" charset="-127"/>
                <a:cs typeface="Open Sans" panose="020B0606030504020204" pitchFamily="34" charset="0"/>
              </a:rPr>
              <a:t>Why </a:t>
            </a:r>
            <a:r>
              <a:rPr lang="en-US" altLang="ko-KR" sz="3600" b="1" i="1" dirty="0">
                <a:latin typeface="Open Sans" panose="020B0606030504020204" pitchFamily="34" charset="0"/>
                <a:ea typeface="Open Sans" panose="020B0606030504020204" pitchFamily="34" charset="0"/>
                <a:cs typeface="Open Sans" panose="020B0606030504020204" pitchFamily="34" charset="0"/>
              </a:rPr>
              <a:t>coefficients can be 0 in Lasso</a:t>
            </a:r>
            <a:endParaRPr lang="ko-KR" altLang="en-US" sz="2200" b="1" i="1" dirty="0"/>
          </a:p>
        </p:txBody>
      </p:sp>
      <p:sp>
        <p:nvSpPr>
          <p:cNvPr id="3" name="내용 개체 틀 2">
            <a:extLst>
              <a:ext uri="{FF2B5EF4-FFF2-40B4-BE49-F238E27FC236}">
                <a16:creationId xmlns:a16="http://schemas.microsoft.com/office/drawing/2014/main" id="{A5D27824-3526-5435-2F1E-9F58AD5A1BDC}"/>
              </a:ext>
            </a:extLst>
          </p:cNvPr>
          <p:cNvSpPr>
            <a:spLocks noGrp="1"/>
          </p:cNvSpPr>
          <p:nvPr>
            <p:ph idx="1"/>
          </p:nvPr>
        </p:nvSpPr>
        <p:spPr/>
        <p:txBody>
          <a:bodyPr>
            <a:normAutofit/>
          </a:bodyPr>
          <a:lstStyle/>
          <a:p>
            <a:pPr>
              <a:lnSpc>
                <a:spcPct val="100000"/>
              </a:lnSpc>
            </a:pPr>
            <a:endParaRPr lang="en-US" altLang="ko-KR" sz="22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endParaRPr lang="ko-KR" altLang="en-US" sz="2000" dirty="0">
              <a:latin typeface="Open Sans" panose="020B0606030504020204" pitchFamily="34" charset="0"/>
              <a:cs typeface="Open Sans" panose="020B0606030504020204" pitchFamily="34" charset="0"/>
            </a:endParaRPr>
          </a:p>
        </p:txBody>
      </p:sp>
      <p:sp>
        <p:nvSpPr>
          <p:cNvPr id="4" name="슬라이드 번호 개체 틀 3">
            <a:extLst>
              <a:ext uri="{FF2B5EF4-FFF2-40B4-BE49-F238E27FC236}">
                <a16:creationId xmlns:a16="http://schemas.microsoft.com/office/drawing/2014/main" id="{0048F342-280D-96EE-E71A-56190976C893}"/>
              </a:ext>
            </a:extLst>
          </p:cNvPr>
          <p:cNvSpPr>
            <a:spLocks noGrp="1"/>
          </p:cNvSpPr>
          <p:nvPr>
            <p:ph type="sldNum" sz="quarter" idx="12"/>
          </p:nvPr>
        </p:nvSpPr>
        <p:spPr/>
        <p:txBody>
          <a:bodyPr/>
          <a:lstStyle/>
          <a:p>
            <a:fld id="{171EF441-DD61-471E-990C-77F400E5E037}" type="slidenum">
              <a:rPr lang="ko-KR" altLang="en-US" smtClean="0"/>
              <a:pPr/>
              <a:t>52</a:t>
            </a:fld>
            <a:endParaRPr lang="ko-KR" altLang="en-US" dirty="0"/>
          </a:p>
        </p:txBody>
      </p:sp>
      <p:sp>
        <p:nvSpPr>
          <p:cNvPr id="6" name="TextBox 5">
            <a:extLst>
              <a:ext uri="{FF2B5EF4-FFF2-40B4-BE49-F238E27FC236}">
                <a16:creationId xmlns:a16="http://schemas.microsoft.com/office/drawing/2014/main" id="{ACEEC577-293C-97BE-E86B-7D08C6427FBB}"/>
              </a:ext>
            </a:extLst>
          </p:cNvPr>
          <p:cNvSpPr txBox="1"/>
          <p:nvPr/>
        </p:nvSpPr>
        <p:spPr>
          <a:xfrm>
            <a:off x="2139315" y="6264733"/>
            <a:ext cx="9357360" cy="276999"/>
          </a:xfrm>
          <a:prstGeom prst="rect">
            <a:avLst/>
          </a:prstGeom>
          <a:noFill/>
        </p:spPr>
        <p:txBody>
          <a:bodyPr wrap="square">
            <a:spAutoFit/>
          </a:bodyPr>
          <a:lstStyle/>
          <a:p>
            <a:pPr algn="r"/>
            <a:r>
              <a:rPr lang="ko-KR" altLang="en-US" sz="1200" dirty="0">
                <a:latin typeface="Open Sans" panose="020B0606030504020204" pitchFamily="34" charset="0"/>
                <a:cs typeface="Open Sans" panose="020B0606030504020204" pitchFamily="34" charset="0"/>
                <a:hlinkClick r:id="rId2"/>
              </a:rPr>
              <a:t>https://medium.com/@mukulranjan/how-does-lasso-regression-l1-encourage-zero-coefficients-but-not-the-l2-20e4893cba5d</a:t>
            </a:r>
            <a:endParaRPr lang="ko-KR" altLang="en-US" sz="1200" dirty="0">
              <a:latin typeface="Open Sans" panose="020B0606030504020204" pitchFamily="34" charset="0"/>
              <a:cs typeface="Open Sans" panose="020B0606030504020204" pitchFamily="34" charset="0"/>
            </a:endParaRPr>
          </a:p>
        </p:txBody>
      </p:sp>
      <p:pic>
        <p:nvPicPr>
          <p:cNvPr id="10" name="그림 9">
            <a:extLst>
              <a:ext uri="{FF2B5EF4-FFF2-40B4-BE49-F238E27FC236}">
                <a16:creationId xmlns:a16="http://schemas.microsoft.com/office/drawing/2014/main" id="{AACB7797-3FF8-FDC6-1D25-503D4CE6D0AE}"/>
              </a:ext>
            </a:extLst>
          </p:cNvPr>
          <p:cNvPicPr>
            <a:picLocks noChangeAspect="1"/>
          </p:cNvPicPr>
          <p:nvPr/>
        </p:nvPicPr>
        <p:blipFill rotWithShape="1">
          <a:blip r:embed="rId3"/>
          <a:srcRect t="54734" b="23808"/>
          <a:stretch/>
        </p:blipFill>
        <p:spPr>
          <a:xfrm>
            <a:off x="1362393" y="2489088"/>
            <a:ext cx="5781040" cy="2672080"/>
          </a:xfrm>
          <a:prstGeom prst="rect">
            <a:avLst/>
          </a:prstGeom>
        </p:spPr>
      </p:pic>
      <p:pic>
        <p:nvPicPr>
          <p:cNvPr id="12" name="그림 11">
            <a:extLst>
              <a:ext uri="{FF2B5EF4-FFF2-40B4-BE49-F238E27FC236}">
                <a16:creationId xmlns:a16="http://schemas.microsoft.com/office/drawing/2014/main" id="{E7CFFD08-95EB-7BB9-4AB0-2196EDFA30C9}"/>
              </a:ext>
            </a:extLst>
          </p:cNvPr>
          <p:cNvPicPr>
            <a:picLocks noChangeAspect="1"/>
          </p:cNvPicPr>
          <p:nvPr/>
        </p:nvPicPr>
        <p:blipFill rotWithShape="1">
          <a:blip r:embed="rId3"/>
          <a:srcRect t="43778" b="48203"/>
          <a:stretch/>
        </p:blipFill>
        <p:spPr>
          <a:xfrm>
            <a:off x="3205480" y="1145160"/>
            <a:ext cx="5781040" cy="998600"/>
          </a:xfrm>
          <a:prstGeom prst="rect">
            <a:avLst/>
          </a:prstGeom>
        </p:spPr>
      </p:pic>
      <p:pic>
        <p:nvPicPr>
          <p:cNvPr id="11" name="그림 10">
            <a:extLst>
              <a:ext uri="{FF2B5EF4-FFF2-40B4-BE49-F238E27FC236}">
                <a16:creationId xmlns:a16="http://schemas.microsoft.com/office/drawing/2014/main" id="{B0B75864-05CE-3FA5-F285-E89251244309}"/>
              </a:ext>
            </a:extLst>
          </p:cNvPr>
          <p:cNvPicPr>
            <a:picLocks noChangeAspect="1"/>
          </p:cNvPicPr>
          <p:nvPr/>
        </p:nvPicPr>
        <p:blipFill rotWithShape="1">
          <a:blip r:embed="rId4"/>
          <a:srcRect t="79325" b="-1"/>
          <a:stretch/>
        </p:blipFill>
        <p:spPr>
          <a:xfrm>
            <a:off x="5593715" y="3225187"/>
            <a:ext cx="5781040" cy="2574597"/>
          </a:xfrm>
          <a:prstGeom prst="rect">
            <a:avLst/>
          </a:prstGeom>
        </p:spPr>
      </p:pic>
    </p:spTree>
    <p:extLst>
      <p:ext uri="{BB962C8B-B14F-4D97-AF65-F5344CB8AC3E}">
        <p14:creationId xmlns:p14="http://schemas.microsoft.com/office/powerpoint/2010/main" val="343324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The effect of coefficients (i.e., </a:t>
                </a: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𝒘</m:t>
                        </m:r>
                      </m:e>
                      <m:sub>
                        <m:r>
                          <a:rPr lang="en-US" altLang="ko-KR" sz="2400" b="1" i="1" smtClean="0">
                            <a:solidFill>
                              <a:schemeClr val="tx1"/>
                            </a:solidFill>
                            <a:latin typeface="Cambria Math" panose="02040503050406030204" pitchFamily="18" charset="0"/>
                          </a:rPr>
                          <m:t>𝒊</m:t>
                        </m:r>
                      </m:sub>
                    </m:sSub>
                  </m:oMath>
                </a14:m>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a:t>
                </a:r>
                <a:endPar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When </a:t>
                </a:r>
                <a14:m>
                  <m:oMath xmlns:m="http://schemas.openxmlformats.org/officeDocument/2006/math">
                    <m:sSub>
                      <m:sSubPr>
                        <m:ctrlPr>
                          <a:rPr lang="en-US" altLang="ko-KR" sz="2000" b="1" i="1">
                            <a:highlight>
                              <a:srgbClr val="FFFFFF"/>
                            </a:highlight>
                            <a:latin typeface="Cambria Math" panose="02040503050406030204" pitchFamily="18" charset="0"/>
                          </a:rPr>
                        </m:ctrlPr>
                      </m:sSubPr>
                      <m:e>
                        <m:r>
                          <a:rPr lang="en-US" altLang="ko-KR" sz="2000" b="1" i="1">
                            <a:highlight>
                              <a:srgbClr val="FFFFFF"/>
                            </a:highlight>
                            <a:latin typeface="Cambria Math" panose="02040503050406030204" pitchFamily="18" charset="0"/>
                          </a:rPr>
                          <m:t>𝒙</m:t>
                        </m:r>
                      </m:e>
                      <m:sub>
                        <m:r>
                          <a:rPr lang="en-US" altLang="ko-KR" sz="2000" b="1" i="1">
                            <a:highlight>
                              <a:srgbClr val="FFFFFF"/>
                            </a:highlight>
                            <a:latin typeface="Cambria Math" panose="02040503050406030204" pitchFamily="18" charset="0"/>
                          </a:rPr>
                          <m:t>𝒊</m:t>
                        </m:r>
                      </m:sub>
                    </m:sSub>
                  </m:oMath>
                </a14:m>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is increased by 1 unit, </a:t>
                </a:r>
                <a14:m>
                  <m:oMath xmlns:m="http://schemas.openxmlformats.org/officeDocument/2006/math">
                    <m:r>
                      <a:rPr lang="en-US" altLang="ko-KR" sz="2000" b="1" i="1">
                        <a:highlight>
                          <a:srgbClr val="FFFFFF"/>
                        </a:highlight>
                        <a:latin typeface="Cambria Math" panose="02040503050406030204" pitchFamily="18" charset="0"/>
                      </a:rPr>
                      <m:t>𝒚</m:t>
                    </m:r>
                  </m:oMath>
                </a14:m>
                <a:r>
                  <a:rPr lang="en-US" altLang="ko-KR" sz="2000" dirty="0">
                    <a:highlight>
                      <a:srgbClr val="FFFFFF"/>
                    </a:highlight>
                    <a:latin typeface="Open Sans" panose="020B0606030504020204" pitchFamily="34" charset="0"/>
                    <a:ea typeface="Open Sans" panose="020B0606030504020204" pitchFamily="34" charset="0"/>
                    <a:cs typeface="Open Sans" panose="020B0606030504020204" pitchFamily="34" charset="0"/>
                  </a:rPr>
                  <a:t> is increases by the same amount as </a:t>
                </a:r>
                <a14:m>
                  <m:oMath xmlns:m="http://schemas.openxmlformats.org/officeDocument/2006/math">
                    <m:sSub>
                      <m:sSubPr>
                        <m:ctrlPr>
                          <a:rPr lang="en-US" altLang="ko-KR" sz="2000" b="1" i="1" smtClean="0">
                            <a:solidFill>
                              <a:schemeClr val="tx1"/>
                            </a:solidFill>
                            <a:latin typeface="Cambria Math" panose="02040503050406030204" pitchFamily="18" charset="0"/>
                          </a:rPr>
                        </m:ctrlPr>
                      </m:sSubPr>
                      <m:e>
                        <m:r>
                          <a:rPr lang="en-US" altLang="ko-KR" sz="2000" b="1" i="1" smtClean="0">
                            <a:solidFill>
                              <a:schemeClr val="tx1"/>
                            </a:solidFill>
                            <a:latin typeface="Cambria Math" panose="02040503050406030204" pitchFamily="18" charset="0"/>
                          </a:rPr>
                          <m:t>𝒘</m:t>
                        </m:r>
                      </m:e>
                      <m:sub>
                        <m:r>
                          <a:rPr lang="en-US" altLang="ko-KR" sz="2000" b="1" i="1" smtClean="0">
                            <a:solidFill>
                              <a:schemeClr val="tx1"/>
                            </a:solidFill>
                            <a:latin typeface="Cambria Math" panose="02040503050406030204" pitchFamily="18" charset="0"/>
                          </a:rPr>
                          <m:t>𝒊</m:t>
                        </m:r>
                      </m:sub>
                    </m:sSub>
                  </m:oMath>
                </a14:m>
                <a:r>
                  <a:rPr lang="en-US" altLang="ko-KR"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marL="0" indent="0" algn="ctr">
                  <a:lnSpc>
                    <a:spcPct val="150000"/>
                  </a:lnSpc>
                  <a:buNone/>
                </a:pPr>
                <a14:m>
                  <m:oMath xmlns:m="http://schemas.openxmlformats.org/officeDocument/2006/math">
                    <m:r>
                      <a:rPr lang="en-US" altLang="ko-KR" sz="2400" b="1" i="1" smtClean="0">
                        <a:solidFill>
                          <a:schemeClr val="tx1"/>
                        </a:solidFill>
                        <a:latin typeface="Cambria Math" panose="02040503050406030204" pitchFamily="18" charset="0"/>
                      </a:rPr>
                      <m:t>𝒚</m:t>
                    </m:r>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 3</a:t>
                </a:r>
                <a14:m>
                  <m:oMath xmlns:m="http://schemas.openxmlformats.org/officeDocument/2006/math">
                    <m:sSub>
                      <m:sSubPr>
                        <m:ctrlPr>
                          <a:rPr lang="en-US" altLang="ko-KR" sz="2400" b="1" i="1">
                            <a:highlight>
                              <a:srgbClr val="FFFFFF"/>
                            </a:highlight>
                            <a:latin typeface="Cambria Math" panose="02040503050406030204" pitchFamily="18" charset="0"/>
                          </a:rPr>
                        </m:ctrlPr>
                      </m:sSubPr>
                      <m:e>
                        <m:r>
                          <a:rPr lang="en-US" altLang="ko-KR" sz="2400" b="1" i="1">
                            <a:highlight>
                              <a:srgbClr val="FFFFFF"/>
                            </a:highlight>
                            <a:latin typeface="Cambria Math" panose="02040503050406030204" pitchFamily="18" charset="0"/>
                          </a:rPr>
                          <m:t>𝒙</m:t>
                        </m:r>
                      </m:e>
                      <m:sub>
                        <m:r>
                          <a:rPr lang="en-US" altLang="ko-KR" sz="2400" b="1" i="1" smtClean="0">
                            <a:highlight>
                              <a:srgbClr val="FFFFFF"/>
                            </a:highlight>
                            <a:latin typeface="Cambria Math" panose="02040503050406030204" pitchFamily="18" charset="0"/>
                          </a:rPr>
                          <m:t>𝟏</m:t>
                        </m:r>
                      </m:sub>
                    </m:sSub>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+2</a:t>
                </a:r>
                <a14:m>
                  <m:oMath xmlns:m="http://schemas.openxmlformats.org/officeDocument/2006/math">
                    <m:sSub>
                      <m:sSubPr>
                        <m:ctrlPr>
                          <a:rPr lang="en-US" altLang="ko-KR" sz="2400" b="1" i="1">
                            <a:highlight>
                              <a:srgbClr val="FFFFFF"/>
                            </a:highlight>
                            <a:latin typeface="Cambria Math" panose="02040503050406030204" pitchFamily="18" charset="0"/>
                          </a:rPr>
                        </m:ctrlPr>
                      </m:sSubPr>
                      <m:e>
                        <m:r>
                          <a:rPr lang="en-US" altLang="ko-KR" sz="2400" b="1" i="1">
                            <a:highlight>
                              <a:srgbClr val="FFFFFF"/>
                            </a:highlight>
                            <a:latin typeface="Cambria Math" panose="02040503050406030204" pitchFamily="18" charset="0"/>
                          </a:rPr>
                          <m:t>𝒙</m:t>
                        </m:r>
                      </m:e>
                      <m:sub>
                        <m:r>
                          <a:rPr lang="en-US" altLang="ko-KR" sz="2400" b="1" i="1" smtClean="0">
                            <a:highlight>
                              <a:srgbClr val="FFFFFF"/>
                            </a:highlight>
                            <a:latin typeface="Cambria Math" panose="02040503050406030204" pitchFamily="18" charset="0"/>
                          </a:rPr>
                          <m:t>𝟐</m:t>
                        </m:r>
                      </m:sub>
                    </m:sSub>
                  </m:oMath>
                </a14:m>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6</a:t>
            </a:fld>
            <a:endParaRPr lang="ko-KR" altLang="en-US" dirty="0"/>
          </a:p>
        </p:txBody>
      </p:sp>
      <mc:AlternateContent xmlns:mc="http://schemas.openxmlformats.org/markup-compatibility/2006" xmlns:a14="http://schemas.microsoft.com/office/drawing/2010/main">
        <mc:Choice Requires="a14">
          <p:graphicFrame>
            <p:nvGraphicFramePr>
              <p:cNvPr id="4" name="표 3">
                <a:extLst>
                  <a:ext uri="{FF2B5EF4-FFF2-40B4-BE49-F238E27FC236}">
                    <a16:creationId xmlns:a16="http://schemas.microsoft.com/office/drawing/2014/main" id="{9E7ED0E0-D263-6940-B208-754C3B93CBCC}"/>
                  </a:ext>
                </a:extLst>
              </p:cNvPr>
              <p:cNvGraphicFramePr>
                <a:graphicFrameLocks noGrp="1"/>
              </p:cNvGraphicFramePr>
              <p:nvPr>
                <p:extLst>
                  <p:ext uri="{D42A27DB-BD31-4B8C-83A1-F6EECF244321}">
                    <p14:modId xmlns:p14="http://schemas.microsoft.com/office/powerpoint/2010/main" val="1207440535"/>
                  </p:ext>
                </p:extLst>
              </p:nvPr>
            </p:nvGraphicFramePr>
            <p:xfrm>
              <a:off x="3999613" y="3429000"/>
              <a:ext cx="4192773" cy="2089431"/>
            </p:xfrm>
            <a:graphic>
              <a:graphicData uri="http://schemas.openxmlformats.org/drawingml/2006/table">
                <a:tbl>
                  <a:tblPr firstRow="1" bandRow="1">
                    <a:tableStyleId>{5940675A-B579-460E-94D1-54222C63F5DA}</a:tableStyleId>
                  </a:tblPr>
                  <a:tblGrid>
                    <a:gridCol w="1397591">
                      <a:extLst>
                        <a:ext uri="{9D8B030D-6E8A-4147-A177-3AD203B41FA5}">
                          <a16:colId xmlns:a16="http://schemas.microsoft.com/office/drawing/2014/main" val="4222204718"/>
                        </a:ext>
                      </a:extLst>
                    </a:gridCol>
                    <a:gridCol w="1397591">
                      <a:extLst>
                        <a:ext uri="{9D8B030D-6E8A-4147-A177-3AD203B41FA5}">
                          <a16:colId xmlns:a16="http://schemas.microsoft.com/office/drawing/2014/main" val="2746175889"/>
                        </a:ext>
                      </a:extLst>
                    </a:gridCol>
                    <a:gridCol w="1397591">
                      <a:extLst>
                        <a:ext uri="{9D8B030D-6E8A-4147-A177-3AD203B41FA5}">
                          <a16:colId xmlns:a16="http://schemas.microsoft.com/office/drawing/2014/main" val="3653596201"/>
                        </a:ext>
                      </a:extLst>
                    </a:gridCol>
                  </a:tblGrid>
                  <a:tr h="3459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en-US" altLang="ko-KR" sz="1800" b="1" i="1" smtClean="0">
                                        <a:latin typeface="Cambria Math" panose="02040503050406030204" pitchFamily="18" charset="0"/>
                                      </a:rPr>
                                      <m:t>𝒙</m:t>
                                    </m:r>
                                  </m:e>
                                  <m:sub>
                                    <m:r>
                                      <a:rPr lang="en-US" altLang="ko-KR" sz="1800" b="1" i="1" smtClean="0">
                                        <a:latin typeface="Cambria Math" panose="02040503050406030204" pitchFamily="18" charset="0"/>
                                      </a:rPr>
                                      <m:t>𝟏</m:t>
                                    </m:r>
                                  </m:sub>
                                </m:sSub>
                              </m:oMath>
                            </m:oMathPara>
                          </a14:m>
                          <a:endParaRPr lang="ko-KR" altLang="en-US" sz="1700" b="1" dirty="0">
                            <a:latin typeface="Open Sans" panose="020B0606030504020204" pitchFamily="34" charset="0"/>
                            <a:cs typeface="Open Sans" panose="020B0606030504020204" pitchFamily="34" charset="0"/>
                          </a:endParaRPr>
                        </a:p>
                      </a:txBody>
                      <a:tcPr marL="85305" marR="85305" marT="42653" marB="42653">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en-US" altLang="ko-KR" sz="1800" b="1" i="1" smtClean="0">
                                        <a:latin typeface="Cambria Math" panose="02040503050406030204" pitchFamily="18" charset="0"/>
                                      </a:rPr>
                                      <m:t>𝒙</m:t>
                                    </m:r>
                                  </m:e>
                                  <m:sub>
                                    <m:r>
                                      <a:rPr lang="en-US" altLang="ko-KR" sz="1800" b="1" i="1" smtClean="0">
                                        <a:latin typeface="Cambria Math" panose="02040503050406030204" pitchFamily="18" charset="0"/>
                                      </a:rPr>
                                      <m:t>𝟐</m:t>
                                    </m:r>
                                  </m:sub>
                                </m:sSub>
                              </m:oMath>
                            </m:oMathPara>
                          </a14:m>
                          <a:endParaRPr lang="ko-KR" altLang="en-US" sz="1700" b="1" dirty="0">
                            <a:latin typeface="Open Sans" panose="020B0606030504020204" pitchFamily="34" charset="0"/>
                            <a:cs typeface="Open Sans" panose="020B0606030504020204" pitchFamily="34" charset="0"/>
                          </a:endParaRPr>
                        </a:p>
                      </a:txBody>
                      <a:tcPr marL="85305" marR="85305" marT="42653" marB="42653">
                        <a:lnL w="12700" cmpd="sng">
                          <a:noFill/>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latinLnBrk="1"/>
                          <a14:m>
                            <m:oMathPara xmlns:m="http://schemas.openxmlformats.org/officeDocument/2006/math">
                              <m:oMathParaPr>
                                <m:jc m:val="centerGroup"/>
                              </m:oMathParaPr>
                              <m:oMath xmlns:m="http://schemas.openxmlformats.org/officeDocument/2006/math">
                                <m:r>
                                  <a:rPr lang="ko-KR" altLang="en-US" sz="1700" b="1" i="1" dirty="0" smtClean="0">
                                    <a:latin typeface="Cambria Math" panose="02040503050406030204" pitchFamily="18" charset="0"/>
                                  </a:rPr>
                                  <m:t>𝒚</m:t>
                                </m:r>
                              </m:oMath>
                            </m:oMathPara>
                          </a14:m>
                          <a:endParaRPr lang="ko-KR" altLang="en-US" sz="1700" b="1" dirty="0">
                            <a:latin typeface="Open Sans" panose="020B0606030504020204" pitchFamily="34" charset="0"/>
                            <a:cs typeface="Open Sans" panose="020B0606030504020204" pitchFamily="34" charset="0"/>
                          </a:endParaRPr>
                        </a:p>
                      </a:txBody>
                      <a:tcPr marL="85305" marR="85305" marT="42653" marB="42653">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2462985"/>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81305569"/>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942484100"/>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11</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32425712"/>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985781104"/>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316206922"/>
                      </a:ext>
                    </a:extLst>
                  </a:tr>
                </a:tbl>
              </a:graphicData>
            </a:graphic>
          </p:graphicFrame>
        </mc:Choice>
        <mc:Fallback xmlns="">
          <p:graphicFrame>
            <p:nvGraphicFramePr>
              <p:cNvPr id="4" name="표 3">
                <a:extLst>
                  <a:ext uri="{FF2B5EF4-FFF2-40B4-BE49-F238E27FC236}">
                    <a16:creationId xmlns:a16="http://schemas.microsoft.com/office/drawing/2014/main" id="{9E7ED0E0-D263-6940-B208-754C3B93CBCC}"/>
                  </a:ext>
                </a:extLst>
              </p:cNvPr>
              <p:cNvGraphicFramePr>
                <a:graphicFrameLocks noGrp="1"/>
              </p:cNvGraphicFramePr>
              <p:nvPr>
                <p:extLst>
                  <p:ext uri="{D42A27DB-BD31-4B8C-83A1-F6EECF244321}">
                    <p14:modId xmlns:p14="http://schemas.microsoft.com/office/powerpoint/2010/main" val="1207440535"/>
                  </p:ext>
                </p:extLst>
              </p:nvPr>
            </p:nvGraphicFramePr>
            <p:xfrm>
              <a:off x="3999613" y="3429000"/>
              <a:ext cx="4192773" cy="2089431"/>
            </p:xfrm>
            <a:graphic>
              <a:graphicData uri="http://schemas.openxmlformats.org/drawingml/2006/table">
                <a:tbl>
                  <a:tblPr firstRow="1" bandRow="1">
                    <a:tableStyleId>{5940675A-B579-460E-94D1-54222C63F5DA}</a:tableStyleId>
                  </a:tblPr>
                  <a:tblGrid>
                    <a:gridCol w="1397591">
                      <a:extLst>
                        <a:ext uri="{9D8B030D-6E8A-4147-A177-3AD203B41FA5}">
                          <a16:colId xmlns:a16="http://schemas.microsoft.com/office/drawing/2014/main" val="4222204718"/>
                        </a:ext>
                      </a:extLst>
                    </a:gridCol>
                    <a:gridCol w="1397591">
                      <a:extLst>
                        <a:ext uri="{9D8B030D-6E8A-4147-A177-3AD203B41FA5}">
                          <a16:colId xmlns:a16="http://schemas.microsoft.com/office/drawing/2014/main" val="2746175889"/>
                        </a:ext>
                      </a:extLst>
                    </a:gridCol>
                    <a:gridCol w="1397591">
                      <a:extLst>
                        <a:ext uri="{9D8B030D-6E8A-4147-A177-3AD203B41FA5}">
                          <a16:colId xmlns:a16="http://schemas.microsoft.com/office/drawing/2014/main" val="3653596201"/>
                        </a:ext>
                      </a:extLst>
                    </a:gridCol>
                  </a:tblGrid>
                  <a:tr h="359626">
                    <a:tc>
                      <a:txBody>
                        <a:bodyPr/>
                        <a:lstStyle/>
                        <a:p>
                          <a:endParaRPr lang="ko-KR"/>
                        </a:p>
                      </a:txBody>
                      <a:tcPr marL="85305" marR="85305" marT="42653" marB="42653">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t="-1695" r="-200873" b="-506780"/>
                          </a:stretch>
                        </a:blipFill>
                      </a:tcPr>
                    </a:tc>
                    <a:tc>
                      <a:txBody>
                        <a:bodyPr/>
                        <a:lstStyle/>
                        <a:p>
                          <a:endParaRPr lang="ko-KR"/>
                        </a:p>
                      </a:txBody>
                      <a:tcPr marL="85305" marR="85305" marT="42653" marB="42653">
                        <a:lnL w="12700" cmpd="sng">
                          <a:noFill/>
                        </a:lnL>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99565" t="-1695" r="-100000" b="-506780"/>
                          </a:stretch>
                        </a:blipFill>
                      </a:tcPr>
                    </a:tc>
                    <a:tc>
                      <a:txBody>
                        <a:bodyPr/>
                        <a:lstStyle/>
                        <a:p>
                          <a:endParaRPr lang="ko-KR"/>
                        </a:p>
                      </a:txBody>
                      <a:tcPr marL="85305" marR="85305" marT="42653" marB="42653">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200437" t="-1695" r="-437" b="-506780"/>
                          </a:stretch>
                        </a:blipFill>
                      </a:tcPr>
                    </a:tc>
                    <a:extLst>
                      <a:ext uri="{0D108BD9-81ED-4DB2-BD59-A6C34878D82A}">
                        <a16:rowId xmlns:a16="http://schemas.microsoft.com/office/drawing/2014/main" val="52462985"/>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81305569"/>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942484100"/>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11</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32425712"/>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985781104"/>
                      </a:ext>
                    </a:extLst>
                  </a:tr>
                  <a:tr h="345961">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a:t>
                          </a:r>
                        </a:p>
                      </a:txBody>
                      <a:tcPr marL="5924" marR="5924" marT="5924" marB="0" anchor="ctr">
                        <a:lnL w="12700" cmpd="sng">
                          <a:noFill/>
                        </a:lnL>
                        <a:lnR w="12700" cap="flat" cmpd="sng" algn="ctr">
                          <a:no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a:t>
                          </a:r>
                        </a:p>
                      </a:txBody>
                      <a:tcPr marL="5924" marR="5924" marT="5924" marB="0" anchor="ctr">
                        <a:lnL w="12700" cmpd="sng">
                          <a:noFill/>
                        </a:lnL>
                        <a:lnR w="9525" cap="flat" cmpd="sng" algn="ctr">
                          <a:solidFill>
                            <a:schemeClr val="tx1"/>
                          </a:solidFill>
                          <a:prstDash val="solid"/>
                          <a:round/>
                          <a:headEnd type="none" w="med" len="med"/>
                          <a:tailEnd type="none" w="med" len="med"/>
                        </a:lnR>
                      </a:tcPr>
                    </a:tc>
                    <a:tc>
                      <a:txBody>
                        <a:bodyPr/>
                        <a:lstStyle/>
                        <a:p>
                          <a:pPr algn="ctr" rtl="0" fontAlgn="ctr"/>
                          <a:r>
                            <a:rPr lang="en-US" altLang="ko-KR" sz="17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a:t>
                          </a:r>
                        </a:p>
                      </a:txBody>
                      <a:tcPr marL="5924" marR="5924" marT="5924"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316206922"/>
                      </a:ext>
                    </a:extLst>
                  </a:tr>
                </a:tbl>
              </a:graphicData>
            </a:graphic>
          </p:graphicFrame>
        </mc:Fallback>
      </mc:AlternateContent>
      <p:sp>
        <p:nvSpPr>
          <p:cNvPr id="7" name="타원 6">
            <a:extLst>
              <a:ext uri="{FF2B5EF4-FFF2-40B4-BE49-F238E27FC236}">
                <a16:creationId xmlns:a16="http://schemas.microsoft.com/office/drawing/2014/main" id="{F0D21684-2840-D41F-90A1-FCAD74637A0E}"/>
              </a:ext>
            </a:extLst>
          </p:cNvPr>
          <p:cNvSpPr/>
          <p:nvPr/>
        </p:nvSpPr>
        <p:spPr>
          <a:xfrm>
            <a:off x="6073140" y="5715346"/>
            <a:ext cx="45720" cy="457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C9F3A946-ABD0-96F0-6F6D-24439EADF19D}"/>
              </a:ext>
            </a:extLst>
          </p:cNvPr>
          <p:cNvSpPr/>
          <p:nvPr/>
        </p:nvSpPr>
        <p:spPr>
          <a:xfrm>
            <a:off x="6073140" y="5833279"/>
            <a:ext cx="45720" cy="457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A8443AC1-50DB-1663-CC4C-F2E2C9A2170D}"/>
              </a:ext>
            </a:extLst>
          </p:cNvPr>
          <p:cNvSpPr/>
          <p:nvPr/>
        </p:nvSpPr>
        <p:spPr>
          <a:xfrm>
            <a:off x="6073140" y="5956957"/>
            <a:ext cx="45720" cy="457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509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 Regression Algorithms</a:t>
            </a: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 regression | </a:t>
            </a:r>
            <a:r>
              <a:rPr lang="ko-KR" altLang="en-US"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선형 회귀</a:t>
            </a: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Polynomial regression | </a:t>
            </a:r>
            <a:r>
              <a:rPr lang="ko-KR" altLang="en-US"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다항 회귀</a:t>
            </a: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Ridge regression | </a:t>
            </a:r>
            <a:r>
              <a:rPr lang="ko-KR" altLang="en-US" sz="2000" dirty="0" err="1">
                <a:highlight>
                  <a:srgbClr val="FFFFFF"/>
                </a:highlight>
                <a:latin typeface="Open Sans" panose="020B0606030504020204" pitchFamily="34" charset="0"/>
                <a:ea typeface="나눔스퀘어" panose="020B0600000101010101" pitchFamily="50" charset="-127"/>
                <a:cs typeface="Open Sans" panose="020B0606030504020204" pitchFamily="34" charset="0"/>
              </a:rPr>
              <a:t>릿지</a:t>
            </a:r>
            <a:r>
              <a:rPr lang="ko-KR" altLang="en-US"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 회귀</a:t>
            </a: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457200" indent="-457200">
              <a:lnSpc>
                <a:spcPct val="150000"/>
              </a:lnSpc>
              <a:buFont typeface="+mj-lt"/>
              <a:buAutoNum type="arabicPeriod"/>
            </a:pP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Lasso regression | </a:t>
            </a:r>
            <a:r>
              <a:rPr lang="ko-KR" altLang="en-US" sz="2000" dirty="0" err="1">
                <a:highlight>
                  <a:srgbClr val="FFFFFF"/>
                </a:highlight>
                <a:latin typeface="Open Sans" panose="020B0606030504020204" pitchFamily="34" charset="0"/>
                <a:ea typeface="나눔스퀘어" panose="020B0600000101010101" pitchFamily="50" charset="-127"/>
                <a:cs typeface="Open Sans" panose="020B0606030504020204" pitchFamily="34" charset="0"/>
              </a:rPr>
              <a:t>라쏘</a:t>
            </a:r>
            <a:r>
              <a:rPr lang="ko-KR" altLang="en-US"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 회귀</a:t>
            </a: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457200" indent="-457200">
              <a:lnSpc>
                <a:spcPct val="150000"/>
              </a:lnSpc>
              <a:buFont typeface="+mj-lt"/>
              <a:buAutoNum type="arabicPeriod"/>
            </a:pPr>
            <a:r>
              <a:rPr lang="en-US" altLang="ko-KR" sz="2000" kern="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ElasticNet</a:t>
            </a:r>
            <a:r>
              <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 regression | </a:t>
            </a:r>
            <a:r>
              <a:rPr lang="ko-KR" altLang="en-US" sz="2000" dirty="0" err="1">
                <a:highlight>
                  <a:srgbClr val="FFFFFF"/>
                </a:highlight>
                <a:latin typeface="Open Sans" panose="020B0606030504020204" pitchFamily="34" charset="0"/>
                <a:ea typeface="나눔스퀘어" panose="020B0600000101010101" pitchFamily="50" charset="-127"/>
                <a:cs typeface="Open Sans" panose="020B0606030504020204" pitchFamily="34" charset="0"/>
              </a:rPr>
              <a:t>엘라스틱넷</a:t>
            </a:r>
            <a:r>
              <a:rPr lang="ko-KR" altLang="en-US"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 회귀</a:t>
            </a:r>
            <a:endParaRPr lang="en-US" altLang="ko-KR" sz="2000"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7</a:t>
            </a:fld>
            <a:endParaRPr lang="ko-KR" altLang="en-US" dirty="0"/>
          </a:p>
        </p:txBody>
      </p:sp>
    </p:spTree>
    <p:extLst>
      <p:ext uri="{BB962C8B-B14F-4D97-AF65-F5344CB8AC3E}">
        <p14:creationId xmlns:p14="http://schemas.microsoft.com/office/powerpoint/2010/main" val="230109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 statistical method used to model the </a:t>
                </a:r>
                <a:r>
                  <a:rPr lang="en-US" altLang="ko-KR"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linear</a:t>
                </a:r>
                <a:r>
                  <a:rPr lang="en-US" altLang="ko-KR" sz="2400" b="1" dirty="0">
                    <a:latin typeface="Open Sans" panose="020B0606030504020204" pitchFamily="34" charset="0"/>
                    <a:ea typeface="Open Sans" panose="020B0606030504020204" pitchFamily="34" charset="0"/>
                    <a:cs typeface="Open Sans" panose="020B0606030504020204" pitchFamily="34" charset="0"/>
                  </a:rPr>
                  <a:t> </a:t>
                </a: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relationship between an independent variable(s) (denoted as </a:t>
                </a: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 dependent variable (denoted as </a:t>
                </a:r>
                <a14:m>
                  <m:oMath xmlns:m="http://schemas.openxmlformats.org/officeDocument/2006/math">
                    <m:r>
                      <a:rPr lang="en-US" altLang="ko-KR" sz="2400" b="1" i="1">
                        <a:highlight>
                          <a:srgbClr val="FFFFFF"/>
                        </a:highlight>
                        <a:latin typeface="Cambria Math" panose="02040503050406030204" pitchFamily="18" charset="0"/>
                      </a:rPr>
                      <m:t>𝒚</m:t>
                    </m:r>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pPr marL="0" indent="0">
                  <a:lnSpc>
                    <a:spcPct val="150000"/>
                  </a:lnSpc>
                  <a:buNone/>
                </a:pPr>
                <a:r>
                  <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Types of linear regression</a:t>
                </a:r>
              </a:p>
              <a:p>
                <a:pPr marL="457200" indent="-457200">
                  <a:lnSpc>
                    <a:spcPct val="150000"/>
                  </a:lnSpc>
                  <a:buFont typeface="+mj-lt"/>
                  <a:buAutoNum type="arabicParenR"/>
                </a:pP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(Univariate) Simple Linear Regression | (</a:t>
                </a:r>
                <a:r>
                  <a:rPr lang="ko-KR" altLang="en-US" sz="1800" b="1" dirty="0" err="1">
                    <a:highlight>
                      <a:srgbClr val="FFFFFF"/>
                    </a:highlight>
                    <a:latin typeface="Open Sans" panose="020B0606030504020204" pitchFamily="34" charset="0"/>
                    <a:ea typeface="Open Sans" panose="020B0606030504020204" pitchFamily="34" charset="0"/>
                    <a:cs typeface="Open Sans" panose="020B0606030504020204" pitchFamily="34" charset="0"/>
                  </a:rPr>
                  <a:t>단변량</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단순 선형 회귀</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one </a:t>
                </a:r>
                <a14:m>
                  <m:oMath xmlns:m="http://schemas.openxmlformats.org/officeDocument/2006/math">
                    <m:r>
                      <a:rPr lang="en-US" altLang="ko-KR" sz="1800" b="1" i="1" smtClean="0">
                        <a:solidFill>
                          <a:schemeClr val="tx1"/>
                        </a:solidFill>
                        <a:latin typeface="Cambria Math" panose="02040503050406030204" pitchFamily="18" charset="0"/>
                      </a:rPr>
                      <m:t>𝒙</m:t>
                    </m:r>
                  </m:oMath>
                </a14:m>
                <a:endPar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a:pP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(Univariate) Multiple Linear Regression | (</a:t>
                </a:r>
                <a:r>
                  <a:rPr lang="ko-KR" altLang="en-US" sz="1800" b="1" dirty="0" err="1">
                    <a:highlight>
                      <a:srgbClr val="FFFFFF"/>
                    </a:highlight>
                    <a:latin typeface="Open Sans" panose="020B0606030504020204" pitchFamily="34" charset="0"/>
                    <a:ea typeface="Open Sans" panose="020B0606030504020204" pitchFamily="34" charset="0"/>
                    <a:cs typeface="Open Sans" panose="020B0606030504020204" pitchFamily="34" charset="0"/>
                  </a:rPr>
                  <a:t>단변량</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다중 선형 회귀</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more</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than</a:t>
                </a:r>
                <a:r>
                  <a:rPr lang="ko-KR" altLang="en-US"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en-US" altLang="ko-KR" sz="18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one </a:t>
                </a:r>
                <a14:m>
                  <m:oMath xmlns:m="http://schemas.openxmlformats.org/officeDocument/2006/math">
                    <m:r>
                      <a:rPr lang="en-US" altLang="ko-KR" sz="1800" b="1" i="1" smtClean="0">
                        <a:solidFill>
                          <a:schemeClr val="tx1"/>
                        </a:solidFill>
                        <a:latin typeface="Cambria Math" panose="02040503050406030204" pitchFamily="18" charset="0"/>
                      </a:rPr>
                      <m:t>𝒙</m:t>
                    </m:r>
                  </m:oMath>
                </a14:m>
                <a:endParaRPr lang="ko-KR" altLang="en-US" sz="18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marL="457200" indent="-457200">
                  <a:lnSpc>
                    <a:spcPct val="150000"/>
                  </a:lnSpc>
                  <a:buFont typeface="+mj-lt"/>
                  <a:buAutoNum type="arabicParenR"/>
                </a:pP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Multivariate Simple Linear Regression | </a:t>
                </a:r>
                <a:r>
                  <a:rPr lang="ko-KR" altLang="en-US" sz="1800" dirty="0" err="1">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다변량</a:t>
                </a:r>
                <a:r>
                  <a:rPr lang="ko-KR" altLang="en-US" sz="1800" dirty="0">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 단순 선형 회귀</a:t>
                </a:r>
                <a:endPar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50000"/>
                  </a:lnSpc>
                  <a:buFont typeface="+mj-lt"/>
                  <a:buAutoNum type="arabicParenR"/>
                </a:pP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Multivariate Multiple Linear Regression | </a:t>
                </a:r>
                <a:r>
                  <a:rPr lang="ko-KR" altLang="en-US" sz="1800" dirty="0" err="1">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다변량</a:t>
                </a: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ko-KR" altLang="en-US" sz="1800" dirty="0">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다중</a:t>
                </a:r>
                <a:r>
                  <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 </a:t>
                </a:r>
                <a:r>
                  <a:rPr lang="ko-KR" altLang="en-US" sz="1800" dirty="0">
                    <a:solidFill>
                      <a:schemeClr val="bg1">
                        <a:lumMod val="50000"/>
                      </a:schemeClr>
                    </a:solidFill>
                    <a:highlight>
                      <a:srgbClr val="FFFFFF"/>
                    </a:highlight>
                    <a:latin typeface="Open Sans" panose="020B0606030504020204" pitchFamily="34" charset="0"/>
                    <a:ea typeface="나눔스퀘어" panose="020B0600000101010101" pitchFamily="50" charset="-127"/>
                    <a:cs typeface="Open Sans" panose="020B0606030504020204" pitchFamily="34" charset="0"/>
                  </a:rPr>
                  <a:t>선형 회귀</a:t>
                </a:r>
                <a:endParaRPr lang="en-US" altLang="ko-KR" sz="1800" dirty="0">
                  <a:solidFill>
                    <a:schemeClr val="bg1">
                      <a:lumMod val="50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8</a:t>
            </a:fld>
            <a:endParaRPr lang="ko-KR" altLang="en-US" dirty="0"/>
          </a:p>
        </p:txBody>
      </p:sp>
    </p:spTree>
    <p:extLst>
      <p:ext uri="{BB962C8B-B14F-4D97-AF65-F5344CB8AC3E}">
        <p14:creationId xmlns:p14="http://schemas.microsoft.com/office/powerpoint/2010/main" val="403033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383-F593-B85C-2348-795065CC771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2EC9AC-9515-B06E-9E31-3C36CD4DAD8E}"/>
              </a:ext>
            </a:extLst>
          </p:cNvPr>
          <p:cNvSpPr>
            <a:spLocks noGrp="1"/>
          </p:cNvSpPr>
          <p:nvPr>
            <p:ph type="title"/>
          </p:nvPr>
        </p:nvSpPr>
        <p:spPr/>
        <p:txBody>
          <a:bodyPr/>
          <a:lstStyle/>
          <a:p>
            <a:r>
              <a:rPr lang="en-US" altLang="ko-KR" b="1" dirty="0">
                <a:latin typeface="Open Sans" panose="020B0606030504020204" pitchFamily="34" charset="0"/>
                <a:ea typeface="Open Sans" panose="020B0606030504020204" pitchFamily="34" charset="0"/>
                <a:cs typeface="Open Sans" panose="020B0606030504020204" pitchFamily="34" charset="0"/>
              </a:rPr>
              <a:t>1. Linear</a:t>
            </a:r>
            <a:r>
              <a:rPr lang="ko-KR" altLang="en-US" b="1" dirty="0">
                <a:latin typeface="Open Sans" panose="020B0606030504020204" pitchFamily="34" charset="0"/>
                <a:ea typeface="Open Sans" panose="020B0606030504020204" pitchFamily="34" charset="0"/>
                <a:cs typeface="Open Sans" panose="020B0606030504020204" pitchFamily="34" charset="0"/>
              </a:rPr>
              <a:t> </a:t>
            </a:r>
            <a:r>
              <a:rPr lang="en-US" altLang="ko-KR" b="1" dirty="0">
                <a:latin typeface="Open Sans" panose="020B0606030504020204" pitchFamily="34" charset="0"/>
                <a:ea typeface="Open Sans" panose="020B0606030504020204" pitchFamily="34" charset="0"/>
                <a:cs typeface="Open Sans" panose="020B0606030504020204" pitchFamily="34" charset="0"/>
              </a:rPr>
              <a:t>Regression</a:t>
            </a:r>
            <a:endParaRPr lang="ko-KR" altLang="en-US" dirty="0">
              <a:latin typeface="Open Sans" panose="020B0606030504020204" pitchFamily="34" charset="0"/>
              <a:ea typeface="나눔스퀘어" panose="020B0600000101010101" pitchFamily="50" charset="-127"/>
              <a:cs typeface="Open Sans" panose="020B0606030504020204" pitchFamily="34" charset="0"/>
            </a:endParaRPr>
          </a:p>
        </p:txBody>
      </p:sp>
      <mc:AlternateContent xmlns:mc="http://schemas.openxmlformats.org/markup-compatibility/2006" xmlns:a14="http://schemas.microsoft.com/office/drawing/2010/main">
        <mc:Choice Requires="a14">
          <p:sp>
            <p:nvSpPr>
              <p:cNvPr id="5" name="내용 개체 틀 3">
                <a:extLst>
                  <a:ext uri="{FF2B5EF4-FFF2-40B4-BE49-F238E27FC236}">
                    <a16:creationId xmlns:a16="http://schemas.microsoft.com/office/drawing/2014/main" id="{E3F1C3D1-CEA8-BBF4-BD3E-0F9AD84226EA}"/>
                  </a:ext>
                </a:extLst>
              </p:cNvPr>
              <p:cNvSpPr>
                <a:spLocks noGrp="1"/>
              </p:cNvSpPr>
              <p:nvPr>
                <p:ph idx="1"/>
              </p:nvPr>
            </p:nvSpPr>
            <p:spPr>
              <a:xfrm>
                <a:off x="695325" y="1286359"/>
                <a:ext cx="10801350" cy="4978374"/>
              </a:xfrm>
            </p:spPr>
            <p:txBody>
              <a:bodyPr>
                <a:normAutofit/>
              </a:bodyPr>
              <a:lstStyle/>
              <a:p>
                <a:pPr marL="0" indent="0">
                  <a:lnSpc>
                    <a:spcPct val="150000"/>
                  </a:lnSpc>
                  <a:buNone/>
                </a:pP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 statistical method used to model the </a:t>
                </a:r>
                <a:r>
                  <a:rPr lang="en-US" altLang="ko-KR"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linear</a:t>
                </a:r>
                <a:r>
                  <a:rPr lang="en-US" altLang="ko-KR" sz="2400" b="1" dirty="0">
                    <a:latin typeface="Open Sans" panose="020B0606030504020204" pitchFamily="34" charset="0"/>
                    <a:ea typeface="Open Sans" panose="020B0606030504020204" pitchFamily="34" charset="0"/>
                    <a:cs typeface="Open Sans" panose="020B0606030504020204" pitchFamily="34" charset="0"/>
                  </a:rPr>
                  <a:t> </a:t>
                </a:r>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relationship between an independent variable(s) (denoted as </a:t>
                </a:r>
                <a14:m>
                  <m:oMath xmlns:m="http://schemas.openxmlformats.org/officeDocument/2006/math">
                    <m:sSub>
                      <m:sSubPr>
                        <m:ctrlPr>
                          <a:rPr lang="en-US" altLang="ko-KR" sz="2400" b="1" i="1" smtClean="0">
                            <a:solidFill>
                              <a:schemeClr val="tx1"/>
                            </a:solidFill>
                            <a:latin typeface="Cambria Math" panose="02040503050406030204" pitchFamily="18" charset="0"/>
                          </a:rPr>
                        </m:ctrlPr>
                      </m:sSubPr>
                      <m:e>
                        <m:r>
                          <a:rPr lang="en-US" altLang="ko-KR" sz="2400" b="1" i="1" smtClean="0">
                            <a:solidFill>
                              <a:schemeClr val="tx1"/>
                            </a:solidFill>
                            <a:latin typeface="Cambria Math" panose="02040503050406030204" pitchFamily="18" charset="0"/>
                          </a:rPr>
                          <m:t>𝒙</m:t>
                        </m:r>
                      </m:e>
                      <m:sub>
                        <m:r>
                          <a:rPr lang="en-US" altLang="ko-KR" sz="2400" b="1" i="1" smtClean="0">
                            <a:solidFill>
                              <a:schemeClr val="tx1"/>
                            </a:solidFill>
                            <a:latin typeface="Cambria Math" panose="02040503050406030204" pitchFamily="18" charset="0"/>
                          </a:rPr>
                          <m:t>𝒊</m:t>
                        </m:r>
                      </m:sub>
                    </m:sSub>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 and a dependent variable (denoted as </a:t>
                </a:r>
                <a14:m>
                  <m:oMath xmlns:m="http://schemas.openxmlformats.org/officeDocument/2006/math">
                    <m:r>
                      <a:rPr lang="en-US" altLang="ko-KR" sz="2400" b="1" i="1">
                        <a:highlight>
                          <a:srgbClr val="FFFFFF"/>
                        </a:highlight>
                        <a:latin typeface="Cambria Math" panose="02040503050406030204" pitchFamily="18" charset="0"/>
                      </a:rPr>
                      <m:t>𝒚</m:t>
                    </m:r>
                  </m:oMath>
                </a14:m>
                <a:r>
                  <a:rPr lang="en-US" altLang="ko-KR" sz="240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pPr marL="0" indent="0">
                  <a:lnSpc>
                    <a:spcPct val="150000"/>
                  </a:lnSpc>
                  <a:buNone/>
                </a:pPr>
                <a:endParaRPr lang="en-US" altLang="ko-KR" sz="2000" b="1"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US" altLang="ko-KR" sz="20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*linearity (in a broad sense) </a:t>
                </a:r>
                <a:endParaRPr lang="en-US" altLang="ko-KR" sz="2400" b="1" dirty="0">
                  <a:highlight>
                    <a:srgbClr val="FFFFFF"/>
                  </a:highlight>
                  <a:latin typeface="Open Sans" panose="020B0606030504020204" pitchFamily="34" charset="0"/>
                  <a:ea typeface="나눔스퀘어" panose="020B0600000101010101" pitchFamily="50" charset="-127"/>
                  <a:cs typeface="Open Sans" panose="020B0606030504020204" pitchFamily="34" charset="0"/>
                </a:endParaRP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The relationship between the coefficients and the dependent variable, not necessarily to the linearity of the relationship between the independent variables and the dependent variable </a:t>
                </a:r>
              </a:p>
              <a:p>
                <a:pPr>
                  <a:lnSpc>
                    <a:spcPct val="150000"/>
                  </a:lnSpc>
                </a:pPr>
                <a:r>
                  <a:rPr lang="en-US" altLang="ko-KR" sz="1800" dirty="0">
                    <a:highlight>
                      <a:srgbClr val="FFFFFF"/>
                    </a:highlight>
                    <a:latin typeface="Open Sans" panose="020B0606030504020204" pitchFamily="34" charset="0"/>
                    <a:ea typeface="나눔스퀘어" panose="020B0600000101010101" pitchFamily="50" charset="-127"/>
                    <a:cs typeface="Open Sans" panose="020B0606030504020204" pitchFamily="34" charset="0"/>
                  </a:rPr>
                  <a:t>"linear" means that the coefficients in the model are linear with respect to the dependent variable</a:t>
                </a:r>
              </a:p>
            </p:txBody>
          </p:sp>
        </mc:Choice>
        <mc:Fallback xmlns="">
          <p:sp>
            <p:nvSpPr>
              <p:cNvPr id="5" name="내용 개체 틀 3">
                <a:extLst>
                  <a:ext uri="{FF2B5EF4-FFF2-40B4-BE49-F238E27FC236}">
                    <a16:creationId xmlns:a16="http://schemas.microsoft.com/office/drawing/2014/main" id="{E3F1C3D1-CEA8-BBF4-BD3E-0F9AD84226EA}"/>
                  </a:ext>
                </a:extLst>
              </p:cNvPr>
              <p:cNvSpPr>
                <a:spLocks noGrp="1" noRot="1" noChangeAspect="1" noMove="1" noResize="1" noEditPoints="1" noAdjustHandles="1" noChangeArrowheads="1" noChangeShapeType="1" noTextEdit="1"/>
              </p:cNvSpPr>
              <p:nvPr>
                <p:ph idx="1"/>
              </p:nvPr>
            </p:nvSpPr>
            <p:spPr>
              <a:xfrm>
                <a:off x="695325" y="1286359"/>
                <a:ext cx="10801350" cy="4978374"/>
              </a:xfrm>
              <a:blipFill>
                <a:blip r:embed="rId2"/>
                <a:stretch>
                  <a:fillRect l="-847" r="-508"/>
                </a:stretch>
              </a:blipFill>
            </p:spPr>
            <p:txBody>
              <a:bodyPr/>
              <a:lstStyle/>
              <a:p>
                <a:r>
                  <a:rPr lang="ko-KR" altLang="en-US">
                    <a:noFill/>
                  </a:rPr>
                  <a:t> </a:t>
                </a:r>
              </a:p>
            </p:txBody>
          </p:sp>
        </mc:Fallback>
      </mc:AlternateContent>
      <p:sp>
        <p:nvSpPr>
          <p:cNvPr id="3" name="슬라이드 번호 개체 틀 2">
            <a:extLst>
              <a:ext uri="{FF2B5EF4-FFF2-40B4-BE49-F238E27FC236}">
                <a16:creationId xmlns:a16="http://schemas.microsoft.com/office/drawing/2014/main" id="{7D3305F7-5DA1-6FA5-A8BE-067BEDDD4C89}"/>
              </a:ext>
            </a:extLst>
          </p:cNvPr>
          <p:cNvSpPr>
            <a:spLocks noGrp="1"/>
          </p:cNvSpPr>
          <p:nvPr>
            <p:ph type="sldNum" sz="quarter" idx="12"/>
          </p:nvPr>
        </p:nvSpPr>
        <p:spPr/>
        <p:txBody>
          <a:bodyPr/>
          <a:lstStyle/>
          <a:p>
            <a:fld id="{171EF441-DD61-471E-990C-77F400E5E037}" type="slidenum">
              <a:rPr lang="ko-KR" altLang="en-US" smtClean="0"/>
              <a:pPr/>
              <a:t>9</a:t>
            </a:fld>
            <a:endParaRPr lang="ko-KR" altLang="en-US" dirty="0"/>
          </a:p>
        </p:txBody>
      </p:sp>
    </p:spTree>
    <p:extLst>
      <p:ext uri="{BB962C8B-B14F-4D97-AF65-F5344CB8AC3E}">
        <p14:creationId xmlns:p14="http://schemas.microsoft.com/office/powerpoint/2010/main" val="289003539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13427</TotalTime>
  <Words>3118</Words>
  <Application>Microsoft Office PowerPoint</Application>
  <PresentationFormat>와이드스크린</PresentationFormat>
  <Paragraphs>698</Paragraphs>
  <Slides>52</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52</vt:i4>
      </vt:variant>
    </vt:vector>
  </HeadingPairs>
  <TitlesOfParts>
    <vt:vector size="59" baseType="lpstr">
      <vt:lpstr>맑은 고딕</vt:lpstr>
      <vt:lpstr>Open Sans</vt:lpstr>
      <vt:lpstr>나눔스퀘어</vt:lpstr>
      <vt:lpstr>Wingdings</vt:lpstr>
      <vt:lpstr>Arial</vt:lpstr>
      <vt:lpstr>Cambria Math</vt:lpstr>
      <vt:lpstr>Office 테마</vt:lpstr>
      <vt:lpstr>PowerPoint 프레젠테이션</vt:lpstr>
      <vt:lpstr>Slide Update History</vt:lpstr>
      <vt:lpstr>Objective</vt:lpstr>
      <vt:lpstr>Regression</vt:lpstr>
      <vt:lpstr>Regression</vt:lpstr>
      <vt:lpstr>Regression</vt:lpstr>
      <vt:lpstr>Regression</vt:lpstr>
      <vt:lpstr>1. Linear Regression</vt:lpstr>
      <vt:lpstr>1. Linear Regression</vt:lpstr>
      <vt:lpstr>1. Linear Regression</vt:lpstr>
      <vt:lpstr>Regression Evaluation Metrics</vt:lpstr>
      <vt:lpstr>1) MAE</vt:lpstr>
      <vt:lpstr>2) MSE</vt:lpstr>
      <vt:lpstr>3) RMSE</vt:lpstr>
      <vt:lpstr>03/20 수업</vt:lpstr>
      <vt:lpstr>4) R2</vt:lpstr>
      <vt:lpstr>4) R2</vt:lpstr>
      <vt:lpstr>4) R2</vt:lpstr>
      <vt:lpstr>1. Linear Regression</vt:lpstr>
      <vt:lpstr>1. Linear Regression</vt:lpstr>
      <vt:lpstr>1. Linear Regression</vt:lpstr>
      <vt:lpstr>1. Linear Regression</vt:lpstr>
      <vt:lpstr>1. Linear Regression</vt:lpstr>
      <vt:lpstr>1. Linear Regression</vt:lpstr>
      <vt:lpstr>1. Linear Regression</vt:lpstr>
      <vt:lpstr>1. Linear Regression</vt:lpstr>
      <vt:lpstr>1. Linear Regression</vt:lpstr>
      <vt:lpstr>2. Polynomial Regression</vt:lpstr>
      <vt:lpstr>2. Polynomial Regression</vt:lpstr>
      <vt:lpstr>2. Polynomial Regression</vt:lpstr>
      <vt:lpstr>2. Polynomial Regression</vt:lpstr>
      <vt:lpstr>2. Polynomial Regression</vt:lpstr>
      <vt:lpstr>2. Polynomial Regression</vt:lpstr>
      <vt:lpstr>2. Polynomial Regression</vt:lpstr>
      <vt:lpstr>2. Polynomial Regression</vt:lpstr>
      <vt:lpstr>2. Polynomial Regression</vt:lpstr>
      <vt:lpstr>2. Polynomial Regression</vt:lpstr>
      <vt:lpstr>Norm</vt:lpstr>
      <vt:lpstr>1) L1 Norm</vt:lpstr>
      <vt:lpstr>2) L2 Norm</vt:lpstr>
      <vt:lpstr>Ridge Regression</vt:lpstr>
      <vt:lpstr>Lasso Regression (Least Absolute Shrinkage and Selection Operator)</vt:lpstr>
      <vt:lpstr>Ridge vs. Lasso</vt:lpstr>
      <vt:lpstr>ElasticNet Regression</vt:lpstr>
      <vt:lpstr>Bias-Variance Trade-off</vt:lpstr>
      <vt:lpstr>Bias-Variance Trade-off</vt:lpstr>
      <vt:lpstr>Bias-Variance Trade-off</vt:lpstr>
      <vt:lpstr>Assumptions of Linear Regressions</vt:lpstr>
      <vt:lpstr>Limitations of Linear Regressions</vt:lpstr>
      <vt:lpstr>Appendix | Data Scientist Interview Questions</vt:lpstr>
      <vt:lpstr>Appendix |Why coefficients cannot be 0 in Ridge</vt:lpstr>
      <vt:lpstr>Appendix |Why coefficients can be 0 in Lasso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PARK SANGKEUN</dc:creator>
  <cp:lastModifiedBy>박건우</cp:lastModifiedBy>
  <cp:revision>1516</cp:revision>
  <dcterms:created xsi:type="dcterms:W3CDTF">2022-09-07T10:23:22Z</dcterms:created>
  <dcterms:modified xsi:type="dcterms:W3CDTF">2024-03-20T07:21:51Z</dcterms:modified>
</cp:coreProperties>
</file>