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380" y="1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65024"/>
            <a:ext cx="8986520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752840" cy="756285"/>
          </a:xfrm>
          <a:custGeom>
            <a:avLst/>
            <a:gdLst/>
            <a:ahLst/>
            <a:cxnLst/>
            <a:rect l="l" t="t" r="r" b="b"/>
            <a:pathLst>
              <a:path w="8752840" h="756285">
                <a:moveTo>
                  <a:pt x="0" y="755903"/>
                </a:moveTo>
                <a:lnTo>
                  <a:pt x="8752332" y="755903"/>
                </a:lnTo>
                <a:lnTo>
                  <a:pt x="8752332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0951" y="0"/>
            <a:ext cx="3175" cy="756285"/>
          </a:xfrm>
          <a:custGeom>
            <a:avLst/>
            <a:gdLst/>
            <a:ahLst/>
            <a:cxnLst/>
            <a:rect l="l" t="t" r="r" b="b"/>
            <a:pathLst>
              <a:path w="3175" h="756285">
                <a:moveTo>
                  <a:pt x="0" y="755903"/>
                </a:moveTo>
                <a:lnTo>
                  <a:pt x="3048" y="755903"/>
                </a:lnTo>
                <a:lnTo>
                  <a:pt x="3048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52331" y="0"/>
            <a:ext cx="388620" cy="756285"/>
          </a:xfrm>
          <a:custGeom>
            <a:avLst/>
            <a:gdLst/>
            <a:ahLst/>
            <a:cxnLst/>
            <a:rect l="l" t="t" r="r" b="b"/>
            <a:pathLst>
              <a:path w="388620" h="756285">
                <a:moveTo>
                  <a:pt x="388620" y="0"/>
                </a:moveTo>
                <a:lnTo>
                  <a:pt x="0" y="0"/>
                </a:lnTo>
                <a:lnTo>
                  <a:pt x="0" y="755903"/>
                </a:lnTo>
                <a:lnTo>
                  <a:pt x="388620" y="755903"/>
                </a:lnTo>
                <a:lnTo>
                  <a:pt x="388620" y="0"/>
                </a:lnTo>
                <a:close/>
              </a:path>
            </a:pathLst>
          </a:custGeom>
          <a:solidFill>
            <a:srgbClr val="C0A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6653" y="2615945"/>
            <a:ext cx="7330693" cy="1367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youtube.com/watch?v=jvoxEYmQHNM&amp;ab_channel=TheNewYorkTim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science/head-quarters/2014/jul/01/facebook-cornell-study-emotional-contagion-ethics-breach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nas.org/doi/pdf/10.1073/pnas.1320040111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371340"/>
            <a:chOff x="0" y="0"/>
            <a:chExt cx="9144000" cy="43713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4105910"/>
            </a:xfrm>
            <a:custGeom>
              <a:avLst/>
              <a:gdLst/>
              <a:ahLst/>
              <a:cxnLst/>
              <a:rect l="l" t="t" r="r" b="b"/>
              <a:pathLst>
                <a:path w="9144000" h="4105910">
                  <a:moveTo>
                    <a:pt x="0" y="4105655"/>
                  </a:moveTo>
                  <a:lnTo>
                    <a:pt x="9144000" y="41056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105655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105655"/>
              <a:ext cx="9144000" cy="265430"/>
            </a:xfrm>
            <a:custGeom>
              <a:avLst/>
              <a:gdLst/>
              <a:ahLst/>
              <a:cxnLst/>
              <a:rect l="l" t="t" r="r" b="b"/>
              <a:pathLst>
                <a:path w="9144000" h="265429">
                  <a:moveTo>
                    <a:pt x="9144000" y="0"/>
                  </a:moveTo>
                  <a:lnTo>
                    <a:pt x="0" y="0"/>
                  </a:lnTo>
                  <a:lnTo>
                    <a:pt x="0" y="265176"/>
                  </a:lnTo>
                  <a:lnTo>
                    <a:pt x="9144000" y="2651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A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8032" y="1258315"/>
            <a:ext cx="5567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경영경제데이터분석</a:t>
            </a:r>
            <a:endParaRPr sz="4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2517" y="2295855"/>
            <a:ext cx="2374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40" dirty="0">
                <a:solidFill>
                  <a:srgbClr val="FFFFFF"/>
                </a:solidFill>
                <a:latin typeface="Malgun Gothic"/>
                <a:cs typeface="Malgun Gothic"/>
              </a:rPr>
              <a:t>보충자료</a:t>
            </a:r>
            <a:r>
              <a:rPr sz="4000" b="1" spc="-5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3457" y="5065848"/>
            <a:ext cx="4105910" cy="11226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815"/>
              </a:spcBef>
            </a:pP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최</a:t>
            </a:r>
            <a:r>
              <a:rPr sz="3000" b="1" spc="60" dirty="0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현</a:t>
            </a:r>
            <a:r>
              <a:rPr sz="3000" b="1" spc="60" dirty="0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홍</a:t>
            </a:r>
            <a:endParaRPr sz="3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3000" b="1" spc="40" dirty="0">
                <a:solidFill>
                  <a:srgbClr val="454546"/>
                </a:solidFill>
                <a:latin typeface="Malgun Gothic"/>
                <a:cs typeface="Malgun Gothic"/>
              </a:rPr>
              <a:t>(hongchoi@khu.ac.kr)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5024"/>
            <a:ext cx="395477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95" dirty="0">
                <a:solidFill>
                  <a:srgbClr val="FFFFFF"/>
                </a:solidFill>
                <a:latin typeface="Malgun Gothic"/>
                <a:cs typeface="Malgun Gothic"/>
              </a:rPr>
              <a:t>Supplementary2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10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089" y="1017270"/>
            <a:ext cx="80632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Bunnies,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Dragons,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and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the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‘Normal’</a:t>
            </a: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World: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Central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Limit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Theorem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089" y="6324396"/>
            <a:ext cx="76238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-10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Arial MT"/>
                <a:cs typeface="Arial MT"/>
                <a:hlinkClick r:id="rId2"/>
              </a:rPr>
              <a:t>https://www.youtube.com/watch?v=jvoxEYmQHNM&amp;ab_channel=TheNewYorkTimes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1673351"/>
            <a:ext cx="7719059" cy="43616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1609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Contents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685155" cy="1979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보충자료1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표본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대표성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vs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구성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t-검정의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9047" y="6417970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2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4560" y="1609725"/>
            <a:ext cx="745363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4400" b="1" u="heavy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Sample</a:t>
            </a:r>
            <a:r>
              <a:rPr sz="4400" b="1" u="heavy" spc="-7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Representativeness </a:t>
            </a:r>
            <a:r>
              <a:rPr sz="4400" b="1" spc="-1210" dirty="0">
                <a:solidFill>
                  <a:srgbClr val="041E41"/>
                </a:solidFill>
                <a:latin typeface="Arial"/>
                <a:cs typeface="Arial"/>
              </a:rPr>
              <a:t> </a:t>
            </a:r>
            <a:r>
              <a:rPr sz="4400" b="1" u="heavy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vs</a:t>
            </a:r>
            <a:endParaRPr sz="4400">
              <a:latin typeface="Arial"/>
              <a:cs typeface="Arial"/>
            </a:endParaRPr>
          </a:p>
          <a:p>
            <a:pPr marL="497205" marR="490220" algn="ctr">
              <a:lnSpc>
                <a:spcPct val="100000"/>
              </a:lnSpc>
            </a:pPr>
            <a:r>
              <a:rPr sz="4400" b="1" u="heavy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Appropriate</a:t>
            </a:r>
            <a:r>
              <a:rPr sz="4400" b="1" u="heavy" spc="-55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Control</a:t>
            </a:r>
            <a:r>
              <a:rPr sz="4400" b="1" u="heavy" spc="-5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and </a:t>
            </a:r>
            <a:r>
              <a:rPr sz="4400" b="1" spc="-1210" dirty="0">
                <a:solidFill>
                  <a:srgbClr val="041E41"/>
                </a:solidFill>
                <a:latin typeface="Arial"/>
                <a:cs typeface="Arial"/>
              </a:rPr>
              <a:t> </a:t>
            </a:r>
            <a:r>
              <a:rPr sz="4400" b="1" u="heavy" spc="-25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Treatment</a:t>
            </a:r>
            <a:r>
              <a:rPr sz="4400" b="1" u="heavy" spc="-1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Group </a:t>
            </a:r>
            <a:r>
              <a:rPr sz="4400" b="1" spc="5" dirty="0">
                <a:solidFill>
                  <a:srgbClr val="041E41"/>
                </a:solidFill>
                <a:latin typeface="Arial"/>
                <a:cs typeface="Arial"/>
              </a:rPr>
              <a:t> </a:t>
            </a:r>
            <a:r>
              <a:rPr sz="4400" b="1" u="heavy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Composition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96112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100" dirty="0">
                <a:solidFill>
                  <a:srgbClr val="FFFFFF"/>
                </a:solidFill>
                <a:latin typeface="Malgun Gothic"/>
                <a:cs typeface="Malgun Gothic"/>
              </a:rPr>
              <a:t>Supplementary1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7885" cy="5343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대표성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적절한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대조군/처치군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구성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표본</a:t>
            </a:r>
            <a:r>
              <a:rPr sz="20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대표성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선택한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표본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모집단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얼마나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대표하고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있는가?</a:t>
            </a:r>
            <a:endParaRPr sz="20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표본과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모집단이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얼마나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특성이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유사한가?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외적</a:t>
            </a:r>
            <a:r>
              <a:rPr sz="20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타당성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(external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validity)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와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연관</a:t>
            </a:r>
            <a:endParaRPr sz="20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얼마나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일반화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있는지?</a:t>
            </a:r>
            <a:endParaRPr sz="1800" dirty="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buClr>
                <a:srgbClr val="333D47"/>
              </a:buClr>
              <a:buFont typeface="Wingdings"/>
              <a:buChar char=""/>
            </a:pPr>
            <a:endParaRPr sz="21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대조군/처치군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구성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구성된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이외에는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특성이</a:t>
            </a:r>
            <a:endParaRPr sz="2000" dirty="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40"/>
              </a:spcBef>
            </a:pPr>
            <a:r>
              <a:rPr sz="2000" b="1" dirty="0" err="1">
                <a:solidFill>
                  <a:srgbClr val="333D47"/>
                </a:solidFill>
                <a:latin typeface="Malgun Gothic"/>
                <a:cs typeface="Malgun Gothic"/>
              </a:rPr>
              <a:t>유사</a:t>
            </a:r>
            <a:r>
              <a:rPr sz="2000" dirty="0" err="1">
                <a:solidFill>
                  <a:srgbClr val="333D47"/>
                </a:solidFill>
                <a:latin typeface="Malgun Gothic"/>
                <a:cs typeface="Malgun Gothic"/>
              </a:rPr>
              <a:t>한가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?</a:t>
            </a:r>
            <a:r>
              <a:rPr lang="en-US" sz="2000" dirty="0">
                <a:solidFill>
                  <a:srgbClr val="333D47"/>
                </a:solidFill>
                <a:latin typeface="Malgun Gothic"/>
                <a:cs typeface="Malgun Gothic"/>
              </a:rPr>
              <a:t> (</a:t>
            </a:r>
            <a:r>
              <a:rPr lang="ko-KR" altLang="en-US" sz="2000" dirty="0">
                <a:solidFill>
                  <a:srgbClr val="333D47"/>
                </a:solidFill>
                <a:latin typeface="Malgun Gothic"/>
                <a:cs typeface="Malgun Gothic"/>
              </a:rPr>
              <a:t>혼동변수 관련</a:t>
            </a:r>
            <a:r>
              <a:rPr lang="en-US" altLang="ko-KR" sz="200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20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변화라는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집중할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있는가?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내적</a:t>
            </a:r>
            <a:r>
              <a:rPr sz="20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타당성(internal</a:t>
            </a:r>
            <a:r>
              <a:rPr sz="20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Malgun Gothic"/>
                <a:cs typeface="Malgun Gothic"/>
              </a:rPr>
              <a:t>validity)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와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연관</a:t>
            </a:r>
            <a:endParaRPr sz="2000" dirty="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얼마나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신뢰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 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있는지</a:t>
            </a:r>
            <a:endParaRPr sz="1800" dirty="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  <a:spcBef>
                <a:spcPts val="760"/>
              </a:spcBef>
            </a:pPr>
            <a:r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4</a:t>
            </a:r>
            <a:endParaRPr sz="14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96112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100" dirty="0">
                <a:solidFill>
                  <a:srgbClr val="FFFFFF"/>
                </a:solidFill>
                <a:latin typeface="Malgun Gothic"/>
                <a:cs typeface="Malgun Gothic"/>
              </a:rPr>
              <a:t>Supplementary1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7885" cy="5335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외적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타당성과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내적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타당성</a:t>
            </a:r>
            <a:endParaRPr sz="2000" dirty="0">
              <a:latin typeface="Malgun Gothic"/>
              <a:cs typeface="Malgun Gothic"/>
            </a:endParaRPr>
          </a:p>
          <a:p>
            <a:pPr marL="3648710">
              <a:lnSpc>
                <a:spcPct val="100000"/>
              </a:lnSpc>
              <a:spcBef>
                <a:spcPts val="134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데이터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분석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뿐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아니라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정성적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근거로도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강화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가능</a:t>
            </a:r>
            <a:endParaRPr sz="14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1305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외적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타당성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내적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타당성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높은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바람직함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Wingdings"/>
              <a:buChar char=""/>
            </a:pPr>
            <a:endParaRPr sz="21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하나의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강화를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나머지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하나가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희생되는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사이의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균형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타협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가능한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수준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고려해야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목적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고려할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때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무엇이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중요한가?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21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중소기업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R&amp;D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혁신성과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창출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예시에서…</a:t>
            </a:r>
            <a:endParaRPr sz="2000" dirty="0">
              <a:latin typeface="Malgun Gothic"/>
              <a:cs typeface="Malgun Gothic"/>
            </a:endParaRPr>
          </a:p>
          <a:p>
            <a:pPr marL="1021080" marR="4191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외적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타당성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높이기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국내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중소기업들의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R&amp;D 수혜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이력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정보를 수집했지만, 이들 간의 수치 단순 비교는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내적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타당성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낮음</a:t>
            </a:r>
            <a:endParaRPr sz="2000" dirty="0">
              <a:latin typeface="Malgun Gothic"/>
              <a:cs typeface="Malgun Gothic"/>
            </a:endParaRPr>
          </a:p>
          <a:p>
            <a:pPr marL="1021080" marR="67945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내적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타당성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높이기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PSM을</a:t>
            </a:r>
            <a:r>
              <a:rPr sz="2000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활용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하였지만,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일부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표본이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제외되어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외적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타당성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오히려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낮아질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 dirty="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5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3DAA4-4411-E767-E684-E36B33CC51DF}"/>
              </a:ext>
            </a:extLst>
          </p:cNvPr>
          <p:cNvSpPr txBox="1"/>
          <p:nvPr/>
        </p:nvSpPr>
        <p:spPr>
          <a:xfrm>
            <a:off x="8382000" y="2514600"/>
            <a:ext cx="2593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B0F0"/>
                </a:solidFill>
              </a:rPr>
              <a:t>대부분의 경우 </a:t>
            </a:r>
            <a:r>
              <a:rPr lang="en-US" altLang="ko-KR" sz="1400" dirty="0">
                <a:solidFill>
                  <a:srgbClr val="00B0F0"/>
                </a:solidFill>
              </a:rPr>
              <a:t>trade off </a:t>
            </a:r>
            <a:r>
              <a:rPr lang="ko-KR" altLang="en-US" sz="1400" dirty="0">
                <a:solidFill>
                  <a:srgbClr val="00B0F0"/>
                </a:solidFill>
              </a:rPr>
              <a:t>관계임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96112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100" dirty="0">
                <a:solidFill>
                  <a:srgbClr val="FFFFFF"/>
                </a:solidFill>
                <a:latin typeface="Malgun Gothic"/>
                <a:cs typeface="Malgun Gothic"/>
              </a:rPr>
              <a:t>Supplementary1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56930" cy="40607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다음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사례에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어떠한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문제가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있는지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살펴보자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Malgun Gothic"/>
              <a:cs typeface="Malgun Gothic"/>
            </a:endParaRPr>
          </a:p>
          <a:p>
            <a:pPr marL="563880" marR="59055" indent="-229235">
              <a:lnSpc>
                <a:spcPct val="1101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현대자동차는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최근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차량을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구매한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고객들의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의견을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수렴하기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인스타그램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계정을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고객설문조사를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수행하였다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333D47"/>
              </a:buClr>
              <a:buFont typeface="Wingdings"/>
              <a:buChar char=""/>
            </a:pPr>
            <a:endParaRPr sz="1950" dirty="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C 병원 D 교수는 난치병인 E병 관련 새로운 신약의 효과를 검증하기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C병원에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입원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E병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환자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신약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치료를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받고자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사람들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그렇지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않은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사람들을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대조군으로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설정하였다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333D47"/>
              </a:buClr>
              <a:buFont typeface="Wingdings"/>
              <a:buChar char=""/>
            </a:pPr>
            <a:endParaRPr sz="1950" dirty="0">
              <a:latin typeface="Malgun Gothic"/>
              <a:cs typeface="Malgun Gothic"/>
            </a:endParaRPr>
          </a:p>
          <a:p>
            <a:pPr marL="563880" marR="57785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외적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타당성과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내적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타당성을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완전히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만족시키는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것은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현실적으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로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어렵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지만,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정량적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정성적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근거와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최대한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노력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목적</a:t>
            </a:r>
            <a:r>
              <a:rPr sz="2000" b="1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범위를</a:t>
            </a:r>
            <a:r>
              <a:rPr sz="2000" b="1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수정</a:t>
            </a:r>
            <a:r>
              <a:rPr sz="2000" dirty="0">
                <a:solidFill>
                  <a:srgbClr val="00B0F0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대안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9047" y="6417970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6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436A4-EEDA-9F78-2A09-02F85B2DD216}"/>
              </a:ext>
            </a:extLst>
          </p:cNvPr>
          <p:cNvSpPr txBox="1"/>
          <p:nvPr/>
        </p:nvSpPr>
        <p:spPr>
          <a:xfrm>
            <a:off x="7543800" y="1981200"/>
            <a:ext cx="555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외적 타당성이 </a:t>
            </a:r>
            <a:r>
              <a:rPr lang="ko-KR" altLang="en-US" dirty="0" err="1">
                <a:solidFill>
                  <a:srgbClr val="00B0F0"/>
                </a:solidFill>
              </a:rPr>
              <a:t>줄어듬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인스타 </a:t>
            </a:r>
            <a:r>
              <a:rPr lang="en-US" altLang="ko-KR" dirty="0">
                <a:solidFill>
                  <a:srgbClr val="00B0F0"/>
                </a:solidFill>
              </a:rPr>
              <a:t>-&gt; </a:t>
            </a:r>
            <a:r>
              <a:rPr lang="ko-KR" altLang="en-US" dirty="0">
                <a:solidFill>
                  <a:srgbClr val="00B0F0"/>
                </a:solidFill>
              </a:rPr>
              <a:t>젊은 고객이 많을 것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7E97C-1E20-90FD-6A15-07098A9E423B}"/>
              </a:ext>
            </a:extLst>
          </p:cNvPr>
          <p:cNvSpPr txBox="1"/>
          <p:nvPr/>
        </p:nvSpPr>
        <p:spPr>
          <a:xfrm>
            <a:off x="7315200" y="3314462"/>
            <a:ext cx="6560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B0F0"/>
                </a:solidFill>
              </a:rPr>
              <a:t>내적 타당성</a:t>
            </a:r>
            <a:r>
              <a:rPr lang="en-US" altLang="ko-KR" sz="1400" dirty="0">
                <a:solidFill>
                  <a:srgbClr val="00B0F0"/>
                </a:solidFill>
              </a:rPr>
              <a:t>(</a:t>
            </a:r>
            <a:r>
              <a:rPr lang="ko-KR" altLang="en-US" sz="1400" dirty="0">
                <a:solidFill>
                  <a:srgbClr val="00B0F0"/>
                </a:solidFill>
              </a:rPr>
              <a:t>치료를 받겠다고 하는 사람과 아닌 사람의 차이가 클 수 있음 </a:t>
            </a:r>
            <a:r>
              <a:rPr lang="en-US" altLang="ko-KR" sz="1400" dirty="0">
                <a:solidFill>
                  <a:srgbClr val="00B0F0"/>
                </a:solidFill>
              </a:rPr>
              <a:t>ex) </a:t>
            </a:r>
            <a:r>
              <a:rPr lang="ko-KR" altLang="en-US" sz="1400" dirty="0">
                <a:solidFill>
                  <a:srgbClr val="00B0F0"/>
                </a:solidFill>
              </a:rPr>
              <a:t>병세</a:t>
            </a:r>
            <a:r>
              <a:rPr lang="en-US" altLang="ko-KR" sz="1400" dirty="0">
                <a:solidFill>
                  <a:srgbClr val="00B0F0"/>
                </a:solidFill>
              </a:rPr>
              <a:t>)</a:t>
            </a:r>
          </a:p>
          <a:p>
            <a:r>
              <a:rPr lang="ko-KR" altLang="en-US" sz="1400" dirty="0">
                <a:solidFill>
                  <a:srgbClr val="00B0F0"/>
                </a:solidFill>
              </a:rPr>
              <a:t> </a:t>
            </a:r>
            <a:r>
              <a:rPr lang="en-US" altLang="ko-KR" sz="1400" dirty="0">
                <a:solidFill>
                  <a:srgbClr val="00B0F0"/>
                </a:solidFill>
              </a:rPr>
              <a:t>+ </a:t>
            </a:r>
            <a:r>
              <a:rPr lang="ko-KR" altLang="en-US" sz="1400" dirty="0">
                <a:solidFill>
                  <a:srgbClr val="00B0F0"/>
                </a:solidFill>
              </a:rPr>
              <a:t>외적 타당성</a:t>
            </a:r>
            <a:r>
              <a:rPr lang="en-US" altLang="ko-KR" sz="1400" dirty="0">
                <a:solidFill>
                  <a:srgbClr val="00B0F0"/>
                </a:solidFill>
              </a:rPr>
              <a:t>(</a:t>
            </a:r>
            <a:r>
              <a:rPr lang="ko-KR" altLang="en-US" sz="1400" dirty="0">
                <a:solidFill>
                  <a:srgbClr val="00B0F0"/>
                </a:solidFill>
              </a:rPr>
              <a:t>자기병원환자만 연구</a:t>
            </a:r>
            <a:r>
              <a:rPr lang="en-US" altLang="ko-KR" sz="1400" dirty="0">
                <a:solidFill>
                  <a:srgbClr val="00B0F0"/>
                </a:solidFill>
              </a:rPr>
              <a:t>)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96112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100" dirty="0">
                <a:solidFill>
                  <a:srgbClr val="FFFFFF"/>
                </a:solidFill>
                <a:latin typeface="Malgun Gothic"/>
                <a:cs typeface="Malgun Gothic"/>
              </a:rPr>
              <a:t>Supplementary1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44230" cy="25295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2014년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코넬대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연구진과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페이스북은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SNS내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감정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전이에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대한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수행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약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70만명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페이스북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이용자를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대상으로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특정</a:t>
            </a:r>
            <a:r>
              <a:rPr sz="20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감정의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메시지를</a:t>
            </a:r>
            <a:r>
              <a:rPr sz="20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전달</a:t>
            </a:r>
            <a:endParaRPr sz="2000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(피드</a:t>
            </a:r>
            <a:r>
              <a:rPr sz="20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조작)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하고,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이에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변화를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관찰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피드를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부정적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게시물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조작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vs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긍정적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게시물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조작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연구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윤리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관련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논란을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불러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일으킴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(이용자는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실험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X)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앞서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설명한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내적타당성/외적타당성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문제는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어땠을까?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9047" y="6417970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7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38" y="5332440"/>
            <a:ext cx="3830140" cy="106938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739" y="6426200"/>
            <a:ext cx="5930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Arial MT"/>
                <a:cs typeface="Arial MT"/>
                <a:hlinkClick r:id="rId3"/>
              </a:rPr>
              <a:t>https://www.theguardian.com/science/head-quarters/2014/jul/01/facebook-cornell-study- </a:t>
            </a:r>
            <a:r>
              <a:rPr sz="1200" spc="-320" dirty="0">
                <a:solidFill>
                  <a:srgbClr val="00698F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1200" u="sng" spc="-5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Arial MT"/>
                <a:cs typeface="Arial MT"/>
                <a:hlinkClick r:id="rId3"/>
              </a:rPr>
              <a:t>emotional-contagion-ethics-breach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98890" y="4028016"/>
            <a:ext cx="5644415" cy="11697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1300" y="5322823"/>
            <a:ext cx="3764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latin typeface="Arial MT"/>
                <a:cs typeface="Arial MT"/>
                <a:hlinkClick r:id="rId5"/>
              </a:rPr>
              <a:t>https://www.pnas.org/doi/pdf/10.1073/pnas.1320040111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D35D9-CDD3-1C4B-415E-2D7701145463}"/>
              </a:ext>
            </a:extLst>
          </p:cNvPr>
          <p:cNvSpPr txBox="1"/>
          <p:nvPr/>
        </p:nvSpPr>
        <p:spPr>
          <a:xfrm>
            <a:off x="1188826" y="3546809"/>
            <a:ext cx="504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</a:rPr>
              <a:t>외적 타당성 </a:t>
            </a:r>
            <a:r>
              <a:rPr lang="en-US" altLang="ko-KR" sz="1200" dirty="0">
                <a:solidFill>
                  <a:srgbClr val="00B0F0"/>
                </a:solidFill>
              </a:rPr>
              <a:t>: 70</a:t>
            </a:r>
            <a:r>
              <a:rPr lang="ko-KR" altLang="en-US" sz="1200" dirty="0">
                <a:solidFill>
                  <a:srgbClr val="00B0F0"/>
                </a:solidFill>
              </a:rPr>
              <a:t>만명 샘플링의 근거가 없다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내적 타당성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부정적 게시물</a:t>
            </a:r>
            <a:r>
              <a:rPr lang="en-US" altLang="ko-KR" sz="1200" dirty="0">
                <a:solidFill>
                  <a:srgbClr val="00B0F0"/>
                </a:solidFill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</a:rPr>
              <a:t>긍정적 게시물만 있기 때문에 </a:t>
            </a:r>
            <a:r>
              <a:rPr lang="ko-KR" altLang="en-US" sz="1200" dirty="0" err="1">
                <a:solidFill>
                  <a:srgbClr val="00B0F0"/>
                </a:solidFill>
              </a:rPr>
              <a:t>대조군이없다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48915" marR="5080" indent="-2577465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spc="-30" dirty="0"/>
              <a:t> </a:t>
            </a:r>
            <a:r>
              <a:rPr dirty="0"/>
              <a:t>t-tests</a:t>
            </a:r>
            <a:r>
              <a:rPr spc="-2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Comparing </a:t>
            </a:r>
            <a:r>
              <a:rPr u="none" spc="-1205" dirty="0"/>
              <a:t> </a:t>
            </a:r>
            <a:r>
              <a:rPr dirty="0"/>
              <a:t>Groups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95477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95" dirty="0">
                <a:solidFill>
                  <a:srgbClr val="FFFFFF"/>
                </a:solidFill>
                <a:latin typeface="Malgun Gothic"/>
                <a:cs typeface="Malgun Gothic"/>
              </a:rPr>
              <a:t>Supplementary2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7885" cy="51943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처치군과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대조군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비교에서의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t-검정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two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sample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t-검정은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독립적인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두</a:t>
            </a:r>
            <a:r>
              <a:rPr sz="2000" b="1" spc="-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표본이</a:t>
            </a: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정규분포를</a:t>
            </a:r>
            <a:r>
              <a:rPr sz="2000" b="1" spc="-3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가지고</a:t>
            </a:r>
            <a:r>
              <a:rPr sz="2000" b="1" spc="-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있어야</a:t>
            </a:r>
            <a:endParaRPr sz="2000" dirty="0">
              <a:solidFill>
                <a:srgbClr val="00B0F0"/>
              </a:solidFill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20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가능함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950" dirty="0">
              <a:latin typeface="Malgun Gothic"/>
              <a:cs typeface="Malgun Gothic"/>
            </a:endParaRPr>
          </a:p>
          <a:p>
            <a:pPr marL="563880" marR="90805" indent="-229235" algn="just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특성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비교는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주로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특성(혼동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변수)의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 </a:t>
            </a:r>
            <a:r>
              <a:rPr sz="2000" spc="-69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교를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이루어지므로,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조건을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만족함</a:t>
            </a:r>
            <a:endParaRPr sz="2000" dirty="0">
              <a:latin typeface="Malgun Gothic"/>
              <a:cs typeface="Malgun Gothic"/>
            </a:endParaRPr>
          </a:p>
          <a:p>
            <a:pPr marL="1021080" marR="15875" lvl="1" indent="-229235" algn="just">
              <a:lnSpc>
                <a:spcPct val="110000"/>
              </a:lnSpc>
              <a:spcBef>
                <a:spcPts val="484"/>
              </a:spcBef>
              <a:buFont typeface="Arial MT"/>
              <a:buChar char="•"/>
              <a:tabLst>
                <a:tab pos="10217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왜?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실제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매출액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분포는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정규분포가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수도 </a:t>
            </a:r>
            <a:r>
              <a:rPr sz="2000" spc="-69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있지만, 두 표본 그룹인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 대조군의 매출액 </a:t>
            </a:r>
            <a:r>
              <a:rPr sz="2000" b="1" dirty="0">
                <a:solidFill>
                  <a:srgbClr val="FF0000"/>
                </a:solidFill>
                <a:latin typeface="Malgun Gothic"/>
                <a:cs typeface="Malgun Gothic"/>
              </a:rPr>
              <a:t>평균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의 분포는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정규분포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(Central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Limit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Theorem)</a:t>
            </a:r>
            <a:r>
              <a:rPr lang="en-US"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“</a:t>
            </a:r>
            <a:r>
              <a:rPr lang="ko-KR" altLang="en-US" sz="2000" spc="-5" dirty="0">
                <a:solidFill>
                  <a:srgbClr val="333D47"/>
                </a:solidFill>
                <a:latin typeface="Malgun Gothic"/>
                <a:cs typeface="Malgun Gothic"/>
              </a:rPr>
              <a:t>중심극한정리</a:t>
            </a:r>
            <a:r>
              <a:rPr lang="en-US" altLang="ko-KR" sz="2000" spc="-5" dirty="0">
                <a:solidFill>
                  <a:srgbClr val="333D47"/>
                </a:solidFill>
                <a:latin typeface="Malgun Gothic"/>
                <a:cs typeface="Malgun Gothic"/>
              </a:rPr>
              <a:t>”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333D47"/>
              </a:buClr>
              <a:buFont typeface="Arial MT"/>
              <a:buChar char="•"/>
            </a:pPr>
            <a:endParaRPr sz="1950" dirty="0">
              <a:latin typeface="Malgun Gothic"/>
              <a:cs typeface="Malgun Gothic"/>
            </a:endParaRPr>
          </a:p>
          <a:p>
            <a:pPr marL="563880" marR="129539" indent="-229235" algn="just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처치군과 대조군의 비교에 반드시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t-검정을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활용해야 하는 것은 아니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며,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SMD(standardized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mean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difference)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 다른 지표를 활용할 수도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 dirty="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  <a:spcBef>
                <a:spcPts val="1945"/>
              </a:spcBef>
            </a:pPr>
            <a:r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9</a:t>
            </a:r>
            <a:endParaRPr sz="14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98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629</Words>
  <Application>Microsoft Office PowerPoint</Application>
  <PresentationFormat>화면 슬라이드 쇼(4:3)</PresentationFormat>
  <Paragraphs>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 MT</vt:lpstr>
      <vt:lpstr>Malgun Gothic</vt:lpstr>
      <vt:lpstr>Arial</vt:lpstr>
      <vt:lpstr>Calibri</vt:lpstr>
      <vt:lpstr>Wingdings</vt:lpstr>
      <vt:lpstr>Office Theme</vt:lpstr>
      <vt:lpstr>경영경제데이터분석</vt:lpstr>
      <vt:lpstr>Contents</vt:lpstr>
      <vt:lpstr>PowerPoint 프레젠테이션</vt:lpstr>
      <vt:lpstr>Supplementary1</vt:lpstr>
      <vt:lpstr>Supplementary1</vt:lpstr>
      <vt:lpstr>Supplementary1</vt:lpstr>
      <vt:lpstr>Supplementary1</vt:lpstr>
      <vt:lpstr>Using t-tests in Comparing  Groups</vt:lpstr>
      <vt:lpstr>Supplementary2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relationship between technological improvement and innovation diffusion: An empirical test</dc:title>
  <dc:creator>JRWoo</dc:creator>
  <cp:lastModifiedBy>박건우</cp:lastModifiedBy>
  <cp:revision>1</cp:revision>
  <dcterms:created xsi:type="dcterms:W3CDTF">2024-03-14T07:33:49Z</dcterms:created>
  <dcterms:modified xsi:type="dcterms:W3CDTF">2024-03-14T07:47:17Z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2024-03-14T00:00:00Z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2024-03-14T00:00:00Z</vt:filetime>
  </property>
</Properties>
</file>