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100" y="6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65024"/>
            <a:ext cx="8986520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E4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E48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E4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E4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E4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E4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752840" cy="756285"/>
          </a:xfrm>
          <a:custGeom>
            <a:avLst/>
            <a:gdLst/>
            <a:ahLst/>
            <a:cxnLst/>
            <a:rect l="l" t="t" r="r" b="b"/>
            <a:pathLst>
              <a:path w="8752840" h="756285">
                <a:moveTo>
                  <a:pt x="0" y="755903"/>
                </a:moveTo>
                <a:lnTo>
                  <a:pt x="8752332" y="755903"/>
                </a:lnTo>
                <a:lnTo>
                  <a:pt x="8752332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F0F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0951" y="0"/>
            <a:ext cx="3175" cy="756285"/>
          </a:xfrm>
          <a:custGeom>
            <a:avLst/>
            <a:gdLst/>
            <a:ahLst/>
            <a:cxnLst/>
            <a:rect l="l" t="t" r="r" b="b"/>
            <a:pathLst>
              <a:path w="3175" h="756285">
                <a:moveTo>
                  <a:pt x="0" y="755903"/>
                </a:moveTo>
                <a:lnTo>
                  <a:pt x="3048" y="755903"/>
                </a:lnTo>
                <a:lnTo>
                  <a:pt x="3048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F0F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52331" y="0"/>
            <a:ext cx="388620" cy="756285"/>
          </a:xfrm>
          <a:custGeom>
            <a:avLst/>
            <a:gdLst/>
            <a:ahLst/>
            <a:cxnLst/>
            <a:rect l="l" t="t" r="r" b="b"/>
            <a:pathLst>
              <a:path w="388620" h="756285">
                <a:moveTo>
                  <a:pt x="388620" y="0"/>
                </a:moveTo>
                <a:lnTo>
                  <a:pt x="0" y="0"/>
                </a:lnTo>
                <a:lnTo>
                  <a:pt x="0" y="755903"/>
                </a:lnTo>
                <a:lnTo>
                  <a:pt x="388620" y="755903"/>
                </a:lnTo>
                <a:lnTo>
                  <a:pt x="388620" y="0"/>
                </a:lnTo>
                <a:close/>
              </a:path>
            </a:pathLst>
          </a:custGeom>
          <a:solidFill>
            <a:srgbClr val="C0A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3070" y="2615946"/>
            <a:ext cx="6737858" cy="136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872" y="2877668"/>
            <a:ext cx="8173084" cy="289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E48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6111" y="6402211"/>
            <a:ext cx="271779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E4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g"/><Relationship Id="rId3" Type="http://schemas.openxmlformats.org/officeDocument/2006/relationships/image" Target="../media/image74.jp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g"/><Relationship Id="rId11" Type="http://schemas.openxmlformats.org/officeDocument/2006/relationships/image" Target="../media/image82.jp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4" Type="http://schemas.openxmlformats.org/officeDocument/2006/relationships/image" Target="../media/image115.jpg"/><Relationship Id="rId9" Type="http://schemas.openxmlformats.org/officeDocument/2006/relationships/image" Target="../media/image120.jpg"/><Relationship Id="rId14" Type="http://schemas.openxmlformats.org/officeDocument/2006/relationships/image" Target="../media/image1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g"/><Relationship Id="rId7" Type="http://schemas.openxmlformats.org/officeDocument/2006/relationships/image" Target="../media/image78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g"/><Relationship Id="rId5" Type="http://schemas.openxmlformats.org/officeDocument/2006/relationships/image" Target="../media/image76.png"/><Relationship Id="rId4" Type="http://schemas.openxmlformats.org/officeDocument/2006/relationships/image" Target="../media/image1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jp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" Type="http://schemas.openxmlformats.org/officeDocument/2006/relationships/image" Target="../media/image150.png"/><Relationship Id="rId21" Type="http://schemas.openxmlformats.org/officeDocument/2006/relationships/image" Target="../media/image168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2" Type="http://schemas.openxmlformats.org/officeDocument/2006/relationships/image" Target="../media/image149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jpg"/><Relationship Id="rId2" Type="http://schemas.openxmlformats.org/officeDocument/2006/relationships/image" Target="../media/image17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7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jpg"/><Relationship Id="rId2" Type="http://schemas.openxmlformats.org/officeDocument/2006/relationships/image" Target="../media/image18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jpg"/><Relationship Id="rId2" Type="http://schemas.openxmlformats.org/officeDocument/2006/relationships/image" Target="../media/image19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" Type="http://schemas.openxmlformats.org/officeDocument/2006/relationships/image" Target="../media/image5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371340"/>
            <a:chOff x="0" y="0"/>
            <a:chExt cx="9144000" cy="4371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105910"/>
            </a:xfrm>
            <a:custGeom>
              <a:avLst/>
              <a:gdLst/>
              <a:ahLst/>
              <a:cxnLst/>
              <a:rect l="l" t="t" r="r" b="b"/>
              <a:pathLst>
                <a:path w="9144000" h="4105910">
                  <a:moveTo>
                    <a:pt x="0" y="4105655"/>
                  </a:moveTo>
                  <a:lnTo>
                    <a:pt x="9144000" y="41056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105655"/>
                  </a:lnTo>
                  <a:close/>
                </a:path>
              </a:pathLst>
            </a:custGeom>
            <a:solidFill>
              <a:srgbClr val="0F0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05655"/>
              <a:ext cx="9144000" cy="265430"/>
            </a:xfrm>
            <a:custGeom>
              <a:avLst/>
              <a:gdLst/>
              <a:ahLst/>
              <a:cxnLst/>
              <a:rect l="l" t="t" r="r" b="b"/>
              <a:pathLst>
                <a:path w="9144000" h="265429">
                  <a:moveTo>
                    <a:pt x="9144000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9144000" y="265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A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8032" y="1258316"/>
            <a:ext cx="5567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경영경제데이터분석</a:t>
            </a:r>
            <a:endParaRPr sz="4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9573" y="2295855"/>
            <a:ext cx="2240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40" dirty="0">
                <a:solidFill>
                  <a:srgbClr val="FFFFFF"/>
                </a:solidFill>
                <a:latin typeface="Malgun Gothic"/>
                <a:cs typeface="Malgun Gothic"/>
              </a:rPr>
              <a:t>Cau</a:t>
            </a:r>
            <a:r>
              <a:rPr sz="4000" b="1" spc="35" dirty="0">
                <a:solidFill>
                  <a:srgbClr val="FFFFFF"/>
                </a:solidFill>
                <a:latin typeface="Malgun Gothic"/>
                <a:cs typeface="Malgun Gothic"/>
              </a:rPr>
              <a:t>sal</a:t>
            </a: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4000" b="1" spc="35" dirty="0">
                <a:solidFill>
                  <a:srgbClr val="FFFFFF"/>
                </a:solidFill>
                <a:latin typeface="Malgun Gothic"/>
                <a:cs typeface="Malgun Gothic"/>
              </a:rPr>
              <a:t>ty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3457" y="5065849"/>
            <a:ext cx="4110990" cy="11226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최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현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홍</a:t>
            </a:r>
            <a:endParaRPr sz="3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000" b="1" spc="40" dirty="0">
                <a:solidFill>
                  <a:srgbClr val="454546"/>
                </a:solidFill>
                <a:latin typeface="Malgun Gothic"/>
                <a:cs typeface="Malgun Gothic"/>
              </a:rPr>
              <a:t>(hongchoi@khu.ac.kr)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238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Introduction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E48"/>
                </a:solidFill>
                <a:latin typeface="Malgun Gothic"/>
                <a:cs typeface="Malgun Gothic"/>
              </a:rPr>
              <a:t>10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87080" cy="4570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적절한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중요성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잘못된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인과성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추론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은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잘못된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의사결정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으로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이어짐</a:t>
            </a:r>
            <a:endParaRPr sz="2000">
              <a:latin typeface="Malgun Gothic"/>
              <a:cs typeface="Malgun Gothic"/>
            </a:endParaRPr>
          </a:p>
          <a:p>
            <a:pPr marL="1021080" marR="4064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잘못된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의사결정은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해당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의사결정에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영향을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받는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다양한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조직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및 </a:t>
            </a:r>
            <a:r>
              <a:rPr sz="2000" b="1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개인에게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막대한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피해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를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입힐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수도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해야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할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정책을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하지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않음,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말아야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할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전략에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자원을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낭비함, </a:t>
            </a:r>
            <a:r>
              <a:rPr sz="2000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잘못된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자원배분,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역효과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발생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333E48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563880" marR="9842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인과성의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성립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여부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뿐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아니라,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인과관계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수준이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어느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정도인지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합 </a:t>
            </a:r>
            <a:r>
              <a:rPr sz="2000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리적으로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알아보는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것도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중요한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문제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효과가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있다면,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“얼마나”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효과가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있는가?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과대/과소평가되지는</a:t>
            </a:r>
            <a:r>
              <a:rPr sz="2000" spc="-7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않았는가?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786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alit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y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E48"/>
                </a:solidFill>
                <a:latin typeface="Malgun Gothic"/>
                <a:cs typeface="Malgun Gothic"/>
              </a:rPr>
              <a:t>11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16290" cy="5291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인과성과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데이터분석의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데이터</a:t>
            </a:r>
            <a:r>
              <a:rPr sz="19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분석은 인과성</a:t>
            </a:r>
            <a:r>
              <a:rPr sz="1900" b="1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추론의</a:t>
            </a:r>
            <a:r>
              <a:rPr sz="19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중요한</a:t>
            </a:r>
            <a:r>
              <a:rPr sz="1900" b="1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도구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이기는</a:t>
            </a:r>
            <a:r>
              <a:rPr sz="1900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하지만,</a:t>
            </a:r>
            <a:r>
              <a:rPr sz="190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데이터</a:t>
            </a:r>
            <a:r>
              <a:rPr sz="19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분석</a:t>
            </a:r>
            <a:r>
              <a:rPr sz="190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기</a:t>
            </a:r>
            <a:endParaRPr sz="19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900" spc="-10" dirty="0">
                <a:solidFill>
                  <a:srgbClr val="333E48"/>
                </a:solidFill>
                <a:latin typeface="Malgun Gothic"/>
                <a:cs typeface="Malgun Gothic"/>
              </a:rPr>
              <a:t>법만으로는</a:t>
            </a:r>
            <a:r>
              <a:rPr sz="190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E48"/>
                </a:solidFill>
                <a:latin typeface="Malgun Gothic"/>
                <a:cs typeface="Malgun Gothic"/>
              </a:rPr>
              <a:t>인과성을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설명할</a:t>
            </a:r>
            <a:r>
              <a:rPr sz="190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수</a:t>
            </a:r>
            <a:r>
              <a:rPr sz="19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없음</a:t>
            </a:r>
            <a:endParaRPr sz="1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Malgun Gothic"/>
              <a:cs typeface="Malgun Gothic"/>
            </a:endParaRPr>
          </a:p>
          <a:p>
            <a:pPr marL="563880" marR="36195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다만,</a:t>
            </a:r>
            <a:r>
              <a:rPr sz="19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데이터 분석 기법을</a:t>
            </a:r>
            <a:r>
              <a:rPr sz="1900" spc="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활용하여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주장과 논리를</a:t>
            </a:r>
            <a:r>
              <a:rPr sz="1900" b="1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강화하고 이를</a:t>
            </a:r>
            <a:r>
              <a:rPr sz="19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바탕으 </a:t>
            </a:r>
            <a:r>
              <a:rPr sz="1900" b="1" spc="-6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로 좀</a:t>
            </a:r>
            <a:r>
              <a:rPr sz="19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더 수월하게</a:t>
            </a:r>
            <a:r>
              <a:rPr sz="1900" b="1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논의를</a:t>
            </a:r>
            <a:r>
              <a:rPr sz="1900" b="1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진행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할</a:t>
            </a:r>
            <a:r>
              <a:rPr sz="1900" spc="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수</a:t>
            </a:r>
            <a:r>
              <a:rPr sz="19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이 </a:t>
            </a:r>
            <a:r>
              <a:rPr sz="1900" spc="-10" dirty="0">
                <a:solidFill>
                  <a:srgbClr val="333E48"/>
                </a:solidFill>
                <a:latin typeface="Malgun Gothic"/>
                <a:cs typeface="Malgun Gothic"/>
              </a:rPr>
              <a:t>과정에서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 분석</a:t>
            </a:r>
            <a:r>
              <a:rPr sz="190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E48"/>
                </a:solidFill>
                <a:latin typeface="Malgun Gothic"/>
                <a:cs typeface="Malgun Gothic"/>
              </a:rPr>
              <a:t>방법론의</a:t>
            </a:r>
            <a:r>
              <a:rPr sz="1900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주요</a:t>
            </a:r>
            <a:r>
              <a:rPr sz="19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가정과</a:t>
            </a:r>
            <a:r>
              <a:rPr sz="1900" b="1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한계</a:t>
            </a:r>
            <a:r>
              <a:rPr sz="19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등을 잘</a:t>
            </a:r>
            <a:r>
              <a:rPr sz="190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알아야 효과적</a:t>
            </a:r>
            <a:endParaRPr sz="19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으로</a:t>
            </a:r>
            <a:r>
              <a:rPr sz="19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주장과</a:t>
            </a:r>
            <a:r>
              <a:rPr sz="19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논쟁을</a:t>
            </a:r>
            <a:r>
              <a:rPr sz="19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할</a:t>
            </a:r>
            <a:r>
              <a:rPr sz="19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수</a:t>
            </a:r>
            <a:r>
              <a:rPr sz="19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본</a:t>
            </a:r>
            <a:r>
              <a:rPr sz="19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교과목의 전반부에서는</a:t>
            </a:r>
            <a:r>
              <a:rPr sz="1900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인과성</a:t>
            </a:r>
            <a:r>
              <a:rPr sz="1900" b="1" spc="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관련</a:t>
            </a:r>
            <a:r>
              <a:rPr sz="19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주요 개념 및 인과성 추론에 자주 </a:t>
            </a:r>
            <a:r>
              <a:rPr sz="1900" b="1" spc="-6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활용되는</a:t>
            </a:r>
            <a:r>
              <a:rPr sz="1900" b="1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방법론/기법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들을</a:t>
            </a:r>
            <a:r>
              <a:rPr sz="1900" spc="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학습하여 합리적</a:t>
            </a:r>
            <a:r>
              <a:rPr sz="1900" spc="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인과성 추론이란</a:t>
            </a:r>
            <a:r>
              <a:rPr sz="19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무엇인지 </a:t>
            </a:r>
            <a:r>
              <a:rPr sz="190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E48"/>
                </a:solidFill>
                <a:latin typeface="Malgun Gothic"/>
                <a:cs typeface="Malgun Gothic"/>
              </a:rPr>
              <a:t>이해하고</a:t>
            </a:r>
            <a:r>
              <a:rPr sz="1900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이를</a:t>
            </a:r>
            <a:r>
              <a:rPr sz="19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추후 실무에</a:t>
            </a:r>
            <a:r>
              <a:rPr sz="1900" spc="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E48"/>
                </a:solidFill>
                <a:latin typeface="Malgun Gothic"/>
                <a:cs typeface="Malgun Gothic"/>
              </a:rPr>
              <a:t>적용해볼</a:t>
            </a:r>
            <a:r>
              <a:rPr sz="190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수 있도록</a:t>
            </a:r>
            <a:r>
              <a:rPr sz="190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하고자</a:t>
            </a:r>
            <a:r>
              <a:rPr sz="190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함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SNS,</a:t>
            </a:r>
            <a:r>
              <a:rPr sz="19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뉴스</a:t>
            </a:r>
            <a:r>
              <a:rPr sz="19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기사,</a:t>
            </a:r>
            <a:r>
              <a:rPr sz="19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심지어</a:t>
            </a:r>
            <a:r>
              <a:rPr sz="1900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논문에도</a:t>
            </a:r>
            <a:r>
              <a:rPr sz="190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존재하는</a:t>
            </a:r>
            <a:r>
              <a:rPr sz="1900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다양한</a:t>
            </a:r>
            <a:r>
              <a:rPr sz="1900" b="1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인과성</a:t>
            </a:r>
            <a:r>
              <a:rPr sz="19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오류/비약</a:t>
            </a:r>
            <a:endParaRPr sz="19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을</a:t>
            </a:r>
            <a:r>
              <a:rPr sz="19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찾아보자!</a:t>
            </a:r>
            <a:r>
              <a:rPr sz="19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(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정말</a:t>
            </a:r>
            <a:r>
              <a:rPr sz="19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E48"/>
                </a:solidFill>
                <a:latin typeface="Malgun Gothic"/>
                <a:cs typeface="Malgun Gothic"/>
              </a:rPr>
              <a:t>많다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)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나중에</a:t>
            </a:r>
            <a:r>
              <a:rPr sz="19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여러분이</a:t>
            </a:r>
            <a:r>
              <a:rPr sz="190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실무에</a:t>
            </a:r>
            <a:r>
              <a:rPr sz="19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나갔을</a:t>
            </a:r>
            <a:r>
              <a:rPr sz="19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때도</a:t>
            </a:r>
            <a:r>
              <a:rPr sz="19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E48"/>
                </a:solidFill>
                <a:latin typeface="Malgun Gothic"/>
                <a:cs typeface="Malgun Gothic"/>
              </a:rPr>
              <a:t>찾아보자!</a:t>
            </a:r>
            <a:endParaRPr sz="1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5217" y="2951226"/>
            <a:ext cx="2511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Causality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786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alit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y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53425" cy="277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인과성이란</a:t>
            </a:r>
            <a:r>
              <a:rPr sz="2000" b="1" spc="-5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무엇인가?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E48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인과성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추론이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중요한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이유는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무엇인가?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E48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인과성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추론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과정에서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마주할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수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있는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위험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요인에는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무엇이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있는가?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786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alit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y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62620" cy="264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인과성이란?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2032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인과성(causality)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이란</a:t>
            </a:r>
            <a:r>
              <a:rPr sz="2000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한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사건,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상태,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현상,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행위(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원인</a:t>
            </a:r>
            <a:r>
              <a:rPr sz="2000" b="1" u="sng" spc="-35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-</a:t>
            </a:r>
            <a:r>
              <a:rPr sz="2000" b="1" u="sng" spc="-5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cause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)가</a:t>
            </a:r>
            <a:r>
              <a:rPr sz="2000" b="1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다 </a:t>
            </a:r>
            <a:r>
              <a:rPr sz="2000" b="1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른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사건,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상태,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현상,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행위(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결과</a:t>
            </a:r>
            <a:r>
              <a:rPr sz="2000" b="1" u="sng" spc="-20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-</a:t>
            </a:r>
            <a:r>
              <a:rPr sz="2000" b="1" u="sng" spc="-5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effect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)를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초래하는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관계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를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말함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인과성에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대한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분석은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왜(why)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라는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질문에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대한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답을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찾는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과정 </a:t>
            </a:r>
            <a:r>
              <a:rPr sz="2000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과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밀접하게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연관되어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왜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B라는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현상이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발생했나요?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A가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발생했기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때문입니다!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5287721"/>
            <a:ext cx="79959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인과성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추론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(causal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inference)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이란</a:t>
            </a:r>
            <a:r>
              <a:rPr sz="2000" spc="-4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데이터를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기반으로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특정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원인과 </a:t>
            </a:r>
            <a:r>
              <a:rPr sz="2000" b="1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결과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사이에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인과성이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성립하는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것에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대해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논쟁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활동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2133" y="4561459"/>
            <a:ext cx="9093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방향</a:t>
            </a:r>
            <a:r>
              <a:rPr sz="16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중요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31135" y="3619500"/>
            <a:ext cx="1691639" cy="1841500"/>
            <a:chOff x="2231135" y="3619500"/>
            <a:chExt cx="1691639" cy="1841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2115" y="3857256"/>
              <a:ext cx="1248156" cy="11125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1135" y="3619500"/>
              <a:ext cx="1691639" cy="184099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499360" y="3881628"/>
            <a:ext cx="1158240" cy="1022985"/>
          </a:xfrm>
          <a:prstGeom prst="rect">
            <a:avLst/>
          </a:prstGeom>
          <a:solidFill>
            <a:srgbClr val="0F0F70"/>
          </a:solidFill>
          <a:ln w="9525">
            <a:solidFill>
              <a:srgbClr val="021D4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ts val="7809"/>
              </a:lnSpc>
            </a:pP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16652" y="3619500"/>
            <a:ext cx="1691639" cy="1841500"/>
            <a:chOff x="5216652" y="3619500"/>
            <a:chExt cx="1691639" cy="18415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7632" y="3857256"/>
              <a:ext cx="1248156" cy="11125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6652" y="3619500"/>
              <a:ext cx="1691640" cy="184099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480113" y="3876865"/>
            <a:ext cx="1167765" cy="1032510"/>
          </a:xfrm>
          <a:prstGeom prst="rect">
            <a:avLst/>
          </a:prstGeom>
          <a:solidFill>
            <a:srgbClr val="C0A353"/>
          </a:solidFill>
        </p:spPr>
        <p:txBody>
          <a:bodyPr vert="horz" wrap="square" lIns="0" tIns="0" rIns="0" bIns="0" rtlCol="0">
            <a:spAutoFit/>
          </a:bodyPr>
          <a:lstStyle/>
          <a:p>
            <a:pPr marL="282575">
              <a:lnSpc>
                <a:spcPts val="7850"/>
              </a:lnSpc>
            </a:pP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01373" y="4201705"/>
            <a:ext cx="1450340" cy="537210"/>
            <a:chOff x="3801373" y="4201705"/>
            <a:chExt cx="1450340" cy="53721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9247" y="4201705"/>
              <a:ext cx="1362455" cy="38248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36491" y="4232147"/>
              <a:ext cx="1271270" cy="279400"/>
            </a:xfrm>
            <a:custGeom>
              <a:avLst/>
              <a:gdLst/>
              <a:ahLst/>
              <a:cxnLst/>
              <a:rect l="l" t="t" r="r" b="b"/>
              <a:pathLst>
                <a:path w="1271270" h="279400">
                  <a:moveTo>
                    <a:pt x="1131570" y="0"/>
                  </a:moveTo>
                  <a:lnTo>
                    <a:pt x="1131570" y="69722"/>
                  </a:lnTo>
                  <a:lnTo>
                    <a:pt x="0" y="69722"/>
                  </a:lnTo>
                  <a:lnTo>
                    <a:pt x="0" y="209169"/>
                  </a:lnTo>
                  <a:lnTo>
                    <a:pt x="1131570" y="209169"/>
                  </a:lnTo>
                  <a:lnTo>
                    <a:pt x="1131570" y="278891"/>
                  </a:lnTo>
                  <a:lnTo>
                    <a:pt x="1271016" y="139445"/>
                  </a:lnTo>
                  <a:lnTo>
                    <a:pt x="1131570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36491" y="4232147"/>
              <a:ext cx="1271270" cy="279400"/>
            </a:xfrm>
            <a:custGeom>
              <a:avLst/>
              <a:gdLst/>
              <a:ahLst/>
              <a:cxnLst/>
              <a:rect l="l" t="t" r="r" b="b"/>
              <a:pathLst>
                <a:path w="1271270" h="279400">
                  <a:moveTo>
                    <a:pt x="0" y="69723"/>
                  </a:moveTo>
                  <a:lnTo>
                    <a:pt x="1131570" y="69723"/>
                  </a:lnTo>
                  <a:lnTo>
                    <a:pt x="1131570" y="0"/>
                  </a:lnTo>
                  <a:lnTo>
                    <a:pt x="1271016" y="139446"/>
                  </a:lnTo>
                  <a:lnTo>
                    <a:pt x="1131570" y="278892"/>
                  </a:lnTo>
                  <a:lnTo>
                    <a:pt x="1131570" y="209169"/>
                  </a:lnTo>
                  <a:lnTo>
                    <a:pt x="0" y="209169"/>
                  </a:lnTo>
                  <a:lnTo>
                    <a:pt x="0" y="69723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0373" y="4350924"/>
              <a:ext cx="299085" cy="379095"/>
            </a:xfrm>
            <a:custGeom>
              <a:avLst/>
              <a:gdLst/>
              <a:ahLst/>
              <a:cxnLst/>
              <a:rect l="l" t="t" r="r" b="b"/>
              <a:pathLst>
                <a:path w="299085" h="379095">
                  <a:moveTo>
                    <a:pt x="222420" y="367994"/>
                  </a:moveTo>
                  <a:lnTo>
                    <a:pt x="193549" y="374031"/>
                  </a:lnTo>
                  <a:lnTo>
                    <a:pt x="190717" y="369685"/>
                  </a:lnTo>
                  <a:lnTo>
                    <a:pt x="183658" y="322336"/>
                  </a:lnTo>
                  <a:lnTo>
                    <a:pt x="181137" y="276797"/>
                  </a:lnTo>
                  <a:lnTo>
                    <a:pt x="179589" y="251039"/>
                  </a:lnTo>
                  <a:lnTo>
                    <a:pt x="175704" y="194885"/>
                  </a:lnTo>
                  <a:lnTo>
                    <a:pt x="171046" y="137202"/>
                  </a:lnTo>
                  <a:lnTo>
                    <a:pt x="165892" y="82642"/>
                  </a:lnTo>
                  <a:lnTo>
                    <a:pt x="163475" y="58574"/>
                  </a:lnTo>
                  <a:lnTo>
                    <a:pt x="161624" y="39366"/>
                  </a:lnTo>
                  <a:lnTo>
                    <a:pt x="160339" y="25020"/>
                  </a:lnTo>
                  <a:lnTo>
                    <a:pt x="159621" y="15535"/>
                  </a:lnTo>
                  <a:lnTo>
                    <a:pt x="159042" y="6129"/>
                  </a:lnTo>
                  <a:lnTo>
                    <a:pt x="158737" y="1170"/>
                  </a:lnTo>
                  <a:lnTo>
                    <a:pt x="158705" y="658"/>
                  </a:lnTo>
                  <a:lnTo>
                    <a:pt x="158669" y="0"/>
                  </a:lnTo>
                  <a:lnTo>
                    <a:pt x="158777" y="933"/>
                  </a:lnTo>
                  <a:lnTo>
                    <a:pt x="186243" y="53781"/>
                  </a:lnTo>
                  <a:lnTo>
                    <a:pt x="199045" y="77060"/>
                  </a:lnTo>
                  <a:lnTo>
                    <a:pt x="210433" y="97979"/>
                  </a:lnTo>
                  <a:lnTo>
                    <a:pt x="220408" y="116539"/>
                  </a:lnTo>
                  <a:lnTo>
                    <a:pt x="228969" y="132739"/>
                  </a:lnTo>
                  <a:lnTo>
                    <a:pt x="236792" y="147648"/>
                  </a:lnTo>
                  <a:lnTo>
                    <a:pt x="244554" y="162333"/>
                  </a:lnTo>
                  <a:lnTo>
                    <a:pt x="252255" y="176795"/>
                  </a:lnTo>
                  <a:lnTo>
                    <a:pt x="259893" y="191032"/>
                  </a:lnTo>
                  <a:lnTo>
                    <a:pt x="266872" y="204083"/>
                  </a:lnTo>
                  <a:lnTo>
                    <a:pt x="272593" y="214985"/>
                  </a:lnTo>
                  <a:lnTo>
                    <a:pt x="277058" y="223737"/>
                  </a:lnTo>
                  <a:lnTo>
                    <a:pt x="280266" y="230341"/>
                  </a:lnTo>
                  <a:lnTo>
                    <a:pt x="283705" y="237713"/>
                  </a:lnTo>
                  <a:lnTo>
                    <a:pt x="286031" y="242698"/>
                  </a:lnTo>
                  <a:lnTo>
                    <a:pt x="287243" y="245297"/>
                  </a:lnTo>
                  <a:lnTo>
                    <a:pt x="288455" y="247895"/>
                  </a:lnTo>
                  <a:lnTo>
                    <a:pt x="288439" y="248872"/>
                  </a:lnTo>
                  <a:lnTo>
                    <a:pt x="287195" y="248226"/>
                  </a:lnTo>
                  <a:lnTo>
                    <a:pt x="285950" y="247580"/>
                  </a:lnTo>
                  <a:lnTo>
                    <a:pt x="283563" y="246341"/>
                  </a:lnTo>
                  <a:lnTo>
                    <a:pt x="248905" y="231090"/>
                  </a:lnTo>
                  <a:lnTo>
                    <a:pt x="235582" y="225507"/>
                  </a:lnTo>
                  <a:lnTo>
                    <a:pt x="190730" y="205798"/>
                  </a:lnTo>
                  <a:lnTo>
                    <a:pt x="152054" y="188118"/>
                  </a:lnTo>
                  <a:lnTo>
                    <a:pt x="103668" y="162712"/>
                  </a:lnTo>
                  <a:lnTo>
                    <a:pt x="60933" y="138143"/>
                  </a:lnTo>
                  <a:lnTo>
                    <a:pt x="26302" y="115921"/>
                  </a:lnTo>
                  <a:lnTo>
                    <a:pt x="0" y="92074"/>
                  </a:lnTo>
                  <a:lnTo>
                    <a:pt x="727" y="87879"/>
                  </a:lnTo>
                  <a:lnTo>
                    <a:pt x="6373" y="85640"/>
                  </a:lnTo>
                  <a:lnTo>
                    <a:pt x="16082" y="84632"/>
                  </a:lnTo>
                  <a:lnTo>
                    <a:pt x="29000" y="84130"/>
                  </a:lnTo>
                  <a:lnTo>
                    <a:pt x="45126" y="84135"/>
                  </a:lnTo>
                  <a:lnTo>
                    <a:pt x="64461" y="84646"/>
                  </a:lnTo>
                  <a:lnTo>
                    <a:pt x="85158" y="85111"/>
                  </a:lnTo>
                  <a:lnTo>
                    <a:pt x="125106" y="84239"/>
                  </a:lnTo>
                  <a:lnTo>
                    <a:pt x="181104" y="78222"/>
                  </a:lnTo>
                  <a:lnTo>
                    <a:pt x="231144" y="66347"/>
                  </a:lnTo>
                  <a:lnTo>
                    <a:pt x="271033" y="54202"/>
                  </a:lnTo>
                  <a:lnTo>
                    <a:pt x="299046" y="44824"/>
                  </a:lnTo>
                  <a:lnTo>
                    <a:pt x="298762" y="44889"/>
                  </a:lnTo>
                  <a:lnTo>
                    <a:pt x="297647" y="45158"/>
                  </a:lnTo>
                  <a:lnTo>
                    <a:pt x="295660" y="45638"/>
                  </a:lnTo>
                  <a:lnTo>
                    <a:pt x="264634" y="74582"/>
                  </a:lnTo>
                  <a:lnTo>
                    <a:pt x="227476" y="116347"/>
                  </a:lnTo>
                  <a:lnTo>
                    <a:pt x="198552" y="153324"/>
                  </a:lnTo>
                  <a:lnTo>
                    <a:pt x="167549" y="196167"/>
                  </a:lnTo>
                  <a:lnTo>
                    <a:pt x="140318" y="238358"/>
                  </a:lnTo>
                  <a:lnTo>
                    <a:pt x="110847" y="304580"/>
                  </a:lnTo>
                  <a:lnTo>
                    <a:pt x="102233" y="340737"/>
                  </a:lnTo>
                  <a:lnTo>
                    <a:pt x="97702" y="378923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786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alit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y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620125" cy="509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중요한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이유는?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인과성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추론이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 중요한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이유는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어떠한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현상에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대한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원인과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결과,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즉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“왜” </a:t>
            </a:r>
            <a:r>
              <a:rPr sz="2000" b="1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를 잘 이해하고 설명할 수 있으면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“어떻게 하자”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라는 주장을 효과적으 </a:t>
            </a:r>
            <a:r>
              <a:rPr sz="2000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로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할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있기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때문</a:t>
            </a:r>
            <a:endParaRPr sz="2000">
              <a:latin typeface="Malgun Gothic"/>
              <a:cs typeface="Malgun Gothic"/>
            </a:endParaRPr>
          </a:p>
          <a:p>
            <a:pPr marL="1021080" marR="187325" lvl="1" indent="-229235">
              <a:lnSpc>
                <a:spcPct val="110000"/>
              </a:lnSpc>
              <a:spcBef>
                <a:spcPts val="46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E48"/>
                </a:solidFill>
                <a:latin typeface="Malgun Gothic"/>
                <a:cs typeface="Malgun Gothic"/>
              </a:rPr>
              <a:t>왜</a:t>
            </a:r>
            <a:r>
              <a:rPr sz="18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기업</a:t>
            </a:r>
            <a:r>
              <a:rPr sz="18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성과가</a:t>
            </a:r>
            <a:r>
              <a:rPr sz="18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개선되♘나요?</a:t>
            </a:r>
            <a:r>
              <a:rPr sz="18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HH정보통신의</a:t>
            </a:r>
            <a:r>
              <a:rPr sz="18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정보시스템을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사용했기</a:t>
            </a:r>
            <a:r>
              <a:rPr sz="18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때 </a:t>
            </a:r>
            <a:r>
              <a:rPr sz="1800" spc="-6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문입니다!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→ </a:t>
            </a: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기업 성과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개선하려면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HH정보통신</a:t>
            </a:r>
            <a:r>
              <a:rPr sz="1800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정보시스템을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삽시다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E48"/>
                </a:solidFill>
                <a:latin typeface="Malgun Gothic"/>
                <a:cs typeface="Malgun Gothic"/>
              </a:rPr>
              <a:t>왜</a:t>
            </a:r>
            <a:r>
              <a:rPr sz="18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감기가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빨리</a:t>
            </a:r>
            <a:r>
              <a:rPr sz="18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나았나요?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HH제약의</a:t>
            </a:r>
            <a:r>
              <a:rPr sz="18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감기약을</a:t>
            </a:r>
            <a:r>
              <a:rPr sz="18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먹♘기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때문입니다!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8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감기</a:t>
            </a:r>
            <a:r>
              <a:rPr sz="18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나으려면</a:t>
            </a:r>
            <a:r>
              <a:rPr sz="18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HH제약</a:t>
            </a:r>
            <a:r>
              <a:rPr sz="1800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감기약</a:t>
            </a:r>
            <a:r>
              <a:rPr sz="18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사</a:t>
            </a:r>
            <a:r>
              <a:rPr sz="18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먹읍시다</a:t>
            </a:r>
            <a:endParaRPr sz="1800">
              <a:latin typeface="Malgun Gothic"/>
              <a:cs typeface="Malgun Gothic"/>
            </a:endParaRPr>
          </a:p>
          <a:p>
            <a:pPr marL="1021080" marR="5969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E48"/>
                </a:solidFill>
                <a:latin typeface="Malgun Gothic"/>
                <a:cs typeface="Malgun Gothic"/>
              </a:rPr>
              <a:t>왜</a:t>
            </a:r>
            <a:r>
              <a:rPr sz="18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취업이</a:t>
            </a:r>
            <a:r>
              <a:rPr sz="18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잘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되♘나요?</a:t>
            </a:r>
            <a:r>
              <a:rPr sz="18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학교에서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제공하는 현장실습프로그램에</a:t>
            </a:r>
            <a:r>
              <a:rPr sz="18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참여했기 </a:t>
            </a:r>
            <a:r>
              <a:rPr sz="1800" spc="-6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때문입니다!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 취업</a:t>
            </a:r>
            <a:r>
              <a:rPr sz="18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잘하려면 현장실습프로그램</a:t>
            </a:r>
            <a:r>
              <a:rPr sz="18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참여합시다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E48"/>
                </a:solidFill>
                <a:latin typeface="Malgun Gothic"/>
                <a:cs typeface="Malgun Gothic"/>
              </a:rPr>
              <a:t>왜</a:t>
            </a:r>
            <a:r>
              <a:rPr sz="18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경제성장률이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높아졌나요?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R&amp;D</a:t>
            </a:r>
            <a:r>
              <a:rPr sz="18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투자를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적극적으로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했기</a:t>
            </a:r>
            <a:r>
              <a:rPr sz="1800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때문입니다!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8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경제성장률</a:t>
            </a:r>
            <a:r>
              <a:rPr sz="18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높이고</a:t>
            </a:r>
            <a:r>
              <a:rPr sz="18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싶으면</a:t>
            </a:r>
            <a:r>
              <a:rPr sz="18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R&amp;D</a:t>
            </a:r>
            <a:r>
              <a:rPr sz="18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투자합시다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5024"/>
            <a:ext cx="21786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8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b="1" spc="90" dirty="0">
                <a:solidFill>
                  <a:srgbClr val="FFFFFF"/>
                </a:solidFill>
                <a:latin typeface="Malgun Gothic"/>
                <a:cs typeface="Malgun Gothic"/>
              </a:rPr>
              <a:t>au</a:t>
            </a:r>
            <a:r>
              <a:rPr sz="3800" b="1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b="1" spc="90" dirty="0">
                <a:solidFill>
                  <a:srgbClr val="FFFFFF"/>
                </a:solidFill>
                <a:latin typeface="Malgun Gothic"/>
                <a:cs typeface="Malgun Gothic"/>
              </a:rPr>
              <a:t>alit</a:t>
            </a:r>
            <a:r>
              <a:rPr sz="3800" b="1" dirty="0">
                <a:solidFill>
                  <a:srgbClr val="FFFFFF"/>
                </a:solidFill>
                <a:latin typeface="Malgun Gothic"/>
                <a:cs typeface="Malgun Gothic"/>
              </a:rPr>
              <a:t>y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15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2021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노벨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경제학상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Angrist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2000" b="1" spc="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Imbens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: 인과분석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방법론에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기여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5772" y="1434084"/>
            <a:ext cx="5172710" cy="5105400"/>
            <a:chOff x="1985772" y="1434084"/>
            <a:chExt cx="5172710" cy="5105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5772" y="1434084"/>
              <a:ext cx="5172456" cy="510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3320" y="2255519"/>
              <a:ext cx="3454908" cy="41041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65042" y="2294381"/>
              <a:ext cx="3336290" cy="3985260"/>
            </a:xfrm>
            <a:custGeom>
              <a:avLst/>
              <a:gdLst/>
              <a:ahLst/>
              <a:cxnLst/>
              <a:rect l="l" t="t" r="r" b="b"/>
              <a:pathLst>
                <a:path w="3336290" h="3985260">
                  <a:moveTo>
                    <a:pt x="0" y="3985260"/>
                  </a:moveTo>
                  <a:lnTo>
                    <a:pt x="3336036" y="3985260"/>
                  </a:lnTo>
                  <a:lnTo>
                    <a:pt x="3336036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786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alit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y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9327" y="2177795"/>
            <a:ext cx="3592195" cy="2014855"/>
            <a:chOff x="719327" y="2177795"/>
            <a:chExt cx="3592195" cy="2014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327" y="2177795"/>
              <a:ext cx="3592067" cy="20147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6571" y="2202179"/>
              <a:ext cx="3502660" cy="1925320"/>
            </a:xfrm>
            <a:custGeom>
              <a:avLst/>
              <a:gdLst/>
              <a:ahLst/>
              <a:cxnLst/>
              <a:rect l="l" t="t" r="r" b="b"/>
              <a:pathLst>
                <a:path w="3502660" h="1925320">
                  <a:moveTo>
                    <a:pt x="3502152" y="0"/>
                  </a:moveTo>
                  <a:lnTo>
                    <a:pt x="0" y="0"/>
                  </a:lnTo>
                  <a:lnTo>
                    <a:pt x="0" y="1924812"/>
                  </a:lnTo>
                  <a:lnTo>
                    <a:pt x="3502152" y="1924812"/>
                  </a:lnTo>
                  <a:lnTo>
                    <a:pt x="3502152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1735" y="2833115"/>
              <a:ext cx="1057656" cy="121615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848" y="1782366"/>
            <a:ext cx="1267759" cy="2829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5089" y="774039"/>
            <a:ext cx="8197215" cy="132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사람들이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어떠한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행동을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하도록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설득하는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효과적이기 </a:t>
            </a:r>
            <a:r>
              <a:rPr sz="2000" b="1" spc="-69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때문에,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부적절하게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비약과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오류도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많다</a:t>
            </a:r>
            <a:endParaRPr sz="20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839"/>
              </a:spcBef>
              <a:tabLst>
                <a:tab pos="2890520" algn="l"/>
              </a:tabLst>
            </a:pPr>
            <a:r>
              <a:rPr sz="2200" b="1" spc="-5" dirty="0">
                <a:solidFill>
                  <a:srgbClr val="1B202F"/>
                </a:solidFill>
                <a:latin typeface="Malgun Gothic"/>
                <a:cs typeface="Malgun Gothic"/>
              </a:rPr>
              <a:t>예)</a:t>
            </a:r>
            <a:r>
              <a:rPr sz="2200" b="1" spc="1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1B202F"/>
                </a:solidFill>
                <a:latin typeface="Malgun Gothic"/>
                <a:cs typeface="Malgun Gothic"/>
              </a:rPr>
              <a:t>요즘	썸네일…</a:t>
            </a:r>
            <a:endParaRPr sz="22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4819" y="4344924"/>
            <a:ext cx="3592195" cy="2014855"/>
            <a:chOff x="464819" y="4344924"/>
            <a:chExt cx="3592195" cy="201485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19" y="4344924"/>
              <a:ext cx="3592067" cy="20147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2063" y="4369308"/>
              <a:ext cx="3502660" cy="1925320"/>
            </a:xfrm>
            <a:custGeom>
              <a:avLst/>
              <a:gdLst/>
              <a:ahLst/>
              <a:cxnLst/>
              <a:rect l="l" t="t" r="r" b="b"/>
              <a:pathLst>
                <a:path w="3502660" h="1925320">
                  <a:moveTo>
                    <a:pt x="3502152" y="0"/>
                  </a:moveTo>
                  <a:lnTo>
                    <a:pt x="0" y="0"/>
                  </a:lnTo>
                  <a:lnTo>
                    <a:pt x="0" y="1924812"/>
                  </a:lnTo>
                  <a:lnTo>
                    <a:pt x="3502152" y="1924812"/>
                  </a:lnTo>
                  <a:lnTo>
                    <a:pt x="3502152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2063" y="4369308"/>
            <a:ext cx="3502660" cy="1925320"/>
          </a:xfrm>
          <a:prstGeom prst="rect">
            <a:avLst/>
          </a:prstGeom>
          <a:ln w="9525">
            <a:solidFill>
              <a:srgbClr val="021D41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487045" marR="478790" algn="ctr">
              <a:lnSpc>
                <a:spcPct val="120100"/>
              </a:lnSpc>
              <a:spcBef>
                <a:spcPts val="470"/>
              </a:spcBef>
            </a:pP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전 세계 경악! </a:t>
            </a:r>
            <a:r>
              <a:rPr sz="3200" b="1" spc="-11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Malgun Gothic"/>
                <a:cs typeface="Malgun Gothic"/>
              </a:rPr>
              <a:t>ㅇㅇ사건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이</a:t>
            </a:r>
            <a:r>
              <a:rPr sz="2000" b="1" spc="-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일어난 </a:t>
            </a:r>
            <a:r>
              <a:rPr sz="2000" b="1" spc="-6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진짜</a:t>
            </a:r>
            <a:r>
              <a:rPr sz="3200" b="1" spc="-4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이유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81955" y="2415539"/>
            <a:ext cx="3705225" cy="2044064"/>
            <a:chOff x="4981955" y="2415539"/>
            <a:chExt cx="3705225" cy="2044064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1955" y="2415539"/>
              <a:ext cx="3592067" cy="201472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029199" y="2439923"/>
              <a:ext cx="3502660" cy="1925320"/>
            </a:xfrm>
            <a:custGeom>
              <a:avLst/>
              <a:gdLst/>
              <a:ahLst/>
              <a:cxnLst/>
              <a:rect l="l" t="t" r="r" b="b"/>
              <a:pathLst>
                <a:path w="3502659" h="1925320">
                  <a:moveTo>
                    <a:pt x="3502152" y="0"/>
                  </a:moveTo>
                  <a:lnTo>
                    <a:pt x="0" y="0"/>
                  </a:lnTo>
                  <a:lnTo>
                    <a:pt x="0" y="1924812"/>
                  </a:lnTo>
                  <a:lnTo>
                    <a:pt x="3502152" y="1924812"/>
                  </a:lnTo>
                  <a:lnTo>
                    <a:pt x="3502152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9199" y="2439923"/>
              <a:ext cx="3502660" cy="1925320"/>
            </a:xfrm>
            <a:custGeom>
              <a:avLst/>
              <a:gdLst/>
              <a:ahLst/>
              <a:cxnLst/>
              <a:rect l="l" t="t" r="r" b="b"/>
              <a:pathLst>
                <a:path w="3502659" h="1925320">
                  <a:moveTo>
                    <a:pt x="0" y="1924812"/>
                  </a:moveTo>
                  <a:lnTo>
                    <a:pt x="3502152" y="1924812"/>
                  </a:lnTo>
                  <a:lnTo>
                    <a:pt x="3502152" y="0"/>
                  </a:lnTo>
                  <a:lnTo>
                    <a:pt x="0" y="0"/>
                  </a:lnTo>
                  <a:lnTo>
                    <a:pt x="0" y="1924812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8983" y="3514343"/>
              <a:ext cx="1888236" cy="9448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9199" y="2891027"/>
              <a:ext cx="833627" cy="15011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99248" y="2468879"/>
              <a:ext cx="987551" cy="987551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550664" y="4543044"/>
            <a:ext cx="3592195" cy="2014855"/>
            <a:chOff x="4550664" y="4543044"/>
            <a:chExt cx="3592195" cy="201485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0664" y="4543044"/>
              <a:ext cx="3592067" cy="201472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97908" y="4567428"/>
              <a:ext cx="3502660" cy="1925320"/>
            </a:xfrm>
            <a:custGeom>
              <a:avLst/>
              <a:gdLst/>
              <a:ahLst/>
              <a:cxnLst/>
              <a:rect l="l" t="t" r="r" b="b"/>
              <a:pathLst>
                <a:path w="3502659" h="1925320">
                  <a:moveTo>
                    <a:pt x="3502151" y="0"/>
                  </a:moveTo>
                  <a:lnTo>
                    <a:pt x="0" y="0"/>
                  </a:lnTo>
                  <a:lnTo>
                    <a:pt x="0" y="1924811"/>
                  </a:lnTo>
                  <a:lnTo>
                    <a:pt x="3502151" y="1924811"/>
                  </a:lnTo>
                  <a:lnTo>
                    <a:pt x="3502151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97908" y="4567428"/>
            <a:ext cx="3502660" cy="1925320"/>
          </a:xfrm>
          <a:prstGeom prst="rect">
            <a:avLst/>
          </a:prstGeom>
          <a:ln w="9525">
            <a:solidFill>
              <a:srgbClr val="021D41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147320" marR="139700" indent="-59690" algn="ctr">
              <a:lnSpc>
                <a:spcPct val="120000"/>
              </a:lnSpc>
              <a:spcBef>
                <a:spcPts val="1110"/>
              </a:spcBef>
            </a:pP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나는</a:t>
            </a:r>
            <a:r>
              <a:rPr sz="3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「왜」 다이어트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에</a:t>
            </a:r>
            <a:r>
              <a:rPr sz="18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Malgun Gothic"/>
                <a:cs typeface="Malgun Gothic"/>
              </a:rPr>
              <a:t>실패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할까?</a:t>
            </a:r>
            <a:endParaRPr sz="1800">
              <a:latin typeface="Malgun Gothic"/>
              <a:cs typeface="Malgun Gothic"/>
            </a:endParaRPr>
          </a:p>
          <a:p>
            <a:pPr marL="1270" algn="ctr">
              <a:lnSpc>
                <a:spcPct val="100000"/>
              </a:lnSpc>
              <a:spcBef>
                <a:spcPts val="675"/>
              </a:spcBef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ㅁㅁ요법으로</a:t>
            </a:r>
            <a:r>
              <a:rPr sz="20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한방에</a:t>
            </a:r>
            <a:r>
              <a:rPr sz="2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해결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1740" y="2524926"/>
            <a:ext cx="3202305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9"/>
              </a:spcBef>
              <a:tabLst>
                <a:tab pos="1272540" algn="l"/>
              </a:tabLst>
            </a:pP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23살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에	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50억</a:t>
            </a:r>
            <a:endParaRPr sz="32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벌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있♘던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spc="5" dirty="0">
                <a:solidFill>
                  <a:srgbClr val="FF0000"/>
                </a:solidFill>
                <a:latin typeface="Malgun Gothic"/>
                <a:cs typeface="Malgun Gothic"/>
              </a:rPr>
              <a:t>’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진짜’</a:t>
            </a:r>
            <a:r>
              <a:rPr sz="3200" b="1" spc="-4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이유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6572" y="2202179"/>
            <a:ext cx="3502660" cy="1925320"/>
          </a:xfrm>
          <a:prstGeom prst="rect">
            <a:avLst/>
          </a:prstGeom>
          <a:ln w="9525">
            <a:solidFill>
              <a:srgbClr val="021D41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R="969644" algn="ctr">
              <a:lnSpc>
                <a:spcPct val="100000"/>
              </a:lnSpc>
              <a:spcBef>
                <a:spcPts val="1275"/>
              </a:spcBef>
            </a:pP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엔비디아</a:t>
            </a:r>
            <a:endParaRPr sz="3200">
              <a:latin typeface="Malgun Gothic"/>
              <a:cs typeface="Malgun Gothic"/>
            </a:endParaRPr>
          </a:p>
          <a:p>
            <a:pPr marR="969644" algn="ctr">
              <a:lnSpc>
                <a:spcPct val="100000"/>
              </a:lnSpc>
              <a:spcBef>
                <a:spcPts val="770"/>
              </a:spcBef>
            </a:pPr>
            <a:r>
              <a:rPr sz="2200" b="1" spc="-5" dirty="0">
                <a:solidFill>
                  <a:srgbClr val="FF0000"/>
                </a:solidFill>
                <a:latin typeface="Malgun Gothic"/>
                <a:cs typeface="Malgun Gothic"/>
              </a:rPr>
              <a:t>주가</a:t>
            </a:r>
            <a:r>
              <a:rPr sz="22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262%</a:t>
            </a:r>
            <a:r>
              <a:rPr sz="3200" b="1" spc="-3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Malgun Gothic"/>
                <a:cs typeface="Malgun Gothic"/>
              </a:rPr>
              <a:t>오른</a:t>
            </a:r>
            <a:endParaRPr sz="2200">
              <a:latin typeface="Malgun Gothic"/>
              <a:cs typeface="Malgun Gothic"/>
            </a:endParaRPr>
          </a:p>
          <a:p>
            <a:pPr marR="971550" algn="ctr">
              <a:lnSpc>
                <a:spcPct val="100000"/>
              </a:lnSpc>
              <a:spcBef>
                <a:spcPts val="800"/>
              </a:spcBef>
            </a:pPr>
            <a:r>
              <a:rPr sz="3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진짜</a:t>
            </a:r>
            <a:r>
              <a:rPr sz="3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이유</a:t>
            </a:r>
            <a:endParaRPr sz="2800">
              <a:latin typeface="Malgun Gothic"/>
              <a:cs typeface="Malgun 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0748" y="5530596"/>
            <a:ext cx="3246120" cy="684530"/>
            <a:chOff x="650748" y="5530596"/>
            <a:chExt cx="3246120" cy="68453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5808" y="5530596"/>
              <a:ext cx="861059" cy="68427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748" y="5530596"/>
              <a:ext cx="859536" cy="684276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75076" y="2293620"/>
            <a:ext cx="1010412" cy="74523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92340" y="4753355"/>
            <a:ext cx="611124" cy="559307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786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alit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y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8334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인과성이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성립하기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위한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3대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요건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779879"/>
            <a:ext cx="5386705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시간적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선행(temporal</a:t>
            </a:r>
            <a:r>
              <a:rPr sz="2000" b="1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precedence)</a:t>
            </a:r>
            <a:endParaRPr sz="20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원인이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결과보다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시간적으로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먼저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여야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241935" algn="l"/>
              </a:tabLst>
            </a:pPr>
            <a:r>
              <a:rPr spc="-5" dirty="0"/>
              <a:t>공변성(covariance)</a:t>
            </a: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원인과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결과가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함께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변화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해야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함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서로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연관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있어야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함)</a:t>
            </a:r>
            <a:endParaRPr sz="20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단,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E48"/>
                </a:solidFill>
                <a:latin typeface="Malgun Gothic"/>
                <a:cs typeface="Malgun Gothic"/>
              </a:rPr>
              <a:t>두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변수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사이의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높은</a:t>
            </a:r>
            <a:r>
              <a:rPr sz="2000" b="1" u="sng" spc="-15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상관관계가</a:t>
            </a:r>
            <a:r>
              <a:rPr sz="2000" b="1" u="sng" spc="-20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인과성을</a:t>
            </a:r>
            <a:r>
              <a:rPr sz="2000" b="1" u="sng" spc="-25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의미하지</a:t>
            </a:r>
            <a:r>
              <a:rPr sz="2000" b="1" u="sng" spc="-25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않음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에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E48"/>
                </a:solidFill>
                <a:latin typeface="Malgun Gothic"/>
                <a:cs typeface="Malgun Gothic"/>
              </a:rPr>
              <a:t>유</a:t>
            </a:r>
            <a:endParaRPr sz="2000">
              <a:latin typeface="Malgun Gothic"/>
              <a:cs typeface="Malgun Gothic"/>
            </a:endParaRPr>
          </a:p>
          <a:p>
            <a:pPr marL="698500">
              <a:lnSpc>
                <a:spcPct val="100000"/>
              </a:lnSpc>
            </a:pPr>
            <a:r>
              <a:rPr b="0" dirty="0">
                <a:latin typeface="Malgun Gothic"/>
                <a:cs typeface="Malgun Gothic"/>
              </a:rPr>
              <a:t>의해야</a:t>
            </a:r>
            <a:r>
              <a:rPr b="0" spc="-105" dirty="0">
                <a:latin typeface="Malgun Gothic"/>
                <a:cs typeface="Malgun Gothic"/>
              </a:rPr>
              <a:t> </a:t>
            </a:r>
            <a:r>
              <a:rPr b="0" dirty="0">
                <a:latin typeface="Malgun Gothic"/>
                <a:cs typeface="Malgun Gothic"/>
              </a:rPr>
              <a:t>함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dirty="0"/>
              <a:t>다른</a:t>
            </a:r>
            <a:r>
              <a:rPr spc="-5" dirty="0"/>
              <a:t> </a:t>
            </a:r>
            <a:r>
              <a:rPr dirty="0"/>
              <a:t>인과</a:t>
            </a:r>
            <a:r>
              <a:rPr spc="-10" dirty="0"/>
              <a:t> </a:t>
            </a:r>
            <a:r>
              <a:rPr dirty="0"/>
              <a:t>설명의</a:t>
            </a:r>
            <a:r>
              <a:rPr spc="-5" dirty="0"/>
              <a:t> 배제(disqualification</a:t>
            </a:r>
            <a:r>
              <a:rPr spc="-45" dirty="0"/>
              <a:t> </a:t>
            </a:r>
            <a:r>
              <a:rPr spc="-25" dirty="0"/>
              <a:t>of</a:t>
            </a:r>
            <a:r>
              <a:rPr spc="5" dirty="0"/>
              <a:t> </a:t>
            </a:r>
            <a:r>
              <a:rPr dirty="0"/>
              <a:t>alternative</a:t>
            </a:r>
            <a:r>
              <a:rPr spc="-35" dirty="0"/>
              <a:t> </a:t>
            </a:r>
            <a:r>
              <a:rPr spc="-5" dirty="0"/>
              <a:t>explanations)</a:t>
            </a: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관찰된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관계가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다른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요인에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의한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인과로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설명될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수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없어야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E48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다른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요인에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의한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인과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설명을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배제하기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위한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여러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방법들이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존재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4002" y="5742838"/>
            <a:ext cx="2138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(정성적</a:t>
            </a:r>
            <a:r>
              <a:rPr sz="2000" spc="-5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근거</a:t>
            </a:r>
            <a:r>
              <a:rPr sz="2000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포함)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4343" y="807719"/>
            <a:ext cx="1045463" cy="13121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47052" y="2089627"/>
            <a:ext cx="1358900" cy="5372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400" b="1" spc="-5" dirty="0">
                <a:solidFill>
                  <a:srgbClr val="1B202F"/>
                </a:solidFill>
                <a:latin typeface="Arial"/>
                <a:cs typeface="Arial"/>
              </a:rPr>
              <a:t>John</a:t>
            </a:r>
            <a:r>
              <a:rPr sz="1400" b="1" spc="-55" dirty="0">
                <a:solidFill>
                  <a:srgbClr val="1B202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B202F"/>
                </a:solidFill>
                <a:latin typeface="Arial"/>
                <a:cs typeface="Arial"/>
              </a:rPr>
              <a:t>Stuart</a:t>
            </a:r>
            <a:r>
              <a:rPr sz="1400" b="1" spc="-45" dirty="0">
                <a:solidFill>
                  <a:srgbClr val="1B202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1B202F"/>
                </a:solidFill>
                <a:latin typeface="Arial"/>
                <a:cs typeface="Arial"/>
              </a:rPr>
              <a:t>Mill</a:t>
            </a:r>
            <a:endParaRPr sz="1400">
              <a:latin typeface="Arial"/>
              <a:cs typeface="Arial"/>
            </a:endParaRPr>
          </a:p>
          <a:p>
            <a:pPr marL="45720" algn="ctr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202F"/>
                </a:solidFill>
                <a:latin typeface="Arial"/>
                <a:cs typeface="Arial"/>
              </a:rPr>
              <a:t>(1806~1873)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3461" y="5777574"/>
            <a:ext cx="1927860" cy="53848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완벽히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만족시키기는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어렵더라도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노력해야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함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8946" y="1870864"/>
            <a:ext cx="1388110" cy="335280"/>
          </a:xfrm>
          <a:custGeom>
            <a:avLst/>
            <a:gdLst/>
            <a:ahLst/>
            <a:cxnLst/>
            <a:rect l="l" t="t" r="r" b="b"/>
            <a:pathLst>
              <a:path w="1388110" h="335280">
                <a:moveTo>
                  <a:pt x="0" y="0"/>
                </a:moveTo>
                <a:lnTo>
                  <a:pt x="0" y="335105"/>
                </a:lnTo>
                <a:lnTo>
                  <a:pt x="1387659" y="335105"/>
                </a:lnTo>
                <a:lnTo>
                  <a:pt x="1336314" y="0"/>
                </a:lnTo>
                <a:lnTo>
                  <a:pt x="0" y="0"/>
                </a:lnTo>
              </a:path>
            </a:pathLst>
          </a:custGeom>
          <a:ln w="18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21967" y="2716029"/>
            <a:ext cx="612775" cy="313055"/>
            <a:chOff x="3221967" y="2716029"/>
            <a:chExt cx="612775" cy="31305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1967" y="2743095"/>
              <a:ext cx="479934" cy="28548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69897" y="2725029"/>
              <a:ext cx="155575" cy="240665"/>
            </a:xfrm>
            <a:custGeom>
              <a:avLst/>
              <a:gdLst/>
              <a:ahLst/>
              <a:cxnLst/>
              <a:rect l="l" t="t" r="r" b="b"/>
              <a:pathLst>
                <a:path w="155575" h="240664">
                  <a:moveTo>
                    <a:pt x="25906" y="41973"/>
                  </a:moveTo>
                  <a:lnTo>
                    <a:pt x="52021" y="12716"/>
                  </a:lnTo>
                  <a:lnTo>
                    <a:pt x="71150" y="1010"/>
                  </a:lnTo>
                  <a:lnTo>
                    <a:pt x="75147" y="0"/>
                  </a:lnTo>
                  <a:lnTo>
                    <a:pt x="78120" y="197"/>
                  </a:lnTo>
                  <a:lnTo>
                    <a:pt x="80068" y="1602"/>
                  </a:lnTo>
                  <a:lnTo>
                    <a:pt x="82017" y="3007"/>
                  </a:lnTo>
                  <a:lnTo>
                    <a:pt x="82314" y="7755"/>
                  </a:lnTo>
                  <a:lnTo>
                    <a:pt x="80960" y="15846"/>
                  </a:lnTo>
                  <a:lnTo>
                    <a:pt x="61001" y="54094"/>
                  </a:lnTo>
                  <a:lnTo>
                    <a:pt x="47556" y="71542"/>
                  </a:lnTo>
                  <a:lnTo>
                    <a:pt x="43453" y="77172"/>
                  </a:lnTo>
                  <a:lnTo>
                    <a:pt x="40499" y="81810"/>
                  </a:lnTo>
                  <a:lnTo>
                    <a:pt x="37546" y="86448"/>
                  </a:lnTo>
                  <a:lnTo>
                    <a:pt x="35818" y="90233"/>
                  </a:lnTo>
                  <a:lnTo>
                    <a:pt x="35313" y="93166"/>
                  </a:lnTo>
                  <a:lnTo>
                    <a:pt x="36556" y="95208"/>
                  </a:lnTo>
                  <a:lnTo>
                    <a:pt x="41044" y="96933"/>
                  </a:lnTo>
                  <a:lnTo>
                    <a:pt x="48776" y="98340"/>
                  </a:lnTo>
                  <a:lnTo>
                    <a:pt x="59753" y="99431"/>
                  </a:lnTo>
                  <a:lnTo>
                    <a:pt x="70931" y="100814"/>
                  </a:lnTo>
                  <a:lnTo>
                    <a:pt x="79267" y="103098"/>
                  </a:lnTo>
                  <a:lnTo>
                    <a:pt x="84762" y="106283"/>
                  </a:lnTo>
                  <a:lnTo>
                    <a:pt x="87416" y="110369"/>
                  </a:lnTo>
                  <a:lnTo>
                    <a:pt x="89060" y="116419"/>
                  </a:lnTo>
                  <a:lnTo>
                    <a:pt x="88507" y="124018"/>
                  </a:lnTo>
                  <a:lnTo>
                    <a:pt x="67967" y="164169"/>
                  </a:lnTo>
                  <a:lnTo>
                    <a:pt x="38750" y="199073"/>
                  </a:lnTo>
                  <a:lnTo>
                    <a:pt x="7027" y="233253"/>
                  </a:lnTo>
                  <a:lnTo>
                    <a:pt x="1661" y="238746"/>
                  </a:lnTo>
                  <a:lnTo>
                    <a:pt x="240" y="240201"/>
                  </a:lnTo>
                  <a:lnTo>
                    <a:pt x="0" y="240328"/>
                  </a:lnTo>
                  <a:lnTo>
                    <a:pt x="939" y="239128"/>
                  </a:lnTo>
                  <a:lnTo>
                    <a:pt x="1879" y="237928"/>
                  </a:lnTo>
                  <a:lnTo>
                    <a:pt x="4487" y="234599"/>
                  </a:lnTo>
                  <a:lnTo>
                    <a:pt x="39150" y="203861"/>
                  </a:lnTo>
                  <a:lnTo>
                    <a:pt x="89894" y="181045"/>
                  </a:lnTo>
                  <a:lnTo>
                    <a:pt x="132146" y="177662"/>
                  </a:lnTo>
                  <a:lnTo>
                    <a:pt x="155522" y="180620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925049" y="2575247"/>
            <a:ext cx="853440" cy="434340"/>
            <a:chOff x="3925049" y="2575247"/>
            <a:chExt cx="853440" cy="434340"/>
          </a:xfrm>
        </p:grpSpPr>
        <p:sp>
          <p:nvSpPr>
            <p:cNvPr id="15" name="object 15"/>
            <p:cNvSpPr/>
            <p:nvPr/>
          </p:nvSpPr>
          <p:spPr>
            <a:xfrm>
              <a:off x="3934049" y="2649706"/>
              <a:ext cx="182245" cy="191770"/>
            </a:xfrm>
            <a:custGeom>
              <a:avLst/>
              <a:gdLst/>
              <a:ahLst/>
              <a:cxnLst/>
              <a:rect l="l" t="t" r="r" b="b"/>
              <a:pathLst>
                <a:path w="182245" h="191769">
                  <a:moveTo>
                    <a:pt x="51801" y="37537"/>
                  </a:moveTo>
                  <a:lnTo>
                    <a:pt x="54633" y="26868"/>
                  </a:lnTo>
                  <a:lnTo>
                    <a:pt x="56719" y="19011"/>
                  </a:lnTo>
                  <a:lnTo>
                    <a:pt x="58058" y="13967"/>
                  </a:lnTo>
                  <a:lnTo>
                    <a:pt x="58651" y="11734"/>
                  </a:lnTo>
                  <a:lnTo>
                    <a:pt x="58857" y="10958"/>
                  </a:lnTo>
                  <a:lnTo>
                    <a:pt x="58823" y="11976"/>
                  </a:lnTo>
                  <a:lnTo>
                    <a:pt x="58732" y="12914"/>
                  </a:lnTo>
                  <a:lnTo>
                    <a:pt x="58204" y="18346"/>
                  </a:lnTo>
                  <a:lnTo>
                    <a:pt x="51044" y="57901"/>
                  </a:lnTo>
                  <a:lnTo>
                    <a:pt x="29101" y="117767"/>
                  </a:lnTo>
                  <a:lnTo>
                    <a:pt x="15927" y="145610"/>
                  </a:lnTo>
                  <a:lnTo>
                    <a:pt x="0" y="176434"/>
                  </a:lnTo>
                </a:path>
                <a:path w="182245" h="191769">
                  <a:moveTo>
                    <a:pt x="46584" y="117951"/>
                  </a:moveTo>
                  <a:lnTo>
                    <a:pt x="52007" y="113259"/>
                  </a:lnTo>
                  <a:lnTo>
                    <a:pt x="57636" y="112814"/>
                  </a:lnTo>
                  <a:lnTo>
                    <a:pt x="63472" y="116615"/>
                  </a:lnTo>
                  <a:lnTo>
                    <a:pt x="68839" y="121537"/>
                  </a:lnTo>
                  <a:lnTo>
                    <a:pt x="76221" y="130623"/>
                  </a:lnTo>
                  <a:lnTo>
                    <a:pt x="85616" y="143873"/>
                  </a:lnTo>
                  <a:lnTo>
                    <a:pt x="97026" y="161287"/>
                  </a:lnTo>
                </a:path>
                <a:path w="182245" h="191769">
                  <a:moveTo>
                    <a:pt x="129857" y="0"/>
                  </a:moveTo>
                  <a:lnTo>
                    <a:pt x="129174" y="17927"/>
                  </a:lnTo>
                  <a:lnTo>
                    <a:pt x="128671" y="37036"/>
                  </a:lnTo>
                  <a:lnTo>
                    <a:pt x="128349" y="57328"/>
                  </a:lnTo>
                  <a:lnTo>
                    <a:pt x="128206" y="78801"/>
                  </a:lnTo>
                  <a:lnTo>
                    <a:pt x="128218" y="93135"/>
                  </a:lnTo>
                  <a:lnTo>
                    <a:pt x="128820" y="134184"/>
                  </a:lnTo>
                  <a:lnTo>
                    <a:pt x="132524" y="173513"/>
                  </a:lnTo>
                  <a:lnTo>
                    <a:pt x="142115" y="191319"/>
                  </a:lnTo>
                  <a:lnTo>
                    <a:pt x="145110" y="190613"/>
                  </a:lnTo>
                  <a:lnTo>
                    <a:pt x="168357" y="148990"/>
                  </a:lnTo>
                  <a:lnTo>
                    <a:pt x="177492" y="126918"/>
                  </a:lnTo>
                  <a:lnTo>
                    <a:pt x="181748" y="115914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1339" y="2877493"/>
              <a:ext cx="76139" cy="131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21885" y="2641873"/>
              <a:ext cx="354330" cy="291465"/>
            </a:xfrm>
            <a:custGeom>
              <a:avLst/>
              <a:gdLst/>
              <a:ahLst/>
              <a:cxnLst/>
              <a:rect l="l" t="t" r="r" b="b"/>
              <a:pathLst>
                <a:path w="354329" h="291464">
                  <a:moveTo>
                    <a:pt x="709" y="85929"/>
                  </a:moveTo>
                  <a:lnTo>
                    <a:pt x="878" y="74121"/>
                  </a:lnTo>
                  <a:lnTo>
                    <a:pt x="1420" y="65681"/>
                  </a:lnTo>
                  <a:lnTo>
                    <a:pt x="2335" y="60610"/>
                  </a:lnTo>
                  <a:lnTo>
                    <a:pt x="2965" y="57116"/>
                  </a:lnTo>
                  <a:lnTo>
                    <a:pt x="4965" y="53989"/>
                  </a:lnTo>
                  <a:lnTo>
                    <a:pt x="8335" y="51230"/>
                  </a:lnTo>
                  <a:lnTo>
                    <a:pt x="11705" y="48472"/>
                  </a:lnTo>
                  <a:lnTo>
                    <a:pt x="40458" y="41687"/>
                  </a:lnTo>
                  <a:lnTo>
                    <a:pt x="46778" y="41286"/>
                  </a:lnTo>
                  <a:lnTo>
                    <a:pt x="52348" y="42180"/>
                  </a:lnTo>
                  <a:lnTo>
                    <a:pt x="57165" y="44369"/>
                  </a:lnTo>
                  <a:lnTo>
                    <a:pt x="61983" y="46557"/>
                  </a:lnTo>
                  <a:lnTo>
                    <a:pt x="73429" y="88102"/>
                  </a:lnTo>
                  <a:lnTo>
                    <a:pt x="73361" y="95027"/>
                  </a:lnTo>
                  <a:lnTo>
                    <a:pt x="60839" y="135220"/>
                  </a:lnTo>
                  <a:lnTo>
                    <a:pt x="53400" y="142860"/>
                  </a:lnTo>
                </a:path>
                <a:path w="354329" h="291464">
                  <a:moveTo>
                    <a:pt x="14513" y="156602"/>
                  </a:moveTo>
                  <a:lnTo>
                    <a:pt x="17901" y="162332"/>
                  </a:lnTo>
                  <a:lnTo>
                    <a:pt x="18959" y="168906"/>
                  </a:lnTo>
                  <a:lnTo>
                    <a:pt x="17689" y="176325"/>
                  </a:lnTo>
                  <a:lnTo>
                    <a:pt x="3572" y="211783"/>
                  </a:lnTo>
                  <a:lnTo>
                    <a:pt x="514" y="217876"/>
                  </a:lnTo>
                  <a:lnTo>
                    <a:pt x="103" y="218694"/>
                  </a:lnTo>
                  <a:lnTo>
                    <a:pt x="0" y="218983"/>
                  </a:lnTo>
                  <a:lnTo>
                    <a:pt x="203" y="218743"/>
                  </a:lnTo>
                  <a:lnTo>
                    <a:pt x="407" y="218504"/>
                  </a:lnTo>
                  <a:lnTo>
                    <a:pt x="1720" y="216960"/>
                  </a:lnTo>
                  <a:lnTo>
                    <a:pt x="4143" y="214110"/>
                  </a:lnTo>
                  <a:lnTo>
                    <a:pt x="9475" y="209484"/>
                  </a:lnTo>
                  <a:lnTo>
                    <a:pt x="20291" y="201699"/>
                  </a:lnTo>
                  <a:lnTo>
                    <a:pt x="36590" y="190755"/>
                  </a:lnTo>
                  <a:lnTo>
                    <a:pt x="58372" y="176653"/>
                  </a:lnTo>
                </a:path>
                <a:path w="354329" h="291464">
                  <a:moveTo>
                    <a:pt x="131273" y="32166"/>
                  </a:moveTo>
                  <a:lnTo>
                    <a:pt x="123264" y="28449"/>
                  </a:lnTo>
                  <a:lnTo>
                    <a:pt x="116022" y="27236"/>
                  </a:lnTo>
                  <a:lnTo>
                    <a:pt x="109546" y="28530"/>
                  </a:lnTo>
                  <a:lnTo>
                    <a:pt x="93991" y="67332"/>
                  </a:lnTo>
                  <a:lnTo>
                    <a:pt x="93777" y="76795"/>
                  </a:lnTo>
                  <a:lnTo>
                    <a:pt x="94003" y="86369"/>
                  </a:lnTo>
                  <a:lnTo>
                    <a:pt x="105219" y="130398"/>
                  </a:lnTo>
                  <a:lnTo>
                    <a:pt x="138192" y="153551"/>
                  </a:lnTo>
                  <a:lnTo>
                    <a:pt x="155353" y="157187"/>
                  </a:lnTo>
                </a:path>
                <a:path w="354329" h="291464">
                  <a:moveTo>
                    <a:pt x="55754" y="229968"/>
                  </a:moveTo>
                  <a:lnTo>
                    <a:pt x="39878" y="270427"/>
                  </a:lnTo>
                  <a:lnTo>
                    <a:pt x="39741" y="277447"/>
                  </a:lnTo>
                  <a:lnTo>
                    <a:pt x="43853" y="282722"/>
                  </a:lnTo>
                  <a:lnTo>
                    <a:pt x="85150" y="291091"/>
                  </a:lnTo>
                  <a:lnTo>
                    <a:pt x="101792" y="287950"/>
                  </a:lnTo>
                  <a:lnTo>
                    <a:pt x="122304" y="279194"/>
                  </a:lnTo>
                  <a:lnTo>
                    <a:pt x="146687" y="264825"/>
                  </a:lnTo>
                  <a:lnTo>
                    <a:pt x="174942" y="244841"/>
                  </a:lnTo>
                </a:path>
                <a:path w="354329" h="291464">
                  <a:moveTo>
                    <a:pt x="198904" y="88035"/>
                  </a:moveTo>
                  <a:lnTo>
                    <a:pt x="204400" y="85364"/>
                  </a:lnTo>
                  <a:lnTo>
                    <a:pt x="211186" y="86795"/>
                  </a:lnTo>
                  <a:lnTo>
                    <a:pt x="219259" y="92332"/>
                  </a:lnTo>
                  <a:lnTo>
                    <a:pt x="224706" y="96067"/>
                  </a:lnTo>
                  <a:lnTo>
                    <a:pt x="239460" y="132540"/>
                  </a:lnTo>
                  <a:lnTo>
                    <a:pt x="239594" y="139472"/>
                  </a:lnTo>
                  <a:lnTo>
                    <a:pt x="238766" y="146656"/>
                  </a:lnTo>
                  <a:lnTo>
                    <a:pt x="220428" y="185080"/>
                  </a:lnTo>
                  <a:lnTo>
                    <a:pt x="210309" y="196981"/>
                  </a:lnTo>
                  <a:lnTo>
                    <a:pt x="198043" y="209053"/>
                  </a:lnTo>
                </a:path>
                <a:path w="354329" h="291464">
                  <a:moveTo>
                    <a:pt x="229507" y="131623"/>
                  </a:moveTo>
                  <a:lnTo>
                    <a:pt x="250596" y="99505"/>
                  </a:lnTo>
                  <a:lnTo>
                    <a:pt x="262839" y="95789"/>
                  </a:lnTo>
                  <a:lnTo>
                    <a:pt x="272912" y="95833"/>
                  </a:lnTo>
                  <a:lnTo>
                    <a:pt x="285985" y="97465"/>
                  </a:lnTo>
                  <a:lnTo>
                    <a:pt x="302058" y="100687"/>
                  </a:lnTo>
                </a:path>
                <a:path w="354329" h="291464">
                  <a:moveTo>
                    <a:pt x="259382" y="162425"/>
                  </a:moveTo>
                  <a:lnTo>
                    <a:pt x="255247" y="166157"/>
                  </a:lnTo>
                  <a:lnTo>
                    <a:pt x="253025" y="168163"/>
                  </a:lnTo>
                  <a:lnTo>
                    <a:pt x="252715" y="168443"/>
                  </a:lnTo>
                  <a:lnTo>
                    <a:pt x="252497" y="168640"/>
                  </a:lnTo>
                  <a:lnTo>
                    <a:pt x="252855" y="168212"/>
                  </a:lnTo>
                  <a:lnTo>
                    <a:pt x="253791" y="167157"/>
                  </a:lnTo>
                  <a:lnTo>
                    <a:pt x="256326" y="164304"/>
                  </a:lnTo>
                  <a:lnTo>
                    <a:pt x="261934" y="157988"/>
                  </a:lnTo>
                  <a:lnTo>
                    <a:pt x="270615" y="148212"/>
                  </a:lnTo>
                  <a:lnTo>
                    <a:pt x="282370" y="134974"/>
                  </a:lnTo>
                </a:path>
                <a:path w="354329" h="291464">
                  <a:moveTo>
                    <a:pt x="324594" y="36806"/>
                  </a:moveTo>
                  <a:lnTo>
                    <a:pt x="305909" y="76619"/>
                  </a:lnTo>
                  <a:lnTo>
                    <a:pt x="302586" y="122718"/>
                  </a:lnTo>
                  <a:lnTo>
                    <a:pt x="302115" y="150709"/>
                  </a:lnTo>
                  <a:lnTo>
                    <a:pt x="302215" y="165071"/>
                  </a:lnTo>
                  <a:lnTo>
                    <a:pt x="304592" y="203719"/>
                  </a:lnTo>
                  <a:lnTo>
                    <a:pt x="313315" y="240990"/>
                  </a:lnTo>
                  <a:lnTo>
                    <a:pt x="315905" y="240224"/>
                  </a:lnTo>
                  <a:lnTo>
                    <a:pt x="318574" y="234549"/>
                  </a:lnTo>
                  <a:lnTo>
                    <a:pt x="321321" y="223966"/>
                  </a:lnTo>
                </a:path>
                <a:path w="354329" h="291464">
                  <a:moveTo>
                    <a:pt x="331377" y="15252"/>
                  </a:moveTo>
                  <a:lnTo>
                    <a:pt x="331377" y="5495"/>
                  </a:lnTo>
                  <a:lnTo>
                    <a:pt x="331377" y="432"/>
                  </a:lnTo>
                  <a:lnTo>
                    <a:pt x="331377" y="65"/>
                  </a:lnTo>
                  <a:lnTo>
                    <a:pt x="331393" y="1609"/>
                  </a:lnTo>
                  <a:lnTo>
                    <a:pt x="331419" y="4752"/>
                  </a:lnTo>
                  <a:lnTo>
                    <a:pt x="331480" y="12247"/>
                  </a:lnTo>
                  <a:lnTo>
                    <a:pt x="331965" y="58896"/>
                  </a:lnTo>
                  <a:lnTo>
                    <a:pt x="333135" y="97475"/>
                  </a:lnTo>
                  <a:lnTo>
                    <a:pt x="335116" y="137519"/>
                  </a:lnTo>
                  <a:lnTo>
                    <a:pt x="337557" y="176820"/>
                  </a:lnTo>
                  <a:lnTo>
                    <a:pt x="341632" y="231032"/>
                  </a:lnTo>
                  <a:lnTo>
                    <a:pt x="345561" y="270545"/>
                  </a:lnTo>
                  <a:lnTo>
                    <a:pt x="350670" y="282351"/>
                  </a:lnTo>
                  <a:lnTo>
                    <a:pt x="354281" y="283185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1743" y="2608553"/>
              <a:ext cx="99752" cy="15354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1810" y="2808493"/>
              <a:ext cx="103178" cy="9178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637717" y="2584247"/>
              <a:ext cx="131445" cy="274320"/>
            </a:xfrm>
            <a:custGeom>
              <a:avLst/>
              <a:gdLst/>
              <a:ahLst/>
              <a:cxnLst/>
              <a:rect l="l" t="t" r="r" b="b"/>
              <a:pathLst>
                <a:path w="131445" h="274319">
                  <a:moveTo>
                    <a:pt x="0" y="99382"/>
                  </a:moveTo>
                  <a:lnTo>
                    <a:pt x="2218" y="94792"/>
                  </a:lnTo>
                  <a:lnTo>
                    <a:pt x="5432" y="95013"/>
                  </a:lnTo>
                  <a:lnTo>
                    <a:pt x="9641" y="100043"/>
                  </a:lnTo>
                  <a:lnTo>
                    <a:pt x="13851" y="105074"/>
                  </a:lnTo>
                  <a:lnTo>
                    <a:pt x="18103" y="111325"/>
                  </a:lnTo>
                  <a:lnTo>
                    <a:pt x="22397" y="118796"/>
                  </a:lnTo>
                  <a:lnTo>
                    <a:pt x="26692" y="126267"/>
                  </a:lnTo>
                  <a:lnTo>
                    <a:pt x="28845" y="134416"/>
                  </a:lnTo>
                  <a:lnTo>
                    <a:pt x="28854" y="143243"/>
                  </a:lnTo>
                  <a:lnTo>
                    <a:pt x="27532" y="154085"/>
                  </a:lnTo>
                  <a:lnTo>
                    <a:pt x="23546" y="167458"/>
                  </a:lnTo>
                  <a:lnTo>
                    <a:pt x="16894" y="183360"/>
                  </a:lnTo>
                  <a:lnTo>
                    <a:pt x="7579" y="201792"/>
                  </a:lnTo>
                </a:path>
                <a:path w="131445" h="274319">
                  <a:moveTo>
                    <a:pt x="36979" y="15280"/>
                  </a:moveTo>
                  <a:lnTo>
                    <a:pt x="36268" y="8433"/>
                  </a:lnTo>
                  <a:lnTo>
                    <a:pt x="40518" y="3870"/>
                  </a:lnTo>
                  <a:lnTo>
                    <a:pt x="49729" y="1592"/>
                  </a:lnTo>
                  <a:lnTo>
                    <a:pt x="56168" y="0"/>
                  </a:lnTo>
                  <a:lnTo>
                    <a:pt x="70372" y="31952"/>
                  </a:lnTo>
                  <a:lnTo>
                    <a:pt x="70364" y="42214"/>
                  </a:lnTo>
                  <a:lnTo>
                    <a:pt x="70116" y="52565"/>
                  </a:lnTo>
                  <a:lnTo>
                    <a:pt x="69629" y="63006"/>
                  </a:lnTo>
                  <a:lnTo>
                    <a:pt x="68902" y="73535"/>
                  </a:lnTo>
                  <a:lnTo>
                    <a:pt x="68092" y="84782"/>
                  </a:lnTo>
                  <a:lnTo>
                    <a:pt x="67354" y="97378"/>
                  </a:lnTo>
                  <a:lnTo>
                    <a:pt x="65605" y="142561"/>
                  </a:lnTo>
                  <a:lnTo>
                    <a:pt x="64875" y="190198"/>
                  </a:lnTo>
                  <a:lnTo>
                    <a:pt x="65907" y="213298"/>
                  </a:lnTo>
                  <a:lnTo>
                    <a:pt x="69170" y="234949"/>
                  </a:lnTo>
                  <a:lnTo>
                    <a:pt x="74665" y="255151"/>
                  </a:lnTo>
                  <a:lnTo>
                    <a:pt x="82392" y="273905"/>
                  </a:lnTo>
                </a:path>
                <a:path w="131445" h="274319">
                  <a:moveTo>
                    <a:pt x="87483" y="216437"/>
                  </a:moveTo>
                  <a:lnTo>
                    <a:pt x="86134" y="205195"/>
                  </a:lnTo>
                  <a:lnTo>
                    <a:pt x="92994" y="197405"/>
                  </a:lnTo>
                  <a:lnTo>
                    <a:pt x="108061" y="193067"/>
                  </a:lnTo>
                  <a:lnTo>
                    <a:pt x="131336" y="192179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842514" y="2578254"/>
            <a:ext cx="836930" cy="356235"/>
            <a:chOff x="4842514" y="2578254"/>
            <a:chExt cx="836930" cy="356235"/>
          </a:xfrm>
        </p:grpSpPr>
        <p:sp>
          <p:nvSpPr>
            <p:cNvPr id="22" name="object 22"/>
            <p:cNvSpPr/>
            <p:nvPr/>
          </p:nvSpPr>
          <p:spPr>
            <a:xfrm>
              <a:off x="4851514" y="2618805"/>
              <a:ext cx="595630" cy="299720"/>
            </a:xfrm>
            <a:custGeom>
              <a:avLst/>
              <a:gdLst/>
              <a:ahLst/>
              <a:cxnLst/>
              <a:rect l="l" t="t" r="r" b="b"/>
              <a:pathLst>
                <a:path w="595629" h="299719">
                  <a:moveTo>
                    <a:pt x="18508" y="47572"/>
                  </a:moveTo>
                  <a:lnTo>
                    <a:pt x="17010" y="38317"/>
                  </a:lnTo>
                  <a:lnTo>
                    <a:pt x="17758" y="31330"/>
                  </a:lnTo>
                  <a:lnTo>
                    <a:pt x="20750" y="26611"/>
                  </a:lnTo>
                  <a:lnTo>
                    <a:pt x="53438" y="22536"/>
                  </a:lnTo>
                  <a:lnTo>
                    <a:pt x="65733" y="22698"/>
                  </a:lnTo>
                  <a:lnTo>
                    <a:pt x="72888" y="24927"/>
                  </a:lnTo>
                  <a:lnTo>
                    <a:pt x="74900" y="29223"/>
                  </a:lnTo>
                  <a:lnTo>
                    <a:pt x="76913" y="33518"/>
                  </a:lnTo>
                  <a:lnTo>
                    <a:pt x="77820" y="38052"/>
                  </a:lnTo>
                  <a:lnTo>
                    <a:pt x="77620" y="42823"/>
                  </a:lnTo>
                  <a:lnTo>
                    <a:pt x="77421" y="47595"/>
                  </a:lnTo>
                  <a:lnTo>
                    <a:pt x="56778" y="83357"/>
                  </a:lnTo>
                  <a:lnTo>
                    <a:pt x="30704" y="112516"/>
                  </a:lnTo>
                  <a:lnTo>
                    <a:pt x="16921" y="123032"/>
                  </a:lnTo>
                  <a:lnTo>
                    <a:pt x="13164" y="125173"/>
                  </a:lnTo>
                  <a:lnTo>
                    <a:pt x="11183" y="126302"/>
                  </a:lnTo>
                  <a:lnTo>
                    <a:pt x="10976" y="126419"/>
                  </a:lnTo>
                  <a:lnTo>
                    <a:pt x="10771" y="126537"/>
                  </a:lnTo>
                  <a:lnTo>
                    <a:pt x="11342" y="126383"/>
                  </a:lnTo>
                  <a:lnTo>
                    <a:pt x="11791" y="126242"/>
                  </a:lnTo>
                  <a:lnTo>
                    <a:pt x="16119" y="124884"/>
                  </a:lnTo>
                  <a:lnTo>
                    <a:pt x="60789" y="115356"/>
                  </a:lnTo>
                  <a:lnTo>
                    <a:pt x="105338" y="110719"/>
                  </a:lnTo>
                  <a:lnTo>
                    <a:pt x="104428" y="115795"/>
                  </a:lnTo>
                  <a:lnTo>
                    <a:pt x="75586" y="145835"/>
                  </a:lnTo>
                  <a:lnTo>
                    <a:pt x="41666" y="169481"/>
                  </a:lnTo>
                  <a:lnTo>
                    <a:pt x="4878" y="188989"/>
                  </a:lnTo>
                  <a:lnTo>
                    <a:pt x="1339" y="190606"/>
                  </a:lnTo>
                  <a:lnTo>
                    <a:pt x="730" y="190885"/>
                  </a:lnTo>
                  <a:lnTo>
                    <a:pt x="121" y="191163"/>
                  </a:lnTo>
                  <a:lnTo>
                    <a:pt x="365" y="190853"/>
                  </a:lnTo>
                  <a:lnTo>
                    <a:pt x="732" y="190553"/>
                  </a:lnTo>
                  <a:lnTo>
                    <a:pt x="2860" y="188811"/>
                  </a:lnTo>
                  <a:lnTo>
                    <a:pt x="6752" y="185628"/>
                  </a:lnTo>
                  <a:lnTo>
                    <a:pt x="10643" y="182444"/>
                  </a:lnTo>
                  <a:lnTo>
                    <a:pt x="47668" y="167131"/>
                  </a:lnTo>
                  <a:lnTo>
                    <a:pt x="95063" y="156686"/>
                  </a:lnTo>
                  <a:lnTo>
                    <a:pt x="128190" y="152399"/>
                  </a:lnTo>
                  <a:lnTo>
                    <a:pt x="128342" y="152395"/>
                  </a:lnTo>
                  <a:lnTo>
                    <a:pt x="114834" y="155508"/>
                  </a:lnTo>
                  <a:lnTo>
                    <a:pt x="108560" y="157382"/>
                  </a:lnTo>
                  <a:lnTo>
                    <a:pt x="74374" y="179411"/>
                  </a:lnTo>
                  <a:lnTo>
                    <a:pt x="45534" y="210229"/>
                  </a:lnTo>
                  <a:lnTo>
                    <a:pt x="28855" y="243845"/>
                  </a:lnTo>
                  <a:lnTo>
                    <a:pt x="29718" y="247395"/>
                  </a:lnTo>
                  <a:lnTo>
                    <a:pt x="33306" y="248380"/>
                  </a:lnTo>
                  <a:lnTo>
                    <a:pt x="36893" y="249366"/>
                  </a:lnTo>
                  <a:lnTo>
                    <a:pt x="42012" y="246440"/>
                  </a:lnTo>
                  <a:lnTo>
                    <a:pt x="69239" y="216377"/>
                  </a:lnTo>
                  <a:lnTo>
                    <a:pt x="78595" y="205153"/>
                  </a:lnTo>
                  <a:lnTo>
                    <a:pt x="87866" y="194036"/>
                  </a:lnTo>
                  <a:lnTo>
                    <a:pt x="117302" y="163071"/>
                  </a:lnTo>
                  <a:lnTo>
                    <a:pt x="120305" y="161418"/>
                  </a:lnTo>
                  <a:lnTo>
                    <a:pt x="123307" y="159765"/>
                  </a:lnTo>
                  <a:lnTo>
                    <a:pt x="124765" y="163464"/>
                  </a:lnTo>
                  <a:lnTo>
                    <a:pt x="124677" y="172516"/>
                  </a:lnTo>
                  <a:lnTo>
                    <a:pt x="124262" y="179293"/>
                  </a:lnTo>
                  <a:lnTo>
                    <a:pt x="108676" y="219261"/>
                  </a:lnTo>
                  <a:lnTo>
                    <a:pt x="81465" y="254176"/>
                  </a:lnTo>
                  <a:lnTo>
                    <a:pt x="50494" y="283159"/>
                  </a:lnTo>
                  <a:lnTo>
                    <a:pt x="25024" y="298580"/>
                  </a:lnTo>
                  <a:lnTo>
                    <a:pt x="23762" y="299087"/>
                  </a:lnTo>
                  <a:lnTo>
                    <a:pt x="23450" y="299212"/>
                  </a:lnTo>
                  <a:lnTo>
                    <a:pt x="23139" y="299337"/>
                  </a:lnTo>
                  <a:lnTo>
                    <a:pt x="23307" y="299117"/>
                  </a:lnTo>
                  <a:lnTo>
                    <a:pt x="23955" y="298552"/>
                  </a:lnTo>
                  <a:lnTo>
                    <a:pt x="24604" y="297986"/>
                  </a:lnTo>
                  <a:lnTo>
                    <a:pt x="27229" y="295698"/>
                  </a:lnTo>
                  <a:lnTo>
                    <a:pt x="31827" y="291690"/>
                  </a:lnTo>
                  <a:lnTo>
                    <a:pt x="36426" y="287680"/>
                  </a:lnTo>
                  <a:lnTo>
                    <a:pt x="43395" y="283358"/>
                  </a:lnTo>
                  <a:lnTo>
                    <a:pt x="82086" y="266736"/>
                  </a:lnTo>
                  <a:lnTo>
                    <a:pt x="124371" y="257426"/>
                  </a:lnTo>
                  <a:lnTo>
                    <a:pt x="157934" y="254010"/>
                  </a:lnTo>
                  <a:lnTo>
                    <a:pt x="179270" y="252379"/>
                  </a:lnTo>
                </a:path>
                <a:path w="595629" h="299719">
                  <a:moveTo>
                    <a:pt x="233585" y="72208"/>
                  </a:moveTo>
                  <a:lnTo>
                    <a:pt x="233679" y="60394"/>
                  </a:lnTo>
                  <a:lnTo>
                    <a:pt x="232651" y="52416"/>
                  </a:lnTo>
                  <a:lnTo>
                    <a:pt x="230500" y="48274"/>
                  </a:lnTo>
                  <a:lnTo>
                    <a:pt x="227227" y="47968"/>
                  </a:lnTo>
                  <a:lnTo>
                    <a:pt x="223583" y="49500"/>
                  </a:lnTo>
                  <a:lnTo>
                    <a:pt x="208205" y="90004"/>
                  </a:lnTo>
                  <a:lnTo>
                    <a:pt x="199559" y="131305"/>
                  </a:lnTo>
                  <a:lnTo>
                    <a:pt x="196077" y="171564"/>
                  </a:lnTo>
                  <a:lnTo>
                    <a:pt x="195843" y="180499"/>
                  </a:lnTo>
                  <a:lnTo>
                    <a:pt x="196078" y="188799"/>
                  </a:lnTo>
                  <a:lnTo>
                    <a:pt x="216956" y="214353"/>
                  </a:lnTo>
                  <a:lnTo>
                    <a:pt x="231355" y="209431"/>
                  </a:lnTo>
                  <a:lnTo>
                    <a:pt x="250013" y="199423"/>
                  </a:lnTo>
                </a:path>
                <a:path w="595629" h="299719">
                  <a:moveTo>
                    <a:pt x="298537" y="45681"/>
                  </a:moveTo>
                  <a:lnTo>
                    <a:pt x="299711" y="33430"/>
                  </a:lnTo>
                  <a:lnTo>
                    <a:pt x="298408" y="26507"/>
                  </a:lnTo>
                  <a:lnTo>
                    <a:pt x="294626" y="24913"/>
                  </a:lnTo>
                  <a:lnTo>
                    <a:pt x="291968" y="23793"/>
                  </a:lnTo>
                  <a:lnTo>
                    <a:pt x="289062" y="27936"/>
                  </a:lnTo>
                  <a:lnTo>
                    <a:pt x="280642" y="65133"/>
                  </a:lnTo>
                  <a:lnTo>
                    <a:pt x="278727" y="103716"/>
                  </a:lnTo>
                  <a:lnTo>
                    <a:pt x="278619" y="117258"/>
                  </a:lnTo>
                  <a:lnTo>
                    <a:pt x="278765" y="131038"/>
                  </a:lnTo>
                  <a:lnTo>
                    <a:pt x="284008" y="176524"/>
                  </a:lnTo>
                  <a:lnTo>
                    <a:pt x="305708" y="217972"/>
                  </a:lnTo>
                  <a:lnTo>
                    <a:pt x="317190" y="221761"/>
                  </a:lnTo>
                  <a:lnTo>
                    <a:pt x="332092" y="220843"/>
                  </a:lnTo>
                  <a:lnTo>
                    <a:pt x="350414" y="215218"/>
                  </a:lnTo>
                </a:path>
                <a:path w="595629" h="299719">
                  <a:moveTo>
                    <a:pt x="373357" y="50038"/>
                  </a:moveTo>
                  <a:lnTo>
                    <a:pt x="363526" y="41553"/>
                  </a:lnTo>
                  <a:lnTo>
                    <a:pt x="358260" y="35509"/>
                  </a:lnTo>
                  <a:lnTo>
                    <a:pt x="357560" y="31907"/>
                  </a:lnTo>
                  <a:lnTo>
                    <a:pt x="361424" y="30747"/>
                  </a:lnTo>
                  <a:lnTo>
                    <a:pt x="400405" y="39797"/>
                  </a:lnTo>
                  <a:lnTo>
                    <a:pt x="418350" y="63372"/>
                  </a:lnTo>
                  <a:lnTo>
                    <a:pt x="423987" y="77665"/>
                  </a:lnTo>
                </a:path>
                <a:path w="595629" h="299719">
                  <a:moveTo>
                    <a:pt x="391731" y="143470"/>
                  </a:moveTo>
                  <a:lnTo>
                    <a:pt x="373838" y="188661"/>
                  </a:lnTo>
                  <a:lnTo>
                    <a:pt x="357731" y="225469"/>
                  </a:lnTo>
                  <a:lnTo>
                    <a:pt x="339176" y="255705"/>
                  </a:lnTo>
                  <a:lnTo>
                    <a:pt x="335752" y="260791"/>
                  </a:lnTo>
                  <a:lnTo>
                    <a:pt x="335021" y="261877"/>
                  </a:lnTo>
                  <a:lnTo>
                    <a:pt x="334290" y="262962"/>
                  </a:lnTo>
                  <a:lnTo>
                    <a:pt x="333982" y="263307"/>
                  </a:lnTo>
                  <a:lnTo>
                    <a:pt x="334096" y="262912"/>
                  </a:lnTo>
                  <a:lnTo>
                    <a:pt x="334209" y="262516"/>
                  </a:lnTo>
                  <a:lnTo>
                    <a:pt x="334741" y="260662"/>
                  </a:lnTo>
                  <a:lnTo>
                    <a:pt x="335691" y="257351"/>
                  </a:lnTo>
                  <a:lnTo>
                    <a:pt x="336641" y="254040"/>
                  </a:lnTo>
                  <a:lnTo>
                    <a:pt x="371282" y="227673"/>
                  </a:lnTo>
                  <a:lnTo>
                    <a:pt x="396077" y="217535"/>
                  </a:lnTo>
                  <a:lnTo>
                    <a:pt x="412290" y="211632"/>
                  </a:lnTo>
                </a:path>
                <a:path w="595629" h="299719">
                  <a:moveTo>
                    <a:pt x="465627" y="82497"/>
                  </a:moveTo>
                  <a:lnTo>
                    <a:pt x="478522" y="52037"/>
                  </a:lnTo>
                  <a:lnTo>
                    <a:pt x="490127" y="53141"/>
                  </a:lnTo>
                  <a:lnTo>
                    <a:pt x="505992" y="56045"/>
                  </a:lnTo>
                </a:path>
                <a:path w="595629" h="299719">
                  <a:moveTo>
                    <a:pt x="463882" y="128069"/>
                  </a:moveTo>
                  <a:lnTo>
                    <a:pt x="455058" y="131479"/>
                  </a:lnTo>
                  <a:lnTo>
                    <a:pt x="450249" y="133337"/>
                  </a:lnTo>
                  <a:lnTo>
                    <a:pt x="449456" y="133644"/>
                  </a:lnTo>
                  <a:lnTo>
                    <a:pt x="448898" y="133859"/>
                  </a:lnTo>
                  <a:lnTo>
                    <a:pt x="449738" y="133934"/>
                  </a:lnTo>
                  <a:lnTo>
                    <a:pt x="496362" y="127992"/>
                  </a:lnTo>
                  <a:lnTo>
                    <a:pt x="515985" y="123868"/>
                  </a:lnTo>
                </a:path>
                <a:path w="595629" h="299719">
                  <a:moveTo>
                    <a:pt x="501414" y="214204"/>
                  </a:moveTo>
                  <a:lnTo>
                    <a:pt x="497414" y="219774"/>
                  </a:lnTo>
                  <a:lnTo>
                    <a:pt x="495148" y="222929"/>
                  </a:lnTo>
                  <a:lnTo>
                    <a:pt x="494618" y="223667"/>
                  </a:lnTo>
                  <a:lnTo>
                    <a:pt x="494246" y="224185"/>
                  </a:lnTo>
                  <a:lnTo>
                    <a:pt x="494858" y="224005"/>
                  </a:lnTo>
                  <a:lnTo>
                    <a:pt x="495390" y="223713"/>
                  </a:lnTo>
                  <a:lnTo>
                    <a:pt x="497142" y="222749"/>
                  </a:lnTo>
                  <a:lnTo>
                    <a:pt x="500114" y="221114"/>
                  </a:lnTo>
                  <a:lnTo>
                    <a:pt x="503086" y="219479"/>
                  </a:lnTo>
                  <a:lnTo>
                    <a:pt x="523985" y="186486"/>
                  </a:lnTo>
                  <a:lnTo>
                    <a:pt x="526515" y="179154"/>
                  </a:lnTo>
                  <a:lnTo>
                    <a:pt x="527906" y="173465"/>
                  </a:lnTo>
                  <a:lnTo>
                    <a:pt x="528159" y="169419"/>
                  </a:lnTo>
                  <a:lnTo>
                    <a:pt x="528412" y="165373"/>
                  </a:lnTo>
                  <a:lnTo>
                    <a:pt x="525788" y="163027"/>
                  </a:lnTo>
                  <a:lnTo>
                    <a:pt x="520288" y="162382"/>
                  </a:lnTo>
                  <a:lnTo>
                    <a:pt x="514788" y="161736"/>
                  </a:lnTo>
                  <a:lnTo>
                    <a:pt x="487623" y="189650"/>
                  </a:lnTo>
                  <a:lnTo>
                    <a:pt x="484210" y="197707"/>
                  </a:lnTo>
                </a:path>
                <a:path w="595629" h="299719">
                  <a:moveTo>
                    <a:pt x="585828" y="8202"/>
                  </a:moveTo>
                  <a:lnTo>
                    <a:pt x="586721" y="3113"/>
                  </a:lnTo>
                  <a:lnTo>
                    <a:pt x="587191" y="439"/>
                  </a:lnTo>
                  <a:lnTo>
                    <a:pt x="587237" y="181"/>
                  </a:lnTo>
                  <a:lnTo>
                    <a:pt x="587269" y="0"/>
                  </a:lnTo>
                  <a:lnTo>
                    <a:pt x="587279" y="926"/>
                  </a:lnTo>
                  <a:lnTo>
                    <a:pt x="587267" y="2960"/>
                  </a:lnTo>
                  <a:lnTo>
                    <a:pt x="587243" y="7006"/>
                  </a:lnTo>
                  <a:lnTo>
                    <a:pt x="587189" y="16089"/>
                  </a:lnTo>
                  <a:lnTo>
                    <a:pt x="587105" y="30210"/>
                  </a:lnTo>
                  <a:lnTo>
                    <a:pt x="586991" y="49369"/>
                  </a:lnTo>
                  <a:lnTo>
                    <a:pt x="586877" y="71257"/>
                  </a:lnTo>
                  <a:lnTo>
                    <a:pt x="586791" y="93565"/>
                  </a:lnTo>
                  <a:lnTo>
                    <a:pt x="586733" y="116292"/>
                  </a:lnTo>
                  <a:lnTo>
                    <a:pt x="586704" y="139440"/>
                  </a:lnTo>
                  <a:lnTo>
                    <a:pt x="586835" y="162344"/>
                  </a:lnTo>
                  <a:lnTo>
                    <a:pt x="587979" y="205430"/>
                  </a:lnTo>
                  <a:lnTo>
                    <a:pt x="590133" y="243580"/>
                  </a:lnTo>
                  <a:lnTo>
                    <a:pt x="594659" y="283903"/>
                  </a:lnTo>
                  <a:lnTo>
                    <a:pt x="595386" y="287988"/>
                  </a:lnTo>
                  <a:lnTo>
                    <a:pt x="595498" y="288627"/>
                  </a:lnTo>
                  <a:lnTo>
                    <a:pt x="595559" y="288970"/>
                  </a:lnTo>
                  <a:lnTo>
                    <a:pt x="595354" y="287867"/>
                  </a:lnTo>
                  <a:lnTo>
                    <a:pt x="594702" y="284313"/>
                  </a:lnTo>
                  <a:lnTo>
                    <a:pt x="593194" y="276088"/>
                  </a:lnTo>
                  <a:lnTo>
                    <a:pt x="590830" y="263191"/>
                  </a:lnTo>
                  <a:lnTo>
                    <a:pt x="587610" y="245624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18604" y="2707806"/>
              <a:ext cx="80337" cy="14318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480366" y="2611548"/>
              <a:ext cx="24130" cy="314325"/>
            </a:xfrm>
            <a:custGeom>
              <a:avLst/>
              <a:gdLst/>
              <a:ahLst/>
              <a:cxnLst/>
              <a:rect l="l" t="t" r="r" b="b"/>
              <a:pathLst>
                <a:path w="24129" h="314325">
                  <a:moveTo>
                    <a:pt x="11392" y="0"/>
                  </a:moveTo>
                  <a:lnTo>
                    <a:pt x="1930" y="38414"/>
                  </a:lnTo>
                  <a:lnTo>
                    <a:pt x="26" y="77141"/>
                  </a:lnTo>
                  <a:lnTo>
                    <a:pt x="0" y="94114"/>
                  </a:lnTo>
                  <a:lnTo>
                    <a:pt x="210" y="113032"/>
                  </a:lnTo>
                  <a:lnTo>
                    <a:pt x="1340" y="156703"/>
                  </a:lnTo>
                  <a:lnTo>
                    <a:pt x="3587" y="201764"/>
                  </a:lnTo>
                  <a:lnTo>
                    <a:pt x="7122" y="241820"/>
                  </a:lnTo>
                  <a:lnTo>
                    <a:pt x="18246" y="296362"/>
                  </a:lnTo>
                  <a:lnTo>
                    <a:pt x="24112" y="313748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2452" y="2630568"/>
              <a:ext cx="103694" cy="25610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652249" y="2587254"/>
              <a:ext cx="18415" cy="314325"/>
            </a:xfrm>
            <a:custGeom>
              <a:avLst/>
              <a:gdLst/>
              <a:ahLst/>
              <a:cxnLst/>
              <a:rect l="l" t="t" r="r" b="b"/>
              <a:pathLst>
                <a:path w="18414" h="314325">
                  <a:moveTo>
                    <a:pt x="12242" y="0"/>
                  </a:moveTo>
                  <a:lnTo>
                    <a:pt x="1744" y="46092"/>
                  </a:lnTo>
                  <a:lnTo>
                    <a:pt x="0" y="69009"/>
                  </a:lnTo>
                  <a:lnTo>
                    <a:pt x="733" y="107277"/>
                  </a:lnTo>
                  <a:lnTo>
                    <a:pt x="3945" y="160895"/>
                  </a:lnTo>
                  <a:lnTo>
                    <a:pt x="9636" y="229864"/>
                  </a:lnTo>
                  <a:lnTo>
                    <a:pt x="17804" y="314182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812881" y="2487702"/>
            <a:ext cx="1367790" cy="436880"/>
            <a:chOff x="5812881" y="2487702"/>
            <a:chExt cx="1367790" cy="436880"/>
          </a:xfrm>
        </p:grpSpPr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12881" y="2593918"/>
              <a:ext cx="280796" cy="26828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15500" y="2580434"/>
              <a:ext cx="83185" cy="313055"/>
            </a:xfrm>
            <a:custGeom>
              <a:avLst/>
              <a:gdLst/>
              <a:ahLst/>
              <a:cxnLst/>
              <a:rect l="l" t="t" r="r" b="b"/>
              <a:pathLst>
                <a:path w="83185" h="313055">
                  <a:moveTo>
                    <a:pt x="0" y="10649"/>
                  </a:moveTo>
                  <a:lnTo>
                    <a:pt x="4092" y="1596"/>
                  </a:lnTo>
                  <a:lnTo>
                    <a:pt x="6357" y="0"/>
                  </a:lnTo>
                  <a:lnTo>
                    <a:pt x="6797" y="5861"/>
                  </a:lnTo>
                  <a:lnTo>
                    <a:pt x="7128" y="10271"/>
                  </a:lnTo>
                  <a:lnTo>
                    <a:pt x="7639" y="17087"/>
                  </a:lnTo>
                  <a:lnTo>
                    <a:pt x="8332" y="26308"/>
                  </a:lnTo>
                  <a:lnTo>
                    <a:pt x="9204" y="37935"/>
                  </a:lnTo>
                  <a:lnTo>
                    <a:pt x="11992" y="85788"/>
                  </a:lnTo>
                  <a:lnTo>
                    <a:pt x="13796" y="127655"/>
                  </a:lnTo>
                  <a:lnTo>
                    <a:pt x="14810" y="150613"/>
                  </a:lnTo>
                  <a:lnTo>
                    <a:pt x="15918" y="174775"/>
                  </a:lnTo>
                  <a:lnTo>
                    <a:pt x="17120" y="200142"/>
                  </a:lnTo>
                  <a:lnTo>
                    <a:pt x="18249" y="224690"/>
                  </a:lnTo>
                  <a:lnTo>
                    <a:pt x="19792" y="265267"/>
                  </a:lnTo>
                  <a:lnTo>
                    <a:pt x="20655" y="303594"/>
                  </a:lnTo>
                  <a:lnTo>
                    <a:pt x="20775" y="309553"/>
                  </a:lnTo>
                  <a:lnTo>
                    <a:pt x="20826" y="312054"/>
                  </a:lnTo>
                  <a:lnTo>
                    <a:pt x="20849" y="312798"/>
                  </a:lnTo>
                  <a:lnTo>
                    <a:pt x="20858" y="311947"/>
                  </a:lnTo>
                  <a:lnTo>
                    <a:pt x="20858" y="309274"/>
                  </a:lnTo>
                  <a:lnTo>
                    <a:pt x="20859" y="302901"/>
                  </a:lnTo>
                  <a:lnTo>
                    <a:pt x="21130" y="264444"/>
                  </a:lnTo>
                  <a:lnTo>
                    <a:pt x="27304" y="225400"/>
                  </a:lnTo>
                  <a:lnTo>
                    <a:pt x="48062" y="192035"/>
                  </a:lnTo>
                  <a:lnTo>
                    <a:pt x="71429" y="176290"/>
                  </a:lnTo>
                  <a:lnTo>
                    <a:pt x="82888" y="169858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05079" y="2576005"/>
              <a:ext cx="268703" cy="34844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436988" y="2575402"/>
              <a:ext cx="106045" cy="262255"/>
            </a:xfrm>
            <a:custGeom>
              <a:avLst/>
              <a:gdLst/>
              <a:ahLst/>
              <a:cxnLst/>
              <a:rect l="l" t="t" r="r" b="b"/>
              <a:pathLst>
                <a:path w="106045" h="262255">
                  <a:moveTo>
                    <a:pt x="93514" y="0"/>
                  </a:moveTo>
                  <a:lnTo>
                    <a:pt x="96669" y="48154"/>
                  </a:lnTo>
                  <a:lnTo>
                    <a:pt x="102613" y="86714"/>
                  </a:lnTo>
                  <a:lnTo>
                    <a:pt x="105041" y="97229"/>
                  </a:lnTo>
                  <a:lnTo>
                    <a:pt x="105646" y="104221"/>
                  </a:lnTo>
                  <a:lnTo>
                    <a:pt x="104428" y="107690"/>
                  </a:lnTo>
                  <a:lnTo>
                    <a:pt x="103209" y="111159"/>
                  </a:lnTo>
                  <a:lnTo>
                    <a:pt x="99776" y="116168"/>
                  </a:lnTo>
                  <a:lnTo>
                    <a:pt x="94129" y="122720"/>
                  </a:lnTo>
                  <a:lnTo>
                    <a:pt x="89711" y="127950"/>
                  </a:lnTo>
                  <a:lnTo>
                    <a:pt x="62528" y="163867"/>
                  </a:lnTo>
                  <a:lnTo>
                    <a:pt x="35961" y="207106"/>
                  </a:lnTo>
                  <a:lnTo>
                    <a:pt x="19015" y="236378"/>
                  </a:lnTo>
                  <a:lnTo>
                    <a:pt x="10965" y="249886"/>
                  </a:lnTo>
                  <a:lnTo>
                    <a:pt x="5157" y="258383"/>
                  </a:lnTo>
                  <a:lnTo>
                    <a:pt x="1591" y="261868"/>
                  </a:lnTo>
                  <a:lnTo>
                    <a:pt x="268" y="260342"/>
                  </a:lnTo>
                  <a:lnTo>
                    <a:pt x="0" y="254965"/>
                  </a:lnTo>
                  <a:lnTo>
                    <a:pt x="1758" y="248680"/>
                  </a:lnTo>
                  <a:lnTo>
                    <a:pt x="5541" y="241485"/>
                  </a:lnTo>
                  <a:lnTo>
                    <a:pt x="9325" y="234290"/>
                  </a:lnTo>
                  <a:lnTo>
                    <a:pt x="14064" y="227772"/>
                  </a:lnTo>
                  <a:lnTo>
                    <a:pt x="19759" y="221933"/>
                  </a:lnTo>
                  <a:lnTo>
                    <a:pt x="25453" y="216094"/>
                  </a:lnTo>
                  <a:lnTo>
                    <a:pt x="31452" y="211557"/>
                  </a:lnTo>
                  <a:lnTo>
                    <a:pt x="37756" y="208323"/>
                  </a:lnTo>
                  <a:lnTo>
                    <a:pt x="47004" y="205824"/>
                  </a:lnTo>
                  <a:lnTo>
                    <a:pt x="61188" y="205285"/>
                  </a:lnTo>
                  <a:lnTo>
                    <a:pt x="80309" y="206704"/>
                  </a:lnTo>
                  <a:lnTo>
                    <a:pt x="104366" y="210082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83252" y="2530954"/>
              <a:ext cx="451013" cy="34525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836662" y="2496702"/>
              <a:ext cx="125095" cy="326390"/>
            </a:xfrm>
            <a:custGeom>
              <a:avLst/>
              <a:gdLst/>
              <a:ahLst/>
              <a:cxnLst/>
              <a:rect l="l" t="t" r="r" b="b"/>
              <a:pathLst>
                <a:path w="125095" h="326389">
                  <a:moveTo>
                    <a:pt x="103980" y="0"/>
                  </a:moveTo>
                  <a:lnTo>
                    <a:pt x="103801" y="38499"/>
                  </a:lnTo>
                  <a:lnTo>
                    <a:pt x="103878" y="68239"/>
                  </a:lnTo>
                  <a:lnTo>
                    <a:pt x="104212" y="89220"/>
                  </a:lnTo>
                  <a:lnTo>
                    <a:pt x="104804" y="101441"/>
                  </a:lnTo>
                  <a:lnTo>
                    <a:pt x="105469" y="108753"/>
                  </a:lnTo>
                  <a:lnTo>
                    <a:pt x="105843" y="116629"/>
                  </a:lnTo>
                  <a:lnTo>
                    <a:pt x="99772" y="160183"/>
                  </a:lnTo>
                  <a:lnTo>
                    <a:pt x="84339" y="195230"/>
                  </a:lnTo>
                  <a:lnTo>
                    <a:pt x="59737" y="238760"/>
                  </a:lnTo>
                  <a:lnTo>
                    <a:pt x="37856" y="273806"/>
                  </a:lnTo>
                  <a:lnTo>
                    <a:pt x="13025" y="309597"/>
                  </a:lnTo>
                  <a:lnTo>
                    <a:pt x="6623" y="317764"/>
                  </a:lnTo>
                  <a:lnTo>
                    <a:pt x="2839" y="322591"/>
                  </a:lnTo>
                  <a:lnTo>
                    <a:pt x="1675" y="324077"/>
                  </a:lnTo>
                  <a:lnTo>
                    <a:pt x="510" y="325562"/>
                  </a:lnTo>
                  <a:lnTo>
                    <a:pt x="0" y="325976"/>
                  </a:lnTo>
                  <a:lnTo>
                    <a:pt x="144" y="325315"/>
                  </a:lnTo>
                  <a:lnTo>
                    <a:pt x="289" y="324655"/>
                  </a:lnTo>
                  <a:lnTo>
                    <a:pt x="759" y="322512"/>
                  </a:lnTo>
                  <a:lnTo>
                    <a:pt x="23809" y="279366"/>
                  </a:lnTo>
                  <a:lnTo>
                    <a:pt x="51645" y="239892"/>
                  </a:lnTo>
                  <a:lnTo>
                    <a:pt x="70291" y="222535"/>
                  </a:lnTo>
                  <a:lnTo>
                    <a:pt x="73056" y="222935"/>
                  </a:lnTo>
                  <a:lnTo>
                    <a:pt x="75821" y="223336"/>
                  </a:lnTo>
                  <a:lnTo>
                    <a:pt x="79204" y="227441"/>
                  </a:lnTo>
                  <a:lnTo>
                    <a:pt x="83206" y="235252"/>
                  </a:lnTo>
                  <a:lnTo>
                    <a:pt x="89077" y="244430"/>
                  </a:lnTo>
                  <a:lnTo>
                    <a:pt x="97991" y="254984"/>
                  </a:lnTo>
                  <a:lnTo>
                    <a:pt x="109946" y="266914"/>
                  </a:lnTo>
                  <a:lnTo>
                    <a:pt x="124942" y="280219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74973" y="2512247"/>
              <a:ext cx="205126" cy="251131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687691" y="4216609"/>
            <a:ext cx="1279525" cy="574675"/>
            <a:chOff x="687691" y="4216609"/>
            <a:chExt cx="1279525" cy="574675"/>
          </a:xfrm>
        </p:grpSpPr>
        <p:sp>
          <p:nvSpPr>
            <p:cNvPr id="36" name="object 36"/>
            <p:cNvSpPr/>
            <p:nvPr/>
          </p:nvSpPr>
          <p:spPr>
            <a:xfrm>
              <a:off x="696691" y="4461170"/>
              <a:ext cx="344805" cy="321310"/>
            </a:xfrm>
            <a:custGeom>
              <a:avLst/>
              <a:gdLst/>
              <a:ahLst/>
              <a:cxnLst/>
              <a:rect l="l" t="t" r="r" b="b"/>
              <a:pathLst>
                <a:path w="344805" h="321310">
                  <a:moveTo>
                    <a:pt x="115972" y="150631"/>
                  </a:moveTo>
                  <a:lnTo>
                    <a:pt x="71360" y="126463"/>
                  </a:lnTo>
                  <a:lnTo>
                    <a:pt x="39840" y="101334"/>
                  </a:lnTo>
                  <a:lnTo>
                    <a:pt x="12521" y="65178"/>
                  </a:lnTo>
                  <a:lnTo>
                    <a:pt x="0" y="24649"/>
                  </a:lnTo>
                  <a:lnTo>
                    <a:pt x="1136" y="18260"/>
                  </a:lnTo>
                  <a:lnTo>
                    <a:pt x="31846" y="0"/>
                  </a:lnTo>
                  <a:lnTo>
                    <a:pt x="44432" y="460"/>
                  </a:lnTo>
                  <a:lnTo>
                    <a:pt x="92705" y="15500"/>
                  </a:lnTo>
                  <a:lnTo>
                    <a:pt x="131662" y="37263"/>
                  </a:lnTo>
                  <a:lnTo>
                    <a:pt x="168943" y="62373"/>
                  </a:lnTo>
                  <a:lnTo>
                    <a:pt x="202396" y="88572"/>
                  </a:lnTo>
                  <a:lnTo>
                    <a:pt x="233664" y="114993"/>
                  </a:lnTo>
                  <a:lnTo>
                    <a:pt x="272723" y="154599"/>
                  </a:lnTo>
                  <a:lnTo>
                    <a:pt x="303425" y="187369"/>
                  </a:lnTo>
                  <a:lnTo>
                    <a:pt x="332943" y="223783"/>
                  </a:lnTo>
                  <a:lnTo>
                    <a:pt x="344496" y="245982"/>
                  </a:lnTo>
                  <a:lnTo>
                    <a:pt x="342474" y="247561"/>
                  </a:lnTo>
                  <a:lnTo>
                    <a:pt x="337472" y="247901"/>
                  </a:lnTo>
                  <a:lnTo>
                    <a:pt x="329490" y="247000"/>
                  </a:lnTo>
                  <a:lnTo>
                    <a:pt x="286745" y="235360"/>
                  </a:lnTo>
                  <a:lnTo>
                    <a:pt x="241213" y="217911"/>
                  </a:lnTo>
                  <a:lnTo>
                    <a:pt x="186205" y="193854"/>
                  </a:lnTo>
                  <a:lnTo>
                    <a:pt x="125991" y="164530"/>
                  </a:lnTo>
                  <a:lnTo>
                    <a:pt x="71108" y="134544"/>
                  </a:lnTo>
                  <a:lnTo>
                    <a:pt x="32092" y="108504"/>
                  </a:lnTo>
                  <a:lnTo>
                    <a:pt x="54027" y="77265"/>
                  </a:lnTo>
                  <a:lnTo>
                    <a:pt x="69937" y="74824"/>
                  </a:lnTo>
                  <a:lnTo>
                    <a:pt x="109910" y="67227"/>
                  </a:lnTo>
                  <a:lnTo>
                    <a:pt x="149202" y="55376"/>
                  </a:lnTo>
                  <a:lnTo>
                    <a:pt x="186107" y="38205"/>
                  </a:lnTo>
                  <a:lnTo>
                    <a:pt x="224176" y="17527"/>
                  </a:lnTo>
                  <a:lnTo>
                    <a:pt x="231886" y="14241"/>
                  </a:lnTo>
                  <a:lnTo>
                    <a:pt x="235913" y="14027"/>
                  </a:lnTo>
                  <a:lnTo>
                    <a:pt x="239941" y="13812"/>
                  </a:lnTo>
                  <a:lnTo>
                    <a:pt x="242260" y="19658"/>
                  </a:lnTo>
                  <a:lnTo>
                    <a:pt x="242872" y="31563"/>
                  </a:lnTo>
                  <a:lnTo>
                    <a:pt x="242907" y="41266"/>
                  </a:lnTo>
                  <a:lnTo>
                    <a:pt x="242092" y="52517"/>
                  </a:lnTo>
                  <a:lnTo>
                    <a:pt x="234095" y="95060"/>
                  </a:lnTo>
                  <a:lnTo>
                    <a:pt x="211993" y="144471"/>
                  </a:lnTo>
                  <a:lnTo>
                    <a:pt x="191321" y="177622"/>
                  </a:lnTo>
                  <a:lnTo>
                    <a:pt x="169406" y="207963"/>
                  </a:lnTo>
                  <a:lnTo>
                    <a:pt x="159013" y="222294"/>
                  </a:lnTo>
                  <a:lnTo>
                    <a:pt x="138337" y="263645"/>
                  </a:lnTo>
                  <a:lnTo>
                    <a:pt x="133545" y="287016"/>
                  </a:lnTo>
                  <a:lnTo>
                    <a:pt x="133955" y="296170"/>
                  </a:lnTo>
                  <a:lnTo>
                    <a:pt x="136235" y="303637"/>
                  </a:lnTo>
                  <a:lnTo>
                    <a:pt x="141701" y="311893"/>
                  </a:lnTo>
                  <a:lnTo>
                    <a:pt x="148816" y="317536"/>
                  </a:lnTo>
                  <a:lnTo>
                    <a:pt x="157580" y="320566"/>
                  </a:lnTo>
                  <a:lnTo>
                    <a:pt x="167992" y="320984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0647" y="4520314"/>
              <a:ext cx="156643" cy="16101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189109" y="4418178"/>
              <a:ext cx="132080" cy="255270"/>
            </a:xfrm>
            <a:custGeom>
              <a:avLst/>
              <a:gdLst/>
              <a:ahLst/>
              <a:cxnLst/>
              <a:rect l="l" t="t" r="r" b="b"/>
              <a:pathLst>
                <a:path w="132080" h="255270">
                  <a:moveTo>
                    <a:pt x="0" y="9515"/>
                  </a:moveTo>
                  <a:lnTo>
                    <a:pt x="5372" y="3444"/>
                  </a:lnTo>
                  <a:lnTo>
                    <a:pt x="12086" y="315"/>
                  </a:lnTo>
                  <a:lnTo>
                    <a:pt x="20141" y="127"/>
                  </a:lnTo>
                  <a:lnTo>
                    <a:pt x="25610" y="0"/>
                  </a:lnTo>
                  <a:lnTo>
                    <a:pt x="30823" y="2687"/>
                  </a:lnTo>
                  <a:lnTo>
                    <a:pt x="54564" y="37145"/>
                  </a:lnTo>
                  <a:lnTo>
                    <a:pt x="74217" y="76929"/>
                  </a:lnTo>
                  <a:lnTo>
                    <a:pt x="89846" y="112590"/>
                  </a:lnTo>
                  <a:lnTo>
                    <a:pt x="105090" y="152074"/>
                  </a:lnTo>
                  <a:lnTo>
                    <a:pt x="119033" y="193165"/>
                  </a:lnTo>
                  <a:lnTo>
                    <a:pt x="131357" y="238580"/>
                  </a:lnTo>
                  <a:lnTo>
                    <a:pt x="132020" y="250457"/>
                  </a:lnTo>
                  <a:lnTo>
                    <a:pt x="127919" y="254969"/>
                  </a:lnTo>
                  <a:lnTo>
                    <a:pt x="119055" y="252116"/>
                  </a:lnTo>
                  <a:lnTo>
                    <a:pt x="105427" y="241899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4139" y="4366645"/>
              <a:ext cx="263917" cy="32612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546607" y="4295844"/>
              <a:ext cx="193040" cy="320040"/>
            </a:xfrm>
            <a:custGeom>
              <a:avLst/>
              <a:gdLst/>
              <a:ahLst/>
              <a:cxnLst/>
              <a:rect l="l" t="t" r="r" b="b"/>
              <a:pathLst>
                <a:path w="193039" h="320039">
                  <a:moveTo>
                    <a:pt x="46023" y="298934"/>
                  </a:moveTo>
                  <a:lnTo>
                    <a:pt x="58932" y="265991"/>
                  </a:lnTo>
                  <a:lnTo>
                    <a:pt x="58126" y="259302"/>
                  </a:lnTo>
                  <a:lnTo>
                    <a:pt x="42156" y="213366"/>
                  </a:lnTo>
                  <a:lnTo>
                    <a:pt x="21701" y="177657"/>
                  </a:lnTo>
                  <a:lnTo>
                    <a:pt x="5164" y="157337"/>
                  </a:lnTo>
                  <a:lnTo>
                    <a:pt x="2599" y="155441"/>
                  </a:lnTo>
                  <a:lnTo>
                    <a:pt x="0" y="198823"/>
                  </a:lnTo>
                  <a:lnTo>
                    <a:pt x="86" y="203841"/>
                  </a:lnTo>
                  <a:lnTo>
                    <a:pt x="291" y="209545"/>
                  </a:lnTo>
                  <a:lnTo>
                    <a:pt x="1617" y="213886"/>
                  </a:lnTo>
                  <a:lnTo>
                    <a:pt x="4065" y="216865"/>
                  </a:lnTo>
                  <a:lnTo>
                    <a:pt x="6513" y="219846"/>
                  </a:lnTo>
                  <a:lnTo>
                    <a:pt x="9744" y="221605"/>
                  </a:lnTo>
                  <a:lnTo>
                    <a:pt x="13755" y="222144"/>
                  </a:lnTo>
                  <a:lnTo>
                    <a:pt x="17767" y="222683"/>
                  </a:lnTo>
                  <a:lnTo>
                    <a:pt x="22067" y="222316"/>
                  </a:lnTo>
                  <a:lnTo>
                    <a:pt x="26654" y="221045"/>
                  </a:lnTo>
                  <a:lnTo>
                    <a:pt x="31241" y="219774"/>
                  </a:lnTo>
                  <a:lnTo>
                    <a:pt x="56220" y="176977"/>
                  </a:lnTo>
                  <a:lnTo>
                    <a:pt x="70418" y="136440"/>
                  </a:lnTo>
                  <a:lnTo>
                    <a:pt x="77311" y="96529"/>
                  </a:lnTo>
                  <a:lnTo>
                    <a:pt x="78434" y="71688"/>
                  </a:lnTo>
                  <a:lnTo>
                    <a:pt x="78172" y="63487"/>
                  </a:lnTo>
                  <a:lnTo>
                    <a:pt x="69813" y="24105"/>
                  </a:lnTo>
                  <a:lnTo>
                    <a:pt x="60899" y="3413"/>
                  </a:lnTo>
                  <a:lnTo>
                    <a:pt x="60092" y="1706"/>
                  </a:lnTo>
                  <a:lnTo>
                    <a:pt x="59284" y="0"/>
                  </a:lnTo>
                  <a:lnTo>
                    <a:pt x="58841" y="302"/>
                  </a:lnTo>
                  <a:lnTo>
                    <a:pt x="58762" y="2615"/>
                  </a:lnTo>
                  <a:lnTo>
                    <a:pt x="58683" y="4928"/>
                  </a:lnTo>
                  <a:lnTo>
                    <a:pt x="58507" y="10135"/>
                  </a:lnTo>
                  <a:lnTo>
                    <a:pt x="58231" y="18239"/>
                  </a:lnTo>
                  <a:lnTo>
                    <a:pt x="58402" y="24933"/>
                  </a:lnTo>
                  <a:lnTo>
                    <a:pt x="66402" y="63335"/>
                  </a:lnTo>
                  <a:lnTo>
                    <a:pt x="81276" y="106106"/>
                  </a:lnTo>
                  <a:lnTo>
                    <a:pt x="100433" y="149329"/>
                  </a:lnTo>
                  <a:lnTo>
                    <a:pt x="118558" y="186747"/>
                  </a:lnTo>
                  <a:lnTo>
                    <a:pt x="141419" y="231465"/>
                  </a:lnTo>
                  <a:lnTo>
                    <a:pt x="162948" y="271810"/>
                  </a:lnTo>
                  <a:lnTo>
                    <a:pt x="184031" y="306955"/>
                  </a:lnTo>
                  <a:lnTo>
                    <a:pt x="188425" y="313810"/>
                  </a:lnTo>
                  <a:lnTo>
                    <a:pt x="190258" y="316670"/>
                  </a:lnTo>
                  <a:lnTo>
                    <a:pt x="192092" y="319530"/>
                  </a:lnTo>
                  <a:lnTo>
                    <a:pt x="192626" y="319580"/>
                  </a:lnTo>
                  <a:lnTo>
                    <a:pt x="191863" y="316816"/>
                  </a:lnTo>
                  <a:lnTo>
                    <a:pt x="190634" y="312367"/>
                  </a:lnTo>
                  <a:lnTo>
                    <a:pt x="188586" y="304953"/>
                  </a:lnTo>
                  <a:lnTo>
                    <a:pt x="185718" y="294574"/>
                  </a:lnTo>
                  <a:lnTo>
                    <a:pt x="182032" y="281230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73946" y="4216609"/>
              <a:ext cx="292678" cy="425062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786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alit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y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581775" cy="1979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과정에서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마주할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있는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대표적인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위험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요인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792480" indent="-457834">
              <a:lnSpc>
                <a:spcPct val="100000"/>
              </a:lnSpc>
              <a:buAutoNum type="arabicPeriod"/>
              <a:tabLst>
                <a:tab pos="792480" algn="l"/>
                <a:tab pos="7931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혼동변수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(confounding</a:t>
            </a:r>
            <a:r>
              <a:rPr sz="2000" b="1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variable)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E48"/>
              </a:buClr>
              <a:buFont typeface="Malgun Gothic"/>
              <a:buAutoNum type="arabicPeriod"/>
            </a:pPr>
            <a:endParaRPr sz="2100">
              <a:latin typeface="Malgun Gothic"/>
              <a:cs typeface="Malgun Gothic"/>
            </a:endParaRPr>
          </a:p>
          <a:p>
            <a:pPr marL="792480" indent="-457834">
              <a:lnSpc>
                <a:spcPct val="100000"/>
              </a:lnSpc>
              <a:buAutoNum type="arabicPeriod"/>
              <a:tabLst>
                <a:tab pos="792480" algn="l"/>
                <a:tab pos="7931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역인과성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(reverse</a:t>
            </a:r>
            <a:r>
              <a:rPr sz="2000" b="1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causality)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3457397"/>
            <a:ext cx="35020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3.	선택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편향</a:t>
            </a:r>
            <a:r>
              <a:rPr sz="2000" b="1" spc="-4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(selection</a:t>
            </a:r>
            <a:r>
              <a:rPr sz="2000" b="1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bias)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872" y="4250563"/>
            <a:ext cx="45669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측정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오류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(measurement</a:t>
            </a:r>
            <a:r>
              <a:rPr sz="2000" b="1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error)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E48"/>
              </a:buClr>
              <a:buFont typeface="Malgun Gothic"/>
              <a:buAutoNum type="arabicPeriod" startAt="4"/>
            </a:pPr>
            <a:endParaRPr sz="2100">
              <a:latin typeface="Malgun Gothic"/>
              <a:cs typeface="Malgun Gothic"/>
            </a:endParaRPr>
          </a:p>
          <a:p>
            <a:pPr marL="469900" indent="-457834">
              <a:lnSpc>
                <a:spcPct val="100000"/>
              </a:lnSpc>
              <a:buAutoNum type="arabicPeriod" startAt="4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우연의</a:t>
            </a:r>
            <a:r>
              <a:rPr sz="2000" b="1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일치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(random</a:t>
            </a:r>
            <a:r>
              <a:rPr sz="2000" b="1" spc="-7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coincidence)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3744" y="3013050"/>
            <a:ext cx="395541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5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이러한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위험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요인을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완전히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통제하긴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어렵더라도,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통제하려고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최대한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노력하거나,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이러한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위험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요인이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있다고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명시하는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것이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바람직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609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Contents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9047" y="6402211"/>
            <a:ext cx="1238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solidFill>
                  <a:srgbClr val="333E48"/>
                </a:solidFill>
                <a:latin typeface="Malgun Gothic"/>
                <a:cs typeface="Malgun Gothic"/>
              </a:rPr>
              <a:t>2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872" y="1476248"/>
            <a:ext cx="4860925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Introduction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E48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Causality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E48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Treatment</a:t>
            </a:r>
            <a:r>
              <a:rPr sz="2000" b="1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and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Control</a:t>
            </a:r>
            <a:r>
              <a:rPr sz="2000" b="1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Groups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E48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Randomized</a:t>
            </a:r>
            <a:r>
              <a:rPr sz="2000" b="1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and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Natural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Experiments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E48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Recap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558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Confounding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Variable</a:t>
            </a:r>
            <a:endParaRPr sz="38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2366772"/>
            <a:ext cx="4584192" cy="2755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92807" y="4744211"/>
            <a:ext cx="3061970" cy="3581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286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4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두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 사이의 상관관계: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0.98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16268" y="2817837"/>
            <a:ext cx="1274445" cy="494030"/>
            <a:chOff x="6716268" y="2817837"/>
            <a:chExt cx="1274445" cy="4940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268" y="2817837"/>
              <a:ext cx="1274064" cy="49381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63512" y="2848355"/>
              <a:ext cx="1183005" cy="390525"/>
            </a:xfrm>
            <a:custGeom>
              <a:avLst/>
              <a:gdLst/>
              <a:ahLst/>
              <a:cxnLst/>
              <a:rect l="l" t="t" r="r" b="b"/>
              <a:pathLst>
                <a:path w="1183004" h="390525">
                  <a:moveTo>
                    <a:pt x="987552" y="0"/>
                  </a:moveTo>
                  <a:lnTo>
                    <a:pt x="987552" y="97536"/>
                  </a:lnTo>
                  <a:lnTo>
                    <a:pt x="0" y="97536"/>
                  </a:lnTo>
                  <a:lnTo>
                    <a:pt x="0" y="292608"/>
                  </a:lnTo>
                  <a:lnTo>
                    <a:pt x="987552" y="292608"/>
                  </a:lnTo>
                  <a:lnTo>
                    <a:pt x="987552" y="390144"/>
                  </a:lnTo>
                  <a:lnTo>
                    <a:pt x="1182624" y="195072"/>
                  </a:lnTo>
                  <a:lnTo>
                    <a:pt x="987552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3512" y="2848355"/>
              <a:ext cx="1183005" cy="390525"/>
            </a:xfrm>
            <a:custGeom>
              <a:avLst/>
              <a:gdLst/>
              <a:ahLst/>
              <a:cxnLst/>
              <a:rect l="l" t="t" r="r" b="b"/>
              <a:pathLst>
                <a:path w="1183004" h="390525">
                  <a:moveTo>
                    <a:pt x="0" y="97536"/>
                  </a:moveTo>
                  <a:lnTo>
                    <a:pt x="987552" y="97536"/>
                  </a:lnTo>
                  <a:lnTo>
                    <a:pt x="987552" y="0"/>
                  </a:lnTo>
                  <a:lnTo>
                    <a:pt x="1182624" y="195072"/>
                  </a:lnTo>
                  <a:lnTo>
                    <a:pt x="987552" y="390144"/>
                  </a:lnTo>
                  <a:lnTo>
                    <a:pt x="987552" y="292608"/>
                  </a:lnTo>
                  <a:lnTo>
                    <a:pt x="0" y="292608"/>
                  </a:lnTo>
                  <a:lnTo>
                    <a:pt x="0" y="9753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8888" y="2716707"/>
            <a:ext cx="656081" cy="9034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85089" y="1017270"/>
            <a:ext cx="7190740" cy="1908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/>
            </a:pPr>
            <a:endParaRPr sz="23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0070C0"/>
                </a:solidFill>
                <a:latin typeface="Malgun Gothic"/>
                <a:cs typeface="Malgun Gothic"/>
              </a:rPr>
              <a:t>아이스크림</a:t>
            </a:r>
            <a:r>
              <a:rPr sz="1800" b="1" spc="-1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70C0"/>
                </a:solidFill>
                <a:latin typeface="Malgun Gothic"/>
                <a:cs typeface="Malgun Gothic"/>
              </a:rPr>
              <a:t>판매량</a:t>
            </a:r>
            <a:r>
              <a:rPr sz="1800" b="1" spc="-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E48"/>
                </a:solidFill>
                <a:latin typeface="Malgun Gothic"/>
                <a:cs typeface="Malgun Gothic"/>
              </a:rPr>
              <a:t>vs </a:t>
            </a:r>
            <a:r>
              <a:rPr sz="1800" b="1" dirty="0">
                <a:solidFill>
                  <a:srgbClr val="EE7700"/>
                </a:solidFill>
                <a:latin typeface="Malgun Gothic"/>
                <a:cs typeface="Malgun Gothic"/>
              </a:rPr>
              <a:t>상어에</a:t>
            </a:r>
            <a:r>
              <a:rPr sz="1800" b="1" spc="-10" dirty="0">
                <a:solidFill>
                  <a:srgbClr val="EE77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E7700"/>
                </a:solidFill>
                <a:latin typeface="Malgun Gothic"/>
                <a:cs typeface="Malgun Gothic"/>
              </a:rPr>
              <a:t>의한</a:t>
            </a:r>
            <a:r>
              <a:rPr sz="1800" b="1" spc="-5" dirty="0">
                <a:solidFill>
                  <a:srgbClr val="EE77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E7700"/>
                </a:solidFill>
                <a:latin typeface="Malgun Gothic"/>
                <a:cs typeface="Malgun Gothic"/>
              </a:rPr>
              <a:t>인명</a:t>
            </a:r>
            <a:r>
              <a:rPr sz="1800" b="1" spc="-10" dirty="0">
                <a:solidFill>
                  <a:srgbClr val="EE7700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EE7700"/>
                </a:solidFill>
                <a:latin typeface="Malgun Gothic"/>
                <a:cs typeface="Malgun Gothic"/>
              </a:rPr>
              <a:t>사고(shark</a:t>
            </a:r>
            <a:r>
              <a:rPr sz="1800" b="1" spc="10" dirty="0">
                <a:solidFill>
                  <a:srgbClr val="EE77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E7700"/>
                </a:solidFill>
                <a:latin typeface="Malgun Gothic"/>
                <a:cs typeface="Malgun Gothic"/>
              </a:rPr>
              <a:t>attack)</a:t>
            </a:r>
            <a:r>
              <a:rPr sz="1800" b="1" spc="-5" dirty="0">
                <a:solidFill>
                  <a:srgbClr val="EE77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E7700"/>
                </a:solidFill>
                <a:latin typeface="Malgun Gothic"/>
                <a:cs typeface="Malgun Gothic"/>
              </a:rPr>
              <a:t>건수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Malgun Gothic"/>
              <a:cs typeface="Malgun Gothic"/>
            </a:endParaRPr>
          </a:p>
          <a:p>
            <a:pPr marR="33655" algn="r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47108" y="2790555"/>
            <a:ext cx="759010" cy="75789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710171" y="4001998"/>
            <a:ext cx="1274445" cy="495934"/>
            <a:chOff x="6710171" y="4001998"/>
            <a:chExt cx="1274445" cy="495934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0171" y="4001998"/>
              <a:ext cx="1274064" cy="4953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58939" y="4032504"/>
              <a:ext cx="1183005" cy="391795"/>
            </a:xfrm>
            <a:custGeom>
              <a:avLst/>
              <a:gdLst/>
              <a:ahLst/>
              <a:cxnLst/>
              <a:rect l="l" t="t" r="r" b="b"/>
              <a:pathLst>
                <a:path w="1183004" h="391795">
                  <a:moveTo>
                    <a:pt x="195833" y="0"/>
                  </a:moveTo>
                  <a:lnTo>
                    <a:pt x="0" y="195834"/>
                  </a:lnTo>
                  <a:lnTo>
                    <a:pt x="195833" y="391668"/>
                  </a:lnTo>
                  <a:lnTo>
                    <a:pt x="195833" y="293751"/>
                  </a:lnTo>
                  <a:lnTo>
                    <a:pt x="1182624" y="293751"/>
                  </a:lnTo>
                  <a:lnTo>
                    <a:pt x="1182624" y="97917"/>
                  </a:lnTo>
                  <a:lnTo>
                    <a:pt x="195833" y="97917"/>
                  </a:lnTo>
                  <a:lnTo>
                    <a:pt x="195833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8939" y="4032504"/>
              <a:ext cx="1183005" cy="391795"/>
            </a:xfrm>
            <a:custGeom>
              <a:avLst/>
              <a:gdLst/>
              <a:ahLst/>
              <a:cxnLst/>
              <a:rect l="l" t="t" r="r" b="b"/>
              <a:pathLst>
                <a:path w="1183004" h="391795">
                  <a:moveTo>
                    <a:pt x="1182624" y="97917"/>
                  </a:moveTo>
                  <a:lnTo>
                    <a:pt x="195833" y="97917"/>
                  </a:lnTo>
                  <a:lnTo>
                    <a:pt x="195833" y="0"/>
                  </a:lnTo>
                  <a:lnTo>
                    <a:pt x="0" y="195834"/>
                  </a:lnTo>
                  <a:lnTo>
                    <a:pt x="195833" y="391668"/>
                  </a:lnTo>
                  <a:lnTo>
                    <a:pt x="195833" y="293751"/>
                  </a:lnTo>
                  <a:lnTo>
                    <a:pt x="1182624" y="293751"/>
                  </a:lnTo>
                  <a:lnTo>
                    <a:pt x="1182624" y="97917"/>
                  </a:lnTo>
                  <a:close/>
                </a:path>
              </a:pathLst>
            </a:custGeom>
            <a:ln w="9524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84087" y="3902379"/>
            <a:ext cx="654938" cy="9034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42536" y="3974889"/>
            <a:ext cx="759010" cy="75917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246366" y="3727196"/>
            <a:ext cx="196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91655" y="5089906"/>
            <a:ext cx="1202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왜</a:t>
            </a:r>
            <a:r>
              <a:rPr sz="16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공변할까?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52048" y="5388196"/>
            <a:ext cx="1522730" cy="529590"/>
            <a:chOff x="5052048" y="5388196"/>
            <a:chExt cx="1522730" cy="52959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2048" y="5653066"/>
              <a:ext cx="348550" cy="21932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84658" y="5535531"/>
              <a:ext cx="87630" cy="369570"/>
            </a:xfrm>
            <a:custGeom>
              <a:avLst/>
              <a:gdLst/>
              <a:ahLst/>
              <a:cxnLst/>
              <a:rect l="l" t="t" r="r" b="b"/>
              <a:pathLst>
                <a:path w="87629" h="369570">
                  <a:moveTo>
                    <a:pt x="19800" y="5443"/>
                  </a:moveTo>
                  <a:lnTo>
                    <a:pt x="12310" y="591"/>
                  </a:lnTo>
                  <a:lnTo>
                    <a:pt x="6611" y="0"/>
                  </a:lnTo>
                  <a:lnTo>
                    <a:pt x="2702" y="3668"/>
                  </a:lnTo>
                  <a:lnTo>
                    <a:pt x="585" y="11597"/>
                  </a:lnTo>
                  <a:lnTo>
                    <a:pt x="0" y="20131"/>
                  </a:lnTo>
                  <a:lnTo>
                    <a:pt x="22" y="31069"/>
                  </a:lnTo>
                  <a:lnTo>
                    <a:pt x="3862" y="78109"/>
                  </a:lnTo>
                  <a:lnTo>
                    <a:pt x="10363" y="119976"/>
                  </a:lnTo>
                  <a:lnTo>
                    <a:pt x="19933" y="168843"/>
                  </a:lnTo>
                  <a:lnTo>
                    <a:pt x="30504" y="218928"/>
                  </a:lnTo>
                  <a:lnTo>
                    <a:pt x="45621" y="280544"/>
                  </a:lnTo>
                  <a:lnTo>
                    <a:pt x="71197" y="343150"/>
                  </a:lnTo>
                  <a:lnTo>
                    <a:pt x="87187" y="369280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3085" y="5488961"/>
              <a:ext cx="439112" cy="42853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957038" y="5448029"/>
              <a:ext cx="72390" cy="386080"/>
            </a:xfrm>
            <a:custGeom>
              <a:avLst/>
              <a:gdLst/>
              <a:ahLst/>
              <a:cxnLst/>
              <a:rect l="l" t="t" r="r" b="b"/>
              <a:pathLst>
                <a:path w="72389" h="386079">
                  <a:moveTo>
                    <a:pt x="21387" y="17633"/>
                  </a:moveTo>
                  <a:lnTo>
                    <a:pt x="21387" y="13176"/>
                  </a:lnTo>
                  <a:lnTo>
                    <a:pt x="19065" y="8758"/>
                  </a:lnTo>
                  <a:lnTo>
                    <a:pt x="14418" y="4379"/>
                  </a:lnTo>
                  <a:lnTo>
                    <a:pt x="9772" y="0"/>
                  </a:lnTo>
                  <a:lnTo>
                    <a:pt x="550" y="53686"/>
                  </a:lnTo>
                  <a:lnTo>
                    <a:pt x="0" y="74211"/>
                  </a:lnTo>
                  <a:lnTo>
                    <a:pt x="54" y="96758"/>
                  </a:lnTo>
                  <a:lnTo>
                    <a:pt x="2831" y="143198"/>
                  </a:lnTo>
                  <a:lnTo>
                    <a:pt x="9086" y="191353"/>
                  </a:lnTo>
                  <a:lnTo>
                    <a:pt x="18346" y="240741"/>
                  </a:lnTo>
                  <a:lnTo>
                    <a:pt x="34094" y="302473"/>
                  </a:lnTo>
                  <a:lnTo>
                    <a:pt x="58062" y="362283"/>
                  </a:lnTo>
                  <a:lnTo>
                    <a:pt x="72011" y="385486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0424" y="5517066"/>
              <a:ext cx="124311" cy="22158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05629" y="5427512"/>
              <a:ext cx="107950" cy="290195"/>
            </a:xfrm>
            <a:custGeom>
              <a:avLst/>
              <a:gdLst/>
              <a:ahLst/>
              <a:cxnLst/>
              <a:rect l="l" t="t" r="r" b="b"/>
              <a:pathLst>
                <a:path w="107950" h="290195">
                  <a:moveTo>
                    <a:pt x="12885" y="5873"/>
                  </a:moveTo>
                  <a:lnTo>
                    <a:pt x="7153" y="0"/>
                  </a:lnTo>
                  <a:lnTo>
                    <a:pt x="3498" y="939"/>
                  </a:lnTo>
                  <a:lnTo>
                    <a:pt x="1920" y="8693"/>
                  </a:lnTo>
                  <a:lnTo>
                    <a:pt x="1151" y="16099"/>
                  </a:lnTo>
                  <a:lnTo>
                    <a:pt x="575" y="29824"/>
                  </a:lnTo>
                  <a:lnTo>
                    <a:pt x="191" y="49868"/>
                  </a:lnTo>
                  <a:lnTo>
                    <a:pt x="0" y="76229"/>
                  </a:lnTo>
                  <a:lnTo>
                    <a:pt x="81" y="104110"/>
                  </a:lnTo>
                  <a:lnTo>
                    <a:pt x="1304" y="150042"/>
                  </a:lnTo>
                  <a:lnTo>
                    <a:pt x="5649" y="199496"/>
                  </a:lnTo>
                  <a:lnTo>
                    <a:pt x="12498" y="240841"/>
                  </a:lnTo>
                  <a:lnTo>
                    <a:pt x="24508" y="279589"/>
                  </a:lnTo>
                  <a:lnTo>
                    <a:pt x="39529" y="289620"/>
                  </a:lnTo>
                  <a:lnTo>
                    <a:pt x="46053" y="289427"/>
                  </a:lnTo>
                  <a:lnTo>
                    <a:pt x="53860" y="286983"/>
                  </a:lnTo>
                  <a:lnTo>
                    <a:pt x="63501" y="280329"/>
                  </a:lnTo>
                  <a:lnTo>
                    <a:pt x="75701" y="265600"/>
                  </a:lnTo>
                  <a:lnTo>
                    <a:pt x="90461" y="242797"/>
                  </a:lnTo>
                  <a:lnTo>
                    <a:pt x="107780" y="211919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08379" y="5388196"/>
              <a:ext cx="134658" cy="21489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328431" y="5672742"/>
              <a:ext cx="236854" cy="161925"/>
            </a:xfrm>
            <a:custGeom>
              <a:avLst/>
              <a:gdLst/>
              <a:ahLst/>
              <a:cxnLst/>
              <a:rect l="l" t="t" r="r" b="b"/>
              <a:pathLst>
                <a:path w="236854" h="161925">
                  <a:moveTo>
                    <a:pt x="4948" y="38536"/>
                  </a:moveTo>
                  <a:lnTo>
                    <a:pt x="0" y="46015"/>
                  </a:lnTo>
                  <a:lnTo>
                    <a:pt x="392" y="49500"/>
                  </a:lnTo>
                  <a:lnTo>
                    <a:pt x="6126" y="48991"/>
                  </a:lnTo>
                  <a:lnTo>
                    <a:pt x="43119" y="30523"/>
                  </a:lnTo>
                  <a:lnTo>
                    <a:pt x="80155" y="8253"/>
                  </a:lnTo>
                  <a:lnTo>
                    <a:pt x="87120" y="3415"/>
                  </a:lnTo>
                  <a:lnTo>
                    <a:pt x="88503" y="2455"/>
                  </a:lnTo>
                  <a:lnTo>
                    <a:pt x="89886" y="1494"/>
                  </a:lnTo>
                  <a:lnTo>
                    <a:pt x="90371" y="966"/>
                  </a:lnTo>
                  <a:lnTo>
                    <a:pt x="89958" y="870"/>
                  </a:lnTo>
                  <a:lnTo>
                    <a:pt x="89546" y="774"/>
                  </a:lnTo>
                  <a:lnTo>
                    <a:pt x="88714" y="581"/>
                  </a:lnTo>
                  <a:lnTo>
                    <a:pt x="87465" y="290"/>
                  </a:lnTo>
                  <a:lnTo>
                    <a:pt x="86216" y="0"/>
                  </a:lnTo>
                  <a:lnTo>
                    <a:pt x="53485" y="36753"/>
                  </a:lnTo>
                  <a:lnTo>
                    <a:pt x="30796" y="74848"/>
                  </a:lnTo>
                  <a:lnTo>
                    <a:pt x="18159" y="112604"/>
                  </a:lnTo>
                  <a:lnTo>
                    <a:pt x="17149" y="123955"/>
                  </a:lnTo>
                  <a:lnTo>
                    <a:pt x="18305" y="134058"/>
                  </a:lnTo>
                  <a:lnTo>
                    <a:pt x="58013" y="161798"/>
                  </a:lnTo>
                  <a:lnTo>
                    <a:pt x="73282" y="161265"/>
                  </a:lnTo>
                  <a:lnTo>
                    <a:pt x="124709" y="145774"/>
                  </a:lnTo>
                  <a:lnTo>
                    <a:pt x="168848" y="117874"/>
                  </a:lnTo>
                  <a:lnTo>
                    <a:pt x="215863" y="72833"/>
                  </a:lnTo>
                  <a:lnTo>
                    <a:pt x="236723" y="45785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686227" y="5376038"/>
            <a:ext cx="678180" cy="462280"/>
            <a:chOff x="6686227" y="5376038"/>
            <a:chExt cx="678180" cy="46228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6227" y="5427033"/>
              <a:ext cx="364332" cy="41109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095357" y="5440312"/>
              <a:ext cx="86360" cy="216535"/>
            </a:xfrm>
            <a:custGeom>
              <a:avLst/>
              <a:gdLst/>
              <a:ahLst/>
              <a:cxnLst/>
              <a:rect l="l" t="t" r="r" b="b"/>
              <a:pathLst>
                <a:path w="86359" h="216535">
                  <a:moveTo>
                    <a:pt x="2022" y="11830"/>
                  </a:moveTo>
                  <a:lnTo>
                    <a:pt x="0" y="3828"/>
                  </a:lnTo>
                  <a:lnTo>
                    <a:pt x="2119" y="0"/>
                  </a:lnTo>
                  <a:lnTo>
                    <a:pt x="8375" y="347"/>
                  </a:lnTo>
                  <a:lnTo>
                    <a:pt x="13936" y="1640"/>
                  </a:lnTo>
                  <a:lnTo>
                    <a:pt x="20937" y="4983"/>
                  </a:lnTo>
                  <a:lnTo>
                    <a:pt x="29377" y="10377"/>
                  </a:lnTo>
                  <a:lnTo>
                    <a:pt x="39256" y="17821"/>
                  </a:lnTo>
                </a:path>
                <a:path w="86359" h="216535">
                  <a:moveTo>
                    <a:pt x="25928" y="117308"/>
                  </a:moveTo>
                  <a:lnTo>
                    <a:pt x="30318" y="110939"/>
                  </a:lnTo>
                  <a:lnTo>
                    <a:pt x="38811" y="104503"/>
                  </a:lnTo>
                  <a:lnTo>
                    <a:pt x="51406" y="98001"/>
                  </a:lnTo>
                  <a:lnTo>
                    <a:pt x="68102" y="91432"/>
                  </a:lnTo>
                </a:path>
                <a:path w="86359" h="216535">
                  <a:moveTo>
                    <a:pt x="52439" y="202038"/>
                  </a:moveTo>
                  <a:lnTo>
                    <a:pt x="47216" y="210481"/>
                  </a:lnTo>
                  <a:lnTo>
                    <a:pt x="44389" y="215043"/>
                  </a:lnTo>
                  <a:lnTo>
                    <a:pt x="43967" y="215723"/>
                  </a:lnTo>
                  <a:lnTo>
                    <a:pt x="43669" y="216202"/>
                  </a:lnTo>
                  <a:lnTo>
                    <a:pt x="43801" y="216206"/>
                  </a:lnTo>
                  <a:lnTo>
                    <a:pt x="44348" y="215733"/>
                  </a:lnTo>
                  <a:lnTo>
                    <a:pt x="44902" y="215260"/>
                  </a:lnTo>
                  <a:lnTo>
                    <a:pt x="47659" y="212888"/>
                  </a:lnTo>
                  <a:lnTo>
                    <a:pt x="73451" y="178294"/>
                  </a:lnTo>
                  <a:lnTo>
                    <a:pt x="86265" y="136795"/>
                  </a:lnTo>
                  <a:lnTo>
                    <a:pt x="85454" y="130484"/>
                  </a:lnTo>
                  <a:lnTo>
                    <a:pt x="84644" y="124174"/>
                  </a:lnTo>
                  <a:lnTo>
                    <a:pt x="81125" y="120702"/>
                  </a:lnTo>
                  <a:lnTo>
                    <a:pt x="74890" y="120071"/>
                  </a:lnTo>
                  <a:lnTo>
                    <a:pt x="68208" y="122258"/>
                  </a:lnTo>
                  <a:lnTo>
                    <a:pt x="61429" y="130162"/>
                  </a:lnTo>
                  <a:lnTo>
                    <a:pt x="54554" y="143784"/>
                  </a:lnTo>
                  <a:lnTo>
                    <a:pt x="47583" y="163123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23087" y="5376038"/>
              <a:ext cx="141069" cy="1945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149327" y="5643612"/>
              <a:ext cx="137160" cy="179705"/>
            </a:xfrm>
            <a:custGeom>
              <a:avLst/>
              <a:gdLst/>
              <a:ahLst/>
              <a:cxnLst/>
              <a:rect l="l" t="t" r="r" b="b"/>
              <a:pathLst>
                <a:path w="137159" h="179704">
                  <a:moveTo>
                    <a:pt x="40871" y="0"/>
                  </a:moveTo>
                  <a:lnTo>
                    <a:pt x="25735" y="49366"/>
                  </a:lnTo>
                  <a:lnTo>
                    <a:pt x="19929" y="89990"/>
                  </a:lnTo>
                  <a:lnTo>
                    <a:pt x="26046" y="134718"/>
                  </a:lnTo>
                  <a:lnTo>
                    <a:pt x="51104" y="170605"/>
                  </a:lnTo>
                  <a:lnTo>
                    <a:pt x="81361" y="179360"/>
                  </a:lnTo>
                  <a:lnTo>
                    <a:pt x="89520" y="177817"/>
                  </a:lnTo>
                  <a:lnTo>
                    <a:pt x="119898" y="154342"/>
                  </a:lnTo>
                  <a:lnTo>
                    <a:pt x="135589" y="111698"/>
                  </a:lnTo>
                  <a:lnTo>
                    <a:pt x="136931" y="88473"/>
                  </a:lnTo>
                  <a:lnTo>
                    <a:pt x="135604" y="77184"/>
                  </a:lnTo>
                  <a:lnTo>
                    <a:pt x="112620" y="41312"/>
                  </a:lnTo>
                  <a:lnTo>
                    <a:pt x="71421" y="26046"/>
                  </a:lnTo>
                  <a:lnTo>
                    <a:pt x="28096" y="37847"/>
                  </a:lnTo>
                  <a:lnTo>
                    <a:pt x="3039" y="78409"/>
                  </a:lnTo>
                  <a:lnTo>
                    <a:pt x="0" y="99999"/>
                  </a:lnTo>
                  <a:lnTo>
                    <a:pt x="886" y="109591"/>
                  </a:lnTo>
                  <a:lnTo>
                    <a:pt x="38728" y="131566"/>
                  </a:lnTo>
                  <a:lnTo>
                    <a:pt x="95151" y="97820"/>
                  </a:lnTo>
                  <a:lnTo>
                    <a:pt x="134978" y="65571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558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Confounding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Variable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18460" y="4587240"/>
            <a:ext cx="2616835" cy="2217420"/>
            <a:chOff x="2918460" y="4587240"/>
            <a:chExt cx="2616835" cy="2217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6304" y="5987796"/>
              <a:ext cx="1274064" cy="4938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03548" y="6018276"/>
              <a:ext cx="1183005" cy="390525"/>
            </a:xfrm>
            <a:custGeom>
              <a:avLst/>
              <a:gdLst/>
              <a:ahLst/>
              <a:cxnLst/>
              <a:rect l="l" t="t" r="r" b="b"/>
              <a:pathLst>
                <a:path w="1183004" h="390525">
                  <a:moveTo>
                    <a:pt x="987551" y="0"/>
                  </a:moveTo>
                  <a:lnTo>
                    <a:pt x="987551" y="97536"/>
                  </a:lnTo>
                  <a:lnTo>
                    <a:pt x="0" y="97536"/>
                  </a:lnTo>
                  <a:lnTo>
                    <a:pt x="0" y="292608"/>
                  </a:lnTo>
                  <a:lnTo>
                    <a:pt x="987551" y="292608"/>
                  </a:lnTo>
                  <a:lnTo>
                    <a:pt x="987551" y="390144"/>
                  </a:lnTo>
                  <a:lnTo>
                    <a:pt x="1182624" y="195072"/>
                  </a:lnTo>
                  <a:lnTo>
                    <a:pt x="987551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3548" y="6018276"/>
              <a:ext cx="1183005" cy="390525"/>
            </a:xfrm>
            <a:custGeom>
              <a:avLst/>
              <a:gdLst/>
              <a:ahLst/>
              <a:cxnLst/>
              <a:rect l="l" t="t" r="r" b="b"/>
              <a:pathLst>
                <a:path w="1183004" h="390525">
                  <a:moveTo>
                    <a:pt x="0" y="97536"/>
                  </a:moveTo>
                  <a:lnTo>
                    <a:pt x="987551" y="97536"/>
                  </a:lnTo>
                  <a:lnTo>
                    <a:pt x="987551" y="0"/>
                  </a:lnTo>
                  <a:lnTo>
                    <a:pt x="1182624" y="195072"/>
                  </a:lnTo>
                  <a:lnTo>
                    <a:pt x="987551" y="390144"/>
                  </a:lnTo>
                  <a:lnTo>
                    <a:pt x="987551" y="292608"/>
                  </a:lnTo>
                  <a:lnTo>
                    <a:pt x="0" y="292608"/>
                  </a:lnTo>
                  <a:lnTo>
                    <a:pt x="0" y="9753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7184" y="5074920"/>
              <a:ext cx="771156" cy="73154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24936" y="5101209"/>
              <a:ext cx="678815" cy="638810"/>
            </a:xfrm>
            <a:custGeom>
              <a:avLst/>
              <a:gdLst/>
              <a:ahLst/>
              <a:cxnLst/>
              <a:rect l="l" t="t" r="r" b="b"/>
              <a:pathLst>
                <a:path w="678814" h="638810">
                  <a:moveTo>
                    <a:pt x="547877" y="0"/>
                  </a:moveTo>
                  <a:lnTo>
                    <a:pt x="80010" y="420751"/>
                  </a:lnTo>
                  <a:lnTo>
                    <a:pt x="14604" y="348107"/>
                  </a:lnTo>
                  <a:lnTo>
                    <a:pt x="0" y="624103"/>
                  </a:lnTo>
                  <a:lnTo>
                    <a:pt x="275971" y="638695"/>
                  </a:lnTo>
                  <a:lnTo>
                    <a:pt x="210692" y="566051"/>
                  </a:lnTo>
                  <a:lnTo>
                    <a:pt x="678561" y="145288"/>
                  </a:lnTo>
                  <a:lnTo>
                    <a:pt x="547877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24936" y="5101209"/>
              <a:ext cx="678815" cy="638810"/>
            </a:xfrm>
            <a:custGeom>
              <a:avLst/>
              <a:gdLst/>
              <a:ahLst/>
              <a:cxnLst/>
              <a:rect l="l" t="t" r="r" b="b"/>
              <a:pathLst>
                <a:path w="678814" h="638810">
                  <a:moveTo>
                    <a:pt x="678561" y="145288"/>
                  </a:moveTo>
                  <a:lnTo>
                    <a:pt x="210692" y="566052"/>
                  </a:lnTo>
                  <a:lnTo>
                    <a:pt x="275971" y="638696"/>
                  </a:lnTo>
                  <a:lnTo>
                    <a:pt x="0" y="624103"/>
                  </a:lnTo>
                  <a:lnTo>
                    <a:pt x="14604" y="348107"/>
                  </a:lnTo>
                  <a:lnTo>
                    <a:pt x="80010" y="420751"/>
                  </a:lnTo>
                  <a:lnTo>
                    <a:pt x="547877" y="0"/>
                  </a:lnTo>
                  <a:lnTo>
                    <a:pt x="678561" y="145288"/>
                  </a:lnTo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8140" y="4587240"/>
              <a:ext cx="617220" cy="6400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8460" y="5740907"/>
              <a:ext cx="874776" cy="10637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4024" y="5074920"/>
              <a:ext cx="771156" cy="73154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14061" y="5101209"/>
              <a:ext cx="678815" cy="638810"/>
            </a:xfrm>
            <a:custGeom>
              <a:avLst/>
              <a:gdLst/>
              <a:ahLst/>
              <a:cxnLst/>
              <a:rect l="l" t="t" r="r" b="b"/>
              <a:pathLst>
                <a:path w="678814" h="638810">
                  <a:moveTo>
                    <a:pt x="130683" y="0"/>
                  </a:moveTo>
                  <a:lnTo>
                    <a:pt x="0" y="145288"/>
                  </a:lnTo>
                  <a:lnTo>
                    <a:pt x="467867" y="566051"/>
                  </a:lnTo>
                  <a:lnTo>
                    <a:pt x="402463" y="638695"/>
                  </a:lnTo>
                  <a:lnTo>
                    <a:pt x="678434" y="624103"/>
                  </a:lnTo>
                  <a:lnTo>
                    <a:pt x="663828" y="348107"/>
                  </a:lnTo>
                  <a:lnTo>
                    <a:pt x="598551" y="420751"/>
                  </a:lnTo>
                  <a:lnTo>
                    <a:pt x="130683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4061" y="5101209"/>
              <a:ext cx="678815" cy="638810"/>
            </a:xfrm>
            <a:custGeom>
              <a:avLst/>
              <a:gdLst/>
              <a:ahLst/>
              <a:cxnLst/>
              <a:rect l="l" t="t" r="r" b="b"/>
              <a:pathLst>
                <a:path w="678814" h="638810">
                  <a:moveTo>
                    <a:pt x="0" y="145288"/>
                  </a:moveTo>
                  <a:lnTo>
                    <a:pt x="467867" y="566052"/>
                  </a:lnTo>
                  <a:lnTo>
                    <a:pt x="402463" y="638696"/>
                  </a:lnTo>
                  <a:lnTo>
                    <a:pt x="678434" y="624103"/>
                  </a:lnTo>
                  <a:lnTo>
                    <a:pt x="663828" y="348107"/>
                  </a:lnTo>
                  <a:lnTo>
                    <a:pt x="598551" y="420751"/>
                  </a:lnTo>
                  <a:lnTo>
                    <a:pt x="130683" y="0"/>
                  </a:lnTo>
                  <a:lnTo>
                    <a:pt x="0" y="145288"/>
                  </a:lnTo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1232" y="5987796"/>
              <a:ext cx="1274064" cy="49381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10000" y="6018276"/>
              <a:ext cx="1183005" cy="390525"/>
            </a:xfrm>
            <a:custGeom>
              <a:avLst/>
              <a:gdLst/>
              <a:ahLst/>
              <a:cxnLst/>
              <a:rect l="l" t="t" r="r" b="b"/>
              <a:pathLst>
                <a:path w="1183004" h="390525">
                  <a:moveTo>
                    <a:pt x="195072" y="0"/>
                  </a:moveTo>
                  <a:lnTo>
                    <a:pt x="0" y="195072"/>
                  </a:lnTo>
                  <a:lnTo>
                    <a:pt x="195072" y="390144"/>
                  </a:lnTo>
                  <a:lnTo>
                    <a:pt x="195072" y="292608"/>
                  </a:lnTo>
                  <a:lnTo>
                    <a:pt x="1182624" y="292608"/>
                  </a:lnTo>
                  <a:lnTo>
                    <a:pt x="1182624" y="97536"/>
                  </a:lnTo>
                  <a:lnTo>
                    <a:pt x="195072" y="97536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10000" y="6018276"/>
              <a:ext cx="1183005" cy="390525"/>
            </a:xfrm>
            <a:custGeom>
              <a:avLst/>
              <a:gdLst/>
              <a:ahLst/>
              <a:cxnLst/>
              <a:rect l="l" t="t" r="r" b="b"/>
              <a:pathLst>
                <a:path w="1183004" h="390525">
                  <a:moveTo>
                    <a:pt x="1182624" y="97536"/>
                  </a:moveTo>
                  <a:lnTo>
                    <a:pt x="195072" y="97536"/>
                  </a:lnTo>
                  <a:lnTo>
                    <a:pt x="195072" y="0"/>
                  </a:lnTo>
                  <a:lnTo>
                    <a:pt x="0" y="195072"/>
                  </a:lnTo>
                  <a:lnTo>
                    <a:pt x="195072" y="390144"/>
                  </a:lnTo>
                  <a:lnTo>
                    <a:pt x="195072" y="292608"/>
                  </a:lnTo>
                  <a:lnTo>
                    <a:pt x="1182624" y="292608"/>
                  </a:lnTo>
                  <a:lnTo>
                    <a:pt x="1182624" y="9753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07896" y="5960474"/>
            <a:ext cx="759010" cy="75789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85089" y="1017270"/>
            <a:ext cx="8512810" cy="5460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/>
            </a:pPr>
            <a:endParaRPr sz="23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18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18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(confounding</a:t>
            </a:r>
            <a:r>
              <a:rPr sz="1800" b="1" spc="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2A2C2C"/>
                </a:solidFill>
                <a:latin typeface="Malgun Gothic"/>
                <a:cs typeface="Malgun Gothic"/>
              </a:rPr>
              <a:t>variable)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분석에서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결과에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을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줄</a:t>
            </a:r>
            <a:r>
              <a:rPr sz="1800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있지만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2A2C2C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주요</a:t>
            </a:r>
            <a:r>
              <a:rPr sz="1800" b="1" u="heavy" spc="-5" dirty="0">
                <a:solidFill>
                  <a:srgbClr val="2A2C2C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2A2C2C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관심사가</a:t>
            </a:r>
            <a:r>
              <a:rPr sz="1800" b="1" u="heavy" spc="-5" dirty="0">
                <a:solidFill>
                  <a:srgbClr val="2A2C2C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2A2C2C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아닌</a:t>
            </a:r>
            <a:r>
              <a:rPr sz="1800" b="1" u="heavy" spc="-10" dirty="0">
                <a:solidFill>
                  <a:srgbClr val="2A2C2C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2A2C2C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제</a:t>
            </a:r>
            <a:r>
              <a:rPr sz="1800" b="1" u="heavy" spc="-5" dirty="0">
                <a:solidFill>
                  <a:srgbClr val="2A2C2C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2A2C2C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3의</a:t>
            </a:r>
            <a:r>
              <a:rPr sz="1800" b="1" u="heavy" spc="-10" dirty="0">
                <a:solidFill>
                  <a:srgbClr val="2A2C2C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2A2C2C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변수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앞서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소개한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성립</a:t>
            </a:r>
            <a:r>
              <a:rPr sz="1800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요건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중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다른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인과</a:t>
            </a:r>
            <a:r>
              <a:rPr sz="18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설명의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배제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와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밀접한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연관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2A2C2C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앞선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사례에서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관심있♘던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변수:</a:t>
            </a:r>
            <a:r>
              <a:rPr sz="18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아이스크림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판매량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상어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사고</a:t>
            </a:r>
            <a:r>
              <a:rPr sz="18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건수</a:t>
            </a:r>
            <a:endParaRPr sz="180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ct val="1101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그러나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“기온”이라는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 제 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3의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 변수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가 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아이스크림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 판매량과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상어</a:t>
            </a:r>
            <a:r>
              <a:rPr sz="18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사고 </a:t>
            </a:r>
            <a:r>
              <a:rPr sz="1800" spc="-6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건수에 각각 영향을 미쳤고, 이로 인해 아이스크림 판매량과 상어 관련 </a:t>
            </a:r>
            <a:r>
              <a:rPr sz="18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사고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건수의 상관관계가 높게</a:t>
            </a:r>
            <a:r>
              <a:rPr sz="1800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나타난 것이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아닐까?</a:t>
            </a:r>
            <a:endParaRPr sz="1800">
              <a:latin typeface="Malgun Gothic"/>
              <a:cs typeface="Malgun Gothic"/>
            </a:endParaRPr>
          </a:p>
          <a:p>
            <a:pPr marL="6114415" marR="318135">
              <a:lnSpc>
                <a:spcPct val="120100"/>
              </a:lnSpc>
              <a:spcBef>
                <a:spcPts val="12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즉, 앞선 사례에서는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“기온”이라는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혼동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변수를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간과했기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때문에</a:t>
            </a:r>
            <a:endParaRPr sz="1400">
              <a:latin typeface="Malgun Gothic"/>
              <a:cs typeface="Malgun Gothic"/>
            </a:endParaRPr>
          </a:p>
          <a:p>
            <a:pPr marL="6114415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인과성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추론에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오류가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발생</a:t>
            </a:r>
            <a:endParaRPr sz="1400">
              <a:latin typeface="Malgun Gothic"/>
              <a:cs typeface="Malgun Gothic"/>
            </a:endParaRPr>
          </a:p>
          <a:p>
            <a:pPr marL="611441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(없는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인과성이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있다고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오해)</a:t>
            </a:r>
            <a:endParaRPr sz="1400">
              <a:latin typeface="Malgun Gothic"/>
              <a:cs typeface="Malgun Gothic"/>
            </a:endParaRPr>
          </a:p>
          <a:p>
            <a:pPr marR="45720" algn="ct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7051" y="1848175"/>
            <a:ext cx="945515" cy="332105"/>
          </a:xfrm>
          <a:custGeom>
            <a:avLst/>
            <a:gdLst/>
            <a:ahLst/>
            <a:cxnLst/>
            <a:rect l="l" t="t" r="r" b="b"/>
            <a:pathLst>
              <a:path w="945514" h="332105">
                <a:moveTo>
                  <a:pt x="0" y="0"/>
                </a:moveTo>
                <a:lnTo>
                  <a:pt x="944977" y="0"/>
                </a:lnTo>
                <a:lnTo>
                  <a:pt x="944977" y="331591"/>
                </a:lnTo>
                <a:lnTo>
                  <a:pt x="0" y="331591"/>
                </a:lnTo>
                <a:lnTo>
                  <a:pt x="0" y="0"/>
                </a:lnTo>
              </a:path>
            </a:pathLst>
          </a:custGeom>
          <a:ln w="18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37467" y="2478500"/>
            <a:ext cx="1200785" cy="159385"/>
          </a:xfrm>
          <a:custGeom>
            <a:avLst/>
            <a:gdLst/>
            <a:ahLst/>
            <a:cxnLst/>
            <a:rect l="l" t="t" r="r" b="b"/>
            <a:pathLst>
              <a:path w="1200785" h="159385">
                <a:moveTo>
                  <a:pt x="21783" y="77030"/>
                </a:moveTo>
                <a:lnTo>
                  <a:pt x="11945" y="83915"/>
                </a:lnTo>
                <a:lnTo>
                  <a:pt x="5609" y="88350"/>
                </a:lnTo>
                <a:lnTo>
                  <a:pt x="2777" y="90333"/>
                </a:lnTo>
                <a:lnTo>
                  <a:pt x="808" y="91710"/>
                </a:lnTo>
                <a:lnTo>
                  <a:pt x="0" y="91836"/>
                </a:lnTo>
                <a:lnTo>
                  <a:pt x="353" y="90710"/>
                </a:lnTo>
                <a:lnTo>
                  <a:pt x="705" y="89584"/>
                </a:lnTo>
                <a:lnTo>
                  <a:pt x="17715" y="54589"/>
                </a:lnTo>
                <a:lnTo>
                  <a:pt x="42322" y="19550"/>
                </a:lnTo>
                <a:lnTo>
                  <a:pt x="77863" y="324"/>
                </a:lnTo>
                <a:lnTo>
                  <a:pt x="84185" y="0"/>
                </a:lnTo>
                <a:lnTo>
                  <a:pt x="120234" y="28990"/>
                </a:lnTo>
                <a:lnTo>
                  <a:pt x="143133" y="53760"/>
                </a:lnTo>
                <a:lnTo>
                  <a:pt x="153342" y="64762"/>
                </a:lnTo>
                <a:lnTo>
                  <a:pt x="183244" y="95097"/>
                </a:lnTo>
                <a:lnTo>
                  <a:pt x="216953" y="118309"/>
                </a:lnTo>
                <a:lnTo>
                  <a:pt x="244165" y="123228"/>
                </a:lnTo>
                <a:lnTo>
                  <a:pt x="250695" y="122508"/>
                </a:lnTo>
                <a:lnTo>
                  <a:pt x="288662" y="94666"/>
                </a:lnTo>
                <a:lnTo>
                  <a:pt x="300414" y="82850"/>
                </a:lnTo>
                <a:lnTo>
                  <a:pt x="310647" y="73026"/>
                </a:lnTo>
                <a:lnTo>
                  <a:pt x="346223" y="48457"/>
                </a:lnTo>
                <a:lnTo>
                  <a:pt x="372325" y="44503"/>
                </a:lnTo>
                <a:lnTo>
                  <a:pt x="378378" y="45149"/>
                </a:lnTo>
                <a:lnTo>
                  <a:pt x="416338" y="64987"/>
                </a:lnTo>
                <a:lnTo>
                  <a:pt x="452257" y="97931"/>
                </a:lnTo>
                <a:lnTo>
                  <a:pt x="460461" y="105954"/>
                </a:lnTo>
                <a:lnTo>
                  <a:pt x="492951" y="133422"/>
                </a:lnTo>
                <a:lnTo>
                  <a:pt x="532376" y="145940"/>
                </a:lnTo>
                <a:lnTo>
                  <a:pt x="539198" y="146067"/>
                </a:lnTo>
                <a:lnTo>
                  <a:pt x="546020" y="146194"/>
                </a:lnTo>
                <a:lnTo>
                  <a:pt x="579374" y="126542"/>
                </a:lnTo>
                <a:lnTo>
                  <a:pt x="604119" y="102905"/>
                </a:lnTo>
                <a:lnTo>
                  <a:pt x="611000" y="95981"/>
                </a:lnTo>
                <a:lnTo>
                  <a:pt x="641720" y="68367"/>
                </a:lnTo>
                <a:lnTo>
                  <a:pt x="673862" y="47890"/>
                </a:lnTo>
                <a:lnTo>
                  <a:pt x="705014" y="40392"/>
                </a:lnTo>
                <a:lnTo>
                  <a:pt x="712309" y="40457"/>
                </a:lnTo>
                <a:lnTo>
                  <a:pt x="754109" y="57051"/>
                </a:lnTo>
                <a:lnTo>
                  <a:pt x="780231" y="74952"/>
                </a:lnTo>
                <a:lnTo>
                  <a:pt x="791101" y="82202"/>
                </a:lnTo>
                <a:lnTo>
                  <a:pt x="827211" y="99192"/>
                </a:lnTo>
                <a:lnTo>
                  <a:pt x="867981" y="106465"/>
                </a:lnTo>
                <a:lnTo>
                  <a:pt x="874746" y="106510"/>
                </a:lnTo>
                <a:lnTo>
                  <a:pt x="881432" y="106085"/>
                </a:lnTo>
                <a:lnTo>
                  <a:pt x="921398" y="94346"/>
                </a:lnTo>
                <a:lnTo>
                  <a:pt x="928374" y="91225"/>
                </a:lnTo>
                <a:lnTo>
                  <a:pt x="935448" y="88144"/>
                </a:lnTo>
                <a:lnTo>
                  <a:pt x="978227" y="74194"/>
                </a:lnTo>
                <a:lnTo>
                  <a:pt x="992241" y="73179"/>
                </a:lnTo>
                <a:lnTo>
                  <a:pt x="999477" y="73373"/>
                </a:lnTo>
                <a:lnTo>
                  <a:pt x="1037797" y="84952"/>
                </a:lnTo>
                <a:lnTo>
                  <a:pt x="1070650" y="106915"/>
                </a:lnTo>
                <a:lnTo>
                  <a:pt x="1079162" y="113279"/>
                </a:lnTo>
                <a:lnTo>
                  <a:pt x="1087842" y="119531"/>
                </a:lnTo>
                <a:lnTo>
                  <a:pt x="1122792" y="142199"/>
                </a:lnTo>
                <a:lnTo>
                  <a:pt x="1160062" y="157583"/>
                </a:lnTo>
                <a:lnTo>
                  <a:pt x="1170766" y="159006"/>
                </a:lnTo>
                <a:lnTo>
                  <a:pt x="1174860" y="158631"/>
                </a:lnTo>
                <a:lnTo>
                  <a:pt x="1179742" y="154864"/>
                </a:lnTo>
                <a:lnTo>
                  <a:pt x="1185674" y="144359"/>
                </a:lnTo>
                <a:lnTo>
                  <a:pt x="1192656" y="127117"/>
                </a:lnTo>
                <a:lnTo>
                  <a:pt x="1200689" y="103137"/>
                </a:lnTo>
              </a:path>
            </a:pathLst>
          </a:custGeom>
          <a:ln w="18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558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Confounding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Variable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83245" cy="2314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A2C2C"/>
              </a:buClr>
              <a:buFont typeface="Malgun Gothic"/>
              <a:buAutoNum type="arabicPeriod"/>
            </a:pPr>
            <a:endParaRPr sz="2250">
              <a:latin typeface="Malgun Gothic"/>
              <a:cs typeface="Malgun Gothic"/>
            </a:endParaRPr>
          </a:p>
          <a:p>
            <a:pPr marL="563880" marR="5080" lvl="1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또한,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존재한다고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하더라도,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변수가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이를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왜곡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시키는 </a:t>
            </a:r>
            <a:r>
              <a:rPr sz="2000" spc="-68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경우도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존재함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A영양제를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섭취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하면,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건강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수준(근력)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이</a:t>
            </a:r>
            <a:r>
              <a:rPr sz="2000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개선될까?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604" y="3521964"/>
            <a:ext cx="586740" cy="5867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5900" y="3489959"/>
            <a:ext cx="586740" cy="5867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785615" y="3546309"/>
            <a:ext cx="1274445" cy="494030"/>
            <a:chOff x="3785615" y="3546309"/>
            <a:chExt cx="1274445" cy="4940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5615" y="3546309"/>
              <a:ext cx="1274064" cy="49381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32859" y="3576827"/>
              <a:ext cx="1183005" cy="390525"/>
            </a:xfrm>
            <a:custGeom>
              <a:avLst/>
              <a:gdLst/>
              <a:ahLst/>
              <a:cxnLst/>
              <a:rect l="l" t="t" r="r" b="b"/>
              <a:pathLst>
                <a:path w="1183004" h="390525">
                  <a:moveTo>
                    <a:pt x="987551" y="0"/>
                  </a:moveTo>
                  <a:lnTo>
                    <a:pt x="987551" y="97536"/>
                  </a:lnTo>
                  <a:lnTo>
                    <a:pt x="0" y="97536"/>
                  </a:lnTo>
                  <a:lnTo>
                    <a:pt x="0" y="292608"/>
                  </a:lnTo>
                  <a:lnTo>
                    <a:pt x="987551" y="292608"/>
                  </a:lnTo>
                  <a:lnTo>
                    <a:pt x="987551" y="390144"/>
                  </a:lnTo>
                  <a:lnTo>
                    <a:pt x="1182624" y="195072"/>
                  </a:lnTo>
                  <a:lnTo>
                    <a:pt x="987551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2859" y="3576827"/>
              <a:ext cx="1183005" cy="390525"/>
            </a:xfrm>
            <a:custGeom>
              <a:avLst/>
              <a:gdLst/>
              <a:ahLst/>
              <a:cxnLst/>
              <a:rect l="l" t="t" r="r" b="b"/>
              <a:pathLst>
                <a:path w="1183004" h="390525">
                  <a:moveTo>
                    <a:pt x="0" y="97536"/>
                  </a:moveTo>
                  <a:lnTo>
                    <a:pt x="987551" y="97536"/>
                  </a:lnTo>
                  <a:lnTo>
                    <a:pt x="987551" y="0"/>
                  </a:lnTo>
                  <a:lnTo>
                    <a:pt x="1182624" y="195072"/>
                  </a:lnTo>
                  <a:lnTo>
                    <a:pt x="987551" y="390144"/>
                  </a:lnTo>
                  <a:lnTo>
                    <a:pt x="987551" y="292608"/>
                  </a:lnTo>
                  <a:lnTo>
                    <a:pt x="0" y="292608"/>
                  </a:lnTo>
                  <a:lnTo>
                    <a:pt x="0" y="9753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4108" y="4539742"/>
            <a:ext cx="5827395" cy="13430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그런데,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영양제를</a:t>
            </a:r>
            <a:r>
              <a:rPr sz="18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섭취하는</a:t>
            </a:r>
            <a:r>
              <a:rPr sz="18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사람은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(대체로)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건강에 관심이</a:t>
            </a:r>
            <a:r>
              <a:rPr sz="18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많은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사람이기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때문에</a:t>
            </a:r>
            <a:endParaRPr sz="1800">
              <a:latin typeface="Malgun Gothic"/>
              <a:cs typeface="Malgun Gothic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(대체로)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규칙적인 운동도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하고,</a:t>
            </a:r>
            <a:r>
              <a:rPr sz="18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건강한 음식을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섭취하고, </a:t>
            </a:r>
            <a:r>
              <a:rPr sz="1800" b="1" spc="-6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음주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및 흡연도 자제하지</a:t>
            </a:r>
            <a:r>
              <a:rPr sz="18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않을까?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49373" y="4733813"/>
            <a:ext cx="325755" cy="1094105"/>
          </a:xfrm>
          <a:custGeom>
            <a:avLst/>
            <a:gdLst/>
            <a:ahLst/>
            <a:cxnLst/>
            <a:rect l="l" t="t" r="r" b="b"/>
            <a:pathLst>
              <a:path w="325755" h="1094104">
                <a:moveTo>
                  <a:pt x="158069" y="0"/>
                </a:moveTo>
                <a:lnTo>
                  <a:pt x="130839" y="48867"/>
                </a:lnTo>
                <a:lnTo>
                  <a:pt x="106181" y="97092"/>
                </a:lnTo>
                <a:lnTo>
                  <a:pt x="84095" y="144675"/>
                </a:lnTo>
                <a:lnTo>
                  <a:pt x="64581" y="191616"/>
                </a:lnTo>
                <a:lnTo>
                  <a:pt x="47639" y="237915"/>
                </a:lnTo>
                <a:lnTo>
                  <a:pt x="33269" y="283572"/>
                </a:lnTo>
                <a:lnTo>
                  <a:pt x="21471" y="328587"/>
                </a:lnTo>
                <a:lnTo>
                  <a:pt x="12245" y="372960"/>
                </a:lnTo>
                <a:lnTo>
                  <a:pt x="5591" y="416690"/>
                </a:lnTo>
                <a:lnTo>
                  <a:pt x="1509" y="459779"/>
                </a:lnTo>
                <a:lnTo>
                  <a:pt x="0" y="502226"/>
                </a:lnTo>
                <a:lnTo>
                  <a:pt x="1062" y="544031"/>
                </a:lnTo>
                <a:lnTo>
                  <a:pt x="4696" y="585194"/>
                </a:lnTo>
                <a:lnTo>
                  <a:pt x="10902" y="625714"/>
                </a:lnTo>
                <a:lnTo>
                  <a:pt x="19681" y="665593"/>
                </a:lnTo>
                <a:lnTo>
                  <a:pt x="31031" y="704830"/>
                </a:lnTo>
                <a:lnTo>
                  <a:pt x="44954" y="743424"/>
                </a:lnTo>
                <a:lnTo>
                  <a:pt x="61448" y="781377"/>
                </a:lnTo>
                <a:lnTo>
                  <a:pt x="80515" y="818688"/>
                </a:lnTo>
                <a:lnTo>
                  <a:pt x="102153" y="855356"/>
                </a:lnTo>
                <a:lnTo>
                  <a:pt x="126364" y="891383"/>
                </a:lnTo>
                <a:lnTo>
                  <a:pt x="153146" y="926767"/>
                </a:lnTo>
                <a:lnTo>
                  <a:pt x="182501" y="961510"/>
                </a:lnTo>
                <a:lnTo>
                  <a:pt x="214428" y="995610"/>
                </a:lnTo>
                <a:lnTo>
                  <a:pt x="248926" y="1029068"/>
                </a:lnTo>
                <a:lnTo>
                  <a:pt x="285997" y="1061885"/>
                </a:lnTo>
                <a:lnTo>
                  <a:pt x="325640" y="1094059"/>
                </a:lnTo>
              </a:path>
            </a:pathLst>
          </a:custGeom>
          <a:ln w="18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558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Confounding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Variable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320" cy="2670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A2C2C"/>
              </a:buClr>
              <a:buFont typeface="Malgun Gothic"/>
              <a:buAutoNum type="arabicPeriod"/>
            </a:pPr>
            <a:endParaRPr sz="2250">
              <a:latin typeface="Malgun Gothic"/>
              <a:cs typeface="Malgun Gothic"/>
            </a:endParaRPr>
          </a:p>
          <a:p>
            <a:pPr marL="563880" marR="5080" lvl="1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추론에서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변수를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적절히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고려하지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않으면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수준을 </a:t>
            </a:r>
            <a:r>
              <a:rPr sz="2000" b="1" spc="-69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과대/과소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할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실제보다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강하거나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약한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관계가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있다고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오해</a:t>
            </a:r>
            <a:endParaRPr sz="20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예)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1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정도의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효과인데, 3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정도의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효과라고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오해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이러한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오해는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잘못된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의사결정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으로</a:t>
            </a:r>
            <a:r>
              <a:rPr sz="2000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이어짐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4195571"/>
            <a:ext cx="586739" cy="5867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49496" y="4136135"/>
            <a:ext cx="2161540" cy="2251075"/>
            <a:chOff x="4349496" y="4136135"/>
            <a:chExt cx="2161540" cy="22510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9496" y="4165091"/>
              <a:ext cx="586740" cy="5867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1264" y="5823204"/>
              <a:ext cx="594360" cy="5638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8596" y="4896612"/>
              <a:ext cx="851928" cy="9646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17491" y="4920868"/>
              <a:ext cx="758190" cy="873125"/>
            </a:xfrm>
            <a:custGeom>
              <a:avLst/>
              <a:gdLst/>
              <a:ahLst/>
              <a:cxnLst/>
              <a:rect l="l" t="t" r="r" b="b"/>
              <a:pathLst>
                <a:path w="758189" h="873125">
                  <a:moveTo>
                    <a:pt x="10795" y="0"/>
                  </a:moveTo>
                  <a:lnTo>
                    <a:pt x="0" y="126872"/>
                  </a:lnTo>
                  <a:lnTo>
                    <a:pt x="34417" y="97789"/>
                  </a:lnTo>
                  <a:lnTo>
                    <a:pt x="688848" y="872731"/>
                  </a:lnTo>
                  <a:lnTo>
                    <a:pt x="757682" y="814667"/>
                  </a:lnTo>
                  <a:lnTo>
                    <a:pt x="103124" y="39750"/>
                  </a:lnTo>
                  <a:lnTo>
                    <a:pt x="137541" y="10667"/>
                  </a:lnTo>
                  <a:lnTo>
                    <a:pt x="10795" y="0"/>
                  </a:lnTo>
                  <a:close/>
                </a:path>
              </a:pathLst>
            </a:custGeom>
            <a:solidFill>
              <a:srgbClr val="0F0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17491" y="4920868"/>
              <a:ext cx="758190" cy="873125"/>
            </a:xfrm>
            <a:custGeom>
              <a:avLst/>
              <a:gdLst/>
              <a:ahLst/>
              <a:cxnLst/>
              <a:rect l="l" t="t" r="r" b="b"/>
              <a:pathLst>
                <a:path w="758189" h="873125">
                  <a:moveTo>
                    <a:pt x="688848" y="872731"/>
                  </a:moveTo>
                  <a:lnTo>
                    <a:pt x="34417" y="97790"/>
                  </a:lnTo>
                  <a:lnTo>
                    <a:pt x="0" y="126873"/>
                  </a:lnTo>
                  <a:lnTo>
                    <a:pt x="10795" y="0"/>
                  </a:lnTo>
                  <a:lnTo>
                    <a:pt x="137541" y="10668"/>
                  </a:lnTo>
                  <a:lnTo>
                    <a:pt x="103124" y="39751"/>
                  </a:lnTo>
                  <a:lnTo>
                    <a:pt x="757682" y="814667"/>
                  </a:lnTo>
                  <a:lnTo>
                    <a:pt x="688848" y="872731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0996" y="4558271"/>
              <a:ext cx="1392936" cy="7787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69637" y="4585969"/>
              <a:ext cx="1300480" cy="683895"/>
            </a:xfrm>
            <a:custGeom>
              <a:avLst/>
              <a:gdLst/>
              <a:ahLst/>
              <a:cxnLst/>
              <a:rect l="l" t="t" r="r" b="b"/>
              <a:pathLst>
                <a:path w="1300479" h="683895">
                  <a:moveTo>
                    <a:pt x="119634" y="0"/>
                  </a:moveTo>
                  <a:lnTo>
                    <a:pt x="0" y="43433"/>
                  </a:lnTo>
                  <a:lnTo>
                    <a:pt x="43434" y="163067"/>
                  </a:lnTo>
                  <a:lnTo>
                    <a:pt x="62484" y="122300"/>
                  </a:lnTo>
                  <a:lnTo>
                    <a:pt x="1261745" y="683386"/>
                  </a:lnTo>
                  <a:lnTo>
                    <a:pt x="1299972" y="601852"/>
                  </a:lnTo>
                  <a:lnTo>
                    <a:pt x="100584" y="40766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0F0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9637" y="4585969"/>
              <a:ext cx="1300480" cy="683895"/>
            </a:xfrm>
            <a:custGeom>
              <a:avLst/>
              <a:gdLst/>
              <a:ahLst/>
              <a:cxnLst/>
              <a:rect l="l" t="t" r="r" b="b"/>
              <a:pathLst>
                <a:path w="1300479" h="683895">
                  <a:moveTo>
                    <a:pt x="1261745" y="683387"/>
                  </a:moveTo>
                  <a:lnTo>
                    <a:pt x="62484" y="122301"/>
                  </a:lnTo>
                  <a:lnTo>
                    <a:pt x="43434" y="163068"/>
                  </a:lnTo>
                  <a:lnTo>
                    <a:pt x="0" y="43434"/>
                  </a:lnTo>
                  <a:lnTo>
                    <a:pt x="119634" y="0"/>
                  </a:lnTo>
                  <a:lnTo>
                    <a:pt x="100584" y="40767"/>
                  </a:lnTo>
                  <a:lnTo>
                    <a:pt x="1299972" y="601853"/>
                  </a:lnTo>
                  <a:lnTo>
                    <a:pt x="1261745" y="683387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10912" y="4136135"/>
              <a:ext cx="1499615" cy="4069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059934" y="4161662"/>
              <a:ext cx="1407795" cy="309880"/>
            </a:xfrm>
            <a:custGeom>
              <a:avLst/>
              <a:gdLst/>
              <a:ahLst/>
              <a:cxnLst/>
              <a:rect l="l" t="t" r="r" b="b"/>
              <a:pathLst>
                <a:path w="1407795" h="309879">
                  <a:moveTo>
                    <a:pt x="1395476" y="0"/>
                  </a:moveTo>
                  <a:lnTo>
                    <a:pt x="83185" y="176022"/>
                  </a:lnTo>
                  <a:lnTo>
                    <a:pt x="77215" y="131318"/>
                  </a:lnTo>
                  <a:lnTo>
                    <a:pt x="0" y="232537"/>
                  </a:lnTo>
                  <a:lnTo>
                    <a:pt x="101091" y="309753"/>
                  </a:lnTo>
                  <a:lnTo>
                    <a:pt x="95123" y="265175"/>
                  </a:lnTo>
                  <a:lnTo>
                    <a:pt x="1407414" y="89154"/>
                  </a:lnTo>
                  <a:lnTo>
                    <a:pt x="1395476" y="0"/>
                  </a:lnTo>
                  <a:close/>
                </a:path>
              </a:pathLst>
            </a:custGeom>
            <a:solidFill>
              <a:srgbClr val="0F0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9934" y="4161662"/>
              <a:ext cx="1407795" cy="309880"/>
            </a:xfrm>
            <a:custGeom>
              <a:avLst/>
              <a:gdLst/>
              <a:ahLst/>
              <a:cxnLst/>
              <a:rect l="l" t="t" r="r" b="b"/>
              <a:pathLst>
                <a:path w="1407795" h="309879">
                  <a:moveTo>
                    <a:pt x="1407414" y="89154"/>
                  </a:moveTo>
                  <a:lnTo>
                    <a:pt x="95123" y="265176"/>
                  </a:lnTo>
                  <a:lnTo>
                    <a:pt x="101091" y="309753"/>
                  </a:lnTo>
                  <a:lnTo>
                    <a:pt x="0" y="232537"/>
                  </a:lnTo>
                  <a:lnTo>
                    <a:pt x="77215" y="131318"/>
                  </a:lnTo>
                  <a:lnTo>
                    <a:pt x="83185" y="176022"/>
                  </a:lnTo>
                  <a:lnTo>
                    <a:pt x="1395476" y="0"/>
                  </a:lnTo>
                  <a:lnTo>
                    <a:pt x="1407414" y="89154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813304" y="4328210"/>
            <a:ext cx="1274445" cy="283845"/>
            <a:chOff x="2813304" y="4328210"/>
            <a:chExt cx="1274445" cy="28384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3304" y="4328210"/>
              <a:ext cx="1274064" cy="2835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860548" y="4358639"/>
              <a:ext cx="1183005" cy="180340"/>
            </a:xfrm>
            <a:custGeom>
              <a:avLst/>
              <a:gdLst/>
              <a:ahLst/>
              <a:cxnLst/>
              <a:rect l="l" t="t" r="r" b="b"/>
              <a:pathLst>
                <a:path w="1183004" h="180339">
                  <a:moveTo>
                    <a:pt x="1092707" y="0"/>
                  </a:moveTo>
                  <a:lnTo>
                    <a:pt x="1092707" y="44958"/>
                  </a:lnTo>
                  <a:lnTo>
                    <a:pt x="0" y="44958"/>
                  </a:lnTo>
                  <a:lnTo>
                    <a:pt x="0" y="134874"/>
                  </a:lnTo>
                  <a:lnTo>
                    <a:pt x="1092707" y="134874"/>
                  </a:lnTo>
                  <a:lnTo>
                    <a:pt x="1092707" y="179832"/>
                  </a:lnTo>
                  <a:lnTo>
                    <a:pt x="1182624" y="89916"/>
                  </a:lnTo>
                  <a:lnTo>
                    <a:pt x="1092707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60548" y="4358639"/>
              <a:ext cx="1183005" cy="180340"/>
            </a:xfrm>
            <a:custGeom>
              <a:avLst/>
              <a:gdLst/>
              <a:ahLst/>
              <a:cxnLst/>
              <a:rect l="l" t="t" r="r" b="b"/>
              <a:pathLst>
                <a:path w="1183004" h="180339">
                  <a:moveTo>
                    <a:pt x="0" y="44958"/>
                  </a:moveTo>
                  <a:lnTo>
                    <a:pt x="1092707" y="44958"/>
                  </a:lnTo>
                  <a:lnTo>
                    <a:pt x="1092707" y="0"/>
                  </a:lnTo>
                  <a:lnTo>
                    <a:pt x="1182624" y="89916"/>
                  </a:lnTo>
                  <a:lnTo>
                    <a:pt x="1092707" y="179832"/>
                  </a:lnTo>
                  <a:lnTo>
                    <a:pt x="1092707" y="134874"/>
                  </a:lnTo>
                  <a:lnTo>
                    <a:pt x="0" y="134874"/>
                  </a:lnTo>
                  <a:lnTo>
                    <a:pt x="0" y="44958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6803" y="6132576"/>
            <a:ext cx="525779" cy="58673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73952" y="5059680"/>
            <a:ext cx="426719" cy="59436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6628326" y="3462943"/>
            <a:ext cx="568960" cy="836294"/>
            <a:chOff x="6628326" y="3462943"/>
            <a:chExt cx="568960" cy="836294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8326" y="3750148"/>
              <a:ext cx="568924" cy="5486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884655" y="3471943"/>
              <a:ext cx="155575" cy="229235"/>
            </a:xfrm>
            <a:custGeom>
              <a:avLst/>
              <a:gdLst/>
              <a:ahLst/>
              <a:cxnLst/>
              <a:rect l="l" t="t" r="r" b="b"/>
              <a:pathLst>
                <a:path w="155575" h="229235">
                  <a:moveTo>
                    <a:pt x="0" y="93456"/>
                  </a:moveTo>
                  <a:lnTo>
                    <a:pt x="16353" y="93704"/>
                  </a:lnTo>
                  <a:lnTo>
                    <a:pt x="32593" y="93653"/>
                  </a:lnTo>
                  <a:lnTo>
                    <a:pt x="48720" y="93303"/>
                  </a:lnTo>
                  <a:lnTo>
                    <a:pt x="64736" y="92655"/>
                  </a:lnTo>
                  <a:lnTo>
                    <a:pt x="75850" y="92186"/>
                  </a:lnTo>
                  <a:lnTo>
                    <a:pt x="87879" y="91845"/>
                  </a:lnTo>
                  <a:lnTo>
                    <a:pt x="100825" y="91633"/>
                  </a:lnTo>
                  <a:lnTo>
                    <a:pt x="114689" y="91550"/>
                  </a:lnTo>
                  <a:lnTo>
                    <a:pt x="127975" y="90966"/>
                  </a:lnTo>
                  <a:lnTo>
                    <a:pt x="139187" y="89254"/>
                  </a:lnTo>
                  <a:lnTo>
                    <a:pt x="148326" y="86412"/>
                  </a:lnTo>
                  <a:lnTo>
                    <a:pt x="155393" y="82440"/>
                  </a:lnTo>
                </a:path>
                <a:path w="155575" h="229235">
                  <a:moveTo>
                    <a:pt x="102822" y="156"/>
                  </a:moveTo>
                  <a:lnTo>
                    <a:pt x="98096" y="39526"/>
                  </a:lnTo>
                  <a:lnTo>
                    <a:pt x="98471" y="57495"/>
                  </a:lnTo>
                  <a:lnTo>
                    <a:pt x="100432" y="101031"/>
                  </a:lnTo>
                  <a:lnTo>
                    <a:pt x="103475" y="145264"/>
                  </a:lnTo>
                  <a:lnTo>
                    <a:pt x="108890" y="194795"/>
                  </a:lnTo>
                  <a:lnTo>
                    <a:pt x="114322" y="223094"/>
                  </a:lnTo>
                  <a:lnTo>
                    <a:pt x="115195" y="226001"/>
                  </a:lnTo>
                  <a:lnTo>
                    <a:pt x="115596" y="227328"/>
                  </a:lnTo>
                  <a:lnTo>
                    <a:pt x="115991" y="228655"/>
                  </a:lnTo>
                  <a:lnTo>
                    <a:pt x="116511" y="228272"/>
                  </a:lnTo>
                  <a:lnTo>
                    <a:pt x="117141" y="226179"/>
                  </a:lnTo>
                  <a:lnTo>
                    <a:pt x="118105" y="222968"/>
                  </a:lnTo>
                  <a:lnTo>
                    <a:pt x="119645" y="217837"/>
                  </a:lnTo>
                  <a:lnTo>
                    <a:pt x="121762" y="210788"/>
                  </a:lnTo>
                  <a:lnTo>
                    <a:pt x="124456" y="201819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347971" y="4931664"/>
            <a:ext cx="373380" cy="1109980"/>
            <a:chOff x="4347971" y="4931664"/>
            <a:chExt cx="373380" cy="1109980"/>
          </a:xfrm>
        </p:grpSpPr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47971" y="4931664"/>
              <a:ext cx="373341" cy="11094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396231" y="4958460"/>
              <a:ext cx="276225" cy="1016635"/>
            </a:xfrm>
            <a:custGeom>
              <a:avLst/>
              <a:gdLst/>
              <a:ahLst/>
              <a:cxnLst/>
              <a:rect l="l" t="t" r="r" b="b"/>
              <a:pathLst>
                <a:path w="276225" h="1016635">
                  <a:moveTo>
                    <a:pt x="200659" y="0"/>
                  </a:moveTo>
                  <a:lnTo>
                    <a:pt x="97916" y="75183"/>
                  </a:lnTo>
                  <a:lnTo>
                    <a:pt x="142366" y="82041"/>
                  </a:lnTo>
                  <a:lnTo>
                    <a:pt x="0" y="1002843"/>
                  </a:lnTo>
                  <a:lnTo>
                    <a:pt x="88900" y="1016597"/>
                  </a:lnTo>
                  <a:lnTo>
                    <a:pt x="231393" y="95884"/>
                  </a:lnTo>
                  <a:lnTo>
                    <a:pt x="275843" y="102743"/>
                  </a:lnTo>
                  <a:lnTo>
                    <a:pt x="200659" y="0"/>
                  </a:lnTo>
                  <a:close/>
                </a:path>
              </a:pathLst>
            </a:custGeom>
            <a:solidFill>
              <a:srgbClr val="0F0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96231" y="4958460"/>
              <a:ext cx="276225" cy="1016635"/>
            </a:xfrm>
            <a:custGeom>
              <a:avLst/>
              <a:gdLst/>
              <a:ahLst/>
              <a:cxnLst/>
              <a:rect l="l" t="t" r="r" b="b"/>
              <a:pathLst>
                <a:path w="276225" h="1016635">
                  <a:moveTo>
                    <a:pt x="0" y="1002843"/>
                  </a:moveTo>
                  <a:lnTo>
                    <a:pt x="142366" y="82042"/>
                  </a:lnTo>
                  <a:lnTo>
                    <a:pt x="97916" y="75184"/>
                  </a:lnTo>
                  <a:lnTo>
                    <a:pt x="200659" y="0"/>
                  </a:lnTo>
                  <a:lnTo>
                    <a:pt x="275843" y="102743"/>
                  </a:lnTo>
                  <a:lnTo>
                    <a:pt x="231393" y="95885"/>
                  </a:lnTo>
                  <a:lnTo>
                    <a:pt x="88900" y="1016597"/>
                  </a:lnTo>
                  <a:lnTo>
                    <a:pt x="0" y="1002843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13472" y="4665091"/>
            <a:ext cx="1810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다른</a:t>
            </a:r>
            <a:r>
              <a:rPr sz="1800" b="1" spc="-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혼동변수는?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09563" y="4972712"/>
            <a:ext cx="558165" cy="446405"/>
            <a:chOff x="7409563" y="4972712"/>
            <a:chExt cx="558165" cy="446405"/>
          </a:xfrm>
        </p:grpSpPr>
        <p:sp>
          <p:nvSpPr>
            <p:cNvPr id="32" name="object 32"/>
            <p:cNvSpPr/>
            <p:nvPr/>
          </p:nvSpPr>
          <p:spPr>
            <a:xfrm>
              <a:off x="7418563" y="4981712"/>
              <a:ext cx="90805" cy="247650"/>
            </a:xfrm>
            <a:custGeom>
              <a:avLst/>
              <a:gdLst/>
              <a:ahLst/>
              <a:cxnLst/>
              <a:rect l="l" t="t" r="r" b="b"/>
              <a:pathLst>
                <a:path w="90804" h="247650">
                  <a:moveTo>
                    <a:pt x="90747" y="1070"/>
                  </a:moveTo>
                  <a:lnTo>
                    <a:pt x="86431" y="0"/>
                  </a:lnTo>
                  <a:lnTo>
                    <a:pt x="84159" y="6951"/>
                  </a:lnTo>
                  <a:lnTo>
                    <a:pt x="83916" y="21925"/>
                  </a:lnTo>
                  <a:lnTo>
                    <a:pt x="83218" y="35064"/>
                  </a:lnTo>
                  <a:lnTo>
                    <a:pt x="74856" y="97385"/>
                  </a:lnTo>
                  <a:lnTo>
                    <a:pt x="64735" y="147239"/>
                  </a:lnTo>
                  <a:lnTo>
                    <a:pt x="51788" y="190802"/>
                  </a:lnTo>
                  <a:lnTo>
                    <a:pt x="28367" y="234406"/>
                  </a:lnTo>
                  <a:lnTo>
                    <a:pt x="14801" y="244679"/>
                  </a:lnTo>
                  <a:lnTo>
                    <a:pt x="0" y="247266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98537" y="5018355"/>
              <a:ext cx="164671" cy="17066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71196" y="5256283"/>
              <a:ext cx="142985" cy="16279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720230" y="5041781"/>
              <a:ext cx="238760" cy="293370"/>
            </a:xfrm>
            <a:custGeom>
              <a:avLst/>
              <a:gdLst/>
              <a:ahLst/>
              <a:cxnLst/>
              <a:rect l="l" t="t" r="r" b="b"/>
              <a:pathLst>
                <a:path w="238759" h="293370">
                  <a:moveTo>
                    <a:pt x="13932" y="39449"/>
                  </a:moveTo>
                  <a:lnTo>
                    <a:pt x="8751" y="33545"/>
                  </a:lnTo>
                  <a:lnTo>
                    <a:pt x="5079" y="33498"/>
                  </a:lnTo>
                  <a:lnTo>
                    <a:pt x="2918" y="39309"/>
                  </a:lnTo>
                  <a:lnTo>
                    <a:pt x="1345" y="43512"/>
                  </a:lnTo>
                  <a:lnTo>
                    <a:pt x="382" y="50672"/>
                  </a:lnTo>
                  <a:lnTo>
                    <a:pt x="15" y="60790"/>
                  </a:lnTo>
                  <a:lnTo>
                    <a:pt x="0" y="68643"/>
                  </a:lnTo>
                  <a:lnTo>
                    <a:pt x="502" y="77024"/>
                  </a:lnTo>
                  <a:lnTo>
                    <a:pt x="10891" y="123605"/>
                  </a:lnTo>
                  <a:lnTo>
                    <a:pt x="33266" y="161557"/>
                  </a:lnTo>
                  <a:lnTo>
                    <a:pt x="54665" y="174389"/>
                  </a:lnTo>
                  <a:lnTo>
                    <a:pt x="61779" y="175550"/>
                  </a:lnTo>
                  <a:lnTo>
                    <a:pt x="81082" y="134294"/>
                  </a:lnTo>
                  <a:lnTo>
                    <a:pt x="84304" y="101335"/>
                  </a:lnTo>
                  <a:lnTo>
                    <a:pt x="84282" y="90341"/>
                  </a:lnTo>
                  <a:lnTo>
                    <a:pt x="77212" y="51454"/>
                  </a:lnTo>
                  <a:lnTo>
                    <a:pt x="45985" y="24120"/>
                  </a:lnTo>
                  <a:lnTo>
                    <a:pt x="38704" y="23659"/>
                  </a:lnTo>
                  <a:lnTo>
                    <a:pt x="31562" y="25382"/>
                  </a:lnTo>
                  <a:lnTo>
                    <a:pt x="24413" y="27105"/>
                  </a:lnTo>
                  <a:lnTo>
                    <a:pt x="18934" y="30372"/>
                  </a:lnTo>
                  <a:lnTo>
                    <a:pt x="15124" y="35182"/>
                  </a:lnTo>
                  <a:lnTo>
                    <a:pt x="11314" y="39993"/>
                  </a:lnTo>
                  <a:lnTo>
                    <a:pt x="8598" y="47333"/>
                  </a:lnTo>
                  <a:lnTo>
                    <a:pt x="6970" y="57204"/>
                  </a:lnTo>
                  <a:lnTo>
                    <a:pt x="5349" y="67073"/>
                  </a:lnTo>
                  <a:lnTo>
                    <a:pt x="4740" y="74222"/>
                  </a:lnTo>
                  <a:lnTo>
                    <a:pt x="5148" y="78650"/>
                  </a:lnTo>
                  <a:lnTo>
                    <a:pt x="5564" y="83078"/>
                  </a:lnTo>
                  <a:lnTo>
                    <a:pt x="8155" y="87457"/>
                  </a:lnTo>
                  <a:lnTo>
                    <a:pt x="12935" y="91787"/>
                  </a:lnTo>
                  <a:lnTo>
                    <a:pt x="17714" y="96118"/>
                  </a:lnTo>
                  <a:lnTo>
                    <a:pt x="22827" y="98965"/>
                  </a:lnTo>
                  <a:lnTo>
                    <a:pt x="28279" y="100329"/>
                  </a:lnTo>
                  <a:lnTo>
                    <a:pt x="33730" y="101694"/>
                  </a:lnTo>
                  <a:lnTo>
                    <a:pt x="39494" y="102234"/>
                  </a:lnTo>
                  <a:lnTo>
                    <a:pt x="45562" y="101948"/>
                  </a:lnTo>
                  <a:lnTo>
                    <a:pt x="51630" y="101663"/>
                  </a:lnTo>
                  <a:lnTo>
                    <a:pt x="80640" y="70400"/>
                  </a:lnTo>
                  <a:lnTo>
                    <a:pt x="97225" y="43204"/>
                  </a:lnTo>
                  <a:lnTo>
                    <a:pt x="103944" y="32303"/>
                  </a:lnTo>
                  <a:lnTo>
                    <a:pt x="109161" y="24124"/>
                  </a:lnTo>
                  <a:lnTo>
                    <a:pt x="112874" y="18668"/>
                  </a:lnTo>
                  <a:lnTo>
                    <a:pt x="116823" y="13207"/>
                  </a:lnTo>
                  <a:lnTo>
                    <a:pt x="118846" y="11451"/>
                  </a:lnTo>
                  <a:lnTo>
                    <a:pt x="118922" y="13398"/>
                  </a:lnTo>
                  <a:lnTo>
                    <a:pt x="119005" y="15345"/>
                  </a:lnTo>
                  <a:lnTo>
                    <a:pt x="119213" y="20214"/>
                  </a:lnTo>
                  <a:lnTo>
                    <a:pt x="119538" y="28003"/>
                  </a:lnTo>
                  <a:lnTo>
                    <a:pt x="119871" y="35793"/>
                  </a:lnTo>
                  <a:lnTo>
                    <a:pt x="119573" y="43105"/>
                  </a:lnTo>
                  <a:lnTo>
                    <a:pt x="118652" y="49941"/>
                  </a:lnTo>
                  <a:lnTo>
                    <a:pt x="117737" y="56778"/>
                  </a:lnTo>
                  <a:lnTo>
                    <a:pt x="117225" y="63187"/>
                  </a:lnTo>
                  <a:lnTo>
                    <a:pt x="117135" y="69172"/>
                  </a:lnTo>
                  <a:lnTo>
                    <a:pt x="117045" y="75156"/>
                  </a:lnTo>
                  <a:lnTo>
                    <a:pt x="117329" y="79863"/>
                  </a:lnTo>
                  <a:lnTo>
                    <a:pt x="117987" y="83292"/>
                  </a:lnTo>
                  <a:lnTo>
                    <a:pt x="118652" y="86721"/>
                  </a:lnTo>
                  <a:lnTo>
                    <a:pt x="121367" y="88306"/>
                  </a:lnTo>
                  <a:lnTo>
                    <a:pt x="126140" y="88044"/>
                  </a:lnTo>
                  <a:lnTo>
                    <a:pt x="154514" y="54892"/>
                  </a:lnTo>
                  <a:lnTo>
                    <a:pt x="170392" y="16501"/>
                  </a:lnTo>
                  <a:lnTo>
                    <a:pt x="175857" y="0"/>
                  </a:lnTo>
                  <a:lnTo>
                    <a:pt x="176017" y="30"/>
                  </a:lnTo>
                  <a:lnTo>
                    <a:pt x="175989" y="1158"/>
                  </a:lnTo>
                  <a:lnTo>
                    <a:pt x="175961" y="2285"/>
                  </a:lnTo>
                  <a:lnTo>
                    <a:pt x="175809" y="7724"/>
                  </a:lnTo>
                  <a:lnTo>
                    <a:pt x="175545" y="17474"/>
                  </a:lnTo>
                  <a:lnTo>
                    <a:pt x="172533" y="60188"/>
                  </a:lnTo>
                  <a:lnTo>
                    <a:pt x="167328" y="100454"/>
                  </a:lnTo>
                  <a:lnTo>
                    <a:pt x="158747" y="140464"/>
                  </a:lnTo>
                  <a:lnTo>
                    <a:pt x="143570" y="184744"/>
                  </a:lnTo>
                  <a:lnTo>
                    <a:pt x="131121" y="213430"/>
                  </a:lnTo>
                  <a:lnTo>
                    <a:pt x="130809" y="214158"/>
                  </a:lnTo>
                  <a:lnTo>
                    <a:pt x="130491" y="214885"/>
                  </a:lnTo>
                  <a:lnTo>
                    <a:pt x="130484" y="215085"/>
                  </a:lnTo>
                  <a:lnTo>
                    <a:pt x="130795" y="214757"/>
                  </a:lnTo>
                  <a:lnTo>
                    <a:pt x="131107" y="214430"/>
                  </a:lnTo>
                  <a:lnTo>
                    <a:pt x="133989" y="211385"/>
                  </a:lnTo>
                  <a:lnTo>
                    <a:pt x="139447" y="205624"/>
                  </a:lnTo>
                  <a:lnTo>
                    <a:pt x="144899" y="199862"/>
                  </a:lnTo>
                  <a:lnTo>
                    <a:pt x="178053" y="184588"/>
                  </a:lnTo>
                  <a:lnTo>
                    <a:pt x="182681" y="185701"/>
                  </a:lnTo>
                  <a:lnTo>
                    <a:pt x="186719" y="188696"/>
                  </a:lnTo>
                  <a:lnTo>
                    <a:pt x="190758" y="191691"/>
                  </a:lnTo>
                  <a:lnTo>
                    <a:pt x="202437" y="233981"/>
                  </a:lnTo>
                  <a:lnTo>
                    <a:pt x="204391" y="247089"/>
                  </a:lnTo>
                  <a:lnTo>
                    <a:pt x="208649" y="265250"/>
                  </a:lnTo>
                  <a:lnTo>
                    <a:pt x="215740" y="278912"/>
                  </a:lnTo>
                  <a:lnTo>
                    <a:pt x="225667" y="288077"/>
                  </a:lnTo>
                  <a:lnTo>
                    <a:pt x="238431" y="292743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8044650" y="5259816"/>
            <a:ext cx="26034" cy="104775"/>
          </a:xfrm>
          <a:custGeom>
            <a:avLst/>
            <a:gdLst/>
            <a:ahLst/>
            <a:cxnLst/>
            <a:rect l="l" t="t" r="r" b="b"/>
            <a:pathLst>
              <a:path w="26034" h="104775">
                <a:moveTo>
                  <a:pt x="22499" y="0"/>
                </a:moveTo>
                <a:lnTo>
                  <a:pt x="25007" y="5850"/>
                </a:lnTo>
                <a:lnTo>
                  <a:pt x="25430" y="14047"/>
                </a:lnTo>
                <a:lnTo>
                  <a:pt x="23774" y="24589"/>
                </a:lnTo>
                <a:lnTo>
                  <a:pt x="21415" y="35139"/>
                </a:lnTo>
                <a:lnTo>
                  <a:pt x="16667" y="52016"/>
                </a:lnTo>
                <a:lnTo>
                  <a:pt x="9528" y="75221"/>
                </a:lnTo>
                <a:lnTo>
                  <a:pt x="0" y="104754"/>
                </a:lnTo>
              </a:path>
            </a:pathLst>
          </a:custGeom>
          <a:ln w="18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8146458" y="4990451"/>
            <a:ext cx="471805" cy="313690"/>
            <a:chOff x="8146458" y="4990451"/>
            <a:chExt cx="471805" cy="313690"/>
          </a:xfrm>
        </p:grpSpPr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46458" y="5119043"/>
              <a:ext cx="93216" cy="15456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70132" y="5054596"/>
              <a:ext cx="122940" cy="23232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15770" y="5091271"/>
              <a:ext cx="67433" cy="15502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519902" y="4999451"/>
              <a:ext cx="89535" cy="295910"/>
            </a:xfrm>
            <a:custGeom>
              <a:avLst/>
              <a:gdLst/>
              <a:ahLst/>
              <a:cxnLst/>
              <a:rect l="l" t="t" r="r" b="b"/>
              <a:pathLst>
                <a:path w="89534" h="295910">
                  <a:moveTo>
                    <a:pt x="0" y="32523"/>
                  </a:moveTo>
                  <a:lnTo>
                    <a:pt x="0" y="32523"/>
                  </a:lnTo>
                  <a:lnTo>
                    <a:pt x="0" y="0"/>
                  </a:lnTo>
                  <a:lnTo>
                    <a:pt x="110" y="306"/>
                  </a:lnTo>
                  <a:lnTo>
                    <a:pt x="346" y="1467"/>
                  </a:lnTo>
                  <a:lnTo>
                    <a:pt x="911" y="4296"/>
                  </a:lnTo>
                  <a:lnTo>
                    <a:pt x="2261" y="11042"/>
                  </a:lnTo>
                  <a:lnTo>
                    <a:pt x="4396" y="21705"/>
                  </a:lnTo>
                  <a:lnTo>
                    <a:pt x="7315" y="36286"/>
                  </a:lnTo>
                  <a:lnTo>
                    <a:pt x="11000" y="53596"/>
                  </a:lnTo>
                  <a:lnTo>
                    <a:pt x="20622" y="92836"/>
                  </a:lnTo>
                  <a:lnTo>
                    <a:pt x="37395" y="150972"/>
                  </a:lnTo>
                  <a:lnTo>
                    <a:pt x="51430" y="193185"/>
                  </a:lnTo>
                  <a:lnTo>
                    <a:pt x="68664" y="241406"/>
                  </a:lnTo>
                  <a:lnTo>
                    <a:pt x="89098" y="295633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558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Confounding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Variable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5980" cy="3777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사례에서의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2A2C2C"/>
              </a:buClr>
              <a:buFont typeface="Malgun Gothic"/>
              <a:buAutoNum type="arabicPeriod"/>
            </a:pPr>
            <a:endParaRPr sz="23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인구통계변수</a:t>
            </a:r>
            <a:endParaRPr sz="200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사람을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대상으로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하는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인과</a:t>
            </a:r>
            <a:r>
              <a:rPr sz="20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추론의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경우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성별,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나이,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소득,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교육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 </a:t>
            </a:r>
            <a:r>
              <a:rPr sz="2000" b="1" spc="-68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준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등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사람의 행동에 주요하게 영향을 미치는 주요 인구통계변수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가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대표적인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2A2C2C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대상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분야에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marR="205740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따라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추론에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앞서</a:t>
            </a:r>
            <a:r>
              <a:rPr sz="20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대상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관계에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미칠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 </a:t>
            </a:r>
            <a:r>
              <a:rPr sz="2000" b="1" spc="-69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변수로는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무엇이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있을지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충분히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검토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해야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558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Confounding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Variable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98840" cy="496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사례에서의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2A2C2C"/>
              </a:buClr>
              <a:buFont typeface="Malgun Gothic"/>
              <a:buAutoNum type="arabicPeriod"/>
            </a:pPr>
            <a:endParaRPr sz="23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광고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캠페인의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많은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광고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→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구매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증가)</a:t>
            </a:r>
            <a:endParaRPr sz="200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잠재적인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변수: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고객의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성별,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나이,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소득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수준,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기존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구매 </a:t>
            </a:r>
            <a:r>
              <a:rPr sz="2000" spc="-68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이력,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광고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노출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빈도,</a:t>
            </a:r>
            <a:r>
              <a:rPr sz="20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활용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매체</a:t>
            </a:r>
            <a:endParaRPr sz="20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2A2C2C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최저임금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인상의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고용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(최저임금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인상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→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고용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감소)</a:t>
            </a:r>
            <a:endParaRPr sz="2000">
              <a:latin typeface="Malgun Gothic"/>
              <a:cs typeface="Malgun Gothic"/>
            </a:endParaRPr>
          </a:p>
          <a:p>
            <a:pPr marL="1021080" marR="60960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잠재적인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변수: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지역의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경제적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환경,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고용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조건,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산업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구 </a:t>
            </a:r>
            <a:r>
              <a:rPr sz="2000" spc="-69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조,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인구통계적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특성,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지역의</a:t>
            </a:r>
            <a:r>
              <a:rPr sz="20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기타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사회문화적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특성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복지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제도(탕비실)의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(풍성한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탕비실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→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성과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개선)</a:t>
            </a:r>
            <a:endParaRPr sz="2000">
              <a:latin typeface="Malgun Gothic"/>
              <a:cs typeface="Malgun Gothic"/>
            </a:endParaRPr>
          </a:p>
          <a:p>
            <a:pPr marL="1021080" marR="259715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잠재적인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변수: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직원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특성,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조직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문화,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기타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복지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수준, </a:t>
            </a:r>
            <a:r>
              <a:rPr sz="2000" spc="-68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업계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상황,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업무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부하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스트레스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수준,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급여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수준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558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Confounding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Variable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54059" cy="5422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적절히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고려하지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못했을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때의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문제점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Clr>
                <a:srgbClr val="2A2C2C"/>
              </a:buClr>
              <a:buFont typeface="Malgun Gothic"/>
              <a:buAutoNum type="arabicPeriod"/>
            </a:pPr>
            <a:endParaRPr sz="22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잘못된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endParaRPr sz="2000">
              <a:latin typeface="Malgun Gothic"/>
              <a:cs typeface="Malgun Gothic"/>
            </a:endParaRPr>
          </a:p>
          <a:p>
            <a:pPr marL="1021080" marR="12827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인과성이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존재하지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않는데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존재한다고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오해하거나,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관계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수준을 </a:t>
            </a:r>
            <a:r>
              <a:rPr sz="2000" spc="-68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실제보다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높거나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작다고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오해</a:t>
            </a:r>
            <a:endParaRPr sz="20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2A2C2C"/>
              </a:buClr>
              <a:buFont typeface="Arial MT"/>
              <a:buChar char="•"/>
            </a:pPr>
            <a:endParaRPr sz="18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경영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정책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의사결정에서의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오류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자원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낭비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2A2C2C"/>
                </a:solidFill>
                <a:latin typeface="Malgun Gothic"/>
                <a:cs typeface="Malgun Gothic"/>
              </a:rPr>
              <a:t>(효과가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입증되지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않은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전략/정책에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대규모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자원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투입)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해로운</a:t>
            </a:r>
            <a:r>
              <a:rPr sz="2000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발생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(역효과)</a:t>
            </a:r>
            <a:endParaRPr sz="20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2A2C2C"/>
              </a:buClr>
              <a:buFont typeface="Arial MT"/>
              <a:buChar char="•"/>
            </a:pPr>
            <a:endParaRPr sz="18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사회적,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윤리적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문제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발생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특정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인종/특성의</a:t>
            </a:r>
            <a:r>
              <a:rPr sz="2000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사람이</a:t>
            </a:r>
            <a:r>
              <a:rPr sz="2000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범죄를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2A2C2C"/>
                </a:solidFill>
                <a:latin typeface="Malgun Gothic"/>
                <a:cs typeface="Malgun Gothic"/>
              </a:rPr>
              <a:t>더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저지르는가?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특정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국가/지역의</a:t>
            </a:r>
            <a:r>
              <a:rPr sz="2000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사람이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윤리의식이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더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낮은가?</a:t>
            </a:r>
            <a:endParaRPr sz="2000">
              <a:latin typeface="Malgun Gothic"/>
              <a:cs typeface="Malgun Gothic"/>
            </a:endParaRPr>
          </a:p>
          <a:p>
            <a:pPr marL="1021080" marR="6096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소득,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환경,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문화적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특성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등의</a:t>
            </a:r>
            <a:r>
              <a:rPr sz="20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변수를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고려하여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신중한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주장 </a:t>
            </a:r>
            <a:r>
              <a:rPr sz="2000" spc="-69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558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Confounding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Variable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0265" cy="309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적절히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처리하기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위한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Clr>
                <a:srgbClr val="2A2C2C"/>
              </a:buClr>
              <a:buFont typeface="Malgun Gothic"/>
              <a:buAutoNum type="arabicPeriod"/>
            </a:pPr>
            <a:endParaRPr sz="22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표본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측면의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해법</a:t>
            </a:r>
            <a:endParaRPr sz="2000">
              <a:latin typeface="Malgun Gothic"/>
              <a:cs typeface="Malgun Gothic"/>
            </a:endParaRPr>
          </a:p>
          <a:p>
            <a:pPr marL="1021080" marR="122555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적절한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추론이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가능하도록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변수가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통제된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두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표본을 </a:t>
            </a:r>
            <a:r>
              <a:rPr sz="2000" spc="-68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구성하여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비교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구성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에서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변수의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최소화)</a:t>
            </a:r>
            <a:endParaRPr sz="20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예: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운동</a:t>
            </a:r>
            <a:r>
              <a:rPr sz="18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시간,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식습관,</a:t>
            </a:r>
            <a:r>
              <a:rPr sz="18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음주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흡연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여부가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비슷하게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통제되♘지만</a:t>
            </a:r>
            <a:endParaRPr sz="1800">
              <a:latin typeface="Malgun Gothic"/>
              <a:cs typeface="Malgun Gothic"/>
            </a:endParaRPr>
          </a:p>
          <a:p>
            <a:pPr marL="1478280">
              <a:lnSpc>
                <a:spcPct val="100000"/>
              </a:lnSpc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A약</a:t>
            </a:r>
            <a:r>
              <a:rPr sz="18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섭취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여부만</a:t>
            </a:r>
            <a:r>
              <a:rPr sz="18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다른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표본 구성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특수한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표본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수집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방법(무작위통제실험,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등)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표본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방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(PSM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등)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등이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활용될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4517263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2C2C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833" y="4412260"/>
            <a:ext cx="2838450" cy="396240"/>
          </a:xfrm>
          <a:prstGeom prst="rect">
            <a:avLst/>
          </a:prstGeom>
          <a:ln w="18000">
            <a:solidFill>
              <a:srgbClr val="0000FF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25400">
              <a:lnSpc>
                <a:spcPts val="2185"/>
              </a:lnSpc>
              <a:spcBef>
                <a:spcPts val="930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방법론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측면의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해법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5377" y="4883023"/>
            <a:ext cx="680974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27965" algn="l"/>
                <a:tab pos="24193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적절한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방법론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활용을</a:t>
            </a:r>
            <a:r>
              <a:rPr sz="20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통해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변수를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적절히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처리</a:t>
            </a:r>
            <a:endParaRPr sz="2000">
              <a:latin typeface="Malgun Gothic"/>
              <a:cs typeface="Malgun Gothic"/>
            </a:endParaRPr>
          </a:p>
          <a:p>
            <a:pPr marR="801370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에서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변수의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최소화)</a:t>
            </a:r>
            <a:endParaRPr sz="2000">
              <a:latin typeface="Malgun Gothic"/>
              <a:cs typeface="Malgun Gothic"/>
            </a:endParaRPr>
          </a:p>
          <a:p>
            <a:pPr marL="227965" marR="754380" indent="-2279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27965" algn="l"/>
                <a:tab pos="24193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다변량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등이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활용될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R="3175000" algn="ctr">
              <a:lnSpc>
                <a:spcPct val="100000"/>
              </a:lnSpc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다중선형회귀모형,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등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348" y="1743568"/>
            <a:ext cx="2197735" cy="431800"/>
          </a:xfrm>
          <a:custGeom>
            <a:avLst/>
            <a:gdLst/>
            <a:ahLst/>
            <a:cxnLst/>
            <a:rect l="l" t="t" r="r" b="b"/>
            <a:pathLst>
              <a:path w="2197735" h="431800">
                <a:moveTo>
                  <a:pt x="0" y="431781"/>
                </a:moveTo>
                <a:lnTo>
                  <a:pt x="2197679" y="431781"/>
                </a:lnTo>
                <a:lnTo>
                  <a:pt x="2094709" y="0"/>
                </a:lnTo>
                <a:lnTo>
                  <a:pt x="0" y="0"/>
                </a:lnTo>
                <a:lnTo>
                  <a:pt x="0" y="431781"/>
                </a:lnTo>
              </a:path>
            </a:pathLst>
          </a:custGeom>
          <a:ln w="18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2558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Confounding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Variable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26755" cy="429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A2C2C"/>
              </a:buClr>
              <a:buFont typeface="Malgun Gothic"/>
              <a:buAutoNum type="arabicPeriod"/>
            </a:pPr>
            <a:endParaRPr sz="2250">
              <a:latin typeface="Malgun Gothic"/>
              <a:cs typeface="Malgun Gothic"/>
            </a:endParaRPr>
          </a:p>
          <a:p>
            <a:pPr marL="563880" marR="5080" lvl="1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아래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인과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주장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관련하여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어떠한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혼동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변수가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존재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할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있을지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한번 </a:t>
            </a:r>
            <a:r>
              <a:rPr sz="2000" spc="-69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생각해보자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규칙적인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운동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→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스트레스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해소</a:t>
            </a:r>
            <a:endParaRPr sz="20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높은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교육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수준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→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높은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소득</a:t>
            </a:r>
            <a:endParaRPr sz="20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2A2C2C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직원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만족도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개선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→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높은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생산성</a:t>
            </a:r>
            <a:endParaRPr sz="20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공교육</a:t>
            </a:r>
            <a:r>
              <a:rPr sz="2000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투자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2A2C2C"/>
                </a:solidFill>
                <a:latin typeface="Malgun Gothic"/>
                <a:cs typeface="Malgun Gothic"/>
              </a:rPr>
              <a:t>→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높은</a:t>
            </a:r>
            <a:r>
              <a:rPr sz="2000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국가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2A2C2C"/>
                </a:solidFill>
                <a:latin typeface="Malgun Gothic"/>
                <a:cs typeface="Malgun Gothic"/>
              </a:rPr>
              <a:t>경제성장률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2138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Reverse</a:t>
            </a:r>
            <a:r>
              <a:rPr sz="3800" u="none" spc="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Causality</a:t>
            </a:r>
            <a:endParaRPr sz="38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287" y="2944368"/>
            <a:ext cx="2717291" cy="33253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9603" y="2939795"/>
            <a:ext cx="1534668" cy="8961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5089" y="1017270"/>
            <a:ext cx="8377555" cy="2715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역인과성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(reverse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causality)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3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방향을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반대로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하는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경우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원인과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방향성을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잘못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판단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(A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→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B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vs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A ←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B)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50">
              <a:latin typeface="Malgun Gothic"/>
              <a:cs typeface="Malgun Gothic"/>
            </a:endParaRPr>
          </a:p>
          <a:p>
            <a:pPr marL="5030470" marR="5080">
              <a:lnSpc>
                <a:spcPct val="1201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안전벨트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착용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사인에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불이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들어오는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것과 </a:t>
            </a:r>
            <a:r>
              <a:rPr sz="1400" b="1" spc="-4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비행기가 흔들리는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것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사이에 직접적인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연관이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있는가?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65320" y="3963924"/>
            <a:ext cx="3705225" cy="2044064"/>
            <a:chOff x="4465320" y="3963924"/>
            <a:chExt cx="3705225" cy="2044064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5320" y="3963924"/>
              <a:ext cx="3593591" cy="20147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12564" y="3988308"/>
              <a:ext cx="3503929" cy="1925320"/>
            </a:xfrm>
            <a:custGeom>
              <a:avLst/>
              <a:gdLst/>
              <a:ahLst/>
              <a:cxnLst/>
              <a:rect l="l" t="t" r="r" b="b"/>
              <a:pathLst>
                <a:path w="3503929" h="1925320">
                  <a:moveTo>
                    <a:pt x="3503676" y="0"/>
                  </a:moveTo>
                  <a:lnTo>
                    <a:pt x="0" y="0"/>
                  </a:lnTo>
                  <a:lnTo>
                    <a:pt x="0" y="1924811"/>
                  </a:lnTo>
                  <a:lnTo>
                    <a:pt x="3503676" y="1924811"/>
                  </a:lnTo>
                  <a:lnTo>
                    <a:pt x="3503676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2564" y="3988308"/>
              <a:ext cx="3503929" cy="1925320"/>
            </a:xfrm>
            <a:custGeom>
              <a:avLst/>
              <a:gdLst/>
              <a:ahLst/>
              <a:cxnLst/>
              <a:rect l="l" t="t" r="r" b="b"/>
              <a:pathLst>
                <a:path w="3503929" h="1925320">
                  <a:moveTo>
                    <a:pt x="0" y="1924812"/>
                  </a:moveTo>
                  <a:lnTo>
                    <a:pt x="3503676" y="1924812"/>
                  </a:lnTo>
                  <a:lnTo>
                    <a:pt x="3503676" y="0"/>
                  </a:lnTo>
                  <a:lnTo>
                    <a:pt x="0" y="0"/>
                  </a:lnTo>
                  <a:lnTo>
                    <a:pt x="0" y="1924812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2348" y="5064252"/>
              <a:ext cx="1888236" cy="9433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564" y="4440936"/>
              <a:ext cx="833627" cy="14996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82612" y="4017264"/>
              <a:ext cx="987551" cy="98755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571491" y="4054957"/>
            <a:ext cx="3386454" cy="1196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8760">
              <a:lnSpc>
                <a:spcPct val="120100"/>
              </a:lnSpc>
              <a:spcBef>
                <a:spcPts val="95"/>
              </a:spcBef>
            </a:pPr>
            <a:r>
              <a:rPr sz="3200" b="1" spc="5" dirty="0">
                <a:solidFill>
                  <a:srgbClr val="FF0000"/>
                </a:solidFill>
                <a:latin typeface="Malgun Gothic"/>
                <a:cs typeface="Malgun Gothic"/>
              </a:rPr>
              <a:t>100억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부자들은 </a:t>
            </a:r>
            <a:r>
              <a:rPr sz="32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모두</a:t>
            </a:r>
            <a:r>
              <a:rPr sz="32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‘이것’을</a:t>
            </a:r>
            <a:r>
              <a:rPr sz="32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3200" b="1" dirty="0">
                <a:solidFill>
                  <a:srgbClr val="FF0000"/>
                </a:solidFill>
                <a:latin typeface="Malgun Gothic"/>
                <a:cs typeface="Malgun Gothic"/>
              </a:rPr>
              <a:t>한다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425821" y="5941872"/>
            <a:ext cx="226631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‘이것’을</a:t>
            </a:r>
            <a:r>
              <a:rPr sz="14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하면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100억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부자가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있을까?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22" y="2951226"/>
            <a:ext cx="3286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2138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Reverse</a:t>
            </a:r>
            <a:r>
              <a:rPr sz="3800" u="none" spc="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Causality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9940" cy="3838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역인과성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(reverse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causality)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3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역인과성을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검증하기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위해서는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원인과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사이의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시간적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선행여부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를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따져보거나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적절한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방법론을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통한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검증을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거칠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D0D1D1"/>
                </a:solidFill>
                <a:latin typeface="Malgun Gothic"/>
                <a:cs typeface="Malgun Gothic"/>
              </a:rPr>
              <a:t>도구변수</a:t>
            </a:r>
            <a:r>
              <a:rPr sz="2000" spc="-25" dirty="0">
                <a:solidFill>
                  <a:srgbClr val="D0D1D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D0D1D1"/>
                </a:solidFill>
                <a:latin typeface="Malgun Gothic"/>
                <a:cs typeface="Malgun Gothic"/>
              </a:rPr>
              <a:t>활용,</a:t>
            </a:r>
            <a:r>
              <a:rPr sz="2000" spc="-15" dirty="0">
                <a:solidFill>
                  <a:srgbClr val="D0D1D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D0D1D1"/>
                </a:solidFill>
                <a:latin typeface="Malgun Gothic"/>
                <a:cs typeface="Malgun Gothic"/>
              </a:rPr>
              <a:t>패널</a:t>
            </a:r>
            <a:r>
              <a:rPr sz="2000" spc="-15" dirty="0">
                <a:solidFill>
                  <a:srgbClr val="D0D1D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D0D1D1"/>
                </a:solidFill>
                <a:latin typeface="Malgun Gothic"/>
                <a:cs typeface="Malgun Gothic"/>
              </a:rPr>
              <a:t>데이터</a:t>
            </a:r>
            <a:r>
              <a:rPr sz="2000" spc="-20" dirty="0">
                <a:solidFill>
                  <a:srgbClr val="D0D1D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D0D1D1"/>
                </a:solidFill>
                <a:latin typeface="Malgun Gothic"/>
                <a:cs typeface="Malgun Gothic"/>
              </a:rPr>
              <a:t>분석,</a:t>
            </a:r>
            <a:r>
              <a:rPr sz="2000" spc="-20" dirty="0">
                <a:solidFill>
                  <a:srgbClr val="D0D1D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적절한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실험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설계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단,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방향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자체를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적절히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판단하기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어려운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경우도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 marL="1021080" marR="121920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예)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전기차가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없어서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전기차</a:t>
            </a:r>
            <a:r>
              <a:rPr sz="20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충전소가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없나?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전기차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충전소가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없 </a:t>
            </a:r>
            <a:r>
              <a:rPr sz="2000" spc="-69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어서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전기차가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없나?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예)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운동을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해서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건강한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것인가?</a:t>
            </a:r>
            <a:r>
              <a:rPr sz="20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건강하니까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운동을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것인가?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8352" y="5000244"/>
            <a:ext cx="2005583" cy="15041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3591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Selection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Bias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71180" cy="4412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편향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(selection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bias)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6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18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표본이나</a:t>
            </a:r>
            <a:r>
              <a:rPr sz="18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데이터가</a:t>
            </a:r>
            <a:r>
              <a:rPr sz="18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편향적으로 선택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되어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결과가</a:t>
            </a:r>
            <a:r>
              <a:rPr sz="18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왜곡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되는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현상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표본</a:t>
            </a:r>
            <a:r>
              <a:rPr sz="18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추출</a:t>
            </a:r>
            <a:r>
              <a:rPr sz="18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편향(sampling</a:t>
            </a:r>
            <a:r>
              <a:rPr sz="1800" b="1" spc="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bias)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라고도</a:t>
            </a:r>
            <a:r>
              <a:rPr sz="18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데이터의</a:t>
            </a:r>
            <a:r>
              <a:rPr sz="18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대표성이</a:t>
            </a:r>
            <a:r>
              <a:rPr sz="18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떨어지는</a:t>
            </a:r>
            <a:r>
              <a:rPr sz="18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문제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가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발생</a:t>
            </a:r>
            <a:endParaRPr sz="180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대표성이 떨어지는 데이터를 활용한 분석은 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일반화(generalization)가 </a:t>
            </a:r>
            <a:r>
              <a:rPr sz="1800" b="1" spc="-6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불가능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(해당 데이터에서만 주요 결론이 성립)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2A2C2C"/>
              </a:buClr>
              <a:buFont typeface="Arial MT"/>
              <a:buChar char="•"/>
            </a:pPr>
            <a:endParaRPr sz="20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18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편향이</a:t>
            </a:r>
            <a:r>
              <a:rPr sz="18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발생하는</a:t>
            </a:r>
            <a:r>
              <a:rPr sz="18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상황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자발적</a:t>
            </a:r>
            <a:r>
              <a:rPr sz="18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참여에</a:t>
            </a:r>
            <a:r>
              <a:rPr sz="18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의한</a:t>
            </a:r>
            <a:r>
              <a:rPr sz="18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설문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편향된</a:t>
            </a:r>
            <a:r>
              <a:rPr sz="18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위치/지역에서의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설문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일부</a:t>
            </a:r>
            <a:r>
              <a:rPr sz="18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DB만을</a:t>
            </a:r>
            <a:r>
              <a:rPr sz="1800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활용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1917" y="2643473"/>
            <a:ext cx="3046095" cy="0"/>
          </a:xfrm>
          <a:custGeom>
            <a:avLst/>
            <a:gdLst/>
            <a:ahLst/>
            <a:cxnLst/>
            <a:rect l="l" t="t" r="r" b="b"/>
            <a:pathLst>
              <a:path w="3046095">
                <a:moveTo>
                  <a:pt x="0" y="0"/>
                </a:moveTo>
                <a:lnTo>
                  <a:pt x="3045721" y="0"/>
                </a:lnTo>
              </a:path>
            </a:pathLst>
          </a:custGeom>
          <a:ln w="18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8459" y="1578918"/>
            <a:ext cx="10795" cy="80645"/>
          </a:xfrm>
          <a:custGeom>
            <a:avLst/>
            <a:gdLst/>
            <a:ahLst/>
            <a:cxnLst/>
            <a:rect l="l" t="t" r="r" b="b"/>
            <a:pathLst>
              <a:path w="10794" h="80644">
                <a:moveTo>
                  <a:pt x="10213" y="0"/>
                </a:moveTo>
                <a:lnTo>
                  <a:pt x="5005" y="21679"/>
                </a:lnTo>
                <a:lnTo>
                  <a:pt x="1601" y="42261"/>
                </a:lnTo>
                <a:lnTo>
                  <a:pt x="0" y="61747"/>
                </a:lnTo>
                <a:lnTo>
                  <a:pt x="201" y="80135"/>
                </a:lnTo>
              </a:path>
            </a:pathLst>
          </a:custGeom>
          <a:ln w="18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4501" y="1532336"/>
            <a:ext cx="24130" cy="156210"/>
          </a:xfrm>
          <a:custGeom>
            <a:avLst/>
            <a:gdLst/>
            <a:ahLst/>
            <a:cxnLst/>
            <a:rect l="l" t="t" r="r" b="b"/>
            <a:pathLst>
              <a:path w="24130" h="156210">
                <a:moveTo>
                  <a:pt x="0" y="0"/>
                </a:moveTo>
                <a:lnTo>
                  <a:pt x="4055" y="27750"/>
                </a:lnTo>
                <a:lnTo>
                  <a:pt x="9323" y="62936"/>
                </a:lnTo>
                <a:lnTo>
                  <a:pt x="15806" y="105556"/>
                </a:lnTo>
                <a:lnTo>
                  <a:pt x="23502" y="155611"/>
                </a:lnTo>
              </a:path>
            </a:pathLst>
          </a:custGeom>
          <a:ln w="18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4522" y="2971149"/>
            <a:ext cx="3370579" cy="0"/>
          </a:xfrm>
          <a:custGeom>
            <a:avLst/>
            <a:gdLst/>
            <a:ahLst/>
            <a:cxnLst/>
            <a:rect l="l" t="t" r="r" b="b"/>
            <a:pathLst>
              <a:path w="3370579">
                <a:moveTo>
                  <a:pt x="0" y="0"/>
                </a:moveTo>
                <a:lnTo>
                  <a:pt x="3370024" y="0"/>
                </a:lnTo>
              </a:path>
            </a:pathLst>
          </a:custGeom>
          <a:ln w="180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7639" y="4739434"/>
            <a:ext cx="2468245" cy="0"/>
          </a:xfrm>
          <a:custGeom>
            <a:avLst/>
            <a:gdLst/>
            <a:ahLst/>
            <a:cxnLst/>
            <a:rect l="l" t="t" r="r" b="b"/>
            <a:pathLst>
              <a:path w="2468245">
                <a:moveTo>
                  <a:pt x="0" y="0"/>
                </a:moveTo>
                <a:lnTo>
                  <a:pt x="2468190" y="0"/>
                </a:lnTo>
              </a:path>
            </a:pathLst>
          </a:custGeom>
          <a:ln w="180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3591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Selection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Bias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151880" cy="989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3.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편향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(selection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bias)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Malgun Gothic"/>
              <a:cs typeface="Malgun Gothic"/>
            </a:endParaRPr>
          </a:p>
          <a:p>
            <a:pPr marL="260731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남성이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강아지를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산책시키면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공격적이다?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97" y="2279077"/>
            <a:ext cx="5446574" cy="35182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4471" y="3636264"/>
            <a:ext cx="1562100" cy="20817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97548" y="2592070"/>
            <a:ext cx="207263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이런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결과가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왜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나왔을까?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6037" y="5860604"/>
            <a:ext cx="1810324" cy="46465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813613" y="5786325"/>
            <a:ext cx="2978150" cy="490855"/>
            <a:chOff x="3813613" y="5786325"/>
            <a:chExt cx="2978150" cy="49085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3613" y="5915781"/>
              <a:ext cx="202266" cy="1577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28383" y="5888911"/>
              <a:ext cx="17145" cy="365125"/>
            </a:xfrm>
            <a:custGeom>
              <a:avLst/>
              <a:gdLst/>
              <a:ahLst/>
              <a:cxnLst/>
              <a:rect l="l" t="t" r="r" b="b"/>
              <a:pathLst>
                <a:path w="17145" h="365125">
                  <a:moveTo>
                    <a:pt x="12580" y="0"/>
                  </a:moveTo>
                  <a:lnTo>
                    <a:pt x="308" y="37032"/>
                  </a:lnTo>
                  <a:lnTo>
                    <a:pt x="0" y="52274"/>
                  </a:lnTo>
                  <a:lnTo>
                    <a:pt x="12" y="69372"/>
                  </a:lnTo>
                  <a:lnTo>
                    <a:pt x="1176" y="112078"/>
                  </a:lnTo>
                  <a:lnTo>
                    <a:pt x="4840" y="182781"/>
                  </a:lnTo>
                  <a:lnTo>
                    <a:pt x="7674" y="229734"/>
                  </a:lnTo>
                  <a:lnTo>
                    <a:pt x="10522" y="275168"/>
                  </a:lnTo>
                  <a:lnTo>
                    <a:pt x="14298" y="333726"/>
                  </a:lnTo>
                  <a:lnTo>
                    <a:pt x="16036" y="357168"/>
                  </a:lnTo>
                  <a:lnTo>
                    <a:pt x="16499" y="363068"/>
                  </a:lnTo>
                  <a:lnTo>
                    <a:pt x="16615" y="364547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6238" y="5946868"/>
              <a:ext cx="134763" cy="2078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36658" y="5823854"/>
              <a:ext cx="181610" cy="443865"/>
            </a:xfrm>
            <a:custGeom>
              <a:avLst/>
              <a:gdLst/>
              <a:ahLst/>
              <a:cxnLst/>
              <a:rect l="l" t="t" r="r" b="b"/>
              <a:pathLst>
                <a:path w="181610" h="443864">
                  <a:moveTo>
                    <a:pt x="18896" y="78307"/>
                  </a:moveTo>
                  <a:lnTo>
                    <a:pt x="11476" y="135779"/>
                  </a:lnTo>
                  <a:lnTo>
                    <a:pt x="7198" y="204933"/>
                  </a:lnTo>
                  <a:lnTo>
                    <a:pt x="5920" y="239076"/>
                  </a:lnTo>
                  <a:lnTo>
                    <a:pt x="4795" y="266507"/>
                  </a:lnTo>
                  <a:lnTo>
                    <a:pt x="2302" y="310807"/>
                  </a:lnTo>
                  <a:lnTo>
                    <a:pt x="69" y="330670"/>
                  </a:lnTo>
                  <a:lnTo>
                    <a:pt x="23" y="330931"/>
                  </a:lnTo>
                  <a:lnTo>
                    <a:pt x="1637" y="322937"/>
                  </a:lnTo>
                  <a:lnTo>
                    <a:pt x="2576" y="318261"/>
                  </a:lnTo>
                  <a:lnTo>
                    <a:pt x="44171" y="293088"/>
                  </a:lnTo>
                  <a:lnTo>
                    <a:pt x="61998" y="286090"/>
                  </a:lnTo>
                </a:path>
                <a:path w="181610" h="443864">
                  <a:moveTo>
                    <a:pt x="85358" y="194751"/>
                  </a:moveTo>
                  <a:lnTo>
                    <a:pt x="85043" y="179292"/>
                  </a:lnTo>
                  <a:lnTo>
                    <a:pt x="85156" y="166397"/>
                  </a:lnTo>
                  <a:lnTo>
                    <a:pt x="85696" y="156064"/>
                  </a:lnTo>
                  <a:lnTo>
                    <a:pt x="86664" y="148294"/>
                  </a:lnTo>
                  <a:lnTo>
                    <a:pt x="87752" y="142318"/>
                  </a:lnTo>
                  <a:lnTo>
                    <a:pt x="90339" y="137043"/>
                  </a:lnTo>
                  <a:lnTo>
                    <a:pt x="94424" y="132470"/>
                  </a:lnTo>
                  <a:lnTo>
                    <a:pt x="98509" y="127896"/>
                  </a:lnTo>
                  <a:lnTo>
                    <a:pt x="102640" y="125141"/>
                  </a:lnTo>
                  <a:lnTo>
                    <a:pt x="106816" y="124201"/>
                  </a:lnTo>
                  <a:lnTo>
                    <a:pt x="110992" y="123262"/>
                  </a:lnTo>
                  <a:lnTo>
                    <a:pt x="114272" y="125306"/>
                  </a:lnTo>
                  <a:lnTo>
                    <a:pt x="120906" y="158141"/>
                  </a:lnTo>
                  <a:lnTo>
                    <a:pt x="120812" y="168564"/>
                  </a:lnTo>
                  <a:lnTo>
                    <a:pt x="112217" y="215373"/>
                  </a:lnTo>
                  <a:lnTo>
                    <a:pt x="96699" y="260991"/>
                  </a:lnTo>
                  <a:lnTo>
                    <a:pt x="83584" y="284882"/>
                  </a:lnTo>
                  <a:lnTo>
                    <a:pt x="76027" y="294988"/>
                  </a:lnTo>
                </a:path>
                <a:path w="181610" h="443864">
                  <a:moveTo>
                    <a:pt x="135793" y="29417"/>
                  </a:moveTo>
                  <a:lnTo>
                    <a:pt x="162263" y="0"/>
                  </a:lnTo>
                  <a:lnTo>
                    <a:pt x="166669" y="1134"/>
                  </a:lnTo>
                  <a:lnTo>
                    <a:pt x="179675" y="38005"/>
                  </a:lnTo>
                  <a:lnTo>
                    <a:pt x="180884" y="80318"/>
                  </a:lnTo>
                  <a:lnTo>
                    <a:pt x="181037" y="130855"/>
                  </a:lnTo>
                  <a:lnTo>
                    <a:pt x="180920" y="154874"/>
                  </a:lnTo>
                  <a:lnTo>
                    <a:pt x="180672" y="178058"/>
                  </a:lnTo>
                  <a:lnTo>
                    <a:pt x="180372" y="201371"/>
                  </a:lnTo>
                  <a:lnTo>
                    <a:pt x="180095" y="225772"/>
                  </a:lnTo>
                  <a:lnTo>
                    <a:pt x="179609" y="277841"/>
                  </a:lnTo>
                  <a:lnTo>
                    <a:pt x="179269" y="331238"/>
                  </a:lnTo>
                  <a:lnTo>
                    <a:pt x="179126" y="382934"/>
                  </a:lnTo>
                  <a:lnTo>
                    <a:pt x="179091" y="423575"/>
                  </a:lnTo>
                  <a:lnTo>
                    <a:pt x="179080" y="436242"/>
                  </a:lnTo>
                  <a:lnTo>
                    <a:pt x="179073" y="443807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1591" y="6069395"/>
              <a:ext cx="94895" cy="758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65566" y="5911216"/>
              <a:ext cx="116205" cy="288290"/>
            </a:xfrm>
            <a:custGeom>
              <a:avLst/>
              <a:gdLst/>
              <a:ahLst/>
              <a:cxnLst/>
              <a:rect l="l" t="t" r="r" b="b"/>
              <a:pathLst>
                <a:path w="116204" h="288289">
                  <a:moveTo>
                    <a:pt x="19601" y="63444"/>
                  </a:moveTo>
                  <a:lnTo>
                    <a:pt x="12171" y="56722"/>
                  </a:lnTo>
                  <a:lnTo>
                    <a:pt x="6903" y="51159"/>
                  </a:lnTo>
                  <a:lnTo>
                    <a:pt x="3797" y="46753"/>
                  </a:lnTo>
                  <a:lnTo>
                    <a:pt x="2852" y="43506"/>
                  </a:lnTo>
                  <a:lnTo>
                    <a:pt x="2979" y="41011"/>
                  </a:lnTo>
                  <a:lnTo>
                    <a:pt x="36154" y="22140"/>
                  </a:lnTo>
                  <a:lnTo>
                    <a:pt x="79006" y="4685"/>
                  </a:lnTo>
                  <a:lnTo>
                    <a:pt x="104606" y="0"/>
                  </a:lnTo>
                  <a:lnTo>
                    <a:pt x="110572" y="318"/>
                  </a:lnTo>
                  <a:lnTo>
                    <a:pt x="114188" y="7239"/>
                  </a:lnTo>
                  <a:lnTo>
                    <a:pt x="115454" y="20764"/>
                  </a:lnTo>
                  <a:lnTo>
                    <a:pt x="115716" y="32002"/>
                  </a:lnTo>
                  <a:lnTo>
                    <a:pt x="114603" y="45431"/>
                  </a:lnTo>
                  <a:lnTo>
                    <a:pt x="103344" y="97787"/>
                  </a:lnTo>
                  <a:lnTo>
                    <a:pt x="91400" y="135794"/>
                  </a:lnTo>
                  <a:lnTo>
                    <a:pt x="77079" y="173230"/>
                  </a:lnTo>
                  <a:lnTo>
                    <a:pt x="56545" y="219394"/>
                  </a:lnTo>
                  <a:lnTo>
                    <a:pt x="38568" y="254036"/>
                  </a:lnTo>
                  <a:lnTo>
                    <a:pt x="14198" y="277776"/>
                  </a:lnTo>
                  <a:lnTo>
                    <a:pt x="0" y="288234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9332" y="6040774"/>
              <a:ext cx="93393" cy="1022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98476" y="5846947"/>
              <a:ext cx="24765" cy="403225"/>
            </a:xfrm>
            <a:custGeom>
              <a:avLst/>
              <a:gdLst/>
              <a:ahLst/>
              <a:cxnLst/>
              <a:rect l="l" t="t" r="r" b="b"/>
              <a:pathLst>
                <a:path w="24764" h="403225">
                  <a:moveTo>
                    <a:pt x="8306" y="0"/>
                  </a:moveTo>
                  <a:lnTo>
                    <a:pt x="4820" y="4370"/>
                  </a:lnTo>
                  <a:lnTo>
                    <a:pt x="2274" y="11771"/>
                  </a:lnTo>
                  <a:lnTo>
                    <a:pt x="667" y="22204"/>
                  </a:lnTo>
                  <a:lnTo>
                    <a:pt x="0" y="35667"/>
                  </a:lnTo>
                  <a:lnTo>
                    <a:pt x="95" y="51959"/>
                  </a:lnTo>
                  <a:lnTo>
                    <a:pt x="776" y="70878"/>
                  </a:lnTo>
                  <a:lnTo>
                    <a:pt x="2043" y="92423"/>
                  </a:lnTo>
                  <a:lnTo>
                    <a:pt x="3897" y="116596"/>
                  </a:lnTo>
                  <a:lnTo>
                    <a:pt x="6068" y="142507"/>
                  </a:lnTo>
                  <a:lnTo>
                    <a:pt x="8291" y="169269"/>
                  </a:lnTo>
                  <a:lnTo>
                    <a:pt x="12888" y="225341"/>
                  </a:lnTo>
                  <a:lnTo>
                    <a:pt x="17093" y="280836"/>
                  </a:lnTo>
                  <a:lnTo>
                    <a:pt x="20311" y="331775"/>
                  </a:lnTo>
                  <a:lnTo>
                    <a:pt x="22670" y="373903"/>
                  </a:lnTo>
                  <a:lnTo>
                    <a:pt x="23574" y="390066"/>
                  </a:lnTo>
                  <a:lnTo>
                    <a:pt x="24296" y="402962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5584" y="5881043"/>
              <a:ext cx="107294" cy="2974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19769" y="5845845"/>
              <a:ext cx="115397" cy="30597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1488" y="5798001"/>
              <a:ext cx="323476" cy="4444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85898" y="5795325"/>
              <a:ext cx="970915" cy="412115"/>
            </a:xfrm>
            <a:custGeom>
              <a:avLst/>
              <a:gdLst/>
              <a:ahLst/>
              <a:cxnLst/>
              <a:rect l="l" t="t" r="r" b="b"/>
              <a:pathLst>
                <a:path w="970914" h="412114">
                  <a:moveTo>
                    <a:pt x="0" y="20701"/>
                  </a:moveTo>
                  <a:lnTo>
                    <a:pt x="2842" y="15242"/>
                  </a:lnTo>
                  <a:lnTo>
                    <a:pt x="4489" y="12081"/>
                  </a:lnTo>
                  <a:lnTo>
                    <a:pt x="4939" y="11218"/>
                  </a:lnTo>
                  <a:lnTo>
                    <a:pt x="5255" y="10613"/>
                  </a:lnTo>
                  <a:lnTo>
                    <a:pt x="5425" y="14666"/>
                  </a:lnTo>
                  <a:lnTo>
                    <a:pt x="5451" y="23378"/>
                  </a:lnTo>
                  <a:lnTo>
                    <a:pt x="5480" y="32955"/>
                  </a:lnTo>
                  <a:lnTo>
                    <a:pt x="5526" y="48616"/>
                  </a:lnTo>
                  <a:lnTo>
                    <a:pt x="5591" y="70362"/>
                  </a:lnTo>
                  <a:lnTo>
                    <a:pt x="5674" y="98194"/>
                  </a:lnTo>
                  <a:lnTo>
                    <a:pt x="6759" y="131738"/>
                  </a:lnTo>
                  <a:lnTo>
                    <a:pt x="9836" y="172774"/>
                  </a:lnTo>
                  <a:lnTo>
                    <a:pt x="14904" y="221300"/>
                  </a:lnTo>
                  <a:lnTo>
                    <a:pt x="21963" y="277318"/>
                  </a:lnTo>
                  <a:lnTo>
                    <a:pt x="31013" y="340826"/>
                  </a:lnTo>
                  <a:lnTo>
                    <a:pt x="42055" y="411826"/>
                  </a:lnTo>
                </a:path>
                <a:path w="970914" h="412114">
                  <a:moveTo>
                    <a:pt x="187346" y="147522"/>
                  </a:moveTo>
                  <a:lnTo>
                    <a:pt x="178295" y="148019"/>
                  </a:lnTo>
                  <a:lnTo>
                    <a:pt x="175504" y="146345"/>
                  </a:lnTo>
                  <a:lnTo>
                    <a:pt x="178972" y="142498"/>
                  </a:lnTo>
                  <a:lnTo>
                    <a:pt x="181484" y="139709"/>
                  </a:lnTo>
                  <a:lnTo>
                    <a:pt x="233491" y="123247"/>
                  </a:lnTo>
                  <a:lnTo>
                    <a:pt x="251288" y="118505"/>
                  </a:lnTo>
                  <a:lnTo>
                    <a:pt x="270486" y="113633"/>
                  </a:lnTo>
                </a:path>
                <a:path w="970914" h="412114">
                  <a:moveTo>
                    <a:pt x="177738" y="136365"/>
                  </a:moveTo>
                  <a:lnTo>
                    <a:pt x="182979" y="132902"/>
                  </a:lnTo>
                  <a:lnTo>
                    <a:pt x="190977" y="131313"/>
                  </a:lnTo>
                  <a:lnTo>
                    <a:pt x="201729" y="131596"/>
                  </a:lnTo>
                  <a:lnTo>
                    <a:pt x="208745" y="131780"/>
                  </a:lnTo>
                  <a:lnTo>
                    <a:pt x="235163" y="156082"/>
                  </a:lnTo>
                  <a:lnTo>
                    <a:pt x="237565" y="163390"/>
                  </a:lnTo>
                  <a:lnTo>
                    <a:pt x="224462" y="199730"/>
                  </a:lnTo>
                  <a:lnTo>
                    <a:pt x="196427" y="226996"/>
                  </a:lnTo>
                  <a:lnTo>
                    <a:pt x="163982" y="249144"/>
                  </a:lnTo>
                  <a:lnTo>
                    <a:pt x="145903" y="257167"/>
                  </a:lnTo>
                  <a:lnTo>
                    <a:pt x="147413" y="255773"/>
                  </a:lnTo>
                  <a:lnTo>
                    <a:pt x="148923" y="254379"/>
                  </a:lnTo>
                  <a:lnTo>
                    <a:pt x="152698" y="250894"/>
                  </a:lnTo>
                  <a:lnTo>
                    <a:pt x="158738" y="245318"/>
                  </a:lnTo>
                  <a:lnTo>
                    <a:pt x="163751" y="241212"/>
                  </a:lnTo>
                  <a:lnTo>
                    <a:pt x="201803" y="223530"/>
                  </a:lnTo>
                  <a:lnTo>
                    <a:pt x="257208" y="214780"/>
                  </a:lnTo>
                  <a:lnTo>
                    <a:pt x="283774" y="213553"/>
                  </a:lnTo>
                  <a:lnTo>
                    <a:pt x="315608" y="212905"/>
                  </a:lnTo>
                </a:path>
                <a:path w="970914" h="412114">
                  <a:moveTo>
                    <a:pt x="314043" y="42259"/>
                  </a:moveTo>
                  <a:lnTo>
                    <a:pt x="316778" y="92672"/>
                  </a:lnTo>
                  <a:lnTo>
                    <a:pt x="317413" y="135360"/>
                  </a:lnTo>
                  <a:lnTo>
                    <a:pt x="317826" y="151516"/>
                  </a:lnTo>
                  <a:lnTo>
                    <a:pt x="319944" y="194717"/>
                  </a:lnTo>
                  <a:lnTo>
                    <a:pt x="322831" y="228252"/>
                  </a:lnTo>
                  <a:lnTo>
                    <a:pt x="322962" y="229434"/>
                  </a:lnTo>
                  <a:lnTo>
                    <a:pt x="323095" y="230615"/>
                  </a:lnTo>
                  <a:lnTo>
                    <a:pt x="323318" y="230856"/>
                  </a:lnTo>
                  <a:lnTo>
                    <a:pt x="323630" y="230154"/>
                  </a:lnTo>
                  <a:lnTo>
                    <a:pt x="323942" y="229454"/>
                  </a:lnTo>
                  <a:lnTo>
                    <a:pt x="350301" y="197623"/>
                  </a:lnTo>
                  <a:lnTo>
                    <a:pt x="357489" y="195446"/>
                  </a:lnTo>
                  <a:lnTo>
                    <a:pt x="362482" y="194768"/>
                  </a:lnTo>
                  <a:lnTo>
                    <a:pt x="367647" y="198807"/>
                  </a:lnTo>
                  <a:lnTo>
                    <a:pt x="372985" y="207565"/>
                  </a:lnTo>
                </a:path>
                <a:path w="970914" h="412114">
                  <a:moveTo>
                    <a:pt x="257285" y="304204"/>
                  </a:moveTo>
                  <a:lnTo>
                    <a:pt x="244786" y="312977"/>
                  </a:lnTo>
                  <a:lnTo>
                    <a:pt x="238005" y="317736"/>
                  </a:lnTo>
                  <a:lnTo>
                    <a:pt x="236944" y="318480"/>
                  </a:lnTo>
                  <a:lnTo>
                    <a:pt x="236197" y="319005"/>
                  </a:lnTo>
                  <a:lnTo>
                    <a:pt x="236915" y="318261"/>
                  </a:lnTo>
                  <a:lnTo>
                    <a:pt x="237642" y="317590"/>
                  </a:lnTo>
                  <a:lnTo>
                    <a:pt x="241127" y="314376"/>
                  </a:lnTo>
                  <a:lnTo>
                    <a:pt x="277902" y="290318"/>
                  </a:lnTo>
                  <a:lnTo>
                    <a:pt x="313760" y="276675"/>
                  </a:lnTo>
                  <a:lnTo>
                    <a:pt x="350349" y="266033"/>
                  </a:lnTo>
                  <a:lnTo>
                    <a:pt x="365752" y="261939"/>
                  </a:lnTo>
                  <a:lnTo>
                    <a:pt x="368009" y="261379"/>
                  </a:lnTo>
                  <a:lnTo>
                    <a:pt x="368623" y="261226"/>
                  </a:lnTo>
                  <a:lnTo>
                    <a:pt x="369237" y="261074"/>
                  </a:lnTo>
                  <a:lnTo>
                    <a:pt x="368715" y="260982"/>
                  </a:lnTo>
                  <a:lnTo>
                    <a:pt x="368161" y="260971"/>
                  </a:lnTo>
                  <a:lnTo>
                    <a:pt x="366129" y="260933"/>
                  </a:lnTo>
                  <a:lnTo>
                    <a:pt x="362617" y="260866"/>
                  </a:lnTo>
                  <a:lnTo>
                    <a:pt x="358351" y="263289"/>
                  </a:lnTo>
                  <a:lnTo>
                    <a:pt x="353031" y="270700"/>
                  </a:lnTo>
                  <a:lnTo>
                    <a:pt x="346657" y="283100"/>
                  </a:lnTo>
                  <a:lnTo>
                    <a:pt x="339229" y="300487"/>
                  </a:lnTo>
                </a:path>
                <a:path w="970914" h="412114">
                  <a:moveTo>
                    <a:pt x="279353" y="338415"/>
                  </a:moveTo>
                  <a:lnTo>
                    <a:pt x="319240" y="325633"/>
                  </a:lnTo>
                  <a:lnTo>
                    <a:pt x="350143" y="303063"/>
                  </a:lnTo>
                  <a:lnTo>
                    <a:pt x="357580" y="295157"/>
                  </a:lnTo>
                  <a:lnTo>
                    <a:pt x="355626" y="295843"/>
                  </a:lnTo>
                  <a:lnTo>
                    <a:pt x="314697" y="319608"/>
                  </a:lnTo>
                  <a:lnTo>
                    <a:pt x="288444" y="356064"/>
                  </a:lnTo>
                  <a:lnTo>
                    <a:pt x="290830" y="395590"/>
                  </a:lnTo>
                  <a:lnTo>
                    <a:pt x="325437" y="403153"/>
                  </a:lnTo>
                  <a:lnTo>
                    <a:pt x="344276" y="400784"/>
                  </a:lnTo>
                  <a:lnTo>
                    <a:pt x="366685" y="393159"/>
                  </a:lnTo>
                  <a:lnTo>
                    <a:pt x="392664" y="380277"/>
                  </a:lnTo>
                  <a:lnTo>
                    <a:pt x="422213" y="362137"/>
                  </a:lnTo>
                </a:path>
                <a:path w="970914" h="412114">
                  <a:moveTo>
                    <a:pt x="415230" y="83345"/>
                  </a:moveTo>
                  <a:lnTo>
                    <a:pt x="447319" y="57188"/>
                  </a:lnTo>
                  <a:lnTo>
                    <a:pt x="487751" y="46588"/>
                  </a:lnTo>
                  <a:lnTo>
                    <a:pt x="496508" y="45154"/>
                  </a:lnTo>
                  <a:lnTo>
                    <a:pt x="501831" y="47171"/>
                  </a:lnTo>
                  <a:lnTo>
                    <a:pt x="508452" y="87680"/>
                  </a:lnTo>
                  <a:lnTo>
                    <a:pt x="508424" y="102534"/>
                  </a:lnTo>
                  <a:lnTo>
                    <a:pt x="507751" y="120136"/>
                  </a:lnTo>
                  <a:lnTo>
                    <a:pt x="506434" y="140488"/>
                  </a:lnTo>
                </a:path>
                <a:path w="970914" h="412114">
                  <a:moveTo>
                    <a:pt x="434345" y="128922"/>
                  </a:moveTo>
                  <a:lnTo>
                    <a:pt x="448501" y="132101"/>
                  </a:lnTo>
                  <a:lnTo>
                    <a:pt x="464452" y="134110"/>
                  </a:lnTo>
                  <a:lnTo>
                    <a:pt x="482199" y="134948"/>
                  </a:lnTo>
                  <a:lnTo>
                    <a:pt x="501742" y="134616"/>
                  </a:lnTo>
                </a:path>
                <a:path w="970914" h="412114">
                  <a:moveTo>
                    <a:pt x="435704" y="163432"/>
                  </a:moveTo>
                  <a:lnTo>
                    <a:pt x="442361" y="157415"/>
                  </a:lnTo>
                  <a:lnTo>
                    <a:pt x="449103" y="154336"/>
                  </a:lnTo>
                  <a:lnTo>
                    <a:pt x="455931" y="154196"/>
                  </a:lnTo>
                  <a:lnTo>
                    <a:pt x="460596" y="154100"/>
                  </a:lnTo>
                  <a:lnTo>
                    <a:pt x="465149" y="155493"/>
                  </a:lnTo>
                  <a:lnTo>
                    <a:pt x="469592" y="158374"/>
                  </a:lnTo>
                  <a:lnTo>
                    <a:pt x="474035" y="161256"/>
                  </a:lnTo>
                  <a:lnTo>
                    <a:pt x="477588" y="165913"/>
                  </a:lnTo>
                  <a:lnTo>
                    <a:pt x="480251" y="172345"/>
                  </a:lnTo>
                  <a:lnTo>
                    <a:pt x="482914" y="178777"/>
                  </a:lnTo>
                  <a:lnTo>
                    <a:pt x="484379" y="185869"/>
                  </a:lnTo>
                  <a:lnTo>
                    <a:pt x="484645" y="193620"/>
                  </a:lnTo>
                  <a:lnTo>
                    <a:pt x="484911" y="201370"/>
                  </a:lnTo>
                  <a:lnTo>
                    <a:pt x="461536" y="232910"/>
                  </a:lnTo>
                  <a:lnTo>
                    <a:pt x="419217" y="253267"/>
                  </a:lnTo>
                  <a:lnTo>
                    <a:pt x="415220" y="252708"/>
                  </a:lnTo>
                  <a:lnTo>
                    <a:pt x="416252" y="248779"/>
                  </a:lnTo>
                  <a:lnTo>
                    <a:pt x="417283" y="244850"/>
                  </a:lnTo>
                  <a:lnTo>
                    <a:pt x="456722" y="223446"/>
                  </a:lnTo>
                  <a:lnTo>
                    <a:pt x="499553" y="214807"/>
                  </a:lnTo>
                  <a:lnTo>
                    <a:pt x="526912" y="212645"/>
                  </a:lnTo>
                  <a:lnTo>
                    <a:pt x="542283" y="211933"/>
                  </a:lnTo>
                </a:path>
                <a:path w="970914" h="412114">
                  <a:moveTo>
                    <a:pt x="542478" y="15681"/>
                  </a:moveTo>
                  <a:lnTo>
                    <a:pt x="542478" y="5651"/>
                  </a:lnTo>
                  <a:lnTo>
                    <a:pt x="542478" y="445"/>
                  </a:lnTo>
                  <a:lnTo>
                    <a:pt x="542478" y="63"/>
                  </a:lnTo>
                  <a:lnTo>
                    <a:pt x="542457" y="1810"/>
                  </a:lnTo>
                  <a:lnTo>
                    <a:pt x="542423" y="5281"/>
                  </a:lnTo>
                  <a:lnTo>
                    <a:pt x="542343" y="13547"/>
                  </a:lnTo>
                  <a:lnTo>
                    <a:pt x="542216" y="26608"/>
                  </a:lnTo>
                  <a:lnTo>
                    <a:pt x="542043" y="44462"/>
                  </a:lnTo>
                  <a:lnTo>
                    <a:pt x="541870" y="65841"/>
                  </a:lnTo>
                  <a:lnTo>
                    <a:pt x="541747" y="89473"/>
                  </a:lnTo>
                  <a:lnTo>
                    <a:pt x="541672" y="115359"/>
                  </a:lnTo>
                  <a:lnTo>
                    <a:pt x="541646" y="143498"/>
                  </a:lnTo>
                  <a:lnTo>
                    <a:pt x="541644" y="169490"/>
                  </a:lnTo>
                  <a:lnTo>
                    <a:pt x="541643" y="188933"/>
                  </a:lnTo>
                  <a:lnTo>
                    <a:pt x="541642" y="201828"/>
                  </a:lnTo>
                  <a:lnTo>
                    <a:pt x="541641" y="208174"/>
                  </a:lnTo>
                  <a:lnTo>
                    <a:pt x="541641" y="212271"/>
                  </a:lnTo>
                  <a:lnTo>
                    <a:pt x="541949" y="213710"/>
                  </a:lnTo>
                  <a:lnTo>
                    <a:pt x="542567" y="212493"/>
                  </a:lnTo>
                  <a:lnTo>
                    <a:pt x="543184" y="211276"/>
                  </a:lnTo>
                  <a:lnTo>
                    <a:pt x="546432" y="204872"/>
                  </a:lnTo>
                  <a:lnTo>
                    <a:pt x="566841" y="169409"/>
                  </a:lnTo>
                  <a:lnTo>
                    <a:pt x="600790" y="141000"/>
                  </a:lnTo>
                  <a:lnTo>
                    <a:pt x="607319" y="142146"/>
                  </a:lnTo>
                  <a:lnTo>
                    <a:pt x="613326" y="146732"/>
                  </a:lnTo>
                  <a:lnTo>
                    <a:pt x="618814" y="154760"/>
                  </a:lnTo>
                </a:path>
                <a:path w="970914" h="412114">
                  <a:moveTo>
                    <a:pt x="526710" y="257481"/>
                  </a:moveTo>
                  <a:lnTo>
                    <a:pt x="495483" y="287591"/>
                  </a:lnTo>
                  <a:lnTo>
                    <a:pt x="466601" y="321700"/>
                  </a:lnTo>
                  <a:lnTo>
                    <a:pt x="441434" y="359016"/>
                  </a:lnTo>
                  <a:lnTo>
                    <a:pt x="439676" y="362632"/>
                  </a:lnTo>
                  <a:lnTo>
                    <a:pt x="437917" y="366247"/>
                  </a:lnTo>
                  <a:lnTo>
                    <a:pt x="436847" y="368446"/>
                  </a:lnTo>
                  <a:lnTo>
                    <a:pt x="436467" y="369229"/>
                  </a:lnTo>
                  <a:lnTo>
                    <a:pt x="436086" y="370012"/>
                  </a:lnTo>
                  <a:lnTo>
                    <a:pt x="436234" y="369929"/>
                  </a:lnTo>
                  <a:lnTo>
                    <a:pt x="436912" y="368982"/>
                  </a:lnTo>
                  <a:lnTo>
                    <a:pt x="437879" y="367629"/>
                  </a:lnTo>
                  <a:lnTo>
                    <a:pt x="441349" y="362779"/>
                  </a:lnTo>
                  <a:lnTo>
                    <a:pt x="447319" y="354433"/>
                  </a:lnTo>
                </a:path>
                <a:path w="970914" h="412114">
                  <a:moveTo>
                    <a:pt x="464990" y="321967"/>
                  </a:moveTo>
                  <a:lnTo>
                    <a:pt x="476785" y="315927"/>
                  </a:lnTo>
                  <a:lnTo>
                    <a:pt x="487479" y="311771"/>
                  </a:lnTo>
                  <a:lnTo>
                    <a:pt x="497070" y="309496"/>
                  </a:lnTo>
                  <a:lnTo>
                    <a:pt x="505560" y="309104"/>
                  </a:lnTo>
                  <a:lnTo>
                    <a:pt x="511674" y="310227"/>
                  </a:lnTo>
                  <a:lnTo>
                    <a:pt x="519104" y="312840"/>
                  </a:lnTo>
                  <a:lnTo>
                    <a:pt x="527849" y="316944"/>
                  </a:lnTo>
                  <a:lnTo>
                    <a:pt x="537910" y="322538"/>
                  </a:lnTo>
                  <a:lnTo>
                    <a:pt x="548663" y="328663"/>
                  </a:lnTo>
                  <a:lnTo>
                    <a:pt x="559488" y="334360"/>
                  </a:lnTo>
                  <a:lnTo>
                    <a:pt x="570383" y="339628"/>
                  </a:lnTo>
                  <a:lnTo>
                    <a:pt x="581348" y="344469"/>
                  </a:lnTo>
                </a:path>
                <a:path w="970914" h="412114">
                  <a:moveTo>
                    <a:pt x="606382" y="242364"/>
                  </a:moveTo>
                  <a:lnTo>
                    <a:pt x="609721" y="238695"/>
                  </a:lnTo>
                  <a:lnTo>
                    <a:pt x="611877" y="236326"/>
                  </a:lnTo>
                  <a:lnTo>
                    <a:pt x="612851" y="235257"/>
                  </a:lnTo>
                  <a:lnTo>
                    <a:pt x="613527" y="234513"/>
                  </a:lnTo>
                  <a:lnTo>
                    <a:pt x="613294" y="235707"/>
                  </a:lnTo>
                  <a:lnTo>
                    <a:pt x="612151" y="238836"/>
                  </a:lnTo>
                  <a:lnTo>
                    <a:pt x="611008" y="241966"/>
                  </a:lnTo>
                  <a:lnTo>
                    <a:pt x="594832" y="279748"/>
                  </a:lnTo>
                  <a:lnTo>
                    <a:pt x="569154" y="322769"/>
                  </a:lnTo>
                  <a:lnTo>
                    <a:pt x="545637" y="356850"/>
                  </a:lnTo>
                  <a:lnTo>
                    <a:pt x="517946" y="389883"/>
                  </a:lnTo>
                  <a:lnTo>
                    <a:pt x="503378" y="400372"/>
                  </a:lnTo>
                  <a:lnTo>
                    <a:pt x="500440" y="397901"/>
                  </a:lnTo>
                  <a:lnTo>
                    <a:pt x="499716" y="390059"/>
                  </a:lnTo>
                  <a:lnTo>
                    <a:pt x="499543" y="383801"/>
                  </a:lnTo>
                  <a:lnTo>
                    <a:pt x="500114" y="376787"/>
                  </a:lnTo>
                  <a:lnTo>
                    <a:pt x="514624" y="335386"/>
                  </a:lnTo>
                  <a:lnTo>
                    <a:pt x="549152" y="302581"/>
                  </a:lnTo>
                  <a:lnTo>
                    <a:pt x="586091" y="290129"/>
                  </a:lnTo>
                  <a:lnTo>
                    <a:pt x="636079" y="297388"/>
                  </a:lnTo>
                  <a:lnTo>
                    <a:pt x="661340" y="311359"/>
                  </a:lnTo>
                  <a:lnTo>
                    <a:pt x="673712" y="320801"/>
                  </a:lnTo>
                </a:path>
                <a:path w="970914" h="412114">
                  <a:moveTo>
                    <a:pt x="699324" y="73737"/>
                  </a:moveTo>
                  <a:lnTo>
                    <a:pt x="735827" y="56112"/>
                  </a:lnTo>
                  <a:lnTo>
                    <a:pt x="746562" y="55620"/>
                  </a:lnTo>
                  <a:lnTo>
                    <a:pt x="758614" y="54232"/>
                  </a:lnTo>
                  <a:lnTo>
                    <a:pt x="771984" y="51949"/>
                  </a:lnTo>
                  <a:lnTo>
                    <a:pt x="786671" y="48769"/>
                  </a:lnTo>
                </a:path>
                <a:path w="970914" h="412114">
                  <a:moveTo>
                    <a:pt x="683708" y="61805"/>
                  </a:moveTo>
                  <a:lnTo>
                    <a:pt x="689344" y="59354"/>
                  </a:lnTo>
                  <a:lnTo>
                    <a:pt x="696832" y="58042"/>
                  </a:lnTo>
                  <a:lnTo>
                    <a:pt x="706170" y="57870"/>
                  </a:lnTo>
                  <a:lnTo>
                    <a:pt x="717360" y="58839"/>
                  </a:lnTo>
                  <a:lnTo>
                    <a:pt x="755436" y="70034"/>
                  </a:lnTo>
                  <a:lnTo>
                    <a:pt x="766932" y="80380"/>
                  </a:lnTo>
                  <a:lnTo>
                    <a:pt x="771599" y="86049"/>
                  </a:lnTo>
                  <a:lnTo>
                    <a:pt x="773830" y="92571"/>
                  </a:lnTo>
                  <a:lnTo>
                    <a:pt x="773627" y="99944"/>
                  </a:lnTo>
                  <a:lnTo>
                    <a:pt x="772809" y="105660"/>
                  </a:lnTo>
                  <a:lnTo>
                    <a:pt x="748279" y="141257"/>
                  </a:lnTo>
                  <a:lnTo>
                    <a:pt x="717417" y="172023"/>
                  </a:lnTo>
                  <a:lnTo>
                    <a:pt x="698183" y="188797"/>
                  </a:lnTo>
                  <a:lnTo>
                    <a:pt x="697233" y="188380"/>
                  </a:lnTo>
                  <a:lnTo>
                    <a:pt x="697837" y="185910"/>
                  </a:lnTo>
                  <a:lnTo>
                    <a:pt x="698440" y="183440"/>
                  </a:lnTo>
                  <a:lnTo>
                    <a:pt x="701213" y="180296"/>
                  </a:lnTo>
                  <a:lnTo>
                    <a:pt x="706153" y="176479"/>
                  </a:lnTo>
                  <a:lnTo>
                    <a:pt x="711095" y="172661"/>
                  </a:lnTo>
                  <a:lnTo>
                    <a:pt x="755351" y="164283"/>
                  </a:lnTo>
                  <a:lnTo>
                    <a:pt x="769891" y="164709"/>
                  </a:lnTo>
                  <a:lnTo>
                    <a:pt x="783384" y="166112"/>
                  </a:lnTo>
                  <a:lnTo>
                    <a:pt x="795832" y="168492"/>
                  </a:lnTo>
                  <a:lnTo>
                    <a:pt x="807233" y="171850"/>
                  </a:lnTo>
                </a:path>
                <a:path w="970914" h="412114">
                  <a:moveTo>
                    <a:pt x="811485" y="110651"/>
                  </a:moveTo>
                  <a:lnTo>
                    <a:pt x="825491" y="108418"/>
                  </a:lnTo>
                  <a:lnTo>
                    <a:pt x="842641" y="106093"/>
                  </a:lnTo>
                  <a:lnTo>
                    <a:pt x="862934" y="103675"/>
                  </a:lnTo>
                  <a:lnTo>
                    <a:pt x="886369" y="101165"/>
                  </a:lnTo>
                </a:path>
                <a:path w="970914" h="412114">
                  <a:moveTo>
                    <a:pt x="917211" y="34483"/>
                  </a:moveTo>
                  <a:lnTo>
                    <a:pt x="900688" y="80999"/>
                  </a:lnTo>
                  <a:lnTo>
                    <a:pt x="897352" y="124760"/>
                  </a:lnTo>
                  <a:lnTo>
                    <a:pt x="896689" y="156538"/>
                  </a:lnTo>
                  <a:lnTo>
                    <a:pt x="896696" y="194914"/>
                  </a:lnTo>
                </a:path>
                <a:path w="970914" h="412114">
                  <a:moveTo>
                    <a:pt x="811655" y="257945"/>
                  </a:moveTo>
                  <a:lnTo>
                    <a:pt x="844517" y="286755"/>
                  </a:lnTo>
                  <a:lnTo>
                    <a:pt x="886362" y="300196"/>
                  </a:lnTo>
                  <a:lnTo>
                    <a:pt x="923186" y="308189"/>
                  </a:lnTo>
                  <a:lnTo>
                    <a:pt x="970611" y="317031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75317" y="5812247"/>
              <a:ext cx="215941" cy="376662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6878790" y="6179843"/>
            <a:ext cx="15240" cy="2540"/>
          </a:xfrm>
          <a:custGeom>
            <a:avLst/>
            <a:gdLst/>
            <a:ahLst/>
            <a:cxnLst/>
            <a:rect l="l" t="t" r="r" b="b"/>
            <a:pathLst>
              <a:path w="15240" h="2539">
                <a:moveTo>
                  <a:pt x="0" y="0"/>
                </a:moveTo>
                <a:lnTo>
                  <a:pt x="4883" y="736"/>
                </a:lnTo>
                <a:lnTo>
                  <a:pt x="9766" y="1472"/>
                </a:lnTo>
                <a:lnTo>
                  <a:pt x="14650" y="2209"/>
                </a:lnTo>
              </a:path>
            </a:pathLst>
          </a:custGeom>
          <a:ln w="180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3591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Selection</a:t>
            </a:r>
            <a:r>
              <a:rPr sz="3800" u="none" spc="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Bias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4710" cy="3235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편향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(selection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bias)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3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18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설계</a:t>
            </a:r>
            <a:r>
              <a:rPr sz="18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(</a:t>
            </a:r>
            <a:r>
              <a:rPr sz="1800" b="1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분석</a:t>
            </a:r>
            <a:r>
              <a:rPr sz="1800" b="1" u="heavy" spc="5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대상</a:t>
            </a:r>
            <a:r>
              <a:rPr sz="1800" b="1" u="heavy" spc="-5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데이터</a:t>
            </a:r>
            <a:r>
              <a:rPr sz="1800" b="1" u="heavy" spc="-10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선택)</a:t>
            </a:r>
            <a:r>
              <a:rPr sz="1800" b="1" u="heavy" spc="-5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단계에서부터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편향</a:t>
            </a:r>
            <a:r>
              <a:rPr sz="18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문제에</a:t>
            </a:r>
            <a:r>
              <a:rPr sz="1800" b="1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대한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주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의와</a:t>
            </a:r>
            <a:r>
              <a:rPr sz="18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경계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가</a:t>
            </a:r>
            <a:r>
              <a:rPr sz="18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필요함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편향을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바로잡기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위한</a:t>
            </a:r>
            <a:r>
              <a:rPr sz="18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방법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중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대표적인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접근법은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다음이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존재함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무작위할당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등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적절한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표본</a:t>
            </a:r>
            <a:r>
              <a:rPr sz="18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수집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방벙을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통해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대표성이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있는</a:t>
            </a:r>
            <a:r>
              <a:rPr sz="18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표본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을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확보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2A2C2C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적절한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비교가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가능한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표본들</a:t>
            </a:r>
            <a:r>
              <a:rPr sz="18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사이의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매칭</a:t>
            </a:r>
            <a:r>
              <a:rPr sz="18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(PSM</a:t>
            </a:r>
            <a:r>
              <a:rPr sz="18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등)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66915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Measurement</a:t>
            </a:r>
            <a:r>
              <a:rPr sz="3800" u="none" spc="1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Error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4225" cy="516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오류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(measurement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error)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A2C2C"/>
              </a:buClr>
              <a:buFont typeface="Malgun Gothic"/>
              <a:buAutoNum type="arabicPeriod" startAt="4"/>
            </a:pPr>
            <a:endParaRPr sz="2250">
              <a:latin typeface="Malgun Gothic"/>
              <a:cs typeface="Malgun Gothic"/>
            </a:endParaRPr>
          </a:p>
          <a:p>
            <a:pPr marL="563880" marR="6350" lvl="1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분석을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위해서는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spc="50" dirty="0">
                <a:solidFill>
                  <a:srgbClr val="2A2C2C"/>
                </a:solidFill>
                <a:latin typeface="Malgun Gothic"/>
                <a:cs typeface="Malgun Gothic"/>
              </a:rPr>
              <a:t>어떠한</a:t>
            </a:r>
            <a:r>
              <a:rPr sz="2000" u="heavy" spc="-165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개념을</a:t>
            </a:r>
            <a:r>
              <a:rPr sz="2000" b="1" u="heavy" spc="-20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수치화</a:t>
            </a:r>
            <a:r>
              <a:rPr sz="2000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하여</a:t>
            </a:r>
            <a:r>
              <a:rPr sz="2000" u="heavy" spc="-20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변수</a:t>
            </a:r>
            <a:r>
              <a:rPr sz="2000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로</a:t>
            </a:r>
            <a:r>
              <a:rPr sz="2000" u="heavy" spc="-20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만드는</a:t>
            </a:r>
            <a:r>
              <a:rPr sz="2000" u="heavy" spc="-10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작 </a:t>
            </a:r>
            <a:r>
              <a:rPr sz="2000" spc="-68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업을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거쳐야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하는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경우가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이를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측정(measurement)</a:t>
            </a:r>
            <a:r>
              <a:rPr sz="2000" spc="-5" dirty="0">
                <a:solidFill>
                  <a:srgbClr val="2A2C2C"/>
                </a:solidFill>
                <a:latin typeface="Malgun Gothic"/>
                <a:cs typeface="Malgun Gothic"/>
              </a:rPr>
              <a:t>이라고</a:t>
            </a:r>
            <a:r>
              <a:rPr sz="2000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60"/>
              </a:spcBef>
              <a:buClr>
                <a:srgbClr val="2A2C2C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563880" marR="5080" lvl="1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오류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란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이와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같이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어떠한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개념을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수치화하는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과정에서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발생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하는 </a:t>
            </a:r>
            <a:r>
              <a:rPr sz="2000" spc="-69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오류를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말함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r>
              <a:rPr sz="2000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장비의</a:t>
            </a:r>
            <a:r>
              <a:rPr sz="2000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오류</a:t>
            </a:r>
            <a:endParaRPr sz="2000">
              <a:latin typeface="Malgun Gothic"/>
              <a:cs typeface="Malgun Gothic"/>
            </a:endParaRPr>
          </a:p>
          <a:p>
            <a:pPr marL="1478280" marR="48260" lvl="3" indent="-228600">
              <a:lnSpc>
                <a:spcPct val="110000"/>
              </a:lnSpc>
              <a:spcBef>
                <a:spcPts val="4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예)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수원시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영통구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제3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미세먼지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장비의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고장으로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인한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미세먼 </a:t>
            </a:r>
            <a:r>
              <a:rPr sz="1800" spc="-6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지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수준</a:t>
            </a:r>
            <a:r>
              <a:rPr sz="18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과대 측정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추상적인</a:t>
            </a:r>
            <a:r>
              <a:rPr sz="2000" u="heavy" spc="-45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개념의</a:t>
            </a:r>
            <a:r>
              <a:rPr sz="2000" u="heavy" spc="-45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수치화</a:t>
            </a:r>
            <a:endParaRPr sz="2000">
              <a:latin typeface="Malgun Gothic"/>
              <a:cs typeface="Malgun Gothic"/>
            </a:endParaRPr>
          </a:p>
          <a:p>
            <a:pPr marL="1478280" marR="96520" lvl="3" indent="-228600">
              <a:lnSpc>
                <a:spcPct val="110000"/>
              </a:lnSpc>
              <a:spcBef>
                <a:spcPts val="464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예) </a:t>
            </a:r>
            <a:r>
              <a:rPr sz="1800" spc="-20" dirty="0">
                <a:solidFill>
                  <a:srgbClr val="2A2C2C"/>
                </a:solidFill>
                <a:latin typeface="Malgun Gothic"/>
                <a:cs typeface="Malgun Gothic"/>
              </a:rPr>
              <a:t>‘행복’,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‘학업성취도’,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‘빈곤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2A2C2C"/>
                </a:solidFill>
                <a:latin typeface="Malgun Gothic"/>
                <a:cs typeface="Malgun Gothic"/>
              </a:rPr>
              <a:t>탈출’,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‘종교적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신실함’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 등은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어떻게 측 </a:t>
            </a:r>
            <a:r>
              <a:rPr sz="1800" spc="-6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정할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18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있을까?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2251" y="2975164"/>
            <a:ext cx="2292985" cy="0"/>
          </a:xfrm>
          <a:custGeom>
            <a:avLst/>
            <a:gdLst/>
            <a:ahLst/>
            <a:cxnLst/>
            <a:rect l="l" t="t" r="r" b="b"/>
            <a:pathLst>
              <a:path w="2292985">
                <a:moveTo>
                  <a:pt x="0" y="0"/>
                </a:moveTo>
                <a:lnTo>
                  <a:pt x="2292421" y="0"/>
                </a:lnTo>
              </a:path>
            </a:pathLst>
          </a:custGeom>
          <a:ln w="180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7886" y="5233659"/>
            <a:ext cx="157299" cy="16453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44686" y="5041445"/>
            <a:ext cx="869950" cy="409575"/>
            <a:chOff x="4344686" y="5041445"/>
            <a:chExt cx="869950" cy="409575"/>
          </a:xfrm>
        </p:grpSpPr>
        <p:sp>
          <p:nvSpPr>
            <p:cNvPr id="7" name="object 7"/>
            <p:cNvSpPr/>
            <p:nvPr/>
          </p:nvSpPr>
          <p:spPr>
            <a:xfrm>
              <a:off x="4353686" y="5096650"/>
              <a:ext cx="61594" cy="74295"/>
            </a:xfrm>
            <a:custGeom>
              <a:avLst/>
              <a:gdLst/>
              <a:ahLst/>
              <a:cxnLst/>
              <a:rect l="l" t="t" r="r" b="b"/>
              <a:pathLst>
                <a:path w="61595" h="74295">
                  <a:moveTo>
                    <a:pt x="10699" y="5397"/>
                  </a:moveTo>
                  <a:lnTo>
                    <a:pt x="3921" y="1972"/>
                  </a:lnTo>
                  <a:lnTo>
                    <a:pt x="394" y="190"/>
                  </a:lnTo>
                  <a:lnTo>
                    <a:pt x="117" y="51"/>
                  </a:lnTo>
                  <a:lnTo>
                    <a:pt x="263" y="178"/>
                  </a:lnTo>
                  <a:lnTo>
                    <a:pt x="555" y="360"/>
                  </a:lnTo>
                  <a:lnTo>
                    <a:pt x="3271" y="2062"/>
                  </a:lnTo>
                  <a:lnTo>
                    <a:pt x="8409" y="5282"/>
                  </a:lnTo>
                  <a:lnTo>
                    <a:pt x="15875" y="9424"/>
                  </a:lnTo>
                  <a:lnTo>
                    <a:pt x="27186" y="14901"/>
                  </a:lnTo>
                  <a:lnTo>
                    <a:pt x="42342" y="21713"/>
                  </a:lnTo>
                  <a:lnTo>
                    <a:pt x="61343" y="29861"/>
                  </a:lnTo>
                </a:path>
                <a:path w="61595" h="74295">
                  <a:moveTo>
                    <a:pt x="1769" y="73862"/>
                  </a:moveTo>
                  <a:lnTo>
                    <a:pt x="11152" y="73662"/>
                  </a:lnTo>
                  <a:lnTo>
                    <a:pt x="20535" y="73461"/>
                  </a:lnTo>
                  <a:lnTo>
                    <a:pt x="29918" y="73260"/>
                  </a:lnTo>
                  <a:lnTo>
                    <a:pt x="39301" y="73059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0471" y="5213573"/>
              <a:ext cx="97963" cy="1303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72012" y="5108896"/>
              <a:ext cx="88265" cy="322580"/>
            </a:xfrm>
            <a:custGeom>
              <a:avLst/>
              <a:gdLst/>
              <a:ahLst/>
              <a:cxnLst/>
              <a:rect l="l" t="t" r="r" b="b"/>
              <a:pathLst>
                <a:path w="88264" h="322579">
                  <a:moveTo>
                    <a:pt x="6226" y="7807"/>
                  </a:moveTo>
                  <a:lnTo>
                    <a:pt x="3624" y="15239"/>
                  </a:lnTo>
                  <a:lnTo>
                    <a:pt x="1718" y="24342"/>
                  </a:lnTo>
                  <a:lnTo>
                    <a:pt x="510" y="35118"/>
                  </a:lnTo>
                  <a:lnTo>
                    <a:pt x="0" y="47565"/>
                  </a:lnTo>
                  <a:lnTo>
                    <a:pt x="22" y="61919"/>
                  </a:lnTo>
                  <a:lnTo>
                    <a:pt x="2309" y="117832"/>
                  </a:lnTo>
                  <a:lnTo>
                    <a:pt x="5339" y="161887"/>
                  </a:lnTo>
                  <a:lnTo>
                    <a:pt x="9162" y="206651"/>
                  </a:lnTo>
                  <a:lnTo>
                    <a:pt x="16953" y="268217"/>
                  </a:lnTo>
                  <a:lnTo>
                    <a:pt x="21696" y="291753"/>
                  </a:lnTo>
                  <a:lnTo>
                    <a:pt x="27003" y="310458"/>
                  </a:lnTo>
                </a:path>
                <a:path w="88264" h="322579">
                  <a:moveTo>
                    <a:pt x="21020" y="178486"/>
                  </a:moveTo>
                  <a:lnTo>
                    <a:pt x="15703" y="169537"/>
                  </a:lnTo>
                  <a:lnTo>
                    <a:pt x="16410" y="158242"/>
                  </a:lnTo>
                  <a:lnTo>
                    <a:pt x="23139" y="144600"/>
                  </a:lnTo>
                  <a:lnTo>
                    <a:pt x="35890" y="128612"/>
                  </a:lnTo>
                </a:path>
                <a:path w="88264" h="322579">
                  <a:moveTo>
                    <a:pt x="45701" y="0"/>
                  </a:moveTo>
                  <a:lnTo>
                    <a:pt x="42310" y="38923"/>
                  </a:lnTo>
                  <a:lnTo>
                    <a:pt x="41134" y="77778"/>
                  </a:lnTo>
                  <a:lnTo>
                    <a:pt x="42174" y="116562"/>
                  </a:lnTo>
                  <a:lnTo>
                    <a:pt x="45428" y="155277"/>
                  </a:lnTo>
                  <a:lnTo>
                    <a:pt x="51843" y="203678"/>
                  </a:lnTo>
                  <a:lnTo>
                    <a:pt x="59434" y="245542"/>
                  </a:lnTo>
                  <a:lnTo>
                    <a:pt x="73161" y="295689"/>
                  </a:lnTo>
                  <a:lnTo>
                    <a:pt x="80452" y="311814"/>
                  </a:lnTo>
                  <a:lnTo>
                    <a:pt x="88029" y="321974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4236" y="5075980"/>
              <a:ext cx="135526" cy="31014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12785" y="5083761"/>
              <a:ext cx="114300" cy="300990"/>
            </a:xfrm>
            <a:custGeom>
              <a:avLst/>
              <a:gdLst/>
              <a:ahLst/>
              <a:cxnLst/>
              <a:rect l="l" t="t" r="r" b="b"/>
              <a:pathLst>
                <a:path w="114300" h="300989">
                  <a:moveTo>
                    <a:pt x="6273" y="197703"/>
                  </a:moveTo>
                  <a:lnTo>
                    <a:pt x="17253" y="150008"/>
                  </a:lnTo>
                  <a:lnTo>
                    <a:pt x="21405" y="114624"/>
                  </a:lnTo>
                  <a:lnTo>
                    <a:pt x="20854" y="109612"/>
                  </a:lnTo>
                  <a:lnTo>
                    <a:pt x="19155" y="107496"/>
                  </a:lnTo>
                  <a:lnTo>
                    <a:pt x="17458" y="105380"/>
                  </a:lnTo>
                  <a:lnTo>
                    <a:pt x="1003" y="142193"/>
                  </a:lnTo>
                  <a:lnTo>
                    <a:pt x="0" y="162450"/>
                  </a:lnTo>
                  <a:lnTo>
                    <a:pt x="1120" y="168386"/>
                  </a:lnTo>
                  <a:lnTo>
                    <a:pt x="16644" y="180842"/>
                  </a:lnTo>
                  <a:lnTo>
                    <a:pt x="20491" y="179645"/>
                  </a:lnTo>
                  <a:lnTo>
                    <a:pt x="41527" y="142041"/>
                  </a:lnTo>
                  <a:lnTo>
                    <a:pt x="53344" y="103119"/>
                  </a:lnTo>
                  <a:lnTo>
                    <a:pt x="63189" y="63213"/>
                  </a:lnTo>
                  <a:lnTo>
                    <a:pt x="68972" y="23281"/>
                  </a:lnTo>
                  <a:lnTo>
                    <a:pt x="69254" y="13506"/>
                  </a:lnTo>
                  <a:lnTo>
                    <a:pt x="69457" y="6527"/>
                  </a:lnTo>
                  <a:lnTo>
                    <a:pt x="69577" y="2346"/>
                  </a:lnTo>
                  <a:lnTo>
                    <a:pt x="69686" y="0"/>
                  </a:lnTo>
                  <a:lnTo>
                    <a:pt x="69748" y="6562"/>
                  </a:lnTo>
                  <a:lnTo>
                    <a:pt x="69742" y="12684"/>
                  </a:lnTo>
                  <a:lnTo>
                    <a:pt x="69735" y="20560"/>
                  </a:lnTo>
                  <a:lnTo>
                    <a:pt x="69725" y="30189"/>
                  </a:lnTo>
                  <a:lnTo>
                    <a:pt x="69714" y="41573"/>
                  </a:lnTo>
                  <a:lnTo>
                    <a:pt x="71582" y="84681"/>
                  </a:lnTo>
                  <a:lnTo>
                    <a:pt x="76893" y="138935"/>
                  </a:lnTo>
                  <a:lnTo>
                    <a:pt x="81704" y="178614"/>
                  </a:lnTo>
                  <a:lnTo>
                    <a:pt x="93802" y="239651"/>
                  </a:lnTo>
                  <a:lnTo>
                    <a:pt x="102996" y="270072"/>
                  </a:lnTo>
                  <a:lnTo>
                    <a:pt x="114287" y="300427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7379" y="5083930"/>
              <a:ext cx="129505" cy="2169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59616" y="5050445"/>
              <a:ext cx="245745" cy="391795"/>
            </a:xfrm>
            <a:custGeom>
              <a:avLst/>
              <a:gdLst/>
              <a:ahLst/>
              <a:cxnLst/>
              <a:rect l="l" t="t" r="r" b="b"/>
              <a:pathLst>
                <a:path w="245745" h="391795">
                  <a:moveTo>
                    <a:pt x="11011" y="0"/>
                  </a:moveTo>
                  <a:lnTo>
                    <a:pt x="90" y="42311"/>
                  </a:lnTo>
                  <a:lnTo>
                    <a:pt x="0" y="56322"/>
                  </a:lnTo>
                  <a:lnTo>
                    <a:pt x="153" y="72705"/>
                  </a:lnTo>
                  <a:lnTo>
                    <a:pt x="2148" y="111930"/>
                  </a:lnTo>
                  <a:lnTo>
                    <a:pt x="7036" y="159332"/>
                  </a:lnTo>
                  <a:lnTo>
                    <a:pt x="13593" y="208769"/>
                  </a:lnTo>
                  <a:lnTo>
                    <a:pt x="20596" y="254100"/>
                  </a:lnTo>
                  <a:lnTo>
                    <a:pt x="27185" y="292700"/>
                  </a:lnTo>
                  <a:lnTo>
                    <a:pt x="34788" y="332600"/>
                  </a:lnTo>
                  <a:lnTo>
                    <a:pt x="39061" y="344143"/>
                  </a:lnTo>
                  <a:lnTo>
                    <a:pt x="41046" y="345031"/>
                  </a:lnTo>
                </a:path>
                <a:path w="245745" h="391795">
                  <a:moveTo>
                    <a:pt x="134308" y="81602"/>
                  </a:moveTo>
                  <a:lnTo>
                    <a:pt x="112064" y="113232"/>
                  </a:lnTo>
                  <a:lnTo>
                    <a:pt x="82005" y="125533"/>
                  </a:lnTo>
                  <a:lnTo>
                    <a:pt x="77467" y="124443"/>
                  </a:lnTo>
                  <a:lnTo>
                    <a:pt x="59585" y="87309"/>
                  </a:lnTo>
                  <a:lnTo>
                    <a:pt x="60150" y="80121"/>
                  </a:lnTo>
                  <a:lnTo>
                    <a:pt x="87630" y="51383"/>
                  </a:lnTo>
                  <a:lnTo>
                    <a:pt x="105004" y="46881"/>
                  </a:lnTo>
                  <a:lnTo>
                    <a:pt x="110661" y="46170"/>
                  </a:lnTo>
                  <a:lnTo>
                    <a:pt x="126590" y="86833"/>
                  </a:lnTo>
                  <a:lnTo>
                    <a:pt x="125952" y="98610"/>
                  </a:lnTo>
                  <a:lnTo>
                    <a:pt x="118974" y="141195"/>
                  </a:lnTo>
                  <a:lnTo>
                    <a:pt x="104812" y="182579"/>
                  </a:lnTo>
                  <a:lnTo>
                    <a:pt x="86254" y="216399"/>
                  </a:lnTo>
                  <a:lnTo>
                    <a:pt x="76319" y="225850"/>
                  </a:lnTo>
                  <a:lnTo>
                    <a:pt x="74207" y="226871"/>
                  </a:lnTo>
                  <a:lnTo>
                    <a:pt x="91351" y="192002"/>
                  </a:lnTo>
                  <a:lnTo>
                    <a:pt x="127138" y="176360"/>
                  </a:lnTo>
                  <a:lnTo>
                    <a:pt x="158918" y="173853"/>
                  </a:lnTo>
                  <a:lnTo>
                    <a:pt x="166447" y="173756"/>
                  </a:lnTo>
                  <a:lnTo>
                    <a:pt x="172576" y="174276"/>
                  </a:lnTo>
                  <a:lnTo>
                    <a:pt x="177305" y="175411"/>
                  </a:lnTo>
                  <a:lnTo>
                    <a:pt x="182035" y="176545"/>
                  </a:lnTo>
                  <a:lnTo>
                    <a:pt x="185034" y="180189"/>
                  </a:lnTo>
                  <a:lnTo>
                    <a:pt x="186302" y="186342"/>
                  </a:lnTo>
                  <a:lnTo>
                    <a:pt x="187571" y="192495"/>
                  </a:lnTo>
                  <a:lnTo>
                    <a:pt x="186418" y="198027"/>
                  </a:lnTo>
                  <a:lnTo>
                    <a:pt x="182844" y="202940"/>
                  </a:lnTo>
                  <a:lnTo>
                    <a:pt x="179271" y="207851"/>
                  </a:lnTo>
                  <a:lnTo>
                    <a:pt x="174527" y="213141"/>
                  </a:lnTo>
                  <a:lnTo>
                    <a:pt x="168615" y="218810"/>
                  </a:lnTo>
                  <a:lnTo>
                    <a:pt x="164039" y="223558"/>
                  </a:lnTo>
                  <a:lnTo>
                    <a:pt x="138723" y="260094"/>
                  </a:lnTo>
                  <a:lnTo>
                    <a:pt x="124298" y="297323"/>
                  </a:lnTo>
                  <a:lnTo>
                    <a:pt x="118935" y="334813"/>
                  </a:lnTo>
                  <a:lnTo>
                    <a:pt x="118566" y="339307"/>
                  </a:lnTo>
                  <a:lnTo>
                    <a:pt x="118521" y="339863"/>
                  </a:lnTo>
                  <a:lnTo>
                    <a:pt x="118475" y="340418"/>
                  </a:lnTo>
                  <a:lnTo>
                    <a:pt x="118761" y="339974"/>
                  </a:lnTo>
                  <a:lnTo>
                    <a:pt x="118967" y="339493"/>
                  </a:lnTo>
                  <a:lnTo>
                    <a:pt x="120629" y="335601"/>
                  </a:lnTo>
                  <a:lnTo>
                    <a:pt x="140692" y="297998"/>
                  </a:lnTo>
                  <a:lnTo>
                    <a:pt x="171878" y="265650"/>
                  </a:lnTo>
                  <a:lnTo>
                    <a:pt x="202283" y="252526"/>
                  </a:lnTo>
                  <a:lnTo>
                    <a:pt x="205521" y="256390"/>
                  </a:lnTo>
                  <a:lnTo>
                    <a:pt x="202443" y="301243"/>
                  </a:lnTo>
                  <a:lnTo>
                    <a:pt x="176750" y="346755"/>
                  </a:lnTo>
                  <a:lnTo>
                    <a:pt x="143875" y="379060"/>
                  </a:lnTo>
                  <a:lnTo>
                    <a:pt x="115429" y="391328"/>
                  </a:lnTo>
                  <a:lnTo>
                    <a:pt x="110292" y="390982"/>
                  </a:lnTo>
                  <a:lnTo>
                    <a:pt x="107949" y="388126"/>
                  </a:lnTo>
                  <a:lnTo>
                    <a:pt x="105607" y="385270"/>
                  </a:lnTo>
                  <a:lnTo>
                    <a:pt x="105533" y="379814"/>
                  </a:lnTo>
                  <a:lnTo>
                    <a:pt x="107726" y="371759"/>
                  </a:lnTo>
                  <a:lnTo>
                    <a:pt x="135443" y="335724"/>
                  </a:lnTo>
                  <a:lnTo>
                    <a:pt x="175486" y="315794"/>
                  </a:lnTo>
                  <a:lnTo>
                    <a:pt x="227140" y="311845"/>
                  </a:lnTo>
                  <a:lnTo>
                    <a:pt x="245621" y="313355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66915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Measurement</a:t>
            </a:r>
            <a:r>
              <a:rPr sz="3800" u="none" spc="1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Error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95665" cy="3609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오류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(measurement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error)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Clr>
                <a:srgbClr val="2A2C2C"/>
              </a:buClr>
              <a:buFont typeface="Malgun Gothic"/>
              <a:buAutoNum type="arabicPeriod" startAt="4"/>
            </a:pPr>
            <a:endParaRPr sz="22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추상적</a:t>
            </a:r>
            <a:r>
              <a:rPr sz="2000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개념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측정의</a:t>
            </a:r>
            <a:r>
              <a:rPr sz="2000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개념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→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개념적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→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조작적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→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2A2C2C"/>
              </a:buClr>
              <a:buFont typeface="Arial MT"/>
              <a:buChar char="•"/>
            </a:pPr>
            <a:endParaRPr sz="18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예1)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개념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: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학업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성취도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개념적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정의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: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학생이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학습한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내용을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이해하고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활용할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있는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정도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조작적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정의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: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전국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모의고사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시험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점수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:</a:t>
            </a:r>
            <a:r>
              <a:rPr sz="2000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점수</a:t>
            </a:r>
            <a:r>
              <a:rPr sz="2000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(점)</a:t>
            </a:r>
            <a:endParaRPr sz="2000">
              <a:latin typeface="Malgun Gothic"/>
              <a:cs typeface="Malgun Gothic"/>
            </a:endParaRPr>
          </a:p>
          <a:p>
            <a:pPr marL="4856480">
              <a:lnSpc>
                <a:spcPct val="100000"/>
              </a:lnSpc>
              <a:spcBef>
                <a:spcPts val="37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상황에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따라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4707225"/>
            <a:ext cx="8199120" cy="179323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예2)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개념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: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고객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만족도</a:t>
            </a:r>
            <a:endParaRPr sz="20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개념적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정의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: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고객이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자사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2A2C2C"/>
                </a:solidFill>
                <a:latin typeface="Malgun Gothic"/>
                <a:cs typeface="Malgun Gothic"/>
              </a:rPr>
              <a:t>제품의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품질에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만족한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정도</a:t>
            </a:r>
            <a:endParaRPr sz="20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조작적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정의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: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제품을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구매한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고객에게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2주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이내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연락하여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5점</a:t>
            </a:r>
            <a:r>
              <a:rPr sz="2000" u="heavy" spc="-5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만점</a:t>
            </a:r>
            <a:endParaRPr sz="2000">
              <a:latin typeface="Malgun Gothic"/>
              <a:cs typeface="Malgun Gothic"/>
            </a:endParaRPr>
          </a:p>
          <a:p>
            <a:pPr marL="576580">
              <a:lnSpc>
                <a:spcPct val="100000"/>
              </a:lnSpc>
            </a:pPr>
            <a:r>
              <a:rPr sz="2000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45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의</a:t>
            </a:r>
            <a:r>
              <a:rPr sz="2000" u="heavy" spc="-30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만족도</a:t>
            </a:r>
            <a:r>
              <a:rPr sz="2000" u="heavy" spc="-35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설문</a:t>
            </a:r>
            <a:r>
              <a:rPr sz="2000" u="heavy" spc="-30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u="heavy" dirty="0">
                <a:solidFill>
                  <a:srgbClr val="2A2C2C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진행</a:t>
            </a:r>
            <a:endParaRPr sz="20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: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만족도</a:t>
            </a:r>
            <a:r>
              <a:rPr sz="20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점수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(5점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만점)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9021" y="4643374"/>
            <a:ext cx="35985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다양한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정의에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기반한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접근법이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있을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있음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8612" y="6103145"/>
            <a:ext cx="74930" cy="3175"/>
          </a:xfrm>
          <a:custGeom>
            <a:avLst/>
            <a:gdLst/>
            <a:ahLst/>
            <a:cxnLst/>
            <a:rect l="l" t="t" r="r" b="b"/>
            <a:pathLst>
              <a:path w="74930" h="3175">
                <a:moveTo>
                  <a:pt x="74926" y="3011"/>
                </a:moveTo>
                <a:lnTo>
                  <a:pt x="56194" y="2258"/>
                </a:lnTo>
                <a:lnTo>
                  <a:pt x="37463" y="1505"/>
                </a:lnTo>
                <a:lnTo>
                  <a:pt x="18731" y="752"/>
                </a:lnTo>
                <a:lnTo>
                  <a:pt x="0" y="0"/>
                </a:lnTo>
              </a:path>
            </a:pathLst>
          </a:custGeom>
          <a:ln w="180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8801" y="5779842"/>
            <a:ext cx="1317707" cy="3803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66915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Measurement</a:t>
            </a:r>
            <a:r>
              <a:rPr sz="3800" u="none" spc="1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Error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8912" y="4939284"/>
            <a:ext cx="4175760" cy="1141730"/>
            <a:chOff x="438912" y="4939284"/>
            <a:chExt cx="4175760" cy="1141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60" y="4939284"/>
              <a:ext cx="1168908" cy="10911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2648" y="4949951"/>
              <a:ext cx="1130935" cy="1054735"/>
            </a:xfrm>
            <a:custGeom>
              <a:avLst/>
              <a:gdLst/>
              <a:ahLst/>
              <a:cxnLst/>
              <a:rect l="l" t="t" r="r" b="b"/>
              <a:pathLst>
                <a:path w="1130935" h="1054735">
                  <a:moveTo>
                    <a:pt x="0" y="527050"/>
                  </a:moveTo>
                  <a:lnTo>
                    <a:pt x="4406" y="461010"/>
                  </a:lnTo>
                  <a:lnTo>
                    <a:pt x="17259" y="397383"/>
                  </a:lnTo>
                  <a:lnTo>
                    <a:pt x="38049" y="336550"/>
                  </a:lnTo>
                  <a:lnTo>
                    <a:pt x="66217" y="279273"/>
                  </a:lnTo>
                  <a:lnTo>
                    <a:pt x="101269" y="225933"/>
                  </a:lnTo>
                  <a:lnTo>
                    <a:pt x="142646" y="177038"/>
                  </a:lnTo>
                  <a:lnTo>
                    <a:pt x="189826" y="132969"/>
                  </a:lnTo>
                  <a:lnTo>
                    <a:pt x="242290" y="94488"/>
                  </a:lnTo>
                  <a:lnTo>
                    <a:pt x="299491" y="61722"/>
                  </a:lnTo>
                  <a:lnTo>
                    <a:pt x="360921" y="35433"/>
                  </a:lnTo>
                  <a:lnTo>
                    <a:pt x="426034" y="16129"/>
                  </a:lnTo>
                  <a:lnTo>
                    <a:pt x="494296" y="4064"/>
                  </a:lnTo>
                  <a:lnTo>
                    <a:pt x="565200" y="0"/>
                  </a:lnTo>
                  <a:lnTo>
                    <a:pt x="636092" y="4064"/>
                  </a:lnTo>
                  <a:lnTo>
                    <a:pt x="704342" y="16129"/>
                  </a:lnTo>
                  <a:lnTo>
                    <a:pt x="769493" y="35433"/>
                  </a:lnTo>
                  <a:lnTo>
                    <a:pt x="830961" y="61722"/>
                  </a:lnTo>
                  <a:lnTo>
                    <a:pt x="888111" y="94488"/>
                  </a:lnTo>
                  <a:lnTo>
                    <a:pt x="940562" y="132969"/>
                  </a:lnTo>
                  <a:lnTo>
                    <a:pt x="987806" y="177038"/>
                  </a:lnTo>
                  <a:lnTo>
                    <a:pt x="1029081" y="225933"/>
                  </a:lnTo>
                  <a:lnTo>
                    <a:pt x="1064133" y="279273"/>
                  </a:lnTo>
                  <a:lnTo>
                    <a:pt x="1092327" y="336550"/>
                  </a:lnTo>
                  <a:lnTo>
                    <a:pt x="1113154" y="397383"/>
                  </a:lnTo>
                  <a:lnTo>
                    <a:pt x="1125982" y="461010"/>
                  </a:lnTo>
                  <a:lnTo>
                    <a:pt x="1130427" y="527050"/>
                  </a:lnTo>
                  <a:lnTo>
                    <a:pt x="1125982" y="593217"/>
                  </a:lnTo>
                  <a:lnTo>
                    <a:pt x="1113154" y="656895"/>
                  </a:lnTo>
                  <a:lnTo>
                    <a:pt x="1092327" y="717626"/>
                  </a:lnTo>
                  <a:lnTo>
                    <a:pt x="1064133" y="774903"/>
                  </a:lnTo>
                  <a:lnTo>
                    <a:pt x="1029081" y="828256"/>
                  </a:lnTo>
                  <a:lnTo>
                    <a:pt x="987806" y="877189"/>
                  </a:lnTo>
                  <a:lnTo>
                    <a:pt x="940562" y="921194"/>
                  </a:lnTo>
                  <a:lnTo>
                    <a:pt x="888111" y="959777"/>
                  </a:lnTo>
                  <a:lnTo>
                    <a:pt x="830961" y="992467"/>
                  </a:lnTo>
                  <a:lnTo>
                    <a:pt x="769493" y="1018743"/>
                  </a:lnTo>
                  <a:lnTo>
                    <a:pt x="704342" y="1038123"/>
                  </a:lnTo>
                  <a:lnTo>
                    <a:pt x="636092" y="1050112"/>
                  </a:lnTo>
                  <a:lnTo>
                    <a:pt x="565200" y="1054227"/>
                  </a:lnTo>
                  <a:lnTo>
                    <a:pt x="494296" y="1050112"/>
                  </a:lnTo>
                  <a:lnTo>
                    <a:pt x="426034" y="1038123"/>
                  </a:lnTo>
                  <a:lnTo>
                    <a:pt x="360921" y="1018743"/>
                  </a:lnTo>
                  <a:lnTo>
                    <a:pt x="299491" y="992467"/>
                  </a:lnTo>
                  <a:lnTo>
                    <a:pt x="242290" y="959777"/>
                  </a:lnTo>
                  <a:lnTo>
                    <a:pt x="189826" y="921194"/>
                  </a:lnTo>
                  <a:lnTo>
                    <a:pt x="142646" y="877189"/>
                  </a:lnTo>
                  <a:lnTo>
                    <a:pt x="101269" y="828256"/>
                  </a:lnTo>
                  <a:lnTo>
                    <a:pt x="66217" y="774903"/>
                  </a:lnTo>
                  <a:lnTo>
                    <a:pt x="38049" y="717626"/>
                  </a:lnTo>
                  <a:lnTo>
                    <a:pt x="17259" y="656895"/>
                  </a:lnTo>
                  <a:lnTo>
                    <a:pt x="4406" y="593217"/>
                  </a:lnTo>
                  <a:lnTo>
                    <a:pt x="0" y="527050"/>
                  </a:lnTo>
                  <a:close/>
                </a:path>
              </a:pathLst>
            </a:custGeom>
            <a:ln w="3175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424" y="5061204"/>
              <a:ext cx="906780" cy="8458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43712" y="5070347"/>
              <a:ext cx="869950" cy="812165"/>
            </a:xfrm>
            <a:custGeom>
              <a:avLst/>
              <a:gdLst/>
              <a:ahLst/>
              <a:cxnLst/>
              <a:rect l="l" t="t" r="r" b="b"/>
              <a:pathLst>
                <a:path w="869950" h="812164">
                  <a:moveTo>
                    <a:pt x="0" y="405892"/>
                  </a:moveTo>
                  <a:lnTo>
                    <a:pt x="5689" y="340106"/>
                  </a:lnTo>
                  <a:lnTo>
                    <a:pt x="22174" y="277622"/>
                  </a:lnTo>
                  <a:lnTo>
                    <a:pt x="48539" y="219329"/>
                  </a:lnTo>
                  <a:lnTo>
                    <a:pt x="83908" y="166243"/>
                  </a:lnTo>
                  <a:lnTo>
                    <a:pt x="127368" y="118872"/>
                  </a:lnTo>
                  <a:lnTo>
                    <a:pt x="178041" y="78359"/>
                  </a:lnTo>
                  <a:lnTo>
                    <a:pt x="235026" y="45339"/>
                  </a:lnTo>
                  <a:lnTo>
                    <a:pt x="297421" y="20701"/>
                  </a:lnTo>
                  <a:lnTo>
                    <a:pt x="364337" y="5334"/>
                  </a:lnTo>
                  <a:lnTo>
                    <a:pt x="434873" y="0"/>
                  </a:lnTo>
                  <a:lnTo>
                    <a:pt x="505409" y="5334"/>
                  </a:lnTo>
                  <a:lnTo>
                    <a:pt x="572262" y="20701"/>
                  </a:lnTo>
                  <a:lnTo>
                    <a:pt x="634746" y="45339"/>
                  </a:lnTo>
                  <a:lnTo>
                    <a:pt x="691641" y="78359"/>
                  </a:lnTo>
                  <a:lnTo>
                    <a:pt x="742315" y="118872"/>
                  </a:lnTo>
                  <a:lnTo>
                    <a:pt x="785876" y="166243"/>
                  </a:lnTo>
                  <a:lnTo>
                    <a:pt x="821182" y="219329"/>
                  </a:lnTo>
                  <a:lnTo>
                    <a:pt x="847597" y="277622"/>
                  </a:lnTo>
                  <a:lnTo>
                    <a:pt x="864107" y="340106"/>
                  </a:lnTo>
                  <a:lnTo>
                    <a:pt x="869696" y="405892"/>
                  </a:lnTo>
                  <a:lnTo>
                    <a:pt x="864107" y="471805"/>
                  </a:lnTo>
                  <a:lnTo>
                    <a:pt x="847597" y="534238"/>
                  </a:lnTo>
                  <a:lnTo>
                    <a:pt x="821182" y="592480"/>
                  </a:lnTo>
                  <a:lnTo>
                    <a:pt x="785876" y="645668"/>
                  </a:lnTo>
                  <a:lnTo>
                    <a:pt x="742315" y="692963"/>
                  </a:lnTo>
                  <a:lnTo>
                    <a:pt x="691641" y="733539"/>
                  </a:lnTo>
                  <a:lnTo>
                    <a:pt x="634746" y="766546"/>
                  </a:lnTo>
                  <a:lnTo>
                    <a:pt x="572262" y="791159"/>
                  </a:lnTo>
                  <a:lnTo>
                    <a:pt x="505409" y="806551"/>
                  </a:lnTo>
                  <a:lnTo>
                    <a:pt x="434873" y="811860"/>
                  </a:lnTo>
                  <a:lnTo>
                    <a:pt x="364337" y="806551"/>
                  </a:lnTo>
                  <a:lnTo>
                    <a:pt x="297421" y="791159"/>
                  </a:lnTo>
                  <a:lnTo>
                    <a:pt x="235026" y="766546"/>
                  </a:lnTo>
                  <a:lnTo>
                    <a:pt x="178041" y="733539"/>
                  </a:lnTo>
                  <a:lnTo>
                    <a:pt x="127368" y="692963"/>
                  </a:lnTo>
                  <a:lnTo>
                    <a:pt x="83908" y="645668"/>
                  </a:lnTo>
                  <a:lnTo>
                    <a:pt x="48539" y="592480"/>
                  </a:lnTo>
                  <a:lnTo>
                    <a:pt x="22174" y="534238"/>
                  </a:lnTo>
                  <a:lnTo>
                    <a:pt x="5689" y="471805"/>
                  </a:lnTo>
                  <a:lnTo>
                    <a:pt x="0" y="405892"/>
                  </a:lnTo>
                  <a:close/>
                </a:path>
              </a:pathLst>
            </a:custGeom>
            <a:ln w="3175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963" y="5183124"/>
              <a:ext cx="646176" cy="6035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4776" y="5192267"/>
              <a:ext cx="607695" cy="568325"/>
            </a:xfrm>
            <a:custGeom>
              <a:avLst/>
              <a:gdLst/>
              <a:ahLst/>
              <a:cxnLst/>
              <a:rect l="l" t="t" r="r" b="b"/>
              <a:pathLst>
                <a:path w="607694" h="568325">
                  <a:moveTo>
                    <a:pt x="0" y="283972"/>
                  </a:moveTo>
                  <a:lnTo>
                    <a:pt x="8026" y="218821"/>
                  </a:lnTo>
                  <a:lnTo>
                    <a:pt x="30873" y="159131"/>
                  </a:lnTo>
                  <a:lnTo>
                    <a:pt x="66738" y="106426"/>
                  </a:lnTo>
                  <a:lnTo>
                    <a:pt x="113779" y="62357"/>
                  </a:lnTo>
                  <a:lnTo>
                    <a:pt x="170192" y="28829"/>
                  </a:lnTo>
                  <a:lnTo>
                    <a:pt x="234124" y="7493"/>
                  </a:lnTo>
                  <a:lnTo>
                    <a:pt x="303784" y="0"/>
                  </a:lnTo>
                  <a:lnTo>
                    <a:pt x="373430" y="7493"/>
                  </a:lnTo>
                  <a:lnTo>
                    <a:pt x="437388" y="28829"/>
                  </a:lnTo>
                  <a:lnTo>
                    <a:pt x="493776" y="62357"/>
                  </a:lnTo>
                  <a:lnTo>
                    <a:pt x="540766" y="106426"/>
                  </a:lnTo>
                  <a:lnTo>
                    <a:pt x="576707" y="159131"/>
                  </a:lnTo>
                  <a:lnTo>
                    <a:pt x="599567" y="218821"/>
                  </a:lnTo>
                  <a:lnTo>
                    <a:pt x="607568" y="283972"/>
                  </a:lnTo>
                  <a:lnTo>
                    <a:pt x="599567" y="349123"/>
                  </a:lnTo>
                  <a:lnTo>
                    <a:pt x="576707" y="408876"/>
                  </a:lnTo>
                  <a:lnTo>
                    <a:pt x="540766" y="461607"/>
                  </a:lnTo>
                  <a:lnTo>
                    <a:pt x="493776" y="505587"/>
                  </a:lnTo>
                  <a:lnTo>
                    <a:pt x="437388" y="539115"/>
                  </a:lnTo>
                  <a:lnTo>
                    <a:pt x="373430" y="560476"/>
                  </a:lnTo>
                  <a:lnTo>
                    <a:pt x="303784" y="567969"/>
                  </a:lnTo>
                  <a:lnTo>
                    <a:pt x="234124" y="560476"/>
                  </a:lnTo>
                  <a:lnTo>
                    <a:pt x="170192" y="539115"/>
                  </a:lnTo>
                  <a:lnTo>
                    <a:pt x="113779" y="505587"/>
                  </a:lnTo>
                  <a:lnTo>
                    <a:pt x="66738" y="461607"/>
                  </a:lnTo>
                  <a:lnTo>
                    <a:pt x="30873" y="408876"/>
                  </a:lnTo>
                  <a:lnTo>
                    <a:pt x="8026" y="349123"/>
                  </a:lnTo>
                  <a:lnTo>
                    <a:pt x="0" y="283972"/>
                  </a:lnTo>
                  <a:close/>
                </a:path>
              </a:pathLst>
            </a:custGeom>
            <a:ln w="3175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028" y="5305044"/>
              <a:ext cx="370331" cy="3459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04316" y="5314187"/>
              <a:ext cx="333375" cy="311785"/>
            </a:xfrm>
            <a:custGeom>
              <a:avLst/>
              <a:gdLst/>
              <a:ahLst/>
              <a:cxnLst/>
              <a:rect l="l" t="t" r="r" b="b"/>
              <a:pathLst>
                <a:path w="333375" h="311785">
                  <a:moveTo>
                    <a:pt x="0" y="155829"/>
                  </a:moveTo>
                  <a:lnTo>
                    <a:pt x="13081" y="95123"/>
                  </a:lnTo>
                  <a:lnTo>
                    <a:pt x="48742" y="45593"/>
                  </a:lnTo>
                  <a:lnTo>
                    <a:pt x="101638" y="12192"/>
                  </a:lnTo>
                  <a:lnTo>
                    <a:pt x="166408" y="0"/>
                  </a:lnTo>
                  <a:lnTo>
                    <a:pt x="231190" y="12192"/>
                  </a:lnTo>
                  <a:lnTo>
                    <a:pt x="284099" y="45593"/>
                  </a:lnTo>
                  <a:lnTo>
                    <a:pt x="319786" y="95123"/>
                  </a:lnTo>
                  <a:lnTo>
                    <a:pt x="332867" y="155829"/>
                  </a:lnTo>
                  <a:lnTo>
                    <a:pt x="319786" y="216408"/>
                  </a:lnTo>
                  <a:lnTo>
                    <a:pt x="284099" y="265938"/>
                  </a:lnTo>
                  <a:lnTo>
                    <a:pt x="231190" y="299313"/>
                  </a:lnTo>
                  <a:lnTo>
                    <a:pt x="166408" y="311544"/>
                  </a:lnTo>
                  <a:lnTo>
                    <a:pt x="101638" y="299313"/>
                  </a:lnTo>
                  <a:lnTo>
                    <a:pt x="48742" y="265938"/>
                  </a:lnTo>
                  <a:lnTo>
                    <a:pt x="13081" y="216408"/>
                  </a:lnTo>
                  <a:lnTo>
                    <a:pt x="0" y="155829"/>
                  </a:lnTo>
                  <a:close/>
                </a:path>
              </a:pathLst>
            </a:custGeom>
            <a:ln w="3175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568" y="5426963"/>
              <a:ext cx="124968" cy="914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35380" y="5436107"/>
              <a:ext cx="86360" cy="55880"/>
            </a:xfrm>
            <a:custGeom>
              <a:avLst/>
              <a:gdLst/>
              <a:ahLst/>
              <a:cxnLst/>
              <a:rect l="l" t="t" r="r" b="b"/>
              <a:pathLst>
                <a:path w="86359" h="55879">
                  <a:moveTo>
                    <a:pt x="43129" y="0"/>
                  </a:moveTo>
                  <a:lnTo>
                    <a:pt x="26339" y="2158"/>
                  </a:lnTo>
                  <a:lnTo>
                    <a:pt x="12636" y="8127"/>
                  </a:lnTo>
                  <a:lnTo>
                    <a:pt x="3390" y="17017"/>
                  </a:lnTo>
                  <a:lnTo>
                    <a:pt x="0" y="27939"/>
                  </a:lnTo>
                  <a:lnTo>
                    <a:pt x="3390" y="38861"/>
                  </a:lnTo>
                  <a:lnTo>
                    <a:pt x="12636" y="47624"/>
                  </a:lnTo>
                  <a:lnTo>
                    <a:pt x="26339" y="53720"/>
                  </a:lnTo>
                  <a:lnTo>
                    <a:pt x="43129" y="55879"/>
                  </a:lnTo>
                  <a:lnTo>
                    <a:pt x="59918" y="53720"/>
                  </a:lnTo>
                  <a:lnTo>
                    <a:pt x="73634" y="47624"/>
                  </a:lnTo>
                  <a:lnTo>
                    <a:pt x="82867" y="38861"/>
                  </a:lnTo>
                  <a:lnTo>
                    <a:pt x="86258" y="27939"/>
                  </a:lnTo>
                  <a:lnTo>
                    <a:pt x="82867" y="17017"/>
                  </a:lnTo>
                  <a:lnTo>
                    <a:pt x="73634" y="8127"/>
                  </a:lnTo>
                  <a:lnTo>
                    <a:pt x="59918" y="2158"/>
                  </a:lnTo>
                  <a:lnTo>
                    <a:pt x="4312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5380" y="5436107"/>
              <a:ext cx="86360" cy="55880"/>
            </a:xfrm>
            <a:custGeom>
              <a:avLst/>
              <a:gdLst/>
              <a:ahLst/>
              <a:cxnLst/>
              <a:rect l="l" t="t" r="r" b="b"/>
              <a:pathLst>
                <a:path w="86359" h="55879">
                  <a:moveTo>
                    <a:pt x="0" y="27940"/>
                  </a:moveTo>
                  <a:lnTo>
                    <a:pt x="3390" y="38862"/>
                  </a:lnTo>
                  <a:lnTo>
                    <a:pt x="12636" y="47625"/>
                  </a:lnTo>
                  <a:lnTo>
                    <a:pt x="26339" y="53721"/>
                  </a:lnTo>
                  <a:lnTo>
                    <a:pt x="43129" y="55880"/>
                  </a:lnTo>
                  <a:lnTo>
                    <a:pt x="59918" y="53721"/>
                  </a:lnTo>
                  <a:lnTo>
                    <a:pt x="73621" y="47625"/>
                  </a:lnTo>
                  <a:lnTo>
                    <a:pt x="82867" y="38862"/>
                  </a:lnTo>
                  <a:lnTo>
                    <a:pt x="86258" y="27940"/>
                  </a:lnTo>
                  <a:lnTo>
                    <a:pt x="82867" y="17018"/>
                  </a:lnTo>
                  <a:lnTo>
                    <a:pt x="73621" y="8128"/>
                  </a:lnTo>
                  <a:lnTo>
                    <a:pt x="59918" y="2159"/>
                  </a:lnTo>
                  <a:lnTo>
                    <a:pt x="43129" y="0"/>
                  </a:lnTo>
                  <a:lnTo>
                    <a:pt x="26339" y="2159"/>
                  </a:lnTo>
                  <a:lnTo>
                    <a:pt x="12636" y="8128"/>
                  </a:lnTo>
                  <a:lnTo>
                    <a:pt x="3390" y="17018"/>
                  </a:lnTo>
                  <a:lnTo>
                    <a:pt x="0" y="27940"/>
                  </a:lnTo>
                  <a:close/>
                </a:path>
              </a:pathLst>
            </a:custGeom>
            <a:ln w="3175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912" y="5131307"/>
              <a:ext cx="131064" cy="1386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200" y="5140451"/>
              <a:ext cx="94487" cy="10515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452" y="5536692"/>
              <a:ext cx="132587" cy="1386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6740" y="5545837"/>
              <a:ext cx="96012" cy="1051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6528" y="5091683"/>
              <a:ext cx="132587" cy="13868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6340" y="5099305"/>
              <a:ext cx="96012" cy="10515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6988" y="5861304"/>
              <a:ext cx="132587" cy="1386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5276" y="5870448"/>
              <a:ext cx="96012" cy="1051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6587" y="5699760"/>
              <a:ext cx="131063" cy="1371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73351" y="5707380"/>
              <a:ext cx="96012" cy="1051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5523" y="4969763"/>
              <a:ext cx="131063" cy="1371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43812" y="4977383"/>
              <a:ext cx="96012" cy="1051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0724" y="5577840"/>
              <a:ext cx="132587" cy="1386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0536" y="5588508"/>
              <a:ext cx="92964" cy="10058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8948" y="5586920"/>
              <a:ext cx="95250" cy="10335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3252" y="5172455"/>
              <a:ext cx="132587" cy="1386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40" y="5180075"/>
              <a:ext cx="96012" cy="1051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0264" y="5942076"/>
              <a:ext cx="132587" cy="13868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70076" y="5951220"/>
              <a:ext cx="96012" cy="10515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93847" y="4954524"/>
              <a:ext cx="2020824" cy="112623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85089" y="896840"/>
            <a:ext cx="8687435" cy="353060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0"/>
              </a:spcBef>
              <a:buAutoNum type="arabicPeriod" startAt="4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오류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(measurement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error)</a:t>
            </a:r>
            <a:endParaRPr sz="2000">
              <a:latin typeface="Malgun Gothic"/>
              <a:cs typeface="Malgun Gothic"/>
            </a:endParaRPr>
          </a:p>
          <a:p>
            <a:pPr marL="4008120">
              <a:lnSpc>
                <a:spcPct val="100000"/>
              </a:lnSpc>
              <a:spcBef>
                <a:spcPts val="75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개념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무작위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측정오류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체계적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측정오류</a:t>
            </a:r>
            <a:endParaRPr sz="16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spcBef>
                <a:spcPts val="1660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오류에는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유형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이</a:t>
            </a:r>
            <a:r>
              <a:rPr sz="20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존재함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무작위(random)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r>
              <a:rPr sz="20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오류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불규칙적이고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예측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불가능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한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오류</a:t>
            </a:r>
            <a:endParaRPr sz="20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예)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평소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공부를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잘하던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학생이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모의고사</a:t>
            </a:r>
            <a:r>
              <a:rPr sz="18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보는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날에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감기에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걸림</a:t>
            </a:r>
            <a:endParaRPr sz="1800">
              <a:latin typeface="Malgun Gothic"/>
              <a:cs typeface="Malgun Gothic"/>
            </a:endParaRPr>
          </a:p>
          <a:p>
            <a:pPr lvl="3">
              <a:lnSpc>
                <a:spcPct val="100000"/>
              </a:lnSpc>
              <a:spcBef>
                <a:spcPts val="50"/>
              </a:spcBef>
              <a:buClr>
                <a:srgbClr val="2A2C2C"/>
              </a:buClr>
              <a:buFont typeface="Wingdings"/>
              <a:buChar char=""/>
            </a:pPr>
            <a:endParaRPr sz="19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체계적(systematic)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r>
              <a:rPr sz="20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오류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: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일관된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방향으로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발생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2A2C2C"/>
                </a:solidFill>
                <a:latin typeface="Malgun Gothic"/>
                <a:cs typeface="Malgun Gothic"/>
              </a:rPr>
              <a:t>오류</a:t>
            </a:r>
            <a:endParaRPr sz="20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685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특정</a:t>
            </a:r>
            <a:r>
              <a:rPr sz="18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방향으로</a:t>
            </a:r>
            <a:r>
              <a:rPr sz="18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결과를</a:t>
            </a:r>
            <a:r>
              <a:rPr sz="18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왜곡시키기에 주의가</a:t>
            </a:r>
            <a:r>
              <a:rPr sz="18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필요함</a:t>
            </a:r>
            <a:endParaRPr sz="18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예)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모의고사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보는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시기에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특정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질병이 창궐함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42957" y="4768933"/>
            <a:ext cx="2407285" cy="2088514"/>
            <a:chOff x="5042957" y="4768933"/>
            <a:chExt cx="2407285" cy="2088514"/>
          </a:xfrm>
        </p:grpSpPr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56631" y="4954524"/>
              <a:ext cx="2244852" cy="109880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42957" y="4768933"/>
              <a:ext cx="2406685" cy="2088503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7660744" y="4873133"/>
            <a:ext cx="1360170" cy="1282065"/>
            <a:chOff x="7660744" y="4873133"/>
            <a:chExt cx="1360170" cy="1282065"/>
          </a:xfrm>
        </p:grpSpPr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02879" y="4995672"/>
              <a:ext cx="1014983" cy="100584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669744" y="4882133"/>
              <a:ext cx="1341755" cy="1264285"/>
            </a:xfrm>
            <a:custGeom>
              <a:avLst/>
              <a:gdLst/>
              <a:ahLst/>
              <a:cxnLst/>
              <a:rect l="l" t="t" r="r" b="b"/>
              <a:pathLst>
                <a:path w="1341754" h="1264285">
                  <a:moveTo>
                    <a:pt x="980992" y="1212299"/>
                  </a:moveTo>
                  <a:lnTo>
                    <a:pt x="955275" y="1211294"/>
                  </a:lnTo>
                  <a:lnTo>
                    <a:pt x="931811" y="1211202"/>
                  </a:lnTo>
                  <a:lnTo>
                    <a:pt x="910602" y="1212023"/>
                  </a:lnTo>
                  <a:lnTo>
                    <a:pt x="864004" y="1218143"/>
                  </a:lnTo>
                  <a:lnTo>
                    <a:pt x="829562" y="1225345"/>
                  </a:lnTo>
                  <a:lnTo>
                    <a:pt x="809756" y="1229352"/>
                  </a:lnTo>
                  <a:lnTo>
                    <a:pt x="788170" y="1232764"/>
                  </a:lnTo>
                  <a:lnTo>
                    <a:pt x="764805" y="1235579"/>
                  </a:lnTo>
                  <a:lnTo>
                    <a:pt x="739660" y="1237798"/>
                  </a:lnTo>
                  <a:lnTo>
                    <a:pt x="712528" y="1239006"/>
                  </a:lnTo>
                  <a:lnTo>
                    <a:pt x="683192" y="1238788"/>
                  </a:lnTo>
                  <a:lnTo>
                    <a:pt x="617906" y="1234074"/>
                  </a:lnTo>
                  <a:lnTo>
                    <a:pt x="550162" y="1224551"/>
                  </a:lnTo>
                  <a:lnTo>
                    <a:pt x="486309" y="1211114"/>
                  </a:lnTo>
                  <a:lnTo>
                    <a:pt x="433875" y="1197941"/>
                  </a:lnTo>
                  <a:lnTo>
                    <a:pt x="386497" y="1185165"/>
                  </a:lnTo>
                  <a:lnTo>
                    <a:pt x="347479" y="1172324"/>
                  </a:lnTo>
                  <a:lnTo>
                    <a:pt x="297284" y="1154502"/>
                  </a:lnTo>
                  <a:lnTo>
                    <a:pt x="258817" y="1139800"/>
                  </a:lnTo>
                  <a:lnTo>
                    <a:pt x="216398" y="1115763"/>
                  </a:lnTo>
                  <a:lnTo>
                    <a:pt x="175184" y="1081132"/>
                  </a:lnTo>
                  <a:lnTo>
                    <a:pt x="130264" y="1036650"/>
                  </a:lnTo>
                  <a:lnTo>
                    <a:pt x="90117" y="988733"/>
                  </a:lnTo>
                  <a:lnTo>
                    <a:pt x="55801" y="936015"/>
                  </a:lnTo>
                  <a:lnTo>
                    <a:pt x="28368" y="877125"/>
                  </a:lnTo>
                  <a:lnTo>
                    <a:pt x="9364" y="815021"/>
                  </a:lnTo>
                  <a:lnTo>
                    <a:pt x="340" y="752662"/>
                  </a:lnTo>
                  <a:lnTo>
                    <a:pt x="0" y="720625"/>
                  </a:lnTo>
                  <a:lnTo>
                    <a:pt x="3010" y="687001"/>
                  </a:lnTo>
                  <a:lnTo>
                    <a:pt x="19078" y="614989"/>
                  </a:lnTo>
                  <a:lnTo>
                    <a:pt x="32363" y="577050"/>
                  </a:lnTo>
                  <a:lnTo>
                    <a:pt x="49451" y="538422"/>
                  </a:lnTo>
                  <a:lnTo>
                    <a:pt x="70342" y="499105"/>
                  </a:lnTo>
                  <a:lnTo>
                    <a:pt x="95036" y="459098"/>
                  </a:lnTo>
                  <a:lnTo>
                    <a:pt x="122717" y="418960"/>
                  </a:lnTo>
                  <a:lnTo>
                    <a:pt x="152560" y="379250"/>
                  </a:lnTo>
                  <a:lnTo>
                    <a:pt x="184564" y="339968"/>
                  </a:lnTo>
                  <a:lnTo>
                    <a:pt x="218729" y="301114"/>
                  </a:lnTo>
                  <a:lnTo>
                    <a:pt x="253667" y="264398"/>
                  </a:lnTo>
                  <a:lnTo>
                    <a:pt x="287990" y="231532"/>
                  </a:lnTo>
                  <a:lnTo>
                    <a:pt x="321697" y="202514"/>
                  </a:lnTo>
                  <a:lnTo>
                    <a:pt x="354788" y="177345"/>
                  </a:lnTo>
                  <a:lnTo>
                    <a:pt x="410483" y="138335"/>
                  </a:lnTo>
                  <a:lnTo>
                    <a:pt x="446436" y="114281"/>
                  </a:lnTo>
                  <a:lnTo>
                    <a:pt x="481374" y="93733"/>
                  </a:lnTo>
                  <a:lnTo>
                    <a:pt x="534024" y="65238"/>
                  </a:lnTo>
                  <a:lnTo>
                    <a:pt x="587230" y="38156"/>
                  </a:lnTo>
                  <a:lnTo>
                    <a:pt x="623836" y="21844"/>
                  </a:lnTo>
                  <a:lnTo>
                    <a:pt x="664381" y="11569"/>
                  </a:lnTo>
                  <a:lnTo>
                    <a:pt x="729387" y="2596"/>
                  </a:lnTo>
                  <a:lnTo>
                    <a:pt x="768373" y="0"/>
                  </a:lnTo>
                  <a:lnTo>
                    <a:pt x="808095" y="530"/>
                  </a:lnTo>
                  <a:lnTo>
                    <a:pt x="848554" y="4187"/>
                  </a:lnTo>
                  <a:lnTo>
                    <a:pt x="889753" y="10972"/>
                  </a:lnTo>
                  <a:lnTo>
                    <a:pt x="930982" y="21634"/>
                  </a:lnTo>
                  <a:lnTo>
                    <a:pt x="971539" y="36922"/>
                  </a:lnTo>
                  <a:lnTo>
                    <a:pt x="1011425" y="56838"/>
                  </a:lnTo>
                  <a:lnTo>
                    <a:pt x="1050639" y="81380"/>
                  </a:lnTo>
                  <a:lnTo>
                    <a:pt x="1088988" y="108507"/>
                  </a:lnTo>
                  <a:lnTo>
                    <a:pt x="1126281" y="136176"/>
                  </a:lnTo>
                  <a:lnTo>
                    <a:pt x="1162517" y="164387"/>
                  </a:lnTo>
                  <a:lnTo>
                    <a:pt x="1197698" y="193139"/>
                  </a:lnTo>
                  <a:lnTo>
                    <a:pt x="1230498" y="224030"/>
                  </a:lnTo>
                  <a:lnTo>
                    <a:pt x="1259591" y="258657"/>
                  </a:lnTo>
                  <a:lnTo>
                    <a:pt x="1284975" y="297020"/>
                  </a:lnTo>
                  <a:lnTo>
                    <a:pt x="1306651" y="339119"/>
                  </a:lnTo>
                  <a:lnTo>
                    <a:pt x="1323703" y="384205"/>
                  </a:lnTo>
                  <a:lnTo>
                    <a:pt x="1335221" y="431528"/>
                  </a:lnTo>
                  <a:lnTo>
                    <a:pt x="1341205" y="481088"/>
                  </a:lnTo>
                  <a:lnTo>
                    <a:pt x="1341654" y="532885"/>
                  </a:lnTo>
                  <a:lnTo>
                    <a:pt x="1337058" y="585794"/>
                  </a:lnTo>
                  <a:lnTo>
                    <a:pt x="1327903" y="638690"/>
                  </a:lnTo>
                  <a:lnTo>
                    <a:pt x="1314193" y="691572"/>
                  </a:lnTo>
                  <a:lnTo>
                    <a:pt x="1295927" y="744440"/>
                  </a:lnTo>
                  <a:lnTo>
                    <a:pt x="1275274" y="794958"/>
                  </a:lnTo>
                  <a:lnTo>
                    <a:pt x="1254401" y="840787"/>
                  </a:lnTo>
                  <a:lnTo>
                    <a:pt x="1233308" y="881928"/>
                  </a:lnTo>
                  <a:lnTo>
                    <a:pt x="1211996" y="918381"/>
                  </a:lnTo>
                  <a:lnTo>
                    <a:pt x="1175976" y="974976"/>
                  </a:lnTo>
                  <a:lnTo>
                    <a:pt x="1153620" y="1008327"/>
                  </a:lnTo>
                  <a:lnTo>
                    <a:pt x="1144809" y="1020906"/>
                  </a:lnTo>
                  <a:lnTo>
                    <a:pt x="1133898" y="1036914"/>
                  </a:lnTo>
                  <a:lnTo>
                    <a:pt x="1105780" y="1079213"/>
                  </a:lnTo>
                  <a:lnTo>
                    <a:pt x="1081474" y="1117908"/>
                  </a:lnTo>
                  <a:lnTo>
                    <a:pt x="1056176" y="1161555"/>
                  </a:lnTo>
                  <a:lnTo>
                    <a:pt x="1029888" y="1210155"/>
                  </a:lnTo>
                  <a:lnTo>
                    <a:pt x="1002613" y="1263708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543144" y="2548420"/>
            <a:ext cx="4179570" cy="3783965"/>
          </a:xfrm>
          <a:custGeom>
            <a:avLst/>
            <a:gdLst/>
            <a:ahLst/>
            <a:cxnLst/>
            <a:rect l="l" t="t" r="r" b="b"/>
            <a:pathLst>
              <a:path w="4179570" h="3783965">
                <a:moveTo>
                  <a:pt x="612032" y="0"/>
                </a:moveTo>
                <a:lnTo>
                  <a:pt x="570236" y="6320"/>
                </a:lnTo>
                <a:lnTo>
                  <a:pt x="548202" y="7033"/>
                </a:lnTo>
                <a:lnTo>
                  <a:pt x="542268" y="6599"/>
                </a:lnTo>
                <a:lnTo>
                  <a:pt x="540612" y="5577"/>
                </a:lnTo>
                <a:lnTo>
                  <a:pt x="538957" y="4556"/>
                </a:lnTo>
                <a:lnTo>
                  <a:pt x="532609" y="9333"/>
                </a:lnTo>
                <a:lnTo>
                  <a:pt x="502597" y="39135"/>
                </a:lnTo>
                <a:lnTo>
                  <a:pt x="465842" y="79843"/>
                </a:lnTo>
                <a:lnTo>
                  <a:pt x="440756" y="110016"/>
                </a:lnTo>
                <a:lnTo>
                  <a:pt x="417178" y="140521"/>
                </a:lnTo>
                <a:lnTo>
                  <a:pt x="389214" y="180693"/>
                </a:lnTo>
                <a:lnTo>
                  <a:pt x="359957" y="232561"/>
                </a:lnTo>
                <a:lnTo>
                  <a:pt x="334394" y="282504"/>
                </a:lnTo>
                <a:lnTo>
                  <a:pt x="321346" y="307927"/>
                </a:lnTo>
                <a:lnTo>
                  <a:pt x="308356" y="333019"/>
                </a:lnTo>
                <a:lnTo>
                  <a:pt x="295422" y="357782"/>
                </a:lnTo>
                <a:lnTo>
                  <a:pt x="282642" y="382843"/>
                </a:lnTo>
                <a:lnTo>
                  <a:pt x="257836" y="435741"/>
                </a:lnTo>
                <a:lnTo>
                  <a:pt x="234257" y="491761"/>
                </a:lnTo>
                <a:lnTo>
                  <a:pt x="213255" y="547422"/>
                </a:lnTo>
                <a:lnTo>
                  <a:pt x="194961" y="602351"/>
                </a:lnTo>
                <a:lnTo>
                  <a:pt x="178827" y="657791"/>
                </a:lnTo>
                <a:lnTo>
                  <a:pt x="164841" y="713474"/>
                </a:lnTo>
                <a:lnTo>
                  <a:pt x="153464" y="766543"/>
                </a:lnTo>
                <a:lnTo>
                  <a:pt x="144220" y="817984"/>
                </a:lnTo>
                <a:lnTo>
                  <a:pt x="139217" y="846201"/>
                </a:lnTo>
                <a:lnTo>
                  <a:pt x="133777" y="876569"/>
                </a:lnTo>
                <a:lnTo>
                  <a:pt x="127899" y="909088"/>
                </a:lnTo>
                <a:lnTo>
                  <a:pt x="122265" y="940274"/>
                </a:lnTo>
                <a:lnTo>
                  <a:pt x="117559" y="966641"/>
                </a:lnTo>
                <a:lnTo>
                  <a:pt x="113781" y="988191"/>
                </a:lnTo>
                <a:lnTo>
                  <a:pt x="110930" y="1004922"/>
                </a:lnTo>
                <a:lnTo>
                  <a:pt x="107823" y="1022044"/>
                </a:lnTo>
                <a:lnTo>
                  <a:pt x="103277" y="1044763"/>
                </a:lnTo>
                <a:lnTo>
                  <a:pt x="97292" y="1073081"/>
                </a:lnTo>
                <a:lnTo>
                  <a:pt x="89868" y="1106997"/>
                </a:lnTo>
                <a:lnTo>
                  <a:pt x="82026" y="1142789"/>
                </a:lnTo>
                <a:lnTo>
                  <a:pt x="74788" y="1176735"/>
                </a:lnTo>
                <a:lnTo>
                  <a:pt x="62125" y="1239091"/>
                </a:lnTo>
                <a:lnTo>
                  <a:pt x="51541" y="1294178"/>
                </a:lnTo>
                <a:lnTo>
                  <a:pt x="42700" y="1342110"/>
                </a:lnTo>
                <a:lnTo>
                  <a:pt x="35205" y="1386581"/>
                </a:lnTo>
                <a:lnTo>
                  <a:pt x="28660" y="1431286"/>
                </a:lnTo>
                <a:lnTo>
                  <a:pt x="23044" y="1475149"/>
                </a:lnTo>
                <a:lnTo>
                  <a:pt x="18340" y="1517093"/>
                </a:lnTo>
                <a:lnTo>
                  <a:pt x="14309" y="1557462"/>
                </a:lnTo>
                <a:lnTo>
                  <a:pt x="10715" y="1596600"/>
                </a:lnTo>
                <a:lnTo>
                  <a:pt x="7518" y="1635987"/>
                </a:lnTo>
                <a:lnTo>
                  <a:pt x="4679" y="1677103"/>
                </a:lnTo>
                <a:lnTo>
                  <a:pt x="2444" y="1718493"/>
                </a:lnTo>
                <a:lnTo>
                  <a:pt x="1061" y="1758700"/>
                </a:lnTo>
                <a:lnTo>
                  <a:pt x="318" y="1796965"/>
                </a:lnTo>
                <a:lnTo>
                  <a:pt x="0" y="1832526"/>
                </a:lnTo>
                <a:lnTo>
                  <a:pt x="99" y="1848674"/>
                </a:lnTo>
                <a:lnTo>
                  <a:pt x="3731" y="1896297"/>
                </a:lnTo>
                <a:lnTo>
                  <a:pt x="12523" y="1943007"/>
                </a:lnTo>
                <a:lnTo>
                  <a:pt x="24291" y="1996804"/>
                </a:lnTo>
                <a:lnTo>
                  <a:pt x="35841" y="2042945"/>
                </a:lnTo>
                <a:lnTo>
                  <a:pt x="47865" y="2082555"/>
                </a:lnTo>
                <a:lnTo>
                  <a:pt x="60914" y="2120892"/>
                </a:lnTo>
                <a:lnTo>
                  <a:pt x="65381" y="2133586"/>
                </a:lnTo>
                <a:lnTo>
                  <a:pt x="69688" y="2146002"/>
                </a:lnTo>
                <a:lnTo>
                  <a:pt x="73835" y="2158139"/>
                </a:lnTo>
                <a:lnTo>
                  <a:pt x="77823" y="2169998"/>
                </a:lnTo>
                <a:lnTo>
                  <a:pt x="81664" y="2181437"/>
                </a:lnTo>
                <a:lnTo>
                  <a:pt x="85371" y="2192318"/>
                </a:lnTo>
                <a:lnTo>
                  <a:pt x="101923" y="2237469"/>
                </a:lnTo>
                <a:lnTo>
                  <a:pt x="117046" y="2274725"/>
                </a:lnTo>
                <a:lnTo>
                  <a:pt x="125326" y="2295127"/>
                </a:lnTo>
                <a:lnTo>
                  <a:pt x="132253" y="2312979"/>
                </a:lnTo>
                <a:lnTo>
                  <a:pt x="137825" y="2328282"/>
                </a:lnTo>
                <a:lnTo>
                  <a:pt x="142042" y="2341035"/>
                </a:lnTo>
                <a:lnTo>
                  <a:pt x="145370" y="2351567"/>
                </a:lnTo>
                <a:lnTo>
                  <a:pt x="148271" y="2360206"/>
                </a:lnTo>
                <a:lnTo>
                  <a:pt x="171726" y="2389999"/>
                </a:lnTo>
                <a:lnTo>
                  <a:pt x="177824" y="2394448"/>
                </a:lnTo>
                <a:lnTo>
                  <a:pt x="183916" y="2399192"/>
                </a:lnTo>
                <a:lnTo>
                  <a:pt x="190008" y="2403937"/>
                </a:lnTo>
                <a:lnTo>
                  <a:pt x="195683" y="2407845"/>
                </a:lnTo>
                <a:lnTo>
                  <a:pt x="200942" y="2410917"/>
                </a:lnTo>
                <a:lnTo>
                  <a:pt x="207536" y="2413394"/>
                </a:lnTo>
                <a:lnTo>
                  <a:pt x="215922" y="2414171"/>
                </a:lnTo>
                <a:lnTo>
                  <a:pt x="226100" y="2413249"/>
                </a:lnTo>
                <a:lnTo>
                  <a:pt x="238071" y="2410628"/>
                </a:lnTo>
              </a:path>
              <a:path w="4179570" h="3783965">
                <a:moveTo>
                  <a:pt x="100803" y="2361360"/>
                </a:moveTo>
                <a:lnTo>
                  <a:pt x="93255" y="2350182"/>
                </a:lnTo>
                <a:lnTo>
                  <a:pt x="88645" y="2342906"/>
                </a:lnTo>
                <a:lnTo>
                  <a:pt x="86975" y="2339533"/>
                </a:lnTo>
                <a:lnTo>
                  <a:pt x="88244" y="2340062"/>
                </a:lnTo>
                <a:lnTo>
                  <a:pt x="90943" y="2342508"/>
                </a:lnTo>
                <a:lnTo>
                  <a:pt x="95113" y="2346287"/>
                </a:lnTo>
                <a:lnTo>
                  <a:pt x="100756" y="2351400"/>
                </a:lnTo>
                <a:lnTo>
                  <a:pt x="107871" y="2357847"/>
                </a:lnTo>
                <a:lnTo>
                  <a:pt x="115728" y="2364847"/>
                </a:lnTo>
                <a:lnTo>
                  <a:pt x="147245" y="2390535"/>
                </a:lnTo>
                <a:lnTo>
                  <a:pt x="185422" y="2415943"/>
                </a:lnTo>
                <a:lnTo>
                  <a:pt x="220650" y="2428451"/>
                </a:lnTo>
                <a:lnTo>
                  <a:pt x="226572" y="2429266"/>
                </a:lnTo>
                <a:lnTo>
                  <a:pt x="236154" y="2383240"/>
                </a:lnTo>
                <a:lnTo>
                  <a:pt x="236588" y="2330400"/>
                </a:lnTo>
                <a:lnTo>
                  <a:pt x="236926" y="2300155"/>
                </a:lnTo>
                <a:lnTo>
                  <a:pt x="237864" y="2258681"/>
                </a:lnTo>
                <a:lnTo>
                  <a:pt x="239402" y="2205979"/>
                </a:lnTo>
                <a:lnTo>
                  <a:pt x="241540" y="2142049"/>
                </a:lnTo>
                <a:lnTo>
                  <a:pt x="244278" y="2066890"/>
                </a:lnTo>
              </a:path>
              <a:path w="4179570" h="3783965">
                <a:moveTo>
                  <a:pt x="641714" y="1111210"/>
                </a:moveTo>
                <a:lnTo>
                  <a:pt x="615285" y="1139895"/>
                </a:lnTo>
                <a:lnTo>
                  <a:pt x="616084" y="1150536"/>
                </a:lnTo>
                <a:lnTo>
                  <a:pt x="617180" y="1166034"/>
                </a:lnTo>
                <a:lnTo>
                  <a:pt x="617982" y="1188894"/>
                </a:lnTo>
                <a:lnTo>
                  <a:pt x="618489" y="1219115"/>
                </a:lnTo>
                <a:lnTo>
                  <a:pt x="618701" y="1256699"/>
                </a:lnTo>
                <a:lnTo>
                  <a:pt x="618942" y="1293999"/>
                </a:lnTo>
                <a:lnTo>
                  <a:pt x="620483" y="1344812"/>
                </a:lnTo>
                <a:lnTo>
                  <a:pt x="630128" y="1392075"/>
                </a:lnTo>
                <a:lnTo>
                  <a:pt x="647335" y="1438845"/>
                </a:lnTo>
                <a:lnTo>
                  <a:pt x="665550" y="1482243"/>
                </a:lnTo>
                <a:lnTo>
                  <a:pt x="685760" y="1527390"/>
                </a:lnTo>
                <a:lnTo>
                  <a:pt x="704429" y="1565889"/>
                </a:lnTo>
                <a:lnTo>
                  <a:pt x="729133" y="1610371"/>
                </a:lnTo>
                <a:lnTo>
                  <a:pt x="767446" y="1673466"/>
                </a:lnTo>
                <a:lnTo>
                  <a:pt x="787999" y="1706391"/>
                </a:lnTo>
                <a:lnTo>
                  <a:pt x="817072" y="1752578"/>
                </a:lnTo>
                <a:lnTo>
                  <a:pt x="840011" y="1786903"/>
                </a:lnTo>
                <a:lnTo>
                  <a:pt x="867059" y="1823195"/>
                </a:lnTo>
                <a:lnTo>
                  <a:pt x="878007" y="1838037"/>
                </a:lnTo>
                <a:lnTo>
                  <a:pt x="890055" y="1854665"/>
                </a:lnTo>
                <a:lnTo>
                  <a:pt x="903204" y="1873080"/>
                </a:lnTo>
                <a:lnTo>
                  <a:pt x="916342" y="1891381"/>
                </a:lnTo>
                <a:lnTo>
                  <a:pt x="939255" y="1921945"/>
                </a:lnTo>
                <a:lnTo>
                  <a:pt x="968037" y="1956126"/>
                </a:lnTo>
                <a:lnTo>
                  <a:pt x="999719" y="1987835"/>
                </a:lnTo>
                <a:lnTo>
                  <a:pt x="1029639" y="2015213"/>
                </a:lnTo>
                <a:lnTo>
                  <a:pt x="1066469" y="2047876"/>
                </a:lnTo>
                <a:lnTo>
                  <a:pt x="1096585" y="2074105"/>
                </a:lnTo>
                <a:lnTo>
                  <a:pt x="1136088" y="2107114"/>
                </a:lnTo>
                <a:lnTo>
                  <a:pt x="1177265" y="2140547"/>
                </a:lnTo>
                <a:lnTo>
                  <a:pt x="1217509" y="2172326"/>
                </a:lnTo>
                <a:lnTo>
                  <a:pt x="1251462" y="2196051"/>
                </a:lnTo>
                <a:lnTo>
                  <a:pt x="1291706" y="2219119"/>
                </a:lnTo>
                <a:lnTo>
                  <a:pt x="1332343" y="2238540"/>
                </a:lnTo>
                <a:lnTo>
                  <a:pt x="1373548" y="2254357"/>
                </a:lnTo>
                <a:lnTo>
                  <a:pt x="1421476" y="2267867"/>
                </a:lnTo>
                <a:lnTo>
                  <a:pt x="1460433" y="2275234"/>
                </a:lnTo>
                <a:lnTo>
                  <a:pt x="1511828" y="2283361"/>
                </a:lnTo>
                <a:lnTo>
                  <a:pt x="1560087" y="2290728"/>
                </a:lnTo>
                <a:lnTo>
                  <a:pt x="1582066" y="2294031"/>
                </a:lnTo>
                <a:lnTo>
                  <a:pt x="1602793" y="2297207"/>
                </a:lnTo>
                <a:lnTo>
                  <a:pt x="1622450" y="2300381"/>
                </a:lnTo>
                <a:lnTo>
                  <a:pt x="1641035" y="2303553"/>
                </a:lnTo>
                <a:lnTo>
                  <a:pt x="1658550" y="2306723"/>
                </a:lnTo>
                <a:lnTo>
                  <a:pt x="1675527" y="2309816"/>
                </a:lnTo>
                <a:lnTo>
                  <a:pt x="1692498" y="2312754"/>
                </a:lnTo>
                <a:lnTo>
                  <a:pt x="1709463" y="2315539"/>
                </a:lnTo>
                <a:lnTo>
                  <a:pt x="1726421" y="2318171"/>
                </a:lnTo>
                <a:lnTo>
                  <a:pt x="1742352" y="2320628"/>
                </a:lnTo>
                <a:lnTo>
                  <a:pt x="1756231" y="2322890"/>
                </a:lnTo>
                <a:lnTo>
                  <a:pt x="1794788" y="2330659"/>
                </a:lnTo>
                <a:lnTo>
                  <a:pt x="1839865" y="2345419"/>
                </a:lnTo>
                <a:lnTo>
                  <a:pt x="1877346" y="2360880"/>
                </a:lnTo>
                <a:lnTo>
                  <a:pt x="1925817" y="2385448"/>
                </a:lnTo>
                <a:lnTo>
                  <a:pt x="1963914" y="2407137"/>
                </a:lnTo>
                <a:lnTo>
                  <a:pt x="2002732" y="2430179"/>
                </a:lnTo>
                <a:lnTo>
                  <a:pt x="2042278" y="2455790"/>
                </a:lnTo>
                <a:lnTo>
                  <a:pt x="2076639" y="2480674"/>
                </a:lnTo>
                <a:lnTo>
                  <a:pt x="2105713" y="2507810"/>
                </a:lnTo>
                <a:lnTo>
                  <a:pt x="2120638" y="2523236"/>
                </a:lnTo>
                <a:lnTo>
                  <a:pt x="2126932" y="2529676"/>
                </a:lnTo>
                <a:lnTo>
                  <a:pt x="2132154" y="2534921"/>
                </a:lnTo>
                <a:lnTo>
                  <a:pt x="2136305" y="2538971"/>
                </a:lnTo>
                <a:lnTo>
                  <a:pt x="2140841" y="2541658"/>
                </a:lnTo>
                <a:lnTo>
                  <a:pt x="2144439" y="2540156"/>
                </a:lnTo>
                <a:lnTo>
                  <a:pt x="2147099" y="2534466"/>
                </a:lnTo>
                <a:lnTo>
                  <a:pt x="2148820" y="2524588"/>
                </a:lnTo>
              </a:path>
              <a:path w="4179570" h="3783965">
                <a:moveTo>
                  <a:pt x="2064604" y="2551418"/>
                </a:moveTo>
                <a:lnTo>
                  <a:pt x="2057165" y="2549150"/>
                </a:lnTo>
                <a:lnTo>
                  <a:pt x="2053297" y="2547971"/>
                </a:lnTo>
                <a:lnTo>
                  <a:pt x="2053003" y="2547881"/>
                </a:lnTo>
                <a:lnTo>
                  <a:pt x="2052795" y="2547818"/>
                </a:lnTo>
                <a:lnTo>
                  <a:pt x="2053069" y="2547958"/>
                </a:lnTo>
                <a:lnTo>
                  <a:pt x="2053822" y="2548302"/>
                </a:lnTo>
                <a:lnTo>
                  <a:pt x="2054577" y="2548647"/>
                </a:lnTo>
                <a:lnTo>
                  <a:pt x="2061786" y="2551938"/>
                </a:lnTo>
                <a:lnTo>
                  <a:pt x="2102519" y="2570138"/>
                </a:lnTo>
                <a:lnTo>
                  <a:pt x="2145555" y="2584182"/>
                </a:lnTo>
                <a:lnTo>
                  <a:pt x="2159419" y="2586195"/>
                </a:lnTo>
                <a:lnTo>
                  <a:pt x="2165770" y="2586830"/>
                </a:lnTo>
                <a:lnTo>
                  <a:pt x="2185632" y="2542911"/>
                </a:lnTo>
                <a:lnTo>
                  <a:pt x="2188322" y="2504809"/>
                </a:lnTo>
                <a:lnTo>
                  <a:pt x="2190443" y="2451507"/>
                </a:lnTo>
                <a:lnTo>
                  <a:pt x="2191358" y="2428868"/>
                </a:lnTo>
                <a:lnTo>
                  <a:pt x="2195590" y="2378898"/>
                </a:lnTo>
                <a:lnTo>
                  <a:pt x="2210681" y="2347891"/>
                </a:lnTo>
                <a:lnTo>
                  <a:pt x="2223113" y="2334171"/>
                </a:lnTo>
              </a:path>
              <a:path w="4179570" h="3783965">
                <a:moveTo>
                  <a:pt x="2804057" y="2458884"/>
                </a:moveTo>
                <a:lnTo>
                  <a:pt x="2764645" y="2433905"/>
                </a:lnTo>
                <a:lnTo>
                  <a:pt x="2726885" y="2420994"/>
                </a:lnTo>
                <a:lnTo>
                  <a:pt x="2688504" y="2412687"/>
                </a:lnTo>
                <a:lnTo>
                  <a:pt x="2644525" y="2408545"/>
                </a:lnTo>
                <a:lnTo>
                  <a:pt x="2612330" y="2408018"/>
                </a:lnTo>
                <a:lnTo>
                  <a:pt x="2600765" y="2408086"/>
                </a:lnTo>
                <a:lnTo>
                  <a:pt x="2549980" y="2410226"/>
                </a:lnTo>
                <a:lnTo>
                  <a:pt x="2504731" y="2416740"/>
                </a:lnTo>
                <a:lnTo>
                  <a:pt x="2457347" y="2425722"/>
                </a:lnTo>
                <a:lnTo>
                  <a:pt x="2411235" y="2436652"/>
                </a:lnTo>
                <a:lnTo>
                  <a:pt x="2370175" y="2449092"/>
                </a:lnTo>
                <a:lnTo>
                  <a:pt x="2327791" y="2467081"/>
                </a:lnTo>
                <a:lnTo>
                  <a:pt x="2290156" y="2489587"/>
                </a:lnTo>
                <a:lnTo>
                  <a:pt x="2258347" y="2514934"/>
                </a:lnTo>
                <a:lnTo>
                  <a:pt x="2229988" y="2543209"/>
                </a:lnTo>
                <a:lnTo>
                  <a:pt x="2198827" y="2577247"/>
                </a:lnTo>
                <a:lnTo>
                  <a:pt x="2166196" y="2619344"/>
                </a:lnTo>
                <a:lnTo>
                  <a:pt x="2137313" y="2664977"/>
                </a:lnTo>
                <a:lnTo>
                  <a:pt x="2111852" y="2711966"/>
                </a:lnTo>
                <a:lnTo>
                  <a:pt x="2096081" y="2742649"/>
                </a:lnTo>
                <a:lnTo>
                  <a:pt x="2089349" y="2755613"/>
                </a:lnTo>
                <a:lnTo>
                  <a:pt x="2067560" y="2794852"/>
                </a:lnTo>
                <a:lnTo>
                  <a:pt x="2052610" y="2819342"/>
                </a:lnTo>
                <a:lnTo>
                  <a:pt x="2044507" y="2832860"/>
                </a:lnTo>
                <a:lnTo>
                  <a:pt x="2024524" y="2872397"/>
                </a:lnTo>
                <a:lnTo>
                  <a:pt x="2009338" y="2913942"/>
                </a:lnTo>
                <a:lnTo>
                  <a:pt x="1995556" y="2966465"/>
                </a:lnTo>
                <a:lnTo>
                  <a:pt x="1984122" y="3017248"/>
                </a:lnTo>
                <a:lnTo>
                  <a:pt x="1973658" y="3067628"/>
                </a:lnTo>
                <a:lnTo>
                  <a:pt x="1965089" y="3118358"/>
                </a:lnTo>
                <a:lnTo>
                  <a:pt x="1961181" y="3160790"/>
                </a:lnTo>
                <a:lnTo>
                  <a:pt x="1959579" y="3209220"/>
                </a:lnTo>
                <a:lnTo>
                  <a:pt x="1959620" y="3219056"/>
                </a:lnTo>
                <a:lnTo>
                  <a:pt x="1963987" y="3256908"/>
                </a:lnTo>
                <a:lnTo>
                  <a:pt x="1979394" y="3301193"/>
                </a:lnTo>
                <a:lnTo>
                  <a:pt x="1996936" y="3343788"/>
                </a:lnTo>
                <a:lnTo>
                  <a:pt x="2017774" y="3391571"/>
                </a:lnTo>
                <a:lnTo>
                  <a:pt x="2037805" y="3433994"/>
                </a:lnTo>
                <a:lnTo>
                  <a:pt x="2057383" y="3469524"/>
                </a:lnTo>
                <a:lnTo>
                  <a:pt x="2086904" y="3507758"/>
                </a:lnTo>
                <a:lnTo>
                  <a:pt x="2121019" y="3537350"/>
                </a:lnTo>
                <a:lnTo>
                  <a:pt x="2161774" y="3564216"/>
                </a:lnTo>
                <a:lnTo>
                  <a:pt x="2208720" y="3590849"/>
                </a:lnTo>
                <a:lnTo>
                  <a:pt x="2258238" y="3615687"/>
                </a:lnTo>
                <a:lnTo>
                  <a:pt x="2310144" y="3638531"/>
                </a:lnTo>
                <a:lnTo>
                  <a:pt x="2360025" y="3657112"/>
                </a:lnTo>
                <a:lnTo>
                  <a:pt x="2408979" y="3670570"/>
                </a:lnTo>
                <a:lnTo>
                  <a:pt x="2450952" y="3679153"/>
                </a:lnTo>
                <a:lnTo>
                  <a:pt x="2499749" y="3687207"/>
                </a:lnTo>
                <a:lnTo>
                  <a:pt x="2553985" y="3694332"/>
                </a:lnTo>
                <a:lnTo>
                  <a:pt x="2581478" y="3697604"/>
                </a:lnTo>
                <a:lnTo>
                  <a:pt x="2607004" y="3700761"/>
                </a:lnTo>
                <a:lnTo>
                  <a:pt x="2652150" y="3706730"/>
                </a:lnTo>
                <a:lnTo>
                  <a:pt x="2693271" y="3712669"/>
                </a:lnTo>
                <a:lnTo>
                  <a:pt x="2734212" y="3719006"/>
                </a:lnTo>
                <a:lnTo>
                  <a:pt x="2774552" y="3725744"/>
                </a:lnTo>
                <a:lnTo>
                  <a:pt x="2813869" y="3732882"/>
                </a:lnTo>
                <a:lnTo>
                  <a:pt x="2833322" y="3736450"/>
                </a:lnTo>
                <a:lnTo>
                  <a:pt x="2852876" y="3739813"/>
                </a:lnTo>
                <a:lnTo>
                  <a:pt x="2872529" y="3742972"/>
                </a:lnTo>
                <a:lnTo>
                  <a:pt x="2892282" y="3745926"/>
                </a:lnTo>
                <a:lnTo>
                  <a:pt x="2913711" y="3749028"/>
                </a:lnTo>
                <a:lnTo>
                  <a:pt x="2938391" y="3752630"/>
                </a:lnTo>
                <a:lnTo>
                  <a:pt x="2966323" y="3756733"/>
                </a:lnTo>
                <a:lnTo>
                  <a:pt x="2997506" y="3761337"/>
                </a:lnTo>
                <a:lnTo>
                  <a:pt x="3028970" y="3765839"/>
                </a:lnTo>
                <a:lnTo>
                  <a:pt x="3083828" y="3772730"/>
                </a:lnTo>
                <a:lnTo>
                  <a:pt x="3128385" y="3777008"/>
                </a:lnTo>
                <a:lnTo>
                  <a:pt x="3181231" y="3780912"/>
                </a:lnTo>
                <a:lnTo>
                  <a:pt x="3225824" y="3782824"/>
                </a:lnTo>
                <a:lnTo>
                  <a:pt x="3282871" y="3783580"/>
                </a:lnTo>
                <a:lnTo>
                  <a:pt x="3350934" y="3783758"/>
                </a:lnTo>
                <a:lnTo>
                  <a:pt x="3388177" y="3783660"/>
                </a:lnTo>
                <a:lnTo>
                  <a:pt x="3443297" y="3782696"/>
                </a:lnTo>
                <a:lnTo>
                  <a:pt x="3489844" y="3778550"/>
                </a:lnTo>
                <a:lnTo>
                  <a:pt x="3530786" y="3768969"/>
                </a:lnTo>
                <a:lnTo>
                  <a:pt x="3572958" y="3756160"/>
                </a:lnTo>
                <a:lnTo>
                  <a:pt x="3587204" y="3751673"/>
                </a:lnTo>
                <a:lnTo>
                  <a:pt x="3627439" y="3740593"/>
                </a:lnTo>
                <a:lnTo>
                  <a:pt x="3676412" y="3730433"/>
                </a:lnTo>
                <a:lnTo>
                  <a:pt x="3688017" y="3728406"/>
                </a:lnTo>
                <a:lnTo>
                  <a:pt x="3699428" y="3726284"/>
                </a:lnTo>
                <a:lnTo>
                  <a:pt x="3757132" y="3711583"/>
                </a:lnTo>
                <a:lnTo>
                  <a:pt x="3819805" y="3690469"/>
                </a:lnTo>
                <a:lnTo>
                  <a:pt x="3881151" y="3668370"/>
                </a:lnTo>
                <a:lnTo>
                  <a:pt x="3920845" y="3650761"/>
                </a:lnTo>
                <a:lnTo>
                  <a:pt x="3959988" y="3623455"/>
                </a:lnTo>
                <a:lnTo>
                  <a:pt x="3987966" y="3595991"/>
                </a:lnTo>
                <a:lnTo>
                  <a:pt x="4017730" y="3554417"/>
                </a:lnTo>
                <a:lnTo>
                  <a:pt x="4043020" y="3511330"/>
                </a:lnTo>
                <a:lnTo>
                  <a:pt x="4062437" y="3474647"/>
                </a:lnTo>
                <a:lnTo>
                  <a:pt x="4079217" y="3435948"/>
                </a:lnTo>
                <a:lnTo>
                  <a:pt x="4092896" y="3394758"/>
                </a:lnTo>
                <a:lnTo>
                  <a:pt x="4112459" y="3326196"/>
                </a:lnTo>
                <a:lnTo>
                  <a:pt x="4122772" y="3288419"/>
                </a:lnTo>
                <a:lnTo>
                  <a:pt x="4137766" y="3232944"/>
                </a:lnTo>
                <a:lnTo>
                  <a:pt x="4149600" y="3187116"/>
                </a:lnTo>
                <a:lnTo>
                  <a:pt x="4159083" y="3147114"/>
                </a:lnTo>
                <a:lnTo>
                  <a:pt x="4169038" y="3098667"/>
                </a:lnTo>
                <a:lnTo>
                  <a:pt x="4176010" y="3056632"/>
                </a:lnTo>
                <a:lnTo>
                  <a:pt x="4178967" y="3022759"/>
                </a:lnTo>
                <a:lnTo>
                  <a:pt x="4178915" y="3015027"/>
                </a:lnTo>
                <a:lnTo>
                  <a:pt x="4172396" y="2977256"/>
                </a:lnTo>
                <a:lnTo>
                  <a:pt x="4160004" y="2939949"/>
                </a:lnTo>
                <a:lnTo>
                  <a:pt x="4144993" y="2898599"/>
                </a:lnTo>
                <a:lnTo>
                  <a:pt x="4125969" y="2849351"/>
                </a:lnTo>
                <a:lnTo>
                  <a:pt x="4109439" y="2810686"/>
                </a:lnTo>
                <a:lnTo>
                  <a:pt x="4086302" y="2772478"/>
                </a:lnTo>
                <a:lnTo>
                  <a:pt x="4055622" y="2737707"/>
                </a:lnTo>
                <a:lnTo>
                  <a:pt x="4028288" y="2710298"/>
                </a:lnTo>
                <a:lnTo>
                  <a:pt x="4013196" y="2695427"/>
                </a:lnTo>
                <a:lnTo>
                  <a:pt x="3999850" y="2682240"/>
                </a:lnTo>
                <a:lnTo>
                  <a:pt x="3988250" y="2670734"/>
                </a:lnTo>
                <a:lnTo>
                  <a:pt x="3978396" y="2660912"/>
                </a:lnTo>
                <a:lnTo>
                  <a:pt x="3969267" y="2651970"/>
                </a:lnTo>
                <a:lnTo>
                  <a:pt x="3940115" y="2625614"/>
                </a:lnTo>
                <a:lnTo>
                  <a:pt x="3906891" y="2601677"/>
                </a:lnTo>
                <a:lnTo>
                  <a:pt x="3870514" y="2582359"/>
                </a:lnTo>
                <a:lnTo>
                  <a:pt x="3825708" y="2565293"/>
                </a:lnTo>
                <a:lnTo>
                  <a:pt x="3782554" y="2555612"/>
                </a:lnTo>
                <a:lnTo>
                  <a:pt x="3724526" y="2549068"/>
                </a:lnTo>
                <a:lnTo>
                  <a:pt x="3673153" y="2545751"/>
                </a:lnTo>
                <a:lnTo>
                  <a:pt x="3607238" y="2542215"/>
                </a:lnTo>
                <a:lnTo>
                  <a:pt x="3571782" y="2540410"/>
                </a:lnTo>
                <a:lnTo>
                  <a:pt x="3538602" y="2538642"/>
                </a:lnTo>
                <a:lnTo>
                  <a:pt x="3479066" y="2535216"/>
                </a:lnTo>
                <a:lnTo>
                  <a:pt x="3431477" y="2532169"/>
                </a:lnTo>
                <a:lnTo>
                  <a:pt x="3384214" y="2528239"/>
                </a:lnTo>
                <a:lnTo>
                  <a:pt x="3344660" y="2522711"/>
                </a:lnTo>
                <a:lnTo>
                  <a:pt x="3294505" y="2514577"/>
                </a:lnTo>
                <a:lnTo>
                  <a:pt x="3273009" y="2511209"/>
                </a:lnTo>
                <a:lnTo>
                  <a:pt x="3228254" y="2505285"/>
                </a:lnTo>
                <a:lnTo>
                  <a:pt x="3178377" y="2502892"/>
                </a:lnTo>
                <a:lnTo>
                  <a:pt x="3161963" y="2502197"/>
                </a:lnTo>
                <a:lnTo>
                  <a:pt x="3120124" y="2499749"/>
                </a:lnTo>
                <a:lnTo>
                  <a:pt x="3079435" y="2497001"/>
                </a:lnTo>
                <a:lnTo>
                  <a:pt x="3034695" y="2493380"/>
                </a:lnTo>
                <a:lnTo>
                  <a:pt x="2985315" y="2485373"/>
                </a:lnTo>
                <a:lnTo>
                  <a:pt x="2955386" y="2478793"/>
                </a:lnTo>
                <a:lnTo>
                  <a:pt x="2942217" y="2475938"/>
                </a:lnTo>
                <a:lnTo>
                  <a:pt x="2901905" y="2468850"/>
                </a:lnTo>
                <a:lnTo>
                  <a:pt x="2865211" y="2466428"/>
                </a:lnTo>
                <a:lnTo>
                  <a:pt x="2854084" y="2465472"/>
                </a:lnTo>
                <a:lnTo>
                  <a:pt x="2814240" y="2456454"/>
                </a:lnTo>
                <a:lnTo>
                  <a:pt x="2800463" y="2450699"/>
                </a:lnTo>
                <a:lnTo>
                  <a:pt x="2793172" y="2448055"/>
                </a:lnTo>
                <a:lnTo>
                  <a:pt x="2750592" y="2439586"/>
                </a:lnTo>
                <a:lnTo>
                  <a:pt x="2740603" y="2439167"/>
                </a:lnTo>
                <a:lnTo>
                  <a:pt x="2725717" y="2438190"/>
                </a:lnTo>
                <a:lnTo>
                  <a:pt x="2712005" y="2435846"/>
                </a:lnTo>
                <a:lnTo>
                  <a:pt x="2699467" y="2432134"/>
                </a:lnTo>
                <a:lnTo>
                  <a:pt x="2688104" y="2427054"/>
                </a:lnTo>
              </a:path>
            </a:pathLst>
          </a:custGeom>
          <a:ln w="180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7860424" y="6289873"/>
            <a:ext cx="567055" cy="353060"/>
            <a:chOff x="7860424" y="6289873"/>
            <a:chExt cx="567055" cy="353060"/>
          </a:xfrm>
        </p:grpSpPr>
        <p:sp>
          <p:nvSpPr>
            <p:cNvPr id="44" name="object 44"/>
            <p:cNvSpPr/>
            <p:nvPr/>
          </p:nvSpPr>
          <p:spPr>
            <a:xfrm>
              <a:off x="8012022" y="6308204"/>
              <a:ext cx="66040" cy="37465"/>
            </a:xfrm>
            <a:custGeom>
              <a:avLst/>
              <a:gdLst/>
              <a:ahLst/>
              <a:cxnLst/>
              <a:rect l="l" t="t" r="r" b="b"/>
              <a:pathLst>
                <a:path w="66040" h="37464">
                  <a:moveTo>
                    <a:pt x="0" y="13592"/>
                  </a:moveTo>
                  <a:lnTo>
                    <a:pt x="0" y="2655"/>
                  </a:lnTo>
                  <a:lnTo>
                    <a:pt x="4696" y="0"/>
                  </a:lnTo>
                  <a:lnTo>
                    <a:pt x="14090" y="5623"/>
                  </a:lnTo>
                  <a:lnTo>
                    <a:pt x="25074" y="12255"/>
                  </a:lnTo>
                  <a:lnTo>
                    <a:pt x="37305" y="19733"/>
                  </a:lnTo>
                  <a:lnTo>
                    <a:pt x="50783" y="28058"/>
                  </a:lnTo>
                  <a:lnTo>
                    <a:pt x="65504" y="37229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87067" y="6404372"/>
              <a:ext cx="167164" cy="17954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869424" y="6304930"/>
              <a:ext cx="279400" cy="304800"/>
            </a:xfrm>
            <a:custGeom>
              <a:avLst/>
              <a:gdLst/>
              <a:ahLst/>
              <a:cxnLst/>
              <a:rect l="l" t="t" r="r" b="b"/>
              <a:pathLst>
                <a:path w="279400" h="304800">
                  <a:moveTo>
                    <a:pt x="0" y="276878"/>
                  </a:moveTo>
                  <a:lnTo>
                    <a:pt x="37864" y="267229"/>
                  </a:lnTo>
                  <a:lnTo>
                    <a:pt x="84016" y="266498"/>
                  </a:lnTo>
                  <a:lnTo>
                    <a:pt x="98270" y="266446"/>
                  </a:lnTo>
                  <a:lnTo>
                    <a:pt x="122213" y="265611"/>
                  </a:lnTo>
                  <a:lnTo>
                    <a:pt x="153572" y="263117"/>
                  </a:lnTo>
                  <a:lnTo>
                    <a:pt x="192347" y="258962"/>
                  </a:lnTo>
                  <a:lnTo>
                    <a:pt x="238540" y="253148"/>
                  </a:lnTo>
                </a:path>
                <a:path w="279400" h="304800">
                  <a:moveTo>
                    <a:pt x="270544" y="0"/>
                  </a:moveTo>
                  <a:lnTo>
                    <a:pt x="279404" y="39840"/>
                  </a:lnTo>
                  <a:lnTo>
                    <a:pt x="278706" y="55860"/>
                  </a:lnTo>
                  <a:lnTo>
                    <a:pt x="275137" y="96506"/>
                  </a:lnTo>
                  <a:lnTo>
                    <a:pt x="268539" y="144199"/>
                  </a:lnTo>
                  <a:lnTo>
                    <a:pt x="258761" y="194510"/>
                  </a:lnTo>
                  <a:lnTo>
                    <a:pt x="248209" y="240729"/>
                  </a:lnTo>
                  <a:lnTo>
                    <a:pt x="235823" y="289151"/>
                  </a:lnTo>
                  <a:lnTo>
                    <a:pt x="233532" y="298173"/>
                  </a:lnTo>
                  <a:lnTo>
                    <a:pt x="232415" y="303207"/>
                  </a:lnTo>
                  <a:lnTo>
                    <a:pt x="232472" y="304252"/>
                  </a:lnTo>
                  <a:lnTo>
                    <a:pt x="233691" y="302444"/>
                  </a:lnTo>
                  <a:lnTo>
                    <a:pt x="237550" y="296754"/>
                  </a:lnTo>
                  <a:lnTo>
                    <a:pt x="244033" y="287181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69880" y="6289873"/>
              <a:ext cx="257233" cy="352881"/>
            </a:xfrm>
            <a:prstGeom prst="rect">
              <a:avLst/>
            </a:prstGeom>
          </p:spPr>
        </p:pic>
      </p:grp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66915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Measurement</a:t>
            </a:r>
            <a:r>
              <a:rPr sz="3800" u="none" spc="1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Error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2645" cy="5132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오류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(measurement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error)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A2C2C"/>
              </a:buClr>
              <a:buFont typeface="Malgun Gothic"/>
              <a:buAutoNum type="arabicPeriod" startAt="4"/>
            </a:pPr>
            <a:endParaRPr sz="19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r>
              <a:rPr sz="19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오류의 최소화를</a:t>
            </a:r>
            <a:r>
              <a:rPr sz="19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위해서는 다음과</a:t>
            </a:r>
            <a:r>
              <a:rPr sz="19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같은 방안이 활용될</a:t>
            </a:r>
            <a:r>
              <a:rPr sz="1900" spc="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19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2A2C2C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10" dirty="0">
                <a:solidFill>
                  <a:srgbClr val="2A2C2C"/>
                </a:solidFill>
                <a:latin typeface="Malgun Gothic"/>
                <a:cs typeface="Malgun Gothic"/>
              </a:rPr>
              <a:t>표준화된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r>
              <a:rPr sz="19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도구</a:t>
            </a:r>
            <a:r>
              <a:rPr sz="19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2A2C2C"/>
                </a:solidFill>
                <a:latin typeface="Malgun Gothic"/>
                <a:cs typeface="Malgun Gothic"/>
              </a:rPr>
              <a:t>사용</a:t>
            </a:r>
            <a:endParaRPr sz="1900">
              <a:latin typeface="Malgun Gothic"/>
              <a:cs typeface="Malgun Gothic"/>
            </a:endParaRPr>
          </a:p>
          <a:p>
            <a:pPr marL="1478280" marR="5080" lvl="3" indent="-228600">
              <a:lnSpc>
                <a:spcPts val="1839"/>
              </a:lnSpc>
              <a:spcBef>
                <a:spcPts val="430"/>
              </a:spcBef>
              <a:buFont typeface="Wingdings"/>
              <a:buChar char=""/>
              <a:tabLst>
                <a:tab pos="1478915" algn="l"/>
              </a:tabLst>
            </a:pP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예)</a:t>
            </a:r>
            <a:r>
              <a:rPr sz="17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앞서 소개한</a:t>
            </a:r>
            <a:r>
              <a:rPr sz="17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추상적</a:t>
            </a:r>
            <a:r>
              <a:rPr sz="17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개념의</a:t>
            </a:r>
            <a:r>
              <a:rPr sz="17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단계별</a:t>
            </a:r>
            <a:r>
              <a:rPr sz="17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r>
              <a:rPr sz="17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방법, 표준화된</a:t>
            </a:r>
            <a:r>
              <a:rPr sz="17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장비, 표준화 </a:t>
            </a:r>
            <a:r>
              <a:rPr sz="1700" spc="-58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된</a:t>
            </a:r>
            <a:r>
              <a:rPr sz="17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설문지</a:t>
            </a:r>
            <a:r>
              <a:rPr sz="17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등</a:t>
            </a:r>
            <a:endParaRPr sz="1700">
              <a:latin typeface="Malgun Gothic"/>
              <a:cs typeface="Malgun Gothic"/>
            </a:endParaRPr>
          </a:p>
          <a:p>
            <a:pPr lvl="3">
              <a:lnSpc>
                <a:spcPct val="100000"/>
              </a:lnSpc>
              <a:spcBef>
                <a:spcPts val="80"/>
              </a:spcBef>
              <a:buClr>
                <a:srgbClr val="2A2C2C"/>
              </a:buClr>
              <a:buFont typeface="Wingdings"/>
              <a:buChar char=""/>
            </a:pPr>
            <a:endParaRPr sz="145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반복</a:t>
            </a:r>
            <a:r>
              <a:rPr sz="19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endParaRPr sz="19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200"/>
              </a:spcBef>
              <a:buFont typeface="Wingdings"/>
              <a:buChar char=""/>
              <a:tabLst>
                <a:tab pos="1478915" algn="l"/>
              </a:tabLst>
            </a:pP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예)</a:t>
            </a:r>
            <a:r>
              <a:rPr sz="17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반복</a:t>
            </a:r>
            <a:r>
              <a:rPr sz="17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r>
              <a:rPr sz="17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spc="5" dirty="0">
                <a:solidFill>
                  <a:srgbClr val="2A2C2C"/>
                </a:solidFill>
                <a:latin typeface="Malgun Gothic"/>
                <a:cs typeface="Malgun Gothic"/>
              </a:rPr>
              <a:t>후</a:t>
            </a:r>
            <a:r>
              <a:rPr sz="17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평균값</a:t>
            </a:r>
            <a:r>
              <a:rPr sz="17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활용</a:t>
            </a:r>
            <a:r>
              <a:rPr sz="17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spc="5" dirty="0">
                <a:solidFill>
                  <a:srgbClr val="2A2C2C"/>
                </a:solidFill>
                <a:latin typeface="Malgun Gothic"/>
                <a:cs typeface="Malgun Gothic"/>
              </a:rPr>
              <a:t>등</a:t>
            </a:r>
            <a:endParaRPr sz="1700">
              <a:latin typeface="Malgun Gothic"/>
              <a:cs typeface="Malgun Gothic"/>
            </a:endParaRPr>
          </a:p>
          <a:p>
            <a:pPr lvl="3">
              <a:lnSpc>
                <a:spcPct val="100000"/>
              </a:lnSpc>
              <a:spcBef>
                <a:spcPts val="20"/>
              </a:spcBef>
              <a:buClr>
                <a:srgbClr val="2A2C2C"/>
              </a:buClr>
              <a:buFont typeface="Wingdings"/>
              <a:buChar char=""/>
            </a:pPr>
            <a:endParaRPr sz="15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유사</a:t>
            </a:r>
            <a:r>
              <a:rPr sz="19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데이터 혹은</a:t>
            </a:r>
            <a:r>
              <a:rPr sz="19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19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결과와의 교차</a:t>
            </a:r>
            <a:r>
              <a:rPr sz="19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endParaRPr sz="19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200"/>
              </a:spcBef>
              <a:buFont typeface="Wingdings"/>
              <a:buChar char=""/>
              <a:tabLst>
                <a:tab pos="1478915" algn="l"/>
              </a:tabLst>
            </a:pP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예)</a:t>
            </a:r>
            <a:r>
              <a:rPr sz="1700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기존</a:t>
            </a:r>
            <a:r>
              <a:rPr sz="17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1700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결과와</a:t>
            </a:r>
            <a:r>
              <a:rPr sz="17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비교</a:t>
            </a:r>
            <a:endParaRPr sz="1700">
              <a:latin typeface="Malgun Gothic"/>
              <a:cs typeface="Malgun Gothic"/>
            </a:endParaRPr>
          </a:p>
          <a:p>
            <a:pPr lvl="3">
              <a:lnSpc>
                <a:spcPct val="100000"/>
              </a:lnSpc>
              <a:spcBef>
                <a:spcPts val="20"/>
              </a:spcBef>
              <a:buClr>
                <a:srgbClr val="2A2C2C"/>
              </a:buClr>
              <a:buFont typeface="Wingdings"/>
              <a:buChar char=""/>
            </a:pPr>
            <a:endParaRPr sz="15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통계적</a:t>
            </a:r>
            <a:r>
              <a:rPr sz="19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분석을</a:t>
            </a:r>
            <a:r>
              <a:rPr sz="19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통한</a:t>
            </a:r>
            <a:r>
              <a:rPr sz="19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(체계적)</a:t>
            </a:r>
            <a:r>
              <a:rPr sz="19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측정</a:t>
            </a:r>
            <a:r>
              <a:rPr sz="19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오류</a:t>
            </a:r>
            <a:r>
              <a:rPr sz="19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발견</a:t>
            </a:r>
            <a:r>
              <a:rPr sz="19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19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2A2C2C"/>
                </a:solidFill>
                <a:latin typeface="Malgun Gothic"/>
                <a:cs typeface="Malgun Gothic"/>
              </a:rPr>
              <a:t>교정</a:t>
            </a:r>
            <a:endParaRPr sz="1900">
              <a:latin typeface="Malgun Gothic"/>
              <a:cs typeface="Malgun Gothic"/>
            </a:endParaRPr>
          </a:p>
          <a:p>
            <a:pPr marL="1478280" marR="5715" lvl="3" indent="-228600">
              <a:lnSpc>
                <a:spcPts val="1839"/>
              </a:lnSpc>
              <a:spcBef>
                <a:spcPts val="430"/>
              </a:spcBef>
              <a:buFont typeface="Wingdings"/>
              <a:buChar char=""/>
              <a:tabLst>
                <a:tab pos="1478915" algn="l"/>
              </a:tabLst>
            </a:pP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예) A 지역 조사원이 조사한 수치가 실제값 대비 일정 수치만큼 과대평 </a:t>
            </a:r>
            <a:r>
              <a:rPr sz="17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가된</a:t>
            </a:r>
            <a:r>
              <a:rPr sz="17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것으로</a:t>
            </a:r>
            <a:r>
              <a:rPr sz="17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판단되는</a:t>
            </a:r>
            <a:r>
              <a:rPr sz="17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경우, 해당</a:t>
            </a:r>
            <a:r>
              <a:rPr sz="17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수치만큼을</a:t>
            </a:r>
            <a:r>
              <a:rPr sz="1700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교정해줄</a:t>
            </a:r>
            <a:r>
              <a:rPr sz="17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수 있음</a:t>
            </a:r>
            <a:r>
              <a:rPr sz="17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(단, 충분 </a:t>
            </a:r>
            <a:r>
              <a:rPr sz="1700" spc="-58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한</a:t>
            </a:r>
            <a:r>
              <a:rPr sz="1700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근거</a:t>
            </a:r>
            <a:r>
              <a:rPr sz="17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2A2C2C"/>
                </a:solidFill>
                <a:latin typeface="Malgun Gothic"/>
                <a:cs typeface="Malgun Gothic"/>
              </a:rPr>
              <a:t>필요)</a:t>
            </a:r>
            <a:endParaRPr sz="17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4458" y="3309300"/>
            <a:ext cx="245498" cy="1629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8540" y="2660638"/>
            <a:ext cx="1236809" cy="77022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287034" y="3028079"/>
            <a:ext cx="564515" cy="342265"/>
            <a:chOff x="4287034" y="3028079"/>
            <a:chExt cx="564515" cy="342265"/>
          </a:xfrm>
        </p:grpSpPr>
        <p:sp>
          <p:nvSpPr>
            <p:cNvPr id="7" name="object 7"/>
            <p:cNvSpPr/>
            <p:nvPr/>
          </p:nvSpPr>
          <p:spPr>
            <a:xfrm>
              <a:off x="4296034" y="3037079"/>
              <a:ext cx="136525" cy="238760"/>
            </a:xfrm>
            <a:custGeom>
              <a:avLst/>
              <a:gdLst/>
              <a:ahLst/>
              <a:cxnLst/>
              <a:rect l="l" t="t" r="r" b="b"/>
              <a:pathLst>
                <a:path w="136525" h="238760">
                  <a:moveTo>
                    <a:pt x="78353" y="21748"/>
                  </a:moveTo>
                  <a:lnTo>
                    <a:pt x="50581" y="0"/>
                  </a:lnTo>
                  <a:lnTo>
                    <a:pt x="44874" y="127"/>
                  </a:lnTo>
                  <a:lnTo>
                    <a:pt x="39371" y="1898"/>
                  </a:lnTo>
                  <a:lnTo>
                    <a:pt x="33868" y="3670"/>
                  </a:lnTo>
                  <a:lnTo>
                    <a:pt x="29084" y="6963"/>
                  </a:lnTo>
                  <a:lnTo>
                    <a:pt x="25017" y="11778"/>
                  </a:lnTo>
                  <a:lnTo>
                    <a:pt x="20951" y="16593"/>
                  </a:lnTo>
                  <a:lnTo>
                    <a:pt x="18170" y="21230"/>
                  </a:lnTo>
                  <a:lnTo>
                    <a:pt x="16676" y="25687"/>
                  </a:lnTo>
                  <a:lnTo>
                    <a:pt x="15181" y="30144"/>
                  </a:lnTo>
                  <a:lnTo>
                    <a:pt x="14358" y="35124"/>
                  </a:lnTo>
                  <a:lnTo>
                    <a:pt x="14209" y="40630"/>
                  </a:lnTo>
                  <a:lnTo>
                    <a:pt x="14060" y="46135"/>
                  </a:lnTo>
                  <a:lnTo>
                    <a:pt x="15631" y="51813"/>
                  </a:lnTo>
                  <a:lnTo>
                    <a:pt x="45186" y="87503"/>
                  </a:lnTo>
                  <a:lnTo>
                    <a:pt x="54775" y="97201"/>
                  </a:lnTo>
                  <a:lnTo>
                    <a:pt x="62215" y="105231"/>
                  </a:lnTo>
                  <a:lnTo>
                    <a:pt x="75925" y="136359"/>
                  </a:lnTo>
                  <a:lnTo>
                    <a:pt x="74416" y="142628"/>
                  </a:lnTo>
                  <a:lnTo>
                    <a:pt x="51867" y="176886"/>
                  </a:lnTo>
                  <a:lnTo>
                    <a:pt x="28917" y="203076"/>
                  </a:lnTo>
                  <a:lnTo>
                    <a:pt x="19416" y="213864"/>
                  </a:lnTo>
                  <a:lnTo>
                    <a:pt x="11995" y="222381"/>
                  </a:lnTo>
                  <a:lnTo>
                    <a:pt x="6653" y="228628"/>
                  </a:lnTo>
                  <a:lnTo>
                    <a:pt x="918" y="235442"/>
                  </a:lnTo>
                  <a:lnTo>
                    <a:pt x="0" y="238377"/>
                  </a:lnTo>
                  <a:lnTo>
                    <a:pt x="3898" y="237432"/>
                  </a:lnTo>
                  <a:lnTo>
                    <a:pt x="7919" y="236458"/>
                  </a:lnTo>
                  <a:lnTo>
                    <a:pt x="14133" y="234952"/>
                  </a:lnTo>
                  <a:lnTo>
                    <a:pt x="22539" y="232914"/>
                  </a:lnTo>
                  <a:lnTo>
                    <a:pt x="33139" y="230345"/>
                  </a:lnTo>
                  <a:lnTo>
                    <a:pt x="52364" y="226535"/>
                  </a:lnTo>
                  <a:lnTo>
                    <a:pt x="75950" y="223370"/>
                  </a:lnTo>
                  <a:lnTo>
                    <a:pt x="103896" y="220848"/>
                  </a:lnTo>
                  <a:lnTo>
                    <a:pt x="136203" y="218970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9475" y="3050216"/>
              <a:ext cx="162595" cy="3196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4427" y="3037011"/>
              <a:ext cx="207014" cy="26316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0901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Random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Coincidence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4755" y="2677667"/>
            <a:ext cx="8269605" cy="3837940"/>
            <a:chOff x="714755" y="2677667"/>
            <a:chExt cx="8269605" cy="3837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755" y="3455043"/>
              <a:ext cx="7813411" cy="30600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2899" y="2677667"/>
              <a:ext cx="1021079" cy="1446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85089" y="1017270"/>
            <a:ext cx="8653145" cy="2165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우연의</a:t>
            </a:r>
            <a:r>
              <a:rPr sz="2000" b="1" spc="-7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일치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 startAt="5"/>
            </a:pPr>
            <a:endParaRPr sz="23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어쩌다</a:t>
            </a:r>
            <a:r>
              <a:rPr sz="18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보니</a:t>
            </a:r>
            <a:r>
              <a:rPr sz="18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우연히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공변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하는(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상관관계가</a:t>
            </a:r>
            <a:r>
              <a:rPr sz="18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A2C2C"/>
                </a:solidFill>
                <a:latin typeface="Malgun Gothic"/>
                <a:cs typeface="Malgun Gothic"/>
              </a:rPr>
              <a:t>높은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)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두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1800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사이에</a:t>
            </a:r>
            <a:r>
              <a:rPr sz="1800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A2C2C"/>
                </a:solidFill>
                <a:latin typeface="Malgun Gothic"/>
                <a:cs typeface="Malgun Gothic"/>
              </a:rPr>
              <a:t>인과관계가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있다고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오해하는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경우가</a:t>
            </a:r>
            <a:r>
              <a:rPr sz="1800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A2C2C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R="5080" algn="r">
              <a:lnSpc>
                <a:spcPts val="2400"/>
              </a:lnSpc>
              <a:spcBef>
                <a:spcPts val="1300"/>
              </a:spcBef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 marL="563880" lvl="1" indent="-229235">
              <a:lnSpc>
                <a:spcPts val="192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수영장에서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질식사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한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사람</a:t>
            </a:r>
            <a:r>
              <a:rPr sz="18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E48"/>
                </a:solidFill>
                <a:latin typeface="Malgun Gothic"/>
                <a:cs typeface="Malgun Gothic"/>
              </a:rPr>
              <a:t>vs</a:t>
            </a:r>
            <a:r>
              <a:rPr sz="18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E48"/>
                </a:solidFill>
                <a:latin typeface="Malgun Gothic"/>
                <a:cs typeface="Malgun Gothic"/>
              </a:rPr>
              <a:t>니콜라스</a:t>
            </a:r>
            <a:r>
              <a:rPr sz="18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E48"/>
                </a:solidFill>
                <a:latin typeface="Malgun Gothic"/>
                <a:cs typeface="Malgun Gothic"/>
              </a:rPr>
              <a:t>케이지의</a:t>
            </a:r>
            <a:r>
              <a:rPr sz="1800" b="1" spc="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E48"/>
                </a:solidFill>
                <a:latin typeface="Malgun Gothic"/>
                <a:cs typeface="Malgun Gothic"/>
              </a:rPr>
              <a:t>영화</a:t>
            </a:r>
            <a:r>
              <a:rPr sz="18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E48"/>
                </a:solidFill>
                <a:latin typeface="Malgun Gothic"/>
                <a:cs typeface="Malgun Gothic"/>
              </a:rPr>
              <a:t>출연</a:t>
            </a:r>
            <a:r>
              <a:rPr sz="18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E48"/>
                </a:solidFill>
                <a:latin typeface="Malgun Gothic"/>
                <a:cs typeface="Malgun Gothic"/>
              </a:rPr>
              <a:t>횟수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6131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Ting</a:t>
            </a:r>
            <a:r>
              <a:rPr sz="3800" u="none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Hai</a:t>
            </a:r>
            <a:r>
              <a:rPr sz="3800" u="none" spc="1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Effect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333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Ting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Hai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172" y="1507235"/>
            <a:ext cx="6385559" cy="52760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58388" y="899287"/>
            <a:ext cx="3274060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5" dirty="0">
                <a:solidFill>
                  <a:srgbClr val="1B202F"/>
                </a:solidFill>
                <a:latin typeface="Malgun Gothic"/>
                <a:cs typeface="Malgun Gothic"/>
              </a:rPr>
              <a:t>Ting</a:t>
            </a:r>
            <a:r>
              <a:rPr sz="1200" b="1" spc="-5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202F"/>
                </a:solidFill>
                <a:latin typeface="Malgun Gothic"/>
                <a:cs typeface="Malgun Gothic"/>
              </a:rPr>
              <a:t>Hai: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1B202F"/>
                </a:solidFill>
                <a:latin typeface="Malgun Gothic"/>
                <a:cs typeface="Malgun Gothic"/>
              </a:rPr>
              <a:t>92년 방영된</a:t>
            </a:r>
            <a:r>
              <a:rPr sz="1200" b="1" spc="-1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202F"/>
                </a:solidFill>
                <a:latin typeface="Malgun Gothic"/>
                <a:cs typeface="Malgun Gothic"/>
              </a:rPr>
              <a:t>홍콩 드라마</a:t>
            </a:r>
            <a:r>
              <a:rPr sz="1200" b="1" spc="-1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202F"/>
                </a:solidFill>
                <a:latin typeface="Malgun Gothic"/>
                <a:cs typeface="Malgun Gothic"/>
              </a:rPr>
              <a:t>The</a:t>
            </a:r>
            <a:r>
              <a:rPr sz="1200" b="1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202F"/>
                </a:solidFill>
                <a:latin typeface="Malgun Gothic"/>
                <a:cs typeface="Malgun Gothic"/>
              </a:rPr>
              <a:t>Greed</a:t>
            </a:r>
            <a:r>
              <a:rPr sz="1200" b="1" spc="-1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200" b="1" spc="-15" dirty="0">
                <a:solidFill>
                  <a:srgbClr val="1B202F"/>
                </a:solidFill>
                <a:latin typeface="Malgun Gothic"/>
                <a:cs typeface="Malgun Gothic"/>
              </a:rPr>
              <a:t>of</a:t>
            </a:r>
            <a:r>
              <a:rPr sz="1200" b="1" spc="-5" dirty="0">
                <a:solidFill>
                  <a:srgbClr val="1B202F"/>
                </a:solidFill>
                <a:latin typeface="Malgun Gothic"/>
                <a:cs typeface="Malgun Gothic"/>
              </a:rPr>
              <a:t> Man의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B202F"/>
                </a:solidFill>
                <a:latin typeface="Malgun Gothic"/>
                <a:cs typeface="Malgun Gothic"/>
              </a:rPr>
              <a:t>주요</a:t>
            </a:r>
            <a:r>
              <a:rPr sz="1200" b="1" spc="-1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202F"/>
                </a:solidFill>
                <a:latin typeface="Malgun Gothic"/>
                <a:cs typeface="Malgun Gothic"/>
              </a:rPr>
              <a:t>등장인물</a:t>
            </a:r>
            <a:r>
              <a:rPr sz="1200" b="1" dirty="0">
                <a:solidFill>
                  <a:srgbClr val="1B202F"/>
                </a:solidFill>
                <a:latin typeface="Malgun Gothic"/>
                <a:cs typeface="Malgun Gothic"/>
              </a:rPr>
              <a:t> 중</a:t>
            </a:r>
            <a:r>
              <a:rPr sz="1200" b="1" spc="-5" dirty="0">
                <a:solidFill>
                  <a:srgbClr val="1B202F"/>
                </a:solidFill>
                <a:latin typeface="Malgun Gothic"/>
                <a:cs typeface="Malgun Gothic"/>
              </a:rPr>
              <a:t> 하나</a:t>
            </a:r>
            <a:r>
              <a:rPr sz="1200" b="1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202F"/>
                </a:solidFill>
                <a:latin typeface="Malgun Gothic"/>
                <a:cs typeface="Malgun Gothic"/>
              </a:rPr>
              <a:t>(배우:</a:t>
            </a:r>
            <a:r>
              <a:rPr sz="1200" b="1" spc="-1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202F"/>
                </a:solidFill>
                <a:latin typeface="Malgun Gothic"/>
                <a:cs typeface="Malgun Gothic"/>
              </a:rPr>
              <a:t>Adam</a:t>
            </a:r>
            <a:r>
              <a:rPr sz="1200" b="1" dirty="0">
                <a:solidFill>
                  <a:srgbClr val="1B202F"/>
                </a:solidFill>
                <a:latin typeface="Malgun Gothic"/>
                <a:cs typeface="Malgun Gothic"/>
              </a:rPr>
              <a:t> Cheng)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87424" y="1226819"/>
            <a:ext cx="6565900" cy="2486025"/>
            <a:chOff x="1487424" y="1226819"/>
            <a:chExt cx="6565900" cy="24860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7424" y="1226819"/>
              <a:ext cx="1799844" cy="1828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07058" y="1249171"/>
              <a:ext cx="1641475" cy="1671320"/>
            </a:xfrm>
            <a:custGeom>
              <a:avLst/>
              <a:gdLst/>
              <a:ahLst/>
              <a:cxnLst/>
              <a:rect l="l" t="t" r="r" b="b"/>
              <a:pathLst>
                <a:path w="1641475" h="1671320">
                  <a:moveTo>
                    <a:pt x="26161" y="1589913"/>
                  </a:moveTo>
                  <a:lnTo>
                    <a:pt x="0" y="1671065"/>
                  </a:lnTo>
                  <a:lnTo>
                    <a:pt x="80517" y="1643379"/>
                  </a:lnTo>
                  <a:lnTo>
                    <a:pt x="71609" y="1634616"/>
                  </a:lnTo>
                  <a:lnTo>
                    <a:pt x="53593" y="1634616"/>
                  </a:lnTo>
                  <a:lnTo>
                    <a:pt x="35433" y="1616837"/>
                  </a:lnTo>
                  <a:lnTo>
                    <a:pt x="44327" y="1607781"/>
                  </a:lnTo>
                  <a:lnTo>
                    <a:pt x="26161" y="1589913"/>
                  </a:lnTo>
                  <a:close/>
                </a:path>
                <a:path w="1641475" h="1671320">
                  <a:moveTo>
                    <a:pt x="44327" y="1607781"/>
                  </a:moveTo>
                  <a:lnTo>
                    <a:pt x="35433" y="1616837"/>
                  </a:lnTo>
                  <a:lnTo>
                    <a:pt x="53593" y="1634616"/>
                  </a:lnTo>
                  <a:lnTo>
                    <a:pt x="62446" y="1625603"/>
                  </a:lnTo>
                  <a:lnTo>
                    <a:pt x="44327" y="1607781"/>
                  </a:lnTo>
                  <a:close/>
                </a:path>
                <a:path w="1641475" h="1671320">
                  <a:moveTo>
                    <a:pt x="62446" y="1625603"/>
                  </a:moveTo>
                  <a:lnTo>
                    <a:pt x="53593" y="1634616"/>
                  </a:lnTo>
                  <a:lnTo>
                    <a:pt x="71609" y="1634616"/>
                  </a:lnTo>
                  <a:lnTo>
                    <a:pt x="62446" y="1625603"/>
                  </a:lnTo>
                  <a:close/>
                </a:path>
                <a:path w="1641475" h="1671320">
                  <a:moveTo>
                    <a:pt x="1623441" y="0"/>
                  </a:moveTo>
                  <a:lnTo>
                    <a:pt x="44327" y="1607781"/>
                  </a:lnTo>
                  <a:lnTo>
                    <a:pt x="62446" y="1625603"/>
                  </a:lnTo>
                  <a:lnTo>
                    <a:pt x="1641475" y="17779"/>
                  </a:lnTo>
                  <a:lnTo>
                    <a:pt x="16234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1588" y="2680690"/>
              <a:ext cx="518147" cy="5136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13752" y="2780537"/>
              <a:ext cx="361315" cy="355600"/>
            </a:xfrm>
            <a:custGeom>
              <a:avLst/>
              <a:gdLst/>
              <a:ahLst/>
              <a:cxnLst/>
              <a:rect l="l" t="t" r="r" b="b"/>
              <a:pathLst>
                <a:path w="361315" h="355600">
                  <a:moveTo>
                    <a:pt x="298097" y="44393"/>
                  </a:moveTo>
                  <a:lnTo>
                    <a:pt x="0" y="337438"/>
                  </a:lnTo>
                  <a:lnTo>
                    <a:pt x="17779" y="355600"/>
                  </a:lnTo>
                  <a:lnTo>
                    <a:pt x="315920" y="62512"/>
                  </a:lnTo>
                  <a:lnTo>
                    <a:pt x="298097" y="44393"/>
                  </a:lnTo>
                  <a:close/>
                </a:path>
                <a:path w="361315" h="355600">
                  <a:moveTo>
                    <a:pt x="349206" y="35433"/>
                  </a:moveTo>
                  <a:lnTo>
                    <a:pt x="307213" y="35433"/>
                  </a:lnTo>
                  <a:lnTo>
                    <a:pt x="324993" y="53594"/>
                  </a:lnTo>
                  <a:lnTo>
                    <a:pt x="315920" y="62512"/>
                  </a:lnTo>
                  <a:lnTo>
                    <a:pt x="333755" y="80645"/>
                  </a:lnTo>
                  <a:lnTo>
                    <a:pt x="349206" y="35433"/>
                  </a:lnTo>
                  <a:close/>
                </a:path>
                <a:path w="361315" h="355600">
                  <a:moveTo>
                    <a:pt x="307213" y="35433"/>
                  </a:moveTo>
                  <a:lnTo>
                    <a:pt x="298097" y="44393"/>
                  </a:lnTo>
                  <a:lnTo>
                    <a:pt x="315920" y="62512"/>
                  </a:lnTo>
                  <a:lnTo>
                    <a:pt x="324993" y="53594"/>
                  </a:lnTo>
                  <a:lnTo>
                    <a:pt x="307213" y="35433"/>
                  </a:lnTo>
                  <a:close/>
                </a:path>
                <a:path w="361315" h="355600">
                  <a:moveTo>
                    <a:pt x="361315" y="0"/>
                  </a:moveTo>
                  <a:lnTo>
                    <a:pt x="280289" y="26288"/>
                  </a:lnTo>
                  <a:lnTo>
                    <a:pt x="298097" y="44393"/>
                  </a:lnTo>
                  <a:lnTo>
                    <a:pt x="307213" y="35433"/>
                  </a:lnTo>
                  <a:lnTo>
                    <a:pt x="349206" y="35433"/>
                  </a:lnTo>
                  <a:lnTo>
                    <a:pt x="361315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0064" y="3151619"/>
              <a:ext cx="528802" cy="5608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13244" y="3174365"/>
              <a:ext cx="370205" cy="403225"/>
            </a:xfrm>
            <a:custGeom>
              <a:avLst/>
              <a:gdLst/>
              <a:ahLst/>
              <a:cxnLst/>
              <a:rect l="l" t="t" r="r" b="b"/>
              <a:pathLst>
                <a:path w="370204" h="403225">
                  <a:moveTo>
                    <a:pt x="309307" y="355365"/>
                  </a:moveTo>
                  <a:lnTo>
                    <a:pt x="290575" y="372490"/>
                  </a:lnTo>
                  <a:lnTo>
                    <a:pt x="370204" y="403098"/>
                  </a:lnTo>
                  <a:lnTo>
                    <a:pt x="359280" y="364744"/>
                  </a:lnTo>
                  <a:lnTo>
                    <a:pt x="317880" y="364744"/>
                  </a:lnTo>
                  <a:lnTo>
                    <a:pt x="309307" y="355365"/>
                  </a:lnTo>
                  <a:close/>
                </a:path>
                <a:path w="370204" h="403225">
                  <a:moveTo>
                    <a:pt x="328082" y="338201"/>
                  </a:moveTo>
                  <a:lnTo>
                    <a:pt x="309307" y="355365"/>
                  </a:lnTo>
                  <a:lnTo>
                    <a:pt x="317880" y="364744"/>
                  </a:lnTo>
                  <a:lnTo>
                    <a:pt x="336676" y="347599"/>
                  </a:lnTo>
                  <a:lnTo>
                    <a:pt x="328082" y="338201"/>
                  </a:lnTo>
                  <a:close/>
                </a:path>
                <a:path w="370204" h="403225">
                  <a:moveTo>
                    <a:pt x="346836" y="321056"/>
                  </a:moveTo>
                  <a:lnTo>
                    <a:pt x="328082" y="338201"/>
                  </a:lnTo>
                  <a:lnTo>
                    <a:pt x="336676" y="347599"/>
                  </a:lnTo>
                  <a:lnTo>
                    <a:pt x="317880" y="364744"/>
                  </a:lnTo>
                  <a:lnTo>
                    <a:pt x="359280" y="364744"/>
                  </a:lnTo>
                  <a:lnTo>
                    <a:pt x="346836" y="321056"/>
                  </a:lnTo>
                  <a:close/>
                </a:path>
                <a:path w="370204" h="403225">
                  <a:moveTo>
                    <a:pt x="18796" y="0"/>
                  </a:moveTo>
                  <a:lnTo>
                    <a:pt x="0" y="17018"/>
                  </a:lnTo>
                  <a:lnTo>
                    <a:pt x="309307" y="355365"/>
                  </a:lnTo>
                  <a:lnTo>
                    <a:pt x="328082" y="338201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2924" y="3049549"/>
              <a:ext cx="659917" cy="23467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436358" y="3111246"/>
              <a:ext cx="502284" cy="76200"/>
            </a:xfrm>
            <a:custGeom>
              <a:avLst/>
              <a:gdLst/>
              <a:ahLst/>
              <a:cxnLst/>
              <a:rect l="l" t="t" r="r" b="b"/>
              <a:pathLst>
                <a:path w="502284" h="76200">
                  <a:moveTo>
                    <a:pt x="425703" y="0"/>
                  </a:moveTo>
                  <a:lnTo>
                    <a:pt x="425703" y="76200"/>
                  </a:lnTo>
                  <a:lnTo>
                    <a:pt x="476503" y="50800"/>
                  </a:lnTo>
                  <a:lnTo>
                    <a:pt x="438403" y="50800"/>
                  </a:lnTo>
                  <a:lnTo>
                    <a:pt x="438403" y="25400"/>
                  </a:lnTo>
                  <a:lnTo>
                    <a:pt x="476503" y="25400"/>
                  </a:lnTo>
                  <a:lnTo>
                    <a:pt x="425703" y="0"/>
                  </a:lnTo>
                  <a:close/>
                </a:path>
                <a:path w="502284" h="76200">
                  <a:moveTo>
                    <a:pt x="42570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425703" y="50800"/>
                  </a:lnTo>
                  <a:lnTo>
                    <a:pt x="425703" y="25400"/>
                  </a:lnTo>
                  <a:close/>
                </a:path>
                <a:path w="502284" h="76200">
                  <a:moveTo>
                    <a:pt x="476503" y="25400"/>
                  </a:moveTo>
                  <a:lnTo>
                    <a:pt x="438403" y="25400"/>
                  </a:lnTo>
                  <a:lnTo>
                    <a:pt x="438403" y="50800"/>
                  </a:lnTo>
                  <a:lnTo>
                    <a:pt x="476503" y="50800"/>
                  </a:lnTo>
                  <a:lnTo>
                    <a:pt x="501903" y="38100"/>
                  </a:lnTo>
                  <a:lnTo>
                    <a:pt x="476503" y="2540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25181" y="2396693"/>
            <a:ext cx="376555" cy="1431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70C0"/>
                </a:solidFill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 marL="193040">
              <a:lnSpc>
                <a:spcPct val="100000"/>
              </a:lnSpc>
              <a:spcBef>
                <a:spcPts val="1910"/>
              </a:spcBef>
            </a:pPr>
            <a:r>
              <a:rPr sz="2200" b="1" spc="-5" dirty="0">
                <a:solidFill>
                  <a:srgbClr val="0070C0"/>
                </a:solidFill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1240"/>
              </a:spcBef>
            </a:pPr>
            <a:r>
              <a:rPr sz="2200" b="1" spc="-5" dirty="0">
                <a:solidFill>
                  <a:srgbClr val="0070C0"/>
                </a:solidFill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238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Introduction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E48"/>
                </a:solidFill>
                <a:latin typeface="Malgun Gothic"/>
                <a:cs typeface="Malgun Gothic"/>
              </a:rPr>
              <a:t>4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548370" cy="523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인과성을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추론하는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방법론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본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교과목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전반부에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다루는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세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방법론은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모두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인과성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추론(causal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inference)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에</a:t>
            </a:r>
            <a:r>
              <a:rPr sz="2000" spc="-7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E48"/>
                </a:solidFill>
                <a:latin typeface="Malgun Gothic"/>
                <a:cs typeface="Malgun Gothic"/>
              </a:rPr>
              <a:t>주로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활용되는</a:t>
            </a:r>
            <a:r>
              <a:rPr sz="2000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방법론임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PSM(propensity</a:t>
            </a:r>
            <a:r>
              <a:rPr sz="2000" b="1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score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matching)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DID(difference</a:t>
            </a:r>
            <a:r>
              <a:rPr sz="2000" b="1" spc="-5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in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differences)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RDD(regression</a:t>
            </a:r>
            <a:r>
              <a:rPr sz="2000" b="1" spc="-7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discontinuity</a:t>
            </a:r>
            <a:r>
              <a:rPr sz="2000" b="1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design)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핵심적인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E48"/>
                </a:solidFill>
                <a:latin typeface="Malgun Gothic"/>
                <a:cs typeface="Malgun Gothic"/>
              </a:rPr>
              <a:t>내용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위주로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학습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(특징,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장점,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한계점,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주요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활용처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등)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E48"/>
              </a:buClr>
              <a:buFont typeface="Arial MT"/>
              <a:buChar char="•"/>
            </a:pPr>
            <a:endParaRPr sz="1850">
              <a:latin typeface="Malgun Gothic"/>
              <a:cs typeface="Malgun Gothic"/>
            </a:endParaRPr>
          </a:p>
          <a:p>
            <a:pPr marL="563880" marR="5080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물론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인과성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추론은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데이터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분석에서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매우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중요한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주제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중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하나이므로, </a:t>
            </a:r>
            <a:r>
              <a:rPr sz="2000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이외에도 인과성 추론을 위해 활용될 수 있는 매우 다양한 방법론들이 </a:t>
            </a:r>
            <a:r>
              <a:rPr sz="2000" b="1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존재함</a:t>
            </a:r>
            <a:endParaRPr sz="2000">
              <a:latin typeface="Malgun Gothic"/>
              <a:cs typeface="Malgun Gothic"/>
            </a:endParaRPr>
          </a:p>
          <a:p>
            <a:pPr marL="1021080" marR="154305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Multivariate linear 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regression, 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SEM(Structural equation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 modelling),</a:t>
            </a:r>
            <a:r>
              <a:rPr sz="2000" spc="-4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IV(instrumental</a:t>
            </a:r>
            <a:r>
              <a:rPr sz="2000" spc="-4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variables),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panel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data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analysis,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other </a:t>
            </a:r>
            <a:r>
              <a:rPr sz="2000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matching/control</a:t>
            </a:r>
            <a:r>
              <a:rPr sz="2000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methods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and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designs</a:t>
            </a:r>
            <a:r>
              <a:rPr sz="2000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…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5024"/>
            <a:ext cx="36131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70" dirty="0">
                <a:solidFill>
                  <a:srgbClr val="FFFFFF"/>
                </a:solidFill>
                <a:latin typeface="Malgun Gothic"/>
                <a:cs typeface="Malgun Gothic"/>
              </a:rPr>
              <a:t>Ting</a:t>
            </a:r>
            <a:r>
              <a:rPr sz="3800" b="1" spc="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b="1" spc="60" dirty="0">
                <a:solidFill>
                  <a:srgbClr val="FFFFFF"/>
                </a:solidFill>
                <a:latin typeface="Malgun Gothic"/>
                <a:cs typeface="Malgun Gothic"/>
              </a:rPr>
              <a:t>Hai</a:t>
            </a:r>
            <a:r>
              <a:rPr sz="3800" b="1" spc="1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b="1" spc="70" dirty="0">
                <a:solidFill>
                  <a:srgbClr val="FFFFFF"/>
                </a:solidFill>
                <a:latin typeface="Malgun Gothic"/>
                <a:cs typeface="Malgun Gothic"/>
              </a:rPr>
              <a:t>Effect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333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Ting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Hai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1802" y="1914144"/>
            <a:ext cx="6212205" cy="3680460"/>
            <a:chOff x="1351802" y="1914144"/>
            <a:chExt cx="6212205" cy="3680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802" y="1914144"/>
              <a:ext cx="6211792" cy="3680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9152" y="4267200"/>
              <a:ext cx="312458" cy="5257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11442" y="4289170"/>
              <a:ext cx="162560" cy="369570"/>
            </a:xfrm>
            <a:custGeom>
              <a:avLst/>
              <a:gdLst/>
              <a:ahLst/>
              <a:cxnLst/>
              <a:rect l="l" t="t" r="r" b="b"/>
              <a:pathLst>
                <a:path w="162560" h="369570">
                  <a:moveTo>
                    <a:pt x="115013" y="302787"/>
                  </a:moveTo>
                  <a:lnTo>
                    <a:pt x="91440" y="312038"/>
                  </a:lnTo>
                  <a:lnTo>
                    <a:pt x="154686" y="369061"/>
                  </a:lnTo>
                  <a:lnTo>
                    <a:pt x="159579" y="314578"/>
                  </a:lnTo>
                  <a:lnTo>
                    <a:pt x="119634" y="314578"/>
                  </a:lnTo>
                  <a:lnTo>
                    <a:pt x="115013" y="302787"/>
                  </a:lnTo>
                  <a:close/>
                </a:path>
                <a:path w="162560" h="369570">
                  <a:moveTo>
                    <a:pt x="138741" y="293474"/>
                  </a:moveTo>
                  <a:lnTo>
                    <a:pt x="115013" y="302787"/>
                  </a:lnTo>
                  <a:lnTo>
                    <a:pt x="119634" y="314578"/>
                  </a:lnTo>
                  <a:lnTo>
                    <a:pt x="143383" y="305307"/>
                  </a:lnTo>
                  <a:lnTo>
                    <a:pt x="138741" y="293474"/>
                  </a:lnTo>
                  <a:close/>
                </a:path>
                <a:path w="162560" h="369570">
                  <a:moveTo>
                    <a:pt x="162306" y="284225"/>
                  </a:moveTo>
                  <a:lnTo>
                    <a:pt x="138741" y="293474"/>
                  </a:lnTo>
                  <a:lnTo>
                    <a:pt x="143383" y="305307"/>
                  </a:lnTo>
                  <a:lnTo>
                    <a:pt x="119634" y="314578"/>
                  </a:lnTo>
                  <a:lnTo>
                    <a:pt x="159579" y="314578"/>
                  </a:lnTo>
                  <a:lnTo>
                    <a:pt x="162306" y="284225"/>
                  </a:lnTo>
                  <a:close/>
                </a:path>
                <a:path w="162560" h="369570">
                  <a:moveTo>
                    <a:pt x="23622" y="0"/>
                  </a:moveTo>
                  <a:lnTo>
                    <a:pt x="0" y="9270"/>
                  </a:lnTo>
                  <a:lnTo>
                    <a:pt x="115013" y="302787"/>
                  </a:lnTo>
                  <a:lnTo>
                    <a:pt x="138741" y="293474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3684" y="2528315"/>
              <a:ext cx="1706880" cy="107899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2370" marR="5080" indent="-198755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Treatment </a:t>
            </a:r>
            <a:r>
              <a:rPr spc="-5" dirty="0"/>
              <a:t>and Control </a:t>
            </a:r>
            <a:r>
              <a:rPr u="none" spc="-1210" dirty="0"/>
              <a:t> </a:t>
            </a:r>
            <a:r>
              <a:rPr dirty="0"/>
              <a:t>Groups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413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Treatment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and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Control</a:t>
            </a:r>
            <a:r>
              <a:rPr sz="3800" u="none" spc="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Groups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324090" cy="1979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통제군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처치군과</a:t>
            </a:r>
            <a:r>
              <a:rPr sz="2000" b="1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통제군이란</a:t>
            </a:r>
            <a:r>
              <a:rPr sz="2000" b="1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무엇인가?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E48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처치군과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통제군의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적절한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설정이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중요한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이유는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무엇인가?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413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Treatment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and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Control</a:t>
            </a:r>
            <a:r>
              <a:rPr sz="3800" u="none" spc="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Groups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583930" cy="4509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꽃집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주인의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가설: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꽃병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속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물에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A약품을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넣으면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꽃이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싱싱해진다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대상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인과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관계)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꽃병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속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물에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A약품을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넣는다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→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꽃이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싱싱해진다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33E48"/>
              </a:buClr>
              <a:buFont typeface="Arial MT"/>
              <a:buChar char="•"/>
            </a:pPr>
            <a:endParaRPr sz="18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실험</a:t>
            </a:r>
            <a:r>
              <a:rPr sz="2000" spc="-5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1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비슷한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상태의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꽃과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꽃병을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여러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개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준비하고,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두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그룹으로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나 </a:t>
            </a:r>
            <a:r>
              <a:rPr sz="2000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눈다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한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그룹에는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꽃병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속에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A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약품을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일정량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넣고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처치,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 treatment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),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나머지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그룹에는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넣지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않는다</a:t>
            </a:r>
            <a:endParaRPr sz="2000">
              <a:latin typeface="Malgun Gothic"/>
              <a:cs typeface="Malgun Gothic"/>
            </a:endParaRPr>
          </a:p>
          <a:p>
            <a:pPr marL="1021080" marR="147320" lvl="1" indent="-229235">
              <a:lnSpc>
                <a:spcPct val="110100"/>
              </a:lnSpc>
              <a:spcBef>
                <a:spcPts val="47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비슷한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환경을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유지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하며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각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그룹의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꽃이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시드는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데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시간이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얼마나 </a:t>
            </a:r>
            <a:r>
              <a:rPr sz="2000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걸리는지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관찰한다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413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Treatment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and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Control</a:t>
            </a:r>
            <a:r>
              <a:rPr sz="3800" u="none" spc="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Groups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2325" cy="5135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통제군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Malgun Gothic"/>
              <a:cs typeface="Malgun Gothic"/>
            </a:endParaRPr>
          </a:p>
          <a:p>
            <a:pPr marL="563880" marR="7620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앞선 예시에서 A약품이 들어간 꽃병 그룹을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 분석 대상이 되는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처치를</a:t>
            </a:r>
            <a:r>
              <a:rPr sz="2000" b="1" u="sng" spc="-25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받은</a:t>
            </a:r>
            <a:r>
              <a:rPr sz="2000" b="1" u="sng" spc="-15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그룹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이라고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하여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(treatment</a:t>
            </a:r>
            <a:r>
              <a:rPr sz="2000" b="1" spc="-5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group)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이라고</a:t>
            </a:r>
            <a:r>
              <a:rPr sz="2000" spc="-4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하며, </a:t>
            </a:r>
            <a:r>
              <a:rPr sz="2000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소금이 들어가지 않은 꽃병 그룹을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처치군과의 비교/대조를 위해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처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치를</a:t>
            </a:r>
            <a:r>
              <a:rPr sz="2000" b="1" u="sng" spc="-15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받지</a:t>
            </a:r>
            <a:r>
              <a:rPr sz="2000" b="1" u="sng" spc="-20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않은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,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통제된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그룹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이라고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하여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통제군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(control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group)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이라 </a:t>
            </a:r>
            <a:r>
              <a:rPr sz="2000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고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1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실험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결과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처치군과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통제군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사이에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유의미한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차이가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(원하는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방향 </a:t>
            </a:r>
            <a:r>
              <a:rPr sz="2000" b="1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으로) 존재한다면 (추가적인 근거와 함께) 인과성을 주장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해볼 수 </a:t>
            </a:r>
            <a:r>
              <a:rPr sz="2000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E48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처치군은</a:t>
            </a:r>
            <a:r>
              <a:rPr sz="20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처리군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, 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실험군(experimental),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개입군(intervention),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E48"/>
                </a:solidFill>
                <a:latin typeface="Malgun Gothic"/>
                <a:cs typeface="Malgun Gothic"/>
              </a:rPr>
              <a:t>활</a:t>
            </a:r>
            <a:endParaRPr sz="2000" dirty="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4"/>
              </a:spcBef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성군(active)이라고도</a:t>
            </a:r>
            <a:r>
              <a:rPr sz="2000" spc="-1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0070C0"/>
                </a:solidFill>
                <a:latin typeface="Malgun Gothic"/>
                <a:cs typeface="Malgun Gothic"/>
              </a:rPr>
              <a:t>통제군은</a:t>
            </a:r>
            <a:r>
              <a:rPr sz="2000" spc="-3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70C0"/>
                </a:solidFill>
                <a:latin typeface="Malgun Gothic"/>
                <a:cs typeface="Malgun Gothic"/>
              </a:rPr>
              <a:t>대조군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,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비교군(comparison),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참조군(reference),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 위약군</a:t>
            </a:r>
            <a:endParaRPr sz="2000" dirty="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(placebo)이라고도</a:t>
            </a:r>
            <a:r>
              <a:rPr sz="2000" spc="-7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413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Treatment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and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Control</a:t>
            </a:r>
            <a:r>
              <a:rPr sz="3800" u="none" spc="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Groups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96935" cy="44346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통제군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Malgun Gothic"/>
              <a:cs typeface="Malgun Gothic"/>
            </a:endParaRPr>
          </a:p>
          <a:p>
            <a:pPr marL="563880" marR="9906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통제군은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처치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여부를</a:t>
            </a:r>
            <a:r>
              <a:rPr sz="20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제외하고는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그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특성이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최대한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유사한 </a:t>
            </a:r>
            <a:r>
              <a:rPr sz="2000" b="1" spc="-69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 err="1">
                <a:solidFill>
                  <a:srgbClr val="00B0F0"/>
                </a:solidFill>
                <a:latin typeface="Malgun Gothic"/>
                <a:cs typeface="Malgun Gothic"/>
              </a:rPr>
              <a:t>것이</a:t>
            </a:r>
            <a:r>
              <a:rPr sz="20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 err="1">
                <a:solidFill>
                  <a:srgbClr val="00B0F0"/>
                </a:solidFill>
                <a:latin typeface="Malgun Gothic"/>
                <a:cs typeface="Malgun Gothic"/>
              </a:rPr>
              <a:t>바람직</a:t>
            </a:r>
            <a:r>
              <a:rPr sz="2000" dirty="0" err="1">
                <a:solidFill>
                  <a:srgbClr val="333E48"/>
                </a:solidFill>
                <a:latin typeface="Malgun Gothic"/>
                <a:cs typeface="Malgun Gothic"/>
              </a:rPr>
              <a:t>함</a:t>
            </a:r>
            <a:r>
              <a:rPr lang="en-US" sz="200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endParaRPr sz="2000" dirty="0">
              <a:latin typeface="Malgun Gothic"/>
              <a:cs typeface="Malgun Gothic"/>
            </a:endParaRPr>
          </a:p>
          <a:p>
            <a:pPr marL="1021080" marR="32575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그러나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완벽하게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동일한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특성의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두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표본을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모집하는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것은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(특히 </a:t>
            </a:r>
            <a:r>
              <a:rPr sz="2000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사람을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대상으로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하는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사회과학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연구에서는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더욱)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어려움</a:t>
            </a: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E48"/>
              </a:buClr>
              <a:buFont typeface="Arial MT"/>
              <a:buChar char="•"/>
            </a:pPr>
            <a:endParaRPr sz="1950" dirty="0">
              <a:latin typeface="Malgun Gothic"/>
              <a:cs typeface="Malgun Gothic"/>
            </a:endParaRPr>
          </a:p>
          <a:p>
            <a:pPr marL="563880" marR="13271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통제군이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적절하게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구성되♘는지를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검증하기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위해,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주로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두 </a:t>
            </a:r>
            <a:r>
              <a:rPr sz="2000" b="1" spc="-6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그룹의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잠재적인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혼동변수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값에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유의미한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차이가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없는지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를</a:t>
            </a:r>
            <a:r>
              <a:rPr sz="20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분석함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주로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기술통계량(평균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등)을</a:t>
            </a:r>
            <a:r>
              <a:rPr sz="2000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제시하거나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t-검정을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활용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(추후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실습)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E48"/>
              </a:buClr>
              <a:buFont typeface="Arial MT"/>
              <a:buChar char="•"/>
            </a:pPr>
            <a:endParaRPr sz="1950" dirty="0">
              <a:latin typeface="Malgun Gothic"/>
              <a:cs typeface="Malgun Gothic"/>
            </a:endParaRPr>
          </a:p>
          <a:p>
            <a:pPr marL="563880" marR="24193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그런데,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통제군을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적절히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구성할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있다고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하더라도,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앞서 </a:t>
            </a:r>
            <a:r>
              <a:rPr sz="2000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예를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든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방식의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실험이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사회과학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분야에서도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가능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할까?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8F075-3D34-F30D-5805-F73CB9F6508F}"/>
              </a:ext>
            </a:extLst>
          </p:cNvPr>
          <p:cNvSpPr txBox="1"/>
          <p:nvPr/>
        </p:nvSpPr>
        <p:spPr>
          <a:xfrm>
            <a:off x="8534400" y="3657600"/>
            <a:ext cx="655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Ex) </a:t>
            </a:r>
            <a:r>
              <a:rPr lang="ko-KR" altLang="en-US" dirty="0"/>
              <a:t>혼동변수가 성별이면 두 군 모두 성별이 </a:t>
            </a:r>
            <a:r>
              <a:rPr lang="en-US" altLang="ko-KR" dirty="0"/>
              <a:t>50:50</a:t>
            </a:r>
            <a:r>
              <a:rPr lang="ko-KR" altLang="en-US" dirty="0"/>
              <a:t>이라고 하는 것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413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Treatment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and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Control</a:t>
            </a:r>
            <a:r>
              <a:rPr sz="3800" u="none" spc="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Groups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7400" cy="395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사회과학에서의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(?)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가설)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대학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교육이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미래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소득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증가에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영향을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주는가?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대상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인과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관계)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대학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교육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이수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→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미래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소득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증가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•"/>
            </a:pPr>
            <a:endParaRPr sz="18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실험</a:t>
            </a:r>
            <a:r>
              <a:rPr sz="2000" spc="-5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방법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대학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진학을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앞둔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연령의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표본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100명을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모집하고,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두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그룹으</a:t>
            </a:r>
            <a:endParaRPr sz="2000" dirty="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2000" spc="5" dirty="0">
                <a:solidFill>
                  <a:srgbClr val="333E48"/>
                </a:solidFill>
                <a:latin typeface="Malgun Gothic"/>
                <a:cs typeface="Malgun Gothic"/>
              </a:rPr>
              <a:t>로</a:t>
            </a:r>
            <a:r>
              <a:rPr sz="2000" spc="-10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나눈다</a:t>
            </a:r>
            <a:endParaRPr sz="2000" dirty="0">
              <a:latin typeface="Malgun Gothic"/>
              <a:cs typeface="Malgun Gothic"/>
            </a:endParaRPr>
          </a:p>
          <a:p>
            <a:pPr marL="1021080" marR="219075" lvl="1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50명은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대학을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(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가기</a:t>
            </a:r>
            <a:r>
              <a:rPr sz="20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싫어도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)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가게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하고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(처치군),</a:t>
            </a:r>
            <a:r>
              <a:rPr sz="2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50명은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(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가고 </a:t>
            </a:r>
            <a:r>
              <a:rPr sz="2000" b="1" spc="-6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싶어도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)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못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가게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한다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(통제군)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일정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시간이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지난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후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표본의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소득을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측정한다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5377078"/>
            <a:ext cx="78816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즉,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사회과학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분야에서는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많은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경우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통제군에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실험이 </a:t>
            </a:r>
            <a:r>
              <a:rPr sz="2000" b="1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어렵다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(혹은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불가능하다)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777" y="5986678"/>
            <a:ext cx="5133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→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따라서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다양한</a:t>
            </a:r>
            <a:r>
              <a:rPr sz="20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우회</a:t>
            </a:r>
            <a:r>
              <a:rPr sz="20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기법들의</a:t>
            </a:r>
            <a:r>
              <a:rPr sz="20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활용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이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필요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9208" y="5841898"/>
            <a:ext cx="267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건강보험?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장학금?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기초수당?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8112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un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f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tual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955" cy="13176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trike="sngStrike" dirty="0">
                <a:solidFill>
                  <a:srgbClr val="2A2C2C"/>
                </a:solidFill>
                <a:latin typeface="Malgun Gothic"/>
                <a:cs typeface="Malgun Gothic"/>
              </a:rPr>
              <a:t>참고)</a:t>
            </a:r>
            <a:r>
              <a:rPr sz="2000" b="1" strike="sngStrike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2A2C2C"/>
                </a:solidFill>
                <a:latin typeface="Malgun Gothic"/>
                <a:cs typeface="Malgun Gothic"/>
              </a:rPr>
              <a:t>반사실적</a:t>
            </a:r>
            <a:r>
              <a:rPr sz="2000" b="1" strike="sngStrike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trike="sngStrike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2A2C2C"/>
                </a:solidFill>
                <a:latin typeface="Malgun Gothic"/>
                <a:cs typeface="Malgun Gothic"/>
              </a:rPr>
              <a:t>(counterfactual)</a:t>
            </a:r>
            <a:endParaRPr sz="2000" strike="sngStrike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strike="sngStrike" dirty="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사회과학</a:t>
            </a:r>
            <a:r>
              <a:rPr sz="2000" b="1" strike="sngStrike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분야의</a:t>
            </a:r>
            <a:r>
              <a:rPr sz="2000" b="1" strike="sngStrike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분석에서</a:t>
            </a:r>
            <a:r>
              <a:rPr sz="2000" b="1" strike="sngStrike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인과성 분석이</a:t>
            </a:r>
            <a:r>
              <a:rPr sz="2000" b="1" strike="sngStrike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어려운</a:t>
            </a:r>
            <a:r>
              <a:rPr sz="2000" b="1" strike="sngStrike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이유는</a:t>
            </a:r>
            <a:r>
              <a:rPr sz="2000" b="1" strike="sngStrike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현실과</a:t>
            </a:r>
            <a:r>
              <a:rPr sz="2000" b="1" strike="sngStrike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처치 </a:t>
            </a:r>
            <a:r>
              <a:rPr sz="2000" b="1" strike="sngStrike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가</a:t>
            </a:r>
            <a:r>
              <a:rPr sz="2000" b="1" strike="sngStrike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 err="1">
                <a:solidFill>
                  <a:srgbClr val="333E48"/>
                </a:solidFill>
                <a:latin typeface="Malgun Gothic"/>
                <a:cs typeface="Malgun Gothic"/>
              </a:rPr>
              <a:t>다르게</a:t>
            </a:r>
            <a:r>
              <a:rPr sz="2000" b="1" strike="sngStrike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되</a:t>
            </a:r>
            <a:r>
              <a:rPr lang="ko-KR" altLang="en-US" sz="2000" b="1" strike="sngStrike" dirty="0" err="1">
                <a:solidFill>
                  <a:srgbClr val="333E48"/>
                </a:solidFill>
                <a:latin typeface="Malgun Gothic"/>
                <a:cs typeface="Malgun Gothic"/>
              </a:rPr>
              <a:t>었</a:t>
            </a: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을</a:t>
            </a:r>
            <a:r>
              <a:rPr sz="2000" b="1" strike="sngStrike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경우의</a:t>
            </a:r>
            <a:r>
              <a:rPr sz="2000" b="1" strike="sngStrike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결과(counterfactual)를</a:t>
            </a:r>
            <a:r>
              <a:rPr sz="2000" b="1" strike="sngStrike" spc="-4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알기</a:t>
            </a:r>
            <a:r>
              <a:rPr sz="2000" b="1" strike="sngStrike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어렵기</a:t>
            </a:r>
            <a:r>
              <a:rPr sz="2000" b="1" strike="sngStrike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trike="sngStrike" dirty="0">
                <a:solidFill>
                  <a:srgbClr val="333E48"/>
                </a:solidFill>
                <a:latin typeface="Malgun Gothic"/>
                <a:cs typeface="Malgun Gothic"/>
              </a:rPr>
              <a:t>때문</a:t>
            </a:r>
            <a:endParaRPr sz="2000" strike="sngStrike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81" y="2900172"/>
            <a:ext cx="4456052" cy="31128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496" y="3483864"/>
            <a:ext cx="4282440" cy="20558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668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573395" cy="1979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칭찬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양파와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양파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아직도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일부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초등학교에서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하고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있는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실험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인과성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차원에서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적절한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실험인가?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실험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목적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측면에서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적절한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실험인가?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9527" y="3110484"/>
            <a:ext cx="4501896" cy="33771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75D1C-5AB2-6028-3ED1-70DE6BFF7312}"/>
              </a:ext>
            </a:extLst>
          </p:cNvPr>
          <p:cNvSpPr txBox="1"/>
          <p:nvPr/>
        </p:nvSpPr>
        <p:spPr>
          <a:xfrm>
            <a:off x="5858484" y="1981517"/>
            <a:ext cx="4115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00B0F0"/>
                </a:solidFill>
              </a:rPr>
              <a:t>처치군만 있기때문에 잘못됨</a:t>
            </a:r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ko-KR" altLang="en-US" sz="1400" dirty="0" err="1">
                <a:solidFill>
                  <a:srgbClr val="00B0F0"/>
                </a:solidFill>
              </a:rPr>
              <a:t>제대로하려면</a:t>
            </a:r>
            <a:r>
              <a:rPr lang="ko-KR" altLang="en-US" sz="1400" dirty="0">
                <a:solidFill>
                  <a:srgbClr val="00B0F0"/>
                </a:solidFill>
              </a:rPr>
              <a:t> 아무것도 안건들인 양파도 </a:t>
            </a:r>
            <a:r>
              <a:rPr lang="ko-KR" altLang="en-US" sz="1400" dirty="0" err="1">
                <a:solidFill>
                  <a:srgbClr val="00B0F0"/>
                </a:solidFill>
              </a:rPr>
              <a:t>있어야함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68475" marR="5080" indent="-159893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Natural and Randomized </a:t>
            </a:r>
            <a:r>
              <a:rPr u="none" spc="-1210" dirty="0"/>
              <a:t> </a:t>
            </a:r>
            <a:r>
              <a:rPr dirty="0"/>
              <a:t>Experiments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238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Introduction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50884" cy="37166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사회과학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분야에서의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문제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게임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내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사이버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사기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단속과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고객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이탈률</a:t>
            </a:r>
            <a:endParaRPr sz="2000">
              <a:latin typeface="Malgun Gothic"/>
              <a:cs typeface="Malgun Gothic"/>
            </a:endParaRPr>
          </a:p>
          <a:p>
            <a:pPr marL="1021080" marR="16637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A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기업은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자사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출시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게임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내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일부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유저들의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사이버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사기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행위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가 </a:t>
            </a:r>
            <a:r>
              <a:rPr sz="2000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고객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이탈률에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악영향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줄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것이라고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생각하였음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그런데,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사기를 당한 경험이 있는 유저들과 사기를 당한 경험이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없는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유저들의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이탈률을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비교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해보니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오히려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사기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당한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경험이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있 </a:t>
            </a:r>
            <a:r>
              <a:rPr sz="2000" b="1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는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유저들의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이탈률이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더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적♘음</a:t>
            </a:r>
            <a:endParaRPr sz="2000">
              <a:latin typeface="Malgun Gothic"/>
              <a:cs typeface="Malgun Gothic"/>
            </a:endParaRPr>
          </a:p>
          <a:p>
            <a:pPr marL="1021080" marR="90170" lvl="1" indent="-229235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그렇다면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A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기업은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자사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게임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내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사이버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사기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단속을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(이탈률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감 </a:t>
            </a:r>
            <a:r>
              <a:rPr sz="2000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소를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노리는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측면에서는)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안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해도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되는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걸까?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9420" y="4805172"/>
            <a:ext cx="3182111" cy="17907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E48"/>
                </a:solidFill>
                <a:latin typeface="Malgun Gothic"/>
                <a:cs typeface="Malgun Gothic"/>
              </a:rPr>
              <a:t>5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2268"/>
            <a:ext cx="78016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Natural</a:t>
            </a:r>
            <a:r>
              <a:rPr sz="3200" u="none" spc="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2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and</a:t>
            </a:r>
            <a:r>
              <a:rPr sz="32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2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Randomized</a:t>
            </a:r>
            <a:r>
              <a:rPr sz="32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2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Experiments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578725" cy="1979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자연실험과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무작위통제실험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자연실험이란</a:t>
            </a:r>
            <a:r>
              <a:rPr sz="2000" b="1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무엇이고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그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특징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장단점은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무엇인가?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E48"/>
              </a:buClr>
              <a:buFont typeface="Wingdings"/>
              <a:buChar char="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무작위통제실험이란</a:t>
            </a:r>
            <a:r>
              <a:rPr sz="2000" b="1" spc="-4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무엇이고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그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특징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장단점은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무엇인가?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2268"/>
            <a:ext cx="78016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Natural</a:t>
            </a:r>
            <a:r>
              <a:rPr sz="3200" u="none" spc="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2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and</a:t>
            </a:r>
            <a:r>
              <a:rPr sz="32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2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Randomized</a:t>
            </a:r>
            <a:r>
              <a:rPr sz="32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2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Experiments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48320" cy="34195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자연실험과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무작위통제실험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그렇다면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사회과학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분야에서는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아예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실험을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하지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않는가?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실험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없이는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인과성의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분석이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어려운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경우가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많음</a:t>
            </a:r>
            <a:endParaRPr sz="20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E48"/>
              </a:buClr>
              <a:buFont typeface="Arial MT"/>
              <a:buChar char="•"/>
            </a:pPr>
            <a:endParaRPr sz="1950" dirty="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사회과학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분야에서는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실험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설계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부문에서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인과성의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분석을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위해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아 </a:t>
            </a:r>
            <a:r>
              <a:rPr sz="2000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래와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같은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70C0"/>
                </a:solidFill>
                <a:latin typeface="Malgun Gothic"/>
                <a:cs typeface="Malgun Gothic"/>
              </a:rPr>
              <a:t>프레임워크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주로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활용함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lang="en-US" sz="2000" b="1" dirty="0">
                <a:solidFill>
                  <a:srgbClr val="0070C0"/>
                </a:solidFill>
                <a:latin typeface="Malgun Gothic"/>
                <a:cs typeface="Malgun Gothic"/>
              </a:rPr>
              <a:t>1) </a:t>
            </a:r>
            <a:r>
              <a:rPr sz="2000" b="1" dirty="0" err="1">
                <a:solidFill>
                  <a:srgbClr val="0070C0"/>
                </a:solidFill>
                <a:latin typeface="Malgun Gothic"/>
                <a:cs typeface="Malgun Gothic"/>
              </a:rPr>
              <a:t>자연실험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(natural</a:t>
            </a:r>
            <a:r>
              <a:rPr sz="2000" b="1" spc="-6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Malgun Gothic"/>
                <a:cs typeface="Malgun Gothic"/>
              </a:rPr>
              <a:t>experiment)</a:t>
            </a:r>
            <a:endParaRPr sz="200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E48"/>
              </a:buClr>
              <a:buFont typeface="Arial MT"/>
              <a:buChar char="•"/>
            </a:pPr>
            <a:endParaRPr sz="210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lang="en-US" sz="2000" b="1" dirty="0">
                <a:solidFill>
                  <a:srgbClr val="0070C0"/>
                </a:solidFill>
                <a:latin typeface="Malgun Gothic"/>
                <a:cs typeface="Malgun Gothic"/>
              </a:rPr>
              <a:t>2) </a:t>
            </a:r>
            <a:r>
              <a:rPr sz="2000" b="1" dirty="0" err="1">
                <a:solidFill>
                  <a:srgbClr val="0070C0"/>
                </a:solidFill>
                <a:latin typeface="Malgun Gothic"/>
                <a:cs typeface="Malgun Gothic"/>
              </a:rPr>
              <a:t>무작위통제실험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(randomized</a:t>
            </a:r>
            <a:r>
              <a:rPr sz="2000" b="1" spc="-6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Malgun Gothic"/>
                <a:cs typeface="Malgun Gothic"/>
              </a:rPr>
              <a:t>control</a:t>
            </a:r>
            <a:r>
              <a:rPr sz="2000" b="1" spc="-3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70C0"/>
                </a:solidFill>
                <a:latin typeface="Malgun Gothic"/>
                <a:cs typeface="Malgun Gothic"/>
              </a:rPr>
              <a:t>experiment)</a:t>
            </a:r>
            <a:endParaRPr sz="2000" dirty="0">
              <a:solidFill>
                <a:srgbClr val="0070C0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71741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Natural</a:t>
            </a:r>
            <a:r>
              <a:rPr sz="3800" u="none" spc="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Experiment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14055" cy="4943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>
                <a:solidFill>
                  <a:srgbClr val="2A2C2C"/>
                </a:solidFill>
                <a:latin typeface="Malgun Gothic"/>
                <a:cs typeface="Malgun Gothic"/>
              </a:rPr>
              <a:t>1) </a:t>
            </a:r>
            <a:r>
              <a:rPr sz="2000" b="1" dirty="0" err="1">
                <a:solidFill>
                  <a:srgbClr val="2A2C2C"/>
                </a:solidFill>
                <a:latin typeface="Malgun Gothic"/>
                <a:cs typeface="Malgun Gothic"/>
              </a:rPr>
              <a:t>자연실험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자연적으로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발생하는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사건이나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이용하여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인과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관계를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추론하</a:t>
            </a:r>
            <a:endParaRPr sz="2000" dirty="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spc="5" dirty="0">
                <a:solidFill>
                  <a:srgbClr val="333E48"/>
                </a:solidFill>
                <a:latin typeface="Malgun Gothic"/>
                <a:cs typeface="Malgun Gothic"/>
              </a:rPr>
              <a:t>는</a:t>
            </a:r>
            <a:r>
              <a:rPr sz="2000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연구</a:t>
            </a:r>
            <a:r>
              <a:rPr sz="2000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방법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연구자가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직접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실험조건을</a:t>
            </a:r>
            <a:r>
              <a:rPr sz="2000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조작하지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않음</a:t>
            </a:r>
            <a:endParaRPr sz="2000" dirty="0">
              <a:latin typeface="Malgun Gothic"/>
              <a:cs typeface="Malgun Gothic"/>
            </a:endParaRPr>
          </a:p>
          <a:p>
            <a:pPr marL="1021080" marR="55244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자연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또는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사회에서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발생한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사건을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자연스럽게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발생한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실험으로 </a:t>
            </a:r>
            <a:r>
              <a:rPr sz="2000" b="1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가정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E48"/>
              </a:buClr>
              <a:buFont typeface="Arial MT"/>
              <a:buChar char="•"/>
            </a:pPr>
            <a:endParaRPr sz="18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장점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현실적으로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관련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실험이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어려운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(불가능한)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상황에서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유용함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33E48"/>
              </a:buClr>
              <a:buFont typeface="Arial MT"/>
              <a:buChar char="•"/>
            </a:pPr>
            <a:endParaRPr sz="18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단점</a:t>
            </a:r>
            <a:endParaRPr sz="2000" dirty="0">
              <a:latin typeface="Malgun Gothic"/>
              <a:cs typeface="Malgun Gothic"/>
            </a:endParaRPr>
          </a:p>
          <a:p>
            <a:pPr marL="1021080" marR="55244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연구자가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직접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실험조건을</a:t>
            </a:r>
            <a:r>
              <a:rPr sz="20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조작하지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않기에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혼동</a:t>
            </a:r>
            <a:r>
              <a:rPr sz="20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변수의</a:t>
            </a:r>
            <a:r>
              <a:rPr sz="20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통제가 </a:t>
            </a:r>
            <a:r>
              <a:rPr sz="2000" spc="-6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어렵고</a:t>
            </a:r>
            <a:r>
              <a:rPr sz="2000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여러</a:t>
            </a:r>
            <a:r>
              <a:rPr sz="20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통계적</a:t>
            </a:r>
            <a:r>
              <a:rPr sz="20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검증과</a:t>
            </a:r>
            <a:r>
              <a:rPr sz="2000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가정이</a:t>
            </a:r>
            <a:r>
              <a:rPr sz="20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필요함</a:t>
            </a: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자연실험을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발견하고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정의하기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어려움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3270D-BEBF-DDD5-F8DF-1F68C663DFEF}"/>
              </a:ext>
            </a:extLst>
          </p:cNvPr>
          <p:cNvSpPr txBox="1"/>
          <p:nvPr/>
        </p:nvSpPr>
        <p:spPr>
          <a:xfrm>
            <a:off x="6096000" y="2286000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핵심은 연구자가 개입하지 </a:t>
            </a:r>
            <a:r>
              <a:rPr lang="ko-KR" altLang="en-US" dirty="0" err="1">
                <a:solidFill>
                  <a:srgbClr val="FF0000"/>
                </a:solidFill>
              </a:rPr>
              <a:t>않는것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71741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Natural</a:t>
            </a:r>
            <a:r>
              <a:rPr sz="3800" u="none" spc="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Experiment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125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자연실험의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(1):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베이징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올림픽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당시의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신생아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체중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99" y="3473602"/>
            <a:ext cx="251333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배출</a:t>
            </a:r>
            <a:r>
              <a:rPr sz="1600" b="1" spc="-1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제한</a:t>
            </a:r>
            <a:r>
              <a:rPr sz="1600" b="1" spc="-2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이전</a:t>
            </a:r>
            <a:r>
              <a:rPr sz="1600" b="1" spc="-1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임신</a:t>
            </a:r>
            <a:r>
              <a:rPr sz="1600" b="1" spc="-2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8개월: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(대기오염이</a:t>
            </a:r>
            <a:r>
              <a:rPr sz="1600" b="1" spc="-2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심한</a:t>
            </a:r>
            <a:r>
              <a:rPr sz="1600" b="1" spc="-2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상태)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899" y="4644288"/>
            <a:ext cx="275145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배출</a:t>
            </a:r>
            <a:r>
              <a:rPr sz="1600" b="1" spc="-1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제한</a:t>
            </a:r>
            <a:r>
              <a:rPr sz="1600" b="1" spc="-1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이후</a:t>
            </a:r>
            <a:r>
              <a:rPr sz="1600" b="1" spc="-1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임신</a:t>
            </a:r>
            <a:r>
              <a:rPr sz="1600" b="1" spc="-1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8개월: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  <a:p>
            <a:pPr marL="12700" marR="5080">
              <a:lnSpc>
                <a:spcPct val="120000"/>
              </a:lnSpc>
            </a:pP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(올림픽</a:t>
            </a:r>
            <a:r>
              <a:rPr sz="1600" b="1" spc="-2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준비라는</a:t>
            </a:r>
            <a:r>
              <a:rPr sz="1600" b="1" spc="-2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외적</a:t>
            </a:r>
            <a:r>
              <a:rPr sz="1600" b="1" spc="-1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상황에 </a:t>
            </a:r>
            <a:r>
              <a:rPr sz="1600" b="1" spc="-55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의해 대기오염</a:t>
            </a:r>
            <a:r>
              <a:rPr sz="1600" b="1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개선</a:t>
            </a:r>
            <a:r>
              <a:rPr sz="1600" b="1" spc="-1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-</a:t>
            </a:r>
            <a:r>
              <a:rPr sz="1600" b="1" spc="-1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처치)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8707" y="1275588"/>
            <a:ext cx="1519427" cy="20711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31" y="1711300"/>
            <a:ext cx="6658112" cy="11937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15485" y="4184040"/>
            <a:ext cx="111252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통계적</a:t>
            </a:r>
            <a:r>
              <a:rPr sz="1600" b="1" spc="-7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검증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25" dirty="0">
                <a:solidFill>
                  <a:srgbClr val="1B202F"/>
                </a:solidFill>
                <a:latin typeface="Malgun Gothic"/>
                <a:cs typeface="Malgun Gothic"/>
              </a:rPr>
              <a:t>(t-검정</a:t>
            </a:r>
            <a:r>
              <a:rPr sz="1600" b="1" spc="-3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등)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9629" y="3828948"/>
            <a:ext cx="27527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8935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산모의</a:t>
            </a:r>
            <a:r>
              <a:rPr sz="1600" b="1" spc="-1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임신</a:t>
            </a:r>
            <a:r>
              <a:rPr sz="1600" b="1" spc="-2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1B202F"/>
                </a:solidFill>
                <a:latin typeface="Malgun Gothic"/>
                <a:cs typeface="Malgun Gothic"/>
              </a:rPr>
              <a:t>8개월</a:t>
            </a:r>
            <a:r>
              <a:rPr sz="1600" b="1" spc="-1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당시의 </a:t>
            </a:r>
            <a:r>
              <a:rPr sz="1600" b="1" spc="-54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대기오염물질</a:t>
            </a:r>
            <a:r>
              <a:rPr sz="1600" b="1" spc="1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노출이</a:t>
            </a:r>
            <a:endParaRPr sz="1600" dirty="0">
              <a:latin typeface="Malgun Gothic"/>
              <a:cs typeface="Malgun Gothic"/>
            </a:endParaRPr>
          </a:p>
          <a:p>
            <a:pPr marL="12700" marR="5080">
              <a:lnSpc>
                <a:spcPct val="120000"/>
              </a:lnSpc>
            </a:pP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적은</a:t>
            </a:r>
            <a:r>
              <a:rPr sz="1600" b="1" spc="-3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산모들(처치군)이</a:t>
            </a:r>
            <a:r>
              <a:rPr sz="1600" b="1" spc="-1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출산한 </a:t>
            </a:r>
            <a:r>
              <a:rPr sz="1600" b="1" spc="-55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신생아</a:t>
            </a:r>
            <a:r>
              <a:rPr sz="1600" b="1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체중이 </a:t>
            </a:r>
            <a:r>
              <a:rPr sz="1600" b="1" u="sng" spc="-5" dirty="0">
                <a:solidFill>
                  <a:srgbClr val="FF0000"/>
                </a:solidFill>
                <a:uFill>
                  <a:solidFill>
                    <a:srgbClr val="1B202F"/>
                  </a:solidFill>
                </a:uFill>
                <a:latin typeface="Malgun Gothic"/>
                <a:cs typeface="Malgun Gothic"/>
              </a:rPr>
              <a:t>통계적으로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FF0000"/>
                </a:solidFill>
                <a:uFill>
                  <a:solidFill>
                    <a:srgbClr val="1B202F"/>
                  </a:solidFill>
                </a:uFill>
                <a:latin typeface="Malgun Gothic"/>
                <a:cs typeface="Malgun Gothic"/>
              </a:rPr>
              <a:t>유의하게</a:t>
            </a:r>
            <a:r>
              <a:rPr sz="1600" b="1" u="sng" spc="5" dirty="0">
                <a:solidFill>
                  <a:srgbClr val="FF0000"/>
                </a:solidFill>
                <a:uFill>
                  <a:solidFill>
                    <a:srgbClr val="1B202F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FF0000"/>
                </a:solidFill>
                <a:uFill>
                  <a:solidFill>
                    <a:srgbClr val="1B202F"/>
                  </a:solidFill>
                </a:uFill>
                <a:latin typeface="Malgun Gothic"/>
                <a:cs typeface="Malgun Gothic"/>
              </a:rPr>
              <a:t>더 높았음</a:t>
            </a:r>
            <a:endParaRPr sz="1600" dirty="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95471" y="4198632"/>
            <a:ext cx="355600" cy="840105"/>
            <a:chOff x="3395471" y="4198632"/>
            <a:chExt cx="355600" cy="84010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5471" y="4198632"/>
              <a:ext cx="355053" cy="8397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2715" y="4244340"/>
              <a:ext cx="265175" cy="7071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42715" y="4244340"/>
              <a:ext cx="265430" cy="707390"/>
            </a:xfrm>
            <a:custGeom>
              <a:avLst/>
              <a:gdLst/>
              <a:ahLst/>
              <a:cxnLst/>
              <a:rect l="l" t="t" r="r" b="b"/>
              <a:pathLst>
                <a:path w="265429" h="707389">
                  <a:moveTo>
                    <a:pt x="0" y="176784"/>
                  </a:moveTo>
                  <a:lnTo>
                    <a:pt x="132587" y="176784"/>
                  </a:lnTo>
                  <a:lnTo>
                    <a:pt x="132587" y="0"/>
                  </a:lnTo>
                  <a:lnTo>
                    <a:pt x="265175" y="353568"/>
                  </a:lnTo>
                  <a:lnTo>
                    <a:pt x="132587" y="707136"/>
                  </a:lnTo>
                  <a:lnTo>
                    <a:pt x="132587" y="530352"/>
                  </a:lnTo>
                  <a:lnTo>
                    <a:pt x="0" y="530352"/>
                  </a:lnTo>
                  <a:lnTo>
                    <a:pt x="0" y="176784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340096" y="4198632"/>
            <a:ext cx="355600" cy="840105"/>
            <a:chOff x="5340096" y="4198632"/>
            <a:chExt cx="355600" cy="84010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0096" y="4198632"/>
              <a:ext cx="355053" cy="83971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7340" y="4244340"/>
              <a:ext cx="265175" cy="7071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87340" y="4244340"/>
              <a:ext cx="265430" cy="707390"/>
            </a:xfrm>
            <a:custGeom>
              <a:avLst/>
              <a:gdLst/>
              <a:ahLst/>
              <a:cxnLst/>
              <a:rect l="l" t="t" r="r" b="b"/>
              <a:pathLst>
                <a:path w="265429" h="707389">
                  <a:moveTo>
                    <a:pt x="0" y="176784"/>
                  </a:moveTo>
                  <a:lnTo>
                    <a:pt x="132587" y="176784"/>
                  </a:lnTo>
                  <a:lnTo>
                    <a:pt x="132587" y="0"/>
                  </a:lnTo>
                  <a:lnTo>
                    <a:pt x="265175" y="353568"/>
                  </a:lnTo>
                  <a:lnTo>
                    <a:pt x="132587" y="707136"/>
                  </a:lnTo>
                  <a:lnTo>
                    <a:pt x="132587" y="530352"/>
                  </a:lnTo>
                  <a:lnTo>
                    <a:pt x="0" y="530352"/>
                  </a:lnTo>
                  <a:lnTo>
                    <a:pt x="0" y="176784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71741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Natural</a:t>
            </a:r>
            <a:r>
              <a:rPr sz="3800" u="none" spc="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Experiment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020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자연실험의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(2):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미국의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베트남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전쟁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징병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88820"/>
            <a:ext cx="3758184" cy="25298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26591" y="4703191"/>
            <a:ext cx="5947410" cy="11279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355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참전을 </a:t>
            </a:r>
            <a:r>
              <a:rPr sz="1600" b="1" spc="-5" dirty="0" err="1">
                <a:solidFill>
                  <a:srgbClr val="FF0000"/>
                </a:solidFill>
                <a:latin typeface="Malgun Gothic"/>
                <a:cs typeface="Malgun Gothic"/>
              </a:rPr>
              <a:t>뽑기로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진행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(Selective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Service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Program)</a:t>
            </a:r>
            <a:endParaRPr sz="1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Malgun Gothic"/>
              <a:cs typeface="Malgun Gothic"/>
            </a:endParaRPr>
          </a:p>
          <a:p>
            <a:pPr marL="1612900" marR="5080" indent="-1600835">
              <a:lnSpc>
                <a:spcPct val="120000"/>
              </a:lnSpc>
            </a:pPr>
            <a:r>
              <a:rPr sz="1600" b="1" spc="-5" dirty="0">
                <a:solidFill>
                  <a:srgbClr val="0070C0"/>
                </a:solidFill>
                <a:latin typeface="Malgun Gothic"/>
                <a:cs typeface="Malgun Gothic"/>
              </a:rPr>
              <a:t>전쟁</a:t>
            </a:r>
            <a:r>
              <a:rPr sz="1600" b="1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70C0"/>
                </a:solidFill>
                <a:latin typeface="Malgun Gothic"/>
                <a:cs typeface="Malgun Gothic"/>
              </a:rPr>
              <a:t>이후 참전</a:t>
            </a:r>
            <a:r>
              <a:rPr sz="1600" b="1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70C0"/>
                </a:solidFill>
                <a:latin typeface="Malgun Gothic"/>
                <a:cs typeface="Malgun Gothic"/>
              </a:rPr>
              <a:t>경험이</a:t>
            </a:r>
            <a:r>
              <a:rPr sz="1600" b="1" spc="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70C0"/>
                </a:solidFill>
                <a:latin typeface="Malgun Gothic"/>
                <a:cs typeface="Malgun Gothic"/>
              </a:rPr>
              <a:t>각종 결과(소득,</a:t>
            </a:r>
            <a:r>
              <a:rPr sz="1600" b="1" spc="1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70C0"/>
                </a:solidFill>
                <a:latin typeface="Malgun Gothic"/>
                <a:cs typeface="Malgun Gothic"/>
              </a:rPr>
              <a:t>건강 등)에</a:t>
            </a:r>
            <a:r>
              <a:rPr sz="1600" b="1" spc="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70C0"/>
                </a:solidFill>
                <a:latin typeface="Malgun Gothic"/>
                <a:cs typeface="Malgun Gothic"/>
              </a:rPr>
              <a:t>미치는 영향에 </a:t>
            </a:r>
            <a:r>
              <a:rPr sz="1600" b="1" spc="-550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70C0"/>
                </a:solidFill>
                <a:latin typeface="Malgun Gothic"/>
                <a:cs typeface="Malgun Gothic"/>
              </a:rPr>
              <a:t>대한</a:t>
            </a:r>
            <a:r>
              <a:rPr sz="1600" b="1" spc="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70C0"/>
                </a:solidFill>
                <a:latin typeface="Malgun Gothic"/>
                <a:cs typeface="Malgun Gothic"/>
              </a:rPr>
              <a:t>연구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가 활발하게</a:t>
            </a:r>
            <a:r>
              <a:rPr sz="1600" b="1" spc="2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202F"/>
                </a:solidFill>
                <a:latin typeface="Malgun Gothic"/>
                <a:cs typeface="Malgun Gothic"/>
              </a:rPr>
              <a:t>이루어짐</a:t>
            </a:r>
            <a:endParaRPr sz="1600" dirty="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0976" y="1972055"/>
            <a:ext cx="3820668" cy="25466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8928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Randomized</a:t>
            </a:r>
            <a:r>
              <a:rPr sz="3800" u="none" spc="1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Experiment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4225" cy="48994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>
                <a:solidFill>
                  <a:srgbClr val="2A2C2C"/>
                </a:solidFill>
                <a:latin typeface="Malgun Gothic"/>
                <a:cs typeface="Malgun Gothic"/>
              </a:rPr>
              <a:t>2) </a:t>
            </a:r>
            <a:r>
              <a:rPr sz="2000" b="1" dirty="0" err="1">
                <a:solidFill>
                  <a:srgbClr val="2A2C2C"/>
                </a:solidFill>
                <a:latin typeface="Malgun Gothic"/>
                <a:cs typeface="Malgun Gothic"/>
              </a:rPr>
              <a:t>무작위실험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참가자를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무작위로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실험</a:t>
            </a:r>
            <a:r>
              <a:rPr sz="20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집단과</a:t>
            </a:r>
            <a:r>
              <a:rPr sz="20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대조</a:t>
            </a:r>
            <a:r>
              <a:rPr sz="20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집단에</a:t>
            </a:r>
            <a:r>
              <a:rPr sz="20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배정하여</a:t>
            </a:r>
            <a:r>
              <a:rPr sz="20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특정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개입이나</a:t>
            </a:r>
            <a:endParaRPr sz="20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처리의</a:t>
            </a:r>
            <a:r>
              <a:rPr sz="20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효과를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평가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하는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연구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E48"/>
                </a:solidFill>
                <a:latin typeface="Malgun Gothic"/>
                <a:cs typeface="Malgun Gothic"/>
              </a:rPr>
              <a:t>방법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연구자가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직접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참가자를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무작위로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대조군에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배정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무작위로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배정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후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E48"/>
                </a:solidFill>
                <a:latin typeface="Malgun Gothic"/>
                <a:cs typeface="Malgun Gothic"/>
              </a:rPr>
              <a:t>t-검정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등</a:t>
            </a:r>
            <a:r>
              <a:rPr sz="18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통계적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검증</a:t>
            </a:r>
            <a:r>
              <a:rPr sz="1800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조정을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거침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9337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956944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무작위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실험은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인과성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분석에서</a:t>
            </a:r>
            <a:r>
              <a:rPr sz="2000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가장</a:t>
            </a:r>
            <a:r>
              <a:rPr sz="20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바람직한</a:t>
            </a:r>
            <a:r>
              <a:rPr sz="2000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접근법</a:t>
            </a:r>
            <a:r>
              <a:rPr sz="2000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중</a:t>
            </a:r>
            <a:r>
              <a:rPr sz="20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하나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</a:t>
            </a:r>
            <a:endParaRPr sz="2000" dirty="0">
              <a:latin typeface="Malgun Gothic"/>
              <a:cs typeface="Malgun Gothic"/>
            </a:endParaRPr>
          </a:p>
          <a:p>
            <a:pPr marL="746760" algn="ctr">
              <a:lnSpc>
                <a:spcPct val="100000"/>
              </a:lnSpc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며,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무작위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통제실험(RCT,</a:t>
            </a:r>
            <a:r>
              <a:rPr sz="2000" b="1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randomized</a:t>
            </a:r>
            <a:r>
              <a:rPr sz="2000" b="1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control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trial)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라고도</a:t>
            </a:r>
            <a:r>
              <a:rPr sz="2000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E48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장점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통제된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실험을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통해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처리의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관계를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명확하게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측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정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가능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E48"/>
              </a:buClr>
              <a:buFont typeface="Arial MT"/>
              <a:buChar char="•"/>
            </a:pPr>
            <a:endParaRPr sz="18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단점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현실적으로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무작위통제실험의</a:t>
            </a:r>
            <a:r>
              <a:rPr sz="2000" spc="-4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적용이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어려운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경우가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많음</a:t>
            </a:r>
            <a:endParaRPr sz="2000" dirty="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(비용적,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윤리적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문제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등)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8193F-304F-C0BB-1F02-478FEDE2AF6B}"/>
              </a:ext>
            </a:extLst>
          </p:cNvPr>
          <p:cNvSpPr txBox="1"/>
          <p:nvPr/>
        </p:nvSpPr>
        <p:spPr>
          <a:xfrm>
            <a:off x="2057400" y="1371600"/>
            <a:ext cx="605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</a:t>
            </a:r>
            <a:r>
              <a:rPr lang="ko-KR" altLang="en-US" dirty="0"/>
              <a:t>무작위기 때문에 이론상 적절한 </a:t>
            </a:r>
            <a:r>
              <a:rPr lang="ko-KR" altLang="en-US" dirty="0" err="1"/>
              <a:t>처치군</a:t>
            </a:r>
            <a:r>
              <a:rPr lang="en-US" altLang="ko-KR" dirty="0"/>
              <a:t>, </a:t>
            </a:r>
            <a:r>
              <a:rPr lang="ko-KR" altLang="en-US" dirty="0"/>
              <a:t>대조군이 형성됨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58928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Randomized</a:t>
            </a:r>
            <a:r>
              <a:rPr sz="3800" u="none" spc="1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Experiment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70570" cy="43608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무작위실험의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진행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예시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신규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고용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지원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프로그램의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효과성을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하고자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한다고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하자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1000명의</a:t>
            </a:r>
            <a:r>
              <a:rPr sz="2000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고용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희망자(표본)를</a:t>
            </a:r>
            <a:r>
              <a:rPr sz="2000" spc="-4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모집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E48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무작위로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500명씩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그룹을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나눔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20" dirty="0">
                <a:solidFill>
                  <a:srgbClr val="333E48"/>
                </a:solidFill>
                <a:latin typeface="Malgun Gothic"/>
                <a:cs typeface="Malgun Gothic"/>
              </a:rPr>
              <a:t>(A,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B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그룹)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두</a:t>
            </a:r>
            <a:r>
              <a:rPr sz="18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그룹사이의</a:t>
            </a:r>
            <a:r>
              <a:rPr sz="18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차이</a:t>
            </a:r>
            <a:r>
              <a:rPr sz="18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검증</a:t>
            </a:r>
            <a:endParaRPr sz="18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그룹이</a:t>
            </a:r>
            <a:r>
              <a:rPr sz="18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잘</a:t>
            </a:r>
            <a:r>
              <a:rPr sz="18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 err="1">
                <a:solidFill>
                  <a:srgbClr val="333E48"/>
                </a:solidFill>
                <a:latin typeface="Malgun Gothic"/>
                <a:cs typeface="Malgun Gothic"/>
              </a:rPr>
              <a:t>구분되</a:t>
            </a:r>
            <a:r>
              <a:rPr lang="ko-KR" altLang="en-US" sz="1800" dirty="0" err="1">
                <a:solidFill>
                  <a:srgbClr val="333E48"/>
                </a:solidFill>
                <a:latin typeface="Malgun Gothic"/>
                <a:cs typeface="Malgun Gothic"/>
              </a:rPr>
              <a:t>었</a:t>
            </a:r>
            <a:r>
              <a:rPr sz="1800" dirty="0" err="1">
                <a:solidFill>
                  <a:srgbClr val="333E48"/>
                </a:solidFill>
                <a:latin typeface="Malgun Gothic"/>
                <a:cs typeface="Malgun Gothic"/>
              </a:rPr>
              <a:t>다면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,</a:t>
            </a:r>
            <a:r>
              <a:rPr sz="1800" spc="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고용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지원</a:t>
            </a:r>
            <a:r>
              <a:rPr sz="18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프로그램</a:t>
            </a:r>
            <a:r>
              <a:rPr sz="18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외의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차이점이</a:t>
            </a:r>
            <a:r>
              <a:rPr sz="18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없음</a:t>
            </a:r>
            <a:endParaRPr sz="18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buClr>
                <a:srgbClr val="333E48"/>
              </a:buClr>
              <a:buFont typeface="Wingdings"/>
              <a:buChar char=""/>
            </a:pPr>
            <a:endParaRPr sz="21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A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그룹에게는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신규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고용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지원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프로그램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제공(처치군),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B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그룹에게</a:t>
            </a:r>
            <a:endParaRPr sz="2000" dirty="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spc="5" dirty="0">
                <a:solidFill>
                  <a:srgbClr val="333E48"/>
                </a:solidFill>
                <a:latin typeface="Malgun Gothic"/>
                <a:cs typeface="Malgun Gothic"/>
              </a:rPr>
              <a:t>는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기존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고용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지원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프로그램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제공(대조군)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추후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두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그룹의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취업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성과에서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유의미한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차이가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존재하는지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분석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6510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Randomized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Control</a:t>
            </a:r>
            <a:r>
              <a:rPr sz="3800" u="none" spc="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Experiment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470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무작위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통제실험의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예: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말라위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여학생들의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경제교육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성과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83" y="1440392"/>
            <a:ext cx="5510784" cy="47272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20103" y="3586138"/>
            <a:ext cx="2407285" cy="2265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5080">
              <a:lnSpc>
                <a:spcPct val="120000"/>
              </a:lnSpc>
              <a:spcBef>
                <a:spcPts val="100"/>
              </a:spcBef>
            </a:pPr>
            <a:r>
              <a:rPr sz="2000" b="1" dirty="0">
                <a:solidFill>
                  <a:srgbClr val="1B202F"/>
                </a:solidFill>
                <a:latin typeface="Malgun Gothic"/>
                <a:cs typeface="Malgun Gothic"/>
              </a:rPr>
              <a:t>말라위 여학생 </a:t>
            </a:r>
            <a:r>
              <a:rPr sz="2000" b="1" spc="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1B202F"/>
                </a:solidFill>
                <a:latin typeface="Malgun Gothic"/>
                <a:cs typeface="Malgun Gothic"/>
              </a:rPr>
              <a:t>2812명을 대상으로 </a:t>
            </a:r>
            <a:r>
              <a:rPr sz="2000" b="1" spc="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1B202F"/>
                </a:solidFill>
                <a:latin typeface="Malgun Gothic"/>
                <a:cs typeface="Malgun Gothic"/>
              </a:rPr>
              <a:t>무작위통제실험</a:t>
            </a:r>
            <a:r>
              <a:rPr sz="2000" b="1" spc="-9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1B202F"/>
                </a:solidFill>
                <a:latin typeface="Malgun Gothic"/>
                <a:cs typeface="Malgun Gothic"/>
              </a:rPr>
              <a:t>수행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B202F"/>
                </a:solidFill>
                <a:latin typeface="Malgun Gothic"/>
                <a:cs typeface="Malgun Gothic"/>
              </a:rPr>
              <a:t>어떻게</a:t>
            </a:r>
            <a:r>
              <a:rPr sz="2000" b="1" spc="-6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1B202F"/>
                </a:solidFill>
                <a:latin typeface="Malgun Gothic"/>
                <a:cs typeface="Malgun Gothic"/>
              </a:rPr>
              <a:t>이것이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1B202F"/>
                </a:solidFill>
                <a:latin typeface="Malgun Gothic"/>
                <a:cs typeface="Malgun Gothic"/>
              </a:rPr>
              <a:t>가능했을까?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6708" y="1703832"/>
            <a:ext cx="2008632" cy="16200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2E814-A13B-C853-F2A9-5E8809D49413}"/>
              </a:ext>
            </a:extLst>
          </p:cNvPr>
          <p:cNvSpPr txBox="1"/>
          <p:nvPr/>
        </p:nvSpPr>
        <p:spPr>
          <a:xfrm>
            <a:off x="6324600" y="5741771"/>
            <a:ext cx="795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1400</a:t>
            </a:r>
            <a:r>
              <a:rPr lang="ko-KR" altLang="en-US" dirty="0" err="1"/>
              <a:t>명밖에</a:t>
            </a:r>
            <a:r>
              <a:rPr lang="ko-KR" altLang="en-US" dirty="0"/>
              <a:t> </a:t>
            </a:r>
            <a:r>
              <a:rPr lang="ko-KR" altLang="en-US" dirty="0" err="1"/>
              <a:t>교육시킬수밖에</a:t>
            </a:r>
            <a:r>
              <a:rPr lang="ko-KR" altLang="en-US" dirty="0"/>
              <a:t> 없었다는 상황이기때문에</a:t>
            </a:r>
            <a:r>
              <a:rPr lang="en-US" altLang="ko-KR" dirty="0"/>
              <a:t>, </a:t>
            </a:r>
            <a:r>
              <a:rPr lang="ko-KR" altLang="en-US" dirty="0"/>
              <a:t>연구의 당위성을 어필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Ex) </a:t>
            </a:r>
            <a:r>
              <a:rPr lang="ko-KR" altLang="en-US" dirty="0" err="1"/>
              <a:t>돈많은</a:t>
            </a:r>
            <a:r>
              <a:rPr lang="ko-KR" altLang="en-US" dirty="0"/>
              <a:t> 집안만 해주는 것보다 낫다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078" y="2951226"/>
            <a:ext cx="170433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Recap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7565" cy="4509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인과성이란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215265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인과성(causality)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이란</a:t>
            </a:r>
            <a:r>
              <a:rPr sz="2000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한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사건,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상태,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현상,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행위(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원인</a:t>
            </a:r>
            <a:r>
              <a:rPr sz="2000" b="1" u="sng" spc="-35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-</a:t>
            </a:r>
            <a:r>
              <a:rPr sz="2000" b="1" u="sng" spc="-5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cause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)가</a:t>
            </a:r>
            <a:r>
              <a:rPr sz="2000" b="1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다 </a:t>
            </a:r>
            <a:r>
              <a:rPr sz="2000" b="1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른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사건,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상태,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현상,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행위(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결과</a:t>
            </a:r>
            <a:r>
              <a:rPr sz="2000" b="1" u="sng" spc="-20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-</a:t>
            </a:r>
            <a:r>
              <a:rPr sz="2000" b="1" u="sng" spc="-5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E48"/>
                </a:solidFill>
                <a:uFill>
                  <a:solidFill>
                    <a:srgbClr val="333E48"/>
                  </a:solidFill>
                </a:uFill>
                <a:latin typeface="Malgun Gothic"/>
                <a:cs typeface="Malgun Gothic"/>
              </a:rPr>
              <a:t>effect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)를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초래하는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관계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를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말함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33E48"/>
              </a:buClr>
              <a:buFont typeface="Wingdings"/>
              <a:buChar char=""/>
            </a:pPr>
            <a:endParaRPr sz="19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데이터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분석은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인과성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추론의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중요한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도구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이기는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하지만,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데이터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분석 </a:t>
            </a:r>
            <a:r>
              <a:rPr sz="2000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기법만으로는</a:t>
            </a:r>
            <a:r>
              <a:rPr sz="2000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인과성을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설명할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수</a:t>
            </a:r>
            <a:r>
              <a:rPr sz="2000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없음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33E48"/>
              </a:buClr>
              <a:buFont typeface="Wingdings"/>
              <a:buChar char=""/>
            </a:pPr>
            <a:endParaRPr sz="1950">
              <a:latin typeface="Malgun Gothic"/>
              <a:cs typeface="Malgun Gothic"/>
            </a:endParaRPr>
          </a:p>
          <a:p>
            <a:pPr marL="563880" marR="16954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다만,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데이터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기법을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활용하여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주장과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논리를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강화하고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이를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바 </a:t>
            </a:r>
            <a:r>
              <a:rPr sz="2000" b="1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탕으로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좀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더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수월하게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논의를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진행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할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marR="187960" lvl="1" indent="-229235">
              <a:lnSpc>
                <a:spcPct val="110100"/>
              </a:lnSpc>
              <a:spcBef>
                <a:spcPts val="47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과정에서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방법론의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가정과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한계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등을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잘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알아야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효 </a:t>
            </a:r>
            <a:r>
              <a:rPr sz="2000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과적으로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주장과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논쟁을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할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238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Introduction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89148" y="3076733"/>
            <a:ext cx="3218815" cy="2625090"/>
            <a:chOff x="3089148" y="3076733"/>
            <a:chExt cx="3218815" cy="26250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9148" y="3264395"/>
              <a:ext cx="234670" cy="23759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70682" y="3364229"/>
              <a:ext cx="76200" cy="2218055"/>
            </a:xfrm>
            <a:custGeom>
              <a:avLst/>
              <a:gdLst/>
              <a:ahLst/>
              <a:cxnLst/>
              <a:rect l="l" t="t" r="r" b="b"/>
              <a:pathLst>
                <a:path w="76200" h="2218054">
                  <a:moveTo>
                    <a:pt x="50800" y="63500"/>
                  </a:moveTo>
                  <a:lnTo>
                    <a:pt x="25400" y="63500"/>
                  </a:lnTo>
                  <a:lnTo>
                    <a:pt x="25400" y="2217547"/>
                  </a:lnTo>
                  <a:lnTo>
                    <a:pt x="50800" y="2217547"/>
                  </a:lnTo>
                  <a:lnTo>
                    <a:pt x="50800" y="63500"/>
                  </a:lnTo>
                  <a:close/>
                </a:path>
                <a:path w="76200" h="221805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218054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728" y="5466588"/>
              <a:ext cx="3150107" cy="2346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01162" y="5528309"/>
              <a:ext cx="2991485" cy="76200"/>
            </a:xfrm>
            <a:custGeom>
              <a:avLst/>
              <a:gdLst/>
              <a:ahLst/>
              <a:cxnLst/>
              <a:rect l="l" t="t" r="r" b="b"/>
              <a:pathLst>
                <a:path w="2991485" h="76200">
                  <a:moveTo>
                    <a:pt x="2915030" y="0"/>
                  </a:moveTo>
                  <a:lnTo>
                    <a:pt x="2915030" y="76200"/>
                  </a:lnTo>
                  <a:lnTo>
                    <a:pt x="2965831" y="50799"/>
                  </a:lnTo>
                  <a:lnTo>
                    <a:pt x="2927730" y="50799"/>
                  </a:lnTo>
                  <a:lnTo>
                    <a:pt x="2927730" y="25399"/>
                  </a:lnTo>
                  <a:lnTo>
                    <a:pt x="2965830" y="25399"/>
                  </a:lnTo>
                  <a:lnTo>
                    <a:pt x="2915030" y="0"/>
                  </a:lnTo>
                  <a:close/>
                </a:path>
                <a:path w="2991485" h="76200">
                  <a:moveTo>
                    <a:pt x="2915030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2915030" y="50799"/>
                  </a:lnTo>
                  <a:lnTo>
                    <a:pt x="2915030" y="25399"/>
                  </a:lnTo>
                  <a:close/>
                </a:path>
                <a:path w="2991485" h="76200">
                  <a:moveTo>
                    <a:pt x="2965830" y="25399"/>
                  </a:moveTo>
                  <a:lnTo>
                    <a:pt x="2927730" y="25399"/>
                  </a:lnTo>
                  <a:lnTo>
                    <a:pt x="2927730" y="50799"/>
                  </a:lnTo>
                  <a:lnTo>
                    <a:pt x="2965831" y="50799"/>
                  </a:lnTo>
                  <a:lnTo>
                    <a:pt x="2991230" y="38099"/>
                  </a:lnTo>
                  <a:lnTo>
                    <a:pt x="2965830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180" y="4303814"/>
              <a:ext cx="147916" cy="1479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4424" y="4328159"/>
              <a:ext cx="57912" cy="579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54424" y="4328159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5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5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1252" y="4600994"/>
              <a:ext cx="147916" cy="1479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8496" y="4625339"/>
              <a:ext cx="57912" cy="579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68496" y="4625339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5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5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200" y="4782299"/>
              <a:ext cx="147916" cy="1464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14444" y="4806695"/>
              <a:ext cx="57911" cy="563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14444" y="4806695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20" h="56514">
                  <a:moveTo>
                    <a:pt x="0" y="28194"/>
                  </a:moveTo>
                  <a:lnTo>
                    <a:pt x="2274" y="17198"/>
                  </a:lnTo>
                  <a:lnTo>
                    <a:pt x="8477" y="8239"/>
                  </a:lnTo>
                  <a:lnTo>
                    <a:pt x="17680" y="2208"/>
                  </a:lnTo>
                  <a:lnTo>
                    <a:pt x="28955" y="0"/>
                  </a:lnTo>
                  <a:lnTo>
                    <a:pt x="40231" y="2208"/>
                  </a:lnTo>
                  <a:lnTo>
                    <a:pt x="49434" y="8239"/>
                  </a:lnTo>
                  <a:lnTo>
                    <a:pt x="55637" y="17198"/>
                  </a:lnTo>
                  <a:lnTo>
                    <a:pt x="57911" y="28194"/>
                  </a:lnTo>
                  <a:lnTo>
                    <a:pt x="55637" y="39189"/>
                  </a:lnTo>
                  <a:lnTo>
                    <a:pt x="49434" y="48149"/>
                  </a:lnTo>
                  <a:lnTo>
                    <a:pt x="40231" y="54179"/>
                  </a:lnTo>
                  <a:lnTo>
                    <a:pt x="28955" y="56388"/>
                  </a:lnTo>
                  <a:lnTo>
                    <a:pt x="17680" y="54179"/>
                  </a:lnTo>
                  <a:lnTo>
                    <a:pt x="8477" y="48149"/>
                  </a:lnTo>
                  <a:lnTo>
                    <a:pt x="2274" y="39189"/>
                  </a:lnTo>
                  <a:lnTo>
                    <a:pt x="0" y="28194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0" y="4393730"/>
              <a:ext cx="147916" cy="1479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4924" y="4418075"/>
              <a:ext cx="57912" cy="579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44924" y="4418075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5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5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0080" y="4546130"/>
              <a:ext cx="147916" cy="1479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7324" y="4570475"/>
              <a:ext cx="57912" cy="5791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97324" y="4570475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5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5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2480" y="4698530"/>
              <a:ext cx="147916" cy="1479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9724" y="4722875"/>
              <a:ext cx="57912" cy="5791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49724" y="4722875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5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5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20312" y="4794491"/>
              <a:ext cx="147916" cy="14644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67556" y="4818887"/>
              <a:ext cx="57912" cy="5638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67556" y="4818887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20" h="56514">
                  <a:moveTo>
                    <a:pt x="0" y="28194"/>
                  </a:moveTo>
                  <a:lnTo>
                    <a:pt x="2274" y="17198"/>
                  </a:lnTo>
                  <a:lnTo>
                    <a:pt x="8477" y="8239"/>
                  </a:lnTo>
                  <a:lnTo>
                    <a:pt x="17680" y="2208"/>
                  </a:lnTo>
                  <a:lnTo>
                    <a:pt x="28956" y="0"/>
                  </a:lnTo>
                  <a:lnTo>
                    <a:pt x="40231" y="2208"/>
                  </a:lnTo>
                  <a:lnTo>
                    <a:pt x="49434" y="8239"/>
                  </a:lnTo>
                  <a:lnTo>
                    <a:pt x="55637" y="17198"/>
                  </a:lnTo>
                  <a:lnTo>
                    <a:pt x="57912" y="28194"/>
                  </a:lnTo>
                  <a:lnTo>
                    <a:pt x="55637" y="39189"/>
                  </a:lnTo>
                  <a:lnTo>
                    <a:pt x="49434" y="48149"/>
                  </a:lnTo>
                  <a:lnTo>
                    <a:pt x="40231" y="54179"/>
                  </a:lnTo>
                  <a:lnTo>
                    <a:pt x="28956" y="56388"/>
                  </a:lnTo>
                  <a:lnTo>
                    <a:pt x="17680" y="54179"/>
                  </a:lnTo>
                  <a:lnTo>
                    <a:pt x="8477" y="48149"/>
                  </a:lnTo>
                  <a:lnTo>
                    <a:pt x="2274" y="39189"/>
                  </a:lnTo>
                  <a:lnTo>
                    <a:pt x="0" y="28194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3836" y="4489691"/>
              <a:ext cx="147916" cy="14644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1080" y="4514087"/>
              <a:ext cx="57912" cy="5638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26317" y="4509325"/>
              <a:ext cx="67437" cy="6591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6236" y="4642091"/>
              <a:ext cx="147916" cy="14644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83480" y="4666487"/>
              <a:ext cx="57912" cy="5638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78717" y="4661725"/>
              <a:ext cx="67437" cy="6591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9140" y="4765535"/>
              <a:ext cx="147916" cy="14644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96384" y="4789931"/>
              <a:ext cx="57912" cy="5638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96384" y="4789931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20" h="56514">
                  <a:moveTo>
                    <a:pt x="0" y="28194"/>
                  </a:moveTo>
                  <a:lnTo>
                    <a:pt x="2274" y="17198"/>
                  </a:lnTo>
                  <a:lnTo>
                    <a:pt x="8477" y="8239"/>
                  </a:lnTo>
                  <a:lnTo>
                    <a:pt x="17680" y="2208"/>
                  </a:lnTo>
                  <a:lnTo>
                    <a:pt x="28955" y="0"/>
                  </a:lnTo>
                  <a:lnTo>
                    <a:pt x="40231" y="2208"/>
                  </a:lnTo>
                  <a:lnTo>
                    <a:pt x="49434" y="8239"/>
                  </a:lnTo>
                  <a:lnTo>
                    <a:pt x="55637" y="17198"/>
                  </a:lnTo>
                  <a:lnTo>
                    <a:pt x="57912" y="28194"/>
                  </a:lnTo>
                  <a:lnTo>
                    <a:pt x="55637" y="39189"/>
                  </a:lnTo>
                  <a:lnTo>
                    <a:pt x="49434" y="48149"/>
                  </a:lnTo>
                  <a:lnTo>
                    <a:pt x="40231" y="54179"/>
                  </a:lnTo>
                  <a:lnTo>
                    <a:pt x="28955" y="56388"/>
                  </a:lnTo>
                  <a:lnTo>
                    <a:pt x="17680" y="54179"/>
                  </a:lnTo>
                  <a:lnTo>
                    <a:pt x="8477" y="48149"/>
                  </a:lnTo>
                  <a:lnTo>
                    <a:pt x="2274" y="39189"/>
                  </a:lnTo>
                  <a:lnTo>
                    <a:pt x="0" y="28194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1812" y="4984991"/>
              <a:ext cx="147916" cy="14644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39056" y="5009387"/>
              <a:ext cx="57912" cy="5638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34293" y="5004625"/>
              <a:ext cx="67437" cy="6591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7972" y="4242854"/>
              <a:ext cx="147916" cy="14791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5216" y="4267199"/>
              <a:ext cx="57912" cy="5791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90453" y="4262437"/>
              <a:ext cx="67437" cy="6743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0372" y="4395254"/>
              <a:ext cx="147916" cy="14791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7616" y="4419599"/>
              <a:ext cx="57912" cy="5791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42853" y="4414837"/>
              <a:ext cx="67437" cy="6743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2772" y="4547654"/>
              <a:ext cx="147916" cy="14791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0016" y="4571999"/>
              <a:ext cx="57912" cy="5791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95253" y="4567237"/>
              <a:ext cx="67437" cy="6743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5172" y="4700054"/>
              <a:ext cx="147916" cy="14791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2416" y="4724400"/>
              <a:ext cx="57912" cy="5791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47653" y="4719637"/>
              <a:ext cx="67437" cy="6743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8076" y="4823498"/>
              <a:ext cx="147916" cy="14791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65320" y="4847844"/>
              <a:ext cx="57912" cy="5791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465320" y="4847844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5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5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80688" y="4853977"/>
              <a:ext cx="146443" cy="14791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27932" y="4878323"/>
              <a:ext cx="56387" cy="5791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027932" y="4878323"/>
              <a:ext cx="56515" cy="58419"/>
            </a:xfrm>
            <a:custGeom>
              <a:avLst/>
              <a:gdLst/>
              <a:ahLst/>
              <a:cxnLst/>
              <a:rect l="l" t="t" r="r" b="b"/>
              <a:pathLst>
                <a:path w="56514" h="58420">
                  <a:moveTo>
                    <a:pt x="0" y="28956"/>
                  </a:moveTo>
                  <a:lnTo>
                    <a:pt x="2208" y="17681"/>
                  </a:lnTo>
                  <a:lnTo>
                    <a:pt x="8239" y="8477"/>
                  </a:lnTo>
                  <a:lnTo>
                    <a:pt x="17198" y="2274"/>
                  </a:lnTo>
                  <a:lnTo>
                    <a:pt x="28193" y="0"/>
                  </a:lnTo>
                  <a:lnTo>
                    <a:pt x="39189" y="2274"/>
                  </a:lnTo>
                  <a:lnTo>
                    <a:pt x="48148" y="8477"/>
                  </a:lnTo>
                  <a:lnTo>
                    <a:pt x="54179" y="17681"/>
                  </a:lnTo>
                  <a:lnTo>
                    <a:pt x="56387" y="28956"/>
                  </a:lnTo>
                  <a:lnTo>
                    <a:pt x="54179" y="40231"/>
                  </a:lnTo>
                  <a:lnTo>
                    <a:pt x="48148" y="49435"/>
                  </a:lnTo>
                  <a:lnTo>
                    <a:pt x="39189" y="55638"/>
                  </a:lnTo>
                  <a:lnTo>
                    <a:pt x="28193" y="57912"/>
                  </a:lnTo>
                  <a:lnTo>
                    <a:pt x="17198" y="55638"/>
                  </a:lnTo>
                  <a:lnTo>
                    <a:pt x="8239" y="49435"/>
                  </a:lnTo>
                  <a:lnTo>
                    <a:pt x="2208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4716" y="4494314"/>
              <a:ext cx="147916" cy="14791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51960" y="4518659"/>
              <a:ext cx="57912" cy="5791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47197" y="4513897"/>
              <a:ext cx="67437" cy="6743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7116" y="4646714"/>
              <a:ext cx="147916" cy="14791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04360" y="4671059"/>
              <a:ext cx="57912" cy="5791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99597" y="4666297"/>
              <a:ext cx="67437" cy="6743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4948" y="4742675"/>
              <a:ext cx="147916" cy="14644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22192" y="4767072"/>
              <a:ext cx="57912" cy="5638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7429" y="4762309"/>
              <a:ext cx="67437" cy="6591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7348" y="4895075"/>
              <a:ext cx="147916" cy="14644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74592" y="4919472"/>
              <a:ext cx="57912" cy="5638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974592" y="4919472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20" h="56514">
                  <a:moveTo>
                    <a:pt x="0" y="28194"/>
                  </a:moveTo>
                  <a:lnTo>
                    <a:pt x="2274" y="17198"/>
                  </a:lnTo>
                  <a:lnTo>
                    <a:pt x="8477" y="8239"/>
                  </a:lnTo>
                  <a:lnTo>
                    <a:pt x="17680" y="2208"/>
                  </a:lnTo>
                  <a:lnTo>
                    <a:pt x="28956" y="0"/>
                  </a:lnTo>
                  <a:lnTo>
                    <a:pt x="40231" y="2208"/>
                  </a:lnTo>
                  <a:lnTo>
                    <a:pt x="49434" y="8239"/>
                  </a:lnTo>
                  <a:lnTo>
                    <a:pt x="55637" y="17198"/>
                  </a:lnTo>
                  <a:lnTo>
                    <a:pt x="57912" y="28194"/>
                  </a:lnTo>
                  <a:lnTo>
                    <a:pt x="55637" y="39189"/>
                  </a:lnTo>
                  <a:lnTo>
                    <a:pt x="49434" y="48149"/>
                  </a:lnTo>
                  <a:lnTo>
                    <a:pt x="40231" y="54179"/>
                  </a:lnTo>
                  <a:lnTo>
                    <a:pt x="28956" y="56388"/>
                  </a:lnTo>
                  <a:lnTo>
                    <a:pt x="17680" y="54179"/>
                  </a:lnTo>
                  <a:lnTo>
                    <a:pt x="8477" y="48149"/>
                  </a:lnTo>
                  <a:lnTo>
                    <a:pt x="2274" y="39189"/>
                  </a:lnTo>
                  <a:lnTo>
                    <a:pt x="0" y="28194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73296" y="5076431"/>
              <a:ext cx="147916" cy="14644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20540" y="5100827"/>
              <a:ext cx="57912" cy="5638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15777" y="5096065"/>
              <a:ext cx="67437" cy="6591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6952" y="4529366"/>
              <a:ext cx="147916" cy="14791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4196" y="4553711"/>
              <a:ext cx="57912" cy="57912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49433" y="4548949"/>
              <a:ext cx="67437" cy="6743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0564" y="5035283"/>
              <a:ext cx="147916" cy="14644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97808" y="5059679"/>
              <a:ext cx="57912" cy="5638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93045" y="5054917"/>
              <a:ext cx="67437" cy="6591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33672" y="4151363"/>
              <a:ext cx="146443" cy="14644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80916" y="4175759"/>
              <a:ext cx="56387" cy="5638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76153" y="4170997"/>
              <a:ext cx="65912" cy="65912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5780" y="4476026"/>
              <a:ext cx="147916" cy="14791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3024" y="4500371"/>
              <a:ext cx="57912" cy="57911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4383024" y="4500371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5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5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8180" y="4628426"/>
              <a:ext cx="147916" cy="147916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5424" y="4652771"/>
              <a:ext cx="57912" cy="57911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4535424" y="4652771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5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5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6012" y="4722914"/>
              <a:ext cx="147916" cy="147916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3256" y="4747259"/>
              <a:ext cx="57912" cy="57912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3953256" y="4747259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6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7076" y="4235183"/>
              <a:ext cx="147916" cy="14644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84320" y="4259579"/>
              <a:ext cx="57912" cy="56387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4084320" y="4259579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20" h="56514">
                  <a:moveTo>
                    <a:pt x="0" y="28194"/>
                  </a:moveTo>
                  <a:lnTo>
                    <a:pt x="2274" y="17198"/>
                  </a:lnTo>
                  <a:lnTo>
                    <a:pt x="8477" y="8239"/>
                  </a:lnTo>
                  <a:lnTo>
                    <a:pt x="17680" y="2208"/>
                  </a:lnTo>
                  <a:lnTo>
                    <a:pt x="28955" y="0"/>
                  </a:lnTo>
                  <a:lnTo>
                    <a:pt x="40231" y="2208"/>
                  </a:lnTo>
                  <a:lnTo>
                    <a:pt x="49434" y="8239"/>
                  </a:lnTo>
                  <a:lnTo>
                    <a:pt x="55637" y="17198"/>
                  </a:lnTo>
                  <a:lnTo>
                    <a:pt x="57912" y="28194"/>
                  </a:lnTo>
                  <a:lnTo>
                    <a:pt x="55637" y="39189"/>
                  </a:lnTo>
                  <a:lnTo>
                    <a:pt x="49434" y="48149"/>
                  </a:lnTo>
                  <a:lnTo>
                    <a:pt x="40231" y="54179"/>
                  </a:lnTo>
                  <a:lnTo>
                    <a:pt x="28955" y="56388"/>
                  </a:lnTo>
                  <a:lnTo>
                    <a:pt x="17680" y="54179"/>
                  </a:lnTo>
                  <a:lnTo>
                    <a:pt x="8477" y="48149"/>
                  </a:lnTo>
                  <a:lnTo>
                    <a:pt x="2274" y="39189"/>
                  </a:lnTo>
                  <a:lnTo>
                    <a:pt x="0" y="28194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4627" y="4855451"/>
              <a:ext cx="147916" cy="14644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71872" y="4879847"/>
              <a:ext cx="57912" cy="5638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67109" y="4875085"/>
              <a:ext cx="67437" cy="65912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3548" y="4683290"/>
              <a:ext cx="147916" cy="14791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50792" y="4707635"/>
              <a:ext cx="57912" cy="57912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4050792" y="4707635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6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1020" y="4864646"/>
              <a:ext cx="147916" cy="14791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8264" y="4888991"/>
              <a:ext cx="57912" cy="57912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4398264" y="4888991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6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81500" y="4477499"/>
              <a:ext cx="146443" cy="14644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28744" y="4501895"/>
              <a:ext cx="56387" cy="56387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4428744" y="450189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0" y="28194"/>
                  </a:moveTo>
                  <a:lnTo>
                    <a:pt x="2208" y="17198"/>
                  </a:lnTo>
                  <a:lnTo>
                    <a:pt x="8239" y="8239"/>
                  </a:lnTo>
                  <a:lnTo>
                    <a:pt x="17198" y="2208"/>
                  </a:lnTo>
                  <a:lnTo>
                    <a:pt x="28193" y="0"/>
                  </a:lnTo>
                  <a:lnTo>
                    <a:pt x="39189" y="2208"/>
                  </a:lnTo>
                  <a:lnTo>
                    <a:pt x="48148" y="8239"/>
                  </a:lnTo>
                  <a:lnTo>
                    <a:pt x="54179" y="17198"/>
                  </a:lnTo>
                  <a:lnTo>
                    <a:pt x="56387" y="28194"/>
                  </a:lnTo>
                  <a:lnTo>
                    <a:pt x="54179" y="39189"/>
                  </a:lnTo>
                  <a:lnTo>
                    <a:pt x="48148" y="48149"/>
                  </a:lnTo>
                  <a:lnTo>
                    <a:pt x="39189" y="54179"/>
                  </a:lnTo>
                  <a:lnTo>
                    <a:pt x="28193" y="56388"/>
                  </a:lnTo>
                  <a:lnTo>
                    <a:pt x="17198" y="54179"/>
                  </a:lnTo>
                  <a:lnTo>
                    <a:pt x="8239" y="48149"/>
                  </a:lnTo>
                  <a:lnTo>
                    <a:pt x="2208" y="39189"/>
                  </a:lnTo>
                  <a:lnTo>
                    <a:pt x="0" y="28194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33900" y="4629899"/>
              <a:ext cx="146443" cy="14644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81144" y="4654295"/>
              <a:ext cx="56387" cy="56387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4581144" y="465429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0" y="28194"/>
                  </a:moveTo>
                  <a:lnTo>
                    <a:pt x="2208" y="17198"/>
                  </a:lnTo>
                  <a:lnTo>
                    <a:pt x="8239" y="8239"/>
                  </a:lnTo>
                  <a:lnTo>
                    <a:pt x="17198" y="2208"/>
                  </a:lnTo>
                  <a:lnTo>
                    <a:pt x="28193" y="0"/>
                  </a:lnTo>
                  <a:lnTo>
                    <a:pt x="39189" y="2208"/>
                  </a:lnTo>
                  <a:lnTo>
                    <a:pt x="48148" y="8239"/>
                  </a:lnTo>
                  <a:lnTo>
                    <a:pt x="54179" y="17198"/>
                  </a:lnTo>
                  <a:lnTo>
                    <a:pt x="56387" y="28194"/>
                  </a:lnTo>
                  <a:lnTo>
                    <a:pt x="54179" y="39189"/>
                  </a:lnTo>
                  <a:lnTo>
                    <a:pt x="48148" y="48149"/>
                  </a:lnTo>
                  <a:lnTo>
                    <a:pt x="39189" y="54179"/>
                  </a:lnTo>
                  <a:lnTo>
                    <a:pt x="28193" y="56388"/>
                  </a:lnTo>
                  <a:lnTo>
                    <a:pt x="17198" y="54179"/>
                  </a:lnTo>
                  <a:lnTo>
                    <a:pt x="8239" y="48149"/>
                  </a:lnTo>
                  <a:lnTo>
                    <a:pt x="2208" y="39189"/>
                  </a:lnTo>
                  <a:lnTo>
                    <a:pt x="0" y="28194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2272" y="3788651"/>
              <a:ext cx="147916" cy="14644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09516" y="3813047"/>
              <a:ext cx="57912" cy="56387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4509516" y="3813047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20" h="56514">
                  <a:moveTo>
                    <a:pt x="0" y="28194"/>
                  </a:moveTo>
                  <a:lnTo>
                    <a:pt x="2274" y="17198"/>
                  </a:lnTo>
                  <a:lnTo>
                    <a:pt x="8477" y="8239"/>
                  </a:lnTo>
                  <a:lnTo>
                    <a:pt x="17680" y="2208"/>
                  </a:lnTo>
                  <a:lnTo>
                    <a:pt x="28956" y="0"/>
                  </a:lnTo>
                  <a:lnTo>
                    <a:pt x="40231" y="2208"/>
                  </a:lnTo>
                  <a:lnTo>
                    <a:pt x="49434" y="8239"/>
                  </a:lnTo>
                  <a:lnTo>
                    <a:pt x="55637" y="17198"/>
                  </a:lnTo>
                  <a:lnTo>
                    <a:pt x="57912" y="28194"/>
                  </a:lnTo>
                  <a:lnTo>
                    <a:pt x="55637" y="39189"/>
                  </a:lnTo>
                  <a:lnTo>
                    <a:pt x="49434" y="48149"/>
                  </a:lnTo>
                  <a:lnTo>
                    <a:pt x="40231" y="54179"/>
                  </a:lnTo>
                  <a:lnTo>
                    <a:pt x="28956" y="56388"/>
                  </a:lnTo>
                  <a:lnTo>
                    <a:pt x="17680" y="54179"/>
                  </a:lnTo>
                  <a:lnTo>
                    <a:pt x="8477" y="48149"/>
                  </a:lnTo>
                  <a:lnTo>
                    <a:pt x="2274" y="39189"/>
                  </a:lnTo>
                  <a:lnTo>
                    <a:pt x="0" y="28194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4672" y="3941051"/>
              <a:ext cx="147916" cy="14644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61916" y="3965447"/>
              <a:ext cx="57912" cy="56387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4661916" y="3965447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20" h="56514">
                  <a:moveTo>
                    <a:pt x="0" y="28194"/>
                  </a:moveTo>
                  <a:lnTo>
                    <a:pt x="2274" y="17198"/>
                  </a:lnTo>
                  <a:lnTo>
                    <a:pt x="8477" y="8239"/>
                  </a:lnTo>
                  <a:lnTo>
                    <a:pt x="17680" y="2208"/>
                  </a:lnTo>
                  <a:lnTo>
                    <a:pt x="28956" y="0"/>
                  </a:lnTo>
                  <a:lnTo>
                    <a:pt x="40231" y="2208"/>
                  </a:lnTo>
                  <a:lnTo>
                    <a:pt x="49434" y="8239"/>
                  </a:lnTo>
                  <a:lnTo>
                    <a:pt x="55637" y="17198"/>
                  </a:lnTo>
                  <a:lnTo>
                    <a:pt x="57912" y="28194"/>
                  </a:lnTo>
                  <a:lnTo>
                    <a:pt x="55637" y="39189"/>
                  </a:lnTo>
                  <a:lnTo>
                    <a:pt x="49434" y="48149"/>
                  </a:lnTo>
                  <a:lnTo>
                    <a:pt x="40231" y="54179"/>
                  </a:lnTo>
                  <a:lnTo>
                    <a:pt x="28956" y="56388"/>
                  </a:lnTo>
                  <a:lnTo>
                    <a:pt x="17680" y="54179"/>
                  </a:lnTo>
                  <a:lnTo>
                    <a:pt x="8477" y="48149"/>
                  </a:lnTo>
                  <a:lnTo>
                    <a:pt x="2274" y="39189"/>
                  </a:lnTo>
                  <a:lnTo>
                    <a:pt x="0" y="28194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532" y="4035590"/>
              <a:ext cx="147916" cy="147916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65776" y="4059935"/>
              <a:ext cx="57912" cy="57912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5065776" y="4059935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6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8720" y="4288573"/>
              <a:ext cx="147916" cy="147916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5964" y="4312919"/>
              <a:ext cx="57912" cy="57912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5045964" y="4312919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6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1120" y="4440973"/>
              <a:ext cx="147916" cy="147916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8364" y="4465319"/>
              <a:ext cx="57912" cy="57912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5198364" y="4465319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6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8824" y="3884663"/>
              <a:ext cx="147916" cy="14644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116068" y="3909059"/>
              <a:ext cx="57912" cy="56387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11305" y="3904297"/>
              <a:ext cx="67437" cy="65912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1224" y="4037063"/>
              <a:ext cx="147916" cy="14644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68468" y="4061459"/>
              <a:ext cx="57912" cy="56387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63705" y="4056697"/>
              <a:ext cx="67437" cy="65912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53355" y="4236758"/>
              <a:ext cx="146443" cy="147916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800600" y="4261103"/>
              <a:ext cx="56387" cy="57912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95837" y="4256341"/>
              <a:ext cx="65912" cy="67437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05755" y="4389158"/>
              <a:ext cx="146443" cy="147916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953000" y="4413503"/>
              <a:ext cx="56387" cy="57912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948237" y="4408741"/>
              <a:ext cx="65912" cy="67437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58155" y="4541558"/>
              <a:ext cx="146443" cy="147916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05400" y="4565903"/>
              <a:ext cx="56387" cy="57912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00637" y="4561141"/>
              <a:ext cx="65912" cy="67437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0372" y="3869474"/>
              <a:ext cx="147916" cy="147916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7616" y="3893819"/>
              <a:ext cx="57912" cy="57912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4547616" y="3893819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6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05755" y="3963962"/>
              <a:ext cx="146443" cy="147916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953000" y="3988307"/>
              <a:ext cx="56387" cy="57912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4953000" y="3988307"/>
              <a:ext cx="56515" cy="58419"/>
            </a:xfrm>
            <a:custGeom>
              <a:avLst/>
              <a:gdLst/>
              <a:ahLst/>
              <a:cxnLst/>
              <a:rect l="l" t="t" r="r" b="b"/>
              <a:pathLst>
                <a:path w="56514" h="58420">
                  <a:moveTo>
                    <a:pt x="0" y="28956"/>
                  </a:moveTo>
                  <a:lnTo>
                    <a:pt x="2208" y="17681"/>
                  </a:lnTo>
                  <a:lnTo>
                    <a:pt x="8239" y="8477"/>
                  </a:lnTo>
                  <a:lnTo>
                    <a:pt x="17198" y="2274"/>
                  </a:lnTo>
                  <a:lnTo>
                    <a:pt x="28194" y="0"/>
                  </a:lnTo>
                  <a:lnTo>
                    <a:pt x="39189" y="2274"/>
                  </a:lnTo>
                  <a:lnTo>
                    <a:pt x="48148" y="8477"/>
                  </a:lnTo>
                  <a:lnTo>
                    <a:pt x="54179" y="17681"/>
                  </a:lnTo>
                  <a:lnTo>
                    <a:pt x="56387" y="28956"/>
                  </a:lnTo>
                  <a:lnTo>
                    <a:pt x="54179" y="40231"/>
                  </a:lnTo>
                  <a:lnTo>
                    <a:pt x="48148" y="49435"/>
                  </a:lnTo>
                  <a:lnTo>
                    <a:pt x="39189" y="55638"/>
                  </a:lnTo>
                  <a:lnTo>
                    <a:pt x="28194" y="57912"/>
                  </a:lnTo>
                  <a:lnTo>
                    <a:pt x="17198" y="55638"/>
                  </a:lnTo>
                  <a:lnTo>
                    <a:pt x="8239" y="49435"/>
                  </a:lnTo>
                  <a:lnTo>
                    <a:pt x="2208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4420" y="4218419"/>
              <a:ext cx="147916" cy="146443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31664" y="4242815"/>
              <a:ext cx="57912" cy="56387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26901" y="4238053"/>
              <a:ext cx="67437" cy="65912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6820" y="4370819"/>
              <a:ext cx="147916" cy="146443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84064" y="4395215"/>
              <a:ext cx="57912" cy="56387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5084064" y="4395215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20" h="56514">
                  <a:moveTo>
                    <a:pt x="0" y="28194"/>
                  </a:moveTo>
                  <a:lnTo>
                    <a:pt x="2274" y="17198"/>
                  </a:lnTo>
                  <a:lnTo>
                    <a:pt x="8477" y="8239"/>
                  </a:lnTo>
                  <a:lnTo>
                    <a:pt x="17680" y="2208"/>
                  </a:lnTo>
                  <a:lnTo>
                    <a:pt x="28956" y="0"/>
                  </a:lnTo>
                  <a:lnTo>
                    <a:pt x="40231" y="2208"/>
                  </a:lnTo>
                  <a:lnTo>
                    <a:pt x="49434" y="8239"/>
                  </a:lnTo>
                  <a:lnTo>
                    <a:pt x="55637" y="17198"/>
                  </a:lnTo>
                  <a:lnTo>
                    <a:pt x="57912" y="28194"/>
                  </a:lnTo>
                  <a:lnTo>
                    <a:pt x="55637" y="39189"/>
                  </a:lnTo>
                  <a:lnTo>
                    <a:pt x="49434" y="48149"/>
                  </a:lnTo>
                  <a:lnTo>
                    <a:pt x="40231" y="54179"/>
                  </a:lnTo>
                  <a:lnTo>
                    <a:pt x="28956" y="56388"/>
                  </a:lnTo>
                  <a:lnTo>
                    <a:pt x="17680" y="54179"/>
                  </a:lnTo>
                  <a:lnTo>
                    <a:pt x="8477" y="48149"/>
                  </a:lnTo>
                  <a:lnTo>
                    <a:pt x="2274" y="39189"/>
                  </a:lnTo>
                  <a:lnTo>
                    <a:pt x="0" y="28194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89220" y="4523219"/>
              <a:ext cx="147916" cy="146443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6464" y="4547615"/>
              <a:ext cx="57912" cy="56387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5236464" y="4547615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20" h="56514">
                  <a:moveTo>
                    <a:pt x="0" y="28194"/>
                  </a:moveTo>
                  <a:lnTo>
                    <a:pt x="2274" y="17198"/>
                  </a:lnTo>
                  <a:lnTo>
                    <a:pt x="8477" y="8239"/>
                  </a:lnTo>
                  <a:lnTo>
                    <a:pt x="17680" y="2208"/>
                  </a:lnTo>
                  <a:lnTo>
                    <a:pt x="28956" y="0"/>
                  </a:lnTo>
                  <a:lnTo>
                    <a:pt x="40231" y="2208"/>
                  </a:lnTo>
                  <a:lnTo>
                    <a:pt x="49434" y="8239"/>
                  </a:lnTo>
                  <a:lnTo>
                    <a:pt x="55637" y="17198"/>
                  </a:lnTo>
                  <a:lnTo>
                    <a:pt x="57912" y="28194"/>
                  </a:lnTo>
                  <a:lnTo>
                    <a:pt x="55637" y="39189"/>
                  </a:lnTo>
                  <a:lnTo>
                    <a:pt x="49434" y="48149"/>
                  </a:lnTo>
                  <a:lnTo>
                    <a:pt x="40231" y="54179"/>
                  </a:lnTo>
                  <a:lnTo>
                    <a:pt x="28956" y="56388"/>
                  </a:lnTo>
                  <a:lnTo>
                    <a:pt x="17680" y="54179"/>
                  </a:lnTo>
                  <a:lnTo>
                    <a:pt x="8477" y="48149"/>
                  </a:lnTo>
                  <a:lnTo>
                    <a:pt x="2274" y="39189"/>
                  </a:lnTo>
                  <a:lnTo>
                    <a:pt x="0" y="28194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2168" y="3718598"/>
              <a:ext cx="147916" cy="147916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39412" y="3742943"/>
              <a:ext cx="57912" cy="57912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4439412" y="3742943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5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5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4568" y="3870998"/>
              <a:ext cx="147916" cy="147916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91812" y="3895343"/>
              <a:ext cx="57912" cy="57912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4591812" y="3895343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5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5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9952" y="3965486"/>
              <a:ext cx="147916" cy="147916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7196" y="3989831"/>
              <a:ext cx="57912" cy="57912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4997196" y="3989831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5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5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8927" y="4162031"/>
              <a:ext cx="147916" cy="146443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86172" y="4186427"/>
              <a:ext cx="57912" cy="56388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81409" y="4181665"/>
              <a:ext cx="67437" cy="65913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1016" y="4337291"/>
              <a:ext cx="147916" cy="14644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8260" y="4361687"/>
              <a:ext cx="57912" cy="56387"/>
            </a:xfrm>
            <a:prstGeom prst="rect">
              <a:avLst/>
            </a:prstGeom>
          </p:spPr>
        </p:pic>
        <p:sp>
          <p:nvSpPr>
            <p:cNvPr id="169" name="object 169"/>
            <p:cNvSpPr/>
            <p:nvPr/>
          </p:nvSpPr>
          <p:spPr>
            <a:xfrm>
              <a:off x="5128260" y="4361687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20" h="56514">
                  <a:moveTo>
                    <a:pt x="0" y="28194"/>
                  </a:moveTo>
                  <a:lnTo>
                    <a:pt x="2274" y="17198"/>
                  </a:lnTo>
                  <a:lnTo>
                    <a:pt x="8477" y="8239"/>
                  </a:lnTo>
                  <a:lnTo>
                    <a:pt x="17680" y="2208"/>
                  </a:lnTo>
                  <a:lnTo>
                    <a:pt x="28955" y="0"/>
                  </a:lnTo>
                  <a:lnTo>
                    <a:pt x="40231" y="2208"/>
                  </a:lnTo>
                  <a:lnTo>
                    <a:pt x="49434" y="8239"/>
                  </a:lnTo>
                  <a:lnTo>
                    <a:pt x="55637" y="17198"/>
                  </a:lnTo>
                  <a:lnTo>
                    <a:pt x="57912" y="28194"/>
                  </a:lnTo>
                  <a:lnTo>
                    <a:pt x="55637" y="39189"/>
                  </a:lnTo>
                  <a:lnTo>
                    <a:pt x="49434" y="48149"/>
                  </a:lnTo>
                  <a:lnTo>
                    <a:pt x="40231" y="54179"/>
                  </a:lnTo>
                  <a:lnTo>
                    <a:pt x="28955" y="56388"/>
                  </a:lnTo>
                  <a:lnTo>
                    <a:pt x="17680" y="54179"/>
                  </a:lnTo>
                  <a:lnTo>
                    <a:pt x="8477" y="48149"/>
                  </a:lnTo>
                  <a:lnTo>
                    <a:pt x="2274" y="39189"/>
                  </a:lnTo>
                  <a:lnTo>
                    <a:pt x="0" y="28194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3572" y="4703102"/>
              <a:ext cx="147916" cy="147916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0816" y="4727447"/>
              <a:ext cx="57912" cy="57912"/>
            </a:xfrm>
            <a:prstGeom prst="rect">
              <a:avLst/>
            </a:prstGeom>
          </p:spPr>
        </p:pic>
        <p:sp>
          <p:nvSpPr>
            <p:cNvPr id="172" name="object 172"/>
            <p:cNvSpPr/>
            <p:nvPr/>
          </p:nvSpPr>
          <p:spPr>
            <a:xfrm>
              <a:off x="3480816" y="4727447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6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3" name="object 1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5972" y="4855502"/>
              <a:ext cx="147916" cy="147916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3216" y="4879847"/>
              <a:ext cx="57912" cy="57912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3633216" y="4879847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6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6" name="object 17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86912" y="4489742"/>
              <a:ext cx="146443" cy="147916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34156" y="4514087"/>
              <a:ext cx="56388" cy="57912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529393" y="4509325"/>
              <a:ext cx="65913" cy="67437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49624" y="5145062"/>
              <a:ext cx="146443" cy="147916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896868" y="5169407"/>
              <a:ext cx="56387" cy="57912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3896868" y="5169407"/>
              <a:ext cx="56515" cy="58419"/>
            </a:xfrm>
            <a:custGeom>
              <a:avLst/>
              <a:gdLst/>
              <a:ahLst/>
              <a:cxnLst/>
              <a:rect l="l" t="t" r="r" b="b"/>
              <a:pathLst>
                <a:path w="56514" h="58420">
                  <a:moveTo>
                    <a:pt x="0" y="28956"/>
                  </a:moveTo>
                  <a:lnTo>
                    <a:pt x="2208" y="17681"/>
                  </a:lnTo>
                  <a:lnTo>
                    <a:pt x="8239" y="8477"/>
                  </a:lnTo>
                  <a:lnTo>
                    <a:pt x="17198" y="2274"/>
                  </a:lnTo>
                  <a:lnTo>
                    <a:pt x="28194" y="0"/>
                  </a:lnTo>
                  <a:lnTo>
                    <a:pt x="39189" y="2274"/>
                  </a:lnTo>
                  <a:lnTo>
                    <a:pt x="48148" y="8477"/>
                  </a:lnTo>
                  <a:lnTo>
                    <a:pt x="54179" y="17681"/>
                  </a:lnTo>
                  <a:lnTo>
                    <a:pt x="56387" y="28956"/>
                  </a:lnTo>
                  <a:lnTo>
                    <a:pt x="54179" y="40231"/>
                  </a:lnTo>
                  <a:lnTo>
                    <a:pt x="48148" y="49435"/>
                  </a:lnTo>
                  <a:lnTo>
                    <a:pt x="39189" y="55638"/>
                  </a:lnTo>
                  <a:lnTo>
                    <a:pt x="28194" y="57912"/>
                  </a:lnTo>
                  <a:lnTo>
                    <a:pt x="17198" y="55638"/>
                  </a:lnTo>
                  <a:lnTo>
                    <a:pt x="8239" y="49435"/>
                  </a:lnTo>
                  <a:lnTo>
                    <a:pt x="2208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84192" y="4198607"/>
              <a:ext cx="146443" cy="146443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31436" y="4223003"/>
              <a:ext cx="56387" cy="56387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26673" y="4218241"/>
              <a:ext cx="65912" cy="65912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8664" y="4857026"/>
              <a:ext cx="147916" cy="147916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835908" y="4881372"/>
              <a:ext cx="57912" cy="57911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831145" y="4876609"/>
              <a:ext cx="67437" cy="67436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14216" y="4498886"/>
              <a:ext cx="146443" cy="147916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061460" y="4523231"/>
              <a:ext cx="56387" cy="57912"/>
            </a:xfrm>
            <a:prstGeom prst="rect">
              <a:avLst/>
            </a:prstGeom>
          </p:spPr>
        </p:pic>
        <p:sp>
          <p:nvSpPr>
            <p:cNvPr id="190" name="object 190"/>
            <p:cNvSpPr/>
            <p:nvPr/>
          </p:nvSpPr>
          <p:spPr>
            <a:xfrm>
              <a:off x="4061460" y="4523231"/>
              <a:ext cx="56515" cy="58419"/>
            </a:xfrm>
            <a:custGeom>
              <a:avLst/>
              <a:gdLst/>
              <a:ahLst/>
              <a:cxnLst/>
              <a:rect l="l" t="t" r="r" b="b"/>
              <a:pathLst>
                <a:path w="56514" h="58420">
                  <a:moveTo>
                    <a:pt x="0" y="28956"/>
                  </a:moveTo>
                  <a:lnTo>
                    <a:pt x="2208" y="17681"/>
                  </a:lnTo>
                  <a:lnTo>
                    <a:pt x="8239" y="8477"/>
                  </a:lnTo>
                  <a:lnTo>
                    <a:pt x="17198" y="2274"/>
                  </a:lnTo>
                  <a:lnTo>
                    <a:pt x="28193" y="0"/>
                  </a:lnTo>
                  <a:lnTo>
                    <a:pt x="39189" y="2274"/>
                  </a:lnTo>
                  <a:lnTo>
                    <a:pt x="48148" y="8477"/>
                  </a:lnTo>
                  <a:lnTo>
                    <a:pt x="54179" y="17681"/>
                  </a:lnTo>
                  <a:lnTo>
                    <a:pt x="56387" y="28956"/>
                  </a:lnTo>
                  <a:lnTo>
                    <a:pt x="54179" y="40231"/>
                  </a:lnTo>
                  <a:lnTo>
                    <a:pt x="48148" y="49435"/>
                  </a:lnTo>
                  <a:lnTo>
                    <a:pt x="39189" y="55638"/>
                  </a:lnTo>
                  <a:lnTo>
                    <a:pt x="28193" y="57912"/>
                  </a:lnTo>
                  <a:lnTo>
                    <a:pt x="17198" y="55638"/>
                  </a:lnTo>
                  <a:lnTo>
                    <a:pt x="8239" y="49435"/>
                  </a:lnTo>
                  <a:lnTo>
                    <a:pt x="2208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1" name="object 1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7036" y="4597945"/>
              <a:ext cx="147916" cy="147916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64280" y="4622291"/>
              <a:ext cx="57912" cy="57912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759517" y="4617529"/>
              <a:ext cx="67437" cy="67437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9436" y="4750346"/>
              <a:ext cx="147916" cy="147916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916680" y="4774691"/>
              <a:ext cx="57912" cy="57912"/>
            </a:xfrm>
            <a:prstGeom prst="rect">
              <a:avLst/>
            </a:prstGeom>
          </p:spPr>
        </p:pic>
        <p:sp>
          <p:nvSpPr>
            <p:cNvPr id="196" name="object 196"/>
            <p:cNvSpPr/>
            <p:nvPr/>
          </p:nvSpPr>
          <p:spPr>
            <a:xfrm>
              <a:off x="3916680" y="4774691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6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906012" y="5082577"/>
              <a:ext cx="147916" cy="147916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954145" y="5107304"/>
              <a:ext cx="57403" cy="57403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3954145" y="5107304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26288" y="0"/>
                  </a:moveTo>
                  <a:lnTo>
                    <a:pt x="37651" y="1357"/>
                  </a:lnTo>
                  <a:lnTo>
                    <a:pt x="47275" y="6763"/>
                  </a:lnTo>
                  <a:lnTo>
                    <a:pt x="54185" y="15359"/>
                  </a:lnTo>
                  <a:lnTo>
                    <a:pt x="57403" y="26289"/>
                  </a:lnTo>
                  <a:lnTo>
                    <a:pt x="56046" y="37669"/>
                  </a:lnTo>
                  <a:lnTo>
                    <a:pt x="50641" y="47323"/>
                  </a:lnTo>
                  <a:lnTo>
                    <a:pt x="42044" y="54239"/>
                  </a:lnTo>
                  <a:lnTo>
                    <a:pt x="31114" y="57404"/>
                  </a:lnTo>
                  <a:lnTo>
                    <a:pt x="19734" y="56118"/>
                  </a:lnTo>
                  <a:lnTo>
                    <a:pt x="10080" y="50736"/>
                  </a:lnTo>
                  <a:lnTo>
                    <a:pt x="3165" y="42116"/>
                  </a:lnTo>
                  <a:lnTo>
                    <a:pt x="0" y="31115"/>
                  </a:lnTo>
                  <a:lnTo>
                    <a:pt x="1285" y="19752"/>
                  </a:lnTo>
                  <a:lnTo>
                    <a:pt x="6667" y="10128"/>
                  </a:lnTo>
                  <a:lnTo>
                    <a:pt x="15287" y="3219"/>
                  </a:lnTo>
                  <a:lnTo>
                    <a:pt x="26288" y="0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1672" y="4785398"/>
              <a:ext cx="147916" cy="147916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8916" y="4809744"/>
              <a:ext cx="57912" cy="57912"/>
            </a:xfrm>
            <a:prstGeom prst="rect">
              <a:avLst/>
            </a:prstGeom>
          </p:spPr>
        </p:pic>
        <p:sp>
          <p:nvSpPr>
            <p:cNvPr id="202" name="object 202"/>
            <p:cNvSpPr/>
            <p:nvPr/>
          </p:nvSpPr>
          <p:spPr>
            <a:xfrm>
              <a:off x="3518916" y="4809744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6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5552" y="4282478"/>
              <a:ext cx="147916" cy="147916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2796" y="4306823"/>
              <a:ext cx="57912" cy="57912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4082796" y="4306823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5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5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3924" y="4413542"/>
              <a:ext cx="147916" cy="147916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011168" y="4437887"/>
              <a:ext cx="57912" cy="57912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4011168" y="4437887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6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20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4988" y="5154205"/>
              <a:ext cx="147916" cy="147916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42232" y="5178551"/>
              <a:ext cx="57912" cy="57912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137469" y="5173789"/>
              <a:ext cx="67437" cy="67437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7972" y="4911890"/>
              <a:ext cx="147916" cy="147916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95216" y="4936235"/>
              <a:ext cx="57912" cy="57912"/>
            </a:xfrm>
            <a:prstGeom prst="rect">
              <a:avLst/>
            </a:prstGeom>
          </p:spPr>
        </p:pic>
        <p:sp>
          <p:nvSpPr>
            <p:cNvPr id="214" name="object 214"/>
            <p:cNvSpPr/>
            <p:nvPr/>
          </p:nvSpPr>
          <p:spPr>
            <a:xfrm>
              <a:off x="4395216" y="4936235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6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6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5" name="object 2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9060" y="4172750"/>
              <a:ext cx="147916" cy="147916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956304" y="4197095"/>
              <a:ext cx="57912" cy="57912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1541" y="4192333"/>
              <a:ext cx="67437" cy="67437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17392" y="4786921"/>
              <a:ext cx="146443" cy="147916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64636" y="4811267"/>
              <a:ext cx="56387" cy="57912"/>
            </a:xfrm>
            <a:prstGeom prst="rect">
              <a:avLst/>
            </a:prstGeom>
          </p:spPr>
        </p:pic>
        <p:sp>
          <p:nvSpPr>
            <p:cNvPr id="220" name="object 220"/>
            <p:cNvSpPr/>
            <p:nvPr/>
          </p:nvSpPr>
          <p:spPr>
            <a:xfrm>
              <a:off x="3564636" y="4811267"/>
              <a:ext cx="56515" cy="58419"/>
            </a:xfrm>
            <a:custGeom>
              <a:avLst/>
              <a:gdLst/>
              <a:ahLst/>
              <a:cxnLst/>
              <a:rect l="l" t="t" r="r" b="b"/>
              <a:pathLst>
                <a:path w="56514" h="58420">
                  <a:moveTo>
                    <a:pt x="0" y="28956"/>
                  </a:moveTo>
                  <a:lnTo>
                    <a:pt x="2208" y="17681"/>
                  </a:lnTo>
                  <a:lnTo>
                    <a:pt x="8239" y="8477"/>
                  </a:lnTo>
                  <a:lnTo>
                    <a:pt x="17198" y="2274"/>
                  </a:lnTo>
                  <a:lnTo>
                    <a:pt x="28193" y="0"/>
                  </a:lnTo>
                  <a:lnTo>
                    <a:pt x="39189" y="2274"/>
                  </a:lnTo>
                  <a:lnTo>
                    <a:pt x="48148" y="8477"/>
                  </a:lnTo>
                  <a:lnTo>
                    <a:pt x="54179" y="17681"/>
                  </a:lnTo>
                  <a:lnTo>
                    <a:pt x="56387" y="28956"/>
                  </a:lnTo>
                  <a:lnTo>
                    <a:pt x="54179" y="40231"/>
                  </a:lnTo>
                  <a:lnTo>
                    <a:pt x="48148" y="49435"/>
                  </a:lnTo>
                  <a:lnTo>
                    <a:pt x="39189" y="55638"/>
                  </a:lnTo>
                  <a:lnTo>
                    <a:pt x="28193" y="57912"/>
                  </a:lnTo>
                  <a:lnTo>
                    <a:pt x="17198" y="55638"/>
                  </a:lnTo>
                  <a:lnTo>
                    <a:pt x="8239" y="49435"/>
                  </a:lnTo>
                  <a:lnTo>
                    <a:pt x="2208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1" name="object 2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56276" y="4665002"/>
              <a:ext cx="146443" cy="147916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303520" y="4689347"/>
              <a:ext cx="56387" cy="57912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298757" y="4684585"/>
              <a:ext cx="65912" cy="67437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8140" y="4796065"/>
              <a:ext cx="147916" cy="147916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15384" y="4820411"/>
              <a:ext cx="57912" cy="57912"/>
            </a:xfrm>
            <a:prstGeom prst="rect">
              <a:avLst/>
            </a:prstGeom>
          </p:spPr>
        </p:pic>
        <p:sp>
          <p:nvSpPr>
            <p:cNvPr id="226" name="object 226"/>
            <p:cNvSpPr/>
            <p:nvPr/>
          </p:nvSpPr>
          <p:spPr>
            <a:xfrm>
              <a:off x="4215384" y="4820411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8956"/>
                  </a:moveTo>
                  <a:lnTo>
                    <a:pt x="2274" y="17681"/>
                  </a:lnTo>
                  <a:lnTo>
                    <a:pt x="8477" y="8477"/>
                  </a:lnTo>
                  <a:lnTo>
                    <a:pt x="17680" y="2274"/>
                  </a:lnTo>
                  <a:lnTo>
                    <a:pt x="28955" y="0"/>
                  </a:lnTo>
                  <a:lnTo>
                    <a:pt x="40231" y="2274"/>
                  </a:lnTo>
                  <a:lnTo>
                    <a:pt x="49434" y="8477"/>
                  </a:lnTo>
                  <a:lnTo>
                    <a:pt x="55637" y="17681"/>
                  </a:lnTo>
                  <a:lnTo>
                    <a:pt x="57912" y="28956"/>
                  </a:lnTo>
                  <a:lnTo>
                    <a:pt x="55637" y="40231"/>
                  </a:lnTo>
                  <a:lnTo>
                    <a:pt x="49434" y="49435"/>
                  </a:lnTo>
                  <a:lnTo>
                    <a:pt x="40231" y="55638"/>
                  </a:lnTo>
                  <a:lnTo>
                    <a:pt x="28955" y="57912"/>
                  </a:lnTo>
                  <a:lnTo>
                    <a:pt x="17680" y="55638"/>
                  </a:lnTo>
                  <a:lnTo>
                    <a:pt x="8477" y="49435"/>
                  </a:lnTo>
                  <a:lnTo>
                    <a:pt x="2274" y="40231"/>
                  </a:lnTo>
                  <a:lnTo>
                    <a:pt x="0" y="28956"/>
                  </a:lnTo>
                  <a:close/>
                </a:path>
              </a:pathLst>
            </a:custGeom>
            <a:ln w="9525">
              <a:solidFill>
                <a:srgbClr val="02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7" name="object 2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9768" y="4761014"/>
              <a:ext cx="147916" cy="147916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87012" y="4785359"/>
              <a:ext cx="57912" cy="57912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69446" y="3076733"/>
              <a:ext cx="2546328" cy="2497316"/>
            </a:xfrm>
            <a:prstGeom prst="rect">
              <a:avLst/>
            </a:prstGeom>
          </p:spPr>
        </p:pic>
      </p:grpSp>
      <p:sp>
        <p:nvSpPr>
          <p:cNvPr id="230" name="object 230"/>
          <p:cNvSpPr txBox="1"/>
          <p:nvPr/>
        </p:nvSpPr>
        <p:spPr>
          <a:xfrm>
            <a:off x="285089" y="1017270"/>
            <a:ext cx="8253730" cy="282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사회과학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분야에서의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문제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유산소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운동이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LDL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콜레스테롤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수치에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미치는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영향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990600" algn="l"/>
              </a:tabLst>
            </a:pPr>
            <a:r>
              <a:rPr sz="2000" u="heavy" spc="-254" dirty="0">
                <a:solidFill>
                  <a:srgbClr val="333E48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333E48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B병원에서 20대, 30대, 40대, 50대 표본을 각각 100명씩 모아서 </a:t>
            </a:r>
            <a:r>
              <a:rPr sz="2000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X축을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주간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유산소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운동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시간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,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Y축을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LDL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콜레스테롤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수치(낮을 </a:t>
            </a:r>
            <a:r>
              <a:rPr sz="2000" b="1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수록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좋음)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로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하여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산점도를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그려본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결과가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아래와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같다고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하자</a:t>
            </a:r>
            <a:endParaRPr sz="2000">
              <a:latin typeface="Malgun Gothic"/>
              <a:cs typeface="Malgun Gothic"/>
            </a:endParaRPr>
          </a:p>
          <a:p>
            <a:pPr marR="5419090" algn="r">
              <a:lnSpc>
                <a:spcPct val="100000"/>
              </a:lnSpc>
              <a:spcBef>
                <a:spcPts val="2270"/>
              </a:spcBef>
            </a:pPr>
            <a:r>
              <a:rPr sz="1200" b="1" spc="-5" dirty="0">
                <a:solidFill>
                  <a:srgbClr val="1B202F"/>
                </a:solidFill>
                <a:latin typeface="Malgun Gothic"/>
                <a:cs typeface="Malgun Gothic"/>
              </a:rPr>
              <a:t>LDL</a:t>
            </a:r>
            <a:r>
              <a:rPr sz="1200" b="1" spc="-4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202F"/>
                </a:solidFill>
                <a:latin typeface="Malgun Gothic"/>
                <a:cs typeface="Malgun Gothic"/>
              </a:rPr>
              <a:t>콜레스테롤</a:t>
            </a:r>
            <a:r>
              <a:rPr sz="1200" b="1" spc="-2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202F"/>
                </a:solidFill>
                <a:latin typeface="Malgun Gothic"/>
                <a:cs typeface="Malgun Gothic"/>
              </a:rPr>
              <a:t>수치</a:t>
            </a:r>
            <a:endParaRPr sz="1200">
              <a:latin typeface="Malgun Gothic"/>
              <a:cs typeface="Malgun Gothic"/>
            </a:endParaRPr>
          </a:p>
          <a:p>
            <a:pPr marR="5404485" algn="r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1B202F"/>
                </a:solidFill>
                <a:latin typeface="Malgun Gothic"/>
                <a:cs typeface="Malgun Gothic"/>
              </a:rPr>
              <a:t>(mg/dl)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1065377" y="5425947"/>
            <a:ext cx="7482840" cy="9525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R="405130" algn="r">
              <a:lnSpc>
                <a:spcPct val="100000"/>
              </a:lnSpc>
              <a:spcBef>
                <a:spcPts val="495"/>
              </a:spcBef>
            </a:pPr>
            <a:r>
              <a:rPr sz="1200" b="1" dirty="0">
                <a:solidFill>
                  <a:srgbClr val="1B202F"/>
                </a:solidFill>
                <a:latin typeface="Malgun Gothic"/>
                <a:cs typeface="Malgun Gothic"/>
              </a:rPr>
              <a:t>주간</a:t>
            </a:r>
            <a:r>
              <a:rPr sz="1200" b="1" spc="-2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202F"/>
                </a:solidFill>
                <a:latin typeface="Malgun Gothic"/>
                <a:cs typeface="Malgun Gothic"/>
              </a:rPr>
              <a:t>유산소</a:t>
            </a:r>
            <a:r>
              <a:rPr sz="1200" b="1" spc="-1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202F"/>
                </a:solidFill>
                <a:latin typeface="Malgun Gothic"/>
                <a:cs typeface="Malgun Gothic"/>
              </a:rPr>
              <a:t>운동</a:t>
            </a:r>
            <a:r>
              <a:rPr sz="1200" b="1" spc="-25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202F"/>
                </a:solidFill>
                <a:latin typeface="Malgun Gothic"/>
                <a:cs typeface="Malgun Gothic"/>
              </a:rPr>
              <a:t>시간</a:t>
            </a:r>
            <a:r>
              <a:rPr sz="1200" b="1" spc="-10" dirty="0">
                <a:solidFill>
                  <a:srgbClr val="1B20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202F"/>
                </a:solidFill>
                <a:latin typeface="Malgun Gothic"/>
                <a:cs typeface="Malgun Gothic"/>
              </a:rPr>
              <a:t>(분)</a:t>
            </a:r>
            <a:endParaRPr sz="1200">
              <a:latin typeface="Malgun Gothic"/>
              <a:cs typeface="Malgun Gothic"/>
            </a:endParaRPr>
          </a:p>
          <a:p>
            <a:pPr marL="241300" marR="508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그렇다면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콜레스테롤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수치를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개선하려면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운동을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하지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않는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것이 </a:t>
            </a:r>
            <a:r>
              <a:rPr sz="2000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좋은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것일까?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232" name="object 232"/>
          <p:cNvGrpSpPr/>
          <p:nvPr/>
        </p:nvGrpSpPr>
        <p:grpSpPr>
          <a:xfrm>
            <a:off x="6444932" y="4786465"/>
            <a:ext cx="191135" cy="322580"/>
            <a:chOff x="6444932" y="4786465"/>
            <a:chExt cx="191135" cy="322580"/>
          </a:xfrm>
        </p:grpSpPr>
        <p:sp>
          <p:nvSpPr>
            <p:cNvPr id="233" name="object 233"/>
            <p:cNvSpPr/>
            <p:nvPr/>
          </p:nvSpPr>
          <p:spPr>
            <a:xfrm>
              <a:off x="6527188" y="4795465"/>
              <a:ext cx="19685" cy="304165"/>
            </a:xfrm>
            <a:custGeom>
              <a:avLst/>
              <a:gdLst/>
              <a:ahLst/>
              <a:cxnLst/>
              <a:rect l="l" t="t" r="r" b="b"/>
              <a:pathLst>
                <a:path w="19684" h="304164">
                  <a:moveTo>
                    <a:pt x="10952" y="42934"/>
                  </a:moveTo>
                  <a:lnTo>
                    <a:pt x="11548" y="29828"/>
                  </a:lnTo>
                  <a:lnTo>
                    <a:pt x="11631" y="19211"/>
                  </a:lnTo>
                  <a:lnTo>
                    <a:pt x="11202" y="11082"/>
                  </a:lnTo>
                  <a:lnTo>
                    <a:pt x="10261" y="5442"/>
                  </a:lnTo>
                  <a:lnTo>
                    <a:pt x="9151" y="1371"/>
                  </a:lnTo>
                  <a:lnTo>
                    <a:pt x="8333" y="0"/>
                  </a:lnTo>
                  <a:lnTo>
                    <a:pt x="7805" y="1328"/>
                  </a:lnTo>
                  <a:lnTo>
                    <a:pt x="7278" y="2656"/>
                  </a:lnTo>
                  <a:lnTo>
                    <a:pt x="5959" y="5977"/>
                  </a:lnTo>
                  <a:lnTo>
                    <a:pt x="0" y="55941"/>
                  </a:lnTo>
                  <a:lnTo>
                    <a:pt x="190" y="70209"/>
                  </a:lnTo>
                  <a:lnTo>
                    <a:pt x="2589" y="121023"/>
                  </a:lnTo>
                  <a:lnTo>
                    <a:pt x="6991" y="169250"/>
                  </a:lnTo>
                  <a:lnTo>
                    <a:pt x="13322" y="217826"/>
                  </a:lnTo>
                  <a:lnTo>
                    <a:pt x="15897" y="235787"/>
                  </a:lnTo>
                  <a:lnTo>
                    <a:pt x="18073" y="253861"/>
                  </a:lnTo>
                  <a:lnTo>
                    <a:pt x="19218" y="271276"/>
                  </a:lnTo>
                  <a:lnTo>
                    <a:pt x="19333" y="288031"/>
                  </a:lnTo>
                  <a:lnTo>
                    <a:pt x="18416" y="304126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4" name="object 23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444932" y="4918792"/>
              <a:ext cx="190768" cy="186671"/>
            </a:xfrm>
            <a:prstGeom prst="rect">
              <a:avLst/>
            </a:prstGeom>
          </p:spPr>
        </p:pic>
      </p:grpSp>
      <p:pic>
        <p:nvPicPr>
          <p:cNvPr id="235" name="object 235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896306" y="4761987"/>
            <a:ext cx="210869" cy="214609"/>
          </a:xfrm>
          <a:prstGeom prst="rect">
            <a:avLst/>
          </a:prstGeom>
        </p:spPr>
      </p:pic>
      <p:grpSp>
        <p:nvGrpSpPr>
          <p:cNvPr id="236" name="object 236"/>
          <p:cNvGrpSpPr/>
          <p:nvPr/>
        </p:nvGrpSpPr>
        <p:grpSpPr>
          <a:xfrm>
            <a:off x="7245518" y="4335413"/>
            <a:ext cx="751205" cy="489584"/>
            <a:chOff x="7245518" y="4335413"/>
            <a:chExt cx="751205" cy="489584"/>
          </a:xfrm>
        </p:grpSpPr>
        <p:pic>
          <p:nvPicPr>
            <p:cNvPr id="237" name="object 23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245518" y="4431221"/>
              <a:ext cx="506573" cy="393735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7769526" y="4344413"/>
              <a:ext cx="68580" cy="417195"/>
            </a:xfrm>
            <a:custGeom>
              <a:avLst/>
              <a:gdLst/>
              <a:ahLst/>
              <a:cxnLst/>
              <a:rect l="l" t="t" r="r" b="b"/>
              <a:pathLst>
                <a:path w="68579" h="417195">
                  <a:moveTo>
                    <a:pt x="0" y="11126"/>
                  </a:moveTo>
                  <a:lnTo>
                    <a:pt x="436" y="3995"/>
                  </a:lnTo>
                  <a:lnTo>
                    <a:pt x="665" y="290"/>
                  </a:lnTo>
                  <a:lnTo>
                    <a:pt x="678" y="11"/>
                  </a:lnTo>
                  <a:lnTo>
                    <a:pt x="699" y="7087"/>
                  </a:lnTo>
                  <a:lnTo>
                    <a:pt x="699" y="18740"/>
                  </a:lnTo>
                  <a:lnTo>
                    <a:pt x="699" y="46326"/>
                  </a:lnTo>
                  <a:lnTo>
                    <a:pt x="699" y="89844"/>
                  </a:lnTo>
                  <a:lnTo>
                    <a:pt x="699" y="149294"/>
                  </a:lnTo>
                  <a:lnTo>
                    <a:pt x="805" y="211351"/>
                  </a:lnTo>
                  <a:lnTo>
                    <a:pt x="1122" y="262691"/>
                  </a:lnTo>
                  <a:lnTo>
                    <a:pt x="1652" y="303312"/>
                  </a:lnTo>
                  <a:lnTo>
                    <a:pt x="3324" y="355639"/>
                  </a:lnTo>
                  <a:lnTo>
                    <a:pt x="7065" y="397459"/>
                  </a:lnTo>
                  <a:lnTo>
                    <a:pt x="9053" y="407561"/>
                  </a:lnTo>
                  <a:lnTo>
                    <a:pt x="10196" y="413383"/>
                  </a:lnTo>
                  <a:lnTo>
                    <a:pt x="10501" y="414927"/>
                  </a:lnTo>
                  <a:lnTo>
                    <a:pt x="10806" y="416470"/>
                  </a:lnTo>
                  <a:lnTo>
                    <a:pt x="11049" y="416791"/>
                  </a:lnTo>
                  <a:lnTo>
                    <a:pt x="11229" y="415892"/>
                  </a:lnTo>
                  <a:lnTo>
                    <a:pt x="11409" y="414993"/>
                  </a:lnTo>
                  <a:lnTo>
                    <a:pt x="12088" y="411600"/>
                  </a:lnTo>
                  <a:lnTo>
                    <a:pt x="15551" y="366048"/>
                  </a:lnTo>
                  <a:lnTo>
                    <a:pt x="15699" y="351083"/>
                  </a:lnTo>
                  <a:lnTo>
                    <a:pt x="15624" y="337024"/>
                  </a:lnTo>
                  <a:lnTo>
                    <a:pt x="13260" y="290075"/>
                  </a:lnTo>
                  <a:lnTo>
                    <a:pt x="11166" y="272624"/>
                  </a:lnTo>
                  <a:lnTo>
                    <a:pt x="13490" y="262565"/>
                  </a:lnTo>
                  <a:lnTo>
                    <a:pt x="23816" y="254164"/>
                  </a:lnTo>
                  <a:lnTo>
                    <a:pt x="42145" y="247422"/>
                  </a:lnTo>
                  <a:lnTo>
                    <a:pt x="68476" y="242339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9" name="object 23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815224" y="4427524"/>
              <a:ext cx="100739" cy="208836"/>
            </a:xfrm>
            <a:prstGeom prst="rect">
              <a:avLst/>
            </a:prstGeom>
          </p:spPr>
        </p:pic>
        <p:sp>
          <p:nvSpPr>
            <p:cNvPr id="240" name="object 240"/>
            <p:cNvSpPr/>
            <p:nvPr/>
          </p:nvSpPr>
          <p:spPr>
            <a:xfrm>
              <a:off x="7939327" y="4355569"/>
              <a:ext cx="48260" cy="370205"/>
            </a:xfrm>
            <a:custGeom>
              <a:avLst/>
              <a:gdLst/>
              <a:ahLst/>
              <a:cxnLst/>
              <a:rect l="l" t="t" r="r" b="b"/>
              <a:pathLst>
                <a:path w="48259" h="370204">
                  <a:moveTo>
                    <a:pt x="0" y="1376"/>
                  </a:moveTo>
                  <a:lnTo>
                    <a:pt x="13586" y="50297"/>
                  </a:lnTo>
                  <a:lnTo>
                    <a:pt x="16230" y="98941"/>
                  </a:lnTo>
                  <a:lnTo>
                    <a:pt x="18221" y="158443"/>
                  </a:lnTo>
                  <a:lnTo>
                    <a:pt x="19458" y="222917"/>
                  </a:lnTo>
                  <a:lnTo>
                    <a:pt x="21735" y="271286"/>
                  </a:lnTo>
                  <a:lnTo>
                    <a:pt x="27215" y="311880"/>
                  </a:lnTo>
                  <a:lnTo>
                    <a:pt x="35898" y="344699"/>
                  </a:lnTo>
                  <a:lnTo>
                    <a:pt x="47784" y="369743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1" name="object 241"/>
          <p:cNvGrpSpPr/>
          <p:nvPr/>
        </p:nvGrpSpPr>
        <p:grpSpPr>
          <a:xfrm>
            <a:off x="8080594" y="4193388"/>
            <a:ext cx="643255" cy="452755"/>
            <a:chOff x="8080594" y="4193388"/>
            <a:chExt cx="643255" cy="452755"/>
          </a:xfrm>
        </p:grpSpPr>
        <p:pic>
          <p:nvPicPr>
            <p:cNvPr id="242" name="object 24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080594" y="4379141"/>
              <a:ext cx="114483" cy="184316"/>
            </a:xfrm>
            <a:prstGeom prst="rect">
              <a:avLst/>
            </a:prstGeom>
          </p:spPr>
        </p:pic>
        <p:sp>
          <p:nvSpPr>
            <p:cNvPr id="243" name="object 243"/>
            <p:cNvSpPr/>
            <p:nvPr/>
          </p:nvSpPr>
          <p:spPr>
            <a:xfrm>
              <a:off x="8226761" y="4317208"/>
              <a:ext cx="104139" cy="291465"/>
            </a:xfrm>
            <a:custGeom>
              <a:avLst/>
              <a:gdLst/>
              <a:ahLst/>
              <a:cxnLst/>
              <a:rect l="l" t="t" r="r" b="b"/>
              <a:pathLst>
                <a:path w="104140" h="291464">
                  <a:moveTo>
                    <a:pt x="692" y="14036"/>
                  </a:moveTo>
                  <a:lnTo>
                    <a:pt x="692" y="5056"/>
                  </a:lnTo>
                  <a:lnTo>
                    <a:pt x="692" y="395"/>
                  </a:lnTo>
                  <a:lnTo>
                    <a:pt x="692" y="54"/>
                  </a:lnTo>
                  <a:lnTo>
                    <a:pt x="671" y="1760"/>
                  </a:lnTo>
                  <a:lnTo>
                    <a:pt x="646" y="5099"/>
                  </a:lnTo>
                  <a:lnTo>
                    <a:pt x="579" y="13050"/>
                  </a:lnTo>
                  <a:lnTo>
                    <a:pt x="472" y="25613"/>
                  </a:lnTo>
                  <a:lnTo>
                    <a:pt x="325" y="42787"/>
                  </a:lnTo>
                  <a:lnTo>
                    <a:pt x="184" y="65082"/>
                  </a:lnTo>
                  <a:lnTo>
                    <a:pt x="82" y="93006"/>
                  </a:lnTo>
                  <a:lnTo>
                    <a:pt x="20" y="126559"/>
                  </a:lnTo>
                  <a:lnTo>
                    <a:pt x="0" y="165741"/>
                  </a:lnTo>
                  <a:lnTo>
                    <a:pt x="16" y="203737"/>
                  </a:lnTo>
                  <a:lnTo>
                    <a:pt x="177" y="255714"/>
                  </a:lnTo>
                  <a:lnTo>
                    <a:pt x="658" y="290008"/>
                  </a:lnTo>
                  <a:lnTo>
                    <a:pt x="665" y="290712"/>
                  </a:lnTo>
                  <a:lnTo>
                    <a:pt x="678" y="291287"/>
                  </a:lnTo>
                  <a:lnTo>
                    <a:pt x="685" y="290885"/>
                  </a:lnTo>
                  <a:lnTo>
                    <a:pt x="685" y="290298"/>
                  </a:lnTo>
                  <a:lnTo>
                    <a:pt x="685" y="284447"/>
                  </a:lnTo>
                  <a:lnTo>
                    <a:pt x="685" y="273333"/>
                  </a:lnTo>
                  <a:lnTo>
                    <a:pt x="752" y="264992"/>
                  </a:lnTo>
                  <a:lnTo>
                    <a:pt x="3293" y="224037"/>
                  </a:lnTo>
                  <a:lnTo>
                    <a:pt x="17740" y="185686"/>
                  </a:lnTo>
                  <a:lnTo>
                    <a:pt x="52761" y="160193"/>
                  </a:lnTo>
                  <a:lnTo>
                    <a:pt x="84373" y="143898"/>
                  </a:lnTo>
                  <a:lnTo>
                    <a:pt x="103985" y="134050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4" name="object 24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311570" y="4309395"/>
              <a:ext cx="175256" cy="233727"/>
            </a:xfrm>
            <a:prstGeom prst="rect">
              <a:avLst/>
            </a:prstGeom>
          </p:spPr>
        </p:pic>
        <p:sp>
          <p:nvSpPr>
            <p:cNvPr id="245" name="object 245"/>
            <p:cNvSpPr/>
            <p:nvPr/>
          </p:nvSpPr>
          <p:spPr>
            <a:xfrm>
              <a:off x="8460702" y="4202388"/>
              <a:ext cx="254000" cy="434975"/>
            </a:xfrm>
            <a:custGeom>
              <a:avLst/>
              <a:gdLst/>
              <a:ahLst/>
              <a:cxnLst/>
              <a:rect l="l" t="t" r="r" b="b"/>
              <a:pathLst>
                <a:path w="254000" h="434975">
                  <a:moveTo>
                    <a:pt x="14408" y="40514"/>
                  </a:moveTo>
                  <a:lnTo>
                    <a:pt x="13799" y="303"/>
                  </a:lnTo>
                  <a:lnTo>
                    <a:pt x="13771" y="0"/>
                  </a:lnTo>
                  <a:lnTo>
                    <a:pt x="13508" y="2475"/>
                  </a:lnTo>
                  <a:lnTo>
                    <a:pt x="13104" y="7421"/>
                  </a:lnTo>
                  <a:lnTo>
                    <a:pt x="12162" y="18916"/>
                  </a:lnTo>
                  <a:lnTo>
                    <a:pt x="10683" y="36961"/>
                  </a:lnTo>
                  <a:lnTo>
                    <a:pt x="8666" y="61556"/>
                  </a:lnTo>
                  <a:lnTo>
                    <a:pt x="6543" y="89334"/>
                  </a:lnTo>
                  <a:lnTo>
                    <a:pt x="3280" y="144335"/>
                  </a:lnTo>
                  <a:lnTo>
                    <a:pt x="1278" y="199117"/>
                  </a:lnTo>
                  <a:lnTo>
                    <a:pt x="207" y="256790"/>
                  </a:lnTo>
                  <a:lnTo>
                    <a:pt x="0" y="286906"/>
                  </a:lnTo>
                  <a:lnTo>
                    <a:pt x="140" y="315830"/>
                  </a:lnTo>
                  <a:lnTo>
                    <a:pt x="1851" y="363972"/>
                  </a:lnTo>
                  <a:lnTo>
                    <a:pt x="7220" y="411804"/>
                  </a:lnTo>
                  <a:lnTo>
                    <a:pt x="14242" y="433143"/>
                  </a:lnTo>
                  <a:lnTo>
                    <a:pt x="16597" y="431419"/>
                  </a:lnTo>
                  <a:lnTo>
                    <a:pt x="22783" y="381438"/>
                  </a:lnTo>
                  <a:lnTo>
                    <a:pt x="24380" y="337172"/>
                  </a:lnTo>
                  <a:lnTo>
                    <a:pt x="24697" y="305011"/>
                  </a:lnTo>
                  <a:lnTo>
                    <a:pt x="24941" y="292934"/>
                  </a:lnTo>
                  <a:lnTo>
                    <a:pt x="53211" y="260968"/>
                  </a:lnTo>
                  <a:lnTo>
                    <a:pt x="70003" y="256026"/>
                  </a:lnTo>
                  <a:lnTo>
                    <a:pt x="91502" y="250169"/>
                  </a:lnTo>
                </a:path>
                <a:path w="254000" h="434975">
                  <a:moveTo>
                    <a:pt x="151728" y="177947"/>
                  </a:moveTo>
                  <a:lnTo>
                    <a:pt x="136469" y="141773"/>
                  </a:lnTo>
                  <a:lnTo>
                    <a:pt x="131402" y="114670"/>
                  </a:lnTo>
                  <a:lnTo>
                    <a:pt x="131558" y="106289"/>
                  </a:lnTo>
                  <a:lnTo>
                    <a:pt x="144634" y="63114"/>
                  </a:lnTo>
                  <a:lnTo>
                    <a:pt x="171554" y="31858"/>
                  </a:lnTo>
                  <a:lnTo>
                    <a:pt x="207243" y="19713"/>
                  </a:lnTo>
                  <a:lnTo>
                    <a:pt x="213886" y="20535"/>
                  </a:lnTo>
                  <a:lnTo>
                    <a:pt x="220536" y="21356"/>
                  </a:lnTo>
                  <a:lnTo>
                    <a:pt x="247925" y="52682"/>
                  </a:lnTo>
                  <a:lnTo>
                    <a:pt x="252840" y="91299"/>
                  </a:lnTo>
                  <a:lnTo>
                    <a:pt x="253801" y="130913"/>
                  </a:lnTo>
                  <a:lnTo>
                    <a:pt x="253239" y="158478"/>
                  </a:lnTo>
                  <a:lnTo>
                    <a:pt x="251344" y="199406"/>
                  </a:lnTo>
                  <a:lnTo>
                    <a:pt x="248116" y="253699"/>
                  </a:lnTo>
                  <a:lnTo>
                    <a:pt x="243556" y="321355"/>
                  </a:lnTo>
                </a:path>
                <a:path w="254000" h="434975">
                  <a:moveTo>
                    <a:pt x="233462" y="434447"/>
                  </a:moveTo>
                  <a:lnTo>
                    <a:pt x="231745" y="428289"/>
                  </a:lnTo>
                  <a:lnTo>
                    <a:pt x="230027" y="422132"/>
                  </a:lnTo>
                  <a:lnTo>
                    <a:pt x="228302" y="415975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6" name="object 246"/>
          <p:cNvGrpSpPr/>
          <p:nvPr/>
        </p:nvGrpSpPr>
        <p:grpSpPr>
          <a:xfrm>
            <a:off x="2856128" y="3062540"/>
            <a:ext cx="5718175" cy="2495550"/>
            <a:chOff x="2856128" y="3062540"/>
            <a:chExt cx="5718175" cy="2495550"/>
          </a:xfrm>
        </p:grpSpPr>
        <p:pic>
          <p:nvPicPr>
            <p:cNvPr id="247" name="object 24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528398" y="5229225"/>
              <a:ext cx="472093" cy="328845"/>
            </a:xfrm>
            <a:prstGeom prst="rect">
              <a:avLst/>
            </a:prstGeom>
          </p:spPr>
        </p:pic>
        <p:sp>
          <p:nvSpPr>
            <p:cNvPr id="248" name="object 248"/>
            <p:cNvSpPr/>
            <p:nvPr/>
          </p:nvSpPr>
          <p:spPr>
            <a:xfrm>
              <a:off x="5017622" y="5154499"/>
              <a:ext cx="104139" cy="327660"/>
            </a:xfrm>
            <a:custGeom>
              <a:avLst/>
              <a:gdLst/>
              <a:ahLst/>
              <a:cxnLst/>
              <a:rect l="l" t="t" r="r" b="b"/>
              <a:pathLst>
                <a:path w="104139" h="327660">
                  <a:moveTo>
                    <a:pt x="0" y="0"/>
                  </a:moveTo>
                  <a:lnTo>
                    <a:pt x="1680" y="10101"/>
                  </a:lnTo>
                  <a:lnTo>
                    <a:pt x="3760" y="30170"/>
                  </a:lnTo>
                  <a:lnTo>
                    <a:pt x="6239" y="60206"/>
                  </a:lnTo>
                  <a:lnTo>
                    <a:pt x="9119" y="100210"/>
                  </a:lnTo>
                  <a:lnTo>
                    <a:pt x="10963" y="125232"/>
                  </a:lnTo>
                  <a:lnTo>
                    <a:pt x="15504" y="176250"/>
                  </a:lnTo>
                  <a:lnTo>
                    <a:pt x="21013" y="227273"/>
                  </a:lnTo>
                  <a:lnTo>
                    <a:pt x="26478" y="270541"/>
                  </a:lnTo>
                  <a:lnTo>
                    <a:pt x="31469" y="304013"/>
                  </a:lnTo>
                  <a:lnTo>
                    <a:pt x="33230" y="315488"/>
                  </a:lnTo>
                  <a:lnTo>
                    <a:pt x="34415" y="323206"/>
                  </a:lnTo>
                  <a:lnTo>
                    <a:pt x="35022" y="327168"/>
                  </a:lnTo>
                </a:path>
                <a:path w="104139" h="327660">
                  <a:moveTo>
                    <a:pt x="47238" y="76123"/>
                  </a:moveTo>
                  <a:lnTo>
                    <a:pt x="85160" y="91921"/>
                  </a:lnTo>
                  <a:lnTo>
                    <a:pt x="100735" y="97564"/>
                  </a:lnTo>
                  <a:lnTo>
                    <a:pt x="103735" y="101442"/>
                  </a:lnTo>
                  <a:lnTo>
                    <a:pt x="102771" y="106749"/>
                  </a:lnTo>
                  <a:lnTo>
                    <a:pt x="101807" y="112056"/>
                  </a:lnTo>
                  <a:lnTo>
                    <a:pt x="98708" y="118337"/>
                  </a:lnTo>
                  <a:lnTo>
                    <a:pt x="93475" y="125592"/>
                  </a:lnTo>
                  <a:lnTo>
                    <a:pt x="87517" y="134063"/>
                  </a:lnTo>
                  <a:lnTo>
                    <a:pt x="81239" y="143400"/>
                  </a:lnTo>
                  <a:lnTo>
                    <a:pt x="74643" y="153602"/>
                  </a:lnTo>
                  <a:lnTo>
                    <a:pt x="67728" y="164670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9" name="object 24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152049" y="5126978"/>
              <a:ext cx="98244" cy="186634"/>
            </a:xfrm>
            <a:prstGeom prst="rect">
              <a:avLst/>
            </a:prstGeom>
          </p:spPr>
        </p:pic>
        <p:sp>
          <p:nvSpPr>
            <p:cNvPr id="250" name="object 250"/>
            <p:cNvSpPr/>
            <p:nvPr/>
          </p:nvSpPr>
          <p:spPr>
            <a:xfrm>
              <a:off x="5142192" y="5350818"/>
              <a:ext cx="100965" cy="80645"/>
            </a:xfrm>
            <a:custGeom>
              <a:avLst/>
              <a:gdLst/>
              <a:ahLst/>
              <a:cxnLst/>
              <a:rect l="l" t="t" r="r" b="b"/>
              <a:pathLst>
                <a:path w="100964" h="80645">
                  <a:moveTo>
                    <a:pt x="557" y="0"/>
                  </a:moveTo>
                  <a:lnTo>
                    <a:pt x="215" y="18477"/>
                  </a:lnTo>
                  <a:lnTo>
                    <a:pt x="29" y="33809"/>
                  </a:lnTo>
                  <a:lnTo>
                    <a:pt x="0" y="45995"/>
                  </a:lnTo>
                  <a:lnTo>
                    <a:pt x="126" y="55037"/>
                  </a:lnTo>
                  <a:lnTo>
                    <a:pt x="38153" y="79911"/>
                  </a:lnTo>
                  <a:lnTo>
                    <a:pt x="65313" y="80186"/>
                  </a:lnTo>
                  <a:lnTo>
                    <a:pt x="100874" y="78368"/>
                  </a:lnTo>
                </a:path>
              </a:pathLst>
            </a:custGeom>
            <a:ln w="18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331603" y="5079770"/>
              <a:ext cx="164523" cy="276109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523918" y="5089841"/>
              <a:ext cx="169053" cy="179440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816787" y="4975463"/>
              <a:ext cx="344583" cy="238838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231093" y="4913439"/>
              <a:ext cx="162635" cy="200648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894967" y="3062540"/>
              <a:ext cx="2678888" cy="502549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2865128" y="4083465"/>
              <a:ext cx="236220" cy="175260"/>
            </a:xfrm>
            <a:custGeom>
              <a:avLst/>
              <a:gdLst/>
              <a:ahLst/>
              <a:cxnLst/>
              <a:rect l="l" t="t" r="r" b="b"/>
              <a:pathLst>
                <a:path w="236219" h="175260">
                  <a:moveTo>
                    <a:pt x="36060" y="57180"/>
                  </a:moveTo>
                  <a:lnTo>
                    <a:pt x="1117" y="34897"/>
                  </a:lnTo>
                  <a:lnTo>
                    <a:pt x="0" y="31313"/>
                  </a:lnTo>
                  <a:lnTo>
                    <a:pt x="1918" y="27022"/>
                  </a:lnTo>
                  <a:lnTo>
                    <a:pt x="6871" y="22025"/>
                  </a:lnTo>
                  <a:lnTo>
                    <a:pt x="11824" y="17029"/>
                  </a:lnTo>
                  <a:lnTo>
                    <a:pt x="54575" y="3164"/>
                  </a:lnTo>
                  <a:lnTo>
                    <a:pt x="90243" y="0"/>
                  </a:lnTo>
                  <a:lnTo>
                    <a:pt x="100347" y="322"/>
                  </a:lnTo>
                  <a:lnTo>
                    <a:pt x="134162" y="18041"/>
                  </a:lnTo>
                  <a:lnTo>
                    <a:pt x="144331" y="62799"/>
                  </a:lnTo>
                  <a:lnTo>
                    <a:pt x="143738" y="73055"/>
                  </a:lnTo>
                  <a:lnTo>
                    <a:pt x="131402" y="112669"/>
                  </a:lnTo>
                  <a:lnTo>
                    <a:pt x="105101" y="144300"/>
                  </a:lnTo>
                  <a:lnTo>
                    <a:pt x="73094" y="168240"/>
                  </a:lnTo>
                  <a:lnTo>
                    <a:pt x="62644" y="173155"/>
                  </a:lnTo>
                  <a:lnTo>
                    <a:pt x="59588" y="174513"/>
                  </a:lnTo>
                  <a:lnTo>
                    <a:pt x="59257" y="174660"/>
                  </a:lnTo>
                  <a:lnTo>
                    <a:pt x="59033" y="174761"/>
                  </a:lnTo>
                  <a:lnTo>
                    <a:pt x="59366" y="174614"/>
                  </a:lnTo>
                  <a:lnTo>
                    <a:pt x="59769" y="174436"/>
                  </a:lnTo>
                  <a:lnTo>
                    <a:pt x="101734" y="157909"/>
                  </a:lnTo>
                  <a:lnTo>
                    <a:pt x="136608" y="145664"/>
                  </a:lnTo>
                  <a:lnTo>
                    <a:pt x="151802" y="140204"/>
                  </a:lnTo>
                  <a:lnTo>
                    <a:pt x="188494" y="124988"/>
                  </a:lnTo>
                  <a:lnTo>
                    <a:pt x="219219" y="104504"/>
                  </a:lnTo>
                  <a:lnTo>
                    <a:pt x="236215" y="90541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7" name="object 25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084910" y="3853294"/>
              <a:ext cx="355401" cy="348811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586765" y="3805458"/>
              <a:ext cx="228072" cy="199903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845522" y="3705505"/>
              <a:ext cx="251491" cy="237291"/>
            </a:xfrm>
            <a:prstGeom prst="rect">
              <a:avLst/>
            </a:prstGeom>
          </p:spPr>
        </p:pic>
      </p:grpSp>
      <p:grpSp>
        <p:nvGrpSpPr>
          <p:cNvPr id="260" name="object 260"/>
          <p:cNvGrpSpPr/>
          <p:nvPr/>
        </p:nvGrpSpPr>
        <p:grpSpPr>
          <a:xfrm>
            <a:off x="8493321" y="2322515"/>
            <a:ext cx="314960" cy="651510"/>
            <a:chOff x="8493321" y="2322515"/>
            <a:chExt cx="314960" cy="651510"/>
          </a:xfrm>
        </p:grpSpPr>
        <p:sp>
          <p:nvSpPr>
            <p:cNvPr id="261" name="object 261"/>
            <p:cNvSpPr/>
            <p:nvPr/>
          </p:nvSpPr>
          <p:spPr>
            <a:xfrm>
              <a:off x="8502321" y="2331515"/>
              <a:ext cx="297180" cy="633095"/>
            </a:xfrm>
            <a:custGeom>
              <a:avLst/>
              <a:gdLst/>
              <a:ahLst/>
              <a:cxnLst/>
              <a:rect l="l" t="t" r="r" b="b"/>
              <a:pathLst>
                <a:path w="297179" h="633094">
                  <a:moveTo>
                    <a:pt x="0" y="0"/>
                  </a:moveTo>
                  <a:lnTo>
                    <a:pt x="45071" y="2739"/>
                  </a:lnTo>
                  <a:lnTo>
                    <a:pt x="86480" y="11072"/>
                  </a:lnTo>
                  <a:lnTo>
                    <a:pt x="127446" y="26134"/>
                  </a:lnTo>
                  <a:lnTo>
                    <a:pt x="168682" y="48821"/>
                  </a:lnTo>
                  <a:lnTo>
                    <a:pt x="204303" y="78937"/>
                  </a:lnTo>
                  <a:lnTo>
                    <a:pt x="233975" y="115722"/>
                  </a:lnTo>
                  <a:lnTo>
                    <a:pt x="256518" y="153915"/>
                  </a:lnTo>
                  <a:lnTo>
                    <a:pt x="275283" y="199967"/>
                  </a:lnTo>
                  <a:lnTo>
                    <a:pt x="285822" y="241634"/>
                  </a:lnTo>
                  <a:lnTo>
                    <a:pt x="291724" y="289019"/>
                  </a:lnTo>
                  <a:lnTo>
                    <a:pt x="295292" y="341686"/>
                  </a:lnTo>
                  <a:lnTo>
                    <a:pt x="296591" y="376448"/>
                  </a:lnTo>
                  <a:lnTo>
                    <a:pt x="296509" y="393634"/>
                  </a:lnTo>
                  <a:lnTo>
                    <a:pt x="290287" y="445621"/>
                  </a:lnTo>
                  <a:lnTo>
                    <a:pt x="274257" y="498013"/>
                  </a:lnTo>
                  <a:lnTo>
                    <a:pt x="257919" y="532624"/>
                  </a:lnTo>
                  <a:lnTo>
                    <a:pt x="228073" y="579154"/>
                  </a:lnTo>
                  <a:lnTo>
                    <a:pt x="189279" y="613692"/>
                  </a:lnTo>
                  <a:lnTo>
                    <a:pt x="164940" y="625273"/>
                  </a:lnTo>
                  <a:lnTo>
                    <a:pt x="137305" y="633060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2" name="object 26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643781" y="2711922"/>
              <a:ext cx="160341" cy="252382"/>
            </a:xfrm>
            <a:prstGeom prst="rect">
              <a:avLst/>
            </a:prstGeom>
          </p:spPr>
        </p:pic>
      </p:grpSp>
      <p:sp>
        <p:nvSpPr>
          <p:cNvPr id="263" name="object 263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E48"/>
                </a:solidFill>
                <a:latin typeface="Malgun Gothic"/>
                <a:cs typeface="Malgun Gothic"/>
              </a:rPr>
              <a:t>6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581775" cy="4356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과정에서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마주할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있는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대표적인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위험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요인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792480" indent="-457834">
              <a:lnSpc>
                <a:spcPct val="100000"/>
              </a:lnSpc>
              <a:buAutoNum type="arabicPeriod"/>
              <a:tabLst>
                <a:tab pos="792480" algn="l"/>
                <a:tab pos="7931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혼동변수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(confounding</a:t>
            </a:r>
            <a:r>
              <a:rPr sz="2000" b="1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variable)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E48"/>
              </a:buClr>
              <a:buFont typeface="Malgun Gothic"/>
              <a:buAutoNum type="arabicPeriod"/>
            </a:pPr>
            <a:endParaRPr sz="2100">
              <a:latin typeface="Malgun Gothic"/>
              <a:cs typeface="Malgun Gothic"/>
            </a:endParaRPr>
          </a:p>
          <a:p>
            <a:pPr marL="792480" indent="-457834">
              <a:lnSpc>
                <a:spcPct val="100000"/>
              </a:lnSpc>
              <a:buAutoNum type="arabicPeriod"/>
              <a:tabLst>
                <a:tab pos="792480" algn="l"/>
                <a:tab pos="7931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역인과성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(reverse</a:t>
            </a:r>
            <a:r>
              <a:rPr sz="2000" b="1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causality)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E48"/>
              </a:buClr>
              <a:buFont typeface="Malgun Gothic"/>
              <a:buAutoNum type="arabicPeriod"/>
            </a:pPr>
            <a:endParaRPr sz="2100">
              <a:latin typeface="Malgun Gothic"/>
              <a:cs typeface="Malgun Gothic"/>
            </a:endParaRPr>
          </a:p>
          <a:p>
            <a:pPr marL="792480" indent="-457834">
              <a:lnSpc>
                <a:spcPct val="100000"/>
              </a:lnSpc>
              <a:buAutoNum type="arabicPeriod"/>
              <a:tabLst>
                <a:tab pos="792480" algn="l"/>
                <a:tab pos="7931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선택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편향</a:t>
            </a:r>
            <a:r>
              <a:rPr sz="2000" b="1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(selection</a:t>
            </a:r>
            <a:r>
              <a:rPr sz="2000" b="1" spc="-4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bias)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E48"/>
              </a:buClr>
              <a:buFont typeface="Malgun Gothic"/>
              <a:buAutoNum type="arabicPeriod"/>
            </a:pPr>
            <a:endParaRPr sz="2100">
              <a:latin typeface="Malgun Gothic"/>
              <a:cs typeface="Malgun Gothic"/>
            </a:endParaRPr>
          </a:p>
          <a:p>
            <a:pPr marL="792480" indent="-457834">
              <a:lnSpc>
                <a:spcPct val="100000"/>
              </a:lnSpc>
              <a:buAutoNum type="arabicPeriod"/>
              <a:tabLst>
                <a:tab pos="792480" algn="l"/>
                <a:tab pos="7931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측정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오류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(measurement</a:t>
            </a:r>
            <a:r>
              <a:rPr sz="2000" b="1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error)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E48"/>
              </a:buClr>
              <a:buFont typeface="Malgun Gothic"/>
              <a:buAutoNum type="arabicPeriod"/>
            </a:pPr>
            <a:endParaRPr sz="2100">
              <a:latin typeface="Malgun Gothic"/>
              <a:cs typeface="Malgun Gothic"/>
            </a:endParaRPr>
          </a:p>
          <a:p>
            <a:pPr marL="792480" indent="-457834">
              <a:lnSpc>
                <a:spcPct val="100000"/>
              </a:lnSpc>
              <a:buAutoNum type="arabicPeriod"/>
              <a:tabLst>
                <a:tab pos="792480" algn="l"/>
                <a:tab pos="7931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우연의</a:t>
            </a:r>
            <a:r>
              <a:rPr sz="2000" b="1" spc="-4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일치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(random</a:t>
            </a:r>
            <a:r>
              <a:rPr sz="2000" b="1" spc="-6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coincidence)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320" cy="3503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통제군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처치군: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인과성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추론을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위해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분석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대상이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되는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처치를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받은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그룹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E48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통제군: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처치군과의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비교를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위해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처치를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받지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않은,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통제된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그룹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E48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처치군과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통제군은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처치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여부를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제외하고는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그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특성이</a:t>
            </a:r>
            <a:r>
              <a:rPr sz="2000" b="1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최대한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유사한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4"/>
              </a:spcBef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것이</a:t>
            </a:r>
            <a:r>
              <a:rPr sz="2000" b="1" spc="-5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바람직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주로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기술통계량을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제시하거나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t-검정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활용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52790" cy="496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자연실험과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무작위통제실험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자연실험</a:t>
            </a:r>
            <a:endParaRPr sz="2000">
              <a:latin typeface="Malgun Gothic"/>
              <a:cs typeface="Malgun Gothic"/>
            </a:endParaRPr>
          </a:p>
          <a:p>
            <a:pPr marL="1021080" marR="9525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자연적으로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발생하는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사건이나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변화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이용하여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인과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관계를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추 </a:t>
            </a:r>
            <a:r>
              <a:rPr sz="2000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론하는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연구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연구자가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직접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실험조건을</a:t>
            </a:r>
            <a:r>
              <a:rPr sz="2000" b="1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조작하지</a:t>
            </a:r>
            <a:r>
              <a:rPr sz="2000" b="1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않음</a:t>
            </a:r>
            <a:endParaRPr sz="2000">
              <a:latin typeface="Malgun Gothic"/>
              <a:cs typeface="Malgun Gothic"/>
            </a:endParaRPr>
          </a:p>
          <a:p>
            <a:pPr marL="1021080" marR="93980" lvl="1" indent="-229235">
              <a:lnSpc>
                <a:spcPct val="1101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자연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또는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사회에서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발생한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사건을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자연스럽게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발생한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실험으로 </a:t>
            </a:r>
            <a:r>
              <a:rPr sz="2000" b="1" spc="-68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가정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E48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무작위통제실험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참가자를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무작위로</a:t>
            </a:r>
            <a:r>
              <a:rPr sz="2000" b="1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실험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집단과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대조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집단에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배정하여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특정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E48"/>
                </a:solidFill>
                <a:latin typeface="Malgun Gothic"/>
                <a:cs typeface="Malgun Gothic"/>
              </a:rPr>
              <a:t>개입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4"/>
              </a:spcBef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이나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처리의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효과를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평가하는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연구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연구자가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직접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참가자를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무작위로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실험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집단과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대조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집단에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배정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238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Introduction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2170" cy="37166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사회과학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분야에서의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문제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국가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출산율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지원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정책의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효과성</a:t>
            </a:r>
            <a:endParaRPr sz="2000">
              <a:latin typeface="Malgun Gothic"/>
              <a:cs typeface="Malgun Gothic"/>
            </a:endParaRPr>
          </a:p>
          <a:p>
            <a:pPr marL="1021080" marR="306070" lvl="1" indent="-229235" algn="just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C국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정부는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갈수록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떨어지는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출산율을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끌어올리기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위해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새로운 </a:t>
            </a:r>
            <a:r>
              <a:rPr sz="2000" b="1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출산지원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정책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도입하였음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 algn="just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정책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도입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후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3년이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지난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상황에서,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정책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시행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이후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출산율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변화를 </a:t>
            </a:r>
            <a:r>
              <a:rPr sz="2000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살펴보니 출산율은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정책 도입 이후에도 3년 동안 계속해서 3% 가 </a:t>
            </a:r>
            <a:r>
              <a:rPr sz="2000" b="1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E48"/>
                </a:solidFill>
                <a:latin typeface="Malgun Gothic"/>
                <a:cs typeface="Malgun Gothic"/>
              </a:rPr>
              <a:t>량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줄어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들♘음</a:t>
            </a:r>
            <a:endParaRPr sz="2000">
              <a:latin typeface="Malgun Gothic"/>
              <a:cs typeface="Malgun Gothic"/>
            </a:endParaRPr>
          </a:p>
          <a:p>
            <a:pPr marL="1021080" marR="69215" lvl="1" indent="-229235" algn="just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그렇다면,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정책은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출산율을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높이지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못한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잘못된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정책이니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폐 </a:t>
            </a:r>
            <a:r>
              <a:rPr sz="2000" b="1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지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해야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하는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것일까?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7115" y="4631436"/>
            <a:ext cx="2534412" cy="19080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E48"/>
                </a:solidFill>
                <a:latin typeface="Malgun Gothic"/>
                <a:cs typeface="Malgun Gothic"/>
              </a:rPr>
              <a:t>7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238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Introduction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28990" cy="3406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사회과학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분야에서의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문제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(4)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대학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현장실습프로그램의</a:t>
            </a:r>
            <a:r>
              <a:rPr sz="2000" spc="-6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효과성</a:t>
            </a:r>
            <a:endParaRPr sz="2000">
              <a:latin typeface="Malgun Gothic"/>
              <a:cs typeface="Malgun Gothic"/>
            </a:endParaRPr>
          </a:p>
          <a:p>
            <a:pPr marL="1021080" marR="7683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D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대학은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현장실습프로그램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을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열심히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준비하여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이수를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희망하는 </a:t>
            </a:r>
            <a:r>
              <a:rPr sz="2000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학생들에게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제공하였음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현장실습프로그램을</a:t>
            </a:r>
            <a:r>
              <a:rPr sz="2000" spc="-4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이수한</a:t>
            </a:r>
            <a:r>
              <a:rPr sz="2000" b="1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학생들은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이수하지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않은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학생들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대비 </a:t>
            </a:r>
            <a:r>
              <a:rPr sz="2000" b="1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취업률이</a:t>
            </a:r>
            <a:r>
              <a:rPr sz="2000" b="1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더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높은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것으로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나타났음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그렇다면,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현장실습프로그램이</a:t>
            </a:r>
            <a:r>
              <a:rPr sz="2000" b="1" spc="-5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효과가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있는</a:t>
            </a:r>
            <a:r>
              <a:rPr sz="2000" b="1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것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일까?</a:t>
            </a:r>
            <a:endParaRPr sz="20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있다면,</a:t>
            </a:r>
            <a:r>
              <a:rPr sz="18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E48"/>
                </a:solidFill>
                <a:latin typeface="Malgun Gothic"/>
                <a:cs typeface="Malgun Gothic"/>
              </a:rPr>
              <a:t>취</a:t>
            </a:r>
            <a:r>
              <a:rPr sz="1800" b="1" u="heavy" dirty="0">
                <a:solidFill>
                  <a:srgbClr val="333E48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업률</a:t>
            </a:r>
            <a:r>
              <a:rPr sz="1800" b="1" u="heavy" spc="-5" dirty="0">
                <a:solidFill>
                  <a:srgbClr val="333E48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333E48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차이만큼</a:t>
            </a:r>
            <a:r>
              <a:rPr sz="1800" b="1" u="heavy" spc="-20" dirty="0">
                <a:solidFill>
                  <a:srgbClr val="333E48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333E48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효과가</a:t>
            </a:r>
            <a:r>
              <a:rPr sz="1800" b="1" u="heavy" spc="-15" dirty="0">
                <a:solidFill>
                  <a:srgbClr val="333E48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333E48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있는</a:t>
            </a:r>
            <a:r>
              <a:rPr sz="1800" b="1" u="heavy" spc="-15" dirty="0">
                <a:solidFill>
                  <a:srgbClr val="333E48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333E48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</a:rPr>
              <a:t>것</a:t>
            </a:r>
            <a:r>
              <a:rPr sz="1800" dirty="0">
                <a:solidFill>
                  <a:srgbClr val="333E48"/>
                </a:solidFill>
                <a:latin typeface="Malgun Gothic"/>
                <a:cs typeface="Malgun Gothic"/>
              </a:rPr>
              <a:t>일까?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67811" y="4479036"/>
            <a:ext cx="3197225" cy="2121535"/>
            <a:chOff x="3067811" y="4479036"/>
            <a:chExt cx="3197225" cy="21215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811" y="4479036"/>
              <a:ext cx="3112008" cy="20604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86948" y="6386213"/>
              <a:ext cx="19050" cy="205104"/>
            </a:xfrm>
            <a:custGeom>
              <a:avLst/>
              <a:gdLst/>
              <a:ahLst/>
              <a:cxnLst/>
              <a:rect l="l" t="t" r="r" b="b"/>
              <a:pathLst>
                <a:path w="19050" h="205104">
                  <a:moveTo>
                    <a:pt x="12362" y="2644"/>
                  </a:moveTo>
                  <a:lnTo>
                    <a:pt x="7026" y="0"/>
                  </a:lnTo>
                  <a:lnTo>
                    <a:pt x="3187" y="4986"/>
                  </a:lnTo>
                  <a:lnTo>
                    <a:pt x="845" y="17603"/>
                  </a:lnTo>
                  <a:lnTo>
                    <a:pt x="0" y="37851"/>
                  </a:lnTo>
                  <a:lnTo>
                    <a:pt x="90" y="62037"/>
                  </a:lnTo>
                  <a:lnTo>
                    <a:pt x="1400" y="111145"/>
                  </a:lnTo>
                  <a:lnTo>
                    <a:pt x="3904" y="158586"/>
                  </a:lnTo>
                  <a:lnTo>
                    <a:pt x="6890" y="202286"/>
                  </a:lnTo>
                  <a:lnTo>
                    <a:pt x="7562" y="204791"/>
                  </a:lnTo>
                  <a:lnTo>
                    <a:pt x="8321" y="203350"/>
                  </a:lnTo>
                  <a:lnTo>
                    <a:pt x="9408" y="201289"/>
                  </a:lnTo>
                  <a:lnTo>
                    <a:pt x="12827" y="194803"/>
                  </a:lnTo>
                  <a:lnTo>
                    <a:pt x="18577" y="183894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1047" y="6445463"/>
              <a:ext cx="120895" cy="1070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4183" y="6413483"/>
              <a:ext cx="119096" cy="1314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32206" y="5999372"/>
              <a:ext cx="473709" cy="359410"/>
            </a:xfrm>
            <a:custGeom>
              <a:avLst/>
              <a:gdLst/>
              <a:ahLst/>
              <a:cxnLst/>
              <a:rect l="l" t="t" r="r" b="b"/>
              <a:pathLst>
                <a:path w="473710" h="359410">
                  <a:moveTo>
                    <a:pt x="279270" y="332736"/>
                  </a:moveTo>
                  <a:lnTo>
                    <a:pt x="284458" y="333765"/>
                  </a:lnTo>
                  <a:lnTo>
                    <a:pt x="287447" y="338730"/>
                  </a:lnTo>
                  <a:lnTo>
                    <a:pt x="288236" y="347632"/>
                  </a:lnTo>
                  <a:lnTo>
                    <a:pt x="288779" y="353749"/>
                  </a:lnTo>
                  <a:lnTo>
                    <a:pt x="286359" y="357230"/>
                  </a:lnTo>
                  <a:lnTo>
                    <a:pt x="280976" y="358075"/>
                  </a:lnTo>
                  <a:lnTo>
                    <a:pt x="275593" y="358920"/>
                  </a:lnTo>
                  <a:lnTo>
                    <a:pt x="269451" y="357214"/>
                  </a:lnTo>
                  <a:lnTo>
                    <a:pt x="236463" y="331806"/>
                  </a:lnTo>
                  <a:lnTo>
                    <a:pt x="210061" y="296756"/>
                  </a:lnTo>
                  <a:lnTo>
                    <a:pt x="206646" y="289948"/>
                  </a:lnTo>
                  <a:lnTo>
                    <a:pt x="204328" y="283222"/>
                  </a:lnTo>
                  <a:lnTo>
                    <a:pt x="203107" y="276578"/>
                  </a:lnTo>
                  <a:lnTo>
                    <a:pt x="202518" y="268405"/>
                  </a:lnTo>
                  <a:lnTo>
                    <a:pt x="203405" y="258344"/>
                  </a:lnTo>
                  <a:lnTo>
                    <a:pt x="205769" y="246394"/>
                  </a:lnTo>
                  <a:lnTo>
                    <a:pt x="209610" y="232556"/>
                  </a:lnTo>
                </a:path>
                <a:path w="473710" h="359410">
                  <a:moveTo>
                    <a:pt x="179301" y="277630"/>
                  </a:moveTo>
                  <a:lnTo>
                    <a:pt x="172132" y="272158"/>
                  </a:lnTo>
                  <a:lnTo>
                    <a:pt x="168786" y="266835"/>
                  </a:lnTo>
                  <a:lnTo>
                    <a:pt x="169262" y="261661"/>
                  </a:lnTo>
                  <a:lnTo>
                    <a:pt x="204533" y="237642"/>
                  </a:lnTo>
                  <a:lnTo>
                    <a:pt x="221739" y="229909"/>
                  </a:lnTo>
                  <a:lnTo>
                    <a:pt x="228853" y="230028"/>
                  </a:lnTo>
                  <a:lnTo>
                    <a:pt x="253295" y="263256"/>
                  </a:lnTo>
                  <a:lnTo>
                    <a:pt x="257587" y="269601"/>
                  </a:lnTo>
                  <a:lnTo>
                    <a:pt x="281662" y="295614"/>
                  </a:lnTo>
                  <a:lnTo>
                    <a:pt x="286047" y="297732"/>
                  </a:lnTo>
                </a:path>
                <a:path w="473710" h="359410">
                  <a:moveTo>
                    <a:pt x="7626" y="131882"/>
                  </a:moveTo>
                  <a:lnTo>
                    <a:pt x="4229" y="141273"/>
                  </a:lnTo>
                  <a:lnTo>
                    <a:pt x="1825" y="150917"/>
                  </a:lnTo>
                  <a:lnTo>
                    <a:pt x="415" y="160812"/>
                  </a:lnTo>
                  <a:lnTo>
                    <a:pt x="0" y="170960"/>
                  </a:lnTo>
                  <a:lnTo>
                    <a:pt x="176" y="180639"/>
                  </a:lnTo>
                  <a:lnTo>
                    <a:pt x="544" y="189130"/>
                  </a:lnTo>
                  <a:lnTo>
                    <a:pt x="1104" y="196433"/>
                  </a:lnTo>
                  <a:lnTo>
                    <a:pt x="1855" y="202547"/>
                  </a:lnTo>
                  <a:lnTo>
                    <a:pt x="2983" y="209908"/>
                  </a:lnTo>
                  <a:lnTo>
                    <a:pt x="3586" y="213840"/>
                  </a:lnTo>
                  <a:lnTo>
                    <a:pt x="3663" y="214345"/>
                  </a:lnTo>
                  <a:lnTo>
                    <a:pt x="3741" y="214849"/>
                  </a:lnTo>
                  <a:lnTo>
                    <a:pt x="3780" y="214151"/>
                  </a:lnTo>
                  <a:lnTo>
                    <a:pt x="3782" y="212250"/>
                  </a:lnTo>
                  <a:lnTo>
                    <a:pt x="3785" y="208404"/>
                  </a:lnTo>
                  <a:lnTo>
                    <a:pt x="3793" y="199713"/>
                  </a:lnTo>
                  <a:lnTo>
                    <a:pt x="3805" y="186180"/>
                  </a:lnTo>
                  <a:lnTo>
                    <a:pt x="3821" y="167803"/>
                  </a:lnTo>
                  <a:lnTo>
                    <a:pt x="3992" y="148725"/>
                  </a:lnTo>
                  <a:lnTo>
                    <a:pt x="7967" y="102765"/>
                  </a:lnTo>
                  <a:lnTo>
                    <a:pt x="15154" y="95405"/>
                  </a:lnTo>
                  <a:lnTo>
                    <a:pt x="19397" y="93623"/>
                  </a:lnTo>
                  <a:lnTo>
                    <a:pt x="24861" y="92732"/>
                  </a:lnTo>
                  <a:lnTo>
                    <a:pt x="31546" y="92731"/>
                  </a:lnTo>
                  <a:lnTo>
                    <a:pt x="38231" y="92729"/>
                  </a:lnTo>
                  <a:lnTo>
                    <a:pt x="43044" y="94431"/>
                  </a:lnTo>
                  <a:lnTo>
                    <a:pt x="45985" y="97834"/>
                  </a:lnTo>
                  <a:lnTo>
                    <a:pt x="48926" y="101237"/>
                  </a:lnTo>
                  <a:lnTo>
                    <a:pt x="58224" y="147608"/>
                  </a:lnTo>
                  <a:lnTo>
                    <a:pt x="60265" y="168395"/>
                  </a:lnTo>
                  <a:lnTo>
                    <a:pt x="62216" y="188226"/>
                  </a:lnTo>
                  <a:lnTo>
                    <a:pt x="64079" y="207100"/>
                  </a:lnTo>
                  <a:lnTo>
                    <a:pt x="65852" y="225020"/>
                  </a:lnTo>
                </a:path>
                <a:path w="473710" h="359410">
                  <a:moveTo>
                    <a:pt x="103308" y="197704"/>
                  </a:moveTo>
                  <a:lnTo>
                    <a:pt x="111323" y="199620"/>
                  </a:lnTo>
                  <a:lnTo>
                    <a:pt x="117502" y="198007"/>
                  </a:lnTo>
                  <a:lnTo>
                    <a:pt x="121843" y="192866"/>
                  </a:lnTo>
                  <a:lnTo>
                    <a:pt x="124846" y="189310"/>
                  </a:lnTo>
                  <a:lnTo>
                    <a:pt x="127501" y="184485"/>
                  </a:lnTo>
                  <a:lnTo>
                    <a:pt x="129808" y="178391"/>
                  </a:lnTo>
                  <a:lnTo>
                    <a:pt x="132114" y="172297"/>
                  </a:lnTo>
                  <a:lnTo>
                    <a:pt x="137554" y="128493"/>
                  </a:lnTo>
                  <a:lnTo>
                    <a:pt x="136643" y="123574"/>
                  </a:lnTo>
                  <a:lnTo>
                    <a:pt x="134689" y="120270"/>
                  </a:lnTo>
                  <a:lnTo>
                    <a:pt x="132735" y="116966"/>
                  </a:lnTo>
                  <a:lnTo>
                    <a:pt x="130216" y="115028"/>
                  </a:lnTo>
                  <a:lnTo>
                    <a:pt x="127132" y="114457"/>
                  </a:lnTo>
                  <a:lnTo>
                    <a:pt x="124049" y="113885"/>
                  </a:lnTo>
                  <a:lnTo>
                    <a:pt x="120595" y="115769"/>
                  </a:lnTo>
                  <a:lnTo>
                    <a:pt x="116770" y="120109"/>
                  </a:lnTo>
                  <a:lnTo>
                    <a:pt x="112946" y="124449"/>
                  </a:lnTo>
                  <a:lnTo>
                    <a:pt x="95833" y="158725"/>
                  </a:lnTo>
                  <a:lnTo>
                    <a:pt x="93805" y="167191"/>
                  </a:lnTo>
                </a:path>
                <a:path w="473710" h="359410">
                  <a:moveTo>
                    <a:pt x="321789" y="320819"/>
                  </a:moveTo>
                  <a:lnTo>
                    <a:pt x="351345" y="280079"/>
                  </a:lnTo>
                  <a:lnTo>
                    <a:pt x="368107" y="240325"/>
                  </a:lnTo>
                  <a:lnTo>
                    <a:pt x="377348" y="202071"/>
                  </a:lnTo>
                  <a:lnTo>
                    <a:pt x="382124" y="158010"/>
                  </a:lnTo>
                  <a:lnTo>
                    <a:pt x="382465" y="143539"/>
                  </a:lnTo>
                  <a:lnTo>
                    <a:pt x="382317" y="138711"/>
                  </a:lnTo>
                  <a:lnTo>
                    <a:pt x="381844" y="131215"/>
                  </a:lnTo>
                  <a:lnTo>
                    <a:pt x="377122" y="128999"/>
                  </a:lnTo>
                  <a:lnTo>
                    <a:pt x="368152" y="132065"/>
                  </a:lnTo>
                </a:path>
                <a:path w="473710" h="359410">
                  <a:moveTo>
                    <a:pt x="336071" y="162802"/>
                  </a:moveTo>
                  <a:lnTo>
                    <a:pt x="365649" y="135267"/>
                  </a:lnTo>
                  <a:lnTo>
                    <a:pt x="379176" y="128166"/>
                  </a:lnTo>
                  <a:lnTo>
                    <a:pt x="383321" y="129404"/>
                  </a:lnTo>
                  <a:lnTo>
                    <a:pt x="391515" y="168351"/>
                  </a:lnTo>
                  <a:lnTo>
                    <a:pt x="392637" y="176381"/>
                  </a:lnTo>
                  <a:lnTo>
                    <a:pt x="400035" y="217344"/>
                  </a:lnTo>
                  <a:lnTo>
                    <a:pt x="407348" y="238571"/>
                  </a:lnTo>
                  <a:lnTo>
                    <a:pt x="412158" y="244425"/>
                  </a:lnTo>
                </a:path>
                <a:path w="473710" h="359410">
                  <a:moveTo>
                    <a:pt x="315213" y="33451"/>
                  </a:moveTo>
                  <a:lnTo>
                    <a:pt x="313369" y="21413"/>
                  </a:lnTo>
                  <a:lnTo>
                    <a:pt x="314270" y="12280"/>
                  </a:lnTo>
                  <a:lnTo>
                    <a:pt x="317914" y="6054"/>
                  </a:lnTo>
                  <a:lnTo>
                    <a:pt x="348535" y="0"/>
                  </a:lnTo>
                  <a:lnTo>
                    <a:pt x="352791" y="972"/>
                  </a:lnTo>
                  <a:lnTo>
                    <a:pt x="356000" y="2956"/>
                  </a:lnTo>
                  <a:lnTo>
                    <a:pt x="359209" y="4940"/>
                  </a:lnTo>
                  <a:lnTo>
                    <a:pt x="361183" y="8350"/>
                  </a:lnTo>
                  <a:lnTo>
                    <a:pt x="361923" y="13187"/>
                  </a:lnTo>
                  <a:lnTo>
                    <a:pt x="362662" y="18024"/>
                  </a:lnTo>
                  <a:lnTo>
                    <a:pt x="361920" y="23689"/>
                  </a:lnTo>
                  <a:lnTo>
                    <a:pt x="359695" y="30184"/>
                  </a:lnTo>
                  <a:lnTo>
                    <a:pt x="357470" y="36679"/>
                  </a:lnTo>
                  <a:lnTo>
                    <a:pt x="354043" y="43186"/>
                  </a:lnTo>
                  <a:lnTo>
                    <a:pt x="349417" y="49701"/>
                  </a:lnTo>
                  <a:lnTo>
                    <a:pt x="344791" y="56217"/>
                  </a:lnTo>
                  <a:lnTo>
                    <a:pt x="342157" y="60689"/>
                  </a:lnTo>
                  <a:lnTo>
                    <a:pt x="341516" y="63115"/>
                  </a:lnTo>
                  <a:lnTo>
                    <a:pt x="340875" y="65541"/>
                  </a:lnTo>
                  <a:lnTo>
                    <a:pt x="341799" y="67022"/>
                  </a:lnTo>
                  <a:lnTo>
                    <a:pt x="344288" y="67559"/>
                  </a:lnTo>
                  <a:lnTo>
                    <a:pt x="346776" y="68095"/>
                  </a:lnTo>
                  <a:lnTo>
                    <a:pt x="348713" y="70911"/>
                  </a:lnTo>
                  <a:lnTo>
                    <a:pt x="350098" y="76006"/>
                  </a:lnTo>
                  <a:lnTo>
                    <a:pt x="351484" y="81101"/>
                  </a:lnTo>
                  <a:lnTo>
                    <a:pt x="351981" y="87395"/>
                  </a:lnTo>
                  <a:lnTo>
                    <a:pt x="351588" y="94889"/>
                  </a:lnTo>
                  <a:lnTo>
                    <a:pt x="350634" y="102993"/>
                  </a:lnTo>
                  <a:lnTo>
                    <a:pt x="348648" y="110519"/>
                  </a:lnTo>
                  <a:lnTo>
                    <a:pt x="345631" y="117468"/>
                  </a:lnTo>
                  <a:lnTo>
                    <a:pt x="341583" y="123838"/>
                  </a:lnTo>
                </a:path>
                <a:path w="473710" h="359410">
                  <a:moveTo>
                    <a:pt x="410224" y="95550"/>
                  </a:moveTo>
                  <a:lnTo>
                    <a:pt x="451640" y="77513"/>
                  </a:lnTo>
                  <a:lnTo>
                    <a:pt x="472068" y="55180"/>
                  </a:lnTo>
                  <a:lnTo>
                    <a:pt x="473308" y="50363"/>
                  </a:lnTo>
                  <a:lnTo>
                    <a:pt x="472211" y="45394"/>
                  </a:lnTo>
                  <a:lnTo>
                    <a:pt x="468777" y="40275"/>
                  </a:lnTo>
                  <a:lnTo>
                    <a:pt x="465343" y="35155"/>
                  </a:lnTo>
                  <a:lnTo>
                    <a:pt x="429054" y="25082"/>
                  </a:lnTo>
                  <a:lnTo>
                    <a:pt x="421259" y="25073"/>
                  </a:lnTo>
                  <a:lnTo>
                    <a:pt x="400439" y="64973"/>
                  </a:lnTo>
                  <a:lnTo>
                    <a:pt x="401934" y="82852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2188" y="5635559"/>
              <a:ext cx="316919" cy="2611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87850" y="5431730"/>
              <a:ext cx="15875" cy="94615"/>
            </a:xfrm>
            <a:custGeom>
              <a:avLst/>
              <a:gdLst/>
              <a:ahLst/>
              <a:cxnLst/>
              <a:rect l="l" t="t" r="r" b="b"/>
              <a:pathLst>
                <a:path w="15875" h="94614">
                  <a:moveTo>
                    <a:pt x="5717" y="0"/>
                  </a:moveTo>
                  <a:lnTo>
                    <a:pt x="1983" y="3613"/>
                  </a:lnTo>
                  <a:lnTo>
                    <a:pt x="78" y="9908"/>
                  </a:lnTo>
                  <a:lnTo>
                    <a:pt x="0" y="18883"/>
                  </a:lnTo>
                  <a:lnTo>
                    <a:pt x="901" y="30865"/>
                  </a:lnTo>
                  <a:lnTo>
                    <a:pt x="3772" y="47398"/>
                  </a:lnTo>
                  <a:lnTo>
                    <a:pt x="8615" y="68482"/>
                  </a:lnTo>
                  <a:lnTo>
                    <a:pt x="15428" y="94118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7292" y="5458869"/>
              <a:ext cx="68331" cy="1030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4398" y="5346232"/>
              <a:ext cx="181964" cy="1848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81186" y="5493447"/>
              <a:ext cx="17145" cy="125730"/>
            </a:xfrm>
            <a:custGeom>
              <a:avLst/>
              <a:gdLst/>
              <a:ahLst/>
              <a:cxnLst/>
              <a:rect l="l" t="t" r="r" b="b"/>
              <a:pathLst>
                <a:path w="17145" h="125729">
                  <a:moveTo>
                    <a:pt x="8438" y="927"/>
                  </a:moveTo>
                  <a:lnTo>
                    <a:pt x="0" y="42357"/>
                  </a:lnTo>
                  <a:lnTo>
                    <a:pt x="15" y="51216"/>
                  </a:lnTo>
                  <a:lnTo>
                    <a:pt x="1211" y="65607"/>
                  </a:lnTo>
                  <a:lnTo>
                    <a:pt x="4403" y="82821"/>
                  </a:lnTo>
                  <a:lnTo>
                    <a:pt x="9593" y="102859"/>
                  </a:lnTo>
                  <a:lnTo>
                    <a:pt x="16780" y="125720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7642" y="5490315"/>
              <a:ext cx="88401" cy="14957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97200" y="5195410"/>
              <a:ext cx="339090" cy="407034"/>
            </a:xfrm>
            <a:custGeom>
              <a:avLst/>
              <a:gdLst/>
              <a:ahLst/>
              <a:cxnLst/>
              <a:rect l="l" t="t" r="r" b="b"/>
              <a:pathLst>
                <a:path w="339089" h="407035">
                  <a:moveTo>
                    <a:pt x="157763" y="271657"/>
                  </a:moveTo>
                  <a:lnTo>
                    <a:pt x="155663" y="279291"/>
                  </a:lnTo>
                  <a:lnTo>
                    <a:pt x="154135" y="287673"/>
                  </a:lnTo>
                  <a:lnTo>
                    <a:pt x="153180" y="296803"/>
                  </a:lnTo>
                  <a:lnTo>
                    <a:pt x="152797" y="306682"/>
                  </a:lnTo>
                  <a:lnTo>
                    <a:pt x="153180" y="322106"/>
                  </a:lnTo>
                  <a:lnTo>
                    <a:pt x="154617" y="337840"/>
                  </a:lnTo>
                  <a:lnTo>
                    <a:pt x="157108" y="353885"/>
                  </a:lnTo>
                  <a:lnTo>
                    <a:pt x="160652" y="370241"/>
                  </a:lnTo>
                </a:path>
                <a:path w="339089" h="407035">
                  <a:moveTo>
                    <a:pt x="164786" y="286227"/>
                  </a:moveTo>
                  <a:lnTo>
                    <a:pt x="170605" y="282540"/>
                  </a:lnTo>
                  <a:lnTo>
                    <a:pt x="175714" y="281350"/>
                  </a:lnTo>
                  <a:lnTo>
                    <a:pt x="180113" y="282657"/>
                  </a:lnTo>
                  <a:lnTo>
                    <a:pt x="183143" y="283557"/>
                  </a:lnTo>
                  <a:lnTo>
                    <a:pt x="186149" y="285468"/>
                  </a:lnTo>
                  <a:lnTo>
                    <a:pt x="189131" y="288389"/>
                  </a:lnTo>
                  <a:lnTo>
                    <a:pt x="192112" y="291309"/>
                  </a:lnTo>
                  <a:lnTo>
                    <a:pt x="199421" y="315880"/>
                  </a:lnTo>
                  <a:lnTo>
                    <a:pt x="199606" y="322752"/>
                  </a:lnTo>
                  <a:lnTo>
                    <a:pt x="177492" y="358503"/>
                  </a:lnTo>
                  <a:lnTo>
                    <a:pt x="158835" y="377698"/>
                  </a:lnTo>
                  <a:lnTo>
                    <a:pt x="156527" y="379821"/>
                  </a:lnTo>
                  <a:lnTo>
                    <a:pt x="156296" y="380034"/>
                  </a:lnTo>
                  <a:lnTo>
                    <a:pt x="156065" y="380247"/>
                  </a:lnTo>
                  <a:lnTo>
                    <a:pt x="156478" y="379974"/>
                  </a:lnTo>
                  <a:lnTo>
                    <a:pt x="156830" y="379722"/>
                  </a:lnTo>
                  <a:lnTo>
                    <a:pt x="160348" y="377204"/>
                  </a:lnTo>
                  <a:lnTo>
                    <a:pt x="167031" y="372419"/>
                  </a:lnTo>
                  <a:lnTo>
                    <a:pt x="175124" y="366953"/>
                  </a:lnTo>
                  <a:lnTo>
                    <a:pt x="184712" y="361072"/>
                  </a:lnTo>
                  <a:lnTo>
                    <a:pt x="195794" y="354776"/>
                  </a:lnTo>
                  <a:lnTo>
                    <a:pt x="208372" y="348066"/>
                  </a:lnTo>
                </a:path>
                <a:path w="339089" h="407035">
                  <a:moveTo>
                    <a:pt x="233526" y="274669"/>
                  </a:moveTo>
                  <a:lnTo>
                    <a:pt x="239769" y="271156"/>
                  </a:lnTo>
                  <a:lnTo>
                    <a:pt x="246013" y="267642"/>
                  </a:lnTo>
                  <a:lnTo>
                    <a:pt x="252257" y="264128"/>
                  </a:lnTo>
                  <a:lnTo>
                    <a:pt x="258500" y="260615"/>
                  </a:lnTo>
                </a:path>
                <a:path w="339089" h="407035">
                  <a:moveTo>
                    <a:pt x="217340" y="326873"/>
                  </a:moveTo>
                  <a:lnTo>
                    <a:pt x="230846" y="320990"/>
                  </a:lnTo>
                  <a:lnTo>
                    <a:pt x="243623" y="312385"/>
                  </a:lnTo>
                  <a:lnTo>
                    <a:pt x="255671" y="301058"/>
                  </a:lnTo>
                  <a:lnTo>
                    <a:pt x="266989" y="287010"/>
                  </a:lnTo>
                </a:path>
                <a:path w="339089" h="407035">
                  <a:moveTo>
                    <a:pt x="297633" y="209278"/>
                  </a:moveTo>
                  <a:lnTo>
                    <a:pt x="289450" y="247639"/>
                  </a:lnTo>
                  <a:lnTo>
                    <a:pt x="287593" y="282282"/>
                  </a:lnTo>
                  <a:lnTo>
                    <a:pt x="286789" y="307672"/>
                  </a:lnTo>
                </a:path>
                <a:path w="339089" h="407035">
                  <a:moveTo>
                    <a:pt x="261573" y="406984"/>
                  </a:moveTo>
                  <a:lnTo>
                    <a:pt x="264670" y="397484"/>
                  </a:lnTo>
                  <a:lnTo>
                    <a:pt x="266829" y="388705"/>
                  </a:lnTo>
                  <a:lnTo>
                    <a:pt x="268048" y="380648"/>
                  </a:lnTo>
                  <a:lnTo>
                    <a:pt x="268328" y="373312"/>
                  </a:lnTo>
                  <a:lnTo>
                    <a:pt x="268156" y="366976"/>
                  </a:lnTo>
                  <a:lnTo>
                    <a:pt x="265965" y="363568"/>
                  </a:lnTo>
                  <a:lnTo>
                    <a:pt x="261754" y="363089"/>
                  </a:lnTo>
                  <a:lnTo>
                    <a:pt x="255533" y="363324"/>
                  </a:lnTo>
                  <a:lnTo>
                    <a:pt x="245922" y="365060"/>
                  </a:lnTo>
                  <a:lnTo>
                    <a:pt x="232920" y="368297"/>
                  </a:lnTo>
                  <a:lnTo>
                    <a:pt x="216529" y="373034"/>
                  </a:lnTo>
                </a:path>
                <a:path w="339089" h="407035">
                  <a:moveTo>
                    <a:pt x="4144" y="109024"/>
                  </a:moveTo>
                  <a:lnTo>
                    <a:pt x="1548" y="106290"/>
                  </a:lnTo>
                  <a:lnTo>
                    <a:pt x="167" y="111770"/>
                  </a:lnTo>
                  <a:lnTo>
                    <a:pt x="0" y="125466"/>
                  </a:lnTo>
                  <a:lnTo>
                    <a:pt x="1434" y="140911"/>
                  </a:lnTo>
                  <a:lnTo>
                    <a:pt x="6104" y="157224"/>
                  </a:lnTo>
                  <a:lnTo>
                    <a:pt x="14010" y="174405"/>
                  </a:lnTo>
                  <a:lnTo>
                    <a:pt x="25152" y="192455"/>
                  </a:lnTo>
                </a:path>
                <a:path w="339089" h="407035">
                  <a:moveTo>
                    <a:pt x="96706" y="101916"/>
                  </a:moveTo>
                  <a:lnTo>
                    <a:pt x="93790" y="94802"/>
                  </a:lnTo>
                  <a:lnTo>
                    <a:pt x="91230" y="94515"/>
                  </a:lnTo>
                  <a:lnTo>
                    <a:pt x="89025" y="101054"/>
                  </a:lnTo>
                  <a:lnTo>
                    <a:pt x="87402" y="105869"/>
                  </a:lnTo>
                  <a:lnTo>
                    <a:pt x="86569" y="113303"/>
                  </a:lnTo>
                  <a:lnTo>
                    <a:pt x="86528" y="123356"/>
                  </a:lnTo>
                  <a:lnTo>
                    <a:pt x="86487" y="133409"/>
                  </a:lnTo>
                  <a:lnTo>
                    <a:pt x="114244" y="158126"/>
                  </a:lnTo>
                  <a:lnTo>
                    <a:pt x="123203" y="160499"/>
                  </a:lnTo>
                  <a:lnTo>
                    <a:pt x="129792" y="161731"/>
                  </a:lnTo>
                  <a:lnTo>
                    <a:pt x="134009" y="161823"/>
                  </a:lnTo>
                  <a:lnTo>
                    <a:pt x="138227" y="161913"/>
                  </a:lnTo>
                  <a:lnTo>
                    <a:pt x="140882" y="161971"/>
                  </a:lnTo>
                  <a:lnTo>
                    <a:pt x="141976" y="161995"/>
                  </a:lnTo>
                  <a:lnTo>
                    <a:pt x="143068" y="162019"/>
                  </a:lnTo>
                  <a:lnTo>
                    <a:pt x="142760" y="162410"/>
                  </a:lnTo>
                  <a:lnTo>
                    <a:pt x="141048" y="163169"/>
                  </a:lnTo>
                  <a:lnTo>
                    <a:pt x="138598" y="164255"/>
                  </a:lnTo>
                  <a:lnTo>
                    <a:pt x="131138" y="167561"/>
                  </a:lnTo>
                  <a:lnTo>
                    <a:pt x="118667" y="173089"/>
                  </a:lnTo>
                </a:path>
                <a:path w="339089" h="407035">
                  <a:moveTo>
                    <a:pt x="82221" y="120310"/>
                  </a:moveTo>
                  <a:lnTo>
                    <a:pt x="104898" y="88000"/>
                  </a:lnTo>
                  <a:lnTo>
                    <a:pt x="114769" y="87335"/>
                  </a:lnTo>
                  <a:lnTo>
                    <a:pt x="128130" y="87568"/>
                  </a:lnTo>
                  <a:lnTo>
                    <a:pt x="144980" y="88699"/>
                  </a:lnTo>
                </a:path>
                <a:path w="339089" h="407035">
                  <a:moveTo>
                    <a:pt x="195994" y="46501"/>
                  </a:moveTo>
                  <a:lnTo>
                    <a:pt x="193134" y="55678"/>
                  </a:lnTo>
                  <a:lnTo>
                    <a:pt x="191975" y="68872"/>
                  </a:lnTo>
                  <a:lnTo>
                    <a:pt x="192518" y="86082"/>
                  </a:lnTo>
                  <a:lnTo>
                    <a:pt x="194761" y="107309"/>
                  </a:lnTo>
                </a:path>
                <a:path w="339089" h="407035">
                  <a:moveTo>
                    <a:pt x="201244" y="53009"/>
                  </a:moveTo>
                  <a:lnTo>
                    <a:pt x="242396" y="53329"/>
                  </a:lnTo>
                  <a:lnTo>
                    <a:pt x="261047" y="66423"/>
                  </a:lnTo>
                  <a:lnTo>
                    <a:pt x="260087" y="72775"/>
                  </a:lnTo>
                  <a:lnTo>
                    <a:pt x="235535" y="108365"/>
                  </a:lnTo>
                  <a:lnTo>
                    <a:pt x="202232" y="135623"/>
                  </a:lnTo>
                  <a:lnTo>
                    <a:pt x="200103" y="136631"/>
                  </a:lnTo>
                  <a:lnTo>
                    <a:pt x="200310" y="136176"/>
                  </a:lnTo>
                  <a:lnTo>
                    <a:pt x="200516" y="135721"/>
                  </a:lnTo>
                  <a:lnTo>
                    <a:pt x="210192" y="125908"/>
                  </a:lnTo>
                  <a:lnTo>
                    <a:pt x="214929" y="123160"/>
                  </a:lnTo>
                  <a:lnTo>
                    <a:pt x="254149" y="111199"/>
                  </a:lnTo>
                  <a:lnTo>
                    <a:pt x="268323" y="108409"/>
                  </a:lnTo>
                </a:path>
                <a:path w="339089" h="407035">
                  <a:moveTo>
                    <a:pt x="284778" y="64673"/>
                  </a:moveTo>
                  <a:lnTo>
                    <a:pt x="284222" y="52289"/>
                  </a:lnTo>
                  <a:lnTo>
                    <a:pt x="286468" y="43420"/>
                  </a:lnTo>
                  <a:lnTo>
                    <a:pt x="291517" y="38065"/>
                  </a:lnTo>
                  <a:lnTo>
                    <a:pt x="299369" y="36223"/>
                  </a:lnTo>
                </a:path>
                <a:path w="339089" h="407035">
                  <a:moveTo>
                    <a:pt x="279848" y="90552"/>
                  </a:moveTo>
                  <a:lnTo>
                    <a:pt x="285243" y="89080"/>
                  </a:lnTo>
                  <a:lnTo>
                    <a:pt x="290638" y="87607"/>
                  </a:lnTo>
                  <a:lnTo>
                    <a:pt x="296033" y="86135"/>
                  </a:lnTo>
                </a:path>
                <a:path w="339089" h="407035">
                  <a:moveTo>
                    <a:pt x="338589" y="0"/>
                  </a:moveTo>
                  <a:lnTo>
                    <a:pt x="337682" y="15460"/>
                  </a:lnTo>
                  <a:lnTo>
                    <a:pt x="336775" y="30920"/>
                  </a:lnTo>
                  <a:lnTo>
                    <a:pt x="335868" y="46381"/>
                  </a:lnTo>
                  <a:lnTo>
                    <a:pt x="334961" y="61841"/>
                  </a:lnTo>
                </a:path>
                <a:path w="339089" h="407035">
                  <a:moveTo>
                    <a:pt x="300533" y="180298"/>
                  </a:moveTo>
                  <a:lnTo>
                    <a:pt x="314037" y="138398"/>
                  </a:lnTo>
                  <a:lnTo>
                    <a:pt x="314643" y="131247"/>
                  </a:lnTo>
                  <a:lnTo>
                    <a:pt x="314307" y="126320"/>
                  </a:lnTo>
                  <a:lnTo>
                    <a:pt x="313028" y="123617"/>
                  </a:lnTo>
                  <a:lnTo>
                    <a:pt x="310081" y="123613"/>
                  </a:lnTo>
                  <a:lnTo>
                    <a:pt x="303942" y="129312"/>
                  </a:lnTo>
                  <a:lnTo>
                    <a:pt x="294612" y="140714"/>
                  </a:lnTo>
                  <a:lnTo>
                    <a:pt x="282090" y="157819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96490" y="5239312"/>
              <a:ext cx="155357" cy="20597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50579" y="5116069"/>
              <a:ext cx="505459" cy="577215"/>
            </a:xfrm>
            <a:custGeom>
              <a:avLst/>
              <a:gdLst/>
              <a:ahLst/>
              <a:cxnLst/>
              <a:rect l="l" t="t" r="r" b="b"/>
              <a:pathLst>
                <a:path w="505460" h="577214">
                  <a:moveTo>
                    <a:pt x="257432" y="470171"/>
                  </a:moveTo>
                  <a:lnTo>
                    <a:pt x="252704" y="454413"/>
                  </a:lnTo>
                  <a:lnTo>
                    <a:pt x="249129" y="440515"/>
                  </a:lnTo>
                  <a:lnTo>
                    <a:pt x="246705" y="428478"/>
                  </a:lnTo>
                  <a:lnTo>
                    <a:pt x="245434" y="418301"/>
                  </a:lnTo>
                </a:path>
                <a:path w="505460" h="577214">
                  <a:moveTo>
                    <a:pt x="22743" y="57255"/>
                  </a:moveTo>
                  <a:lnTo>
                    <a:pt x="18011" y="51280"/>
                  </a:lnTo>
                  <a:lnTo>
                    <a:pt x="14967" y="47436"/>
                  </a:lnTo>
                  <a:lnTo>
                    <a:pt x="13609" y="45722"/>
                  </a:lnTo>
                  <a:lnTo>
                    <a:pt x="12666" y="44531"/>
                  </a:lnTo>
                  <a:lnTo>
                    <a:pt x="12203" y="46225"/>
                  </a:lnTo>
                  <a:lnTo>
                    <a:pt x="12221" y="50803"/>
                  </a:lnTo>
                  <a:lnTo>
                    <a:pt x="12238" y="54979"/>
                  </a:lnTo>
                  <a:lnTo>
                    <a:pt x="14702" y="101279"/>
                  </a:lnTo>
                  <a:lnTo>
                    <a:pt x="26756" y="161157"/>
                  </a:lnTo>
                  <a:lnTo>
                    <a:pt x="39313" y="212941"/>
                  </a:lnTo>
                  <a:lnTo>
                    <a:pt x="54651" y="272336"/>
                  </a:lnTo>
                  <a:lnTo>
                    <a:pt x="62360" y="303055"/>
                  </a:lnTo>
                  <a:lnTo>
                    <a:pt x="77388" y="365669"/>
                  </a:lnTo>
                  <a:lnTo>
                    <a:pt x="90072" y="421173"/>
                  </a:lnTo>
                  <a:lnTo>
                    <a:pt x="98591" y="460887"/>
                  </a:lnTo>
                  <a:lnTo>
                    <a:pt x="102934" y="488659"/>
                  </a:lnTo>
                  <a:lnTo>
                    <a:pt x="102021" y="489046"/>
                  </a:lnTo>
                  <a:lnTo>
                    <a:pt x="98717" y="485023"/>
                  </a:lnTo>
                  <a:lnTo>
                    <a:pt x="93106" y="478192"/>
                  </a:lnTo>
                  <a:lnTo>
                    <a:pt x="85188" y="468552"/>
                  </a:lnTo>
                  <a:lnTo>
                    <a:pt x="74963" y="456102"/>
                  </a:lnTo>
                </a:path>
                <a:path w="505460" h="577214">
                  <a:moveTo>
                    <a:pt x="0" y="149413"/>
                  </a:moveTo>
                  <a:lnTo>
                    <a:pt x="17994" y="111980"/>
                  </a:lnTo>
                  <a:lnTo>
                    <a:pt x="46064" y="75014"/>
                  </a:lnTo>
                  <a:lnTo>
                    <a:pt x="87455" y="52100"/>
                  </a:lnTo>
                  <a:lnTo>
                    <a:pt x="130075" y="37773"/>
                  </a:lnTo>
                  <a:lnTo>
                    <a:pt x="173793" y="29394"/>
                  </a:lnTo>
                  <a:lnTo>
                    <a:pt x="203566" y="24634"/>
                  </a:lnTo>
                  <a:lnTo>
                    <a:pt x="218648" y="22271"/>
                  </a:lnTo>
                  <a:lnTo>
                    <a:pt x="233868" y="19705"/>
                  </a:lnTo>
                  <a:lnTo>
                    <a:pt x="249226" y="16937"/>
                  </a:lnTo>
                  <a:lnTo>
                    <a:pt x="264722" y="13966"/>
                  </a:lnTo>
                  <a:lnTo>
                    <a:pt x="280044" y="11053"/>
                  </a:lnTo>
                  <a:lnTo>
                    <a:pt x="323077" y="4226"/>
                  </a:lnTo>
                  <a:lnTo>
                    <a:pt x="367903" y="0"/>
                  </a:lnTo>
                  <a:lnTo>
                    <a:pt x="376111" y="171"/>
                  </a:lnTo>
                  <a:lnTo>
                    <a:pt x="406789" y="29323"/>
                  </a:lnTo>
                  <a:lnTo>
                    <a:pt x="415705" y="69369"/>
                  </a:lnTo>
                  <a:lnTo>
                    <a:pt x="421176" y="110968"/>
                  </a:lnTo>
                  <a:lnTo>
                    <a:pt x="425961" y="162594"/>
                  </a:lnTo>
                  <a:lnTo>
                    <a:pt x="428552" y="202742"/>
                  </a:lnTo>
                  <a:lnTo>
                    <a:pt x="430446" y="248966"/>
                  </a:lnTo>
                  <a:lnTo>
                    <a:pt x="431443" y="302742"/>
                  </a:lnTo>
                  <a:lnTo>
                    <a:pt x="430069" y="347219"/>
                  </a:lnTo>
                  <a:lnTo>
                    <a:pt x="425139" y="395889"/>
                  </a:lnTo>
                  <a:lnTo>
                    <a:pt x="416653" y="448752"/>
                  </a:lnTo>
                  <a:lnTo>
                    <a:pt x="404613" y="505808"/>
                  </a:lnTo>
                </a:path>
                <a:path w="505460" h="577214">
                  <a:moveTo>
                    <a:pt x="201337" y="576728"/>
                  </a:moveTo>
                  <a:lnTo>
                    <a:pt x="191343" y="576721"/>
                  </a:lnTo>
                  <a:lnTo>
                    <a:pt x="184797" y="575732"/>
                  </a:lnTo>
                  <a:lnTo>
                    <a:pt x="181698" y="573762"/>
                  </a:lnTo>
                  <a:lnTo>
                    <a:pt x="179548" y="572395"/>
                  </a:lnTo>
                  <a:lnTo>
                    <a:pt x="222010" y="548024"/>
                  </a:lnTo>
                  <a:lnTo>
                    <a:pt x="272860" y="534979"/>
                  </a:lnTo>
                  <a:lnTo>
                    <a:pt x="331382" y="527360"/>
                  </a:lnTo>
                  <a:lnTo>
                    <a:pt x="379059" y="524835"/>
                  </a:lnTo>
                  <a:lnTo>
                    <a:pt x="437037" y="523860"/>
                  </a:lnTo>
                  <a:lnTo>
                    <a:pt x="505316" y="524436"/>
                  </a:lnTo>
                </a:path>
              </a:pathLst>
            </a:custGeom>
            <a:ln w="180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6343706" y="5653393"/>
            <a:ext cx="15875" cy="31750"/>
          </a:xfrm>
          <a:custGeom>
            <a:avLst/>
            <a:gdLst/>
            <a:ahLst/>
            <a:cxnLst/>
            <a:rect l="l" t="t" r="r" b="b"/>
            <a:pathLst>
              <a:path w="15875" h="31750">
                <a:moveTo>
                  <a:pt x="0" y="31724"/>
                </a:moveTo>
                <a:lnTo>
                  <a:pt x="3836" y="23792"/>
                </a:lnTo>
                <a:lnTo>
                  <a:pt x="7673" y="15861"/>
                </a:lnTo>
                <a:lnTo>
                  <a:pt x="11510" y="7930"/>
                </a:lnTo>
                <a:lnTo>
                  <a:pt x="15347" y="0"/>
                </a:lnTo>
              </a:path>
            </a:pathLst>
          </a:custGeom>
          <a:ln w="18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E48"/>
                </a:solidFill>
                <a:latin typeface="Malgun Gothic"/>
                <a:cs typeface="Malgun Gothic"/>
              </a:rPr>
              <a:t>8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238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Introduction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29905" cy="3381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사회과학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분야에서의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문제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(5)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R&amp;D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투자와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경제</a:t>
            </a:r>
            <a:r>
              <a:rPr sz="2000" spc="-2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성장률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E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국가는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국가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경제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성장률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높이기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위하여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대규모</a:t>
            </a:r>
            <a:r>
              <a:rPr sz="2000" b="1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국가</a:t>
            </a:r>
            <a:r>
              <a:rPr sz="2000" b="1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R&amp;D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E48"/>
                </a:solidFill>
                <a:latin typeface="Malgun Gothic"/>
                <a:cs typeface="Malgun Gothic"/>
              </a:rPr>
              <a:t>투자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를</a:t>
            </a:r>
            <a:r>
              <a:rPr sz="2000" spc="-4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하기로</a:t>
            </a:r>
            <a:r>
              <a:rPr sz="2000" spc="-3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하였음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그런데,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2년간의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지속적인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R&amp;D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투자에도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E국의 경제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성장률은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2년간</a:t>
            </a:r>
            <a:r>
              <a:rPr sz="2000" spc="-4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지속적으로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감소하였음</a:t>
            </a:r>
            <a:endParaRPr sz="2000">
              <a:latin typeface="Malgun Gothic"/>
              <a:cs typeface="Malgun Gothic"/>
            </a:endParaRPr>
          </a:p>
          <a:p>
            <a:pPr marL="1021080" marR="196850" lvl="1" indent="-229235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그렇다면,</a:t>
            </a:r>
            <a:r>
              <a:rPr sz="2000" spc="-3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국가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R&amp;D</a:t>
            </a:r>
            <a:r>
              <a:rPr sz="2000" spc="-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투자는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국가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경제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성장률</a:t>
            </a:r>
            <a:r>
              <a:rPr sz="2000" spc="-1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개선에</a:t>
            </a:r>
            <a:r>
              <a:rPr sz="2000" spc="-2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효과가 </a:t>
            </a:r>
            <a:r>
              <a:rPr sz="2000" spc="-690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없는</a:t>
            </a:r>
            <a:r>
              <a:rPr sz="2000" spc="-15" dirty="0">
                <a:solidFill>
                  <a:srgbClr val="333E48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E48"/>
                </a:solidFill>
                <a:latin typeface="Malgun Gothic"/>
                <a:cs typeface="Malgun Gothic"/>
              </a:rPr>
              <a:t>것일까?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3427" y="4503420"/>
            <a:ext cx="3057144" cy="19141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E48"/>
                </a:solidFill>
                <a:latin typeface="Malgun Gothic"/>
                <a:cs typeface="Malgun Gothic"/>
              </a:rPr>
              <a:t>9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3709</Words>
  <Application>Microsoft Office PowerPoint</Application>
  <PresentationFormat>화면 슬라이드 쇼(4:3)</PresentationFormat>
  <Paragraphs>633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Arial MT</vt:lpstr>
      <vt:lpstr>Malgun Gothic</vt:lpstr>
      <vt:lpstr>Arial</vt:lpstr>
      <vt:lpstr>Calibri</vt:lpstr>
      <vt:lpstr>Times New Roman</vt:lpstr>
      <vt:lpstr>Wingdings</vt:lpstr>
      <vt:lpstr>Office Theme</vt:lpstr>
      <vt:lpstr>경영경제데이터분석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Causality</vt:lpstr>
      <vt:lpstr>Causality</vt:lpstr>
      <vt:lpstr>Causality</vt:lpstr>
      <vt:lpstr>Causality</vt:lpstr>
      <vt:lpstr>Causality</vt:lpstr>
      <vt:lpstr>PowerPoint 프레젠테이션</vt:lpstr>
      <vt:lpstr>Causality</vt:lpstr>
      <vt:lpstr>Causality</vt:lpstr>
      <vt:lpstr>Causality</vt:lpstr>
      <vt:lpstr>Confounding Variable</vt:lpstr>
      <vt:lpstr>Confounding Variable</vt:lpstr>
      <vt:lpstr>Confounding Variable</vt:lpstr>
      <vt:lpstr>Confounding Variable</vt:lpstr>
      <vt:lpstr>Confounding Variable</vt:lpstr>
      <vt:lpstr>Confounding Variable</vt:lpstr>
      <vt:lpstr>Confounding Variable</vt:lpstr>
      <vt:lpstr>Confounding Variable</vt:lpstr>
      <vt:lpstr>Confounding Variable</vt:lpstr>
      <vt:lpstr>Reverse Causality</vt:lpstr>
      <vt:lpstr>Reverse Causality</vt:lpstr>
      <vt:lpstr>Selection Bias</vt:lpstr>
      <vt:lpstr>Selection Bias</vt:lpstr>
      <vt:lpstr>Selection Bias</vt:lpstr>
      <vt:lpstr>Measurement Error</vt:lpstr>
      <vt:lpstr>Measurement Error</vt:lpstr>
      <vt:lpstr>Measurement Error</vt:lpstr>
      <vt:lpstr>Measurement Error</vt:lpstr>
      <vt:lpstr>Random Coincidence</vt:lpstr>
      <vt:lpstr>Ting Hai Effect</vt:lpstr>
      <vt:lpstr>PowerPoint 프레젠테이션</vt:lpstr>
      <vt:lpstr>Treatment and Control  Groups</vt:lpstr>
      <vt:lpstr>Treatment and Control Groups</vt:lpstr>
      <vt:lpstr>Treatment and Control Groups</vt:lpstr>
      <vt:lpstr>Treatment and Control Groups</vt:lpstr>
      <vt:lpstr>Treatment and Control Groups</vt:lpstr>
      <vt:lpstr>Treatment and Control Groups</vt:lpstr>
      <vt:lpstr>Counterfactuals</vt:lpstr>
      <vt:lpstr>Onion</vt:lpstr>
      <vt:lpstr>Natural and Randomized  Experiments</vt:lpstr>
      <vt:lpstr>Natural and Randomized Experiments</vt:lpstr>
      <vt:lpstr>Natural and Randomized Experiments</vt:lpstr>
      <vt:lpstr>Natural Experiment</vt:lpstr>
      <vt:lpstr>Natural Experiment</vt:lpstr>
      <vt:lpstr>Natural Experiment</vt:lpstr>
      <vt:lpstr>Randomized Experiment</vt:lpstr>
      <vt:lpstr>Randomized Experiment</vt:lpstr>
      <vt:lpstr>Randomized Control Experiment</vt:lpstr>
      <vt:lpstr>Recap</vt:lpstr>
      <vt:lpstr>Recap</vt:lpstr>
      <vt:lpstr>Recap</vt:lpstr>
      <vt:lpstr>Recap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경영경제데이터분석</dc:title>
  <cp:lastModifiedBy>박건우</cp:lastModifiedBy>
  <cp:revision>1</cp:revision>
  <dcterms:created xsi:type="dcterms:W3CDTF">2024-03-12T07:38:35Z</dcterms:created>
  <dcterms:modified xsi:type="dcterms:W3CDTF">2024-03-12T08:04:00Z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2024-03-12T00:00:00Z</vt:filetime>
  </property>
  <property fmtid="{D5CDD505-2E9C-101B-9397-08002B2CF9AE}" pid="3" name="LastSaved">
    <vt:filetime>2024-03-12T00:00:00Z</vt:filetime>
  </property>
</Properties>
</file>