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37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8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08:15:35.7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26,'500'0,"-468"-2,53-9,-52 6,49-2,-36 7,-26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8:27:55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24575,'2'4'0,"-1"-1"0,1 0 0,0 1 0,0-1 0,0 0 0,0 0 0,0-1 0,1 1 0,-1 0 0,1-1 0,4 4 0,1 1 0,7 7 0,1-2 0,0 0 0,1 0 0,0-2 0,1 0 0,0-1 0,32 11 0,-29-11 0,26 17 0,-28-15 0,31 13 0,-41-19 0,1-1 0,-2 1 0,1 1 0,0 0 0,-1 0 0,0 1 0,-1 0 0,10 10 0,15 14 0,-6-11 0,-18-14 0,-1-1 0,1 1 0,6 8 0,-3-3 0,0-1 0,1-1 0,0 0 0,1 0 0,26 13 0,25 16 0,7 21 0,-28-20 0,-34-30 0,1 0 0,0 0 0,0-1 0,1-1 0,0 0 0,16 8 0,88 46 0,-41-19 0,-65-36 0,-1-1 0,1 1 0,-2 0 0,1 1 0,12 15 0,12 9 0,-25-26 0,0 0 0,0-1 0,13 6 0,-13-6 0,1 0 0,-1 0 0,13 10 0,-12-7 0,1-1 0,1 0 0,-1-1 0,1 0 0,12 4 0,20 12 0,88 55 0,-111-64 0,34 14 0,-34-18 0,-1 1 0,23 16 0,-26-16 0,0 0 0,0-2 0,1 1 0,0-2 0,0 0 0,1-1 0,23 4 0,-30-6 0,0 1 0,0 0 0,0 0 0,0 1 0,-1 0 0,13 9 0,-20-13 0,1 1 0,0 0 0,0-1 0,0 1 0,1-1 0,-1 0 0,1 0 0,-1 0 0,1 0 0,-1-1 0,1 1 0,0-1 0,-1 0 0,1 0 0,-1 0 0,1 0 0,4-2 0,-8 2 0,0 0 0,0 0 0,1 0 0,-1 0 0,0 0 0,0 0 0,1 0 0,-1 0 0,0-1 0,0 1 0,0 0 0,1 0 0,-1 0 0,0 0 0,0-1 0,0 1 0,1 0 0,-1 0 0,0 0 0,0-1 0,0 1 0,0 0 0,0 0 0,1-1 0,-1 1 0,0 0 0,0 0 0,0-1 0,0 1 0,0 0 0,0 0 0,0-1 0,0 1 0,0 0 0,0 0 0,0-1 0,0 1 0,-9-9 0,-12-3 0,-37-22 0,50 30 0,0-1 0,0 0 0,0-1 0,-10-8 0,14 10 0,0 0 0,-1 0 0,1 1 0,-1-1 0,0 1 0,0 0 0,0 1 0,-1-1 0,1 1 0,0 0 0,-1 0 0,0 1 0,1 0 0,-7-1 0,-21 2-1365,18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8:27:58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24575,'109'120'0,"-32"-37"0,-23-23 0,204 218 0,-79-114 0,-76-61 0,182 166 0,-212-216 0,-53-40 0,-1 0 0,0 2 0,25 24 0,-11-7 0,1-3 0,2-1 0,77 46 0,-84-55 0,330 179 0,-240-137 0,-84-43 0,1-2 0,46 14 0,28-3 0,-17-6 0,16 0 0,-45-11-455,0-2 0,107-3 0,-156-5-6371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4T08:42:20.96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211 0,'-1'16,"0"0,-1 0,-1-1,0 1,-1-1,-1 0,-1 0,0 0,0-1,-13 19,-24 59,31-63,-2 0,-25 41,32-61,2 2,-1-1,1 1,1-1,0 1,1 0,0 1,0-1,-1 14,2 12,2 57,1-37,0-47,0-1,1 1,0-1,1 0,0 0,0 0,1 0,6 11,11 28,-6-9,-9-25,-1 0,5 19,-4-14,0 0,10 20,-6-14,10 21,-10-26,10 34,-19-52,0-6,-1 4,0-6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4T08:42:23.82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635 1,'-20'0,"0"2,-1 0,1 1,-33 10,-74 35,91-32,-40 15,62-28,0-1,1-1,-1 0,0 0,0-2,0 0,0 0,-26-8,-10 1,47 8,0-1,0 1,0-1,-1 0,1 0,0 0,1-1,-1 1,0-1,0 1,0-1,1 0,-1 0,1 0,0-1,-1 1,1-1,-2-2,-3-3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08:15:39.6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2,'243'-1,"259"2,-307 11,52 0,-186-9,95 16,-57-5,-64-10,337 27,-73-12,-259-16,59 7,106 5,-166-13,51 8,28 2,568-11,-333-3,-236 3,128-3,-149-9,-56 5,47-1,-32 8,-35 1,1-2,-1 0,0-1,1-2,23-4,31-12,-61 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08:15:43.0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0,'435'65,"184"14,-406-77,37 3,467 11,-491-17,222 14,307-2,-481-13,166 2,-400-2,-1-3,0-1,-1-2,39-13,-75 20,17-5,-4-1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4T08:27:10.35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0,'81'78,"62"67,-125-125,3 5,1-1,1 0,1-2,33 23,-42-33,1 1,-2 0,19 21,-1 1,38 35,55 53,127 125,-226-220,116 134,-34-39,-34-36,112 149,-160-202,51 79,62 127,70 114,-174-292,48 118,-34-66,-23-65,-17-35,-1 1,-1 0,10 29,-16-39,2 0,-1 0,1-1,-1 1,1-1,0 1,1-1,6 7,15 21,-12-7,1-1,1 0,2-1,0-1,23 23,-16-21,-15-13,1-1,0-1,16 11,-23-18,-1-1,1 1,-1 0,1 0,-1 0,0 0,0 0,0 0,0 1,0-1,0 1,0-1,-1 1,1 0,-1 0,0 0,0 0,0-1,1 7,-1 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4T08:27:12.60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1 186,'35'16,"2"-2,61 16,23 8,32 21,-145-55,0-2,0 1,0-1,0 0,0-1,14 1,-20-2,-1 1,1-1,0 0,0 0,0-1,0 1,0 0,0-1,0 1,-1-1,1 1,0-1,0 0,-1 0,1 0,0 0,-1 0,1 0,-1-1,1 1,-1 0,0-1,1 1,-1-1,0 1,0-1,0 0,0 1,-1-1,1 0,0 0,-1 0,1-2,2-19,-2 0,0-1,-4-31,0-9,3-55,0 104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4T08:27:20.0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29,'1604'0,"-1592"-1,1 0,23-6,-23 4,0 1,18-2,-24 4,1-1,-1 0,0 0,8-3,-4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4T08:27:22.18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271 1,'-2'4,"1"-1,-1 1,1-1,-1 0,0 1,-1-1,-3 4,-2 5,-3 4,0 0,-2 0,0-1,0-1,-17 13,20-17,1 0,0 0,-8 14,-7 8,-41 60,61-86,2-3,0-1,1 1,-1 0,1 0,0 0,0 0,0 0,0 0,0 0,0 0,1 1,0-1,-1 0,1 0,1 0,-1 1,0-1,2 4,-1-5,0 1,0 0,1-1,-1 1,1-1,0 1,-1-1,1 0,0 0,0 0,1 0,-1 0,0 0,1-1,-1 1,1-1,0 1,-1-1,6 1,21 10,0 2,44 27,-66-36,0-1,1 0,-1 0,1-1,15 5,-19-7,0 1,0 0,0 0,0 0,0 1,0-1,-1 1,1 0,-1 0,0 0,0 1,0-1,3 6,-3-5,0-1,-1 1,1-1,1 0,-1 1,0-1,1-1,0 1,-1-1,1 1,0-1,7 3,0-3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4T08:27:24.20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0,'110'101,"-66"-57,93 69,-127-108,-1 0,19 7,-38-13,-1 0,1 1,0 0,-1 1,1 0,-18 5,-61 23,67-21,-156 65,172-70,-1-1,0 1,0-1,1 0,-9 1,2-2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4T08:27:27.35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1 549,'0'-495,"0"493,0 0,0-1,0 1,0 0,0 0,1 0,-1 0,1 0,-1 0,1 0,0 0,-1 0,1 0,0 1,0-1,1 0,-1 0,0 1,1-1,-1 1,3-3,-1 3,1-1,-1 1,1-1,-1 1,1 0,0 1,-1-1,1 1,0-1,-1 1,6 1,23 0,38 8,-40-5,46 2,111-7,-172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65024"/>
            <a:ext cx="8986520" cy="60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752840" cy="756285"/>
          </a:xfrm>
          <a:custGeom>
            <a:avLst/>
            <a:gdLst/>
            <a:ahLst/>
            <a:cxnLst/>
            <a:rect l="l" t="t" r="r" b="b"/>
            <a:pathLst>
              <a:path w="8752840" h="756285">
                <a:moveTo>
                  <a:pt x="0" y="755903"/>
                </a:moveTo>
                <a:lnTo>
                  <a:pt x="8752332" y="755903"/>
                </a:lnTo>
                <a:lnTo>
                  <a:pt x="8752332" y="0"/>
                </a:lnTo>
                <a:lnTo>
                  <a:pt x="0" y="0"/>
                </a:lnTo>
                <a:lnTo>
                  <a:pt x="0" y="755903"/>
                </a:lnTo>
                <a:close/>
              </a:path>
            </a:pathLst>
          </a:custGeom>
          <a:solidFill>
            <a:srgbClr val="0E0E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0951" y="0"/>
            <a:ext cx="3175" cy="756285"/>
          </a:xfrm>
          <a:custGeom>
            <a:avLst/>
            <a:gdLst/>
            <a:ahLst/>
            <a:cxnLst/>
            <a:rect l="l" t="t" r="r" b="b"/>
            <a:pathLst>
              <a:path w="3175" h="756285">
                <a:moveTo>
                  <a:pt x="0" y="755903"/>
                </a:moveTo>
                <a:lnTo>
                  <a:pt x="3048" y="755903"/>
                </a:lnTo>
                <a:lnTo>
                  <a:pt x="3048" y="0"/>
                </a:lnTo>
                <a:lnTo>
                  <a:pt x="0" y="0"/>
                </a:lnTo>
                <a:lnTo>
                  <a:pt x="0" y="755903"/>
                </a:lnTo>
                <a:close/>
              </a:path>
            </a:pathLst>
          </a:custGeom>
          <a:solidFill>
            <a:srgbClr val="0E0E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52331" y="0"/>
            <a:ext cx="388620" cy="756285"/>
          </a:xfrm>
          <a:custGeom>
            <a:avLst/>
            <a:gdLst/>
            <a:ahLst/>
            <a:cxnLst/>
            <a:rect l="l" t="t" r="r" b="b"/>
            <a:pathLst>
              <a:path w="388620" h="756285">
                <a:moveTo>
                  <a:pt x="388620" y="0"/>
                </a:moveTo>
                <a:lnTo>
                  <a:pt x="0" y="0"/>
                </a:lnTo>
                <a:lnTo>
                  <a:pt x="0" y="755903"/>
                </a:lnTo>
                <a:lnTo>
                  <a:pt x="388620" y="755903"/>
                </a:lnTo>
                <a:lnTo>
                  <a:pt x="388620" y="0"/>
                </a:lnTo>
                <a:close/>
              </a:path>
            </a:pathLst>
          </a:custGeom>
          <a:solidFill>
            <a:srgbClr val="C0A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1822" y="2615945"/>
            <a:ext cx="7420355" cy="1367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5134" y="2389377"/>
            <a:ext cx="6115684" cy="369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16111" y="6402211"/>
            <a:ext cx="271779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customXml" Target="../ink/ink1.xml"/><Relationship Id="rId12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3.xml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12" Type="http://schemas.openxmlformats.org/officeDocument/2006/relationships/customXml" Target="../ink/ink9.xml"/><Relationship Id="rId17" Type="http://schemas.openxmlformats.org/officeDocument/2006/relationships/image" Target="../media/image47.png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46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43.png"/><Relationship Id="rId14" Type="http://schemas.openxmlformats.org/officeDocument/2006/relationships/customXml" Target="../ink/ink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61.png"/><Relationship Id="rId4" Type="http://schemas.openxmlformats.org/officeDocument/2006/relationships/customXml" Target="../ink/ink1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g"/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epi.re.kr/ki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-project.org/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g"/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.ethz.ch/R-manual/R-devel/library/datasets/html/00Index.html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371340"/>
            <a:chOff x="0" y="0"/>
            <a:chExt cx="9144000" cy="43713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4105910"/>
            </a:xfrm>
            <a:custGeom>
              <a:avLst/>
              <a:gdLst/>
              <a:ahLst/>
              <a:cxnLst/>
              <a:rect l="l" t="t" r="r" b="b"/>
              <a:pathLst>
                <a:path w="9144000" h="4105910">
                  <a:moveTo>
                    <a:pt x="0" y="4105655"/>
                  </a:moveTo>
                  <a:lnTo>
                    <a:pt x="9144000" y="410565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105655"/>
                  </a:lnTo>
                  <a:close/>
                </a:path>
              </a:pathLst>
            </a:custGeom>
            <a:solidFill>
              <a:srgbClr val="0E0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105655"/>
              <a:ext cx="9144000" cy="265430"/>
            </a:xfrm>
            <a:custGeom>
              <a:avLst/>
              <a:gdLst/>
              <a:ahLst/>
              <a:cxnLst/>
              <a:rect l="l" t="t" r="r" b="b"/>
              <a:pathLst>
                <a:path w="9144000" h="265429">
                  <a:moveTo>
                    <a:pt x="9144000" y="0"/>
                  </a:moveTo>
                  <a:lnTo>
                    <a:pt x="0" y="0"/>
                  </a:lnTo>
                  <a:lnTo>
                    <a:pt x="0" y="265176"/>
                  </a:lnTo>
                  <a:lnTo>
                    <a:pt x="9144000" y="26517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0A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8032" y="953515"/>
            <a:ext cx="5567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경영경제데이터분석</a:t>
            </a:r>
            <a:endParaRPr sz="4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4534" y="1991360"/>
            <a:ext cx="707517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b="1" spc="25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endParaRPr sz="4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sz="4000" b="1" spc="30" dirty="0">
                <a:solidFill>
                  <a:srgbClr val="FFFFFF"/>
                </a:solidFill>
                <a:latin typeface="Malgun Gothic"/>
                <a:cs typeface="Malgun Gothic"/>
              </a:rPr>
              <a:t>(Propensity</a:t>
            </a:r>
            <a:r>
              <a:rPr sz="4000" b="1" spc="1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4000" b="1" spc="20" dirty="0">
                <a:solidFill>
                  <a:srgbClr val="FFFFFF"/>
                </a:solidFill>
                <a:latin typeface="Malgun Gothic"/>
                <a:cs typeface="Malgun Gothic"/>
              </a:rPr>
              <a:t>Score</a:t>
            </a:r>
            <a:r>
              <a:rPr sz="4000" b="1" spc="1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4000" b="1" spc="30" dirty="0">
                <a:solidFill>
                  <a:srgbClr val="FFFFFF"/>
                </a:solidFill>
                <a:latin typeface="Malgun Gothic"/>
                <a:cs typeface="Malgun Gothic"/>
              </a:rPr>
              <a:t>Matching)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3457" y="5065848"/>
            <a:ext cx="4105910" cy="112268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815"/>
              </a:spcBef>
            </a:pP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최</a:t>
            </a:r>
            <a:r>
              <a:rPr sz="3000" b="1" spc="60" dirty="0">
                <a:solidFill>
                  <a:srgbClr val="454546"/>
                </a:solidFill>
                <a:latin typeface="Malgun Gothic"/>
                <a:cs typeface="Malgun Gothic"/>
              </a:rPr>
              <a:t> </a:t>
            </a: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현</a:t>
            </a:r>
            <a:r>
              <a:rPr sz="3000" b="1" spc="60" dirty="0">
                <a:solidFill>
                  <a:srgbClr val="454546"/>
                </a:solidFill>
                <a:latin typeface="Malgun Gothic"/>
                <a:cs typeface="Malgun Gothic"/>
              </a:rPr>
              <a:t> </a:t>
            </a: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홍</a:t>
            </a:r>
            <a:endParaRPr sz="3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3000" b="1" spc="40" dirty="0">
                <a:solidFill>
                  <a:srgbClr val="454546"/>
                </a:solidFill>
                <a:latin typeface="Malgun Gothic"/>
                <a:cs typeface="Malgun Gothic"/>
              </a:rPr>
              <a:t>(hongchoi@khu.ac.kr)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695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정부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R&amp;D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지원과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기업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혁신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관련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연구: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이후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1872488"/>
            <a:ext cx="50266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PSM을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이용한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70C0"/>
                </a:solidFill>
                <a:latin typeface="Malgun Gothic"/>
                <a:cs typeface="Malgun Gothic"/>
              </a:rPr>
              <a:t>매칭</a:t>
            </a:r>
            <a:r>
              <a:rPr sz="2000" b="1" spc="-20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70C0"/>
                </a:solidFill>
                <a:latin typeface="Malgun Gothic"/>
                <a:cs typeface="Malgun Gothic"/>
              </a:rPr>
              <a:t>이후</a:t>
            </a:r>
            <a:r>
              <a:rPr sz="2000" b="1" spc="-2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기초통계량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비교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33D47"/>
                </a:solidFill>
                <a:latin typeface="Malgun Gothic"/>
                <a:cs typeface="Malgun Gothic"/>
              </a:rPr>
              <a:t>10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653" y="2522387"/>
            <a:ext cx="8145145" cy="3569335"/>
            <a:chOff x="511653" y="2522387"/>
            <a:chExt cx="8145145" cy="356933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653" y="2522387"/>
              <a:ext cx="8069990" cy="34318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4920" y="3089148"/>
              <a:ext cx="548678" cy="300227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136641" y="3128010"/>
              <a:ext cx="429895" cy="2883535"/>
            </a:xfrm>
            <a:custGeom>
              <a:avLst/>
              <a:gdLst/>
              <a:ahLst/>
              <a:cxnLst/>
              <a:rect l="l" t="t" r="r" b="b"/>
              <a:pathLst>
                <a:path w="429895" h="2883535">
                  <a:moveTo>
                    <a:pt x="0" y="2883408"/>
                  </a:moveTo>
                  <a:lnTo>
                    <a:pt x="429767" y="2883408"/>
                  </a:lnTo>
                  <a:lnTo>
                    <a:pt x="429767" y="0"/>
                  </a:lnTo>
                  <a:lnTo>
                    <a:pt x="0" y="0"/>
                  </a:lnTo>
                  <a:lnTo>
                    <a:pt x="0" y="2883408"/>
                  </a:lnTo>
                  <a:close/>
                </a:path>
              </a:pathLst>
            </a:custGeom>
            <a:ln w="3810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9203" y="3089148"/>
              <a:ext cx="547090" cy="300227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170925" y="3128010"/>
              <a:ext cx="428625" cy="2883535"/>
            </a:xfrm>
            <a:custGeom>
              <a:avLst/>
              <a:gdLst/>
              <a:ahLst/>
              <a:cxnLst/>
              <a:rect l="l" t="t" r="r" b="b"/>
              <a:pathLst>
                <a:path w="428625" h="2883535">
                  <a:moveTo>
                    <a:pt x="0" y="2883408"/>
                  </a:moveTo>
                  <a:lnTo>
                    <a:pt x="428244" y="2883408"/>
                  </a:lnTo>
                  <a:lnTo>
                    <a:pt x="428244" y="0"/>
                  </a:lnTo>
                  <a:lnTo>
                    <a:pt x="0" y="0"/>
                  </a:lnTo>
                  <a:lnTo>
                    <a:pt x="0" y="2883408"/>
                  </a:lnTo>
                  <a:close/>
                </a:path>
              </a:pathLst>
            </a:custGeom>
            <a:ln w="38099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63339" y="3413785"/>
              <a:ext cx="547090" cy="47393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925062" y="3452622"/>
              <a:ext cx="428625" cy="355600"/>
            </a:xfrm>
            <a:custGeom>
              <a:avLst/>
              <a:gdLst/>
              <a:ahLst/>
              <a:cxnLst/>
              <a:rect l="l" t="t" r="r" b="b"/>
              <a:pathLst>
                <a:path w="428625" h="355600">
                  <a:moveTo>
                    <a:pt x="0" y="355091"/>
                  </a:moveTo>
                  <a:lnTo>
                    <a:pt x="428243" y="355091"/>
                  </a:lnTo>
                  <a:lnTo>
                    <a:pt x="428243" y="0"/>
                  </a:lnTo>
                  <a:lnTo>
                    <a:pt x="0" y="0"/>
                  </a:lnTo>
                  <a:lnTo>
                    <a:pt x="0" y="355091"/>
                  </a:lnTo>
                  <a:close/>
                </a:path>
              </a:pathLst>
            </a:custGeom>
            <a:ln w="3810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57059" y="3404641"/>
              <a:ext cx="637019" cy="47393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018782" y="3443478"/>
              <a:ext cx="518159" cy="355600"/>
            </a:xfrm>
            <a:custGeom>
              <a:avLst/>
              <a:gdLst/>
              <a:ahLst/>
              <a:cxnLst/>
              <a:rect l="l" t="t" r="r" b="b"/>
              <a:pathLst>
                <a:path w="518159" h="355600">
                  <a:moveTo>
                    <a:pt x="0" y="355092"/>
                  </a:moveTo>
                  <a:lnTo>
                    <a:pt x="518159" y="355092"/>
                  </a:lnTo>
                  <a:lnTo>
                    <a:pt x="518159" y="0"/>
                  </a:lnTo>
                  <a:lnTo>
                    <a:pt x="0" y="0"/>
                  </a:lnTo>
                  <a:lnTo>
                    <a:pt x="0" y="355092"/>
                  </a:lnTo>
                  <a:close/>
                </a:path>
              </a:pathLst>
            </a:custGeom>
            <a:ln w="3810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796788" y="1816123"/>
            <a:ext cx="2270760" cy="6108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비록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완벽하진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않지만…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매칭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이전보단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나은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87195" y="6252464"/>
            <a:ext cx="6226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이러한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결과를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인지하는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것은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왜곡된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해석을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막는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좋은 방법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중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하나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9CAE88-BA10-6D1C-0E0F-7BD130DA1594}"/>
              </a:ext>
            </a:extLst>
          </p:cNvPr>
          <p:cNvSpPr txBox="1"/>
          <p:nvPr/>
        </p:nvSpPr>
        <p:spPr>
          <a:xfrm>
            <a:off x="9178750" y="3404641"/>
            <a:ext cx="377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-&gt; </a:t>
            </a:r>
            <a:r>
              <a:rPr lang="ko-KR" altLang="en-US" dirty="0"/>
              <a:t>비교 대상의 수를 </a:t>
            </a:r>
            <a:r>
              <a:rPr lang="ko-KR" altLang="en-US" dirty="0" err="1"/>
              <a:t>맞춰줌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샘플링</a:t>
            </a:r>
            <a:r>
              <a:rPr lang="en-US" altLang="ko-KR" dirty="0"/>
              <a:t>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A713AE1A-5727-3D0D-17CF-11AAD0665F54}"/>
                  </a:ext>
                </a:extLst>
              </p14:cNvPr>
              <p14:cNvContentPartPr/>
              <p14:nvPr/>
            </p14:nvContentPartPr>
            <p14:xfrm>
              <a:off x="4021480" y="3699107"/>
              <a:ext cx="287640" cy="9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A713AE1A-5727-3D0D-17CF-11AAD0665F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67480" y="3591467"/>
                <a:ext cx="3952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429381CE-7F70-7363-76A9-5052384861DD}"/>
                  </a:ext>
                </a:extLst>
              </p14:cNvPr>
              <p14:cNvContentPartPr/>
              <p14:nvPr/>
            </p14:nvContentPartPr>
            <p14:xfrm>
              <a:off x="2582200" y="3563747"/>
              <a:ext cx="1697400" cy="6084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429381CE-7F70-7363-76A9-5052384861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28560" y="3456107"/>
                <a:ext cx="180504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02698348-6417-26DB-B78F-ABF561C58BB9}"/>
                  </a:ext>
                </a:extLst>
              </p14:cNvPr>
              <p14:cNvContentPartPr/>
              <p14:nvPr/>
            </p14:nvContentPartPr>
            <p14:xfrm>
              <a:off x="5824720" y="3589667"/>
              <a:ext cx="1672920" cy="687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02698348-6417-26DB-B78F-ABF561C58BB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0720" y="3481667"/>
                <a:ext cx="1780560" cy="284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276590" cy="1186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정부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R&amp;D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지원과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기업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혁신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관련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연구: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국내/세계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최초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혁신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성과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비교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R&amp;D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여부에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국내최초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혹은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세계최초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제품혁신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비중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23753" y="2459858"/>
            <a:ext cx="7315200" cy="1952625"/>
            <a:chOff x="923753" y="2459858"/>
            <a:chExt cx="7315200" cy="19526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753" y="2459858"/>
              <a:ext cx="7314864" cy="18954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2339" y="3625595"/>
              <a:ext cx="289560" cy="2057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9763" y="4293072"/>
              <a:ext cx="565378" cy="11903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013198" y="4335017"/>
              <a:ext cx="464820" cy="0"/>
            </a:xfrm>
            <a:custGeom>
              <a:avLst/>
              <a:gdLst/>
              <a:ahLst/>
              <a:cxnLst/>
              <a:rect l="l" t="t" r="r" b="b"/>
              <a:pathLst>
                <a:path w="464820">
                  <a:moveTo>
                    <a:pt x="0" y="0"/>
                  </a:moveTo>
                  <a:lnTo>
                    <a:pt x="464565" y="0"/>
                  </a:lnTo>
                </a:path>
              </a:pathLst>
            </a:custGeom>
            <a:ln w="3810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9763" y="3878544"/>
              <a:ext cx="565378" cy="11903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013198" y="3920489"/>
              <a:ext cx="464820" cy="0"/>
            </a:xfrm>
            <a:custGeom>
              <a:avLst/>
              <a:gdLst/>
              <a:ahLst/>
              <a:cxnLst/>
              <a:rect l="l" t="t" r="r" b="b"/>
              <a:pathLst>
                <a:path w="464820">
                  <a:moveTo>
                    <a:pt x="0" y="0"/>
                  </a:moveTo>
                  <a:lnTo>
                    <a:pt x="464565" y="0"/>
                  </a:lnTo>
                </a:path>
              </a:pathLst>
            </a:custGeom>
            <a:ln w="3810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9951" y="3454872"/>
              <a:ext cx="565378" cy="11903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993386" y="3496817"/>
              <a:ext cx="464820" cy="0"/>
            </a:xfrm>
            <a:custGeom>
              <a:avLst/>
              <a:gdLst/>
              <a:ahLst/>
              <a:cxnLst/>
              <a:rect l="l" t="t" r="r" b="b"/>
              <a:pathLst>
                <a:path w="464820">
                  <a:moveTo>
                    <a:pt x="0" y="0"/>
                  </a:moveTo>
                  <a:lnTo>
                    <a:pt x="464565" y="0"/>
                  </a:lnTo>
                </a:path>
              </a:pathLst>
            </a:custGeom>
            <a:ln w="3810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67727" y="3454872"/>
              <a:ext cx="565378" cy="11903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1162" y="3496817"/>
              <a:ext cx="464820" cy="0"/>
            </a:xfrm>
            <a:custGeom>
              <a:avLst/>
              <a:gdLst/>
              <a:ahLst/>
              <a:cxnLst/>
              <a:rect l="l" t="t" r="r" b="b"/>
              <a:pathLst>
                <a:path w="464820">
                  <a:moveTo>
                    <a:pt x="0" y="0"/>
                  </a:moveTo>
                  <a:lnTo>
                    <a:pt x="464566" y="0"/>
                  </a:lnTo>
                </a:path>
              </a:pathLst>
            </a:custGeom>
            <a:ln w="381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44868" y="3870924"/>
              <a:ext cx="565378" cy="11903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988301" y="3912869"/>
              <a:ext cx="464820" cy="0"/>
            </a:xfrm>
            <a:custGeom>
              <a:avLst/>
              <a:gdLst/>
              <a:ahLst/>
              <a:cxnLst/>
              <a:rect l="l" t="t" r="r" b="b"/>
              <a:pathLst>
                <a:path w="464820">
                  <a:moveTo>
                    <a:pt x="0" y="0"/>
                  </a:moveTo>
                  <a:lnTo>
                    <a:pt x="464566" y="0"/>
                  </a:lnTo>
                </a:path>
              </a:pathLst>
            </a:custGeom>
            <a:ln w="381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60107" y="4293072"/>
              <a:ext cx="565378" cy="11903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003542" y="4335017"/>
              <a:ext cx="464820" cy="0"/>
            </a:xfrm>
            <a:custGeom>
              <a:avLst/>
              <a:gdLst/>
              <a:ahLst/>
              <a:cxnLst/>
              <a:rect l="l" t="t" r="r" b="b"/>
              <a:pathLst>
                <a:path w="464820">
                  <a:moveTo>
                    <a:pt x="0" y="0"/>
                  </a:moveTo>
                  <a:lnTo>
                    <a:pt x="464565" y="0"/>
                  </a:lnTo>
                </a:path>
              </a:pathLst>
            </a:custGeom>
            <a:ln w="381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3543" y="3709428"/>
              <a:ext cx="234670" cy="69188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815077" y="3809237"/>
              <a:ext cx="76200" cy="457200"/>
            </a:xfrm>
            <a:custGeom>
              <a:avLst/>
              <a:gdLst/>
              <a:ahLst/>
              <a:cxnLst/>
              <a:rect l="l" t="t" r="r" b="b"/>
              <a:pathLst>
                <a:path w="76200" h="457200">
                  <a:moveTo>
                    <a:pt x="25400" y="381000"/>
                  </a:moveTo>
                  <a:lnTo>
                    <a:pt x="0" y="381000"/>
                  </a:lnTo>
                  <a:lnTo>
                    <a:pt x="38100" y="457200"/>
                  </a:lnTo>
                  <a:lnTo>
                    <a:pt x="69850" y="393700"/>
                  </a:lnTo>
                  <a:lnTo>
                    <a:pt x="25400" y="393700"/>
                  </a:lnTo>
                  <a:lnTo>
                    <a:pt x="25400" y="381000"/>
                  </a:lnTo>
                  <a:close/>
                </a:path>
                <a:path w="76200" h="457200">
                  <a:moveTo>
                    <a:pt x="50800" y="63500"/>
                  </a:moveTo>
                  <a:lnTo>
                    <a:pt x="25400" y="63500"/>
                  </a:lnTo>
                  <a:lnTo>
                    <a:pt x="25400" y="393700"/>
                  </a:lnTo>
                  <a:lnTo>
                    <a:pt x="50800" y="393700"/>
                  </a:lnTo>
                  <a:lnTo>
                    <a:pt x="50800" y="63500"/>
                  </a:lnTo>
                  <a:close/>
                </a:path>
                <a:path w="76200" h="457200">
                  <a:moveTo>
                    <a:pt x="76200" y="381000"/>
                  </a:moveTo>
                  <a:lnTo>
                    <a:pt x="50800" y="381000"/>
                  </a:lnTo>
                  <a:lnTo>
                    <a:pt x="50800" y="393700"/>
                  </a:lnTo>
                  <a:lnTo>
                    <a:pt x="69850" y="393700"/>
                  </a:lnTo>
                  <a:lnTo>
                    <a:pt x="76200" y="381000"/>
                  </a:lnTo>
                  <a:close/>
                </a:path>
                <a:path w="76200" h="457200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57200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A21F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35168" y="3299459"/>
              <a:ext cx="234670" cy="110185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16701" y="3399281"/>
              <a:ext cx="76200" cy="868044"/>
            </a:xfrm>
            <a:custGeom>
              <a:avLst/>
              <a:gdLst/>
              <a:ahLst/>
              <a:cxnLst/>
              <a:rect l="l" t="t" r="r" b="b"/>
              <a:pathLst>
                <a:path w="76200" h="868045">
                  <a:moveTo>
                    <a:pt x="25400" y="791717"/>
                  </a:moveTo>
                  <a:lnTo>
                    <a:pt x="0" y="791717"/>
                  </a:lnTo>
                  <a:lnTo>
                    <a:pt x="38100" y="867917"/>
                  </a:lnTo>
                  <a:lnTo>
                    <a:pt x="69850" y="804417"/>
                  </a:lnTo>
                  <a:lnTo>
                    <a:pt x="25400" y="804417"/>
                  </a:lnTo>
                  <a:lnTo>
                    <a:pt x="25400" y="791717"/>
                  </a:lnTo>
                  <a:close/>
                </a:path>
                <a:path w="76200" h="86804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804417"/>
                  </a:lnTo>
                  <a:lnTo>
                    <a:pt x="50800" y="804417"/>
                  </a:lnTo>
                  <a:lnTo>
                    <a:pt x="50800" y="63500"/>
                  </a:lnTo>
                  <a:close/>
                </a:path>
                <a:path w="76200" h="868045">
                  <a:moveTo>
                    <a:pt x="76200" y="791717"/>
                  </a:moveTo>
                  <a:lnTo>
                    <a:pt x="50800" y="791717"/>
                  </a:lnTo>
                  <a:lnTo>
                    <a:pt x="50800" y="804417"/>
                  </a:lnTo>
                  <a:lnTo>
                    <a:pt x="69850" y="804417"/>
                  </a:lnTo>
                  <a:lnTo>
                    <a:pt x="76200" y="791717"/>
                  </a:lnTo>
                  <a:close/>
                </a:path>
                <a:path w="76200" h="86804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6804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A21F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12316" y="4421530"/>
            <a:ext cx="376174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&lt;R&amp;D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지원 → 국내최초</a:t>
            </a:r>
            <a:r>
              <a:rPr sz="1600" b="1" spc="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제품혁신&gt;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국내최초 제품혁신성과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비중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(차이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유의): </a:t>
            </a:r>
            <a:r>
              <a:rPr sz="1600" b="1" spc="-5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수혜기업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(10.4%)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vs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전체기업</a:t>
            </a:r>
            <a:r>
              <a:rPr sz="1600" b="1" spc="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(4.0%)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수혜기업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(10.4%)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vs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매칭기업</a:t>
            </a:r>
            <a:r>
              <a:rPr sz="1600" b="1" spc="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(6.92%)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5414009" y="4431944"/>
            <a:ext cx="3296285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06FC0"/>
                </a:solidFill>
                <a:latin typeface="Malgun Gothic"/>
                <a:cs typeface="Malgun Gothic"/>
              </a:rPr>
              <a:t>&lt;R&amp;D </a:t>
            </a:r>
            <a:r>
              <a:rPr sz="1600" b="1" spc="-5" dirty="0">
                <a:solidFill>
                  <a:srgbClr val="006FC0"/>
                </a:solidFill>
                <a:latin typeface="Malgun Gothic"/>
                <a:cs typeface="Malgun Gothic"/>
              </a:rPr>
              <a:t>지원 → 세계최초 제품혁신&gt; </a:t>
            </a:r>
            <a:r>
              <a:rPr sz="1600" b="1" spc="-55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Malgun Gothic"/>
                <a:cs typeface="Malgun Gothic"/>
              </a:rPr>
              <a:t>세계최초 제품혁신성과 비중의 경우 </a:t>
            </a:r>
            <a:r>
              <a:rPr sz="1600" b="1" spc="-55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Malgun Gothic"/>
                <a:cs typeface="Malgun Gothic"/>
              </a:rPr>
              <a:t>차이가</a:t>
            </a:r>
            <a:r>
              <a:rPr sz="1600" b="1" spc="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Malgun Gothic"/>
                <a:cs typeface="Malgun Gothic"/>
              </a:rPr>
              <a:t>유의하지</a:t>
            </a:r>
            <a:r>
              <a:rPr sz="16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Malgun Gothic"/>
                <a:cs typeface="Malgun Gothic"/>
              </a:rPr>
              <a:t>않음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2316" y="6148984"/>
            <a:ext cx="5114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(유의도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차이는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카이제곱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검정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–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혁신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유무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이므로)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609961-6EF6-1250-456E-505E8FFC7BE6}"/>
              </a:ext>
            </a:extLst>
          </p:cNvPr>
          <p:cNvSpPr txBox="1"/>
          <p:nvPr/>
        </p:nvSpPr>
        <p:spPr>
          <a:xfrm>
            <a:off x="1112316" y="5655255"/>
            <a:ext cx="592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-&gt; </a:t>
            </a:r>
            <a:r>
              <a:rPr lang="ko-KR" altLang="en-US" dirty="0">
                <a:solidFill>
                  <a:srgbClr val="0070C0"/>
                </a:solidFill>
              </a:rPr>
              <a:t>좀더 깊게 비교해보면 </a:t>
            </a:r>
            <a:r>
              <a:rPr lang="en-US" altLang="ko-KR" dirty="0">
                <a:solidFill>
                  <a:srgbClr val="0070C0"/>
                </a:solidFill>
              </a:rPr>
              <a:t>6%</a:t>
            </a:r>
            <a:r>
              <a:rPr lang="ko-KR" altLang="en-US" dirty="0">
                <a:solidFill>
                  <a:srgbClr val="0070C0"/>
                </a:solidFill>
              </a:rPr>
              <a:t>가 아니라 </a:t>
            </a:r>
            <a:r>
              <a:rPr lang="en-US" dirty="0">
                <a:solidFill>
                  <a:srgbClr val="0070C0"/>
                </a:solidFill>
              </a:rPr>
              <a:t>3%</a:t>
            </a:r>
            <a:r>
              <a:rPr lang="ko-KR" altLang="en-US" dirty="0">
                <a:solidFill>
                  <a:srgbClr val="0070C0"/>
                </a:solidFill>
              </a:rPr>
              <a:t>정도 차이가 있다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7" y="2339339"/>
            <a:ext cx="7621905" cy="1999614"/>
            <a:chOff x="914407" y="2339339"/>
            <a:chExt cx="7621905" cy="199961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7" y="2339339"/>
              <a:ext cx="7621511" cy="19735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9060" y="3369563"/>
              <a:ext cx="289560" cy="2057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8507" y="4219920"/>
              <a:ext cx="565378" cy="11903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31942" y="4261866"/>
              <a:ext cx="464820" cy="0"/>
            </a:xfrm>
            <a:custGeom>
              <a:avLst/>
              <a:gdLst/>
              <a:ahLst/>
              <a:cxnLst/>
              <a:rect l="l" t="t" r="r" b="b"/>
              <a:pathLst>
                <a:path w="464820">
                  <a:moveTo>
                    <a:pt x="0" y="0"/>
                  </a:moveTo>
                  <a:lnTo>
                    <a:pt x="464566" y="0"/>
                  </a:lnTo>
                </a:path>
              </a:pathLst>
            </a:custGeom>
            <a:ln w="3810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8507" y="3686520"/>
              <a:ext cx="565378" cy="11903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631942" y="3728465"/>
              <a:ext cx="464820" cy="0"/>
            </a:xfrm>
            <a:custGeom>
              <a:avLst/>
              <a:gdLst/>
              <a:ahLst/>
              <a:cxnLst/>
              <a:rect l="l" t="t" r="r" b="b"/>
              <a:pathLst>
                <a:path w="464820">
                  <a:moveTo>
                    <a:pt x="0" y="0"/>
                  </a:moveTo>
                  <a:lnTo>
                    <a:pt x="464566" y="0"/>
                  </a:lnTo>
                </a:path>
              </a:pathLst>
            </a:custGeom>
            <a:ln w="3810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8695" y="3145500"/>
              <a:ext cx="565378" cy="11903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612130" y="3187445"/>
              <a:ext cx="464820" cy="0"/>
            </a:xfrm>
            <a:custGeom>
              <a:avLst/>
              <a:gdLst/>
              <a:ahLst/>
              <a:cxnLst/>
              <a:rect l="l" t="t" r="r" b="b"/>
              <a:pathLst>
                <a:path w="464820">
                  <a:moveTo>
                    <a:pt x="0" y="0"/>
                  </a:moveTo>
                  <a:lnTo>
                    <a:pt x="464566" y="0"/>
                  </a:lnTo>
                </a:path>
              </a:pathLst>
            </a:custGeom>
            <a:ln w="3810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2924" y="4206204"/>
              <a:ext cx="565378" cy="11903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436358" y="4248150"/>
              <a:ext cx="464820" cy="0"/>
            </a:xfrm>
            <a:custGeom>
              <a:avLst/>
              <a:gdLst/>
              <a:ahLst/>
              <a:cxnLst/>
              <a:rect l="l" t="t" r="r" b="b"/>
              <a:pathLst>
                <a:path w="464820">
                  <a:moveTo>
                    <a:pt x="0" y="0"/>
                  </a:moveTo>
                  <a:lnTo>
                    <a:pt x="464566" y="0"/>
                  </a:lnTo>
                </a:path>
              </a:pathLst>
            </a:custGeom>
            <a:ln w="381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2924" y="3672804"/>
              <a:ext cx="565378" cy="11903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436358" y="3714750"/>
              <a:ext cx="464820" cy="0"/>
            </a:xfrm>
            <a:custGeom>
              <a:avLst/>
              <a:gdLst/>
              <a:ahLst/>
              <a:cxnLst/>
              <a:rect l="l" t="t" r="r" b="b"/>
              <a:pathLst>
                <a:path w="464820">
                  <a:moveTo>
                    <a:pt x="0" y="0"/>
                  </a:moveTo>
                  <a:lnTo>
                    <a:pt x="464566" y="0"/>
                  </a:lnTo>
                </a:path>
              </a:pathLst>
            </a:custGeom>
            <a:ln w="381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73112" y="3131783"/>
              <a:ext cx="565378" cy="11903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416545" y="3173729"/>
              <a:ext cx="464820" cy="0"/>
            </a:xfrm>
            <a:custGeom>
              <a:avLst/>
              <a:gdLst/>
              <a:ahLst/>
              <a:cxnLst/>
              <a:rect l="l" t="t" r="r" b="b"/>
              <a:pathLst>
                <a:path w="464820">
                  <a:moveTo>
                    <a:pt x="0" y="0"/>
                  </a:moveTo>
                  <a:lnTo>
                    <a:pt x="464565" y="0"/>
                  </a:lnTo>
                </a:path>
              </a:pathLst>
            </a:custGeom>
            <a:ln w="381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285089" y="1017270"/>
            <a:ext cx="8276590" cy="1186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정부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R&amp;D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지원과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기업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혁신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관련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연구: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시장/자사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최초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혁신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성과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비교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R&amp;D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여부에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시장최초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혹은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자사최초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제품혁신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비중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7686" y="4482490"/>
            <a:ext cx="3761740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&lt;R&amp;D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지원 → 시장최초</a:t>
            </a:r>
            <a:r>
              <a:rPr sz="1600" b="1" spc="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제품혁신&gt;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시장최초 제품혁신성과 비중 (차이 유의): </a:t>
            </a:r>
            <a:r>
              <a:rPr sz="1600" b="1" spc="-5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수혜기업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(12.7%)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vs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전체기업</a:t>
            </a:r>
            <a:r>
              <a:rPr sz="1600" b="1" spc="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(5.0%)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수혜기업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(12.7%)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vs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매칭기업</a:t>
            </a:r>
            <a:r>
              <a:rPr sz="1600" b="1" spc="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(8.96%)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(유의도 차이는 카이제곱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검정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47894" y="4463948"/>
            <a:ext cx="3707765" cy="19841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06FC0"/>
                </a:solidFill>
                <a:latin typeface="Malgun Gothic"/>
                <a:cs typeface="Malgun Gothic"/>
              </a:rPr>
              <a:t>&lt;R&amp;D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Malgun Gothic"/>
                <a:cs typeface="Malgun Gothic"/>
              </a:rPr>
              <a:t>지원 →</a:t>
            </a:r>
            <a:r>
              <a:rPr sz="1600" b="1" spc="-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Malgun Gothic"/>
                <a:cs typeface="Malgun Gothic"/>
              </a:rPr>
              <a:t>자사최초</a:t>
            </a:r>
            <a:r>
              <a:rPr sz="1600" b="1" spc="2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Malgun Gothic"/>
                <a:cs typeface="Malgun Gothic"/>
              </a:rPr>
              <a:t>제품혁신&gt;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endParaRPr lang="en-US" sz="1600" b="1" dirty="0">
              <a:solidFill>
                <a:srgbClr val="006FC0"/>
              </a:solidFill>
              <a:latin typeface="Malgun Gothic"/>
              <a:cs typeface="Malgun Gothic"/>
            </a:endParaRPr>
          </a:p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b="1" spc="-5" dirty="0" err="1">
                <a:solidFill>
                  <a:srgbClr val="006FC0"/>
                </a:solidFill>
                <a:latin typeface="Malgun Gothic"/>
                <a:cs typeface="Malgun Gothic"/>
              </a:rPr>
              <a:t>자사최초</a:t>
            </a:r>
            <a:r>
              <a:rPr sz="1600" b="1" spc="-5" dirty="0">
                <a:solidFill>
                  <a:srgbClr val="006FC0"/>
                </a:solidFill>
                <a:latin typeface="Malgun Gothic"/>
                <a:cs typeface="Malgun Gothic"/>
              </a:rPr>
              <a:t> 제품혁신성과 비중 (차이 유의) </a:t>
            </a:r>
            <a:r>
              <a:rPr sz="1600" b="1" spc="-55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6FC0"/>
                </a:solidFill>
                <a:latin typeface="Malgun Gothic"/>
                <a:cs typeface="Malgun Gothic"/>
              </a:rPr>
              <a:t>수혜기업</a:t>
            </a:r>
            <a:r>
              <a:rPr sz="16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Malgun Gothic"/>
                <a:cs typeface="Malgun Gothic"/>
              </a:rPr>
              <a:t>(25.7%)</a:t>
            </a:r>
            <a:r>
              <a:rPr sz="1600" b="1" spc="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Malgun Gothic"/>
                <a:cs typeface="Malgun Gothic"/>
              </a:rPr>
              <a:t>vs</a:t>
            </a:r>
            <a:r>
              <a:rPr sz="16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6FC0"/>
                </a:solidFill>
                <a:latin typeface="Malgun Gothic"/>
                <a:cs typeface="Malgun Gothic"/>
              </a:rPr>
              <a:t>전체기업</a:t>
            </a:r>
            <a:r>
              <a:rPr sz="1600" b="1" spc="2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Malgun Gothic"/>
                <a:cs typeface="Malgun Gothic"/>
              </a:rPr>
              <a:t>(15.1%)</a:t>
            </a:r>
            <a:endParaRPr sz="16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006FC0"/>
                </a:solidFill>
                <a:latin typeface="Malgun Gothic"/>
                <a:cs typeface="Malgun Gothic"/>
              </a:rPr>
              <a:t>수혜기업 (25.7%)</a:t>
            </a:r>
            <a:r>
              <a:rPr sz="1600" b="1" spc="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Malgun Gothic"/>
                <a:cs typeface="Malgun Gothic"/>
              </a:rPr>
              <a:t>vs</a:t>
            </a:r>
            <a:r>
              <a:rPr sz="1600" b="1" spc="-2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Malgun Gothic"/>
                <a:cs typeface="Malgun Gothic"/>
              </a:rPr>
              <a:t>전체기업</a:t>
            </a:r>
            <a:r>
              <a:rPr sz="1600" b="1" spc="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Malgun Gothic"/>
                <a:cs typeface="Malgun Gothic"/>
              </a:rPr>
              <a:t>(21.4%)</a:t>
            </a:r>
            <a:endParaRPr sz="16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앞선</a:t>
            </a:r>
            <a:r>
              <a:rPr sz="16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16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결과를</a:t>
            </a:r>
            <a:r>
              <a:rPr sz="16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고려할 때,</a:t>
            </a:r>
            <a:endParaRPr sz="16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결과를 해석할 때</a:t>
            </a:r>
            <a:r>
              <a:rPr sz="16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주의해야 할</a:t>
            </a:r>
            <a:r>
              <a:rPr sz="16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점은?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6C5B6C-50A7-1125-F99F-950FA67C60EF}"/>
              </a:ext>
            </a:extLst>
          </p:cNvPr>
          <p:cNvSpPr txBox="1"/>
          <p:nvPr/>
        </p:nvSpPr>
        <p:spPr>
          <a:xfrm>
            <a:off x="5316792" y="6488668"/>
            <a:ext cx="667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-&gt; </a:t>
            </a:r>
            <a:r>
              <a:rPr lang="ko-KR" altLang="en-US" dirty="0">
                <a:solidFill>
                  <a:srgbClr val="0070C0"/>
                </a:solidFill>
              </a:rPr>
              <a:t>석사 비중 차이로 인한 것일 수 있다는 한계점을 꼭 </a:t>
            </a:r>
            <a:r>
              <a:rPr lang="ko-KR" altLang="en-US" dirty="0" err="1">
                <a:solidFill>
                  <a:srgbClr val="0070C0"/>
                </a:solidFill>
              </a:rPr>
              <a:t>언급해야함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8411" y="2951226"/>
            <a:ext cx="3725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45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spc="5" dirty="0"/>
              <a:t>PSM?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08458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M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87715" cy="5096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성향점수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Malgun Gothic"/>
                <a:cs typeface="Malgun Gothic"/>
              </a:rPr>
              <a:t>매칭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(Propensity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Score Matching,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PSM)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은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수행함에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있어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무작위통제실험이</a:t>
            </a:r>
            <a:r>
              <a:rPr sz="20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어려운</a:t>
            </a:r>
            <a:r>
              <a:rPr sz="20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경우</a:t>
            </a:r>
            <a:endParaRPr sz="2000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활용되는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방법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중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하나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사이의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차이를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통제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기법</a:t>
            </a:r>
            <a:endParaRPr sz="2000" dirty="0">
              <a:latin typeface="Malgun Gothic"/>
              <a:cs typeface="Malgun Gothic"/>
            </a:endParaRPr>
          </a:p>
          <a:p>
            <a:pPr marL="4224655">
              <a:lnSpc>
                <a:spcPct val="100000"/>
              </a:lnSpc>
              <a:spcBef>
                <a:spcPts val="166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경향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점수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라고도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함</a:t>
            </a:r>
            <a:endParaRPr sz="1600" dirty="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100"/>
              </a:lnSpc>
              <a:spcBef>
                <a:spcPts val="20"/>
              </a:spcBef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혼동</a:t>
            </a:r>
            <a:r>
              <a:rPr sz="20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변수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들을</a:t>
            </a:r>
            <a:r>
              <a:rPr sz="2000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바탕으로</a:t>
            </a:r>
            <a:r>
              <a:rPr sz="2000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추정된</a:t>
            </a:r>
            <a:r>
              <a:rPr sz="2000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성향</a:t>
            </a:r>
            <a:r>
              <a:rPr sz="2000" b="1" spc="-5" dirty="0">
                <a:solidFill>
                  <a:srgbClr val="FF0000"/>
                </a:solidFill>
                <a:latin typeface="Malgun Gothic"/>
                <a:cs typeface="Malgun Gothic"/>
              </a:rPr>
              <a:t> 점수(propensity</a:t>
            </a:r>
            <a:r>
              <a:rPr sz="20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Malgun Gothic"/>
                <a:cs typeface="Malgun Gothic"/>
              </a:rPr>
              <a:t>score)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바탕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으로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비교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대상을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짝지어주는(matching)</a:t>
            </a:r>
            <a:r>
              <a:rPr sz="20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방법론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70C0"/>
                </a:solidFill>
                <a:latin typeface="Malgun Gothic"/>
                <a:cs typeface="Malgun Gothic"/>
              </a:rPr>
              <a:t>어떠한</a:t>
            </a:r>
            <a:r>
              <a:rPr sz="2000" b="1" spc="-10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70C0"/>
                </a:solidFill>
                <a:latin typeface="Malgun Gothic"/>
                <a:cs typeface="Malgun Gothic"/>
              </a:rPr>
              <a:t>처치를</a:t>
            </a:r>
            <a:r>
              <a:rPr sz="2000" b="1" spc="-2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70C0"/>
                </a:solidFill>
                <a:latin typeface="Malgun Gothic"/>
                <a:cs typeface="Malgun Gothic"/>
              </a:rPr>
              <a:t>받을</a:t>
            </a:r>
            <a:r>
              <a:rPr sz="2000" b="1" spc="-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70C0"/>
                </a:solidFill>
                <a:latin typeface="Malgun Gothic"/>
                <a:cs typeface="Malgun Gothic"/>
              </a:rPr>
              <a:t>확률을</a:t>
            </a:r>
            <a:r>
              <a:rPr sz="2000" b="1" spc="-2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70C0"/>
                </a:solidFill>
                <a:latin typeface="Malgun Gothic"/>
                <a:cs typeface="Malgun Gothic"/>
              </a:rPr>
              <a:t>나타내는</a:t>
            </a:r>
            <a:r>
              <a:rPr sz="2000" b="1" spc="-20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70C0"/>
                </a:solidFill>
                <a:latin typeface="Malgun Gothic"/>
                <a:cs typeface="Malgun Gothic"/>
              </a:rPr>
              <a:t>지표</a:t>
            </a:r>
            <a:endParaRPr sz="2000" dirty="0">
              <a:solidFill>
                <a:srgbClr val="0070C0"/>
              </a:solidFill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즉,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처치군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적절히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대응하는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생성해줌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(혹은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반대)</a:t>
            </a:r>
            <a:endParaRPr sz="20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Arial MT"/>
              <a:buChar char="•"/>
            </a:pPr>
            <a:endParaRPr sz="21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방법론을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활용함에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있어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핵심은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0070C0"/>
                </a:solidFill>
                <a:latin typeface="Malgun Gothic"/>
                <a:cs typeface="Malgun Gothic"/>
              </a:rPr>
              <a:t>성향점수를</a:t>
            </a:r>
            <a:r>
              <a:rPr sz="2000" b="1" spc="-40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70C0"/>
                </a:solidFill>
                <a:latin typeface="Malgun Gothic"/>
                <a:cs typeface="Malgun Gothic"/>
              </a:rPr>
              <a:t>어떻게</a:t>
            </a:r>
            <a:r>
              <a:rPr sz="2000" b="1" spc="-3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70C0"/>
                </a:solidFill>
                <a:latin typeface="Malgun Gothic"/>
                <a:cs typeface="Malgun Gothic"/>
              </a:rPr>
              <a:t>추정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하는가?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0070C0"/>
                </a:solidFill>
                <a:latin typeface="Malgun Gothic"/>
                <a:cs typeface="Malgun Gothic"/>
              </a:rPr>
              <a:t>표본</a:t>
            </a:r>
            <a:r>
              <a:rPr sz="2000" b="1" spc="-20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70C0"/>
                </a:solidFill>
                <a:latin typeface="Malgun Gothic"/>
                <a:cs typeface="Malgun Gothic"/>
              </a:rPr>
              <a:t>매칭</a:t>
            </a:r>
            <a:r>
              <a:rPr sz="2000" dirty="0">
                <a:solidFill>
                  <a:srgbClr val="0070C0"/>
                </a:solidFill>
                <a:latin typeface="Malgun Gothic"/>
                <a:cs typeface="Malgun Gothic"/>
              </a:rPr>
              <a:t>을</a:t>
            </a:r>
            <a:r>
              <a:rPr sz="2000" spc="-30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70C0"/>
                </a:solidFill>
                <a:latin typeface="Malgun Gothic"/>
                <a:cs typeface="Malgun Gothic"/>
              </a:rPr>
              <a:t>어떤</a:t>
            </a:r>
            <a:r>
              <a:rPr sz="2000" spc="-20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70C0"/>
                </a:solidFill>
                <a:latin typeface="Malgun Gothic"/>
                <a:cs typeface="Malgun Gothic"/>
              </a:rPr>
              <a:t>방식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으로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하는가?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E8C88B-6BFC-DC65-20B9-7F319893350D}"/>
              </a:ext>
            </a:extLst>
          </p:cNvPr>
          <p:cNvSpPr txBox="1"/>
          <p:nvPr/>
        </p:nvSpPr>
        <p:spPr>
          <a:xfrm>
            <a:off x="5410200" y="1371600"/>
            <a:ext cx="479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처치군과 대조군을 적절히 매칭하기 </a:t>
            </a:r>
            <a:r>
              <a:rPr lang="ko-KR" altLang="en-US" dirty="0" err="1"/>
              <a:t>힘들때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7AD8B-CB40-93D5-180E-8DA6AE9EF82D}"/>
              </a:ext>
            </a:extLst>
          </p:cNvPr>
          <p:cNvSpPr txBox="1"/>
          <p:nvPr/>
        </p:nvSpPr>
        <p:spPr>
          <a:xfrm>
            <a:off x="7302912" y="3886905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Ex) </a:t>
            </a:r>
            <a:r>
              <a:rPr lang="en-US" dirty="0" err="1"/>
              <a:t>R&amp;d</a:t>
            </a:r>
            <a:r>
              <a:rPr lang="en-US" dirty="0"/>
              <a:t> </a:t>
            </a:r>
            <a:r>
              <a:rPr lang="ko-KR" altLang="en-US" dirty="0"/>
              <a:t>지원을 받을 확률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08458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M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9790" cy="34733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추론에서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의의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실무에서는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직접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무작위통제실험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하기보다는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이미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존재하는</a:t>
            </a:r>
            <a:r>
              <a:rPr sz="20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데이터 </a:t>
            </a:r>
            <a:r>
              <a:rPr sz="2000" b="1" spc="-69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를</a:t>
            </a:r>
            <a:r>
              <a:rPr sz="20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분석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하게</a:t>
            </a:r>
            <a:r>
              <a:rPr sz="2000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되는</a:t>
            </a:r>
            <a:r>
              <a:rPr sz="2000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경우가</a:t>
            </a:r>
            <a:r>
              <a:rPr sz="2000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(훨씬)</a:t>
            </a:r>
            <a:r>
              <a:rPr sz="2000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더</a:t>
            </a:r>
            <a:r>
              <a:rPr sz="2000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많을</a:t>
            </a:r>
            <a:r>
              <a:rPr sz="2000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것</a:t>
            </a:r>
          </a:p>
          <a:p>
            <a:pPr marL="1021080" marR="108585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인과성을 밝힘에 있어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무작위통제실험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은 가장 바람직한 대안 중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하나이긴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하지만,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실험과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관련된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시간,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비용,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윤리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이슈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존재</a:t>
            </a:r>
            <a:endParaRPr sz="20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Clr>
                <a:srgbClr val="333D47"/>
              </a:buClr>
              <a:buFont typeface="Arial MT"/>
              <a:buChar char="•"/>
            </a:pPr>
            <a:endParaRPr sz="1950" dirty="0">
              <a:latin typeface="Malgun Gothic"/>
              <a:cs typeface="Malgun Gothic"/>
            </a:endParaRPr>
          </a:p>
          <a:p>
            <a:pPr marL="563880" marR="73025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PSM은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이미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확보된</a:t>
            </a:r>
            <a:r>
              <a:rPr sz="2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데이터를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바탕으로</a:t>
            </a:r>
            <a:r>
              <a:rPr sz="2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추가적인</a:t>
            </a:r>
            <a:r>
              <a:rPr sz="20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처리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거쳐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실험에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준하는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환경을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구축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있도록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해주는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방법론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spc="-5" dirty="0">
                <a:solidFill>
                  <a:srgbClr val="FF0000"/>
                </a:solidFill>
                <a:latin typeface="Malgun Gothic"/>
                <a:cs typeface="Malgun Gothic"/>
              </a:rPr>
              <a:t>준실험(quasi-experimental)</a:t>
            </a:r>
            <a:r>
              <a:rPr sz="20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방법</a:t>
            </a:r>
            <a:endParaRPr sz="2000" dirty="0">
              <a:solidFill>
                <a:srgbClr val="FF0000"/>
              </a:solidFill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08458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M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26689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관찰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339188"/>
              </p:ext>
            </p:extLst>
          </p:nvPr>
        </p:nvGraphicFramePr>
        <p:xfrm>
          <a:off x="426542" y="1590675"/>
          <a:ext cx="8216265" cy="3278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2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2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관찰연구</a:t>
                      </a:r>
                      <a:r>
                        <a:rPr sz="1800" b="1" spc="-2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(observation study)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실험연구</a:t>
                      </a:r>
                      <a:r>
                        <a:rPr sz="1800" b="1" spc="-1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(experimental</a:t>
                      </a:r>
                      <a:r>
                        <a:rPr sz="1800" b="1" spc="1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study)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25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정의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2698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 marR="135890" indent="-287020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Arial MT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연구자가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직접 개입하지 않고 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자연 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상태에서</a:t>
                      </a:r>
                      <a:r>
                        <a:rPr sz="1600" spc="-1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발생하는</a:t>
                      </a:r>
                      <a:r>
                        <a:rPr sz="1600" spc="-2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데이터를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관찰하 </a:t>
                      </a:r>
                      <a:r>
                        <a:rPr sz="1600" spc="-55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여 분석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marR="192405" indent="-287020" algn="just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Arial MT"/>
                        <a:buChar char="•"/>
                        <a:tabLst>
                          <a:tab pos="379095" algn="l"/>
                        </a:tabLst>
                      </a:pPr>
                      <a:r>
                        <a:rPr sz="1600" b="1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연구자가 특정 변수를 조작(처치)하 </a:t>
                      </a:r>
                      <a:r>
                        <a:rPr sz="1600" b="1" spc="-55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고 이를 무작위로 할당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하여 그 효과 </a:t>
                      </a:r>
                      <a:r>
                        <a:rPr sz="1600" spc="-5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1600" spc="-1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관찰</a:t>
                      </a:r>
                      <a:r>
                        <a:rPr sz="1600" spc="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(무작위통제실험</a:t>
                      </a:r>
                      <a:r>
                        <a:rPr sz="1600" spc="2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등)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장점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508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Arial MT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데이터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수집이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비교적</a:t>
                      </a:r>
                      <a:r>
                        <a:rPr sz="1600" b="1" spc="-15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용이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함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377825" marR="135890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b="1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실험연구가 불가능할</a:t>
                      </a:r>
                      <a:r>
                        <a:rPr sz="1600" b="1" spc="-2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경우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에</a:t>
                      </a:r>
                      <a:r>
                        <a:rPr sz="1600" spc="-1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유용하 </a:t>
                      </a:r>
                      <a:r>
                        <a:rPr sz="1600" spc="-5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게 활용될</a:t>
                      </a:r>
                      <a:r>
                        <a:rPr sz="1600" spc="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수 </a:t>
                      </a:r>
                      <a:r>
                        <a:rPr sz="1600" spc="-5" dirty="0" err="1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있음</a:t>
                      </a:r>
                      <a:endParaRPr lang="en-US" sz="1600" spc="-5" dirty="0">
                        <a:solidFill>
                          <a:srgbClr val="2A2C2C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90805" marR="135890" indent="0">
                        <a:lnSpc>
                          <a:spcPct val="100000"/>
                        </a:lnSpc>
                        <a:buFont typeface="Arial MT"/>
                        <a:buNone/>
                        <a:tabLst>
                          <a:tab pos="377825" algn="l"/>
                          <a:tab pos="378460" algn="l"/>
                        </a:tabLst>
                      </a:pPr>
                      <a:r>
                        <a:rPr lang="en-US"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ex) </a:t>
                      </a:r>
                      <a:r>
                        <a:rPr lang="ko-KR" altLang="en-US"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전지구적 연구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넓은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범위</a:t>
                      </a:r>
                      <a:r>
                        <a:rPr sz="1600" spc="-1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sz="1600" spc="-1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집단에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대한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연구</a:t>
                      </a:r>
                      <a:r>
                        <a:rPr sz="1600" spc="-1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용이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indent="-287020">
                        <a:lnSpc>
                          <a:spcPct val="100000"/>
                        </a:lnSpc>
                        <a:spcBef>
                          <a:spcPts val="1295"/>
                        </a:spcBef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600" b="1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인과관계의</a:t>
                      </a:r>
                      <a:r>
                        <a:rPr sz="16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명확한</a:t>
                      </a:r>
                      <a:r>
                        <a:rPr sz="1600" b="1" spc="-2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설정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이</a:t>
                      </a:r>
                      <a:r>
                        <a:rPr sz="1600" spc="-1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가능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600" spc="-1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무작위할당을</a:t>
                      </a:r>
                      <a:r>
                        <a:rPr sz="1600" spc="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통한</a:t>
                      </a:r>
                      <a:r>
                        <a:rPr sz="1600" spc="-1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혼동</a:t>
                      </a:r>
                      <a:r>
                        <a:rPr sz="16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변수 </a:t>
                      </a:r>
                      <a:r>
                        <a:rPr sz="1600" b="1" spc="-1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영향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최소화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30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단점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2705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Arial MT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혼동</a:t>
                      </a:r>
                      <a:r>
                        <a:rPr sz="1600" spc="-3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변수의</a:t>
                      </a:r>
                      <a:r>
                        <a:rPr sz="1600" spc="-4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위협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선택</a:t>
                      </a:r>
                      <a:r>
                        <a:rPr sz="1600" spc="-3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편향의</a:t>
                      </a:r>
                      <a:r>
                        <a:rPr sz="1600" spc="-4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위협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377825" algn="l"/>
                        </a:tabLst>
                      </a:pPr>
                      <a:r>
                        <a:rPr sz="1600" spc="-5" dirty="0">
                          <a:solidFill>
                            <a:srgbClr val="2A2C2C"/>
                          </a:solidFill>
                          <a:latin typeface="Arial MT"/>
                          <a:cs typeface="Arial MT"/>
                        </a:rPr>
                        <a:t>•	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=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인과관계의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확립</a:t>
                      </a:r>
                      <a:r>
                        <a:rPr sz="1600" b="1" spc="-20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어려움</a:t>
                      </a:r>
                      <a:endParaRPr sz="1600" b="1" dirty="0">
                        <a:solidFill>
                          <a:srgbClr val="FF0000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indent="-287020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시간과 비용이 많이</a:t>
                      </a:r>
                      <a:r>
                        <a:rPr sz="1600" spc="-1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소요될 수</a:t>
                      </a:r>
                      <a:r>
                        <a:rPr sz="1600" spc="-1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있음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윤리적</a:t>
                      </a:r>
                      <a:r>
                        <a:rPr sz="1600" spc="-1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문제가</a:t>
                      </a:r>
                      <a:r>
                        <a:rPr sz="1600" spc="-1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발생할</a:t>
                      </a:r>
                      <a:r>
                        <a:rPr sz="16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1600" spc="-2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있음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tabLst>
                          <a:tab pos="378460" algn="l"/>
                        </a:tabLst>
                      </a:pPr>
                      <a:r>
                        <a:rPr sz="1600" spc="-5" dirty="0">
                          <a:solidFill>
                            <a:srgbClr val="2A2C2C"/>
                          </a:solidFill>
                          <a:latin typeface="Arial MT"/>
                          <a:cs typeface="Arial MT"/>
                        </a:rPr>
                        <a:t>•	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=</a:t>
                      </a:r>
                      <a:r>
                        <a:rPr sz="1600" spc="-1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적용이</a:t>
                      </a:r>
                      <a:r>
                        <a:rPr sz="1600" b="1" spc="-1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제한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되는</a:t>
                      </a:r>
                      <a:r>
                        <a:rPr sz="1600" spc="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경우가 많음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9759" y="4876800"/>
            <a:ext cx="2014728" cy="20147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9551" y="4946945"/>
            <a:ext cx="1883664" cy="183485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88639" y="1227531"/>
            <a:ext cx="55029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PSM은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관찰연구에서</a:t>
            </a:r>
            <a:r>
              <a:rPr sz="1600" b="1" spc="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실험연구의 장점을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누릴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수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있게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해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줌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F7B5DD-1A58-1660-0522-5B344268FB07}"/>
              </a:ext>
            </a:extLst>
          </p:cNvPr>
          <p:cNvSpPr txBox="1"/>
          <p:nvPr/>
        </p:nvSpPr>
        <p:spPr>
          <a:xfrm>
            <a:off x="8382000" y="1676400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~ </a:t>
            </a:r>
            <a:r>
              <a:rPr lang="ko-KR" altLang="en-US" dirty="0">
                <a:solidFill>
                  <a:srgbClr val="FF0000"/>
                </a:solidFill>
              </a:rPr>
              <a:t>무작위 통제 실험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CF2C73-1C80-9877-B3AD-1897DA588B38}"/>
              </a:ext>
            </a:extLst>
          </p:cNvPr>
          <p:cNvSpPr txBox="1"/>
          <p:nvPr/>
        </p:nvSpPr>
        <p:spPr>
          <a:xfrm>
            <a:off x="-152400" y="7010400"/>
            <a:ext cx="5077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-&gt; </a:t>
            </a:r>
            <a:r>
              <a:rPr lang="ko-KR" altLang="en-US" dirty="0"/>
              <a:t>두 연구의 장점을 모두 </a:t>
            </a:r>
            <a:r>
              <a:rPr lang="ko-KR" altLang="en-US" dirty="0" err="1"/>
              <a:t>쓸수있게</a:t>
            </a:r>
            <a:r>
              <a:rPr lang="ko-KR" altLang="en-US" dirty="0"/>
              <a:t> 하는 것 </a:t>
            </a:r>
            <a:r>
              <a:rPr lang="en-US" altLang="ko-KR" dirty="0"/>
              <a:t>= PSM</a:t>
            </a:r>
          </a:p>
          <a:p>
            <a:r>
              <a:rPr lang="en-US" altLang="ko-KR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08458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M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69300" cy="49532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trike="sngStrike" dirty="0">
                <a:solidFill>
                  <a:srgbClr val="2A2C2C"/>
                </a:solidFill>
                <a:latin typeface="Malgun Gothic"/>
                <a:cs typeface="Malgun Gothic"/>
              </a:rPr>
              <a:t>번외)</a:t>
            </a:r>
            <a:r>
              <a:rPr sz="2000" b="1" strike="sngStrike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trike="sngStrike" dirty="0">
                <a:solidFill>
                  <a:srgbClr val="2A2C2C"/>
                </a:solidFill>
                <a:latin typeface="Malgun Gothic"/>
                <a:cs typeface="Malgun Gothic"/>
              </a:rPr>
              <a:t>온라인</a:t>
            </a:r>
            <a:r>
              <a:rPr sz="2000" b="1" strike="sngStrike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trike="sngStrike" dirty="0">
                <a:solidFill>
                  <a:srgbClr val="2A2C2C"/>
                </a:solidFill>
                <a:latin typeface="Malgun Gothic"/>
                <a:cs typeface="Malgun Gothic"/>
              </a:rPr>
              <a:t>무작위</a:t>
            </a:r>
            <a:r>
              <a:rPr sz="2000" b="1" strike="sngStrike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trike="sngStrike" dirty="0">
                <a:solidFill>
                  <a:srgbClr val="2A2C2C"/>
                </a:solidFill>
                <a:latin typeface="Malgun Gothic"/>
                <a:cs typeface="Malgun Gothic"/>
              </a:rPr>
              <a:t>통제실험</a:t>
            </a:r>
            <a:endParaRPr sz="2000" strike="sngStrike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최근에는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온라인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환경에서의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실험이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용이해졌기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때문에,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기업이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자체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적으로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무작위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통제실험을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수행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333D47"/>
              </a:buClr>
              <a:buFont typeface="Wingdings"/>
              <a:buChar char=""/>
            </a:pPr>
            <a:endParaRPr sz="1950" dirty="0">
              <a:latin typeface="Malgun Gothic"/>
              <a:cs typeface="Malgun Gothic"/>
            </a:endParaRPr>
          </a:p>
          <a:p>
            <a:pPr marL="563880" marR="40005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E-커머스 기업인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HH마켓이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새로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개발한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제품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시스템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기존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스템보다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효과적인지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여부를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검증하고자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한다면?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자사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고객들을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2개의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15" dirty="0">
                <a:solidFill>
                  <a:srgbClr val="333D47"/>
                </a:solidFill>
                <a:latin typeface="Malgun Gothic"/>
                <a:cs typeface="Malgun Gothic"/>
              </a:rPr>
              <a:t>그룹(A,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B)으로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무작위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배정하고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A그룹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고객들에게는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제품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추천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시스템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적용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B그룹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고객들에게는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신규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제품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추천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시스템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적용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처치군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추후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35" dirty="0">
                <a:solidFill>
                  <a:srgbClr val="333D47"/>
                </a:solidFill>
                <a:latin typeface="Malgun Gothic"/>
                <a:cs typeface="Malgun Gothic"/>
              </a:rPr>
              <a:t>A,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B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그룹간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판매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성과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비교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endParaRPr sz="20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21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주의할</a:t>
            </a:r>
            <a:r>
              <a:rPr sz="2000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점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윤리적/법적</a:t>
            </a:r>
            <a:r>
              <a:rPr sz="2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문제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나</a:t>
            </a:r>
            <a:r>
              <a:rPr sz="2000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고객</a:t>
            </a:r>
            <a:r>
              <a:rPr sz="20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불만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이</a:t>
            </a:r>
            <a:r>
              <a:rPr sz="2000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발생할</a:t>
            </a:r>
            <a:r>
              <a:rPr sz="2000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여지가</a:t>
            </a:r>
            <a:r>
              <a:rPr sz="2000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없는지?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08458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M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2946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PSM을</a:t>
            </a:r>
            <a:r>
              <a:rPr sz="2000" b="1" spc="-5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연구들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8583" y="2781300"/>
            <a:ext cx="5295900" cy="9372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904" y="3956303"/>
            <a:ext cx="5379720" cy="9296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4904" y="1615439"/>
            <a:ext cx="5189220" cy="9372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009513" y="1766442"/>
            <a:ext cx="164401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코스닥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상장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155" y="3055111"/>
            <a:ext cx="1644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보조금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수혜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2002" y="4172203"/>
            <a:ext cx="1440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외고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진학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0241" y="1044955"/>
            <a:ext cx="4721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 여부에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따른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표본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특징이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유사할까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생각해보자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50235" y="5169408"/>
            <a:ext cx="5821680" cy="1104900"/>
            <a:chOff x="2650235" y="5169408"/>
            <a:chExt cx="5821680" cy="11049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0235" y="5169408"/>
              <a:ext cx="5821679" cy="11048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66559" y="5320220"/>
              <a:ext cx="394754" cy="10661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809994" y="5356098"/>
              <a:ext cx="300990" cy="0"/>
            </a:xfrm>
            <a:custGeom>
              <a:avLst/>
              <a:gdLst/>
              <a:ahLst/>
              <a:cxnLst/>
              <a:rect l="l" t="t" r="r" b="b"/>
              <a:pathLst>
                <a:path w="300990">
                  <a:moveTo>
                    <a:pt x="0" y="0"/>
                  </a:moveTo>
                  <a:lnTo>
                    <a:pt x="300735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86790" y="5556910"/>
            <a:ext cx="1644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바우처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지원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08458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M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2946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PSM을</a:t>
            </a:r>
            <a:r>
              <a:rPr sz="2000" b="1" spc="-5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연구들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623" y="1703832"/>
            <a:ext cx="5730240" cy="9220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52386" y="1828037"/>
            <a:ext cx="1165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spc="-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뇌졸중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384" y="4038600"/>
            <a:ext cx="5585460" cy="92964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652386" y="4208526"/>
            <a:ext cx="13550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1인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가구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35767" y="5145056"/>
            <a:ext cx="5273040" cy="1185545"/>
            <a:chOff x="3235767" y="5145056"/>
            <a:chExt cx="5273040" cy="118554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5767" y="5145056"/>
              <a:ext cx="5273024" cy="118531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77867" y="5253164"/>
              <a:ext cx="874763" cy="10661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321302" y="5289042"/>
              <a:ext cx="780415" cy="0"/>
            </a:xfrm>
            <a:custGeom>
              <a:avLst/>
              <a:gdLst/>
              <a:ahLst/>
              <a:cxnLst/>
              <a:rect l="l" t="t" r="r" b="b"/>
              <a:pathLst>
                <a:path w="780414">
                  <a:moveTo>
                    <a:pt x="0" y="0"/>
                  </a:moveTo>
                  <a:lnTo>
                    <a:pt x="780161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33068" y="5598058"/>
            <a:ext cx="1368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동원훈련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60241" y="1044955"/>
            <a:ext cx="4721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 여부에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따른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표본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특징이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유사할까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생각해보자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1136" y="3145917"/>
            <a:ext cx="1642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임대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아파트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02022" y="4840351"/>
            <a:ext cx="44513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SEM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89748" y="2822448"/>
            <a:ext cx="5297367" cy="929639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21609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Contents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872" y="1476247"/>
            <a:ext cx="476694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Introduction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What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is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PSM?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Conducting</a:t>
            </a:r>
            <a:r>
              <a:rPr sz="20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Analysis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Quick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Review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with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Another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Dataset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Comparing</a:t>
            </a:r>
            <a:r>
              <a:rPr sz="20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with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Other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Methods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Recap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6232042"/>
            <a:ext cx="41376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Appendix: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 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Statistical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Software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9047" y="6417970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2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08458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M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64027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PSM을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표본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예시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(최민혁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&amp;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최진혁,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2016)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1257" y="1560575"/>
            <a:ext cx="3698206" cy="473438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52184" y="1412900"/>
            <a:ext cx="2545715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최초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데이터: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국민건강영양조사 (’16-’18) </a:t>
            </a:r>
            <a:r>
              <a:rPr sz="1600" b="1" spc="-5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19세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이상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표본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(n=19,197)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997958" y="2602483"/>
            <a:ext cx="4038600" cy="20853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40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미만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표본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제외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(n=13,959)</a:t>
            </a:r>
            <a:endParaRPr sz="1600">
              <a:latin typeface="Malgun Gothic"/>
              <a:cs typeface="Malgun Gothic"/>
            </a:endParaRPr>
          </a:p>
          <a:p>
            <a:pPr marL="124460">
              <a:lnSpc>
                <a:spcPct val="100000"/>
              </a:lnSpc>
              <a:spcBef>
                <a:spcPts val="183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뇌졸중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진단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여부</a:t>
            </a:r>
            <a:endParaRPr sz="1600">
              <a:latin typeface="Malgun Gothic"/>
              <a:cs typeface="Malgun Gothic"/>
            </a:endParaRPr>
          </a:p>
          <a:p>
            <a:pPr marL="1473835">
              <a:lnSpc>
                <a:spcPct val="100000"/>
              </a:lnSpc>
              <a:spcBef>
                <a:spcPts val="117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뇌졸중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미진단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13,871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중</a:t>
            </a:r>
            <a:endParaRPr sz="1600">
              <a:latin typeface="Malgun Gothic"/>
              <a:cs typeface="Malgun Gothic"/>
            </a:endParaRPr>
          </a:p>
          <a:p>
            <a:pPr marL="1473835">
              <a:lnSpc>
                <a:spcPct val="100000"/>
              </a:lnSpc>
              <a:spcBef>
                <a:spcPts val="39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타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질병보유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10,039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명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제외</a:t>
            </a:r>
            <a:endParaRPr sz="1600">
              <a:latin typeface="Malgun Gothic"/>
              <a:cs typeface="Malgun Gothic"/>
            </a:endParaRPr>
          </a:p>
          <a:p>
            <a:pPr marL="667385">
              <a:lnSpc>
                <a:spcPct val="100000"/>
              </a:lnSpc>
              <a:spcBef>
                <a:spcPts val="92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건강한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그룹</a:t>
            </a:r>
            <a:endParaRPr sz="1600">
              <a:latin typeface="Malgun Gothic"/>
              <a:cs typeface="Malgun Gothic"/>
            </a:endParaRPr>
          </a:p>
          <a:p>
            <a:pPr marL="667385">
              <a:lnSpc>
                <a:spcPct val="100000"/>
              </a:lnSpc>
              <a:spcBef>
                <a:spcPts val="384"/>
              </a:spcBef>
            </a:pP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(n=3,632)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7733" y="3916121"/>
            <a:ext cx="1112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뇌졸중:</a:t>
            </a:r>
            <a:r>
              <a:rPr sz="16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288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1444" y="5069890"/>
            <a:ext cx="291211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나이,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성별,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결혼여부,</a:t>
            </a:r>
            <a:r>
              <a:rPr sz="1600" b="1" spc="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소득,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교육, 고용여부,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개인보험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유무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를 고려한 1:1 매칭 PSM으로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및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대조군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(각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288)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구성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908" y="1597812"/>
            <a:ext cx="2546350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의료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분야는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PSM이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많이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활용되는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분야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중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하나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08458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M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2805" cy="52354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PSM의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한계점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(및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이에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주의사항)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lang="en-US"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1) </a:t>
            </a:r>
            <a:r>
              <a:rPr sz="1900" b="1" spc="-5" dirty="0" err="1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19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손실</a:t>
            </a:r>
            <a:r>
              <a:rPr sz="19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(data</a:t>
            </a:r>
            <a:r>
              <a:rPr sz="19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loss)</a:t>
            </a:r>
            <a:endParaRPr sz="1900" dirty="0">
              <a:latin typeface="Malgun Gothic"/>
              <a:cs typeface="Malgun Gothic"/>
            </a:endParaRPr>
          </a:p>
          <a:p>
            <a:pPr marL="1021080" marR="33655" lvl="1" indent="-229235">
              <a:lnSpc>
                <a:spcPts val="2050"/>
              </a:lnSpc>
              <a:spcBef>
                <a:spcPts val="48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PSM은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표본들을</a:t>
            </a:r>
            <a:r>
              <a:rPr sz="19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서로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매칭해주는</a:t>
            </a:r>
            <a:r>
              <a:rPr sz="19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것이기 때문에,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FF0000"/>
                </a:solidFill>
                <a:latin typeface="Malgun Gothic"/>
                <a:cs typeface="Malgun Gothic"/>
              </a:rPr>
              <a:t>매칭되지</a:t>
            </a:r>
            <a:r>
              <a:rPr sz="1900" b="1" spc="-5" dirty="0">
                <a:solidFill>
                  <a:srgbClr val="FF0000"/>
                </a:solidFill>
                <a:latin typeface="Malgun Gothic"/>
                <a:cs typeface="Malgun Gothic"/>
              </a:rPr>
              <a:t> 못한</a:t>
            </a:r>
            <a:r>
              <a:rPr sz="19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Malgun Gothic"/>
                <a:cs typeface="Malgun Gothic"/>
              </a:rPr>
              <a:t>표 </a:t>
            </a:r>
            <a:r>
              <a:rPr sz="19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본은</a:t>
            </a:r>
            <a:r>
              <a:rPr sz="19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Malgun Gothic"/>
                <a:cs typeface="Malgun Gothic"/>
              </a:rPr>
              <a:t>분석에서</a:t>
            </a:r>
            <a:r>
              <a:rPr sz="19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제외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되어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표본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수가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감소할 수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있으며,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이에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0070C0"/>
                </a:solidFill>
                <a:latin typeface="Malgun Gothic"/>
                <a:cs typeface="Malgun Gothic"/>
              </a:rPr>
              <a:t>결과 </a:t>
            </a:r>
            <a:r>
              <a:rPr sz="1900" b="1" spc="-65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0070C0"/>
                </a:solidFill>
                <a:latin typeface="Malgun Gothic"/>
                <a:cs typeface="Malgun Gothic"/>
              </a:rPr>
              <a:t>일반화에</a:t>
            </a:r>
            <a:r>
              <a:rPr sz="1900" b="1" spc="10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0070C0"/>
                </a:solidFill>
                <a:latin typeface="Malgun Gothic"/>
                <a:cs typeface="Malgun Gothic"/>
              </a:rPr>
              <a:t>제약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발생할 수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9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80"/>
              </a:spcBef>
              <a:buClr>
                <a:srgbClr val="333D47"/>
              </a:buClr>
              <a:buFont typeface="Arial MT"/>
              <a:buChar char="•"/>
            </a:pPr>
            <a:endParaRPr sz="14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lang="en-US"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2) </a:t>
            </a:r>
            <a:r>
              <a:rPr sz="1900" b="1" spc="-5" dirty="0" err="1">
                <a:solidFill>
                  <a:srgbClr val="333D47"/>
                </a:solidFill>
                <a:latin typeface="Malgun Gothic"/>
                <a:cs typeface="Malgun Gothic"/>
              </a:rPr>
              <a:t>관찰되지</a:t>
            </a:r>
            <a:r>
              <a:rPr sz="19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못한</a:t>
            </a:r>
            <a:r>
              <a:rPr sz="19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혼동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변수(unobserved</a:t>
            </a:r>
            <a:r>
              <a:rPr sz="19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confounding</a:t>
            </a:r>
            <a:r>
              <a:rPr sz="19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variable)</a:t>
            </a:r>
            <a:endParaRPr sz="19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PSM에서는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고려된 혼동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변수들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만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여부에 영향을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미친다고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endParaRPr sz="19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b="1" spc="-5" dirty="0">
                <a:solidFill>
                  <a:srgbClr val="FF0000"/>
                </a:solidFill>
                <a:latin typeface="Malgun Gothic"/>
                <a:cs typeface="Malgun Gothic"/>
              </a:rPr>
              <a:t>미처</a:t>
            </a:r>
            <a:r>
              <a:rPr sz="19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Malgun Gothic"/>
                <a:cs typeface="Malgun Gothic"/>
              </a:rPr>
              <a:t>고려되지</a:t>
            </a:r>
            <a:r>
              <a:rPr sz="19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Malgun Gothic"/>
                <a:cs typeface="Malgun Gothic"/>
              </a:rPr>
              <a:t>못한</a:t>
            </a:r>
            <a:r>
              <a:rPr sz="19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Malgun Gothic"/>
                <a:cs typeface="Malgun Gothic"/>
              </a:rPr>
              <a:t>혼동 변수로</a:t>
            </a:r>
            <a:r>
              <a:rPr sz="19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인한</a:t>
            </a:r>
            <a:r>
              <a:rPr sz="19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Malgun Gothic"/>
                <a:cs typeface="Malgun Gothic"/>
              </a:rPr>
              <a:t>편향</a:t>
            </a:r>
            <a:r>
              <a:rPr sz="1900" spc="-5" dirty="0">
                <a:solidFill>
                  <a:srgbClr val="FF0000"/>
                </a:solidFill>
                <a:latin typeface="Malgun Gothic"/>
                <a:cs typeface="Malgun Gothic"/>
              </a:rPr>
              <a:t>을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완전히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배제할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없음</a:t>
            </a:r>
            <a:endParaRPr sz="19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잠재적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혼동 변수를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최대한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식별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반영하려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해야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9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333D47"/>
              </a:buClr>
              <a:buFont typeface="Arial MT"/>
              <a:buChar char="•"/>
            </a:pPr>
            <a:endParaRPr sz="15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lang="en-US"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3) </a:t>
            </a:r>
            <a:r>
              <a:rPr sz="1900" b="1" spc="-5" dirty="0" err="1">
                <a:solidFill>
                  <a:srgbClr val="333D47"/>
                </a:solidFill>
                <a:latin typeface="Malgun Gothic"/>
                <a:cs typeface="Malgun Gothic"/>
              </a:rPr>
              <a:t>불완전</a:t>
            </a:r>
            <a:r>
              <a:rPr sz="19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(imperfect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matching)</a:t>
            </a:r>
            <a:endParaRPr sz="19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PSM을 통해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이루어진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매칭이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적절하지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않을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수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9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매칭이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적절히 이루어졌는지</a:t>
            </a:r>
            <a:r>
              <a:rPr sz="1900" b="1" spc="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추가적인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을 반드시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거쳐야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9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333D47"/>
              </a:buClr>
              <a:buFont typeface="Arial MT"/>
              <a:buChar char="•"/>
            </a:pPr>
            <a:endParaRPr sz="15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9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적절히</a:t>
            </a:r>
            <a:r>
              <a:rPr sz="19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Malgun Gothic"/>
                <a:cs typeface="Malgun Gothic"/>
              </a:rPr>
              <a:t>설계된</a:t>
            </a:r>
            <a:r>
              <a:rPr sz="19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Malgun Gothic"/>
                <a:cs typeface="Malgun Gothic"/>
              </a:rPr>
              <a:t>무작위통제실험만큼의</a:t>
            </a:r>
            <a:r>
              <a:rPr sz="19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인과관계를</a:t>
            </a:r>
            <a:r>
              <a:rPr sz="19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b="1" spc="-5" dirty="0" err="1">
                <a:solidFill>
                  <a:srgbClr val="FF0000"/>
                </a:solidFill>
                <a:latin typeface="Malgun Gothic"/>
                <a:cs typeface="Malgun Gothic"/>
              </a:rPr>
              <a:t>확립하기는</a:t>
            </a:r>
            <a:r>
              <a:rPr sz="19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b="1" spc="-5" dirty="0" err="1">
                <a:solidFill>
                  <a:srgbClr val="FF0000"/>
                </a:solidFill>
                <a:latin typeface="Malgun Gothic"/>
                <a:cs typeface="Malgun Gothic"/>
              </a:rPr>
              <a:t>어려움</a:t>
            </a:r>
            <a:r>
              <a:rPr lang="en-US" sz="1900" b="1" spc="-5" dirty="0">
                <a:solidFill>
                  <a:srgbClr val="FF0000"/>
                </a:solidFill>
                <a:latin typeface="Malgun Gothic"/>
                <a:cs typeface="Malgun Gothic"/>
              </a:rPr>
              <a:t> (</a:t>
            </a:r>
            <a:r>
              <a:rPr lang="ko-KR" altLang="en-US" sz="1900" b="1" spc="-5" dirty="0" err="1">
                <a:solidFill>
                  <a:srgbClr val="FF0000"/>
                </a:solidFill>
                <a:latin typeface="Malgun Gothic"/>
                <a:cs typeface="Malgun Gothic"/>
              </a:rPr>
              <a:t>킹갓</a:t>
            </a:r>
            <a:r>
              <a:rPr lang="ko-KR" altLang="en-US" sz="1900" b="1" spc="-5" dirty="0">
                <a:solidFill>
                  <a:srgbClr val="FF0000"/>
                </a:solidFill>
                <a:latin typeface="Malgun Gothic"/>
                <a:cs typeface="Malgun Gothic"/>
              </a:rPr>
              <a:t> 무작위 통제실험</a:t>
            </a:r>
            <a:r>
              <a:rPr lang="en-US" altLang="ko-KR" sz="1900" b="1" spc="-5" dirty="0">
                <a:solidFill>
                  <a:srgbClr val="FF0000"/>
                </a:solidFill>
                <a:latin typeface="Malgun Gothic"/>
                <a:cs typeface="Malgun Gothic"/>
              </a:rPr>
              <a:t>)</a:t>
            </a:r>
            <a:endParaRPr sz="1900" b="1" dirty="0">
              <a:solidFill>
                <a:srgbClr val="FF0000"/>
              </a:solidFill>
              <a:latin typeface="Malgun Gothic"/>
              <a:cs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D5F66-F24D-C87F-DEFF-9892E54D06D7}"/>
              </a:ext>
            </a:extLst>
          </p:cNvPr>
          <p:cNvSpPr txBox="1"/>
          <p:nvPr/>
        </p:nvSpPr>
        <p:spPr>
          <a:xfrm>
            <a:off x="8732494" y="1905000"/>
            <a:ext cx="481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EX) </a:t>
            </a:r>
            <a:r>
              <a:rPr lang="ko-KR" altLang="en-US" dirty="0" err="1"/>
              <a:t>남자끼리만</a:t>
            </a:r>
            <a:r>
              <a:rPr lang="ko-KR" altLang="en-US" dirty="0"/>
              <a:t> 매칭될 수 있음 </a:t>
            </a:r>
            <a:r>
              <a:rPr lang="en-US" altLang="ko-KR" dirty="0"/>
              <a:t>(</a:t>
            </a:r>
            <a:r>
              <a:rPr lang="ko-KR" altLang="en-US" dirty="0" err="1"/>
              <a:t>대표성떨어짐</a:t>
            </a:r>
            <a:r>
              <a:rPr lang="en-US" altLang="ko-KR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070C86-BBA8-BA1C-0358-8AC6271489B5}"/>
              </a:ext>
            </a:extLst>
          </p:cNvPr>
          <p:cNvSpPr txBox="1"/>
          <p:nvPr/>
        </p:nvSpPr>
        <p:spPr>
          <a:xfrm>
            <a:off x="3290239" y="2286000"/>
            <a:ext cx="2563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03/14 </a:t>
            </a:r>
            <a:r>
              <a:rPr lang="ko-KR" altLang="en-US" sz="4000" dirty="0">
                <a:solidFill>
                  <a:srgbClr val="FF0000"/>
                </a:solidFill>
              </a:rPr>
              <a:t>수업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19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5163" y="2951226"/>
            <a:ext cx="69322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Conducting</a:t>
            </a:r>
            <a:r>
              <a:rPr spc="-35" dirty="0"/>
              <a:t> </a:t>
            </a:r>
            <a:r>
              <a:rPr dirty="0"/>
              <a:t>PSM</a:t>
            </a:r>
            <a:r>
              <a:rPr spc="-204" dirty="0"/>
              <a:t> </a:t>
            </a:r>
            <a:r>
              <a:rPr dirty="0"/>
              <a:t>Analysis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844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Using</a:t>
            </a:r>
            <a:r>
              <a:rPr sz="3800" u="none" spc="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6212205" cy="3168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단계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과정은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아래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3단계로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요약할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249680" lvl="1" indent="-457834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249680" algn="l"/>
                <a:tab pos="12503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20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Malgun Gothic"/>
              <a:buAutoNum type="arabicPeriod"/>
            </a:pPr>
            <a:endParaRPr sz="2100">
              <a:latin typeface="Malgun Gothic"/>
              <a:cs typeface="Malgun Gothic"/>
            </a:endParaRPr>
          </a:p>
          <a:p>
            <a:pPr marL="1249680" lvl="1" indent="-457834">
              <a:lnSpc>
                <a:spcPct val="100000"/>
              </a:lnSpc>
              <a:buAutoNum type="arabicPeriod"/>
              <a:tabLst>
                <a:tab pos="1249680" algn="l"/>
                <a:tab pos="12503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Malgun Gothic"/>
              <a:buAutoNum type="arabicPeriod"/>
            </a:pPr>
            <a:endParaRPr sz="2100">
              <a:latin typeface="Malgun Gothic"/>
              <a:cs typeface="Malgun Gothic"/>
            </a:endParaRPr>
          </a:p>
          <a:p>
            <a:pPr marL="1249680" lvl="1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249680" algn="l"/>
                <a:tab pos="12503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2000" b="1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추론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844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Using</a:t>
            </a:r>
            <a:r>
              <a:rPr sz="3800" u="none" spc="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288655" cy="1918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R을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본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수업에서는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프로그램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이용하여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진행함</a:t>
            </a:r>
            <a:endParaRPr sz="20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개략적인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설명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다운로드/설치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본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자료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맨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뒤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부록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참조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3576" y="3290211"/>
            <a:ext cx="3374950" cy="260391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844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Using</a:t>
            </a:r>
            <a:r>
              <a:rPr sz="3800" u="none" spc="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7282180" cy="5216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R을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MatchIt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패키지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분석에는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MatchIt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패키지가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활용됨</a:t>
            </a:r>
            <a:endParaRPr sz="2000" dirty="0">
              <a:latin typeface="Malgun Gothic"/>
              <a:cs typeface="Malgun Gothic"/>
            </a:endParaRPr>
          </a:p>
          <a:p>
            <a:pPr marL="600075">
              <a:lnSpc>
                <a:spcPct val="100000"/>
              </a:lnSpc>
              <a:spcBef>
                <a:spcPts val="182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#MatchIt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패키지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설치</a:t>
            </a:r>
            <a:endParaRPr sz="1400" dirty="0">
              <a:latin typeface="Malgun Gothic"/>
              <a:cs typeface="Malgun Gothic"/>
            </a:endParaRPr>
          </a:p>
          <a:p>
            <a:pPr marL="60007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install.packages("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MatchIt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")</a:t>
            </a:r>
            <a:endParaRPr sz="1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50" dirty="0">
              <a:latin typeface="Malgun Gothic"/>
              <a:cs typeface="Malgun Gothic"/>
            </a:endParaRPr>
          </a:p>
          <a:p>
            <a:pPr marL="600075">
              <a:lnSpc>
                <a:spcPct val="10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#MatchIt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패키지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불러오기</a:t>
            </a:r>
            <a:endParaRPr sz="1400" dirty="0">
              <a:latin typeface="Malgun Gothic"/>
              <a:cs typeface="Malgun Gothic"/>
            </a:endParaRPr>
          </a:p>
          <a:p>
            <a:pPr marL="600075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library(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MatchIt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latin typeface="Malgun Gothic"/>
              <a:cs typeface="Malgun Gothic"/>
            </a:endParaRPr>
          </a:p>
          <a:p>
            <a:pPr marL="600075" marR="4644390">
              <a:lnSpc>
                <a:spcPct val="12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#작업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경로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설정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-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실행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X </a:t>
            </a:r>
            <a:r>
              <a:rPr sz="1400" b="1" spc="-47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setwd("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파일</a:t>
            </a:r>
            <a:r>
              <a:rPr sz="1400" b="1" spc="-3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경로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")</a:t>
            </a:r>
            <a:endParaRPr sz="1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50" dirty="0">
              <a:latin typeface="Malgun Gothic"/>
              <a:cs typeface="Malgun Gothic"/>
            </a:endParaRPr>
          </a:p>
          <a:p>
            <a:pPr marL="600075">
              <a:lnSpc>
                <a:spcPct val="10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#파일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불러오기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(csv파일)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-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실행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X</a:t>
            </a:r>
            <a:endParaRPr sz="1400" dirty="0">
              <a:latin typeface="Malgun Gothic"/>
              <a:cs typeface="Malgun Gothic"/>
            </a:endParaRPr>
          </a:p>
          <a:p>
            <a:pPr marL="60007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mydata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&lt;-read.csv("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파일명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",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fileEncoding="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euc-kr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")</a:t>
            </a:r>
            <a:endParaRPr sz="1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50" dirty="0">
              <a:latin typeface="Malgun Gothic"/>
              <a:cs typeface="Malgun Gothic"/>
            </a:endParaRPr>
          </a:p>
          <a:p>
            <a:pPr marL="60007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#라이브러리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제공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기본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데이터(lalonde)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불러오기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및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해당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데이터를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mydata에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저장</a:t>
            </a:r>
            <a:endParaRPr sz="1400" dirty="0">
              <a:latin typeface="Malgun Gothic"/>
              <a:cs typeface="Malgun Gothic"/>
            </a:endParaRPr>
          </a:p>
          <a:p>
            <a:pPr marL="600075" marR="5095875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data("lalonde")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mydata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lalonde</a:t>
            </a:r>
            <a:endParaRPr sz="14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844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Using</a:t>
            </a:r>
            <a:r>
              <a:rPr sz="3800" u="none" spc="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60740" cy="5182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R을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설명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 dirty="0">
              <a:latin typeface="Malgun Gothic"/>
              <a:cs typeface="Malgun Gothic"/>
            </a:endParaRPr>
          </a:p>
          <a:p>
            <a:pPr marL="563880" indent="-229235" algn="just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lalonde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설명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 algn="just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715" algn="l"/>
              </a:tabLst>
            </a:pP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Dehejia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&amp;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Wahba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(1999)의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연구에서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사용한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endParaRPr sz="2000" dirty="0">
              <a:latin typeface="Malgun Gothic"/>
              <a:cs typeface="Malgun Gothic"/>
            </a:endParaRPr>
          </a:p>
          <a:p>
            <a:pPr marL="1478280" marR="659765" lvl="2" indent="-228600" algn="just">
              <a:lnSpc>
                <a:spcPct val="110000"/>
              </a:lnSpc>
              <a:spcBef>
                <a:spcPts val="465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Causal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Effects in Nonexperimental 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Studies: 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Reevaluating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the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Evaluation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of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Training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Programs</a:t>
            </a:r>
            <a:endParaRPr sz="1800" dirty="0">
              <a:latin typeface="Malgun Gothic"/>
              <a:cs typeface="Malgun Gothic"/>
            </a:endParaRPr>
          </a:p>
          <a:p>
            <a:pPr marL="1021080" marR="185420" lvl="1" indent="-229235" algn="just">
              <a:lnSpc>
                <a:spcPct val="110100"/>
              </a:lnSpc>
              <a:spcBef>
                <a:spcPts val="445"/>
              </a:spcBef>
              <a:buFont typeface="Arial MT"/>
              <a:buChar char="•"/>
              <a:tabLst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경제적 취약계층을 대상으로 이루어진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미국 정부의 직업훈련 프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로그램(NSW,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national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supported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work)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lang="en-US"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                        </a:t>
            </a:r>
            <a:r>
              <a:rPr sz="2000" dirty="0" err="1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프로그램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참여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자의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소득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미치는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분석하기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endParaRPr sz="2000" dirty="0">
              <a:latin typeface="Malgun Gothic"/>
              <a:cs typeface="Malgun Gothic"/>
            </a:endParaRPr>
          </a:p>
          <a:p>
            <a:pPr marL="1478280" marR="5080" lvl="2" indent="-228600" algn="just">
              <a:lnSpc>
                <a:spcPct val="110000"/>
              </a:lnSpc>
              <a:spcBef>
                <a:spcPts val="465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경제적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취약계층이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직업훈련을 받고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안정적인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일자리를 얻어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자립할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있도록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지원하는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프로그램</a:t>
            </a:r>
            <a:endParaRPr sz="1800" dirty="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buClr>
                <a:srgbClr val="333D47"/>
              </a:buClr>
              <a:buFont typeface="Wingdings"/>
              <a:buChar char=""/>
            </a:pPr>
            <a:endParaRPr sz="2100" dirty="0">
              <a:latin typeface="Malgun Gothic"/>
              <a:cs typeface="Malgun Gothic"/>
            </a:endParaRPr>
          </a:p>
          <a:p>
            <a:pPr marL="563880" indent="-229235" algn="just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인과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관계: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NSW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참여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높은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미래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소득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 algn="just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처치: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NSW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참여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여부</a:t>
            </a:r>
            <a:endParaRPr sz="2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844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Using</a:t>
            </a:r>
            <a:r>
              <a:rPr sz="3800" u="none" spc="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3941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R을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1781403"/>
            <a:ext cx="7831455" cy="398907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데이터셋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내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목록</a:t>
            </a:r>
            <a:endParaRPr sz="20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b="1" spc="-30" dirty="0">
                <a:solidFill>
                  <a:srgbClr val="00B0F0"/>
                </a:solidFill>
                <a:latin typeface="Malgun Gothic"/>
                <a:cs typeface="Malgun Gothic"/>
              </a:rPr>
              <a:t>Treat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NSW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참여자와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비참여자를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구분하는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더미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(1: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참여)</a:t>
            </a:r>
            <a:endParaRPr sz="20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Age: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참여자의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나이</a:t>
            </a:r>
            <a:endParaRPr sz="20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Educ: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참여자의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교육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(교육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년수)</a:t>
            </a:r>
            <a:endParaRPr sz="20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Race: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참여자의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인종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(흑인,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백인,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히스패닉)</a:t>
            </a:r>
            <a:endParaRPr sz="20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Married: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결혼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(1: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결혼)</a:t>
            </a:r>
            <a:endParaRPr sz="20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Nodegree: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고등학교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졸업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(1: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학위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없음)</a:t>
            </a:r>
            <a:endParaRPr sz="20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Re74: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프로그램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참여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전인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1974년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소득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(USD)</a:t>
            </a:r>
            <a:endParaRPr sz="20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Re75: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프로그램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참여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전인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1975년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연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소득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(USD)</a:t>
            </a:r>
            <a:endParaRPr sz="20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b="1" spc="-10" dirty="0">
                <a:solidFill>
                  <a:srgbClr val="00B0F0"/>
                </a:solidFill>
                <a:latin typeface="Malgun Gothic"/>
                <a:cs typeface="Malgun Gothic"/>
              </a:rPr>
              <a:t>Re78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프로그램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참여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후인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1978년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소득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(USD)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6332" y="1192504"/>
            <a:ext cx="1651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분석 대상: </a:t>
            </a:r>
            <a:r>
              <a:rPr sz="20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spc="-35" dirty="0">
                <a:solidFill>
                  <a:srgbClr val="FF0000"/>
                </a:solidFill>
                <a:latin typeface="Malgun Gothic"/>
                <a:cs typeface="Malgun Gothic"/>
              </a:rPr>
              <a:t>Treat</a:t>
            </a:r>
            <a:r>
              <a:rPr sz="20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→</a:t>
            </a:r>
            <a:r>
              <a:rPr sz="20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Malgun Gothic"/>
                <a:cs typeface="Malgun Gothic"/>
              </a:rPr>
              <a:t>Re78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844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Using</a:t>
            </a:r>
            <a:r>
              <a:rPr sz="3800" u="none" spc="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4705350" cy="274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R을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둘러보기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750">
              <a:latin typeface="Malgun Gothic"/>
              <a:cs typeface="Malgun Gothic"/>
            </a:endParaRPr>
          </a:p>
          <a:p>
            <a:pPr marL="17208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#맨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위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몇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줄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보기</a:t>
            </a:r>
            <a:endParaRPr sz="1400">
              <a:latin typeface="Malgun Gothic"/>
              <a:cs typeface="Malgun Gothic"/>
            </a:endParaRPr>
          </a:p>
          <a:p>
            <a:pPr marL="172085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Head(mydata)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50">
              <a:latin typeface="Malgun Gothic"/>
              <a:cs typeface="Malgun Gothic"/>
            </a:endParaRPr>
          </a:p>
          <a:p>
            <a:pPr marL="172085">
              <a:lnSpc>
                <a:spcPct val="10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#자료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구조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보기</a:t>
            </a:r>
            <a:endParaRPr sz="1400">
              <a:latin typeface="Malgun Gothic"/>
              <a:cs typeface="Malgun Gothic"/>
            </a:endParaRPr>
          </a:p>
          <a:p>
            <a:pPr marL="172085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str(mydata)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250">
              <a:latin typeface="Malgun Gothic"/>
              <a:cs typeface="Malgun Gothic"/>
            </a:endParaRPr>
          </a:p>
          <a:p>
            <a:pPr marL="17208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#주요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통계량</a:t>
            </a:r>
            <a:r>
              <a:rPr sz="1400" b="1" spc="-5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보기</a:t>
            </a:r>
            <a:endParaRPr sz="1400">
              <a:latin typeface="Malgun Gothic"/>
              <a:cs typeface="Malgun Gothic"/>
            </a:endParaRPr>
          </a:p>
          <a:p>
            <a:pPr marL="172085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summary(mydata)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6811" y="1687067"/>
            <a:ext cx="5158740" cy="12344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6811" y="3124200"/>
            <a:ext cx="5158740" cy="13959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86811" y="4660391"/>
            <a:ext cx="5158740" cy="192786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94C5E-7C43-337A-FC24-AF8D6ED345D7}"/>
              </a:ext>
            </a:extLst>
          </p:cNvPr>
          <p:cNvSpPr txBox="1"/>
          <p:nvPr/>
        </p:nvSpPr>
        <p:spPr>
          <a:xfrm>
            <a:off x="208003" y="2667000"/>
            <a:ext cx="851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structure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8122" y="2951226"/>
            <a:ext cx="32867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</a:t>
            </a:r>
            <a:r>
              <a:rPr spc="-15" dirty="0"/>
              <a:t>t</a:t>
            </a:r>
            <a:r>
              <a:rPr dirty="0"/>
              <a:t>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844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Using</a:t>
            </a:r>
            <a:r>
              <a:rPr sz="3800" u="none" spc="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53120" cy="3844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성향점수</a:t>
            </a:r>
            <a:r>
              <a:rPr sz="2000" b="1" spc="-6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2A2C2C"/>
              </a:buClr>
              <a:buFont typeface="Malgun Gothic"/>
              <a:buAutoNum type="arabicPeriod"/>
            </a:pPr>
            <a:endParaRPr sz="2350" dirty="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성향점수를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어떻게(어떠한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모형으로)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지를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결정하는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단계</a:t>
            </a:r>
            <a:endParaRPr sz="2000" dirty="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어떠한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처치를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받을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확률을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나타내는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지표</a:t>
            </a:r>
            <a:endParaRPr sz="2000" dirty="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65"/>
              </a:spcBef>
              <a:buClr>
                <a:srgbClr val="333D47"/>
              </a:buClr>
              <a:buFont typeface="Arial MT"/>
              <a:buChar char="•"/>
            </a:pPr>
            <a:endParaRPr sz="1950" dirty="0">
              <a:latin typeface="Malgun Gothic"/>
              <a:cs typeface="Malgun Gothic"/>
            </a:endParaRPr>
          </a:p>
          <a:p>
            <a:pPr marL="563880" marR="137795" lvl="1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어떤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00B0F0"/>
                </a:solidFill>
                <a:latin typeface="Malgun Gothic"/>
                <a:cs typeface="Malgun Gothic"/>
              </a:rPr>
              <a:t>공변량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(covariate)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포함할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지를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결정해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야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 dirty="0">
              <a:latin typeface="Malgun Gothic"/>
              <a:cs typeface="Malgun Gothic"/>
            </a:endParaRPr>
          </a:p>
          <a:p>
            <a:pPr marL="1021080" marR="5080" lvl="2" indent="-229235">
              <a:lnSpc>
                <a:spcPct val="110000"/>
              </a:lnSpc>
              <a:spcBef>
                <a:spcPts val="48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공변량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분석에서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결과(종속)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변수에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있는,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있는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독립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외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다른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endParaRPr sz="2000" dirty="0">
              <a:latin typeface="Malgun Gothic"/>
              <a:cs typeface="Malgun Gothic"/>
            </a:endParaRPr>
          </a:p>
          <a:p>
            <a:pPr marL="1021080" marR="115570" lvl="2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즉,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혼동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중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적절히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관측/측정되고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반영된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공변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량이라고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B2404-1C77-777A-F5EB-6E2866393D2E}"/>
              </a:ext>
            </a:extLst>
          </p:cNvPr>
          <p:cNvSpPr txBox="1"/>
          <p:nvPr/>
        </p:nvSpPr>
        <p:spPr>
          <a:xfrm>
            <a:off x="4572000" y="3810000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~ </a:t>
            </a:r>
            <a:r>
              <a:rPr lang="ko-KR" altLang="en-US" dirty="0">
                <a:solidFill>
                  <a:srgbClr val="00B0F0"/>
                </a:solidFill>
              </a:rPr>
              <a:t>혼동 변수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844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Using</a:t>
            </a:r>
            <a:r>
              <a:rPr sz="3800" u="none" spc="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98510" cy="43300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성향점수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로짓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2A2C2C"/>
              </a:buClr>
              <a:buFont typeface="Malgun Gothic"/>
              <a:buAutoNum type="arabicPeriod"/>
            </a:pPr>
            <a:endParaRPr sz="2350" dirty="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으로는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주로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로짓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모형(logit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model)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활용됨</a:t>
            </a:r>
            <a:endParaRPr sz="2000" dirty="0">
              <a:latin typeface="Malgun Gothic"/>
              <a:cs typeface="Malgun Gothic"/>
            </a:endParaRPr>
          </a:p>
          <a:p>
            <a:pPr marL="1021080" marR="94615" lvl="2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로짓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종속변수(Y)가</a:t>
            </a:r>
            <a:r>
              <a:rPr sz="2000" b="1" spc="-4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0</a:t>
            </a:r>
            <a:r>
              <a:rPr sz="2000" b="1" spc="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혹은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1인</a:t>
            </a:r>
            <a:r>
              <a:rPr sz="20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경우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유용하게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회귀모형</a:t>
            </a:r>
            <a:endParaRPr sz="2000" dirty="0">
              <a:latin typeface="Malgun Gothic"/>
              <a:cs typeface="Malgun Gothic"/>
            </a:endParaRPr>
          </a:p>
          <a:p>
            <a:pPr marL="1478280" lvl="3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로짓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모형은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로지스틱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회귀 모형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이라고도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(혼용)</a:t>
            </a:r>
            <a:endParaRPr sz="1800" dirty="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여부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역시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0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혹은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1의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더미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형태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표현될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 dirty="0">
              <a:latin typeface="Malgun Gothic"/>
              <a:cs typeface="Malgun Gothic"/>
            </a:endParaRPr>
          </a:p>
          <a:p>
            <a:pPr marL="2305685">
              <a:lnSpc>
                <a:spcPct val="100000"/>
              </a:lnSpc>
              <a:spcBef>
                <a:spcPts val="2070"/>
              </a:spcBef>
            </a:pP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처치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여부</a:t>
            </a:r>
            <a:r>
              <a:rPr sz="2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=</a:t>
            </a:r>
            <a:r>
              <a:rPr sz="20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공변량1</a:t>
            </a:r>
            <a:r>
              <a:rPr sz="2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+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공변량2</a:t>
            </a:r>
            <a:r>
              <a:rPr sz="2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+</a:t>
            </a:r>
            <a:r>
              <a:rPr sz="20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…</a:t>
            </a:r>
            <a:endParaRPr sz="2000" dirty="0">
              <a:latin typeface="Malgun Gothic"/>
              <a:cs typeface="Malgun Gothic"/>
            </a:endParaRPr>
          </a:p>
          <a:p>
            <a:pPr marL="2305685">
              <a:lnSpc>
                <a:spcPct val="100000"/>
              </a:lnSpc>
              <a:spcBef>
                <a:spcPts val="480"/>
              </a:spcBef>
              <a:tabLst>
                <a:tab pos="4836160" algn="l"/>
              </a:tabLst>
            </a:pP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(종속변수)	(설명변수들)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 dirty="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다른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모형(프로빗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등)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역시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활용될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있으나,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본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수업에서는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로짓</a:t>
            </a:r>
            <a:endParaRPr sz="2000" dirty="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모형에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집중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(가장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널리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활용됨)</a:t>
            </a:r>
            <a:endParaRPr sz="2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844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Using</a:t>
            </a:r>
            <a:r>
              <a:rPr sz="3800" u="none" spc="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37880" cy="1918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성향점수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로짓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2A2C2C"/>
              </a:buClr>
              <a:buFont typeface="Malgun Gothic"/>
              <a:buAutoNum type="arabicPeriod"/>
            </a:pPr>
            <a:endParaRPr sz="235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Q.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그냥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선형회귀모형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쓰면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안되나요???</a:t>
            </a:r>
            <a:endParaRPr sz="2000">
              <a:latin typeface="Malgun Gothic"/>
              <a:cs typeface="Malgun Gothic"/>
            </a:endParaRPr>
          </a:p>
          <a:p>
            <a:pPr marL="1021080" marR="5080" lvl="2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A.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종속변수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Y가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0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혹은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1인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적합도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측면에서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선형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함수보다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로지스틱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함수의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활용이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적절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9303" y="3266694"/>
            <a:ext cx="6524625" cy="28003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D672D-CC78-1369-4C64-154FEF9A603F}"/>
              </a:ext>
            </a:extLst>
          </p:cNvPr>
          <p:cNvSpPr txBox="1"/>
          <p:nvPr/>
        </p:nvSpPr>
        <p:spPr>
          <a:xfrm>
            <a:off x="513989" y="6090355"/>
            <a:ext cx="4092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Y</a:t>
            </a:r>
            <a:r>
              <a:rPr lang="ko-KR" altLang="en-US" sz="1400" dirty="0">
                <a:solidFill>
                  <a:srgbClr val="00B0F0"/>
                </a:solidFill>
              </a:rPr>
              <a:t>가 </a:t>
            </a:r>
            <a:r>
              <a:rPr lang="en-US" altLang="ko-KR" sz="1400" dirty="0">
                <a:solidFill>
                  <a:srgbClr val="00B0F0"/>
                </a:solidFill>
              </a:rPr>
              <a:t>0 </a:t>
            </a:r>
            <a:r>
              <a:rPr lang="ko-KR" altLang="en-US" sz="1400" dirty="0">
                <a:solidFill>
                  <a:srgbClr val="00B0F0"/>
                </a:solidFill>
              </a:rPr>
              <a:t>보다 작거나</a:t>
            </a:r>
            <a:r>
              <a:rPr lang="en-US" altLang="ko-KR" sz="1400" dirty="0">
                <a:solidFill>
                  <a:srgbClr val="00B0F0"/>
                </a:solidFill>
              </a:rPr>
              <a:t>, 1</a:t>
            </a:r>
            <a:r>
              <a:rPr lang="ko-KR" altLang="en-US" sz="1400" dirty="0">
                <a:solidFill>
                  <a:srgbClr val="00B0F0"/>
                </a:solidFill>
              </a:rPr>
              <a:t>보다 </a:t>
            </a:r>
            <a:r>
              <a:rPr lang="ko-KR" altLang="en-US" sz="1400" dirty="0" err="1">
                <a:solidFill>
                  <a:srgbClr val="00B0F0"/>
                </a:solidFill>
              </a:rPr>
              <a:t>큰범위도</a:t>
            </a:r>
            <a:r>
              <a:rPr lang="ko-KR" altLang="en-US" sz="1400" dirty="0">
                <a:solidFill>
                  <a:srgbClr val="00B0F0"/>
                </a:solidFill>
              </a:rPr>
              <a:t> 나올 수 있게 됨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844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Using</a:t>
            </a:r>
            <a:r>
              <a:rPr sz="3800" u="none" spc="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80730" cy="49225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성향점수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어떤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모형이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좋을까?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buClr>
                <a:srgbClr val="2A2C2C"/>
              </a:buClr>
              <a:buFont typeface="Malgun Gothic"/>
              <a:buAutoNum type="arabicPeriod"/>
            </a:pPr>
            <a:endParaRPr sz="2250" dirty="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PSM의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중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하나는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처치</a:t>
            </a:r>
            <a:r>
              <a:rPr sz="2000" spc="-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여부가</a:t>
            </a:r>
            <a:r>
              <a:rPr sz="2000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관측된</a:t>
            </a:r>
            <a:r>
              <a:rPr sz="2000" b="1" spc="-1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공변량에만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의존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한</a:t>
            </a:r>
            <a:endParaRPr sz="2000" dirty="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다는</a:t>
            </a:r>
            <a:r>
              <a:rPr sz="20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2000" dirty="0">
              <a:latin typeface="Malgun Gothic"/>
              <a:cs typeface="Malgun Gothic"/>
            </a:endParaRPr>
          </a:p>
          <a:p>
            <a:pPr marL="1021080" marR="75565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즉,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관측된</a:t>
            </a:r>
            <a:r>
              <a:rPr sz="2000" b="1" u="sng" spc="-10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공변량의</a:t>
            </a:r>
            <a:r>
              <a:rPr sz="2000" b="1" u="sng" spc="-25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값이</a:t>
            </a:r>
            <a:r>
              <a:rPr sz="2000" b="1" u="sng" spc="-20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모두</a:t>
            </a:r>
            <a:r>
              <a:rPr sz="2000" b="1" u="sng" spc="-10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동일하다면,</a:t>
            </a:r>
            <a:r>
              <a:rPr sz="2000" b="1" u="sng" spc="-20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처치</a:t>
            </a:r>
            <a:r>
              <a:rPr sz="2000" b="1" u="sng" spc="-20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받을</a:t>
            </a:r>
            <a:r>
              <a:rPr sz="2000" b="1" u="sng" spc="-10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확률</a:t>
            </a:r>
            <a:r>
              <a:rPr sz="2000" b="1" u="sng" spc="-10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역시 </a:t>
            </a:r>
            <a:r>
              <a:rPr sz="2000" b="1" spc="-69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동일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하다고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endParaRPr sz="2000" dirty="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가정을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숙지하고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포함할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공변량을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정해야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 dirty="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850" dirty="0">
              <a:latin typeface="Malgun Gothic"/>
              <a:cs typeface="Malgun Gothic"/>
            </a:endParaRPr>
          </a:p>
          <a:p>
            <a:pPr marL="563880" marR="19939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앞서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살펴본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lalonde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데이터에서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공변량으로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모형에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포함할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변수는 </a:t>
            </a:r>
            <a:r>
              <a:rPr sz="2000" b="1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무엇이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적절할까?</a:t>
            </a:r>
            <a:endParaRPr sz="2000" dirty="0">
              <a:latin typeface="Malgun Gothic"/>
              <a:cs typeface="Malgun Gothic"/>
            </a:endParaRPr>
          </a:p>
          <a:p>
            <a:pPr marL="1021080" marR="508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나이,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교육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수준,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인종,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결혼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여부,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고등학교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졸업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여부,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74년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소득,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75년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소득</a:t>
            </a:r>
            <a:endParaRPr sz="2000" dirty="0">
              <a:latin typeface="Malgun Gothic"/>
              <a:cs typeface="Malgun Gothic"/>
            </a:endParaRPr>
          </a:p>
          <a:p>
            <a:pPr marL="1021080" marR="10668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NSW</a:t>
            </a:r>
            <a:r>
              <a:rPr sz="2000" spc="-2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참여</a:t>
            </a:r>
            <a:r>
              <a:rPr sz="2000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여부</a:t>
            </a:r>
            <a:r>
              <a:rPr sz="2000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및</a:t>
            </a:r>
            <a:r>
              <a:rPr sz="2000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78년</a:t>
            </a:r>
            <a:r>
              <a:rPr sz="2000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소득은</a:t>
            </a:r>
            <a:r>
              <a:rPr sz="2000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인과성</a:t>
            </a:r>
            <a:r>
              <a:rPr sz="2000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분석</a:t>
            </a:r>
            <a:r>
              <a:rPr sz="2000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대상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이므로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공변량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으로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반영될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없음</a:t>
            </a:r>
            <a:endParaRPr sz="2000" dirty="0">
              <a:latin typeface="Malgun Gothic"/>
              <a:cs typeface="Malgun Gothic"/>
            </a:endParaRPr>
          </a:p>
          <a:p>
            <a:pPr marL="1478280" lvl="3" indent="-229235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중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NSW</a:t>
            </a:r>
            <a:r>
              <a:rPr sz="1800" spc="-1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참여</a:t>
            </a:r>
            <a:r>
              <a:rPr sz="1800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여부(처치)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모형의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종속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변수임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FF720-81D5-96ED-E099-F94CB4DED705}"/>
              </a:ext>
            </a:extLst>
          </p:cNvPr>
          <p:cNvSpPr txBox="1"/>
          <p:nvPr/>
        </p:nvSpPr>
        <p:spPr>
          <a:xfrm>
            <a:off x="8610600" y="2362200"/>
            <a:ext cx="465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Ex) </a:t>
            </a:r>
            <a:r>
              <a:rPr lang="ko-KR" altLang="en-US" dirty="0" err="1">
                <a:solidFill>
                  <a:srgbClr val="00B0F0"/>
                </a:solidFill>
              </a:rPr>
              <a:t>나이랑</a:t>
            </a:r>
            <a:r>
              <a:rPr lang="ko-KR" altLang="en-US" dirty="0">
                <a:solidFill>
                  <a:srgbClr val="00B0F0"/>
                </a:solidFill>
              </a:rPr>
              <a:t> 교육수준이 같으면 같은 </a:t>
            </a:r>
            <a:r>
              <a:rPr lang="ko-KR" altLang="en-US" dirty="0" err="1">
                <a:solidFill>
                  <a:srgbClr val="00B0F0"/>
                </a:solidFill>
              </a:rPr>
              <a:t>공변량임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844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Using</a:t>
            </a:r>
            <a:r>
              <a:rPr sz="3800" u="none" spc="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268970" cy="45588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PSM의</a:t>
            </a:r>
            <a:r>
              <a:rPr sz="2000" b="1" spc="-6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기본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여부가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관측된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공변량에만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의존함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두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관측치의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공변량이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동일하다면,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확률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역시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동일함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관측되지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않은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혼동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없는지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주의해야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21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통제군의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성향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점수가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비슷한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범위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내에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존재함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모든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표본이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어느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정도는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받을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가능성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있어야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 dirty="0">
              <a:latin typeface="Malgun Gothic"/>
              <a:cs typeface="Malgun Gothic"/>
            </a:endParaRPr>
          </a:p>
          <a:p>
            <a:pPr marL="1478280" marR="58419" lvl="2" indent="-228600">
              <a:lnSpc>
                <a:spcPct val="110000"/>
              </a:lnSpc>
              <a:spcBef>
                <a:spcPts val="465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어떤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표본이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처치를</a:t>
            </a:r>
            <a:r>
              <a:rPr sz="1800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받을</a:t>
            </a:r>
            <a:r>
              <a:rPr sz="1800" spc="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가능성이</a:t>
            </a:r>
            <a:r>
              <a:rPr sz="1800" spc="-1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전혀</a:t>
            </a:r>
            <a:r>
              <a:rPr sz="1800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없거나</a:t>
            </a:r>
            <a:r>
              <a:rPr sz="1800" spc="-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매우</a:t>
            </a:r>
            <a:r>
              <a:rPr sz="1800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확실한</a:t>
            </a:r>
            <a:r>
              <a:rPr sz="1800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0B0F0"/>
                </a:solidFill>
                <a:latin typeface="Malgun Gothic"/>
                <a:cs typeface="Malgun Gothic"/>
              </a:rPr>
              <a:t>경우, </a:t>
            </a:r>
            <a:r>
              <a:rPr sz="1800" spc="-6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이들은</a:t>
            </a:r>
            <a:r>
              <a:rPr sz="1800" spc="-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매칭</a:t>
            </a:r>
            <a:r>
              <a:rPr sz="1800" spc="-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대상에서</a:t>
            </a:r>
            <a:r>
              <a:rPr sz="1800" spc="-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제외되는</a:t>
            </a:r>
            <a:r>
              <a:rPr sz="1800" spc="1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것이</a:t>
            </a:r>
            <a:r>
              <a:rPr sz="1800" spc="-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바람직함</a:t>
            </a:r>
          </a:p>
          <a:p>
            <a:pPr marL="1478280" marR="5080" lvl="2" indent="-228600">
              <a:lnSpc>
                <a:spcPct val="110100"/>
              </a:lnSpc>
              <a:spcBef>
                <a:spcPts val="43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본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자료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초반에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잠시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살펴본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뇌졸중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연구에서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40세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미만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표본을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제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외한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이유는?</a:t>
            </a:r>
            <a:endParaRPr sz="18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통제군의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범위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검토해야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844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Using</a:t>
            </a:r>
            <a:r>
              <a:rPr sz="3800" u="none" spc="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27590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1.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성향점수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33D47"/>
                </a:solidFill>
                <a:latin typeface="Malgun Gothic"/>
                <a:cs typeface="Malgun Gothic"/>
              </a:rPr>
              <a:t>34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3822" y="2398014"/>
            <a:ext cx="1983105" cy="548640"/>
          </a:xfrm>
          <a:prstGeom prst="rect">
            <a:avLst/>
          </a:prstGeom>
          <a:ln w="19050">
            <a:solidFill>
              <a:srgbClr val="006FC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4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distance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"glm",</a:t>
            </a:r>
            <a:endParaRPr sz="1400">
              <a:latin typeface="Malgun Gothic"/>
              <a:cs typeface="Malgun Gothic"/>
            </a:endParaRPr>
          </a:p>
          <a:p>
            <a:pPr marL="10287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method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"nearest")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113" y="1593311"/>
            <a:ext cx="5192395" cy="79375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1924050" algn="l"/>
              </a:tabLst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#matchit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함수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활용	</a:t>
            </a:r>
            <a:r>
              <a:rPr sz="2100" b="1" baseline="1984" dirty="0">
                <a:solidFill>
                  <a:srgbClr val="FF0000"/>
                </a:solidFill>
                <a:latin typeface="Malgun Gothic"/>
                <a:cs typeface="Malgun Gothic"/>
              </a:rPr>
              <a:t>종속변수</a:t>
            </a:r>
            <a:r>
              <a:rPr sz="2100" b="1" spc="-52" baseline="198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100" b="1" baseline="1984" dirty="0">
                <a:solidFill>
                  <a:srgbClr val="FF0000"/>
                </a:solidFill>
                <a:latin typeface="Malgun Gothic"/>
                <a:cs typeface="Malgun Gothic"/>
              </a:rPr>
              <a:t>~</a:t>
            </a:r>
            <a:r>
              <a:rPr sz="2100" b="1" spc="-15" baseline="198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100" b="1" baseline="1984" dirty="0">
                <a:solidFill>
                  <a:srgbClr val="00B0F0"/>
                </a:solidFill>
                <a:latin typeface="Malgun Gothic"/>
                <a:cs typeface="Malgun Gothic"/>
              </a:rPr>
              <a:t>설명변수1</a:t>
            </a:r>
            <a:r>
              <a:rPr sz="2100" b="1" spc="-37" baseline="1984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100" b="1" baseline="1984" dirty="0">
                <a:solidFill>
                  <a:srgbClr val="00B0F0"/>
                </a:solidFill>
                <a:latin typeface="Malgun Gothic"/>
                <a:cs typeface="Malgun Gothic"/>
              </a:rPr>
              <a:t>+</a:t>
            </a:r>
            <a:r>
              <a:rPr sz="2100" b="1" spc="-22" baseline="1984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100" b="1" baseline="1984" dirty="0">
                <a:solidFill>
                  <a:srgbClr val="00B0F0"/>
                </a:solidFill>
                <a:latin typeface="Malgun Gothic"/>
                <a:cs typeface="Malgun Gothic"/>
              </a:rPr>
              <a:t>설명변수2</a:t>
            </a:r>
            <a:r>
              <a:rPr sz="2100" b="1" spc="-44" baseline="1984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100" b="1" baseline="1984" dirty="0">
                <a:solidFill>
                  <a:srgbClr val="FF0000"/>
                </a:solidFill>
                <a:latin typeface="Malgun Gothic"/>
                <a:cs typeface="Malgun Gothic"/>
              </a:rPr>
              <a:t>+</a:t>
            </a:r>
            <a:r>
              <a:rPr sz="2100" b="1" spc="-7" baseline="198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100" b="1" baseline="1984" dirty="0">
                <a:solidFill>
                  <a:srgbClr val="FF0000"/>
                </a:solidFill>
                <a:latin typeface="Malgun Gothic"/>
                <a:cs typeface="Malgun Gothic"/>
              </a:rPr>
              <a:t>…</a:t>
            </a:r>
            <a:endParaRPr sz="2100" baseline="1984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mymodel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matchit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(treat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~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age</a:t>
            </a:r>
            <a:r>
              <a:rPr sz="1400" b="1" spc="-1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+</a:t>
            </a:r>
            <a:r>
              <a:rPr sz="1400" b="1" spc="-5" dirty="0">
                <a:solidFill>
                  <a:srgbClr val="00B0F0"/>
                </a:solidFill>
                <a:latin typeface="Malgun Gothic"/>
                <a:cs typeface="Malgun Gothic"/>
              </a:rPr>
              <a:t> educ</a:t>
            </a:r>
            <a:r>
              <a:rPr sz="1400" b="1" spc="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+</a:t>
            </a:r>
            <a:r>
              <a:rPr sz="1400" b="1" spc="-5" dirty="0">
                <a:solidFill>
                  <a:srgbClr val="00B0F0"/>
                </a:solidFill>
                <a:latin typeface="Malgun Gothic"/>
                <a:cs typeface="Malgun Gothic"/>
              </a:rPr>
              <a:t> married</a:t>
            </a:r>
            <a:r>
              <a:rPr sz="1400" b="1" spc="-1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+ </a:t>
            </a:r>
            <a:r>
              <a:rPr sz="1400" b="1" spc="-5" dirty="0">
                <a:solidFill>
                  <a:srgbClr val="00B0F0"/>
                </a:solidFill>
                <a:latin typeface="Malgun Gothic"/>
                <a:cs typeface="Malgun Gothic"/>
              </a:rPr>
              <a:t>re74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,</a:t>
            </a:r>
            <a:endParaRPr sz="1400" dirty="0">
              <a:latin typeface="Malgun Gothic"/>
              <a:cs typeface="Malgun Gothic"/>
            </a:endParaRPr>
          </a:p>
          <a:p>
            <a:pPr marL="1249680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data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mydata,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113" y="3129254"/>
            <a:ext cx="8597265" cy="6991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261745">
              <a:lnSpc>
                <a:spcPts val="2020"/>
              </a:lnSpc>
              <a:spcBef>
                <a:spcPts val="22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#logit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모형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추정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불러오기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(psm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결과가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저장된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mymodel이라는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변수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내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model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부분)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summary(mymodel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$model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400">
              <a:latin typeface="Malgun Gothic"/>
              <a:cs typeface="Malgun Gothic"/>
            </a:endParaRPr>
          </a:p>
          <a:p>
            <a:pPr marL="2555875">
              <a:lnSpc>
                <a:spcPts val="1140"/>
              </a:lnSpc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그냥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summary(mymodel)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하면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다른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것들이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나오고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아래는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안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나온다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(왜?)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923" y="5643168"/>
            <a:ext cx="8726170" cy="674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5765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이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부분이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중요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하다기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보다는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이를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바탕으로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한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매칭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결과가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중요함</a:t>
            </a:r>
            <a:endParaRPr sz="16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따라서</a:t>
            </a:r>
            <a:r>
              <a:rPr sz="1600" b="1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기본적으로는</a:t>
            </a:r>
            <a:r>
              <a:rPr sz="1600" b="1" spc="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일반</a:t>
            </a:r>
            <a:r>
              <a:rPr sz="16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선형회귀모형과</a:t>
            </a:r>
            <a:r>
              <a:rPr sz="1600" b="1" spc="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마찬가지로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설명변수간</a:t>
            </a:r>
            <a:r>
              <a:rPr sz="1600" b="1" spc="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상관관계를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최소화하는</a:t>
            </a:r>
            <a:r>
              <a:rPr sz="1600" b="1" spc="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것이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84853" y="2667381"/>
            <a:ext cx="36652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distance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및</a:t>
            </a:r>
            <a:r>
              <a:rPr sz="1400" b="1" spc="-2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method는</a:t>
            </a:r>
            <a:r>
              <a:rPr sz="1400" b="1" spc="-2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매칭</a:t>
            </a:r>
            <a:r>
              <a:rPr sz="1400" b="1" spc="-2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방법</a:t>
            </a:r>
            <a:r>
              <a:rPr sz="1400" b="1" spc="-2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관련</a:t>
            </a:r>
            <a:r>
              <a:rPr sz="1400" b="1" spc="-2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(후술)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50767" y="1055624"/>
            <a:ext cx="538035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0B0F0"/>
                </a:solidFill>
                <a:latin typeface="Malgun Gothic"/>
                <a:cs typeface="Malgun Gothic"/>
              </a:rPr>
              <a:t>matchit()</a:t>
            </a:r>
            <a:r>
              <a:rPr sz="1400" b="1" spc="-2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함수는</a:t>
            </a:r>
            <a:r>
              <a:rPr sz="1400" b="1" spc="-1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u="sng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성향점수</a:t>
            </a:r>
            <a:r>
              <a:rPr sz="1400" b="1" u="sng" spc="-25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추정과</a:t>
            </a:r>
            <a:r>
              <a:rPr sz="1400" b="1" u="sng" spc="-15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함께</a:t>
            </a:r>
            <a:r>
              <a:rPr sz="1400" b="1" u="sng" spc="-10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매칭까지</a:t>
            </a:r>
            <a:r>
              <a:rPr sz="1400" b="1" u="sng" spc="-30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한번에</a:t>
            </a:r>
            <a:r>
              <a:rPr sz="14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하는</a:t>
            </a:r>
            <a:r>
              <a:rPr sz="1400" b="1" spc="-1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함수</a:t>
            </a:r>
            <a:endParaRPr sz="1400" dirty="0">
              <a:solidFill>
                <a:srgbClr val="00B0F0"/>
              </a:solidFill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4173" y="1455521"/>
            <a:ext cx="3049270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설명서</a:t>
            </a:r>
            <a:r>
              <a:rPr sz="1400" b="1" spc="-2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보기:</a:t>
            </a:r>
            <a:r>
              <a:rPr sz="1400" b="1" spc="-2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콘솔에</a:t>
            </a:r>
            <a:r>
              <a:rPr sz="1400" b="1" spc="-3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“?</a:t>
            </a:r>
            <a:r>
              <a:rPr sz="1400" b="1" spc="-1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Malgun Gothic"/>
                <a:cs typeface="Malgun Gothic"/>
              </a:rPr>
              <a:t>matchit”</a:t>
            </a:r>
            <a:r>
              <a:rPr sz="1400" b="1" spc="-2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입력 </a:t>
            </a:r>
            <a:r>
              <a:rPr sz="1400" b="1" spc="-48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혹은</a:t>
            </a:r>
            <a:r>
              <a:rPr sz="1400" b="1" spc="-3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Malgun Gothic"/>
                <a:cs typeface="Malgun Gothic"/>
              </a:rPr>
              <a:t>Google에</a:t>
            </a:r>
            <a:r>
              <a:rPr sz="1400" b="1" spc="-1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MatchIt</a:t>
            </a:r>
            <a:r>
              <a:rPr sz="1400" b="1" spc="-3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설명서</a:t>
            </a:r>
            <a:r>
              <a:rPr sz="1400" b="1" spc="-2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검색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9319" y="6341465"/>
            <a:ext cx="732535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바람직하겠지만,</a:t>
            </a:r>
            <a:r>
              <a:rPr sz="1600" b="1" spc="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B0F0"/>
                </a:solidFill>
                <a:latin typeface="Malgun Gothic"/>
                <a:cs typeface="Malgun Gothic"/>
              </a:rPr>
              <a:t>PSM에서는</a:t>
            </a:r>
            <a:r>
              <a:rPr sz="1600" b="1" spc="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B0F0"/>
                </a:solidFill>
                <a:latin typeface="Malgun Gothic"/>
                <a:cs typeface="Malgun Gothic"/>
              </a:rPr>
              <a:t>매칭 결과에</a:t>
            </a:r>
            <a:r>
              <a:rPr sz="1600" b="1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B0F0"/>
                </a:solidFill>
                <a:latin typeface="Malgun Gothic"/>
                <a:cs typeface="Malgun Gothic"/>
              </a:rPr>
              <a:t>주요</a:t>
            </a:r>
            <a:r>
              <a:rPr sz="1600" b="1" spc="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B0F0"/>
                </a:solidFill>
                <a:latin typeface="Malgun Gothic"/>
                <a:cs typeface="Malgun Gothic"/>
              </a:rPr>
              <a:t>관심이</a:t>
            </a:r>
            <a:r>
              <a:rPr sz="1600" b="1" spc="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B0F0"/>
                </a:solidFill>
                <a:latin typeface="Malgun Gothic"/>
                <a:cs typeface="Malgun Gothic"/>
              </a:rPr>
              <a:t>있기에</a:t>
            </a:r>
            <a:r>
              <a:rPr sz="1600" b="1" spc="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B0F0"/>
                </a:solidFill>
                <a:latin typeface="Malgun Gothic"/>
                <a:cs typeface="Malgun Gothic"/>
              </a:rPr>
              <a:t>어느</a:t>
            </a:r>
            <a:r>
              <a:rPr sz="16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B0F0"/>
                </a:solidFill>
                <a:latin typeface="Malgun Gothic"/>
                <a:cs typeface="Malgun Gothic"/>
              </a:rPr>
              <a:t>정도</a:t>
            </a:r>
            <a:r>
              <a:rPr sz="1600" b="1" spc="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B0F0"/>
                </a:solidFill>
                <a:latin typeface="Malgun Gothic"/>
                <a:cs typeface="Malgun Gothic"/>
              </a:rPr>
              <a:t>더 용인</a:t>
            </a:r>
            <a:endParaRPr sz="1600" dirty="0">
              <a:solidFill>
                <a:srgbClr val="00B0F0"/>
              </a:solidFill>
              <a:latin typeface="Malgun Gothic"/>
              <a:cs typeface="Malgun Gothic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244" y="2368270"/>
            <a:ext cx="2083308" cy="6492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2411" y="3866388"/>
            <a:ext cx="6062472" cy="17053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367951-844B-715E-9118-8014C1EBD999}"/>
              </a:ext>
            </a:extLst>
          </p:cNvPr>
          <p:cNvSpPr txBox="1"/>
          <p:nvPr/>
        </p:nvSpPr>
        <p:spPr>
          <a:xfrm>
            <a:off x="3718504" y="212896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= </a:t>
            </a:r>
            <a:r>
              <a:rPr lang="ko-KR" altLang="en-US" dirty="0" err="1">
                <a:solidFill>
                  <a:srgbClr val="00B0F0"/>
                </a:solidFill>
              </a:rPr>
              <a:t>공변량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4BFB065-225F-0038-A3CD-FDB80D06F33B}"/>
              </a:ext>
            </a:extLst>
          </p:cNvPr>
          <p:cNvCxnSpPr>
            <a:cxnSpLocks/>
          </p:cNvCxnSpPr>
          <p:nvPr/>
        </p:nvCxnSpPr>
        <p:spPr>
          <a:xfrm>
            <a:off x="2971800" y="2128968"/>
            <a:ext cx="24384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844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Using</a:t>
            </a:r>
            <a:r>
              <a:rPr sz="3800" u="none" spc="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6325235" cy="1580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로짓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 marL="204470">
              <a:lnSpc>
                <a:spcPct val="100000"/>
              </a:lnSpc>
              <a:spcBef>
                <a:spcPts val="1930"/>
              </a:spcBef>
            </a:pP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matchit()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함수에서는</a:t>
            </a:r>
            <a:r>
              <a:rPr sz="1600" b="1" spc="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로짓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모형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분석과</a:t>
            </a:r>
            <a:r>
              <a:rPr sz="1600" b="1" spc="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매칭을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한번에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시행하지만,</a:t>
            </a:r>
            <a:endParaRPr sz="1600">
              <a:latin typeface="Malgun Gothic"/>
              <a:cs typeface="Malgun Gothic"/>
            </a:endParaRPr>
          </a:p>
          <a:p>
            <a:pPr marL="20447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별도로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로짓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모형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분석을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하고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싶으면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glm()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함수를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활용할 수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있음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Malgun Gothic"/>
              <a:cs typeface="Malgun Gothic"/>
            </a:endParaRPr>
          </a:p>
          <a:p>
            <a:pPr marL="21082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#glm을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이용한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logit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model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추정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514" y="2525115"/>
            <a:ext cx="8259445" cy="138620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logitmodel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&lt;-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glm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(treat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~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age + married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nodegree</a:t>
            </a:r>
            <a:r>
              <a:rPr sz="1400" b="1" spc="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re75,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data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mydata,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family =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binomial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400" dirty="0">
              <a:latin typeface="Malgun Gothic"/>
              <a:cs typeface="Malgun Gothic"/>
            </a:endParaRPr>
          </a:p>
          <a:p>
            <a:pPr marL="1718310">
              <a:lnSpc>
                <a:spcPts val="1660"/>
              </a:lnSpc>
              <a:spcBef>
                <a:spcPts val="71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종속변수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~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설명변수1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+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설명변수2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+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…</a:t>
            </a:r>
            <a:endParaRPr sz="1400" dirty="0">
              <a:latin typeface="Malgun Gothic"/>
              <a:cs typeface="Malgun Gothic"/>
            </a:endParaRPr>
          </a:p>
          <a:p>
            <a:pPr marL="12700">
              <a:lnSpc>
                <a:spcPts val="166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#추정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요약</a:t>
            </a:r>
            <a:endParaRPr sz="14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summary(logitmodel)</a:t>
            </a:r>
            <a:endParaRPr sz="1400" dirty="0">
              <a:latin typeface="Malgun Gothic"/>
              <a:cs typeface="Malgun Gothic"/>
            </a:endParaRPr>
          </a:p>
          <a:p>
            <a:pPr marL="5558790">
              <a:lnSpc>
                <a:spcPct val="100000"/>
              </a:lnSpc>
              <a:spcBef>
                <a:spcPts val="36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동일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도출!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7039" y="1964791"/>
            <a:ext cx="1511935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로짓모형임을</a:t>
            </a:r>
            <a:r>
              <a:rPr sz="1400" b="1" spc="-8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설정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(종속변수가</a:t>
            </a:r>
            <a:r>
              <a:rPr sz="14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이항)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4663" y="5868720"/>
            <a:ext cx="7011034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종속변수가</a:t>
            </a:r>
            <a:r>
              <a:rPr sz="1600" b="1" spc="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0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혹은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1인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 사례에서</a:t>
            </a:r>
            <a:r>
              <a:rPr sz="1600" b="1" spc="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예측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 등을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하고 싶을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때 유용하게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활용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가능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(이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경우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변수간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상관관계 등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검증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중요)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924" y="3895344"/>
            <a:ext cx="7083552" cy="199186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844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Using</a:t>
            </a:r>
            <a:r>
              <a:rPr sz="3800" u="none" spc="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148320" cy="41624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2A2C2C"/>
              </a:buClr>
              <a:buFont typeface="Malgun Gothic"/>
              <a:buAutoNum type="arabicPeriod" startAt="2"/>
            </a:pPr>
            <a:endParaRPr sz="2350" dirty="0">
              <a:latin typeface="Malgun Gothic"/>
              <a:cs typeface="Malgun Gothic"/>
            </a:endParaRPr>
          </a:p>
          <a:p>
            <a:pPr marL="229235" marR="36830" lvl="1" indent="-229235" algn="r">
              <a:lnSpc>
                <a:spcPct val="100000"/>
              </a:lnSpc>
              <a:buFont typeface="Wingdings"/>
              <a:buChar char=""/>
              <a:tabLst>
                <a:tab pos="2292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추정 모형을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성향점수를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추정했다면,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이제는</a:t>
            </a:r>
            <a:endParaRPr sz="2000" dirty="0">
              <a:latin typeface="Malgun Gothic"/>
              <a:cs typeface="Malgun Gothic"/>
            </a:endParaRP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추정된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성향점수를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바탕으로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어떻게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매칭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것인지를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정해야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 dirty="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본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수업은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가장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널리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활용되는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1:1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매칭에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집중</a:t>
            </a:r>
            <a:endParaRPr sz="2000" dirty="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2100" dirty="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크게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가지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기준을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설정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해야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 dirty="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성향점수를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구체적으로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어떻게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측정할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것인가?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(distance)</a:t>
            </a:r>
            <a:endParaRPr sz="2000" dirty="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거리를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어떻게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매칭할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것인가?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(method)</a:t>
            </a:r>
            <a:endParaRPr sz="2000" dirty="0">
              <a:latin typeface="Malgun Gothic"/>
              <a:cs typeface="Malgun Gothic"/>
            </a:endParaRPr>
          </a:p>
          <a:p>
            <a:pPr marL="1361440">
              <a:lnSpc>
                <a:spcPct val="100000"/>
              </a:lnSpc>
              <a:spcBef>
                <a:spcPts val="230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#matchit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함수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활용</a:t>
            </a:r>
            <a:endParaRPr sz="1400" dirty="0">
              <a:latin typeface="Malgun Gothic"/>
              <a:cs typeface="Malgun Gothic"/>
            </a:endParaRPr>
          </a:p>
          <a:p>
            <a:pPr marL="2599055" marR="1356995" indent="-1238250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mymodel &lt;-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matchit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(treat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~ age +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married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nodegree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re75,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data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mydata,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4254" y="5558790"/>
            <a:ext cx="1984375" cy="548640"/>
          </a:xfrm>
          <a:prstGeom prst="rect">
            <a:avLst/>
          </a:prstGeom>
          <a:ln w="19050">
            <a:solidFill>
              <a:srgbClr val="006FC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6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distance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“glm”,</a:t>
            </a:r>
            <a:endParaRPr sz="1400">
              <a:latin typeface="Malgun Gothic"/>
              <a:cs typeface="Malgun Gothic"/>
            </a:endParaRPr>
          </a:p>
          <a:p>
            <a:pPr marL="90170">
              <a:lnSpc>
                <a:spcPct val="100000"/>
              </a:lnSpc>
              <a:spcBef>
                <a:spcPts val="34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method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"nearest")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1676" y="5529071"/>
            <a:ext cx="2084831" cy="6492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844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Using</a:t>
            </a:r>
            <a:r>
              <a:rPr sz="3800" u="none" spc="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42564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2.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-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distance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1781403"/>
            <a:ext cx="4322445" cy="81851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Distance</a:t>
            </a:r>
            <a:r>
              <a:rPr sz="20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관련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옵션</a:t>
            </a:r>
            <a:endParaRPr sz="20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glm: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로지스틱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회귀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(기본)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872" y="2574391"/>
            <a:ext cx="8023225" cy="347091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698500" indent="-229235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회귀방법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 가능: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lasso,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ridge,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elasticnet</a:t>
            </a:r>
            <a:endParaRPr sz="2000">
              <a:latin typeface="Malgun Gothic"/>
              <a:cs typeface="Malgun Gothic"/>
            </a:endParaRPr>
          </a:p>
          <a:p>
            <a:pPr marL="698500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머신러닝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방법론도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가능: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randomforest</a:t>
            </a:r>
            <a:endParaRPr sz="2000">
              <a:latin typeface="Malgun Gothic"/>
              <a:cs typeface="Malgun Gothic"/>
            </a:endParaRPr>
          </a:p>
          <a:p>
            <a:pPr marL="934085">
              <a:lnSpc>
                <a:spcPct val="100000"/>
              </a:lnSpc>
              <a:spcBef>
                <a:spcPts val="67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다른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방식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활용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시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추가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패키지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설치를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요구하는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경우가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있는데,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지시에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따라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설치하면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됨</a:t>
            </a:r>
            <a:endParaRPr sz="14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1490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glm이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아닌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다른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옵션을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distance에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사용할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경우:</a:t>
            </a:r>
            <a:endParaRPr sz="2000">
              <a:latin typeface="Malgun Gothic"/>
              <a:cs typeface="Malgun Gothic"/>
            </a:endParaRPr>
          </a:p>
          <a:p>
            <a:pPr marL="698500" marR="62865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summary(mymodel$model) 입력 시 로지스틱 회귀 모형 결과가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아니라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사용한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방법에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맞는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관련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내용이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출력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Clr>
                <a:srgbClr val="333D47"/>
              </a:buClr>
              <a:buFont typeface="Arial MT"/>
              <a:buChar char="•"/>
            </a:pPr>
            <a:endParaRPr sz="1950">
              <a:latin typeface="Malgun Gothic"/>
              <a:cs typeface="Malgun Gothic"/>
            </a:endParaRPr>
          </a:p>
          <a:p>
            <a:pPr marL="241300" marR="114300" indent="-229235">
              <a:lnSpc>
                <a:spcPct val="110000"/>
              </a:lnSpc>
              <a:buFont typeface="Wingdings"/>
              <a:buChar char=""/>
              <a:tabLst>
                <a:tab pos="2419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본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수업은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로지스틱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회귀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결과를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활용하는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전통적인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방법에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초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맞추고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진행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3885" y="1683867"/>
            <a:ext cx="3482340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특정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방식이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무조건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더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좋고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그런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것은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없음 </a:t>
            </a:r>
            <a:r>
              <a:rPr sz="1400" b="1" spc="-4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세부</a:t>
            </a:r>
            <a:r>
              <a:rPr sz="1400" b="1" spc="-2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내용은</a:t>
            </a:r>
            <a:r>
              <a:rPr sz="1400" b="1" spc="-2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?</a:t>
            </a:r>
            <a:r>
              <a:rPr sz="1400" b="1" spc="-1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Malgun Gothic"/>
                <a:cs typeface="Malgun Gothic"/>
              </a:rPr>
              <a:t>matchit</a:t>
            </a:r>
            <a:r>
              <a:rPr sz="1400" b="1" spc="-1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및</a:t>
            </a:r>
            <a:r>
              <a:rPr sz="1400" b="1" spc="-1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설명서</a:t>
            </a:r>
            <a:r>
              <a:rPr sz="1400" b="1" spc="-2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참조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844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Using</a:t>
            </a:r>
            <a:r>
              <a:rPr sz="3800" u="none" spc="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41967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2.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-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method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1872488"/>
            <a:ext cx="2997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Method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관련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옵션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4172" y="1502511"/>
            <a:ext cx="3482975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특정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방식이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무조건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더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좋고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그런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것은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없음 </a:t>
            </a:r>
            <a:r>
              <a:rPr sz="1400" b="1" spc="-4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세부</a:t>
            </a:r>
            <a:r>
              <a:rPr sz="1400" b="1" spc="-1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내용은</a:t>
            </a:r>
            <a:r>
              <a:rPr sz="1400" b="1" spc="-2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?</a:t>
            </a:r>
            <a:r>
              <a:rPr sz="1400" b="1" spc="-1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Malgun Gothic"/>
                <a:cs typeface="Malgun Gothic"/>
              </a:rPr>
              <a:t>matchit</a:t>
            </a:r>
            <a:r>
              <a:rPr sz="1400" b="1" spc="-1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및</a:t>
            </a:r>
            <a:r>
              <a:rPr sz="1400" b="1" spc="-1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설명서</a:t>
            </a:r>
            <a:r>
              <a:rPr sz="1400" b="1" spc="-3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참조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2189" y="4722114"/>
            <a:ext cx="1984375" cy="548640"/>
          </a:xfrm>
          <a:prstGeom prst="rect">
            <a:avLst/>
          </a:prstGeom>
          <a:ln w="19050">
            <a:solidFill>
              <a:srgbClr val="006FC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6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distance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“glm”,</a:t>
            </a:r>
            <a:endParaRPr sz="1400">
              <a:latin typeface="Malgun Gothic"/>
              <a:cs typeface="Malgun Gothic"/>
            </a:endParaRPr>
          </a:p>
          <a:p>
            <a:pPr marL="89535">
              <a:lnSpc>
                <a:spcPct val="100000"/>
              </a:lnSpc>
              <a:spcBef>
                <a:spcPts val="34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method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"nearest")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9611" y="4692370"/>
            <a:ext cx="2084832" cy="6492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474590" y="4652238"/>
            <a:ext cx="4423410" cy="7937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즉,</a:t>
            </a:r>
            <a:r>
              <a:rPr sz="1400" b="1" spc="-4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해당</a:t>
            </a:r>
            <a:r>
              <a:rPr sz="1400" b="1" spc="-4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옵션은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로지스틱</a:t>
            </a:r>
            <a:r>
              <a:rPr sz="1400" b="1" spc="-3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회귀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결과를</a:t>
            </a:r>
            <a:r>
              <a:rPr sz="1400" b="1" spc="-2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바탕으로</a:t>
            </a:r>
            <a:r>
              <a:rPr sz="1400" b="1" spc="-2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성향점수를</a:t>
            </a:r>
            <a:r>
              <a:rPr sz="1400" b="1" spc="-2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추정하고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Nearest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neighbor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방식으로</a:t>
            </a:r>
            <a:r>
              <a:rPr sz="1400" b="1" spc="-4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관측치를</a:t>
            </a:r>
            <a:r>
              <a:rPr sz="1400" b="1" spc="-2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매칭하겠다는</a:t>
            </a:r>
            <a:r>
              <a:rPr sz="1400" b="1" spc="-5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뜻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065377" y="2178151"/>
            <a:ext cx="7566025" cy="252285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nearest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익숙한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nearest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neighbor</a:t>
            </a:r>
            <a:r>
              <a:rPr sz="20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(NN)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방식</a:t>
            </a:r>
            <a:endParaRPr sz="2000" dirty="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2000" b="1" spc="-5" dirty="0">
                <a:solidFill>
                  <a:srgbClr val="00B0F0"/>
                </a:solidFill>
                <a:latin typeface="Malgun Gothic"/>
                <a:cs typeface="Malgun Gothic"/>
              </a:rPr>
              <a:t>optimal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전체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최적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방식</a:t>
            </a:r>
            <a:endParaRPr sz="2000" dirty="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방식도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존재함</a:t>
            </a:r>
            <a:endParaRPr sz="2000" dirty="0">
              <a:latin typeface="Malgun Gothic"/>
              <a:cs typeface="Malgun Gothic"/>
            </a:endParaRPr>
          </a:p>
          <a:p>
            <a:pPr marL="476884">
              <a:lnSpc>
                <a:spcPct val="100000"/>
              </a:lnSpc>
              <a:spcBef>
                <a:spcPts val="67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다른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방식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활용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시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추가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패키지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설치를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요구하는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경우가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있는데,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지시에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따라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설치하면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됨</a:t>
            </a:r>
            <a:endParaRPr sz="1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 dirty="0">
              <a:latin typeface="Malgun Gothic"/>
              <a:cs typeface="Malgun Gothic"/>
            </a:endParaRPr>
          </a:p>
          <a:p>
            <a:pPr marL="68580">
              <a:lnSpc>
                <a:spcPct val="10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#matchit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함수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활용</a:t>
            </a:r>
            <a:endParaRPr sz="1400" dirty="0">
              <a:latin typeface="Malgun Gothic"/>
              <a:cs typeface="Malgun Gothic"/>
            </a:endParaRPr>
          </a:p>
          <a:p>
            <a:pPr marL="6858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mymodel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matchit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(treat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~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age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married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nodegree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re75,</a:t>
            </a:r>
            <a:endParaRPr sz="1400" dirty="0">
              <a:latin typeface="Malgun Gothic"/>
              <a:cs typeface="Malgun Gothic"/>
            </a:endParaRPr>
          </a:p>
          <a:p>
            <a:pPr marL="1306830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data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mydata,</a:t>
            </a:r>
            <a:endParaRPr sz="14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95335" cy="5241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정부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R&amp;D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지원과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기업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혁신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Malgun Gothic"/>
              <a:cs typeface="Malgun Gothic"/>
            </a:endParaRPr>
          </a:p>
          <a:p>
            <a:pPr marL="556260" marR="93345" indent="-228600" algn="just">
              <a:lnSpc>
                <a:spcPct val="110100"/>
              </a:lnSpc>
              <a:buFont typeface="Wingdings"/>
              <a:buChar char=""/>
              <a:tabLst>
                <a:tab pos="55689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정부는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기업의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혁신활동을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증진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시키고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혁신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성과물을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창출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위해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정책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수단을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활용함</a:t>
            </a:r>
            <a:endParaRPr sz="2000">
              <a:latin typeface="Malgun Gothic"/>
              <a:cs typeface="Malgun Gothic"/>
            </a:endParaRPr>
          </a:p>
          <a:p>
            <a:pPr marL="1014094" marR="3683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14094" algn="l"/>
                <a:tab pos="101473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왜?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혁신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성과물을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기업이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성장하게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되면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고용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창출,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출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증대,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경제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성장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긍정적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효과들이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발생함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Clr>
                <a:srgbClr val="333D47"/>
              </a:buClr>
              <a:buFont typeface="Arial MT"/>
              <a:buChar char="•"/>
            </a:pPr>
            <a:endParaRPr sz="1950">
              <a:latin typeface="Malgun Gothic"/>
              <a:cs typeface="Malgun Gothic"/>
            </a:endParaRPr>
          </a:p>
          <a:p>
            <a:pPr marL="556260" marR="5080" indent="-228600" algn="just">
              <a:lnSpc>
                <a:spcPct val="110000"/>
              </a:lnSpc>
              <a:buFont typeface="Wingdings"/>
              <a:buChar char=""/>
              <a:tabLst>
                <a:tab pos="55689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그런데, 특히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중소기업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의 경우 대기업 및 중견기업 대비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자원의 제약,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정보의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비대칭성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어려움을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겪기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때문에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혁신투자에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소극적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밖에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없음</a:t>
            </a:r>
            <a:endParaRPr sz="2000">
              <a:latin typeface="Malgun Gothic"/>
              <a:cs typeface="Malgun Gothic"/>
            </a:endParaRPr>
          </a:p>
          <a:p>
            <a:pPr marL="4669155">
              <a:lnSpc>
                <a:spcPct val="100000"/>
              </a:lnSpc>
              <a:spcBef>
                <a:spcPts val="102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물론 대기업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대상 지원도 존재함</a:t>
            </a:r>
            <a:endParaRPr sz="1600">
              <a:latin typeface="Malgun Gothic"/>
              <a:cs typeface="Malgun Gothic"/>
            </a:endParaRPr>
          </a:p>
          <a:p>
            <a:pPr marL="556260" indent="-229235">
              <a:lnSpc>
                <a:spcPct val="100000"/>
              </a:lnSpc>
              <a:spcBef>
                <a:spcPts val="894"/>
              </a:spcBef>
              <a:buFont typeface="Wingdings"/>
              <a:buChar char=""/>
              <a:tabLst>
                <a:tab pos="55689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이에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정부는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중소기업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형태의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지원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제공함</a:t>
            </a:r>
            <a:endParaRPr sz="2000">
              <a:latin typeface="Malgun Gothic"/>
              <a:cs typeface="Malgun Gothic"/>
            </a:endParaRPr>
          </a:p>
          <a:p>
            <a:pPr marL="1014094" marR="40005" lvl="1" indent="-229235">
              <a:lnSpc>
                <a:spcPct val="110000"/>
              </a:lnSpc>
              <a:spcBef>
                <a:spcPts val="484"/>
              </a:spcBef>
              <a:buFont typeface="Arial MT"/>
              <a:buChar char="•"/>
              <a:tabLst>
                <a:tab pos="1014094" algn="l"/>
                <a:tab pos="101473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보조금, 세제지원(R&amp;D 조세지원 등), 금융지원(기술보증, 신용보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증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등),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인증(벤처인증,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이노비즈인증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등),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관련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지원(DB구축,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6636" y="6262522"/>
            <a:ext cx="2967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보고서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발간),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공공구매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9047" y="6417970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4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844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Using</a:t>
            </a:r>
            <a:r>
              <a:rPr sz="3800" u="none" spc="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311775" cy="1186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비교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2A2C2C"/>
              </a:buClr>
              <a:buFont typeface="Malgun Gothic"/>
              <a:buAutoNum type="arabicPeriod" startAt="2"/>
            </a:pPr>
            <a:endParaRPr sz="235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Nearest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neighbor</a:t>
            </a:r>
            <a:r>
              <a:rPr sz="20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vs.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optimal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비교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예시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36510" y="2214879"/>
          <a:ext cx="6096000" cy="2225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처치군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성향점수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대조군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성향점수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A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0.67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0.66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B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0.43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F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0.79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C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0.31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G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0.51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D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0.19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H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0.51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K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0.42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38275" y="4447539"/>
            <a:ext cx="4485005" cy="122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Malgun Gothic"/>
                <a:cs typeface="Malgun Gothic"/>
              </a:rPr>
              <a:t>Nearest</a:t>
            </a:r>
            <a:r>
              <a:rPr sz="18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neighbor:</a:t>
            </a:r>
            <a:r>
              <a:rPr sz="1800" b="1" spc="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A-E</a:t>
            </a:r>
            <a:r>
              <a:rPr sz="18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/</a:t>
            </a:r>
            <a:r>
              <a:rPr sz="18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B-K</a:t>
            </a:r>
            <a:r>
              <a:rPr sz="18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/</a:t>
            </a:r>
            <a:r>
              <a:rPr sz="18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Malgun Gothic"/>
                <a:cs typeface="Malgun Gothic"/>
              </a:rPr>
              <a:t>C-G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 /</a:t>
            </a:r>
            <a:r>
              <a:rPr sz="18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D-H </a:t>
            </a:r>
            <a:r>
              <a:rPr sz="1800" b="1" spc="-6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Malgun Gothic"/>
                <a:cs typeface="Malgun Gothic"/>
              </a:rPr>
              <a:t>Optimal:</a:t>
            </a:r>
            <a:r>
              <a:rPr sz="1800" b="1" spc="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A-E /</a:t>
            </a:r>
            <a:r>
              <a:rPr sz="18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B-G /</a:t>
            </a:r>
            <a:r>
              <a:rPr sz="1800" b="1" spc="-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C-H</a:t>
            </a:r>
            <a:r>
              <a:rPr sz="18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/</a:t>
            </a:r>
            <a:r>
              <a:rPr sz="18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Malgun Gothic"/>
                <a:cs typeface="Malgun Gothic"/>
              </a:rPr>
              <a:t>D-K</a:t>
            </a:r>
            <a:endParaRPr sz="1800">
              <a:latin typeface="Malgun Gothic"/>
              <a:cs typeface="Malgun Gothic"/>
            </a:endParaRPr>
          </a:p>
          <a:p>
            <a:pPr marL="36830">
              <a:lnSpc>
                <a:spcPct val="100000"/>
              </a:lnSpc>
              <a:spcBef>
                <a:spcPts val="58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Optimal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방식에서는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D가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그나마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가까운</a:t>
            </a:r>
            <a:endParaRPr sz="1400">
              <a:latin typeface="Malgun Gothic"/>
              <a:cs typeface="Malgun Gothic"/>
            </a:endParaRPr>
          </a:p>
          <a:p>
            <a:pPr marL="3683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K와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연결되는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방식을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선택할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수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있음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5846" y="4522698"/>
            <a:ext cx="2828290" cy="7629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NN에서는 매칭 순서에 따라 </a:t>
            </a:r>
            <a:r>
              <a:rPr sz="1400" b="1" spc="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후순위(C,</a:t>
            </a:r>
            <a:r>
              <a:rPr sz="1400" b="1" spc="-5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D)는</a:t>
            </a:r>
            <a:r>
              <a:rPr sz="14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성향점수</a:t>
            </a:r>
            <a:r>
              <a:rPr sz="1400" b="1" spc="-3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차이가</a:t>
            </a:r>
            <a:r>
              <a:rPr sz="1400" b="1" spc="-3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큰 </a:t>
            </a:r>
            <a:r>
              <a:rPr sz="1400" b="1" spc="-47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대조군과</a:t>
            </a:r>
            <a:r>
              <a:rPr sz="1400" b="1" spc="-3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매칭될</a:t>
            </a:r>
            <a:r>
              <a:rPr sz="14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수</a:t>
            </a:r>
            <a:r>
              <a:rPr sz="14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있음</a:t>
            </a:r>
            <a:endParaRPr sz="1400" dirty="0">
              <a:solidFill>
                <a:srgbClr val="00B0F0"/>
              </a:solidFill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2660" y="5763259"/>
            <a:ext cx="555561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spc="-5" dirty="0">
                <a:solidFill>
                  <a:srgbClr val="1B1F2E"/>
                </a:solidFill>
                <a:latin typeface="Malgun Gothic"/>
                <a:cs typeface="Malgun Gothic"/>
              </a:rPr>
              <a:t>Optimal </a:t>
            </a:r>
            <a:r>
              <a:rPr sz="1800" b="1" dirty="0">
                <a:solidFill>
                  <a:srgbClr val="1B1F2E"/>
                </a:solidFill>
                <a:latin typeface="Malgun Gothic"/>
                <a:cs typeface="Malgun Gothic"/>
              </a:rPr>
              <a:t>방식이</a:t>
            </a:r>
            <a:r>
              <a:rPr sz="18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1B1F2E"/>
                </a:solidFill>
                <a:latin typeface="Malgun Gothic"/>
                <a:cs typeface="Malgun Gothic"/>
              </a:rPr>
              <a:t>무조건</a:t>
            </a:r>
            <a:r>
              <a:rPr sz="18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1B1F2E"/>
                </a:solidFill>
                <a:latin typeface="Malgun Gothic"/>
                <a:cs typeface="Malgun Gothic"/>
              </a:rPr>
              <a:t>더</a:t>
            </a:r>
            <a:r>
              <a:rPr sz="18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1B1F2E"/>
                </a:solidFill>
                <a:latin typeface="Malgun Gothic"/>
                <a:cs typeface="Malgun Gothic"/>
              </a:rPr>
              <a:t>좋다고</a:t>
            </a:r>
            <a:r>
              <a:rPr sz="18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1B1F2E"/>
                </a:solidFill>
                <a:latin typeface="Malgun Gothic"/>
                <a:cs typeface="Malgun Gothic"/>
              </a:rPr>
              <a:t>볼</a:t>
            </a:r>
            <a:r>
              <a:rPr sz="18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1B1F2E"/>
                </a:solidFill>
                <a:latin typeface="Malgun Gothic"/>
                <a:cs typeface="Malgun Gothic"/>
              </a:rPr>
              <a:t>수는</a:t>
            </a:r>
            <a:r>
              <a:rPr sz="18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없음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u="sng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→</a:t>
            </a:r>
            <a:r>
              <a:rPr sz="1800" b="1" u="sng" spc="-10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여러</a:t>
            </a:r>
            <a:r>
              <a:rPr sz="1800" b="1" u="sng" spc="-10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방식</a:t>
            </a:r>
            <a:r>
              <a:rPr sz="1800" b="1" u="sng" spc="-10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시도</a:t>
            </a:r>
            <a:r>
              <a:rPr sz="1800" b="1" u="sng" spc="5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및</a:t>
            </a:r>
            <a:r>
              <a:rPr sz="1800" b="1" u="sng" spc="-5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비교를</a:t>
            </a:r>
            <a:r>
              <a:rPr sz="1800" b="1" u="sng" spc="-15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통해</a:t>
            </a:r>
            <a:r>
              <a:rPr sz="1800" b="1" u="sng" spc="-10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최적</a:t>
            </a:r>
            <a:r>
              <a:rPr sz="1800" b="1" u="sng" spc="-5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모형을</a:t>
            </a:r>
            <a:r>
              <a:rPr sz="1800" b="1" u="sng" spc="-10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정하자</a:t>
            </a:r>
            <a:endParaRPr sz="1800">
              <a:latin typeface="Malgun Gothic"/>
              <a:cs typeface="Malgun Gothic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C9C8D21-2327-F410-6619-FCB976441542}"/>
                  </a:ext>
                </a:extLst>
              </p14:cNvPr>
              <p14:cNvContentPartPr/>
              <p14:nvPr/>
            </p14:nvContentPartPr>
            <p14:xfrm>
              <a:off x="3994908" y="3068594"/>
              <a:ext cx="884880" cy="11466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C9C8D21-2327-F410-6619-FCB9764415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7268" y="3032594"/>
                <a:ext cx="920520" cy="12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4CAA4EAA-E29D-150D-35B9-B986B9DB7465}"/>
                  </a:ext>
                </a:extLst>
              </p14:cNvPr>
              <p14:cNvContentPartPr/>
              <p14:nvPr/>
            </p14:nvContentPartPr>
            <p14:xfrm>
              <a:off x="4713108" y="4093874"/>
              <a:ext cx="204840" cy="1296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4CAA4EAA-E29D-150D-35B9-B986B9DB74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5468" y="4057874"/>
                <a:ext cx="2404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3A7031A-A5F1-8CEC-7149-85670991422E}"/>
                  </a:ext>
                </a:extLst>
              </p14:cNvPr>
              <p14:cNvContentPartPr/>
              <p14:nvPr/>
            </p14:nvContentPartPr>
            <p14:xfrm>
              <a:off x="4013628" y="2769794"/>
              <a:ext cx="640080" cy="108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3A7031A-A5F1-8CEC-7149-8567099142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95628" y="2733794"/>
                <a:ext cx="67572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ED2BF03C-AD10-AC20-6869-8E0640BC0924}"/>
                  </a:ext>
                </a:extLst>
              </p14:cNvPr>
              <p14:cNvContentPartPr/>
              <p14:nvPr/>
            </p14:nvContentPartPr>
            <p14:xfrm>
              <a:off x="3971148" y="2613914"/>
              <a:ext cx="127800" cy="2214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ED2BF03C-AD10-AC20-6869-8E0640BC09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53148" y="2578274"/>
                <a:ext cx="1634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36FB975-ABCC-557D-7032-19E6E2EB1102}"/>
                  </a:ext>
                </a:extLst>
              </p14:cNvPr>
              <p14:cNvContentPartPr/>
              <p14:nvPr/>
            </p14:nvContentPartPr>
            <p14:xfrm>
              <a:off x="4522668" y="2712194"/>
              <a:ext cx="158760" cy="1486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36FB975-ABCC-557D-7032-19E6E2EB11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05028" y="2676194"/>
                <a:ext cx="1944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58C133F9-7C81-1A06-A749-8BC099370C0C}"/>
                  </a:ext>
                </a:extLst>
              </p14:cNvPr>
              <p14:cNvContentPartPr/>
              <p14:nvPr/>
            </p14:nvContentPartPr>
            <p14:xfrm>
              <a:off x="3970068" y="3048794"/>
              <a:ext cx="171720" cy="1980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58C133F9-7C81-1A06-A749-8BC099370C0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52428" y="3012794"/>
                <a:ext cx="207360" cy="26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7375DBD8-A538-7639-B5D8-C09FFE804F1E}"/>
              </a:ext>
            </a:extLst>
          </p:cNvPr>
          <p:cNvGrpSpPr/>
          <p:nvPr/>
        </p:nvGrpSpPr>
        <p:grpSpPr>
          <a:xfrm>
            <a:off x="3810948" y="3117554"/>
            <a:ext cx="987480" cy="1098720"/>
            <a:chOff x="3810948" y="3117554"/>
            <a:chExt cx="987480" cy="109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82C0189B-BCEA-C4EA-0BAC-DE544622AC1C}"/>
                    </a:ext>
                  </a:extLst>
                </p14:cNvPr>
                <p14:cNvContentPartPr/>
                <p14:nvPr/>
              </p14:nvContentPartPr>
              <p14:xfrm>
                <a:off x="4001028" y="3117554"/>
                <a:ext cx="699480" cy="4298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82C0189B-BCEA-C4EA-0BAC-DE544622AC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92028" y="3108554"/>
                  <a:ext cx="71712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182644C6-C123-9601-3409-2B543BE15244}"/>
                    </a:ext>
                  </a:extLst>
                </p14:cNvPr>
                <p14:cNvContentPartPr/>
                <p14:nvPr/>
              </p14:nvContentPartPr>
              <p14:xfrm>
                <a:off x="3810948" y="3565394"/>
                <a:ext cx="987480" cy="6508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182644C6-C123-9601-3409-2B543BE152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02308" y="3556394"/>
                  <a:ext cx="1005120" cy="668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1FBC400-0BCD-0413-4892-5D16EA5E5246}"/>
              </a:ext>
            </a:extLst>
          </p:cNvPr>
          <p:cNvSpPr txBox="1"/>
          <p:nvPr/>
        </p:nvSpPr>
        <p:spPr>
          <a:xfrm>
            <a:off x="7543800" y="2465982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빨간색이 전체적인 차이를 줄이는 방향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7E0DAA-0416-58F6-195C-943A9F3DF870}"/>
              </a:ext>
            </a:extLst>
          </p:cNvPr>
          <p:cNvSpPr txBox="1"/>
          <p:nvPr/>
        </p:nvSpPr>
        <p:spPr>
          <a:xfrm>
            <a:off x="7772400" y="5155129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반대로 </a:t>
            </a:r>
            <a:r>
              <a:rPr lang="en-US" dirty="0" err="1">
                <a:solidFill>
                  <a:srgbClr val="00B0F0"/>
                </a:solidFill>
              </a:rPr>
              <a:t>Nn</a:t>
            </a:r>
            <a:r>
              <a:rPr lang="ko-KR" altLang="en-US" dirty="0">
                <a:solidFill>
                  <a:srgbClr val="00B0F0"/>
                </a:solidFill>
              </a:rPr>
              <a:t>은 앞부분이라도 잘 매칭될 수 있다는 장점이 있다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844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Using</a:t>
            </a:r>
            <a:r>
              <a:rPr sz="3800" u="none" spc="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00720" cy="5233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무엇을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검증하나?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A2C2C"/>
              </a:buClr>
              <a:buFont typeface="Malgun Gothic"/>
              <a:buAutoNum type="arabicPeriod" startAt="2"/>
            </a:pPr>
            <a:endParaRPr sz="1900">
              <a:latin typeface="Malgun Gothic"/>
              <a:cs typeface="Malgun Gothic"/>
            </a:endParaRPr>
          </a:p>
          <a:p>
            <a:pPr marL="563880" lvl="1" indent="-229235">
              <a:lnSpc>
                <a:spcPts val="2165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어떠한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방식으로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매칭할지를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결정했다면,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이제는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결과를 검증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해볼</a:t>
            </a:r>
            <a:endParaRPr sz="1900">
              <a:latin typeface="Malgun Gothic"/>
              <a:cs typeface="Malgun Gothic"/>
            </a:endParaRPr>
          </a:p>
          <a:p>
            <a:pPr marL="563880">
              <a:lnSpc>
                <a:spcPts val="2165"/>
              </a:lnSpc>
            </a:pP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차례</a:t>
            </a:r>
            <a:endParaRPr sz="1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PSM의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목적은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처치군에</a:t>
            </a:r>
            <a:r>
              <a:rPr sz="19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맞는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대조군을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1900">
              <a:latin typeface="Malgun Gothic"/>
              <a:cs typeface="Malgun Gothic"/>
            </a:endParaRPr>
          </a:p>
          <a:p>
            <a:pPr marL="1021080" marR="78105" lvl="2" indent="-229235">
              <a:lnSpc>
                <a:spcPts val="2050"/>
              </a:lnSpc>
              <a:spcBef>
                <a:spcPts val="49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바람직한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처치군 대조군의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특징은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처치를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제외하고는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동일(유사)한 </a:t>
            </a:r>
            <a:r>
              <a:rPr sz="1900" b="1" spc="-6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특성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을 가지는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19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65"/>
              </a:spcBef>
              <a:buClr>
                <a:srgbClr val="333D47"/>
              </a:buClr>
              <a:buFont typeface="Arial MT"/>
              <a:buChar char="•"/>
            </a:pPr>
            <a:endParaRPr sz="1600">
              <a:latin typeface="Malgun Gothic"/>
              <a:cs typeface="Malgun Gothic"/>
            </a:endParaRPr>
          </a:p>
          <a:p>
            <a:pPr marL="563880" marR="5080" lvl="1" indent="-229235" algn="just">
              <a:lnSpc>
                <a:spcPts val="205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즉,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처치군과 매칭된 대조군 사이에 유의미한 차이가 존재하는지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를 분석 </a:t>
            </a:r>
            <a:r>
              <a:rPr sz="1900" spc="-6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해야 함</a:t>
            </a:r>
            <a:endParaRPr sz="1900">
              <a:latin typeface="Malgun Gothic"/>
              <a:cs typeface="Malgun Gothic"/>
            </a:endParaRPr>
          </a:p>
          <a:p>
            <a:pPr marL="1021080" lvl="2" indent="-229235" algn="just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모형에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반영된 공변량(혼동변수)</a:t>
            </a:r>
            <a:r>
              <a:rPr sz="19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검증 (SMD)</a:t>
            </a:r>
            <a:endParaRPr sz="19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60"/>
              </a:spcBef>
              <a:buClr>
                <a:srgbClr val="333D47"/>
              </a:buClr>
              <a:buFont typeface="Arial MT"/>
              <a:buChar char="•"/>
            </a:pPr>
            <a:endParaRPr sz="1600">
              <a:latin typeface="Malgun Gothic"/>
              <a:cs typeface="Malgun Gothic"/>
            </a:endParaRPr>
          </a:p>
          <a:p>
            <a:pPr marL="563880" marR="40005" lvl="1" indent="-229235" algn="just">
              <a:lnSpc>
                <a:spcPct val="9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또한, PSM의 주요 가정 중 하나인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“처치군과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대조군의 성향점수가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비슷 </a:t>
            </a:r>
            <a:r>
              <a:rPr sz="1900" b="1" spc="-6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한 범위 내에 존재한다”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는 것을 검증하기 위해,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처치군과 대조군의 성향 </a:t>
            </a:r>
            <a:r>
              <a:rPr sz="1900" b="1" spc="-6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점수 분포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역시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비교해야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900">
              <a:latin typeface="Malgun Gothic"/>
              <a:cs typeface="Malgun Gothic"/>
            </a:endParaRPr>
          </a:p>
          <a:p>
            <a:pPr marL="1021080" lvl="2" indent="-229235" algn="just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시각화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도구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가능</a:t>
            </a:r>
            <a:endParaRPr sz="1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423" y="2148839"/>
            <a:ext cx="7818120" cy="39471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844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Using</a:t>
            </a:r>
            <a:r>
              <a:rPr sz="3800" u="none" spc="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089" y="1017270"/>
            <a:ext cx="56013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2.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10" dirty="0">
                <a:solidFill>
                  <a:srgbClr val="2A2C2C"/>
                </a:solidFill>
                <a:latin typeface="Malgun Gothic"/>
                <a:cs typeface="Malgun Gothic"/>
              </a:rPr>
              <a:t>summary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5345" y="5427065"/>
            <a:ext cx="3444875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FFFF00"/>
                </a:solidFill>
                <a:latin typeface="Malgun Gothic"/>
                <a:cs typeface="Malgun Gothic"/>
              </a:rPr>
              <a:t>185개</a:t>
            </a:r>
            <a:r>
              <a:rPr sz="1400" b="1" spc="-35" dirty="0">
                <a:solidFill>
                  <a:srgbClr val="FFFF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00"/>
                </a:solidFill>
                <a:latin typeface="Malgun Gothic"/>
                <a:cs typeface="Malgun Gothic"/>
              </a:rPr>
              <a:t>처치군에</a:t>
            </a:r>
            <a:r>
              <a:rPr sz="1400" b="1" spc="-20" dirty="0">
                <a:solidFill>
                  <a:srgbClr val="FFFF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00"/>
                </a:solidFill>
                <a:latin typeface="Malgun Gothic"/>
                <a:cs typeface="Malgun Gothic"/>
              </a:rPr>
              <a:t>맞는</a:t>
            </a:r>
            <a:r>
              <a:rPr sz="1400" b="1" spc="-20" dirty="0">
                <a:solidFill>
                  <a:srgbClr val="FFFF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00"/>
                </a:solidFill>
                <a:latin typeface="Malgun Gothic"/>
                <a:cs typeface="Malgun Gothic"/>
              </a:rPr>
              <a:t>185개</a:t>
            </a:r>
            <a:r>
              <a:rPr sz="1400" b="1" spc="-30" dirty="0">
                <a:solidFill>
                  <a:srgbClr val="FFFF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00"/>
                </a:solidFill>
                <a:latin typeface="Malgun Gothic"/>
                <a:cs typeface="Malgun Gothic"/>
              </a:rPr>
              <a:t>대조군이</a:t>
            </a:r>
            <a:r>
              <a:rPr sz="1400" b="1" spc="-35" dirty="0">
                <a:solidFill>
                  <a:srgbClr val="FFFF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00"/>
                </a:solidFill>
                <a:latin typeface="Malgun Gothic"/>
                <a:cs typeface="Malgun Gothic"/>
              </a:rPr>
              <a:t>생성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FF00"/>
                </a:solidFill>
                <a:latin typeface="Malgun Gothic"/>
                <a:cs typeface="Malgun Gothic"/>
              </a:rPr>
              <a:t>244개는</a:t>
            </a:r>
            <a:r>
              <a:rPr sz="1400" b="1" spc="-40" dirty="0">
                <a:solidFill>
                  <a:srgbClr val="FFFF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00"/>
                </a:solidFill>
                <a:latin typeface="Malgun Gothic"/>
                <a:cs typeface="Malgun Gothic"/>
              </a:rPr>
              <a:t>짝을</a:t>
            </a:r>
            <a:r>
              <a:rPr sz="1400" b="1" spc="-30" dirty="0">
                <a:solidFill>
                  <a:srgbClr val="FFFF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00"/>
                </a:solidFill>
                <a:latin typeface="Malgun Gothic"/>
                <a:cs typeface="Malgun Gothic"/>
              </a:rPr>
              <a:t>찾지</a:t>
            </a:r>
            <a:r>
              <a:rPr sz="1400" b="1" spc="-30" dirty="0">
                <a:solidFill>
                  <a:srgbClr val="FFFF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00"/>
                </a:solidFill>
                <a:latin typeface="Malgun Gothic"/>
                <a:cs typeface="Malgun Gothic"/>
              </a:rPr>
              <a:t>못하고…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8390" y="3841241"/>
            <a:ext cx="38836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처치군과</a:t>
            </a:r>
            <a:r>
              <a:rPr sz="1400" b="1" spc="-3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“매칭된”</a:t>
            </a:r>
            <a:r>
              <a:rPr sz="1400" b="1" spc="-2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대조군</a:t>
            </a:r>
            <a:r>
              <a:rPr sz="1400" b="1" spc="-2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혼동변수</a:t>
            </a:r>
            <a:r>
              <a:rPr sz="1400" b="1" spc="-3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평균값</a:t>
            </a:r>
            <a:r>
              <a:rPr sz="1400" b="1" spc="-2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비교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3275" y="1429614"/>
            <a:ext cx="3560445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#이전에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추정한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mymodel의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10" dirty="0">
                <a:solidFill>
                  <a:srgbClr val="1B1F2E"/>
                </a:solidFill>
                <a:latin typeface="Malgun Gothic"/>
                <a:cs typeface="Malgun Gothic"/>
              </a:rPr>
              <a:t>summary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출력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summary(mymodel)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56360" y="2839224"/>
            <a:ext cx="2353310" cy="2348865"/>
            <a:chOff x="1356360" y="2839224"/>
            <a:chExt cx="2353310" cy="234886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6360" y="2839224"/>
              <a:ext cx="2334767" cy="110336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27988" y="2887980"/>
              <a:ext cx="2196465" cy="965200"/>
            </a:xfrm>
            <a:custGeom>
              <a:avLst/>
              <a:gdLst/>
              <a:ahLst/>
              <a:cxnLst/>
              <a:rect l="l" t="t" r="r" b="b"/>
              <a:pathLst>
                <a:path w="2196465" h="965200">
                  <a:moveTo>
                    <a:pt x="0" y="964691"/>
                  </a:moveTo>
                  <a:lnTo>
                    <a:pt x="2196084" y="964691"/>
                  </a:lnTo>
                  <a:lnTo>
                    <a:pt x="2196084" y="0"/>
                  </a:lnTo>
                  <a:lnTo>
                    <a:pt x="0" y="0"/>
                  </a:lnTo>
                  <a:lnTo>
                    <a:pt x="0" y="964691"/>
                  </a:lnTo>
                  <a:close/>
                </a:path>
              </a:pathLst>
            </a:custGeom>
            <a:ln w="571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4648" y="4072115"/>
              <a:ext cx="2334767" cy="11155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46276" y="4120896"/>
              <a:ext cx="2196465" cy="977265"/>
            </a:xfrm>
            <a:custGeom>
              <a:avLst/>
              <a:gdLst/>
              <a:ahLst/>
              <a:cxnLst/>
              <a:rect l="l" t="t" r="r" b="b"/>
              <a:pathLst>
                <a:path w="2196465" h="977264">
                  <a:moveTo>
                    <a:pt x="0" y="976883"/>
                  </a:moveTo>
                  <a:lnTo>
                    <a:pt x="2196083" y="976883"/>
                  </a:lnTo>
                  <a:lnTo>
                    <a:pt x="2196083" y="0"/>
                  </a:lnTo>
                  <a:lnTo>
                    <a:pt x="0" y="0"/>
                  </a:lnTo>
                  <a:lnTo>
                    <a:pt x="0" y="976883"/>
                  </a:lnTo>
                  <a:close/>
                </a:path>
              </a:pathLst>
            </a:custGeom>
            <a:ln w="5715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68166" y="2221230"/>
            <a:ext cx="5083175" cy="631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distance는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성향점수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처치군과</a:t>
            </a:r>
            <a:r>
              <a:rPr sz="1400" b="1" spc="-4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모든</a:t>
            </a:r>
            <a:r>
              <a:rPr sz="1400" b="1" spc="-2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r>
              <a:rPr sz="1400" b="1" spc="-2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혼동변수</a:t>
            </a:r>
            <a:r>
              <a:rPr sz="1400" b="1" spc="-4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평균값</a:t>
            </a:r>
            <a:r>
              <a:rPr sz="1400" b="1" spc="-2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비교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458970" y="1362811"/>
            <a:ext cx="4615180" cy="517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distance 차이로부터 알 수 있는 </a:t>
            </a:r>
            <a:r>
              <a:rPr sz="1400" b="1" dirty="0" err="1">
                <a:solidFill>
                  <a:srgbClr val="FF0000"/>
                </a:solidFill>
                <a:latin typeface="Malgun Gothic"/>
                <a:cs typeface="Malgun Gothic"/>
              </a:rPr>
              <a:t>것은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?</a:t>
            </a:r>
            <a:endParaRPr lang="en-US" sz="1400" b="1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dirty="0" err="1">
                <a:solidFill>
                  <a:srgbClr val="FF0000"/>
                </a:solidFill>
                <a:latin typeface="Malgun Gothic"/>
                <a:cs typeface="Malgun Gothic"/>
              </a:rPr>
              <a:t>무작위통제실험이</a:t>
            </a:r>
            <a:r>
              <a:rPr lang="ko-KR" altLang="en-US" sz="1400" b="1" dirty="0" err="1">
                <a:solidFill>
                  <a:srgbClr val="FF0000"/>
                </a:solidFill>
                <a:latin typeface="Malgun Gothic"/>
                <a:cs typeface="Malgun Gothic"/>
              </a:rPr>
              <a:t>었</a:t>
            </a:r>
            <a:r>
              <a:rPr sz="1400" b="1" dirty="0" err="1">
                <a:solidFill>
                  <a:srgbClr val="FF0000"/>
                </a:solidFill>
                <a:latin typeface="Malgun Gothic"/>
                <a:cs typeface="Malgun Gothic"/>
              </a:rPr>
              <a:t>다면</a:t>
            </a:r>
            <a:r>
              <a:rPr sz="14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distance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값이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어떻게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나타날까?</a:t>
            </a:r>
            <a:endParaRPr sz="14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5423" y="2148839"/>
            <a:ext cx="7818120" cy="3947160"/>
            <a:chOff x="725423" y="2148839"/>
            <a:chExt cx="7818120" cy="39471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423" y="2148839"/>
              <a:ext cx="7818120" cy="39471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1775" y="2775203"/>
              <a:ext cx="1466088" cy="24993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13403" y="2823971"/>
              <a:ext cx="1327785" cy="2360930"/>
            </a:xfrm>
            <a:custGeom>
              <a:avLst/>
              <a:gdLst/>
              <a:ahLst/>
              <a:cxnLst/>
              <a:rect l="l" t="t" r="r" b="b"/>
              <a:pathLst>
                <a:path w="1327785" h="2360929">
                  <a:moveTo>
                    <a:pt x="0" y="2360676"/>
                  </a:moveTo>
                  <a:lnTo>
                    <a:pt x="1327403" y="2360676"/>
                  </a:lnTo>
                  <a:lnTo>
                    <a:pt x="1327403" y="0"/>
                  </a:lnTo>
                  <a:lnTo>
                    <a:pt x="0" y="0"/>
                  </a:lnTo>
                  <a:lnTo>
                    <a:pt x="0" y="2360676"/>
                  </a:lnTo>
                  <a:close/>
                </a:path>
              </a:pathLst>
            </a:custGeom>
            <a:ln w="5715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844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Using</a:t>
            </a:r>
            <a:r>
              <a:rPr sz="3800" u="none" spc="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089" y="1017270"/>
            <a:ext cx="4275455" cy="949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2.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SMD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  <a:p>
            <a:pPr marL="430530">
              <a:lnSpc>
                <a:spcPct val="100000"/>
              </a:lnSpc>
              <a:spcBef>
                <a:spcPts val="117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#이전에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추정한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mymodel의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10" dirty="0">
                <a:solidFill>
                  <a:srgbClr val="1B1F2E"/>
                </a:solidFill>
                <a:latin typeface="Malgun Gothic"/>
                <a:cs typeface="Malgun Gothic"/>
              </a:rPr>
              <a:t>summary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출력</a:t>
            </a:r>
            <a:endParaRPr sz="1400">
              <a:latin typeface="Malgun Gothic"/>
              <a:cs typeface="Malgun Gothic"/>
            </a:endParaRPr>
          </a:p>
          <a:p>
            <a:pPr marL="43053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summary(mymodel)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5722" y="5164023"/>
            <a:ext cx="4299078" cy="925894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평균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차이가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유의미한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지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나타내는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지표</a:t>
            </a:r>
            <a:endParaRPr sz="14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절대값이</a:t>
            </a:r>
            <a:r>
              <a:rPr sz="1400" b="1" spc="-3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0.1보다</a:t>
            </a:r>
            <a:r>
              <a:rPr sz="1400" b="1" spc="-3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작다면</a:t>
            </a:r>
            <a:r>
              <a:rPr sz="1400" b="1" spc="-1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B0F0"/>
                </a:solidFill>
                <a:latin typeface="Malgun Gothic"/>
                <a:cs typeface="Malgun Gothic"/>
              </a:rPr>
              <a:t>차이가</a:t>
            </a:r>
            <a:r>
              <a:rPr sz="1400" b="1" spc="-3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00B0F0"/>
                </a:solidFill>
                <a:latin typeface="Malgun Gothic"/>
                <a:cs typeface="Malgun Gothic"/>
              </a:rPr>
              <a:t>유의미하다고</a:t>
            </a:r>
            <a:r>
              <a:rPr sz="1400" b="1" spc="-2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00B0F0"/>
                </a:solidFill>
                <a:latin typeface="Malgun Gothic"/>
                <a:cs typeface="Malgun Gothic"/>
              </a:rPr>
              <a:t>판단</a:t>
            </a:r>
            <a:r>
              <a:rPr lang="en-US" sz="1400" b="1" dirty="0">
                <a:solidFill>
                  <a:srgbClr val="00B0F0"/>
                </a:solidFill>
                <a:latin typeface="Malgun Gothic"/>
                <a:cs typeface="Malgun Gothic"/>
              </a:rPr>
              <a:t>!!</a:t>
            </a:r>
            <a:endParaRPr sz="1400" dirty="0">
              <a:solidFill>
                <a:srgbClr val="00B0F0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(절대값이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작을수록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차이가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유의미하다고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봄)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94630" y="1012994"/>
            <a:ext cx="1325880" cy="66548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01955">
              <a:lnSpc>
                <a:spcPct val="100000"/>
              </a:lnSpc>
              <a:spcBef>
                <a:spcPts val="720"/>
              </a:spcBef>
            </a:pPr>
            <a:r>
              <a:rPr sz="2200" spc="-10" dirty="0">
                <a:solidFill>
                  <a:srgbClr val="1B1F2E"/>
                </a:solidFill>
                <a:latin typeface="Cambria Math"/>
                <a:cs typeface="Cambria Math"/>
              </a:rPr>
              <a:t>𝑺𝑴𝑫</a:t>
            </a:r>
            <a:r>
              <a:rPr sz="2200" spc="75" dirty="0">
                <a:solidFill>
                  <a:srgbClr val="1B1F2E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1B1F2E"/>
                </a:solidFill>
                <a:latin typeface="Cambria Math"/>
                <a:cs typeface="Cambria Math"/>
              </a:rPr>
              <a:t>=</a:t>
            </a:r>
            <a:endParaRPr sz="2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표준화</a:t>
            </a:r>
            <a:r>
              <a:rPr sz="12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평균차이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45605" y="1295146"/>
            <a:ext cx="1062355" cy="18415"/>
          </a:xfrm>
          <a:custGeom>
            <a:avLst/>
            <a:gdLst/>
            <a:ahLst/>
            <a:cxnLst/>
            <a:rect l="l" t="t" r="r" b="b"/>
            <a:pathLst>
              <a:path w="1062354" h="18415">
                <a:moveTo>
                  <a:pt x="1062227" y="0"/>
                </a:moveTo>
                <a:lnTo>
                  <a:pt x="0" y="0"/>
                </a:lnTo>
                <a:lnTo>
                  <a:pt x="0" y="18287"/>
                </a:lnTo>
                <a:lnTo>
                  <a:pt x="1062227" y="18287"/>
                </a:lnTo>
                <a:lnTo>
                  <a:pt x="1062227" y="0"/>
                </a:lnTo>
                <a:close/>
              </a:path>
            </a:pathLst>
          </a:custGeom>
          <a:solidFill>
            <a:srgbClr val="1B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74053" y="880363"/>
            <a:ext cx="99504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1395" dirty="0">
                <a:solidFill>
                  <a:srgbClr val="1B1F2E"/>
                </a:solidFill>
                <a:latin typeface="Cambria Math"/>
                <a:cs typeface="Cambria Math"/>
              </a:rPr>
              <a:t>𝑿</a:t>
            </a:r>
            <a:r>
              <a:rPr sz="3300" spc="-1222" baseline="10101" dirty="0">
                <a:solidFill>
                  <a:srgbClr val="1B1F2E"/>
                </a:solidFill>
                <a:latin typeface="Cambria Math"/>
                <a:cs typeface="Cambria Math"/>
              </a:rPr>
              <a:t>ഥ</a:t>
            </a:r>
            <a:r>
              <a:rPr sz="2400" spc="7" baseline="-15625" dirty="0">
                <a:solidFill>
                  <a:srgbClr val="1B1F2E"/>
                </a:solidFill>
                <a:latin typeface="Cambria Math"/>
                <a:cs typeface="Cambria Math"/>
              </a:rPr>
              <a:t>𝒕</a:t>
            </a:r>
            <a:r>
              <a:rPr sz="2400" baseline="-15625" dirty="0">
                <a:solidFill>
                  <a:srgbClr val="1B1F2E"/>
                </a:solidFill>
                <a:latin typeface="Cambria Math"/>
                <a:cs typeface="Cambria Math"/>
              </a:rPr>
              <a:t> </a:t>
            </a:r>
            <a:r>
              <a:rPr sz="2400" spc="-202" baseline="-15625" dirty="0">
                <a:solidFill>
                  <a:srgbClr val="1B1F2E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1B1F2E"/>
                </a:solidFill>
                <a:latin typeface="Cambria Math"/>
                <a:cs typeface="Cambria Math"/>
              </a:rPr>
              <a:t>−</a:t>
            </a:r>
            <a:r>
              <a:rPr sz="2200" dirty="0">
                <a:solidFill>
                  <a:srgbClr val="1B1F2E"/>
                </a:solidFill>
                <a:latin typeface="Cambria Math"/>
                <a:cs typeface="Cambria Math"/>
              </a:rPr>
              <a:t> </a:t>
            </a:r>
            <a:r>
              <a:rPr sz="2200" spc="-1395" dirty="0">
                <a:solidFill>
                  <a:srgbClr val="1B1F2E"/>
                </a:solidFill>
                <a:latin typeface="Cambria Math"/>
                <a:cs typeface="Cambria Math"/>
              </a:rPr>
              <a:t>𝑿</a:t>
            </a:r>
            <a:r>
              <a:rPr sz="3300" spc="-1222" baseline="10101" dirty="0">
                <a:solidFill>
                  <a:srgbClr val="1B1F2E"/>
                </a:solidFill>
                <a:latin typeface="Cambria Math"/>
                <a:cs typeface="Cambria Math"/>
              </a:rPr>
              <a:t>ഥ</a:t>
            </a:r>
            <a:r>
              <a:rPr sz="2400" spc="7" baseline="-15625" dirty="0">
                <a:solidFill>
                  <a:srgbClr val="1B1F2E"/>
                </a:solidFill>
                <a:latin typeface="Cambria Math"/>
                <a:cs typeface="Cambria Math"/>
              </a:rPr>
              <a:t>𝒄</a:t>
            </a:r>
            <a:endParaRPr sz="2400" baseline="-15625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208521" y="1235788"/>
            <a:ext cx="2338070" cy="69596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9"/>
              </a:spcBef>
            </a:pPr>
            <a:r>
              <a:rPr sz="3300" baseline="11363" dirty="0">
                <a:solidFill>
                  <a:srgbClr val="1B1F2E"/>
                </a:solidFill>
                <a:latin typeface="Cambria Math"/>
                <a:cs typeface="Cambria Math"/>
              </a:rPr>
              <a:t>𝑺𝑫</a:t>
            </a:r>
            <a:r>
              <a:rPr sz="1600" dirty="0">
                <a:solidFill>
                  <a:srgbClr val="1B1F2E"/>
                </a:solidFill>
                <a:latin typeface="Cambria Math"/>
                <a:cs typeface="Cambria Math"/>
              </a:rPr>
              <a:t>𝒑𝒐𝒐𝒍𝒆𝒅</a:t>
            </a:r>
            <a:endParaRPr sz="1600">
              <a:latin typeface="Cambria Math"/>
              <a:cs typeface="Cambria Math"/>
            </a:endParaRPr>
          </a:p>
          <a:p>
            <a:pPr marL="504190">
              <a:lnSpc>
                <a:spcPct val="100000"/>
              </a:lnSpc>
              <a:spcBef>
                <a:spcPts val="425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r>
              <a:rPr sz="12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+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대조군</a:t>
            </a:r>
            <a:r>
              <a:rPr sz="12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표준편차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17058" y="785621"/>
            <a:ext cx="840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r>
              <a:rPr sz="1200" b="1" spc="-9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평균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41285" y="791717"/>
            <a:ext cx="841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대조군</a:t>
            </a:r>
            <a:r>
              <a:rPr sz="1200" b="1" spc="-8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평균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80764" y="2539364"/>
            <a:ext cx="40760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가장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중요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(Standardized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Mean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Difference,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SMD)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844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Using</a:t>
            </a:r>
            <a:r>
              <a:rPr sz="3800" u="none" spc="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4276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2.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SMD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9777" y="1751202"/>
            <a:ext cx="1835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960" dirty="0">
                <a:solidFill>
                  <a:srgbClr val="1B1F2E"/>
                </a:solidFill>
                <a:latin typeface="Cambria Math"/>
                <a:cs typeface="Cambria Math"/>
              </a:rPr>
              <a:t>ഥ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7614" y="1804542"/>
            <a:ext cx="8858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89890" algn="l"/>
              </a:tabLst>
            </a:pPr>
            <a:r>
              <a:rPr sz="2200" spc="-5" dirty="0">
                <a:solidFill>
                  <a:srgbClr val="1B1F2E"/>
                </a:solidFill>
                <a:latin typeface="Cambria Math"/>
                <a:cs typeface="Cambria Math"/>
              </a:rPr>
              <a:t>𝑿	−</a:t>
            </a:r>
            <a:r>
              <a:rPr sz="2200" spc="-60" dirty="0">
                <a:solidFill>
                  <a:srgbClr val="1B1F2E"/>
                </a:solidFill>
                <a:latin typeface="Cambria Math"/>
                <a:cs typeface="Cambria Math"/>
              </a:rPr>
              <a:t> </a:t>
            </a:r>
            <a:r>
              <a:rPr sz="2200" spc="-1175" dirty="0">
                <a:solidFill>
                  <a:srgbClr val="1B1F2E"/>
                </a:solidFill>
                <a:latin typeface="Cambria Math"/>
                <a:cs typeface="Cambria Math"/>
              </a:rPr>
              <a:t>𝑿</a:t>
            </a:r>
            <a:r>
              <a:rPr sz="3300" spc="-1762" baseline="10101" dirty="0">
                <a:solidFill>
                  <a:srgbClr val="1B1F2E"/>
                </a:solidFill>
                <a:latin typeface="Cambria Math"/>
                <a:cs typeface="Cambria Math"/>
              </a:rPr>
              <a:t>ഥ</a:t>
            </a:r>
            <a:endParaRPr sz="3300" baseline="10101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9272" y="1878756"/>
            <a:ext cx="3451860" cy="101663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555"/>
              </a:spcBef>
              <a:tabLst>
                <a:tab pos="419734" algn="l"/>
                <a:tab pos="1041400" algn="l"/>
              </a:tabLst>
            </a:pPr>
            <a:r>
              <a:rPr sz="1600" u="heavy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heavy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Cambria Math"/>
                <a:cs typeface="Cambria Math"/>
              </a:rPr>
              <a:t>𝒕	𝒄</a:t>
            </a:r>
            <a:r>
              <a:rPr sz="1600" u="heavy" spc="-95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Cambria Math"/>
                <a:cs typeface="Cambria Math"/>
              </a:rPr>
              <a:t> </a:t>
            </a:r>
            <a:endParaRPr sz="1600">
              <a:latin typeface="Cambria Math"/>
              <a:cs typeface="Cambria Math"/>
            </a:endParaRPr>
          </a:p>
          <a:p>
            <a:pPr marL="160655">
              <a:lnSpc>
                <a:spcPct val="100000"/>
              </a:lnSpc>
              <a:spcBef>
                <a:spcPts val="610"/>
              </a:spcBef>
            </a:pPr>
            <a:r>
              <a:rPr sz="3300" baseline="11363" dirty="0">
                <a:solidFill>
                  <a:srgbClr val="1B1F2E"/>
                </a:solidFill>
                <a:latin typeface="Cambria Math"/>
                <a:cs typeface="Cambria Math"/>
              </a:rPr>
              <a:t>𝑺𝑫</a:t>
            </a:r>
            <a:r>
              <a:rPr sz="1600" dirty="0">
                <a:solidFill>
                  <a:srgbClr val="1B1F2E"/>
                </a:solidFill>
                <a:latin typeface="Cambria Math"/>
                <a:cs typeface="Cambria Math"/>
              </a:rPr>
              <a:t>𝒑𝒐𝒐𝒍𝒆𝒅</a:t>
            </a:r>
            <a:endParaRPr sz="16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두</a:t>
            </a:r>
            <a:r>
              <a:rPr sz="12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그룹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공변량에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대해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풀링된(pooled)</a:t>
            </a:r>
            <a:r>
              <a:rPr sz="12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표준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편차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0363" y="1715770"/>
            <a:ext cx="2665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7055" algn="l"/>
              </a:tabLst>
            </a:pPr>
            <a:r>
              <a:rPr sz="1800" b="1" baseline="2314" dirty="0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r>
              <a:rPr sz="1800" b="1" spc="-7" baseline="231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baseline="2314" dirty="0">
                <a:solidFill>
                  <a:srgbClr val="FF0000"/>
                </a:solidFill>
                <a:latin typeface="Malgun Gothic"/>
                <a:cs typeface="Malgun Gothic"/>
              </a:rPr>
              <a:t>평균	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대조군</a:t>
            </a:r>
            <a:r>
              <a:rPr sz="1200" b="1" spc="-8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평균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962" y="1937174"/>
            <a:ext cx="1325880" cy="66548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01320">
              <a:lnSpc>
                <a:spcPct val="100000"/>
              </a:lnSpc>
              <a:spcBef>
                <a:spcPts val="720"/>
              </a:spcBef>
            </a:pPr>
            <a:r>
              <a:rPr sz="2200" spc="-10" dirty="0">
                <a:solidFill>
                  <a:srgbClr val="1B1F2E"/>
                </a:solidFill>
                <a:latin typeface="Cambria Math"/>
                <a:cs typeface="Cambria Math"/>
              </a:rPr>
              <a:t>𝑺𝑴𝑫</a:t>
            </a:r>
            <a:r>
              <a:rPr sz="2200" spc="75" dirty="0">
                <a:solidFill>
                  <a:srgbClr val="1B1F2E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1B1F2E"/>
                </a:solidFill>
                <a:latin typeface="Cambria Math"/>
                <a:cs typeface="Cambria Math"/>
              </a:rPr>
              <a:t>=</a:t>
            </a:r>
            <a:endParaRPr sz="2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표준화</a:t>
            </a:r>
            <a:r>
              <a:rPr sz="12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평균차이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67425" y="2011425"/>
            <a:ext cx="4184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1B1F2E"/>
                </a:solidFill>
                <a:latin typeface="Cambria Math"/>
                <a:cs typeface="Cambria Math"/>
              </a:rPr>
              <a:t>𝐭</a:t>
            </a:r>
            <a:r>
              <a:rPr sz="2200" spc="45" dirty="0">
                <a:solidFill>
                  <a:srgbClr val="1B1F2E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1B1F2E"/>
                </a:solidFill>
                <a:latin typeface="Cambria Math"/>
                <a:cs typeface="Cambria Math"/>
              </a:rPr>
              <a:t>=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84568" y="1746249"/>
            <a:ext cx="2514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300" spc="-1762" baseline="-10101" dirty="0">
                <a:solidFill>
                  <a:srgbClr val="1B1F2E"/>
                </a:solidFill>
                <a:latin typeface="Cambria Math"/>
                <a:cs typeface="Cambria Math"/>
              </a:rPr>
              <a:t>𝑿</a:t>
            </a:r>
            <a:r>
              <a:rPr sz="2200" spc="-1175" dirty="0">
                <a:solidFill>
                  <a:srgbClr val="1B1F2E"/>
                </a:solidFill>
                <a:latin typeface="Cambria Math"/>
                <a:cs typeface="Cambria Math"/>
              </a:rPr>
              <a:t>ഥ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38136" y="1799589"/>
            <a:ext cx="52133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1B1F2E"/>
                </a:solidFill>
                <a:latin typeface="Cambria Math"/>
                <a:cs typeface="Cambria Math"/>
              </a:rPr>
              <a:t>−</a:t>
            </a:r>
            <a:r>
              <a:rPr sz="2200" spc="-65" dirty="0">
                <a:solidFill>
                  <a:srgbClr val="1B1F2E"/>
                </a:solidFill>
                <a:latin typeface="Cambria Math"/>
                <a:cs typeface="Cambria Math"/>
              </a:rPr>
              <a:t> </a:t>
            </a:r>
            <a:r>
              <a:rPr sz="2200" spc="-1175" dirty="0">
                <a:solidFill>
                  <a:srgbClr val="1B1F2E"/>
                </a:solidFill>
                <a:latin typeface="Cambria Math"/>
                <a:cs typeface="Cambria Math"/>
              </a:rPr>
              <a:t>𝑿</a:t>
            </a:r>
            <a:r>
              <a:rPr sz="3300" spc="-1762" baseline="10101" dirty="0">
                <a:solidFill>
                  <a:srgbClr val="1B1F2E"/>
                </a:solidFill>
                <a:latin typeface="Cambria Math"/>
                <a:cs typeface="Cambria Math"/>
              </a:rPr>
              <a:t>ഥ</a:t>
            </a:r>
            <a:endParaRPr sz="3300" baseline="10101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72884" y="1866822"/>
            <a:ext cx="1014730" cy="75628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10"/>
              </a:spcBef>
              <a:tabLst>
                <a:tab pos="243204" algn="l"/>
                <a:tab pos="866775" algn="l"/>
              </a:tabLst>
            </a:pPr>
            <a:r>
              <a:rPr sz="1600" u="heavy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heavy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Cambria Math"/>
                <a:cs typeface="Cambria Math"/>
              </a:rPr>
              <a:t>𝒕	𝒄</a:t>
            </a:r>
            <a:endParaRPr sz="1600">
              <a:latin typeface="Cambria Math"/>
              <a:cs typeface="Cambria Math"/>
            </a:endParaRPr>
          </a:p>
          <a:p>
            <a:pPr marL="38735">
              <a:lnSpc>
                <a:spcPct val="100000"/>
              </a:lnSpc>
              <a:spcBef>
                <a:spcPts val="685"/>
              </a:spcBef>
            </a:pPr>
            <a:r>
              <a:rPr sz="3300" spc="-525" baseline="12626" dirty="0">
                <a:solidFill>
                  <a:srgbClr val="1B1F2E"/>
                </a:solidFill>
                <a:latin typeface="Cambria Math"/>
                <a:cs typeface="Cambria Math"/>
              </a:rPr>
              <a:t>𝑺𝑬</a:t>
            </a:r>
            <a:r>
              <a:rPr sz="1600" spc="-350" dirty="0">
                <a:solidFill>
                  <a:srgbClr val="1B1F2E"/>
                </a:solidFill>
                <a:latin typeface="Cambria Math"/>
                <a:cs typeface="Cambria Math"/>
              </a:rPr>
              <a:t>𝑿</a:t>
            </a:r>
            <a:r>
              <a:rPr sz="2400" spc="-525" baseline="10416" dirty="0">
                <a:solidFill>
                  <a:srgbClr val="1B1F2E"/>
                </a:solidFill>
                <a:latin typeface="Cambria Math"/>
                <a:cs typeface="Cambria Math"/>
              </a:rPr>
              <a:t>ഥ</a:t>
            </a:r>
            <a:r>
              <a:rPr sz="1950" spc="-525" baseline="-12820" dirty="0">
                <a:solidFill>
                  <a:srgbClr val="1B1F2E"/>
                </a:solidFill>
                <a:latin typeface="Cambria Math"/>
                <a:cs typeface="Cambria Math"/>
              </a:rPr>
              <a:t>𝒕</a:t>
            </a:r>
            <a:r>
              <a:rPr sz="1600" spc="-350" dirty="0">
                <a:solidFill>
                  <a:srgbClr val="1B1F2E"/>
                </a:solidFill>
                <a:latin typeface="Cambria Math"/>
                <a:cs typeface="Cambria Math"/>
              </a:rPr>
              <a:t>−𝑿</a:t>
            </a:r>
            <a:r>
              <a:rPr sz="2400" spc="-525" baseline="10416" dirty="0">
                <a:solidFill>
                  <a:srgbClr val="1B1F2E"/>
                </a:solidFill>
                <a:latin typeface="Cambria Math"/>
                <a:cs typeface="Cambria Math"/>
              </a:rPr>
              <a:t>ഥ</a:t>
            </a:r>
            <a:r>
              <a:rPr sz="1950" spc="-525" baseline="-12820" dirty="0">
                <a:solidFill>
                  <a:srgbClr val="1B1F2E"/>
                </a:solidFill>
                <a:latin typeface="Cambria Math"/>
                <a:cs typeface="Cambria Math"/>
              </a:rPr>
              <a:t>𝒄</a:t>
            </a:r>
            <a:endParaRPr sz="1950" baseline="-1282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18657" y="2665603"/>
            <a:ext cx="2680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처치군과</a:t>
            </a:r>
            <a:r>
              <a:rPr sz="12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대조군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평균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차이의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표준오차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962" y="3206456"/>
            <a:ext cx="8671560" cy="294567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87020" marR="2456180" indent="-287020" algn="r">
              <a:lnSpc>
                <a:spcPct val="100000"/>
              </a:lnSpc>
              <a:spcBef>
                <a:spcPts val="490"/>
              </a:spcBef>
              <a:buFont typeface="Wingdings"/>
              <a:buChar char=""/>
              <a:tabLst>
                <a:tab pos="287020" algn="l"/>
              </a:tabLst>
            </a:pP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SMD</a:t>
            </a:r>
            <a:r>
              <a:rPr sz="16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값이</a:t>
            </a:r>
            <a:r>
              <a:rPr sz="16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0에</a:t>
            </a:r>
            <a:r>
              <a:rPr sz="1600" b="1" spc="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가깝다</a:t>
            </a:r>
            <a:r>
              <a:rPr sz="1600" b="1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=</a:t>
            </a:r>
            <a:r>
              <a:rPr sz="16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두</a:t>
            </a:r>
            <a:r>
              <a:rPr sz="1600" b="1" spc="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그룹</a:t>
            </a:r>
            <a:r>
              <a:rPr sz="16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간의</a:t>
            </a:r>
            <a:r>
              <a:rPr sz="1600" b="1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2A2C2C"/>
                </a:solidFill>
                <a:latin typeface="Malgun Gothic"/>
                <a:cs typeface="Malgun Gothic"/>
              </a:rPr>
              <a:t>공변량이</a:t>
            </a:r>
            <a:r>
              <a:rPr sz="1600" b="1" spc="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 err="1">
                <a:solidFill>
                  <a:srgbClr val="2A2C2C"/>
                </a:solidFill>
                <a:latin typeface="Malgun Gothic"/>
                <a:cs typeface="Malgun Gothic"/>
              </a:rPr>
              <a:t>균형을</a:t>
            </a:r>
            <a:r>
              <a:rPr sz="1600" b="1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2A2C2C"/>
                </a:solidFill>
                <a:latin typeface="Malgun Gothic"/>
                <a:cs typeface="Malgun Gothic"/>
              </a:rPr>
              <a:t>이</a:t>
            </a:r>
            <a:r>
              <a:rPr lang="ko-KR" altLang="en-US" sz="1600" b="1" spc="-10" dirty="0" err="1">
                <a:solidFill>
                  <a:srgbClr val="2A2C2C"/>
                </a:solidFill>
                <a:latin typeface="Malgun Gothic"/>
                <a:cs typeface="Malgun Gothic"/>
              </a:rPr>
              <a:t>루었</a:t>
            </a:r>
            <a:r>
              <a:rPr sz="1600" b="1" spc="-10" dirty="0">
                <a:solidFill>
                  <a:srgbClr val="2A2C2C"/>
                </a:solidFill>
                <a:latin typeface="Malgun Gothic"/>
                <a:cs typeface="Malgun Gothic"/>
              </a:rPr>
              <a:t>다</a:t>
            </a:r>
            <a:endParaRPr sz="1600" dirty="0">
              <a:latin typeface="Malgun Gothic"/>
              <a:cs typeface="Malgun Gothic"/>
            </a:endParaRPr>
          </a:p>
          <a:p>
            <a:pPr marR="2411730" algn="r">
              <a:lnSpc>
                <a:spcPct val="100000"/>
              </a:lnSpc>
              <a:spcBef>
                <a:spcPts val="385"/>
              </a:spcBef>
              <a:tabLst>
                <a:tab pos="3290570" algn="l"/>
              </a:tabLst>
            </a:pP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(</a:t>
            </a:r>
            <a:r>
              <a:rPr sz="1600" b="1" u="sng" spc="-5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통상적으로</a:t>
            </a:r>
            <a:r>
              <a:rPr sz="1600" b="1" u="sng" spc="20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 </a:t>
            </a:r>
            <a:r>
              <a:rPr sz="1600" b="1" u="sng" spc="-5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0.1</a:t>
            </a:r>
            <a:r>
              <a:rPr sz="1600" b="1" u="sng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 </a:t>
            </a:r>
            <a:r>
              <a:rPr sz="1600" b="1" u="sng" spc="-5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이하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)	</a:t>
            </a:r>
            <a:r>
              <a:rPr sz="1600" b="1" spc="-10" dirty="0">
                <a:solidFill>
                  <a:srgbClr val="2A2C2C"/>
                </a:solidFill>
                <a:latin typeface="Malgun Gothic"/>
                <a:cs typeface="Malgun Gothic"/>
              </a:rPr>
              <a:t>(무시할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 수</a:t>
            </a:r>
            <a:r>
              <a:rPr sz="16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있을</a:t>
            </a:r>
            <a:r>
              <a:rPr sz="16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정도로</a:t>
            </a:r>
            <a:r>
              <a:rPr sz="16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작다)</a:t>
            </a:r>
            <a:endParaRPr sz="16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 dirty="0">
              <a:latin typeface="Malgun Gothic"/>
              <a:cs typeface="Malgun Gothic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SMD</a:t>
            </a:r>
            <a:r>
              <a:rPr sz="16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값이 </a:t>
            </a:r>
            <a:r>
              <a:rPr sz="1600" b="1" spc="-10" dirty="0">
                <a:solidFill>
                  <a:srgbClr val="2A2C2C"/>
                </a:solidFill>
                <a:latin typeface="Malgun Gothic"/>
                <a:cs typeface="Malgun Gothic"/>
              </a:rPr>
              <a:t>0에서</a:t>
            </a:r>
            <a:r>
              <a:rPr sz="1600" b="1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멀다</a:t>
            </a:r>
            <a:r>
              <a:rPr sz="1600" b="1" spc="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=</a:t>
            </a:r>
            <a:r>
              <a:rPr sz="16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두</a:t>
            </a:r>
            <a:r>
              <a:rPr sz="1600" b="1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그룹 간의</a:t>
            </a:r>
            <a:r>
              <a:rPr sz="1600" b="1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공변량이</a:t>
            </a:r>
            <a:r>
              <a:rPr sz="1600" b="1" spc="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유의미하게</a:t>
            </a:r>
            <a:r>
              <a:rPr sz="1600" b="1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크다</a:t>
            </a:r>
            <a:endParaRPr sz="1600" dirty="0">
              <a:latin typeface="Malgun Gothic"/>
              <a:cs typeface="Malgun Gothic"/>
            </a:endParaRPr>
          </a:p>
          <a:p>
            <a:pPr marL="2298700">
              <a:lnSpc>
                <a:spcPct val="100000"/>
              </a:lnSpc>
              <a:spcBef>
                <a:spcPts val="384"/>
              </a:spcBef>
            </a:pP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(다른</a:t>
            </a:r>
            <a:r>
              <a:rPr sz="16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1600" b="1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모형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혹은 매칭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방식 등</a:t>
            </a:r>
            <a:r>
              <a:rPr sz="16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통계적</a:t>
            </a:r>
            <a:r>
              <a:rPr sz="1600" b="1" spc="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조정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필요)</a:t>
            </a:r>
            <a:endParaRPr sz="16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 dirty="0">
              <a:latin typeface="Malgun Gothic"/>
              <a:cs typeface="Malgun Gothic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b="1" spc="-10" dirty="0">
                <a:solidFill>
                  <a:srgbClr val="2A2C2C"/>
                </a:solidFill>
                <a:latin typeface="Malgun Gothic"/>
                <a:cs typeface="Malgun Gothic"/>
              </a:rPr>
              <a:t>SMD는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 처리군과</a:t>
            </a:r>
            <a:r>
              <a:rPr sz="1600" b="1" spc="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대조군의</a:t>
            </a:r>
            <a:r>
              <a:rPr sz="1600" b="1" spc="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공변량</a:t>
            </a:r>
            <a:r>
              <a:rPr sz="1600" b="1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차이의 크기를</a:t>
            </a:r>
            <a:r>
              <a:rPr sz="1600" b="1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표준화하여</a:t>
            </a:r>
            <a:r>
              <a:rPr sz="1600" b="1" spc="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비교하는</a:t>
            </a:r>
            <a:r>
              <a:rPr sz="1600" b="1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데 초점을</a:t>
            </a:r>
            <a:r>
              <a:rPr sz="1600" b="1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두는</a:t>
            </a:r>
            <a:r>
              <a:rPr sz="1600" b="1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지표</a:t>
            </a:r>
            <a:endParaRPr sz="1600" dirty="0">
              <a:latin typeface="Malgun Gothic"/>
              <a:cs typeface="Malgun Gothic"/>
            </a:endParaRPr>
          </a:p>
          <a:p>
            <a:pPr marL="299085">
              <a:lnSpc>
                <a:spcPct val="100000"/>
              </a:lnSpc>
              <a:spcBef>
                <a:spcPts val="384"/>
              </a:spcBef>
            </a:pPr>
            <a:r>
              <a:rPr sz="1600" b="1" spc="-20" dirty="0">
                <a:solidFill>
                  <a:srgbClr val="2A2C2C"/>
                </a:solidFill>
                <a:latin typeface="Malgun Gothic"/>
                <a:cs typeface="Malgun Gothic"/>
              </a:rPr>
              <a:t>(t-검정과는</a:t>
            </a:r>
            <a:r>
              <a:rPr sz="1600" b="1" spc="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달리,</a:t>
            </a:r>
            <a:r>
              <a:rPr sz="1600" b="1" spc="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통계적</a:t>
            </a:r>
            <a:r>
              <a:rPr sz="1600" b="1" spc="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유의성에</a:t>
            </a:r>
            <a:r>
              <a:rPr sz="1600" b="1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관심이</a:t>
            </a:r>
            <a:r>
              <a:rPr sz="1600" b="1" spc="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있는 것이</a:t>
            </a:r>
            <a:r>
              <a:rPr sz="1600" b="1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아님)</a:t>
            </a:r>
            <a:endParaRPr sz="16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 dirty="0">
              <a:latin typeface="Malgun Gothic"/>
              <a:cs typeface="Malgun Gothic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추후</a:t>
            </a:r>
            <a:r>
              <a:rPr sz="1600" b="1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매칭된 처치군과</a:t>
            </a:r>
            <a:r>
              <a:rPr sz="1600" b="1" spc="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대조군을</a:t>
            </a:r>
            <a:r>
              <a:rPr sz="1600" b="1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바탕으로</a:t>
            </a:r>
            <a:r>
              <a:rPr sz="1600" b="1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두</a:t>
            </a:r>
            <a:r>
              <a:rPr sz="1600" b="1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그룹</a:t>
            </a:r>
            <a:r>
              <a:rPr sz="1600" b="1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사이에</a:t>
            </a:r>
            <a:r>
              <a:rPr sz="1600" b="1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인과성을</a:t>
            </a:r>
            <a:r>
              <a:rPr sz="1600" b="1" spc="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분석할</a:t>
            </a:r>
            <a:r>
              <a:rPr sz="1600" b="1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때에는</a:t>
            </a:r>
            <a:r>
              <a:rPr sz="1600" b="1" spc="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30" dirty="0">
                <a:solidFill>
                  <a:srgbClr val="2A2C2C"/>
                </a:solidFill>
                <a:latin typeface="Malgun Gothic"/>
                <a:cs typeface="Malgun Gothic"/>
              </a:rPr>
              <a:t>t-검정</a:t>
            </a:r>
            <a:endParaRPr sz="1600" dirty="0">
              <a:latin typeface="Malgun Gothic"/>
              <a:cs typeface="Malgun Gothic"/>
            </a:endParaRPr>
          </a:p>
          <a:p>
            <a:pPr marL="299085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등을 활용함</a:t>
            </a:r>
            <a:r>
              <a:rPr sz="16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(통계적 유의성에</a:t>
            </a:r>
            <a:r>
              <a:rPr sz="16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2A2C2C"/>
                </a:solidFill>
                <a:latin typeface="Malgun Gothic"/>
                <a:cs typeface="Malgun Gothic"/>
              </a:rPr>
              <a:t>관심)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23534" y="1460753"/>
            <a:ext cx="217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c</a:t>
            </a:r>
            <a:r>
              <a:rPr sz="1200" b="1" spc="40" dirty="0">
                <a:solidFill>
                  <a:srgbClr val="FF0000"/>
                </a:solidFill>
                <a:latin typeface="Malgun Gothic"/>
                <a:cs typeface="Malgun Gothic"/>
              </a:rPr>
              <a:t>f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12B15C0-711E-81FD-09D4-ECD4003F5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85005"/>
            <a:ext cx="8915400" cy="15811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FF6F4F-336B-866E-BB55-B3BBCB76D89C}"/>
              </a:ext>
            </a:extLst>
          </p:cNvPr>
          <p:cNvSpPr txBox="1"/>
          <p:nvPr/>
        </p:nvSpPr>
        <p:spPr>
          <a:xfrm>
            <a:off x="76200" y="1370886"/>
            <a:ext cx="5501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B0F0"/>
                </a:solidFill>
              </a:rPr>
              <a:t>목적에 맞는 더 단순한 기법 </a:t>
            </a:r>
            <a:r>
              <a:rPr lang="en-US" altLang="ko-KR" sz="1400" dirty="0">
                <a:solidFill>
                  <a:srgbClr val="00B0F0"/>
                </a:solidFill>
              </a:rPr>
              <a:t>(</a:t>
            </a:r>
            <a:r>
              <a:rPr lang="ko-KR" altLang="en-US" sz="1400" dirty="0" err="1">
                <a:solidFill>
                  <a:srgbClr val="00B0F0"/>
                </a:solidFill>
              </a:rPr>
              <a:t>공변량의</a:t>
            </a:r>
            <a:r>
              <a:rPr lang="ko-KR" altLang="en-US" sz="1400" dirty="0">
                <a:solidFill>
                  <a:srgbClr val="00B0F0"/>
                </a:solidFill>
              </a:rPr>
              <a:t> 분산만으로도 판단할 수 있다</a:t>
            </a:r>
            <a:r>
              <a:rPr lang="en-US" altLang="ko-KR" sz="1400" dirty="0">
                <a:solidFill>
                  <a:srgbClr val="00B0F0"/>
                </a:solidFill>
              </a:rPr>
              <a:t>)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6F3F9A-AFA6-57EA-9AA0-A7B01C8DF38F}"/>
              </a:ext>
            </a:extLst>
          </p:cNvPr>
          <p:cNvSpPr txBox="1"/>
          <p:nvPr/>
        </p:nvSpPr>
        <p:spPr>
          <a:xfrm>
            <a:off x="6140704" y="1438409"/>
            <a:ext cx="5400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T</a:t>
            </a:r>
            <a:r>
              <a:rPr lang="ko-KR" altLang="en-US" sz="1400" dirty="0">
                <a:solidFill>
                  <a:srgbClr val="00B0F0"/>
                </a:solidFill>
              </a:rPr>
              <a:t>테스트 써도 되는데 </a:t>
            </a:r>
            <a:r>
              <a:rPr lang="ko-KR" altLang="en-US" sz="1400" dirty="0" err="1">
                <a:solidFill>
                  <a:srgbClr val="00B0F0"/>
                </a:solidFill>
              </a:rPr>
              <a:t>그정도까지</a:t>
            </a:r>
            <a:r>
              <a:rPr lang="ko-KR" altLang="en-US" sz="1400" dirty="0">
                <a:solidFill>
                  <a:srgbClr val="00B0F0"/>
                </a:solidFill>
              </a:rPr>
              <a:t> 통계적 유의성이 필요하진 않는다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968056-4C52-BA21-2740-DCFF08F71DC7}"/>
              </a:ext>
            </a:extLst>
          </p:cNvPr>
          <p:cNvSpPr txBox="1"/>
          <p:nvPr/>
        </p:nvSpPr>
        <p:spPr>
          <a:xfrm>
            <a:off x="2811781" y="2002490"/>
            <a:ext cx="29706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F0"/>
                </a:solidFill>
              </a:rPr>
              <a:t>SMD </a:t>
            </a:r>
            <a:r>
              <a:rPr lang="ko-KR" altLang="en-US" sz="1100" dirty="0">
                <a:solidFill>
                  <a:srgbClr val="00B0F0"/>
                </a:solidFill>
              </a:rPr>
              <a:t>주요 장점</a:t>
            </a:r>
            <a:endParaRPr lang="en-US" altLang="ko-KR" sz="1100" dirty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 err="1">
                <a:solidFill>
                  <a:srgbClr val="00B0F0"/>
                </a:solidFill>
              </a:rPr>
              <a:t>표본수</a:t>
            </a:r>
            <a:r>
              <a:rPr lang="ko-KR" altLang="en-US" sz="1100" dirty="0">
                <a:solidFill>
                  <a:srgbClr val="00B0F0"/>
                </a:solidFill>
              </a:rPr>
              <a:t> 영향 </a:t>
            </a:r>
            <a:r>
              <a:rPr lang="en-US" altLang="ko-KR" sz="1100" dirty="0">
                <a:solidFill>
                  <a:srgbClr val="00B0F0"/>
                </a:solidFill>
              </a:rPr>
              <a:t>X</a:t>
            </a:r>
          </a:p>
          <a:p>
            <a:pPr marL="342900" indent="-342900">
              <a:buAutoNum type="arabicPeriod"/>
            </a:pPr>
            <a:r>
              <a:rPr lang="ko-KR" altLang="en-US" sz="1100" dirty="0">
                <a:solidFill>
                  <a:srgbClr val="00B0F0"/>
                </a:solidFill>
              </a:rPr>
              <a:t>연속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범주형 변수와 관계없이 활용 가능</a:t>
            </a:r>
            <a:endParaRPr lang="en-US" sz="1100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970541-CAFE-188C-44E7-DEFE610A0029}"/>
              </a:ext>
            </a:extLst>
          </p:cNvPr>
          <p:cNvSpPr txBox="1"/>
          <p:nvPr/>
        </p:nvSpPr>
        <p:spPr>
          <a:xfrm>
            <a:off x="6160537" y="1062684"/>
            <a:ext cx="67665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00B0F0"/>
                </a:solidFill>
              </a:rPr>
              <a:t>T</a:t>
            </a:r>
            <a:r>
              <a:rPr lang="ko-KR" altLang="en-US" sz="1050" dirty="0">
                <a:solidFill>
                  <a:srgbClr val="00B0F0"/>
                </a:solidFill>
              </a:rPr>
              <a:t>검정과 </a:t>
            </a:r>
            <a:r>
              <a:rPr lang="ko-KR" altLang="en-US" sz="1050" dirty="0" err="1">
                <a:solidFill>
                  <a:srgbClr val="00B0F0"/>
                </a:solidFill>
              </a:rPr>
              <a:t>카이제곱의</a:t>
            </a:r>
            <a:r>
              <a:rPr lang="ko-KR" altLang="en-US" sz="1050" dirty="0">
                <a:solidFill>
                  <a:srgbClr val="00B0F0"/>
                </a:solidFill>
              </a:rPr>
              <a:t> 경우 표본 크기가 매우 큰 경우 아주 작은 차이이더라도 유의미하다는 결과를 도출할 수 있음</a:t>
            </a:r>
            <a:endParaRPr lang="en-US" altLang="ko-KR" sz="1050" dirty="0">
              <a:solidFill>
                <a:srgbClr val="00B0F0"/>
              </a:solidFill>
            </a:endParaRPr>
          </a:p>
          <a:p>
            <a:r>
              <a:rPr lang="ko-KR" altLang="en-US" sz="1050" dirty="0">
                <a:solidFill>
                  <a:srgbClr val="00B0F0"/>
                </a:solidFill>
              </a:rPr>
              <a:t>표본수가 적으면 반대로 유의미한 차이가 유의미하지 않다고 나올 수 있다</a:t>
            </a:r>
            <a:r>
              <a:rPr lang="en-US" altLang="ko-KR" sz="1050" dirty="0">
                <a:solidFill>
                  <a:srgbClr val="00B0F0"/>
                </a:solidFill>
              </a:rPr>
              <a:t>.</a:t>
            </a:r>
            <a:endParaRPr lang="en-US" sz="105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844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Using</a:t>
            </a:r>
            <a:r>
              <a:rPr sz="3800" u="none" spc="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6492" y="2139695"/>
            <a:ext cx="7266940" cy="4581525"/>
            <a:chOff x="126492" y="2139695"/>
            <a:chExt cx="7266940" cy="4581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8719" y="2139695"/>
              <a:ext cx="6204204" cy="45811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8319" y="2776753"/>
              <a:ext cx="5312663" cy="23467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17953" y="2838449"/>
              <a:ext cx="5154930" cy="76200"/>
            </a:xfrm>
            <a:custGeom>
              <a:avLst/>
              <a:gdLst/>
              <a:ahLst/>
              <a:cxnLst/>
              <a:rect l="l" t="t" r="r" b="b"/>
              <a:pathLst>
                <a:path w="515493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63500" y="50800"/>
                  </a:lnTo>
                  <a:lnTo>
                    <a:pt x="63500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5154930" h="76200">
                  <a:moveTo>
                    <a:pt x="76200" y="25400"/>
                  </a:moveTo>
                  <a:lnTo>
                    <a:pt x="63500" y="25400"/>
                  </a:lnTo>
                  <a:lnTo>
                    <a:pt x="63500" y="50800"/>
                  </a:lnTo>
                  <a:lnTo>
                    <a:pt x="76200" y="50800"/>
                  </a:lnTo>
                  <a:lnTo>
                    <a:pt x="76200" y="25400"/>
                  </a:lnTo>
                  <a:close/>
                </a:path>
                <a:path w="5154930" h="76200">
                  <a:moveTo>
                    <a:pt x="5154549" y="25400"/>
                  </a:moveTo>
                  <a:lnTo>
                    <a:pt x="76200" y="25400"/>
                  </a:lnTo>
                  <a:lnTo>
                    <a:pt x="76200" y="50800"/>
                  </a:lnTo>
                  <a:lnTo>
                    <a:pt x="5154549" y="50800"/>
                  </a:lnTo>
                  <a:lnTo>
                    <a:pt x="5154549" y="25400"/>
                  </a:lnTo>
                  <a:close/>
                </a:path>
              </a:pathLst>
            </a:custGeom>
            <a:solidFill>
              <a:srgbClr val="EB2C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9884" y="3489985"/>
              <a:ext cx="1060729" cy="2346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39518" y="3551681"/>
              <a:ext cx="902969" cy="76200"/>
            </a:xfrm>
            <a:custGeom>
              <a:avLst/>
              <a:gdLst/>
              <a:ahLst/>
              <a:cxnLst/>
              <a:rect l="l" t="t" r="r" b="b"/>
              <a:pathLst>
                <a:path w="90296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199"/>
                  </a:lnTo>
                  <a:lnTo>
                    <a:pt x="76200" y="50800"/>
                  </a:lnTo>
                  <a:lnTo>
                    <a:pt x="63500" y="50800"/>
                  </a:lnTo>
                  <a:lnTo>
                    <a:pt x="63500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902969" h="76200">
                  <a:moveTo>
                    <a:pt x="76200" y="25400"/>
                  </a:moveTo>
                  <a:lnTo>
                    <a:pt x="63500" y="25400"/>
                  </a:lnTo>
                  <a:lnTo>
                    <a:pt x="63500" y="50800"/>
                  </a:lnTo>
                  <a:lnTo>
                    <a:pt x="76200" y="50800"/>
                  </a:lnTo>
                  <a:lnTo>
                    <a:pt x="76200" y="25400"/>
                  </a:lnTo>
                  <a:close/>
                </a:path>
                <a:path w="902969" h="76200">
                  <a:moveTo>
                    <a:pt x="902843" y="25400"/>
                  </a:moveTo>
                  <a:lnTo>
                    <a:pt x="76200" y="25400"/>
                  </a:lnTo>
                  <a:lnTo>
                    <a:pt x="76200" y="50800"/>
                  </a:lnTo>
                  <a:lnTo>
                    <a:pt x="902843" y="50800"/>
                  </a:lnTo>
                  <a:lnTo>
                    <a:pt x="902843" y="25400"/>
                  </a:lnTo>
                  <a:close/>
                </a:path>
              </a:pathLst>
            </a:custGeom>
            <a:solidFill>
              <a:srgbClr val="EB2C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7131" y="4128541"/>
              <a:ext cx="312458" cy="2346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6766" y="4190238"/>
              <a:ext cx="155447" cy="76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2224" y="4901209"/>
              <a:ext cx="4565904" cy="23467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911858" y="4962905"/>
              <a:ext cx="4408805" cy="76200"/>
            </a:xfrm>
            <a:custGeom>
              <a:avLst/>
              <a:gdLst/>
              <a:ahLst/>
              <a:cxnLst/>
              <a:rect l="l" t="t" r="r" b="b"/>
              <a:pathLst>
                <a:path w="440880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63500" y="50800"/>
                  </a:lnTo>
                  <a:lnTo>
                    <a:pt x="63500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4408805" h="76200">
                  <a:moveTo>
                    <a:pt x="76200" y="25400"/>
                  </a:moveTo>
                  <a:lnTo>
                    <a:pt x="63500" y="25400"/>
                  </a:lnTo>
                  <a:lnTo>
                    <a:pt x="63500" y="50800"/>
                  </a:lnTo>
                  <a:lnTo>
                    <a:pt x="76200" y="50800"/>
                  </a:lnTo>
                  <a:lnTo>
                    <a:pt x="76200" y="25400"/>
                  </a:lnTo>
                  <a:close/>
                </a:path>
                <a:path w="4408805" h="76200">
                  <a:moveTo>
                    <a:pt x="4408551" y="25400"/>
                  </a:moveTo>
                  <a:lnTo>
                    <a:pt x="76200" y="25400"/>
                  </a:lnTo>
                  <a:lnTo>
                    <a:pt x="76200" y="50800"/>
                  </a:lnTo>
                  <a:lnTo>
                    <a:pt x="4408551" y="50800"/>
                  </a:lnTo>
                  <a:lnTo>
                    <a:pt x="4408551" y="25400"/>
                  </a:lnTo>
                  <a:close/>
                </a:path>
              </a:pathLst>
            </a:custGeom>
            <a:solidFill>
              <a:srgbClr val="EB2C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4855" y="5620511"/>
              <a:ext cx="4232148" cy="23467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34489" y="5682233"/>
              <a:ext cx="4074795" cy="76200"/>
            </a:xfrm>
            <a:custGeom>
              <a:avLst/>
              <a:gdLst/>
              <a:ahLst/>
              <a:cxnLst/>
              <a:rect l="l" t="t" r="r" b="b"/>
              <a:pathLst>
                <a:path w="4074795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50799"/>
                  </a:lnTo>
                  <a:lnTo>
                    <a:pt x="63500" y="50799"/>
                  </a:lnTo>
                  <a:lnTo>
                    <a:pt x="63500" y="25399"/>
                  </a:lnTo>
                  <a:lnTo>
                    <a:pt x="76200" y="25399"/>
                  </a:lnTo>
                  <a:lnTo>
                    <a:pt x="76200" y="0"/>
                  </a:lnTo>
                  <a:close/>
                </a:path>
                <a:path w="4074795" h="76200">
                  <a:moveTo>
                    <a:pt x="76200" y="25399"/>
                  </a:moveTo>
                  <a:lnTo>
                    <a:pt x="63500" y="25399"/>
                  </a:lnTo>
                  <a:lnTo>
                    <a:pt x="63500" y="50799"/>
                  </a:lnTo>
                  <a:lnTo>
                    <a:pt x="76200" y="50799"/>
                  </a:lnTo>
                  <a:lnTo>
                    <a:pt x="76200" y="25399"/>
                  </a:lnTo>
                  <a:close/>
                </a:path>
                <a:path w="4074795" h="76200">
                  <a:moveTo>
                    <a:pt x="4074541" y="25399"/>
                  </a:moveTo>
                  <a:lnTo>
                    <a:pt x="76200" y="25399"/>
                  </a:lnTo>
                  <a:lnTo>
                    <a:pt x="76200" y="50799"/>
                  </a:lnTo>
                  <a:lnTo>
                    <a:pt x="4074541" y="50799"/>
                  </a:lnTo>
                  <a:lnTo>
                    <a:pt x="4074541" y="25399"/>
                  </a:lnTo>
                  <a:close/>
                </a:path>
              </a:pathLst>
            </a:custGeom>
            <a:solidFill>
              <a:srgbClr val="EB2C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6492" y="2572511"/>
              <a:ext cx="1333500" cy="460375"/>
            </a:xfrm>
            <a:custGeom>
              <a:avLst/>
              <a:gdLst/>
              <a:ahLst/>
              <a:cxnLst/>
              <a:rect l="l" t="t" r="r" b="b"/>
              <a:pathLst>
                <a:path w="1333500" h="460375">
                  <a:moveTo>
                    <a:pt x="1333500" y="0"/>
                  </a:moveTo>
                  <a:lnTo>
                    <a:pt x="0" y="0"/>
                  </a:lnTo>
                  <a:lnTo>
                    <a:pt x="0" y="460248"/>
                  </a:lnTo>
                  <a:lnTo>
                    <a:pt x="1333500" y="460248"/>
                  </a:lnTo>
                  <a:lnTo>
                    <a:pt x="1333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05841" y="1017270"/>
            <a:ext cx="6835140" cy="1971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2.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매칭에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SMD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개선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endParaRPr sz="2000" dirty="0">
              <a:latin typeface="Malgun Gothic"/>
              <a:cs typeface="Malgun Gothic"/>
            </a:endParaRPr>
          </a:p>
          <a:p>
            <a:pPr marL="1344930">
              <a:lnSpc>
                <a:spcPct val="100000"/>
              </a:lnSpc>
              <a:spcBef>
                <a:spcPts val="189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#전체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대조군과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매칭된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대조군의SMD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값을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시각화하여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비교해보자</a:t>
            </a:r>
            <a:endParaRPr sz="1400" dirty="0">
              <a:latin typeface="Malgun Gothic"/>
              <a:cs typeface="Malgun Gothic"/>
            </a:endParaRPr>
          </a:p>
          <a:p>
            <a:pPr marL="134493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plot(summary(mymodel))</a:t>
            </a:r>
            <a:endParaRPr sz="1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55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solidFill>
                  <a:srgbClr val="1B1F2E"/>
                </a:solidFill>
                <a:latin typeface="Arial"/>
                <a:cs typeface="Arial"/>
              </a:rPr>
              <a:t>distance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6343" y="3414725"/>
            <a:ext cx="5073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1B1F2E"/>
                </a:solidFill>
                <a:latin typeface="Arial"/>
                <a:cs typeface="Arial"/>
              </a:rPr>
              <a:t>age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8263" y="4034028"/>
            <a:ext cx="845819" cy="460375"/>
          </a:xfrm>
          <a:custGeom>
            <a:avLst/>
            <a:gdLst/>
            <a:ahLst/>
            <a:cxnLst/>
            <a:rect l="l" t="t" r="r" b="b"/>
            <a:pathLst>
              <a:path w="845819" h="460375">
                <a:moveTo>
                  <a:pt x="845819" y="0"/>
                </a:moveTo>
                <a:lnTo>
                  <a:pt x="0" y="0"/>
                </a:lnTo>
                <a:lnTo>
                  <a:pt x="0" y="460248"/>
                </a:lnTo>
                <a:lnTo>
                  <a:pt x="845819" y="460248"/>
                </a:lnTo>
                <a:lnTo>
                  <a:pt x="845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7004" y="4090161"/>
            <a:ext cx="6781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1B1F2E"/>
                </a:solidFill>
                <a:latin typeface="Arial"/>
                <a:cs typeface="Arial"/>
              </a:rPr>
              <a:t>educ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4695" y="4745735"/>
            <a:ext cx="1217930" cy="462280"/>
          </a:xfrm>
          <a:custGeom>
            <a:avLst/>
            <a:gdLst/>
            <a:ahLst/>
            <a:cxnLst/>
            <a:rect l="l" t="t" r="r" b="b"/>
            <a:pathLst>
              <a:path w="1217930" h="462279">
                <a:moveTo>
                  <a:pt x="1217676" y="0"/>
                </a:moveTo>
                <a:lnTo>
                  <a:pt x="0" y="0"/>
                </a:lnTo>
                <a:lnTo>
                  <a:pt x="0" y="461771"/>
                </a:lnTo>
                <a:lnTo>
                  <a:pt x="1217676" y="461771"/>
                </a:lnTo>
                <a:lnTo>
                  <a:pt x="12176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13131" y="4802504"/>
            <a:ext cx="10490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1B1F2E"/>
                </a:solidFill>
                <a:latin typeface="Arial"/>
                <a:cs typeface="Arial"/>
              </a:rPr>
              <a:t>married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9036" y="5495544"/>
            <a:ext cx="765175" cy="460375"/>
          </a:xfrm>
          <a:custGeom>
            <a:avLst/>
            <a:gdLst/>
            <a:ahLst/>
            <a:cxnLst/>
            <a:rect l="l" t="t" r="r" b="b"/>
            <a:pathLst>
              <a:path w="765175" h="460375">
                <a:moveTo>
                  <a:pt x="765048" y="0"/>
                </a:moveTo>
                <a:lnTo>
                  <a:pt x="0" y="0"/>
                </a:lnTo>
                <a:lnTo>
                  <a:pt x="0" y="460247"/>
                </a:lnTo>
                <a:lnTo>
                  <a:pt x="765048" y="460247"/>
                </a:lnTo>
                <a:lnTo>
                  <a:pt x="7650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47166" y="5552033"/>
            <a:ext cx="5994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1B1F2E"/>
                </a:solidFill>
                <a:latin typeface="Arial"/>
                <a:cs typeface="Arial"/>
              </a:rPr>
              <a:t>re74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5212460" y="5230495"/>
            <a:ext cx="36868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결혼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여부와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74년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소득이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많이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차이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났♘구나!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77895" y="3473577"/>
            <a:ext cx="22263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나이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차이를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줄이긴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했구나!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26691" y="4137152"/>
            <a:ext cx="41910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교육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년수는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원래도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차이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많이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안났지만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개선했구나!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911184-FE6B-E7E7-1E24-6CE1123EC3ED}"/>
              </a:ext>
            </a:extLst>
          </p:cNvPr>
          <p:cNvSpPr txBox="1"/>
          <p:nvPr/>
        </p:nvSpPr>
        <p:spPr>
          <a:xfrm>
            <a:off x="3962400" y="1795781"/>
            <a:ext cx="581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B0F0"/>
                </a:solidFill>
              </a:rPr>
              <a:t>흰점에서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ko-KR" altLang="en-US" dirty="0" err="1">
                <a:solidFill>
                  <a:srgbClr val="00B0F0"/>
                </a:solidFill>
              </a:rPr>
              <a:t>검은점으로</a:t>
            </a:r>
            <a:r>
              <a:rPr lang="ko-KR" altLang="en-US" dirty="0">
                <a:solidFill>
                  <a:srgbClr val="00B0F0"/>
                </a:solidFill>
              </a:rPr>
              <a:t> 가는 방향으로 동작한다고 보면 됨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" y="1455419"/>
            <a:ext cx="8052816" cy="39471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844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Using</a:t>
            </a:r>
            <a:r>
              <a:rPr sz="3800" u="none" spc="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089" y="1017270"/>
            <a:ext cx="6381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2.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10" dirty="0">
                <a:solidFill>
                  <a:srgbClr val="2A2C2C"/>
                </a:solidFill>
                <a:latin typeface="Malgun Gothic"/>
                <a:cs typeface="Malgun Gothic"/>
              </a:rPr>
              <a:t>summary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(기타)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33D47"/>
                </a:solidFill>
                <a:latin typeface="Malgun Gothic"/>
                <a:cs typeface="Malgun Gothic"/>
              </a:rPr>
              <a:t>45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22777" y="4559655"/>
            <a:ext cx="5784215" cy="181863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VAR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Ratio: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처리군과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대조군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간의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공변량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분산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비율</a:t>
            </a:r>
            <a:endParaRPr sz="1400">
              <a:latin typeface="Malgun Gothic"/>
              <a:cs typeface="Malgun Gothic"/>
            </a:endParaRPr>
          </a:p>
          <a:p>
            <a:pPr marL="12700" marR="5080" indent="990600">
              <a:lnSpc>
                <a:spcPct val="120000"/>
              </a:lnSpc>
              <a:spcBef>
                <a:spcPts val="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(1에 가까울 수록 좋으며, 0.5~2 사이면 적절하다고 판단)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eCDF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Mean: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매치된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표본에서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공변량의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누적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분포함수(eCDF)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평균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차이</a:t>
            </a:r>
            <a:endParaRPr sz="1400">
              <a:latin typeface="Malgun Gothic"/>
              <a:cs typeface="Malgun Gothic"/>
            </a:endParaRPr>
          </a:p>
          <a:p>
            <a:pPr marL="12700" marR="803275" indent="990600">
              <a:lnSpc>
                <a:spcPct val="120000"/>
              </a:lnSpc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(작을수록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좋음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–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공변량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분포가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비슷하다는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의미) </a:t>
            </a:r>
            <a:r>
              <a:rPr sz="1400" b="1" spc="-4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eCDF Max: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매치된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표본에서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eCDF</a:t>
            </a:r>
            <a:r>
              <a:rPr sz="1400" b="1" spc="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차이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최대값</a:t>
            </a:r>
            <a:endParaRPr sz="1400">
              <a:latin typeface="Malgun Gothic"/>
              <a:cs typeface="Malgun Gothic"/>
            </a:endParaRPr>
          </a:p>
          <a:p>
            <a:pPr marL="106553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(작을수록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좋음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–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어떤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구간에서도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차이가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작다는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의미)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Std.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Pair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Dist.: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표준화된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매칭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쌍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간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거리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평균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7203" y="6394805"/>
            <a:ext cx="3460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(낮을수록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좋음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–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더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유사한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표본끼리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매칭)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87467" y="3351288"/>
            <a:ext cx="3957954" cy="1149350"/>
            <a:chOff x="4887467" y="3351288"/>
            <a:chExt cx="3957954" cy="11493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7467" y="3351288"/>
              <a:ext cx="3957828" cy="11490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959095" y="3400044"/>
              <a:ext cx="3819525" cy="1010919"/>
            </a:xfrm>
            <a:custGeom>
              <a:avLst/>
              <a:gdLst/>
              <a:ahLst/>
              <a:cxnLst/>
              <a:rect l="l" t="t" r="r" b="b"/>
              <a:pathLst>
                <a:path w="3819525" h="1010920">
                  <a:moveTo>
                    <a:pt x="0" y="1010411"/>
                  </a:moveTo>
                  <a:lnTo>
                    <a:pt x="3819144" y="1010411"/>
                  </a:lnTo>
                  <a:lnTo>
                    <a:pt x="3819144" y="0"/>
                  </a:lnTo>
                  <a:lnTo>
                    <a:pt x="0" y="0"/>
                  </a:lnTo>
                  <a:lnTo>
                    <a:pt x="0" y="1010411"/>
                  </a:lnTo>
                  <a:close/>
                </a:path>
              </a:pathLst>
            </a:custGeom>
            <a:ln w="5715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1B40B77-D1D4-D50B-3364-3E69E80D4054}"/>
              </a:ext>
            </a:extLst>
          </p:cNvPr>
          <p:cNvSpPr txBox="1"/>
          <p:nvPr/>
        </p:nvSpPr>
        <p:spPr>
          <a:xfrm>
            <a:off x="-228600" y="5448608"/>
            <a:ext cx="2997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00B0F0"/>
                </a:solidFill>
              </a:rPr>
              <a:t>대조군과 처치군의 분포가 유사한지</a:t>
            </a:r>
            <a:endParaRPr lang="en-US" sz="14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5EA133C-8260-F371-3203-987632C222FD}"/>
                  </a:ext>
                </a:extLst>
              </p14:cNvPr>
              <p14:cNvContentPartPr/>
              <p14:nvPr/>
            </p14:nvContentPartPr>
            <p14:xfrm>
              <a:off x="2867730" y="5279494"/>
              <a:ext cx="75960" cy="4255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5EA133C-8260-F371-3203-987632C222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0090" y="5243494"/>
                <a:ext cx="11160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006B2D8-1E92-8D06-235A-96088BA2E493}"/>
                  </a:ext>
                </a:extLst>
              </p14:cNvPr>
              <p14:cNvContentPartPr/>
              <p14:nvPr/>
            </p14:nvContentPartPr>
            <p14:xfrm>
              <a:off x="2633370" y="5580094"/>
              <a:ext cx="228960" cy="446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006B2D8-1E92-8D06-235A-96088BA2E4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15370" y="5544454"/>
                <a:ext cx="264600" cy="116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844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Using</a:t>
            </a:r>
            <a:r>
              <a:rPr sz="3800" u="none" spc="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821420" cy="784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2.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분포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endParaRPr sz="2000">
              <a:latin typeface="Malgun Gothic"/>
              <a:cs typeface="Malgun Gothic"/>
            </a:endParaRPr>
          </a:p>
          <a:p>
            <a:pPr marL="1265555">
              <a:lnSpc>
                <a:spcPct val="100000"/>
              </a:lnSpc>
              <a:spcBef>
                <a:spcPts val="189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#성향점수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분포를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jitter된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시각화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자료로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살펴보자</a:t>
            </a:r>
            <a:r>
              <a:rPr sz="1400" b="1" spc="10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100" b="1" spc="-5" dirty="0">
                <a:solidFill>
                  <a:srgbClr val="00AF50"/>
                </a:solidFill>
                <a:latin typeface="Malgun Gothic"/>
                <a:cs typeface="Malgun Gothic"/>
              </a:rPr>
              <a:t>jitter의</a:t>
            </a:r>
            <a:r>
              <a:rPr sz="1100" b="1" dirty="0">
                <a:solidFill>
                  <a:srgbClr val="00AF50"/>
                </a:solidFill>
                <a:latin typeface="Malgun Gothic"/>
                <a:cs typeface="Malgun Gothic"/>
              </a:rPr>
              <a:t> 경우 명령어</a:t>
            </a:r>
            <a:r>
              <a:rPr sz="1100" b="1" spc="-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100" b="1" dirty="0">
                <a:solidFill>
                  <a:srgbClr val="00AF50"/>
                </a:solidFill>
                <a:latin typeface="Malgun Gothic"/>
                <a:cs typeface="Malgun Gothic"/>
              </a:rPr>
              <a:t>시행하면</a:t>
            </a:r>
            <a:r>
              <a:rPr sz="1100" b="1" spc="-1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100" b="1" dirty="0">
                <a:solidFill>
                  <a:srgbClr val="00AF50"/>
                </a:solidFill>
                <a:latin typeface="Malgun Gothic"/>
                <a:cs typeface="Malgun Gothic"/>
              </a:rPr>
              <a:t>잠시 대기상태가</a:t>
            </a:r>
            <a:r>
              <a:rPr sz="1100" b="1" spc="-2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100" b="1" dirty="0">
                <a:solidFill>
                  <a:srgbClr val="00AF50"/>
                </a:solidFill>
                <a:latin typeface="Malgun Gothic"/>
                <a:cs typeface="Malgun Gothic"/>
              </a:rPr>
              <a:t>되는데,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8477" y="1818258"/>
            <a:ext cx="25895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plot(mymodel,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type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"jitter")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8477" y="2288006"/>
            <a:ext cx="3878579" cy="5384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#성향점수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분포를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히스토그램으로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나타내어보자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plot(mymodel,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type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"hist")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2824" y="1950720"/>
            <a:ext cx="4190365" cy="4276725"/>
            <a:chOff x="232824" y="1950720"/>
            <a:chExt cx="4190365" cy="42767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824" y="3117859"/>
              <a:ext cx="4190290" cy="31094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712" y="3880104"/>
              <a:ext cx="3983736" cy="14036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9862" y="3914394"/>
              <a:ext cx="3874135" cy="1294130"/>
            </a:xfrm>
            <a:custGeom>
              <a:avLst/>
              <a:gdLst/>
              <a:ahLst/>
              <a:cxnLst/>
              <a:rect l="l" t="t" r="r" b="b"/>
              <a:pathLst>
                <a:path w="3874135" h="1294129">
                  <a:moveTo>
                    <a:pt x="0" y="1293875"/>
                  </a:moveTo>
                  <a:lnTo>
                    <a:pt x="3874008" y="1293875"/>
                  </a:lnTo>
                  <a:lnTo>
                    <a:pt x="3874008" y="0"/>
                  </a:lnTo>
                  <a:lnTo>
                    <a:pt x="0" y="0"/>
                  </a:lnTo>
                  <a:lnTo>
                    <a:pt x="0" y="1293875"/>
                  </a:lnTo>
                  <a:close/>
                </a:path>
              </a:pathLst>
            </a:custGeom>
            <a:ln w="28574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623" y="1950720"/>
              <a:ext cx="708659" cy="133654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83158" y="1972818"/>
              <a:ext cx="589280" cy="1180465"/>
            </a:xfrm>
            <a:custGeom>
              <a:avLst/>
              <a:gdLst/>
              <a:ahLst/>
              <a:cxnLst/>
              <a:rect l="l" t="t" r="r" b="b"/>
              <a:pathLst>
                <a:path w="589280" h="1180464">
                  <a:moveTo>
                    <a:pt x="25400" y="1104138"/>
                  </a:moveTo>
                  <a:lnTo>
                    <a:pt x="0" y="1104138"/>
                  </a:lnTo>
                  <a:lnTo>
                    <a:pt x="38100" y="1180338"/>
                  </a:lnTo>
                  <a:lnTo>
                    <a:pt x="69850" y="1116838"/>
                  </a:lnTo>
                  <a:lnTo>
                    <a:pt x="25400" y="1116838"/>
                  </a:lnTo>
                  <a:lnTo>
                    <a:pt x="25400" y="1104138"/>
                  </a:lnTo>
                  <a:close/>
                </a:path>
                <a:path w="589280" h="1180464">
                  <a:moveTo>
                    <a:pt x="563626" y="6731"/>
                  </a:moveTo>
                  <a:lnTo>
                    <a:pt x="31089" y="6731"/>
                  </a:lnTo>
                  <a:lnTo>
                    <a:pt x="25400" y="12446"/>
                  </a:lnTo>
                  <a:lnTo>
                    <a:pt x="25400" y="1116838"/>
                  </a:lnTo>
                  <a:lnTo>
                    <a:pt x="50800" y="1116838"/>
                  </a:lnTo>
                  <a:lnTo>
                    <a:pt x="50800" y="32131"/>
                  </a:lnTo>
                  <a:lnTo>
                    <a:pt x="38100" y="32131"/>
                  </a:lnTo>
                  <a:lnTo>
                    <a:pt x="50800" y="19431"/>
                  </a:lnTo>
                  <a:lnTo>
                    <a:pt x="563626" y="19431"/>
                  </a:lnTo>
                  <a:lnTo>
                    <a:pt x="563626" y="6731"/>
                  </a:lnTo>
                  <a:close/>
                </a:path>
                <a:path w="589280" h="1180464">
                  <a:moveTo>
                    <a:pt x="76200" y="1104138"/>
                  </a:moveTo>
                  <a:lnTo>
                    <a:pt x="50800" y="1104138"/>
                  </a:lnTo>
                  <a:lnTo>
                    <a:pt x="50800" y="1116838"/>
                  </a:lnTo>
                  <a:lnTo>
                    <a:pt x="69850" y="1116838"/>
                  </a:lnTo>
                  <a:lnTo>
                    <a:pt x="76200" y="1104138"/>
                  </a:lnTo>
                  <a:close/>
                </a:path>
                <a:path w="589280" h="1180464">
                  <a:moveTo>
                    <a:pt x="50800" y="19431"/>
                  </a:moveTo>
                  <a:lnTo>
                    <a:pt x="38100" y="32131"/>
                  </a:lnTo>
                  <a:lnTo>
                    <a:pt x="50800" y="32131"/>
                  </a:lnTo>
                  <a:lnTo>
                    <a:pt x="50800" y="19431"/>
                  </a:lnTo>
                  <a:close/>
                </a:path>
                <a:path w="589280" h="1180464">
                  <a:moveTo>
                    <a:pt x="589026" y="6731"/>
                  </a:moveTo>
                  <a:lnTo>
                    <a:pt x="576326" y="6731"/>
                  </a:lnTo>
                  <a:lnTo>
                    <a:pt x="563626" y="19431"/>
                  </a:lnTo>
                  <a:lnTo>
                    <a:pt x="50800" y="19431"/>
                  </a:lnTo>
                  <a:lnTo>
                    <a:pt x="50800" y="32131"/>
                  </a:lnTo>
                  <a:lnTo>
                    <a:pt x="583438" y="32131"/>
                  </a:lnTo>
                  <a:lnTo>
                    <a:pt x="589026" y="26416"/>
                  </a:lnTo>
                  <a:lnTo>
                    <a:pt x="589026" y="6731"/>
                  </a:lnTo>
                  <a:close/>
                </a:path>
                <a:path w="589280" h="1180464">
                  <a:moveTo>
                    <a:pt x="589026" y="0"/>
                  </a:moveTo>
                  <a:lnTo>
                    <a:pt x="563626" y="0"/>
                  </a:lnTo>
                  <a:lnTo>
                    <a:pt x="563626" y="19431"/>
                  </a:lnTo>
                  <a:lnTo>
                    <a:pt x="576326" y="6731"/>
                  </a:lnTo>
                  <a:lnTo>
                    <a:pt x="589026" y="6731"/>
                  </a:lnTo>
                  <a:lnTo>
                    <a:pt x="589026" y="0"/>
                  </a:lnTo>
                  <a:close/>
                </a:path>
              </a:pathLst>
            </a:custGeom>
            <a:solidFill>
              <a:srgbClr val="EB00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4820" y="4128516"/>
              <a:ext cx="234670" cy="3063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354" y="4150614"/>
              <a:ext cx="76200" cy="149098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605528" y="2936748"/>
            <a:ext cx="4470400" cy="3449320"/>
            <a:chOff x="4605528" y="2936748"/>
            <a:chExt cx="4470400" cy="344932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05528" y="3101513"/>
              <a:ext cx="4227638" cy="315691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50736" y="2936748"/>
              <a:ext cx="2424683" cy="344881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707886" y="2971038"/>
              <a:ext cx="2315210" cy="3339465"/>
            </a:xfrm>
            <a:custGeom>
              <a:avLst/>
              <a:gdLst/>
              <a:ahLst/>
              <a:cxnLst/>
              <a:rect l="l" t="t" r="r" b="b"/>
              <a:pathLst>
                <a:path w="2315209" h="3339465">
                  <a:moveTo>
                    <a:pt x="0" y="3339084"/>
                  </a:moveTo>
                  <a:lnTo>
                    <a:pt x="2314955" y="3339084"/>
                  </a:lnTo>
                  <a:lnTo>
                    <a:pt x="2314955" y="0"/>
                  </a:lnTo>
                  <a:lnTo>
                    <a:pt x="0" y="0"/>
                  </a:lnTo>
                  <a:lnTo>
                    <a:pt x="0" y="3339084"/>
                  </a:lnTo>
                  <a:close/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449773" y="2412414"/>
            <a:ext cx="1318895" cy="435609"/>
            <a:chOff x="5449773" y="2412414"/>
            <a:chExt cx="1318895" cy="435609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49773" y="2412414"/>
              <a:ext cx="1318610" cy="43519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482590" y="2426462"/>
              <a:ext cx="1260475" cy="377190"/>
            </a:xfrm>
            <a:custGeom>
              <a:avLst/>
              <a:gdLst/>
              <a:ahLst/>
              <a:cxnLst/>
              <a:rect l="l" t="t" r="r" b="b"/>
              <a:pathLst>
                <a:path w="1260475" h="377189">
                  <a:moveTo>
                    <a:pt x="1210284" y="301179"/>
                  </a:moveTo>
                  <a:lnTo>
                    <a:pt x="1184402" y="302260"/>
                  </a:lnTo>
                  <a:lnTo>
                    <a:pt x="1225677" y="376809"/>
                  </a:lnTo>
                  <a:lnTo>
                    <a:pt x="1254049" y="313436"/>
                  </a:lnTo>
                  <a:lnTo>
                    <a:pt x="1210310" y="313436"/>
                  </a:lnTo>
                  <a:lnTo>
                    <a:pt x="1210284" y="301179"/>
                  </a:lnTo>
                  <a:close/>
                </a:path>
                <a:path w="1260475" h="377189">
                  <a:moveTo>
                    <a:pt x="1235682" y="300119"/>
                  </a:moveTo>
                  <a:lnTo>
                    <a:pt x="1210284" y="301179"/>
                  </a:lnTo>
                  <a:lnTo>
                    <a:pt x="1210310" y="313436"/>
                  </a:lnTo>
                  <a:lnTo>
                    <a:pt x="1235710" y="313309"/>
                  </a:lnTo>
                  <a:lnTo>
                    <a:pt x="1235682" y="300119"/>
                  </a:lnTo>
                  <a:close/>
                </a:path>
                <a:path w="1260475" h="377189">
                  <a:moveTo>
                    <a:pt x="1260475" y="299085"/>
                  </a:moveTo>
                  <a:lnTo>
                    <a:pt x="1235682" y="300119"/>
                  </a:lnTo>
                  <a:lnTo>
                    <a:pt x="1235710" y="313309"/>
                  </a:lnTo>
                  <a:lnTo>
                    <a:pt x="1210310" y="313436"/>
                  </a:lnTo>
                  <a:lnTo>
                    <a:pt x="1254049" y="313436"/>
                  </a:lnTo>
                  <a:lnTo>
                    <a:pt x="1260475" y="299085"/>
                  </a:lnTo>
                  <a:close/>
                </a:path>
                <a:path w="1260475" h="377189">
                  <a:moveTo>
                    <a:pt x="1235075" y="12700"/>
                  </a:moveTo>
                  <a:lnTo>
                    <a:pt x="1209675" y="12700"/>
                  </a:lnTo>
                  <a:lnTo>
                    <a:pt x="1222375" y="25400"/>
                  </a:lnTo>
                  <a:lnTo>
                    <a:pt x="1209701" y="25400"/>
                  </a:lnTo>
                  <a:lnTo>
                    <a:pt x="1210284" y="301179"/>
                  </a:lnTo>
                  <a:lnTo>
                    <a:pt x="1235682" y="300119"/>
                  </a:lnTo>
                  <a:lnTo>
                    <a:pt x="1235101" y="25400"/>
                  </a:lnTo>
                  <a:lnTo>
                    <a:pt x="1222375" y="25400"/>
                  </a:lnTo>
                  <a:lnTo>
                    <a:pt x="1209675" y="12700"/>
                  </a:lnTo>
                  <a:lnTo>
                    <a:pt x="1235075" y="12700"/>
                  </a:lnTo>
                  <a:close/>
                </a:path>
                <a:path w="1260475" h="377189">
                  <a:moveTo>
                    <a:pt x="1229487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209701" y="25400"/>
                  </a:lnTo>
                  <a:lnTo>
                    <a:pt x="1209675" y="12700"/>
                  </a:lnTo>
                  <a:lnTo>
                    <a:pt x="1235075" y="12700"/>
                  </a:lnTo>
                  <a:lnTo>
                    <a:pt x="1235075" y="5714"/>
                  </a:lnTo>
                  <a:lnTo>
                    <a:pt x="1229487" y="0"/>
                  </a:lnTo>
                  <a:close/>
                </a:path>
              </a:pathLst>
            </a:custGeom>
            <a:solidFill>
              <a:srgbClr val="EB00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635497" y="1767306"/>
            <a:ext cx="3507104" cy="42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100" b="1" dirty="0">
                <a:solidFill>
                  <a:srgbClr val="00AF50"/>
                </a:solidFill>
                <a:latin typeface="Malgun Gothic"/>
                <a:cs typeface="Malgun Gothic"/>
              </a:rPr>
              <a:t>이름을</a:t>
            </a:r>
            <a:r>
              <a:rPr sz="1100" b="1" spc="-2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100" b="1" dirty="0">
                <a:solidFill>
                  <a:srgbClr val="00AF50"/>
                </a:solidFill>
                <a:latin typeface="Malgun Gothic"/>
                <a:cs typeface="Malgun Gothic"/>
              </a:rPr>
              <a:t>나타내고</a:t>
            </a:r>
            <a:r>
              <a:rPr sz="1100" b="1" spc="-1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100" b="1" dirty="0">
                <a:solidFill>
                  <a:srgbClr val="00AF50"/>
                </a:solidFill>
                <a:latin typeface="Malgun Gothic"/>
                <a:cs typeface="Malgun Gothic"/>
              </a:rPr>
              <a:t>싶은 관측치(들)</a:t>
            </a:r>
            <a:r>
              <a:rPr sz="1100" b="1" spc="-4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100" b="1" dirty="0">
                <a:solidFill>
                  <a:srgbClr val="00AF50"/>
                </a:solidFill>
                <a:latin typeface="Malgun Gothic"/>
                <a:cs typeface="Malgun Gothic"/>
              </a:rPr>
              <a:t>클릭</a:t>
            </a:r>
            <a:r>
              <a:rPr sz="1100" b="1" spc="-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100" b="1" dirty="0">
                <a:solidFill>
                  <a:srgbClr val="00AF50"/>
                </a:solidFill>
                <a:latin typeface="Malgun Gothic"/>
                <a:cs typeface="Malgun Gothic"/>
              </a:rPr>
              <a:t>후</a:t>
            </a:r>
            <a:r>
              <a:rPr sz="1100" b="1" spc="-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100" b="1" dirty="0">
                <a:solidFill>
                  <a:srgbClr val="00AF50"/>
                </a:solidFill>
                <a:latin typeface="Malgun Gothic"/>
                <a:cs typeface="Malgun Gothic"/>
              </a:rPr>
              <a:t>ESC를</a:t>
            </a:r>
            <a:r>
              <a:rPr sz="1100" b="1" spc="-3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100" b="1" dirty="0">
                <a:solidFill>
                  <a:srgbClr val="00AF50"/>
                </a:solidFill>
                <a:latin typeface="Malgun Gothic"/>
                <a:cs typeface="Malgun Gothic"/>
              </a:rPr>
              <a:t>누르면 </a:t>
            </a:r>
            <a:r>
              <a:rPr sz="1100" b="1" spc="-37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100" b="1" dirty="0">
                <a:solidFill>
                  <a:srgbClr val="00AF50"/>
                </a:solidFill>
                <a:latin typeface="Malgun Gothic"/>
                <a:cs typeface="Malgun Gothic"/>
              </a:rPr>
              <a:t>해당</a:t>
            </a:r>
            <a:r>
              <a:rPr sz="1100" b="1" spc="-1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100" b="1" dirty="0">
                <a:solidFill>
                  <a:srgbClr val="00AF50"/>
                </a:solidFill>
                <a:latin typeface="Malgun Gothic"/>
                <a:cs typeface="Malgun Gothic"/>
              </a:rPr>
              <a:t>관측치명이</a:t>
            </a:r>
            <a:r>
              <a:rPr sz="1100" b="1" spc="-3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100" b="1" dirty="0">
                <a:solidFill>
                  <a:srgbClr val="00AF50"/>
                </a:solidFill>
                <a:latin typeface="Malgun Gothic"/>
                <a:cs typeface="Malgun Gothic"/>
              </a:rPr>
              <a:t>표기됨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D9B5A9-502A-F9B4-45DC-1999D119B70B}"/>
              </a:ext>
            </a:extLst>
          </p:cNvPr>
          <p:cNvSpPr txBox="1"/>
          <p:nvPr/>
        </p:nvSpPr>
        <p:spPr>
          <a:xfrm>
            <a:off x="7136180" y="2576000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매칭된 대조군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68F63C-4868-4277-0AB1-09F6A2E5DC59}"/>
              </a:ext>
            </a:extLst>
          </p:cNvPr>
          <p:cNvSpPr txBox="1"/>
          <p:nvPr/>
        </p:nvSpPr>
        <p:spPr>
          <a:xfrm>
            <a:off x="6650736" y="6585530"/>
            <a:ext cx="2480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=&gt; </a:t>
            </a:r>
            <a:r>
              <a:rPr lang="ko-KR" altLang="en-US" sz="1200" dirty="0">
                <a:solidFill>
                  <a:srgbClr val="00B0F0"/>
                </a:solidFill>
              </a:rPr>
              <a:t>그나마 분포가 유사하게 나타남</a:t>
            </a:r>
            <a:endParaRPr lang="en-US" sz="1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844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Using</a:t>
            </a:r>
            <a:r>
              <a:rPr sz="3800" u="none" spc="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272145" cy="37166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b="1" spc="-7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추론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A2C2C"/>
              </a:buClr>
              <a:buFont typeface="Malgun Gothic"/>
              <a:buAutoNum type="arabicPeriod" startAt="3"/>
            </a:pPr>
            <a:endParaRPr sz="2250">
              <a:latin typeface="Malgun Gothic"/>
              <a:cs typeface="Malgun Gothic"/>
            </a:endParaRPr>
          </a:p>
          <a:p>
            <a:pPr marL="563880" marR="5080" lvl="1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매칭이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적절히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(최대한)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이루어졌다고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판단된다면,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구성된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군과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이용해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추론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차례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Clr>
                <a:srgbClr val="333D47"/>
              </a:buClr>
              <a:buFont typeface="Wingdings"/>
              <a:buChar char=""/>
            </a:pPr>
            <a:endParaRPr sz="1950">
              <a:latin typeface="Malgun Gothic"/>
              <a:cs typeface="Malgun Gothic"/>
            </a:endParaRPr>
          </a:p>
          <a:p>
            <a:pPr marL="563880" marR="127000" lvl="1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사이에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추론의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현상이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얼마나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차이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나는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비교</a:t>
            </a:r>
            <a:endParaRPr sz="2000">
              <a:latin typeface="Malgun Gothic"/>
              <a:cs typeface="Malgun Gothic"/>
            </a:endParaRPr>
          </a:p>
          <a:p>
            <a:pPr marL="1021080" marR="29209" lvl="2" indent="-229235">
              <a:lnSpc>
                <a:spcPct val="110000"/>
              </a:lnSpc>
              <a:spcBef>
                <a:spcPts val="48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예시 데이터 기준: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처치군(NSW 이수)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과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대조군(NSW 미이수)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사이에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NSW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프로그램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이후인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1978년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소득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얼마나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차이가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나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는지?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844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Using</a:t>
            </a:r>
            <a:r>
              <a:rPr sz="3800" u="none" spc="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716" y="3186683"/>
            <a:ext cx="7589520" cy="15392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5089" y="1017270"/>
            <a:ext cx="7903209" cy="2713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3.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추론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Malgun Gothic"/>
              <a:cs typeface="Malgun Gothic"/>
            </a:endParaRPr>
          </a:p>
          <a:p>
            <a:pPr marL="876300">
              <a:lnSpc>
                <a:spcPct val="10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#매칭된</a:t>
            </a:r>
            <a:r>
              <a:rPr sz="1400" b="1" spc="-5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데이터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분리</a:t>
            </a:r>
            <a:endParaRPr sz="1400">
              <a:latin typeface="Malgun Gothic"/>
              <a:cs typeface="Malgun Gothic"/>
            </a:endParaRPr>
          </a:p>
          <a:p>
            <a:pPr marL="876300">
              <a:lnSpc>
                <a:spcPct val="100000"/>
              </a:lnSpc>
              <a:spcBef>
                <a:spcPts val="34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matched_data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match.data(mymodel)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50">
              <a:latin typeface="Malgun Gothic"/>
              <a:cs typeface="Malgun Gothic"/>
            </a:endParaRPr>
          </a:p>
          <a:p>
            <a:pPr marL="876300">
              <a:lnSpc>
                <a:spcPct val="10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#매칭된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데이터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대상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t-검정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수행</a:t>
            </a:r>
            <a:endParaRPr sz="1400">
              <a:latin typeface="Malgun Gothic"/>
              <a:cs typeface="Malgun Gothic"/>
            </a:endParaRPr>
          </a:p>
          <a:p>
            <a:pPr marL="876300">
              <a:lnSpc>
                <a:spcPct val="100000"/>
              </a:lnSpc>
              <a:spcBef>
                <a:spcPts val="390"/>
              </a:spcBef>
              <a:tabLst>
                <a:tab pos="4621530" algn="l"/>
              </a:tabLst>
            </a:pPr>
            <a:r>
              <a:rPr sz="2100" b="1" spc="-7" baseline="1984" dirty="0">
                <a:solidFill>
                  <a:srgbClr val="1B1F2E"/>
                </a:solidFill>
                <a:latin typeface="Malgun Gothic"/>
                <a:cs typeface="Malgun Gothic"/>
              </a:rPr>
              <a:t>with(matched_data,</a:t>
            </a:r>
            <a:r>
              <a:rPr sz="2100" b="1" spc="-22" baseline="1984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100" b="1" spc="-7" baseline="1984" dirty="0">
                <a:solidFill>
                  <a:srgbClr val="1B1F2E"/>
                </a:solidFill>
                <a:latin typeface="Malgun Gothic"/>
                <a:cs typeface="Malgun Gothic"/>
              </a:rPr>
              <a:t>t.test(re78</a:t>
            </a:r>
            <a:r>
              <a:rPr sz="2100" b="1" baseline="1984" dirty="0">
                <a:solidFill>
                  <a:srgbClr val="1B1F2E"/>
                </a:solidFill>
                <a:latin typeface="Malgun Gothic"/>
                <a:cs typeface="Malgun Gothic"/>
              </a:rPr>
              <a:t> ~</a:t>
            </a:r>
            <a:r>
              <a:rPr sz="2100" b="1" spc="37" baseline="1984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100" b="1" spc="-7" baseline="1984" dirty="0">
                <a:solidFill>
                  <a:srgbClr val="1B1F2E"/>
                </a:solidFill>
                <a:latin typeface="Malgun Gothic"/>
                <a:cs typeface="Malgun Gothic"/>
              </a:rPr>
              <a:t>treat))	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처치군과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대조군의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78년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소득(re78)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비교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Malgun Gothic"/>
              <a:cs typeface="Malgun Gothic"/>
            </a:endParaRPr>
          </a:p>
          <a:p>
            <a:pPr marL="4097654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t=1.73,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p-value=0.08</a:t>
            </a:r>
            <a:endParaRPr sz="1400">
              <a:latin typeface="Malgun Gothic"/>
              <a:cs typeface="Malgun Gothic"/>
            </a:endParaRPr>
          </a:p>
          <a:p>
            <a:pPr marL="4097654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10%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신뢰수준에서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유의한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차이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95146" y="4773295"/>
            <a:ext cx="6913880" cy="145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00"/>
              </a:spcBef>
              <a:tabLst>
                <a:tab pos="1408430" algn="l"/>
              </a:tabLst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대조군	처치군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Malgun Gothic"/>
              <a:cs typeface="Malgun Gothic"/>
            </a:endParaRPr>
          </a:p>
          <a:p>
            <a:pPr marL="299085" marR="5080" indent="-287020">
              <a:lnSpc>
                <a:spcPct val="12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즉,</a:t>
            </a:r>
            <a:r>
              <a:rPr sz="18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NSW</a:t>
            </a:r>
            <a:r>
              <a:rPr sz="18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프로그램</a:t>
            </a:r>
            <a:r>
              <a:rPr sz="18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이수는</a:t>
            </a:r>
            <a:r>
              <a:rPr sz="18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1231</a:t>
            </a:r>
            <a:r>
              <a:rPr sz="18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달러</a:t>
            </a:r>
            <a:r>
              <a:rPr sz="18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(평균치</a:t>
            </a:r>
            <a:r>
              <a:rPr sz="18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대비</a:t>
            </a:r>
            <a:r>
              <a:rPr sz="18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21%)</a:t>
            </a:r>
            <a:r>
              <a:rPr sz="18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만큼의 </a:t>
            </a:r>
            <a:r>
              <a:rPr sz="1800" b="1" spc="-6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미래</a:t>
            </a:r>
            <a:r>
              <a:rPr sz="18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소득</a:t>
            </a:r>
            <a:r>
              <a:rPr sz="18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개선</a:t>
            </a:r>
            <a:r>
              <a:rPr sz="18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효과가</a:t>
            </a:r>
            <a:r>
              <a:rPr sz="1800" b="1" spc="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있♘다고 주장할</a:t>
            </a:r>
            <a:r>
              <a:rPr sz="18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수 있음</a:t>
            </a:r>
            <a:endParaRPr sz="1800">
              <a:latin typeface="Malgun Gothic"/>
              <a:cs typeface="Malgun Gothic"/>
            </a:endParaRPr>
          </a:p>
          <a:p>
            <a:pPr marL="299085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(</a:t>
            </a:r>
            <a:r>
              <a:rPr sz="18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통계적으로</a:t>
            </a:r>
            <a:r>
              <a:rPr sz="1800" b="1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유의미한</a:t>
            </a:r>
            <a:r>
              <a:rPr sz="1800" b="1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차이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이며,</a:t>
            </a:r>
            <a:r>
              <a:rPr sz="18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우연한</a:t>
            </a:r>
            <a:r>
              <a:rPr sz="18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차이가</a:t>
            </a:r>
            <a:r>
              <a:rPr sz="18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아님)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52790" cy="24546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정부</a:t>
            </a:r>
            <a:r>
              <a:rPr sz="20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R&amp;D</a:t>
            </a:r>
            <a:r>
              <a:rPr sz="20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지원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과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기업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혁신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Malgun Gothic"/>
              <a:cs typeface="Malgun Gothic"/>
            </a:endParaRPr>
          </a:p>
          <a:p>
            <a:pPr marL="563880" marR="43180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정부가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여러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지원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중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R&amp;D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지원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혁신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성과물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창출의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원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천이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R&amp;D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활동을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지원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방식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우리나라를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비롯해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세계적으로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널리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이루어지고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정책</a:t>
            </a:r>
            <a:endParaRPr sz="2000" dirty="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초기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수익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창출이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어려운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기술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스타트업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혁신기술개발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생존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에도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도움</a:t>
            </a:r>
            <a:endParaRPr sz="2000" dirty="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4411" y="3732858"/>
            <a:ext cx="4554220" cy="2713355"/>
            <a:chOff x="934411" y="3732858"/>
            <a:chExt cx="4554220" cy="27133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411" y="3732858"/>
              <a:ext cx="4553697" cy="27132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4259" y="4216920"/>
              <a:ext cx="1025664" cy="17922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65981" y="4255770"/>
              <a:ext cx="906780" cy="1673860"/>
            </a:xfrm>
            <a:custGeom>
              <a:avLst/>
              <a:gdLst/>
              <a:ahLst/>
              <a:cxnLst/>
              <a:rect l="l" t="t" r="r" b="b"/>
              <a:pathLst>
                <a:path w="906779" h="1673860">
                  <a:moveTo>
                    <a:pt x="0" y="1673352"/>
                  </a:moveTo>
                  <a:lnTo>
                    <a:pt x="906780" y="1673352"/>
                  </a:lnTo>
                  <a:lnTo>
                    <a:pt x="906780" y="0"/>
                  </a:lnTo>
                  <a:lnTo>
                    <a:pt x="0" y="0"/>
                  </a:lnTo>
                  <a:lnTo>
                    <a:pt x="0" y="1673352"/>
                  </a:lnTo>
                  <a:close/>
                </a:path>
              </a:pathLst>
            </a:custGeom>
            <a:ln w="3810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3015" y="3960876"/>
            <a:ext cx="2549651" cy="9906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0720" y="5309615"/>
            <a:ext cx="2781300" cy="9921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613647" y="6402211"/>
            <a:ext cx="1746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5</a:t>
            </a:fld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844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Using</a:t>
            </a:r>
            <a:r>
              <a:rPr sz="3800" u="none" spc="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60409" cy="4878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추론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추가적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고려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사항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A2C2C"/>
              </a:buClr>
              <a:buFont typeface="Malgun Gothic"/>
              <a:buAutoNum type="arabicPeriod" startAt="3"/>
            </a:pPr>
            <a:endParaRPr sz="190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좀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엄밀하게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주장을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하기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위해서는…</a:t>
            </a:r>
            <a:endParaRPr sz="19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333D47"/>
              </a:buClr>
              <a:buFont typeface="Wingdings"/>
              <a:buChar char=""/>
            </a:pPr>
            <a:endParaRPr sz="150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매칭된</a:t>
            </a:r>
            <a:r>
              <a:rPr sz="19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표본의</a:t>
            </a:r>
            <a:r>
              <a:rPr sz="19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특성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살펴보아야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900">
              <a:latin typeface="Malgun Gothic"/>
              <a:cs typeface="Malgun Gothic"/>
            </a:endParaRPr>
          </a:p>
          <a:p>
            <a:pPr marL="1021080" marR="141605" lvl="2" indent="-229235">
              <a:lnSpc>
                <a:spcPts val="2050"/>
              </a:lnSpc>
              <a:spcBef>
                <a:spcPts val="49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제외된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표본에 대한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추론은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어려우므로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분석에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포함된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표본 </a:t>
            </a:r>
            <a:r>
              <a:rPr sz="1900" spc="-6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범위 내에서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해석과 주장이</a:t>
            </a:r>
            <a:r>
              <a:rPr sz="19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이루어져야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9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9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범위의</a:t>
            </a:r>
            <a:r>
              <a:rPr sz="19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명확한</a:t>
            </a:r>
            <a:r>
              <a:rPr sz="19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정의</a:t>
            </a:r>
            <a:r>
              <a:rPr sz="19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필요</a:t>
            </a:r>
            <a:endParaRPr sz="19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333D47"/>
              </a:buClr>
              <a:buFont typeface="Arial MT"/>
              <a:buChar char="•"/>
            </a:pPr>
            <a:endParaRPr sz="1500">
              <a:latin typeface="Malgun Gothic"/>
              <a:cs typeface="Malgun Gothic"/>
            </a:endParaRPr>
          </a:p>
          <a:p>
            <a:pPr marL="563880" lvl="1" indent="-229235">
              <a:lnSpc>
                <a:spcPts val="2165"/>
              </a:lnSpc>
              <a:buFont typeface="Wingdings"/>
              <a:buChar char=""/>
              <a:tabLst>
                <a:tab pos="564515" algn="l"/>
              </a:tabLst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매칭에도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불구하고 처치군과</a:t>
            </a:r>
            <a:r>
              <a:rPr sz="19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대조군 사이에 여전히 공변량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차이가</a:t>
            </a:r>
            <a:r>
              <a:rPr sz="19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존재</a:t>
            </a:r>
            <a:endParaRPr sz="1900">
              <a:latin typeface="Malgun Gothic"/>
              <a:cs typeface="Malgun Gothic"/>
            </a:endParaRPr>
          </a:p>
          <a:p>
            <a:pPr marL="563880">
              <a:lnSpc>
                <a:spcPts val="2165"/>
              </a:lnSpc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한다면,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9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공변량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차이가 인과성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추론에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미치는</a:t>
            </a:r>
            <a:r>
              <a:rPr sz="19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영향을 평가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해야 함</a:t>
            </a:r>
            <a:endParaRPr sz="1900">
              <a:latin typeface="Malgun Gothic"/>
              <a:cs typeface="Malgun Gothic"/>
            </a:endParaRPr>
          </a:p>
          <a:p>
            <a:pPr marL="1021080" marR="5080" lvl="2" indent="-229235">
              <a:lnSpc>
                <a:spcPts val="2050"/>
              </a:lnSpc>
              <a:spcBef>
                <a:spcPts val="49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앞선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분석의 경우,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대조군이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나이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부분에서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차이가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약간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있 </a:t>
            </a:r>
            <a:r>
              <a:rPr sz="1900" spc="-6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는 것으로 나타났으므로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이를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인지/유의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해야</a:t>
            </a:r>
            <a:r>
              <a:rPr sz="1900" spc="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900">
              <a:latin typeface="Malgun Gothic"/>
              <a:cs typeface="Malgun Gothic"/>
            </a:endParaRPr>
          </a:p>
          <a:p>
            <a:pPr marL="1478280" lvl="3" indent="-229235">
              <a:lnSpc>
                <a:spcPct val="100000"/>
              </a:lnSpc>
              <a:spcBef>
                <a:spcPts val="170"/>
              </a:spcBef>
              <a:buFont typeface="Wingdings"/>
              <a:buChar char=""/>
              <a:tabLst>
                <a:tab pos="14789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처치군이</a:t>
            </a:r>
            <a:r>
              <a:rPr sz="17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약간</a:t>
            </a:r>
            <a:r>
              <a:rPr sz="17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어림</a:t>
            </a:r>
            <a:endParaRPr sz="1700">
              <a:latin typeface="Malgun Gothic"/>
              <a:cs typeface="Malgun Gothic"/>
            </a:endParaRPr>
          </a:p>
          <a:p>
            <a:pPr marL="1478280" lvl="3" indent="-229235">
              <a:lnSpc>
                <a:spcPts val="1939"/>
              </a:lnSpc>
              <a:spcBef>
                <a:spcPts val="210"/>
              </a:spcBef>
              <a:buFont typeface="Wingdings"/>
              <a:buChar char=""/>
              <a:tabLst>
                <a:tab pos="14789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차이가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추론에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문제가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될까?</a:t>
            </a:r>
            <a:endParaRPr sz="1700">
              <a:latin typeface="Malgun Gothic"/>
              <a:cs typeface="Malgun Gothic"/>
            </a:endParaRPr>
          </a:p>
          <a:p>
            <a:pPr marL="1478280">
              <a:lnSpc>
                <a:spcPts val="1939"/>
              </a:lnSpc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(나이가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좀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어린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것이 결과에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큰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미칠까?)</a:t>
            </a:r>
            <a:endParaRPr sz="17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844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Using</a:t>
            </a:r>
            <a:r>
              <a:rPr sz="3800" u="none" spc="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868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3.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추론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둘러보기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csv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파일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작성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222" y="1871827"/>
            <a:ext cx="2037714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#매칭된</a:t>
            </a:r>
            <a:r>
              <a:rPr sz="1400" b="1" spc="-5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데이터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살펴보기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head(matched_data)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222" y="2639226"/>
            <a:ext cx="2694940" cy="53911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#매칭된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데이터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기초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통계량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검토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summary(matched_data)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4240" y="4073652"/>
            <a:ext cx="5586984" cy="20589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33222" y="3408400"/>
            <a:ext cx="5060315" cy="9042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#매칭된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데이터를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csv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파일로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빼내기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write.csv(matched_data,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file</a:t>
            </a:r>
            <a:r>
              <a:rPr sz="1400" b="1" spc="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matched_data_lalonde.csv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")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빼내서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다양한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추가분석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가능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2720" y="1517903"/>
            <a:ext cx="6128004" cy="10195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643753" y="2541690"/>
            <a:ext cx="3037205" cy="79502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distance: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성향점수</a:t>
            </a:r>
            <a:endParaRPr sz="1400">
              <a:latin typeface="Malgun Gothic"/>
              <a:cs typeface="Malgun Gothic"/>
            </a:endParaRPr>
          </a:p>
          <a:p>
            <a:pPr marL="12700" marR="5080">
              <a:lnSpc>
                <a:spcPct val="120000"/>
              </a:lnSpc>
            </a:pP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weights: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가중치 (1:1 매칭은 항상 1)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subclass: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같은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번호인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경우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매칭된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짝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28775" marR="5080" indent="-297180">
              <a:lnSpc>
                <a:spcPct val="100000"/>
              </a:lnSpc>
              <a:spcBef>
                <a:spcPts val="105"/>
              </a:spcBef>
            </a:pPr>
            <a:r>
              <a:rPr dirty="0"/>
              <a:t>Quick</a:t>
            </a:r>
            <a:r>
              <a:rPr spc="-35" dirty="0"/>
              <a:t> </a:t>
            </a:r>
            <a:r>
              <a:rPr dirty="0"/>
              <a:t>Review</a:t>
            </a:r>
            <a:r>
              <a:rPr spc="-30" dirty="0"/>
              <a:t> </a:t>
            </a:r>
            <a:r>
              <a:rPr dirty="0"/>
              <a:t>with </a:t>
            </a:r>
            <a:r>
              <a:rPr u="none" spc="-1210" dirty="0"/>
              <a:t> </a:t>
            </a:r>
            <a:r>
              <a:rPr dirty="0"/>
              <a:t>Another</a:t>
            </a:r>
            <a:r>
              <a:rPr spc="-30" dirty="0"/>
              <a:t> </a:t>
            </a:r>
            <a:r>
              <a:rPr dirty="0"/>
              <a:t>Dataset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2397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Quick</a:t>
            </a:r>
            <a:r>
              <a:rPr sz="3800" u="none" spc="1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Review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107045" cy="1583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앞서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배운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내용을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다른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이용하여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빠르게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복습하고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연습해보자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국내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소비자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약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1105명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설문조사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가상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3061462"/>
            <a:ext cx="2554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인과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관계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872" y="4585842"/>
            <a:ext cx="1360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문제</a:t>
            </a:r>
            <a:r>
              <a:rPr sz="2000" b="1" spc="-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상황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5377" y="3427170"/>
            <a:ext cx="7965440" cy="138747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전기요금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실시간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조회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어플리케이션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endParaRPr sz="2000">
              <a:latin typeface="Malgun Gothic"/>
              <a:cs typeface="Malgun Gothic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시간별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차등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요금제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참여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의향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개선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(1: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전혀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없음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~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5: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아주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있음)</a:t>
            </a:r>
            <a:endParaRPr sz="2000">
              <a:latin typeface="Malgun Gothic"/>
              <a:cs typeface="Malgun Gothic"/>
            </a:endParaRPr>
          </a:p>
          <a:p>
            <a:pPr marL="565785">
              <a:lnSpc>
                <a:spcPct val="100000"/>
              </a:lnSpc>
              <a:spcBef>
                <a:spcPts val="17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(이용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시간대별로</a:t>
            </a:r>
            <a:r>
              <a:rPr sz="1600" b="1" spc="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전기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요금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단가가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달라지는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요금제도)</a:t>
            </a:r>
            <a:endParaRPr sz="1600">
              <a:latin typeface="Malgun Gothic"/>
              <a:cs typeface="Malgun Gothic"/>
            </a:endParaRPr>
          </a:p>
          <a:p>
            <a:pPr marL="3206115">
              <a:lnSpc>
                <a:spcPct val="100000"/>
              </a:lnSpc>
              <a:spcBef>
                <a:spcPts val="142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인과성이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있다면 해당 어플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사용을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유도하여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5377" y="4981778"/>
            <a:ext cx="27190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표본의</a:t>
            </a:r>
            <a:r>
              <a:rPr sz="2000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대표성이</a:t>
            </a:r>
            <a:r>
              <a:rPr sz="20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없음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5377" y="5378602"/>
            <a:ext cx="7898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전기요금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실시간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조회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어플리케이션을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전체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표본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중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약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26%만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1628" y="3147186"/>
            <a:ext cx="12579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(있다고</a:t>
            </a:r>
            <a:r>
              <a:rPr sz="1600" b="1" spc="-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가정)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8817" y="4838191"/>
            <a:ext cx="45192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시간별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차등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요금제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참여 의향을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개선시키고자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함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5024"/>
            <a:ext cx="32397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70" dirty="0">
                <a:solidFill>
                  <a:srgbClr val="FFFFFF"/>
                </a:solidFill>
                <a:latin typeface="Malgun Gothic"/>
                <a:cs typeface="Malgun Gothic"/>
              </a:rPr>
              <a:t>Quick</a:t>
            </a:r>
            <a:r>
              <a:rPr sz="3800" b="1" spc="1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b="1" spc="55" dirty="0">
                <a:solidFill>
                  <a:srgbClr val="FFFFFF"/>
                </a:solidFill>
                <a:latin typeface="Malgun Gothic"/>
                <a:cs typeface="Malgun Gothic"/>
              </a:rPr>
              <a:t>Review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63290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번외)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시간대별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전력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사용량과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가능한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에너지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절약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행위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002" y="1688592"/>
            <a:ext cx="7330350" cy="436250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2397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Quick</a:t>
            </a:r>
            <a:r>
              <a:rPr sz="3800" u="none" spc="1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Review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7922895" cy="5205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목록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treat: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실시간 조회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어플리케이션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활용 여부 (1: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활용, 0: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미활용)</a:t>
            </a: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225"/>
              </a:spcBef>
              <a:buFont typeface="Wingdings"/>
              <a:buChar char=""/>
              <a:tabLst>
                <a:tab pos="564515" algn="l"/>
              </a:tabLst>
            </a:pP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tou_intent: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 시간별 차등 요금제 참여 의향 (1: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있음, 0: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없음)</a:t>
            </a:r>
            <a:endParaRPr sz="1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D47"/>
              </a:buClr>
              <a:buFont typeface="Wingdings"/>
              <a:buChar char=""/>
            </a:pPr>
            <a:endParaRPr sz="15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gender: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성별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(남성: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1)</a:t>
            </a: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225"/>
              </a:spcBef>
              <a:buFont typeface="Wingdings"/>
              <a:buChar char=""/>
              <a:tabLst>
                <a:tab pos="5645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age:</a:t>
            </a:r>
            <a:r>
              <a:rPr sz="19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나이</a:t>
            </a:r>
            <a:r>
              <a:rPr sz="19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(세)</a:t>
            </a: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229"/>
              </a:spcBef>
              <a:buFont typeface="Wingdings"/>
              <a:buChar char=""/>
              <a:tabLst>
                <a:tab pos="564515" algn="l"/>
              </a:tabLst>
            </a:pP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region:</a:t>
            </a:r>
            <a:r>
              <a:rPr sz="19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지역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(후술)</a:t>
            </a: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229"/>
              </a:spcBef>
              <a:buFont typeface="Wingdings"/>
              <a:buChar char=""/>
              <a:tabLst>
                <a:tab pos="5645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edu:</a:t>
            </a:r>
            <a:r>
              <a:rPr sz="19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교육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연수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(후술)</a:t>
            </a: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229"/>
              </a:spcBef>
              <a:buFont typeface="Wingdings"/>
              <a:buChar char=""/>
              <a:tabLst>
                <a:tab pos="5645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h_income: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가구소득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(백만원/월)</a:t>
            </a: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225"/>
              </a:spcBef>
              <a:buFont typeface="Wingdings"/>
              <a:buChar char=""/>
              <a:tabLst>
                <a:tab pos="564515" algn="l"/>
              </a:tabLst>
            </a:pP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i_income: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개인소득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(백만원/월)</a:t>
            </a: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229"/>
              </a:spcBef>
              <a:buFont typeface="Wingdings"/>
              <a:buChar char=""/>
              <a:tabLst>
                <a:tab pos="5645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h_mem: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가구원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229"/>
              </a:spcBef>
              <a:buFont typeface="Wingdings"/>
              <a:buChar char=""/>
              <a:tabLst>
                <a:tab pos="5645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elec_bill: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월 평균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전기요금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(만원/월)</a:t>
            </a: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229"/>
              </a:spcBef>
              <a:buFont typeface="Wingdings"/>
              <a:buChar char=""/>
              <a:tabLst>
                <a:tab pos="5645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bill_satis: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전기요금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만족도 (1: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매우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불만족 ~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5: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매우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만족)</a:t>
            </a: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225"/>
              </a:spcBef>
              <a:buFont typeface="Wingdings"/>
              <a:buChar char=""/>
              <a:tabLst>
                <a:tab pos="5645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politic:</a:t>
            </a:r>
            <a:r>
              <a:rPr sz="19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정치 성향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(1: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매우 진보적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~ 5: 매우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보수적)</a:t>
            </a: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229"/>
              </a:spcBef>
              <a:buFont typeface="Wingdings"/>
              <a:buChar char=""/>
              <a:tabLst>
                <a:tab pos="564515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support: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정부 정책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지지도 (1: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매우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지지하지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않음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~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5: 매우 지지함)</a:t>
            </a:r>
            <a:endParaRPr sz="1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2397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Quick</a:t>
            </a:r>
            <a:r>
              <a:rPr sz="3800" u="none" spc="1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Review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2962910" cy="1186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목록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추가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설명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거주지역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95134" y="2389377"/>
          <a:ext cx="6115684" cy="3695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번호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지역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번호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지역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서울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강원도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부산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충청북도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대구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충청남도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인천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13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전라북도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5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광주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전라남도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6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대전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15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경상북도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7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울산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16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경상남도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8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세종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17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제주도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9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경기도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2397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Quick</a:t>
            </a:r>
            <a:r>
              <a:rPr sz="3800" u="none" spc="1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Review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2962910" cy="1186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목록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추가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설명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교육</a:t>
            </a:r>
            <a:r>
              <a:rPr sz="20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연수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85" y="2394367"/>
            <a:ext cx="8214102" cy="6816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2397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Quick</a:t>
            </a:r>
            <a:r>
              <a:rPr sz="3800" u="none" spc="1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Review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1945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0.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자료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불러오기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220" y="1880463"/>
            <a:ext cx="4168775" cy="13061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1594485" algn="l"/>
              </a:tabLst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#데이터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불러오기	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설정된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경로에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파일이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있어야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함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mydata2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read.csv("BEDA_data1_rev1.csv")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#데이터</a:t>
            </a:r>
            <a:r>
              <a:rPr sz="1400" b="1" spc="-6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둘러보기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summary(mydata2)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980" y="3354323"/>
            <a:ext cx="6966204" cy="300228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2397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Quick</a:t>
            </a:r>
            <a:r>
              <a:rPr sz="3800" u="none" spc="1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Review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7755255" cy="1766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성향점수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&amp;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Malgun Gothic"/>
              <a:cs typeface="Malgun Gothic"/>
            </a:endParaRPr>
          </a:p>
          <a:p>
            <a:pPr marL="243776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성별,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나이,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가구소득,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가구원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수,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전기요금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수준을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공변량으로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포함</a:t>
            </a:r>
            <a:endParaRPr sz="1400">
              <a:latin typeface="Malgun Gothic"/>
              <a:cs typeface="Malgun Gothic"/>
            </a:endParaRPr>
          </a:p>
          <a:p>
            <a:pPr marL="1689735" marR="621665" indent="-1237615">
              <a:lnSpc>
                <a:spcPct val="120000"/>
              </a:lnSpc>
              <a:spcBef>
                <a:spcPts val="62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mymodel2 &lt;- matchit (treat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~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gender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 age + h_income + h_mem +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elec_bill,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data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mydata2,</a:t>
            </a:r>
            <a:endParaRPr sz="1400">
              <a:latin typeface="Malgun Gothic"/>
              <a:cs typeface="Malgun Gothic"/>
            </a:endParaRPr>
          </a:p>
          <a:p>
            <a:pPr marL="1689735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distance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"glm",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2657" y="2800350"/>
            <a:ext cx="17913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method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"nearest")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220" y="3312667"/>
            <a:ext cx="18370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summary(mymodel2)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3623" y="2824352"/>
            <a:ext cx="24993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로짓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모형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+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nearest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neighbor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73124" y="3724655"/>
            <a:ext cx="5781040" cy="1777364"/>
            <a:chOff x="1373124" y="3724655"/>
            <a:chExt cx="5781040" cy="177736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3124" y="3724655"/>
              <a:ext cx="5629656" cy="16870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3227" y="3855719"/>
              <a:ext cx="1900427" cy="16459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324856" y="3904487"/>
              <a:ext cx="1762125" cy="1507490"/>
            </a:xfrm>
            <a:custGeom>
              <a:avLst/>
              <a:gdLst/>
              <a:ahLst/>
              <a:cxnLst/>
              <a:rect l="l" t="t" r="r" b="b"/>
              <a:pathLst>
                <a:path w="1762125" h="1507489">
                  <a:moveTo>
                    <a:pt x="0" y="1507236"/>
                  </a:moveTo>
                  <a:lnTo>
                    <a:pt x="1761744" y="1507236"/>
                  </a:lnTo>
                  <a:lnTo>
                    <a:pt x="1761744" y="0"/>
                  </a:lnTo>
                  <a:lnTo>
                    <a:pt x="0" y="0"/>
                  </a:lnTo>
                  <a:lnTo>
                    <a:pt x="0" y="1507236"/>
                  </a:lnTo>
                  <a:close/>
                </a:path>
              </a:pathLst>
            </a:custGeom>
            <a:ln w="5715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59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3647" y="6402211"/>
            <a:ext cx="1746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6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56930" cy="47911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정부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R&amp;D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지원과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기업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혁신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(3)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Malgun Gothic"/>
              <a:cs typeface="Malgun Gothic"/>
            </a:endParaRPr>
          </a:p>
          <a:p>
            <a:pPr marL="563880" marR="14604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그런데,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일각에서는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기업</a:t>
            </a:r>
            <a:r>
              <a:rPr sz="2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대상</a:t>
            </a:r>
            <a:r>
              <a:rPr sz="2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R&amp;D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지원이</a:t>
            </a:r>
            <a:r>
              <a:rPr sz="20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기업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혁신</a:t>
            </a:r>
            <a:r>
              <a:rPr sz="2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성과</a:t>
            </a:r>
            <a:r>
              <a:rPr sz="2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창출에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큰 </a:t>
            </a:r>
            <a:r>
              <a:rPr sz="2000" b="1" spc="-68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효과가</a:t>
            </a:r>
            <a:r>
              <a:rPr sz="2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없다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고</a:t>
            </a:r>
            <a:r>
              <a:rPr sz="2000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주장하기도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아래와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논쟁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상황을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생각해보자</a:t>
            </a:r>
            <a:endParaRPr sz="2000" dirty="0">
              <a:latin typeface="Malgun Gothic"/>
              <a:cs typeface="Malgun Gothic"/>
            </a:endParaRPr>
          </a:p>
          <a:p>
            <a:pPr marL="1021080" marR="180340" lvl="1" indent="-229235">
              <a:lnSpc>
                <a:spcPct val="1101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정부: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R&amp;D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보조금을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지원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받은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기업과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그렇지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못한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기업의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성과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비교했더니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지원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기업의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성과가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좋습니다!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???: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선정</a:t>
            </a:r>
            <a:r>
              <a:rPr sz="2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과정에서</a:t>
            </a:r>
            <a:r>
              <a:rPr sz="2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더</a:t>
            </a:r>
            <a:r>
              <a:rPr sz="2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유망한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기업을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지원했으니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당연한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것</a:t>
            </a:r>
            <a:r>
              <a:rPr sz="2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아님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?</a:t>
            </a:r>
            <a:endParaRPr sz="20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Arial MT"/>
              <a:buChar char="•"/>
            </a:pPr>
            <a:endParaRPr sz="21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즉</a:t>
            </a:r>
            <a:r>
              <a:rPr sz="2000" dirty="0">
                <a:solidFill>
                  <a:srgbClr val="0070C0"/>
                </a:solidFill>
                <a:latin typeface="Malgun Gothic"/>
                <a:cs typeface="Malgun Gothic"/>
              </a:rPr>
              <a:t>,</a:t>
            </a:r>
            <a:r>
              <a:rPr sz="2000" spc="-20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70C0"/>
                </a:solidFill>
                <a:latin typeface="Malgun Gothic"/>
                <a:cs typeface="Malgun Gothic"/>
              </a:rPr>
              <a:t>R&amp;D</a:t>
            </a:r>
            <a:r>
              <a:rPr sz="2000" b="1" spc="-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70C0"/>
                </a:solidFill>
                <a:latin typeface="Malgun Gothic"/>
                <a:cs typeface="Malgun Gothic"/>
              </a:rPr>
              <a:t>지원이라는</a:t>
            </a:r>
            <a:r>
              <a:rPr sz="2000" b="1" spc="-20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Malgun Gothic"/>
                <a:cs typeface="Malgun Gothic"/>
              </a:rPr>
              <a:t>처치(treatment)</a:t>
            </a:r>
            <a:r>
              <a:rPr sz="2000" spc="-5" dirty="0">
                <a:solidFill>
                  <a:srgbClr val="0070C0"/>
                </a:solidFill>
                <a:latin typeface="Malgun Gothic"/>
                <a:cs typeface="Malgun Gothic"/>
              </a:rPr>
              <a:t>가</a:t>
            </a:r>
            <a:r>
              <a:rPr sz="2000" spc="-50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70C0"/>
                </a:solidFill>
                <a:latin typeface="Malgun Gothic"/>
                <a:cs typeface="Malgun Gothic"/>
              </a:rPr>
              <a:t>실제로</a:t>
            </a:r>
            <a:r>
              <a:rPr sz="2000" b="1" spc="-10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70C0"/>
                </a:solidFill>
                <a:latin typeface="Malgun Gothic"/>
                <a:cs typeface="Malgun Gothic"/>
              </a:rPr>
              <a:t>기업들의</a:t>
            </a:r>
            <a:r>
              <a:rPr sz="2000" b="1" spc="-2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70C0"/>
                </a:solidFill>
                <a:latin typeface="Malgun Gothic"/>
                <a:cs typeface="Malgun Gothic"/>
              </a:rPr>
              <a:t>혁신</a:t>
            </a:r>
            <a:r>
              <a:rPr sz="2000" b="1" spc="-30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0070C0"/>
                </a:solidFill>
                <a:latin typeface="Malgun Gothic"/>
                <a:cs typeface="Malgun Gothic"/>
              </a:rPr>
              <a:t>성과</a:t>
            </a:r>
            <a:endParaRPr sz="2000" dirty="0">
              <a:solidFill>
                <a:srgbClr val="0070C0"/>
              </a:solidFill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0070C0"/>
                </a:solidFill>
                <a:latin typeface="Malgun Gothic"/>
                <a:cs typeface="Malgun Gothic"/>
              </a:rPr>
              <a:t>를</a:t>
            </a:r>
            <a:r>
              <a:rPr sz="2000" b="1" spc="-10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70C0"/>
                </a:solidFill>
                <a:latin typeface="Malgun Gothic"/>
                <a:cs typeface="Malgun Gothic"/>
              </a:rPr>
              <a:t>창출하는</a:t>
            </a:r>
            <a:r>
              <a:rPr sz="2000" b="1" spc="-20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70C0"/>
                </a:solidFill>
                <a:latin typeface="Malgun Gothic"/>
                <a:cs typeface="Malgun Gothic"/>
              </a:rPr>
              <a:t>데</a:t>
            </a:r>
            <a:r>
              <a:rPr sz="2000" b="1" spc="-10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70C0"/>
                </a:solidFill>
                <a:latin typeface="Malgun Gothic"/>
                <a:cs typeface="Malgun Gothic"/>
              </a:rPr>
              <a:t>기여하는지에</a:t>
            </a:r>
            <a:r>
              <a:rPr sz="2000" b="1" spc="-3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70C0"/>
                </a:solidFill>
                <a:latin typeface="Malgun Gothic"/>
                <a:cs typeface="Malgun Gothic"/>
              </a:rPr>
              <a:t>대한</a:t>
            </a:r>
            <a:r>
              <a:rPr sz="2000" b="1" spc="-10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70C0"/>
                </a:solidFill>
                <a:latin typeface="Malgun Gothic"/>
                <a:cs typeface="Malgun Gothic"/>
              </a:rPr>
              <a:t>엄밀한</a:t>
            </a:r>
            <a:r>
              <a:rPr sz="2000" b="1" spc="-20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70C0"/>
                </a:solidFill>
                <a:latin typeface="Malgun Gothic"/>
                <a:cs typeface="Malgun Gothic"/>
              </a:rPr>
              <a:t>인과성</a:t>
            </a:r>
            <a:r>
              <a:rPr sz="2000" b="1" spc="-10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70C0"/>
                </a:solidFill>
                <a:latin typeface="Malgun Gothic"/>
                <a:cs typeface="Malgun Gothic"/>
              </a:rPr>
              <a:t>추론이</a:t>
            </a:r>
            <a:r>
              <a:rPr sz="2000" b="1" spc="-20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70C0"/>
                </a:solidFill>
                <a:latin typeface="Malgun Gothic"/>
                <a:cs typeface="Malgun Gothic"/>
              </a:rPr>
              <a:t>필요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 dirty="0">
              <a:latin typeface="Malgun Gothic"/>
              <a:cs typeface="Malgun Gothic"/>
            </a:endParaRPr>
          </a:p>
          <a:p>
            <a:pPr marL="1021080" marR="110489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공동의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재원인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세금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사용하는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일이기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때문에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인과성을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밝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히는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문제는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매우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중요함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(정책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효과성)</a:t>
            </a:r>
            <a:endParaRPr sz="2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2397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Quick</a:t>
            </a:r>
            <a:r>
              <a:rPr sz="3800" u="none" spc="1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Review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2867025" cy="2240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(시각화)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800">
              <a:latin typeface="Malgun Gothic"/>
              <a:cs typeface="Malgun Gothic"/>
            </a:endParaRPr>
          </a:p>
          <a:p>
            <a:pPr marL="189230">
              <a:lnSpc>
                <a:spcPct val="10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#주요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시각화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분석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시행</a:t>
            </a:r>
            <a:endParaRPr sz="1400">
              <a:latin typeface="Malgun Gothic"/>
              <a:cs typeface="Malgun Gothic"/>
            </a:endParaRPr>
          </a:p>
          <a:p>
            <a:pPr marL="18923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plot(summary(mymodel2))</a:t>
            </a:r>
            <a:endParaRPr sz="1400">
              <a:latin typeface="Malgun Gothic"/>
              <a:cs typeface="Malgun Gothic"/>
            </a:endParaRPr>
          </a:p>
          <a:p>
            <a:pPr marL="189230" marR="5080">
              <a:lnSpc>
                <a:spcPts val="4040"/>
              </a:lnSpc>
              <a:spcBef>
                <a:spcPts val="32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plot(mymodel2, type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"jitter")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plot(mymodel2,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type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"hist")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96284" y="1641348"/>
            <a:ext cx="4780915" cy="4587240"/>
            <a:chOff x="3796284" y="1641348"/>
            <a:chExt cx="4780915" cy="45872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6284" y="1761065"/>
              <a:ext cx="4572535" cy="43421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2576" y="1641348"/>
              <a:ext cx="2444496" cy="45872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204204" y="1690116"/>
              <a:ext cx="2306320" cy="4448810"/>
            </a:xfrm>
            <a:custGeom>
              <a:avLst/>
              <a:gdLst/>
              <a:ahLst/>
              <a:cxnLst/>
              <a:rect l="l" t="t" r="r" b="b"/>
              <a:pathLst>
                <a:path w="2306320" h="4448810">
                  <a:moveTo>
                    <a:pt x="0" y="4448556"/>
                  </a:moveTo>
                  <a:lnTo>
                    <a:pt x="2305811" y="4448556"/>
                  </a:lnTo>
                  <a:lnTo>
                    <a:pt x="2305811" y="0"/>
                  </a:lnTo>
                  <a:lnTo>
                    <a:pt x="0" y="0"/>
                  </a:lnTo>
                  <a:lnTo>
                    <a:pt x="0" y="4448556"/>
                  </a:lnTo>
                  <a:close/>
                </a:path>
              </a:pathLst>
            </a:custGeom>
            <a:ln w="5715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83468" y="3375379"/>
            <a:ext cx="2889885" cy="3199765"/>
            <a:chOff x="583468" y="3375379"/>
            <a:chExt cx="2889885" cy="319976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468" y="3375379"/>
              <a:ext cx="2889876" cy="31991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3315" y="4113276"/>
              <a:ext cx="2820924" cy="133045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94943" y="4162044"/>
              <a:ext cx="2682240" cy="1191895"/>
            </a:xfrm>
            <a:custGeom>
              <a:avLst/>
              <a:gdLst/>
              <a:ahLst/>
              <a:cxnLst/>
              <a:rect l="l" t="t" r="r" b="b"/>
              <a:pathLst>
                <a:path w="2682240" h="1191895">
                  <a:moveTo>
                    <a:pt x="0" y="1191767"/>
                  </a:moveTo>
                  <a:lnTo>
                    <a:pt x="2682239" y="1191767"/>
                  </a:lnTo>
                  <a:lnTo>
                    <a:pt x="2682239" y="0"/>
                  </a:lnTo>
                  <a:lnTo>
                    <a:pt x="0" y="0"/>
                  </a:lnTo>
                  <a:lnTo>
                    <a:pt x="0" y="1191767"/>
                  </a:lnTo>
                  <a:close/>
                </a:path>
              </a:pathLst>
            </a:custGeom>
            <a:ln w="5715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2397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Quick</a:t>
            </a:r>
            <a:r>
              <a:rPr sz="3800" u="none" spc="1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Review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3780154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b="1" spc="-6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추론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800">
              <a:latin typeface="Malgun Gothic"/>
              <a:cs typeface="Malgun Gothic"/>
            </a:endParaRPr>
          </a:p>
          <a:p>
            <a:pPr marL="189230">
              <a:lnSpc>
                <a:spcPct val="10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#매칭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데이터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구성</a:t>
            </a:r>
            <a:endParaRPr sz="1400">
              <a:latin typeface="Malgun Gothic"/>
              <a:cs typeface="Malgun Gothic"/>
            </a:endParaRPr>
          </a:p>
          <a:p>
            <a:pPr marL="18923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matched_data2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&lt;-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match.data(mymodel2)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178" y="2505201"/>
            <a:ext cx="2871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#카이제곱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검정을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위한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테이블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구성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2178" y="2760929"/>
            <a:ext cx="6191250" cy="1008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table_for_test</a:t>
            </a:r>
            <a:r>
              <a:rPr sz="1400" b="1" spc="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400" b="1" spc="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table(matched_data2$treat,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matched_data2$tou_intent)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#카이제곱</a:t>
            </a:r>
            <a:r>
              <a:rPr sz="1400" b="1" spc="-7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검정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chisq.test(table_for_test)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103" y="3947159"/>
            <a:ext cx="7479792" cy="90982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170045" y="5083722"/>
            <a:ext cx="4087495" cy="795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p-value가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0.1보다 작으므로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(심지어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매우 작음)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treat에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따라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tou_intent의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유의미한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차이가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존재함 </a:t>
            </a:r>
            <a:r>
              <a:rPr sz="1400" b="1" spc="-4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(수치를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별도로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계산해보면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11.4%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vs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26.5%)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6789" y="2462022"/>
            <a:ext cx="44888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검증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대상이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범주형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더미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변수이므로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카이제곱검정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수행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7059" y="1513332"/>
            <a:ext cx="1417320" cy="79552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61</a:t>
            </a:fld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38425" marR="5080" indent="-2469515">
              <a:lnSpc>
                <a:spcPct val="100000"/>
              </a:lnSpc>
              <a:spcBef>
                <a:spcPts val="105"/>
              </a:spcBef>
            </a:pPr>
            <a:r>
              <a:rPr dirty="0"/>
              <a:t>Comparing</a:t>
            </a:r>
            <a:r>
              <a:rPr spc="-20" dirty="0"/>
              <a:t> </a:t>
            </a:r>
            <a:r>
              <a:rPr dirty="0"/>
              <a:t>PSM</a:t>
            </a:r>
            <a:r>
              <a:rPr spc="-40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dirty="0"/>
              <a:t>Other </a:t>
            </a:r>
            <a:r>
              <a:rPr u="none" spc="-1210" dirty="0"/>
              <a:t> </a:t>
            </a:r>
            <a:r>
              <a:rPr dirty="0"/>
              <a:t>Methods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81680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Multiple</a:t>
            </a:r>
            <a:r>
              <a:rPr sz="3800" u="none" spc="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Linear</a:t>
            </a:r>
            <a:r>
              <a:rPr sz="3800" u="none" spc="1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Model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29432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Recall)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다중선형회귀모형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372" y="1778377"/>
            <a:ext cx="8346440" cy="44989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04800" indent="-22923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305435" algn="l"/>
              </a:tabLst>
            </a:pP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다중</a:t>
            </a:r>
            <a:r>
              <a:rPr sz="1800" b="1" dirty="0">
                <a:solidFill>
                  <a:srgbClr val="041E41"/>
                </a:solidFill>
                <a:latin typeface="Arial"/>
                <a:cs typeface="Arial"/>
              </a:rPr>
              <a:t>(multiple)</a:t>
            </a:r>
            <a:r>
              <a:rPr sz="1800" b="1" spc="-55" dirty="0">
                <a:solidFill>
                  <a:srgbClr val="041E4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선형회귀모형</a:t>
            </a:r>
            <a:endParaRPr sz="1800">
              <a:latin typeface="Malgun Gothic"/>
              <a:cs typeface="Malgun Gothic"/>
            </a:endParaRPr>
          </a:p>
          <a:p>
            <a:pPr marL="762000" lvl="1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762000" algn="l"/>
                <a:tab pos="762635" algn="l"/>
              </a:tabLst>
            </a:pPr>
            <a:r>
              <a:rPr sz="1800" b="1" spc="-5" dirty="0">
                <a:solidFill>
                  <a:srgbClr val="041E41"/>
                </a:solidFill>
                <a:latin typeface="Malgun Gothic"/>
                <a:cs typeface="Malgun Gothic"/>
              </a:rPr>
              <a:t>하나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의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종속변수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(Y)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가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041E41"/>
                </a:solidFill>
                <a:latin typeface="Malgun Gothic"/>
                <a:cs typeface="Malgun Gothic"/>
              </a:rPr>
              <a:t>여러</a:t>
            </a:r>
            <a:r>
              <a:rPr sz="1800" b="1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041E41"/>
                </a:solidFill>
                <a:latin typeface="Malgun Gothic"/>
                <a:cs typeface="Malgun Gothic"/>
              </a:rPr>
              <a:t>개</a:t>
            </a:r>
            <a:r>
              <a:rPr sz="1800" b="1" spc="-5" dirty="0">
                <a:solidFill>
                  <a:srgbClr val="041E41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041E41"/>
                </a:solidFill>
                <a:latin typeface="Malgun Gothic"/>
                <a:cs typeface="Malgun Gothic"/>
              </a:rPr>
              <a:t>하나</a:t>
            </a:r>
            <a:r>
              <a:rPr sz="1800" b="1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041E41"/>
                </a:solidFill>
                <a:latin typeface="Malgun Gothic"/>
                <a:cs typeface="Malgun Gothic"/>
              </a:rPr>
              <a:t>이상</a:t>
            </a:r>
            <a:r>
              <a:rPr sz="1800" b="1" spc="-5" dirty="0">
                <a:solidFill>
                  <a:srgbClr val="041E41"/>
                </a:solidFill>
                <a:latin typeface="Arial"/>
                <a:cs typeface="Arial"/>
              </a:rPr>
              <a:t>)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의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설명변수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(X)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와</a:t>
            </a:r>
            <a:r>
              <a:rPr sz="1800" spc="-12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어떠한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관계를</a:t>
            </a:r>
            <a:endParaRPr sz="1800">
              <a:latin typeface="Malgun Gothic"/>
              <a:cs typeface="Malgun Gothic"/>
            </a:endParaRPr>
          </a:p>
          <a:p>
            <a:pPr marL="762000">
              <a:lnSpc>
                <a:spcPct val="100000"/>
              </a:lnSpc>
            </a:pP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가지는가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Arial MT"/>
              <a:cs typeface="Arial MT"/>
            </a:endParaRPr>
          </a:p>
          <a:p>
            <a:pPr marR="393700" algn="ctr">
              <a:lnSpc>
                <a:spcPct val="100000"/>
              </a:lnSpc>
            </a:pPr>
            <a:r>
              <a:rPr sz="1800" dirty="0">
                <a:solidFill>
                  <a:srgbClr val="041E41"/>
                </a:solidFill>
                <a:latin typeface="Cambria Math"/>
                <a:cs typeface="Cambria Math"/>
              </a:rPr>
              <a:t>𝑌</a:t>
            </a:r>
            <a:r>
              <a:rPr sz="1800" spc="150" dirty="0">
                <a:solidFill>
                  <a:srgbClr val="041E41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41E41"/>
                </a:solidFill>
                <a:latin typeface="Cambria Math"/>
                <a:cs typeface="Cambria Math"/>
              </a:rPr>
              <a:t>=</a:t>
            </a:r>
            <a:r>
              <a:rPr sz="1800" spc="105" dirty="0">
                <a:solidFill>
                  <a:srgbClr val="041E41"/>
                </a:solidFill>
                <a:latin typeface="Cambria Math"/>
                <a:cs typeface="Cambria Math"/>
              </a:rPr>
              <a:t> </a:t>
            </a:r>
            <a:r>
              <a:rPr sz="1800" spc="-120" dirty="0">
                <a:solidFill>
                  <a:srgbClr val="041E41"/>
                </a:solidFill>
                <a:latin typeface="Cambria Math"/>
                <a:cs typeface="Cambria Math"/>
              </a:rPr>
              <a:t>𝛽</a:t>
            </a:r>
            <a:r>
              <a:rPr sz="1950" spc="60" baseline="-14957" dirty="0">
                <a:solidFill>
                  <a:srgbClr val="041E41"/>
                </a:solidFill>
                <a:latin typeface="Cambria Math"/>
                <a:cs typeface="Cambria Math"/>
              </a:rPr>
              <a:t>0</a:t>
            </a:r>
            <a:r>
              <a:rPr sz="1950" baseline="-14957" dirty="0">
                <a:solidFill>
                  <a:srgbClr val="041E41"/>
                </a:solidFill>
                <a:latin typeface="Cambria Math"/>
                <a:cs typeface="Cambria Math"/>
              </a:rPr>
              <a:t> </a:t>
            </a:r>
            <a:r>
              <a:rPr sz="1950" spc="-157" baseline="-14957" dirty="0">
                <a:solidFill>
                  <a:srgbClr val="041E41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41E41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041E41"/>
                </a:solidFill>
                <a:latin typeface="Cambria Math"/>
                <a:cs typeface="Cambria Math"/>
              </a:rPr>
              <a:t> </a:t>
            </a:r>
            <a:r>
              <a:rPr sz="1800" spc="-155" dirty="0">
                <a:solidFill>
                  <a:srgbClr val="041E41"/>
                </a:solidFill>
                <a:latin typeface="Cambria Math"/>
                <a:cs typeface="Cambria Math"/>
              </a:rPr>
              <a:t>𝛽</a:t>
            </a:r>
            <a:r>
              <a:rPr sz="1950" spc="172" baseline="-14957" dirty="0">
                <a:solidFill>
                  <a:srgbClr val="041E41"/>
                </a:solidFill>
                <a:latin typeface="Cambria Math"/>
                <a:cs typeface="Cambria Math"/>
              </a:rPr>
              <a:t>1</a:t>
            </a:r>
            <a:r>
              <a:rPr sz="1800" spc="-120" dirty="0">
                <a:solidFill>
                  <a:srgbClr val="041E41"/>
                </a:solidFill>
                <a:latin typeface="Cambria Math"/>
                <a:cs typeface="Cambria Math"/>
              </a:rPr>
              <a:t>𝑋</a:t>
            </a:r>
            <a:r>
              <a:rPr sz="1950" spc="60" baseline="-14957" dirty="0">
                <a:solidFill>
                  <a:srgbClr val="041E41"/>
                </a:solidFill>
                <a:latin typeface="Cambria Math"/>
                <a:cs typeface="Cambria Math"/>
              </a:rPr>
              <a:t>1</a:t>
            </a:r>
            <a:r>
              <a:rPr sz="1950" baseline="-14957" dirty="0">
                <a:solidFill>
                  <a:srgbClr val="041E41"/>
                </a:solidFill>
                <a:latin typeface="Cambria Math"/>
                <a:cs typeface="Cambria Math"/>
              </a:rPr>
              <a:t> </a:t>
            </a:r>
            <a:r>
              <a:rPr sz="1950" spc="-165" baseline="-14957" dirty="0">
                <a:solidFill>
                  <a:srgbClr val="041E41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120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172" baseline="-1495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sz="1800" spc="-85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60" baseline="-1495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sz="1950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-157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⋯</a:t>
            </a:r>
            <a:r>
              <a:rPr sz="1800" spc="-10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41E41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041E41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41E41"/>
                </a:solidFill>
                <a:latin typeface="Cambria Math"/>
                <a:cs typeface="Cambria Math"/>
              </a:rPr>
              <a:t>𝜀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Cambria Math"/>
              <a:cs typeface="Cambria Math"/>
            </a:endParaRPr>
          </a:p>
          <a:p>
            <a:pPr marL="762000" lvl="1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62000" algn="l"/>
                <a:tab pos="762635" algn="l"/>
              </a:tabLst>
            </a:pPr>
            <a:r>
              <a:rPr sz="1800" spc="-120" dirty="0">
                <a:solidFill>
                  <a:srgbClr val="041E41"/>
                </a:solidFill>
                <a:latin typeface="Cambria Math"/>
                <a:cs typeface="Cambria Math"/>
              </a:rPr>
              <a:t>𝛽</a:t>
            </a:r>
            <a:r>
              <a:rPr sz="1950" spc="172" baseline="-14957" dirty="0">
                <a:solidFill>
                  <a:srgbClr val="041E41"/>
                </a:solidFill>
                <a:latin typeface="Cambria Math"/>
                <a:cs typeface="Cambria Math"/>
              </a:rPr>
              <a:t>0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120" dirty="0">
                <a:solidFill>
                  <a:srgbClr val="041E41"/>
                </a:solidFill>
                <a:latin typeface="Cambria Math"/>
                <a:cs typeface="Cambria Math"/>
              </a:rPr>
              <a:t>𝑋</a:t>
            </a:r>
            <a:r>
              <a:rPr sz="1950" spc="172" baseline="-14957" dirty="0">
                <a:solidFill>
                  <a:srgbClr val="041E41"/>
                </a:solidFill>
                <a:latin typeface="Cambria Math"/>
                <a:cs typeface="Cambria Math"/>
              </a:rPr>
              <a:t>1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과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85" dirty="0">
                <a:solidFill>
                  <a:srgbClr val="041E41"/>
                </a:solidFill>
                <a:latin typeface="Cambria Math"/>
                <a:cs typeface="Cambria Math"/>
              </a:rPr>
              <a:t>𝑋</a:t>
            </a:r>
            <a:r>
              <a:rPr sz="1950" spc="172" baseline="-14957" dirty="0">
                <a:solidFill>
                  <a:srgbClr val="041E41"/>
                </a:solidFill>
                <a:latin typeface="Cambria Math"/>
                <a:cs typeface="Cambria Math"/>
              </a:rPr>
              <a:t>2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가</a:t>
            </a:r>
            <a:r>
              <a:rPr sz="1800" spc="-2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모두</a:t>
            </a:r>
            <a:r>
              <a:rPr sz="1800" spc="-2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Cambria Math"/>
                <a:cs typeface="Cambria Math"/>
              </a:rPr>
              <a:t>0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일</a:t>
            </a:r>
            <a:r>
              <a:rPr sz="1800" spc="-22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때의</a:t>
            </a:r>
            <a:r>
              <a:rPr sz="1800" spc="-2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5" dirty="0">
                <a:solidFill>
                  <a:srgbClr val="041E41"/>
                </a:solidFill>
                <a:latin typeface="Cambria Math"/>
                <a:cs typeface="Cambria Math"/>
              </a:rPr>
              <a:t>Y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의</a:t>
            </a:r>
            <a:r>
              <a:rPr sz="1800" spc="-2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값</a:t>
            </a:r>
            <a:r>
              <a:rPr sz="1800" spc="-2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Cambria Math"/>
                <a:cs typeface="Cambria Math"/>
              </a:rPr>
              <a:t>(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해석적</a:t>
            </a:r>
            <a:r>
              <a:rPr sz="1800" spc="-22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의미</a:t>
            </a:r>
            <a:r>
              <a:rPr sz="1800" spc="-22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크게</a:t>
            </a:r>
            <a:r>
              <a:rPr sz="1800" spc="-2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없는</a:t>
            </a:r>
            <a:r>
              <a:rPr sz="1800" spc="-2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경우</a:t>
            </a:r>
            <a:r>
              <a:rPr sz="1800" spc="-22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많음</a:t>
            </a:r>
            <a:r>
              <a:rPr sz="1800" dirty="0">
                <a:solidFill>
                  <a:srgbClr val="041E41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041E41"/>
              </a:buClr>
              <a:buFont typeface="Arial MT"/>
              <a:buChar char="•"/>
            </a:pPr>
            <a:endParaRPr sz="2600">
              <a:latin typeface="Cambria Math"/>
              <a:cs typeface="Cambria Math"/>
            </a:endParaRPr>
          </a:p>
          <a:p>
            <a:pPr marL="762000" lvl="1" indent="-229235">
              <a:lnSpc>
                <a:spcPct val="100000"/>
              </a:lnSpc>
              <a:buFont typeface="Arial MT"/>
              <a:buChar char="•"/>
              <a:tabLst>
                <a:tab pos="762000" algn="l"/>
                <a:tab pos="762635" algn="l"/>
              </a:tabLst>
            </a:pPr>
            <a:r>
              <a:rPr sz="1800" spc="-20" dirty="0">
                <a:solidFill>
                  <a:srgbClr val="041E41"/>
                </a:solidFill>
                <a:latin typeface="Cambria Math"/>
                <a:cs typeface="Cambria Math"/>
              </a:rPr>
              <a:t>𝛽</a:t>
            </a:r>
            <a:r>
              <a:rPr sz="1950" spc="-30" baseline="-14957" dirty="0">
                <a:solidFill>
                  <a:srgbClr val="041E41"/>
                </a:solidFill>
                <a:latin typeface="Cambria Math"/>
                <a:cs typeface="Cambria Math"/>
              </a:rPr>
              <a:t>1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5" dirty="0">
                <a:solidFill>
                  <a:srgbClr val="041E41"/>
                </a:solidFill>
                <a:latin typeface="Cambria Math"/>
                <a:cs typeface="Cambria Math"/>
              </a:rPr>
              <a:t>𝑿</a:t>
            </a:r>
            <a:r>
              <a:rPr sz="1950" spc="7" baseline="-14957" dirty="0">
                <a:solidFill>
                  <a:srgbClr val="041E41"/>
                </a:solidFill>
                <a:latin typeface="Cambria Math"/>
                <a:cs typeface="Cambria Math"/>
              </a:rPr>
              <a:t>𝟐 </a:t>
            </a:r>
            <a:r>
              <a:rPr sz="1300" spc="13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의</a:t>
            </a:r>
            <a:r>
              <a:rPr sz="1800" b="1" u="sng" spc="-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영향이 조정된</a:t>
            </a:r>
            <a:r>
              <a:rPr sz="18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상태에서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, </a:t>
            </a:r>
            <a:r>
              <a:rPr sz="1800" spc="-5" dirty="0">
                <a:solidFill>
                  <a:srgbClr val="041E41"/>
                </a:solidFill>
                <a:latin typeface="Cambria Math"/>
                <a:cs typeface="Cambria Math"/>
              </a:rPr>
              <a:t>𝑋</a:t>
            </a:r>
            <a:r>
              <a:rPr sz="1950" spc="-7" baseline="-14957" dirty="0">
                <a:solidFill>
                  <a:srgbClr val="041E41"/>
                </a:solidFill>
                <a:latin typeface="Cambria Math"/>
                <a:cs typeface="Cambria Math"/>
              </a:rPr>
              <a:t>1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의</a:t>
            </a:r>
            <a:r>
              <a:rPr sz="1800" spc="1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단위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변화에 따른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Y의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변화량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80"/>
              </a:spcBef>
              <a:buClr>
                <a:srgbClr val="041E41"/>
              </a:buClr>
              <a:buFont typeface="Arial MT"/>
              <a:buChar char="•"/>
            </a:pPr>
            <a:endParaRPr sz="1650">
              <a:latin typeface="Malgun Gothic"/>
              <a:cs typeface="Malgun Gothic"/>
            </a:endParaRPr>
          </a:p>
          <a:p>
            <a:pPr marL="762000" lvl="1" indent="-229235">
              <a:lnSpc>
                <a:spcPct val="100000"/>
              </a:lnSpc>
              <a:buFont typeface="Arial MT"/>
              <a:buChar char="•"/>
              <a:tabLst>
                <a:tab pos="762000" algn="l"/>
                <a:tab pos="762635" algn="l"/>
              </a:tabLst>
            </a:pPr>
            <a:r>
              <a:rPr sz="1800" spc="-5" dirty="0">
                <a:solidFill>
                  <a:srgbClr val="041E41"/>
                </a:solidFill>
                <a:latin typeface="Cambria Math"/>
                <a:cs typeface="Cambria Math"/>
              </a:rPr>
              <a:t>𝛽</a:t>
            </a:r>
            <a:r>
              <a:rPr sz="1950" spc="-7" baseline="-14957" dirty="0">
                <a:solidFill>
                  <a:srgbClr val="041E41"/>
                </a:solidFill>
                <a:latin typeface="Cambria Math"/>
                <a:cs typeface="Cambria Math"/>
              </a:rPr>
              <a:t>2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𝑿</a:t>
            </a:r>
            <a:r>
              <a:rPr sz="1950" spc="7" baseline="-14957" dirty="0">
                <a:latin typeface="Cambria Math"/>
                <a:cs typeface="Cambria Math"/>
              </a:rPr>
              <a:t>𝟏 </a:t>
            </a:r>
            <a:r>
              <a:rPr sz="1300" spc="14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의 </a:t>
            </a:r>
            <a:r>
              <a:rPr sz="1800" b="1" u="sng" spc="-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영향이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spc="-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조정된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spc="-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상태에서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10" dirty="0">
                <a:solidFill>
                  <a:srgbClr val="041E41"/>
                </a:solidFill>
                <a:latin typeface="Cambria Math"/>
                <a:cs typeface="Cambria Math"/>
              </a:rPr>
              <a:t>𝑋</a:t>
            </a:r>
            <a:r>
              <a:rPr sz="1950" spc="15" baseline="-14957" dirty="0">
                <a:solidFill>
                  <a:srgbClr val="041E41"/>
                </a:solidFill>
                <a:latin typeface="Cambria Math"/>
                <a:cs typeface="Cambria Math"/>
              </a:rPr>
              <a:t>2</a:t>
            </a:r>
            <a:r>
              <a:rPr sz="1800" spc="10" dirty="0">
                <a:solidFill>
                  <a:srgbClr val="041E41"/>
                </a:solidFill>
                <a:latin typeface="Malgun Gothic"/>
                <a:cs typeface="Malgun Gothic"/>
              </a:rPr>
              <a:t>의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단위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변화에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Y의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변화량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70"/>
              </a:spcBef>
              <a:buClr>
                <a:srgbClr val="041E41"/>
              </a:buClr>
              <a:buFont typeface="Arial MT"/>
              <a:buChar char="•"/>
            </a:pPr>
            <a:endParaRPr sz="1550">
              <a:latin typeface="Malgun Gothic"/>
              <a:cs typeface="Malgun Gothic"/>
            </a:endParaRPr>
          </a:p>
          <a:p>
            <a:pPr marL="304800" marR="17780" indent="-229235">
              <a:lnSpc>
                <a:spcPct val="100000"/>
              </a:lnSpc>
              <a:buFont typeface="Wingdings"/>
              <a:buChar char=""/>
              <a:tabLst>
                <a:tab pos="30543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즉, 설명변수(X)가 여러 개인 경우 각 X 앞에 곱해진 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모수(</a:t>
            </a:r>
            <a:r>
              <a:rPr sz="1800" spc="5" dirty="0">
                <a:solidFill>
                  <a:srgbClr val="041E41"/>
                </a:solidFill>
                <a:latin typeface="Cambria Math"/>
                <a:cs typeface="Cambria Math"/>
              </a:rPr>
              <a:t>𝛽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)의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의미는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다른 설 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명변수들의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영향이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모두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조정된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상태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에서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각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X의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단위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변화에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Y의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변화량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2701" y="958556"/>
            <a:ext cx="5798185" cy="61214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구축된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모형을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통해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예측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등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추가분석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가능</a:t>
            </a:r>
            <a:endParaRPr sz="1600">
              <a:latin typeface="Malgun Gothic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선형성,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다중공선성,</a:t>
            </a:r>
            <a:r>
              <a:rPr sz="1600" b="1" spc="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오차관련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주요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가정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등을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만족시켜야</a:t>
            </a:r>
            <a:r>
              <a:rPr sz="1600" b="1" spc="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함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2115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vs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Linear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595995" cy="517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PSM은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다중선형회귀분석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대비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어떠한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이점이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있는가?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250">
              <a:latin typeface="Malgun Gothic"/>
              <a:cs typeface="Malgun Gothic"/>
            </a:endParaRPr>
          </a:p>
          <a:p>
            <a:pPr marL="563880" indent="-229235" algn="just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선형회귀분석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혼동변수를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통제변수(control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variable)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형태로</a:t>
            </a:r>
            <a:endParaRPr sz="2000">
              <a:latin typeface="Malgun Gothic"/>
              <a:cs typeface="Malgun Gothic"/>
            </a:endParaRPr>
          </a:p>
          <a:p>
            <a:pPr marL="563880" algn="just">
              <a:lnSpc>
                <a:spcPct val="100000"/>
              </a:lnSpc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모형에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포함(모델링)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sz="20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통제함</a:t>
            </a:r>
            <a:endParaRPr sz="2000">
              <a:latin typeface="Malgun Gothic"/>
              <a:cs typeface="Malgun Gothic"/>
            </a:endParaRPr>
          </a:p>
          <a:p>
            <a:pPr marL="1021080" marR="5080" lvl="1" indent="-229235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선형 가정을 기반으로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존재하지 않는 관측치에 대한 예측, 변수의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중요도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평가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분석이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가능함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추론만이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목적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아님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2000">
              <a:latin typeface="Malgun Gothic"/>
              <a:cs typeface="Malgun Gothic"/>
            </a:endParaRPr>
          </a:p>
          <a:p>
            <a:pPr marL="1021080" marR="170180" lvl="1" indent="-229235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단,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혼동변수가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종속변수에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‘선형’으로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미친다고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하며,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경우에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(특히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현상이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복잡한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경우)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선형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가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정은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생각보다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큰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제약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850">
              <a:latin typeface="Malgun Gothic"/>
              <a:cs typeface="Malgun Gothic"/>
            </a:endParaRPr>
          </a:p>
          <a:p>
            <a:pPr marL="563880" marR="73025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관찰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기법을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적용하여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준실험적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조건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성,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강력한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추론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제공하며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선형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가정을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완화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추론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중요한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목적</a:t>
            </a:r>
            <a:endParaRPr sz="2000">
              <a:latin typeface="Malgun Gothic"/>
              <a:cs typeface="Malgun Gothic"/>
            </a:endParaRPr>
          </a:p>
          <a:p>
            <a:pPr marL="1021080" marR="30226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단,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매칭되지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못한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일부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관측치를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버리게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있으며,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매칭되지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못한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관측치와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연관된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그룹에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대해서는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설명하기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어려움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2115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vs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Linear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31530" cy="534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선형회귀분석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예시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  <a:tab pos="3724910" algn="l"/>
              </a:tabLst>
            </a:pP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A대학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취업지원</a:t>
            </a:r>
            <a:r>
              <a:rPr sz="1900" b="1" spc="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프로그램이	취업률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개선에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미치는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영향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분석하기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위</a:t>
            </a:r>
            <a:endParaRPr sz="19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해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데이터를 수집했다고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해보자</a:t>
            </a:r>
            <a:endParaRPr sz="19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대상 인과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관계: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취업지원 프로그램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이수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취업률 개선</a:t>
            </a:r>
            <a:endParaRPr sz="19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그런데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놀랍게도, 프로그램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이수자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모두가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남성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이♘다고</a:t>
            </a:r>
            <a:r>
              <a:rPr sz="19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해보자</a:t>
            </a:r>
            <a:endParaRPr sz="19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333D47"/>
              </a:buClr>
              <a:buFont typeface="Arial MT"/>
              <a:buChar char="•"/>
            </a:pPr>
            <a:endParaRPr sz="1750">
              <a:latin typeface="Malgun Gothic"/>
              <a:cs typeface="Malgun Gothic"/>
            </a:endParaRPr>
          </a:p>
          <a:p>
            <a:pPr marL="563880" marR="6985" indent="-229235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이 경우 PSM을 활용한다면 보유한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처치군(프로그램을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이수한 남성)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에 대 </a:t>
            </a:r>
            <a:r>
              <a:rPr sz="1900" spc="-6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응하는 적절한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을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매칭, 취업지원 프로그램이 취업에 미친 영향(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인 </a:t>
            </a:r>
            <a:r>
              <a:rPr sz="1900" b="1" spc="-6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과성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)을 효과적으로</a:t>
            </a:r>
            <a:r>
              <a:rPr sz="19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분석할 수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900">
              <a:latin typeface="Malgun Gothic"/>
              <a:cs typeface="Malgun Gothic"/>
            </a:endParaRPr>
          </a:p>
          <a:p>
            <a:pPr marL="1021080" lvl="1" indent="-229235" algn="just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단,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혼동변수로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성별이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고려되어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대조군이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모두 남성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으로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매칭된다면</a:t>
            </a:r>
            <a:endParaRPr sz="1900">
              <a:latin typeface="Malgun Gothic"/>
              <a:cs typeface="Malgun Gothic"/>
            </a:endParaRPr>
          </a:p>
          <a:p>
            <a:pPr marL="1021080" algn="just">
              <a:lnSpc>
                <a:spcPct val="100000"/>
              </a:lnSpc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분석에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포함되지</a:t>
            </a:r>
            <a:r>
              <a:rPr sz="19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못한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그룹(여성)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대해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담론을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확장하기는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어려움</a:t>
            </a:r>
            <a:endParaRPr sz="1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Malgun Gothic"/>
              <a:cs typeface="Malgun Gothic"/>
            </a:endParaRPr>
          </a:p>
          <a:p>
            <a:pPr marL="563880" marR="52069" indent="-229235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선형회귀분석을 활용할 경우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모든 데이터를 활용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할 수 있고, 추정된 모형 </a:t>
            </a:r>
            <a:r>
              <a:rPr sz="1900" spc="-6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바탕으로 존재하지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않는 관측치(여성 이수자)에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대한 예측도 가능</a:t>
            </a:r>
            <a:endParaRPr sz="1900">
              <a:latin typeface="Malgun Gothic"/>
              <a:cs typeface="Malgun Gothic"/>
            </a:endParaRPr>
          </a:p>
          <a:p>
            <a:pPr marL="1021080" lvl="1" indent="-229235" algn="just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단,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가정 만족에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엄밀한 검토가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필요함</a:t>
            </a:r>
            <a:endParaRPr sz="1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2115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vs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Linear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58835" cy="4051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선형회귀분석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결론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Malgun Gothic"/>
              <a:cs typeface="Malgun Gothic"/>
            </a:endParaRPr>
          </a:p>
          <a:p>
            <a:pPr marL="563880" marR="92710" indent="-229235" algn="just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연구의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목적,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가용한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데이터,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연구 질문의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특징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종합적으로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고려 </a:t>
            </a:r>
            <a:r>
              <a:rPr sz="2000" spc="-69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선택할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21080" marR="33655" lvl="1" indent="-229235" algn="just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앞선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취업지원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프로그램의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사례에서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여성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이수자에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효과 </a:t>
            </a:r>
            <a:r>
              <a:rPr sz="2000" b="1" spc="-69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성을 논의하는 것은 중요한 문제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이겠지만,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건강한 20대가 뇌졸중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에 걸릴 확률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이나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R&amp;D 인력이 없는 기업에 대한 R&amp;D 지원 효과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것을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논의하는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비교적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중요한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문제일까?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Clr>
                <a:srgbClr val="333D47"/>
              </a:buClr>
              <a:buFont typeface="Arial MT"/>
              <a:buChar char="•"/>
            </a:pPr>
            <a:endParaRPr sz="1950">
              <a:latin typeface="Malgun Gothic"/>
              <a:cs typeface="Malgun Gothic"/>
            </a:endParaRPr>
          </a:p>
          <a:p>
            <a:pPr marL="563880" marR="5080" indent="-229235" algn="just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여러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방법론의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가정과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한계를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이해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하고,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이를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종합하여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분석하고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해석하여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결론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내리는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좋은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방법임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1932" y="5216652"/>
            <a:ext cx="1438656" cy="14950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2492" y="5227320"/>
            <a:ext cx="1438656" cy="14737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991736" y="5835497"/>
            <a:ext cx="16554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맞는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도구를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쓰자!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66</a:t>
            </a:fld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28980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Structural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Equation</a:t>
            </a:r>
            <a:r>
              <a:rPr sz="3800" u="none" spc="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Modelling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74314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번외,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Recall)</a:t>
            </a: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SEM 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(Structural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Equation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Modelling,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구조방정식)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1780" y="1542300"/>
            <a:ext cx="8537575" cy="4851400"/>
            <a:chOff x="381780" y="1542300"/>
            <a:chExt cx="8537575" cy="4851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780" y="1542300"/>
              <a:ext cx="5024200" cy="35375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0580" y="4108704"/>
              <a:ext cx="4268724" cy="22753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35754" y="4103941"/>
              <a:ext cx="4278630" cy="2285365"/>
            </a:xfrm>
            <a:custGeom>
              <a:avLst/>
              <a:gdLst/>
              <a:ahLst/>
              <a:cxnLst/>
              <a:rect l="l" t="t" r="r" b="b"/>
              <a:pathLst>
                <a:path w="4278630" h="2285365">
                  <a:moveTo>
                    <a:pt x="0" y="2284857"/>
                  </a:moveTo>
                  <a:lnTo>
                    <a:pt x="4278249" y="2284857"/>
                  </a:lnTo>
                  <a:lnTo>
                    <a:pt x="4278249" y="0"/>
                  </a:lnTo>
                  <a:lnTo>
                    <a:pt x="0" y="0"/>
                  </a:lnTo>
                  <a:lnTo>
                    <a:pt x="0" y="2284857"/>
                  </a:lnTo>
                  <a:close/>
                </a:path>
              </a:pathLst>
            </a:custGeom>
            <a:ln w="9525">
              <a:solidFill>
                <a:srgbClr val="2A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08986" y="5166105"/>
            <a:ext cx="92201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SEM</a:t>
            </a:r>
            <a:r>
              <a:rPr sz="1600" b="1" spc="-8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예시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67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614161" y="3389147"/>
            <a:ext cx="3125470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SEM의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일종인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TAM</a:t>
            </a:r>
            <a:r>
              <a:rPr sz="1000" b="1" spc="-30" dirty="0">
                <a:solidFill>
                  <a:srgbClr val="FF0000"/>
                </a:solidFill>
                <a:latin typeface="Malgun Gothic"/>
                <a:cs typeface="Malgun Gothic"/>
              </a:rPr>
              <a:t>(의</a:t>
            </a:r>
            <a:r>
              <a:rPr sz="10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일종)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(Technology</a:t>
            </a:r>
            <a:r>
              <a:rPr sz="1600" b="1" spc="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Acceptance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Model)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29908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r>
              <a:rPr sz="3800" u="none" spc="15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vs</a:t>
            </a:r>
            <a:r>
              <a:rPr sz="3800" u="none" spc="14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SEM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20100" cy="4805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번외)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SEM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Malgun Gothic"/>
              <a:cs typeface="Malgun Gothic"/>
            </a:endParaRPr>
          </a:p>
          <a:p>
            <a:pPr marL="563880" marR="229235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SEM(구조방정식,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Structural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Equation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Model)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역시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추론에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자주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활용되는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방법론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중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하나</a:t>
            </a:r>
            <a:endParaRPr sz="2000">
              <a:latin typeface="Malgun Gothic"/>
              <a:cs typeface="Malgun Gothic"/>
            </a:endParaRPr>
          </a:p>
          <a:p>
            <a:pPr marL="1021080" marR="83185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복잡한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개념을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잠재변수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(latent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variable)라는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개념을 통해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추정하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이들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사이의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복잡한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인과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관계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모델링할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특수한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연구설계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비교적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많은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표본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필요함</a:t>
            </a:r>
            <a:endParaRPr sz="1800">
              <a:latin typeface="Malgun Gothic"/>
              <a:cs typeface="Malgun Gothic"/>
            </a:endParaRPr>
          </a:p>
          <a:p>
            <a:pPr marL="1021080" marR="153035" lvl="1" indent="-229235">
              <a:lnSpc>
                <a:spcPct val="110000"/>
              </a:lnSpc>
              <a:spcBef>
                <a:spcPts val="4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SEM의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가장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단점은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연구자가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인과의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방향을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(비록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근거를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제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시하긴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하지만)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자의적으로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설정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한다는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Clr>
                <a:srgbClr val="333D47"/>
              </a:buClr>
              <a:buFont typeface="Arial MT"/>
              <a:buChar char="•"/>
            </a:pPr>
            <a:endParaRPr sz="195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즉,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특정 처치에 따른 인과성 추론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 주요 목적이 있다면,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SEM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은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수치화하기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어려운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잠재변수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간의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복잡한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인과관계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식별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주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요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목적이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078" y="2951226"/>
            <a:ext cx="170433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Recap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5915" y="5199539"/>
            <a:ext cx="1839637" cy="14499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3647" y="6402211"/>
            <a:ext cx="1746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7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089" y="1017270"/>
            <a:ext cx="8285480" cy="39632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정부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R&amp;D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지원과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기업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혁신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관련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정부</a:t>
            </a:r>
            <a:r>
              <a:rPr sz="2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R&amp;D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지원이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제조기업의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혁신활동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혁신성과에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미치는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효과</a:t>
            </a:r>
            <a:endParaRPr sz="2000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-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오승환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&amp;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장필성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(2020)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관계: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정부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R&amp;D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지원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기업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제품혁신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성과</a:t>
            </a:r>
            <a:endParaRPr sz="20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정부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R&amp;D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지원 수혜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여부</a:t>
            </a:r>
            <a:endParaRPr sz="18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65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2012~2017년</a:t>
            </a:r>
            <a:r>
              <a:rPr sz="18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정부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R&amp;D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지원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여부가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국내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제조기업의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제품혁신성</a:t>
            </a:r>
            <a:endParaRPr sz="1800" dirty="0">
              <a:latin typeface="Malgun Gothic"/>
              <a:cs typeface="Malgun Gothic"/>
            </a:endParaRPr>
          </a:p>
          <a:p>
            <a:pPr marL="1478280">
              <a:lnSpc>
                <a:spcPct val="100000"/>
              </a:lnSpc>
              <a:spcBef>
                <a:spcPts val="215"/>
              </a:spcBef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영향을 미쳤는지 여부를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밝히고자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8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고려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혼동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기업의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여러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특성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(후술)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방법: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FF0000"/>
                </a:solidFill>
                <a:latin typeface="Malgun Gothic"/>
                <a:cs typeface="Malgun Gothic"/>
              </a:rPr>
              <a:t>PSM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자료: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기업혁신조사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(KIS)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-</a:t>
            </a:r>
            <a:r>
              <a:rPr sz="2000" spc="5" dirty="0">
                <a:solidFill>
                  <a:srgbClr val="00698F"/>
                </a:solidFill>
                <a:latin typeface="Malgun Gothic"/>
                <a:cs typeface="Malgun Gothic"/>
              </a:rPr>
              <a:t> </a:t>
            </a:r>
            <a:r>
              <a:rPr sz="2000" u="sng" spc="-10" dirty="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latin typeface="Malgun Gothic"/>
                <a:cs typeface="Malgun Gothic"/>
                <a:hlinkClick r:id="rId3"/>
              </a:rPr>
              <a:t>https://www.stepi.re.kr/kis</a:t>
            </a:r>
            <a:endParaRPr sz="2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70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9790" cy="530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PSM이란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무엇이고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그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의의는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무엇인가?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2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은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수행함에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있어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무작위통제실험이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어려운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자주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활용되는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방법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중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하나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사이의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차이를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통제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기법</a:t>
            </a:r>
            <a:endParaRPr sz="2000">
              <a:latin typeface="Malgun Gothic"/>
              <a:cs typeface="Malgun Gothic"/>
            </a:endParaRPr>
          </a:p>
          <a:p>
            <a:pPr marL="1021080" marR="235585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혼동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들을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추정된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성향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점수(propensity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score)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비교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대상을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짝지어줌(matching)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85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실무에서는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직접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무작위통제실험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하기보다는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존재하는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하게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(훨씬)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많음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D47"/>
              </a:buClr>
              <a:buFont typeface="Wingdings"/>
              <a:buChar char=""/>
            </a:pPr>
            <a:endParaRPr sz="18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PSM은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이미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확보된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데이터를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추가적인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처리를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거쳐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실험에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준하는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환경을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구축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있도록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해줌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준실험(quasi-experimental)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관찰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연구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vs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실험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연구?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71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2805" cy="5175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PSM의</a:t>
            </a:r>
            <a:r>
              <a:rPr sz="2000" b="1" spc="-7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한계점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19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손실</a:t>
            </a:r>
            <a:r>
              <a:rPr sz="19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(data</a:t>
            </a:r>
            <a:r>
              <a:rPr sz="19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loss)</a:t>
            </a:r>
            <a:endParaRPr sz="1900">
              <a:latin typeface="Malgun Gothic"/>
              <a:cs typeface="Malgun Gothic"/>
            </a:endParaRPr>
          </a:p>
          <a:p>
            <a:pPr marL="1021080" marR="33655" lvl="1" indent="-22923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PSM은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표본들을</a:t>
            </a:r>
            <a:r>
              <a:rPr sz="19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서로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매칭해주는</a:t>
            </a:r>
            <a:r>
              <a:rPr sz="19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것이기 때문에,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매칭되지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 못한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표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본은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분석에서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제외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되어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표본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수가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감소할 수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있으며,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이에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결과 </a:t>
            </a:r>
            <a:r>
              <a:rPr sz="1900" b="1" spc="-6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일반화에</a:t>
            </a:r>
            <a:r>
              <a:rPr sz="19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제약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발생할 수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9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333D47"/>
              </a:buClr>
              <a:buFont typeface="Arial MT"/>
              <a:buChar char="•"/>
            </a:pPr>
            <a:endParaRPr sz="17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관찰되지</a:t>
            </a:r>
            <a:r>
              <a:rPr sz="19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못한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혼동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변수(unobserved</a:t>
            </a:r>
            <a:r>
              <a:rPr sz="1900" b="1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confounding variable)</a:t>
            </a:r>
            <a:endParaRPr sz="19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PSM에서는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고려된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혼동 변수들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만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여부에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미친다고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endParaRPr sz="19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미처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고려되지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못한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혼동 변수로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인한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편향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을 완전히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배제할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없음</a:t>
            </a:r>
            <a:endParaRPr sz="19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333D47"/>
              </a:buClr>
              <a:buFont typeface="Arial MT"/>
              <a:buChar char="•"/>
            </a:pPr>
            <a:endParaRPr sz="17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불완전</a:t>
            </a:r>
            <a:r>
              <a:rPr sz="19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(imperfect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matching)</a:t>
            </a:r>
            <a:endParaRPr sz="19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PSM을 통해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이루어진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매칭이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적절하지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않을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수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9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333D47"/>
              </a:buClr>
              <a:buFont typeface="Arial MT"/>
              <a:buChar char="•"/>
            </a:pPr>
            <a:endParaRPr sz="17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적절히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설계된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무작위통제실험만큼의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인과관계를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확립하기는 어려움</a:t>
            </a:r>
            <a:endParaRPr sz="1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72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6212205" cy="4753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단계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과정은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아래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3단계로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요약할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249680" lvl="1" indent="-457834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249680" algn="l"/>
                <a:tab pos="12503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20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Malgun Gothic"/>
              <a:buAutoNum type="arabicPeriod"/>
            </a:pPr>
            <a:endParaRPr sz="2100">
              <a:latin typeface="Malgun Gothic"/>
              <a:cs typeface="Malgun Gothic"/>
            </a:endParaRPr>
          </a:p>
          <a:p>
            <a:pPr marL="1249680" lvl="1" indent="-457834">
              <a:lnSpc>
                <a:spcPct val="100000"/>
              </a:lnSpc>
              <a:buAutoNum type="arabicPeriod"/>
              <a:tabLst>
                <a:tab pos="1249680" algn="l"/>
                <a:tab pos="12503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Malgun Gothic"/>
              <a:buAutoNum type="arabicPeriod"/>
            </a:pPr>
            <a:endParaRPr sz="2100">
              <a:latin typeface="Malgun Gothic"/>
              <a:cs typeface="Malgun Gothic"/>
            </a:endParaRPr>
          </a:p>
          <a:p>
            <a:pPr marL="1249680" lvl="1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249680" algn="l"/>
                <a:tab pos="12503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2000" b="1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추론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Malgun Gothic"/>
              <a:buAutoNum type="arabicPeriod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각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단계와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연관된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개념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유의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사항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숙지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PSM의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숙지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73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58835" cy="490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PSM과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다른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모형의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비교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Malgun Gothic"/>
              <a:cs typeface="Malgun Gothic"/>
            </a:endParaRPr>
          </a:p>
          <a:p>
            <a:pPr marL="563880" marR="93345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선형회귀분석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추론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외에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목적으로도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활용되며,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선형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가정을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기반으로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응용이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가능함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333D47"/>
              </a:buClr>
              <a:buFont typeface="Wingdings"/>
              <a:buChar char=""/>
            </a:pPr>
            <a:endParaRPr sz="1950">
              <a:latin typeface="Malgun Gothic"/>
              <a:cs typeface="Malgun Gothic"/>
            </a:endParaRPr>
          </a:p>
          <a:p>
            <a:pPr marL="563880" marR="134620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은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추론에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주요한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목적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있으며,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이를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기법을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적용하여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준실험적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조건을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구성함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333D47"/>
              </a:buClr>
              <a:buFont typeface="Wingdings"/>
              <a:buChar char=""/>
            </a:pPr>
            <a:endParaRPr sz="1950">
              <a:latin typeface="Malgun Gothic"/>
              <a:cs typeface="Malgun Gothic"/>
            </a:endParaRPr>
          </a:p>
          <a:p>
            <a:pPr marL="563880" marR="92710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연구의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목적,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가용한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데이터,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연구 질문의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특징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종합적으로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고려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선택할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333D47"/>
              </a:buClr>
              <a:buFont typeface="Wingdings"/>
              <a:buChar char=""/>
            </a:pPr>
            <a:endParaRPr sz="195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여러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방법론의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가정과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한계를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이해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하고,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이를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종합하여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분석하고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해석하여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결론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내리는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좋은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방법임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Appendix:</a:t>
            </a:r>
          </a:p>
          <a:p>
            <a:pPr marL="158750" algn="ctr">
              <a:lnSpc>
                <a:spcPct val="100000"/>
              </a:lnSpc>
            </a:pPr>
            <a:r>
              <a:rPr dirty="0"/>
              <a:t>R</a:t>
            </a:r>
            <a:r>
              <a:rPr spc="-30" dirty="0"/>
              <a:t> </a:t>
            </a:r>
            <a:r>
              <a:rPr dirty="0"/>
              <a:t>Statistical</a:t>
            </a:r>
            <a:r>
              <a:rPr spc="-35" dirty="0"/>
              <a:t> </a:t>
            </a:r>
            <a:r>
              <a:rPr dirty="0"/>
              <a:t>Software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16890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Statistical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Software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40725" cy="3504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개요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1995년</a:t>
            </a:r>
            <a:r>
              <a:rPr sz="18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뉴질랜드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오클랜드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대학의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u="sng" spc="-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R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oss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Ihaka와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u="sng" spc="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R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obert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Gentleman에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의해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개발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75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현재는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R 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development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core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team이라는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비영리단체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에 의해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개발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유지보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이루어지고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33D47"/>
              </a:buClr>
              <a:buFont typeface="Wingdings"/>
              <a:buChar char="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무료로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제공되며, 학계,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산업계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등에서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분석을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널리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사용됨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특히,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통계학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사회과학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연구자들에게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인기가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많음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1859" y="4753355"/>
            <a:ext cx="2005584" cy="154990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75</a:t>
            </a:fld>
            <a:endParaRPr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16890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Statistical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Software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76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93430" cy="542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장단점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0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장점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무료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로</a:t>
            </a:r>
            <a:r>
              <a:rPr sz="18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제공됨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 시각화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도구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제공함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유저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수(installed</a:t>
            </a:r>
            <a:r>
              <a:rPr sz="1800" b="1" spc="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base)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가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상당히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많음</a:t>
            </a:r>
            <a:endParaRPr sz="1800">
              <a:latin typeface="Malgun Gothic"/>
              <a:cs typeface="Malgun Gothic"/>
            </a:endParaRPr>
          </a:p>
          <a:p>
            <a:pPr marL="1021080" marR="32384">
              <a:lnSpc>
                <a:spcPct val="100000"/>
              </a:lnSpc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(전문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일반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사용자들의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신규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라이브러리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개발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업데이트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활발,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다양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보완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소프트웨어,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학습도구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및 질의응답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커뮤니티 활성화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등)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단점</a:t>
            </a:r>
            <a:endParaRPr sz="1800">
              <a:latin typeface="Malgun Gothic"/>
              <a:cs typeface="Malgun Gothic"/>
            </a:endParaRPr>
          </a:p>
          <a:p>
            <a:pPr marL="1021080" marR="32384" lvl="1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프로그래밍에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익숙하지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않다면 타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통계패키지(SPSS,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SAS,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Stata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등)에 비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학습 난이도가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프로그래밍에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매우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익숙한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사용자 입장에서도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아쉬운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측면이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(비효율</a:t>
            </a:r>
            <a:r>
              <a:rPr sz="18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등)</a:t>
            </a:r>
            <a:endParaRPr sz="18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일반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사용자들이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개발한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패키지는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상용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통계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패키지와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달리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꾸준히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버전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업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유지보수가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되지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않으며,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개발자가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결과에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대해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책임지지도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않음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한글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데이터를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활용할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때 까다로운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부분이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0807" y="2296679"/>
            <a:ext cx="7461884" cy="3505200"/>
            <a:chOff x="570807" y="2296679"/>
            <a:chExt cx="7461884" cy="3505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807" y="2296679"/>
              <a:ext cx="7461504" cy="350518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4919" y="3319310"/>
              <a:ext cx="864108" cy="36419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132069" y="3353561"/>
              <a:ext cx="754380" cy="254635"/>
            </a:xfrm>
            <a:custGeom>
              <a:avLst/>
              <a:gdLst/>
              <a:ahLst/>
              <a:cxnLst/>
              <a:rect l="l" t="t" r="r" b="b"/>
              <a:pathLst>
                <a:path w="754379" h="254635">
                  <a:moveTo>
                    <a:pt x="0" y="254507"/>
                  </a:moveTo>
                  <a:lnTo>
                    <a:pt x="754379" y="254507"/>
                  </a:lnTo>
                  <a:lnTo>
                    <a:pt x="754379" y="0"/>
                  </a:lnTo>
                  <a:lnTo>
                    <a:pt x="0" y="0"/>
                  </a:lnTo>
                  <a:lnTo>
                    <a:pt x="0" y="254507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16890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Statistical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Software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77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85089" y="1017270"/>
            <a:ext cx="5050155" cy="1116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설치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Clr>
                <a:srgbClr val="333D47"/>
              </a:buClr>
              <a:buFont typeface="Wingdings"/>
              <a:buChar char=""/>
              <a:tabLst>
                <a:tab pos="564515" algn="l"/>
              </a:tabLst>
            </a:pPr>
            <a:r>
              <a:rPr sz="1800" u="sng" spc="-15" dirty="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latin typeface="Malgun Gothic"/>
                <a:cs typeface="Malgun Gothic"/>
                <a:hlinkClick r:id="rId4"/>
              </a:rPr>
              <a:t>http://www.r-project.org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에서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무료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다운로드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840" y="1458719"/>
            <a:ext cx="8667115" cy="4608195"/>
            <a:chOff x="243840" y="1458719"/>
            <a:chExt cx="8667115" cy="46081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544" y="1458719"/>
              <a:ext cx="8353874" cy="446292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840" y="3645420"/>
              <a:ext cx="1970532" cy="60958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0990" y="3679698"/>
              <a:ext cx="1861185" cy="500380"/>
            </a:xfrm>
            <a:custGeom>
              <a:avLst/>
              <a:gdLst/>
              <a:ahLst/>
              <a:cxnLst/>
              <a:rect l="l" t="t" r="r" b="b"/>
              <a:pathLst>
                <a:path w="1861185" h="500379">
                  <a:moveTo>
                    <a:pt x="0" y="499871"/>
                  </a:moveTo>
                  <a:lnTo>
                    <a:pt x="1860804" y="499871"/>
                  </a:lnTo>
                  <a:lnTo>
                    <a:pt x="1860804" y="0"/>
                  </a:lnTo>
                  <a:lnTo>
                    <a:pt x="0" y="0"/>
                  </a:lnTo>
                  <a:lnTo>
                    <a:pt x="0" y="499871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45891" y="4178807"/>
              <a:ext cx="5935980" cy="18592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931668" y="4164520"/>
              <a:ext cx="5964555" cy="1887855"/>
            </a:xfrm>
            <a:custGeom>
              <a:avLst/>
              <a:gdLst/>
              <a:ahLst/>
              <a:cxnLst/>
              <a:rect l="l" t="t" r="r" b="b"/>
              <a:pathLst>
                <a:path w="5964555" h="1887854">
                  <a:moveTo>
                    <a:pt x="0" y="1887855"/>
                  </a:moveTo>
                  <a:lnTo>
                    <a:pt x="5964555" y="1887855"/>
                  </a:lnTo>
                  <a:lnTo>
                    <a:pt x="5964555" y="0"/>
                  </a:lnTo>
                  <a:lnTo>
                    <a:pt x="0" y="0"/>
                  </a:lnTo>
                  <a:lnTo>
                    <a:pt x="0" y="1887855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6751" y="3895344"/>
              <a:ext cx="740689" cy="48005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48788" y="3918457"/>
              <a:ext cx="583565" cy="322580"/>
            </a:xfrm>
            <a:custGeom>
              <a:avLst/>
              <a:gdLst/>
              <a:ahLst/>
              <a:cxnLst/>
              <a:rect l="l" t="t" r="r" b="b"/>
              <a:pathLst>
                <a:path w="583564" h="322579">
                  <a:moveTo>
                    <a:pt x="510446" y="297274"/>
                  </a:moveTo>
                  <a:lnTo>
                    <a:pt x="498475" y="319532"/>
                  </a:lnTo>
                  <a:lnTo>
                    <a:pt x="583565" y="322199"/>
                  </a:lnTo>
                  <a:lnTo>
                    <a:pt x="570260" y="303276"/>
                  </a:lnTo>
                  <a:lnTo>
                    <a:pt x="521588" y="303276"/>
                  </a:lnTo>
                  <a:lnTo>
                    <a:pt x="510446" y="297274"/>
                  </a:lnTo>
                  <a:close/>
                </a:path>
                <a:path w="583564" h="322579">
                  <a:moveTo>
                    <a:pt x="522478" y="274906"/>
                  </a:moveTo>
                  <a:lnTo>
                    <a:pt x="510446" y="297274"/>
                  </a:lnTo>
                  <a:lnTo>
                    <a:pt x="521588" y="303276"/>
                  </a:lnTo>
                  <a:lnTo>
                    <a:pt x="533654" y="280924"/>
                  </a:lnTo>
                  <a:lnTo>
                    <a:pt x="522478" y="274906"/>
                  </a:lnTo>
                  <a:close/>
                </a:path>
                <a:path w="583564" h="322579">
                  <a:moveTo>
                    <a:pt x="534543" y="252476"/>
                  </a:moveTo>
                  <a:lnTo>
                    <a:pt x="522478" y="274906"/>
                  </a:lnTo>
                  <a:lnTo>
                    <a:pt x="533654" y="280924"/>
                  </a:lnTo>
                  <a:lnTo>
                    <a:pt x="521588" y="303276"/>
                  </a:lnTo>
                  <a:lnTo>
                    <a:pt x="570260" y="303276"/>
                  </a:lnTo>
                  <a:lnTo>
                    <a:pt x="534543" y="252476"/>
                  </a:lnTo>
                  <a:close/>
                </a:path>
                <a:path w="583564" h="322579">
                  <a:moveTo>
                    <a:pt x="11937" y="0"/>
                  </a:moveTo>
                  <a:lnTo>
                    <a:pt x="0" y="22352"/>
                  </a:lnTo>
                  <a:lnTo>
                    <a:pt x="510446" y="297274"/>
                  </a:lnTo>
                  <a:lnTo>
                    <a:pt x="522478" y="274906"/>
                  </a:lnTo>
                  <a:lnTo>
                    <a:pt x="119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739" y="65024"/>
            <a:ext cx="516890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b="1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b="1" spc="70" dirty="0">
                <a:solidFill>
                  <a:srgbClr val="FFFFFF"/>
                </a:solidFill>
                <a:latin typeface="Malgun Gothic"/>
                <a:cs typeface="Malgun Gothic"/>
              </a:rPr>
              <a:t>Statistical</a:t>
            </a:r>
            <a:r>
              <a:rPr sz="3800" b="1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b="1" spc="75" dirty="0">
                <a:solidFill>
                  <a:srgbClr val="FFFFFF"/>
                </a:solidFill>
                <a:latin typeface="Malgun Gothic"/>
                <a:cs typeface="Malgun Gothic"/>
              </a:rPr>
              <a:t>Software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78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85089" y="1017270"/>
            <a:ext cx="12084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설치</a:t>
            </a:r>
            <a:r>
              <a:rPr sz="2000" b="1" spc="-6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16890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Statistical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Software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1988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기본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UI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(RGui)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0559" y="3266059"/>
            <a:ext cx="2717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1B1F2E"/>
                </a:solidFill>
                <a:latin typeface="Malgun Gothic"/>
                <a:cs typeface="Malgun Gothic"/>
              </a:rPr>
              <a:t>…</a:t>
            </a:r>
            <a:endParaRPr sz="22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552" y="1460356"/>
            <a:ext cx="5036820" cy="50791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03592" y="3252215"/>
            <a:ext cx="312420" cy="31242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79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13647" y="6402211"/>
            <a:ext cx="1746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8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695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정부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R&amp;D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지원과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기업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혁신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관련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연구: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혼동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1781403"/>
            <a:ext cx="4042232" cy="2798201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고려한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혼동변수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목록</a:t>
            </a:r>
            <a:endParaRPr sz="20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 err="1">
                <a:solidFill>
                  <a:srgbClr val="333D47"/>
                </a:solidFill>
                <a:latin typeface="Malgun Gothic"/>
                <a:cs typeface="Malgun Gothic"/>
              </a:rPr>
              <a:t>업력</a:t>
            </a:r>
            <a:r>
              <a:rPr lang="en-US" sz="2000" dirty="0">
                <a:solidFill>
                  <a:srgbClr val="333D47"/>
                </a:solidFill>
                <a:latin typeface="Malgun Gothic"/>
                <a:cs typeface="Malgun Gothic"/>
              </a:rPr>
              <a:t> (</a:t>
            </a:r>
            <a:r>
              <a:rPr lang="ko-KR" altLang="en-US" sz="2000" dirty="0">
                <a:solidFill>
                  <a:srgbClr val="333D47"/>
                </a:solidFill>
                <a:latin typeface="Malgun Gothic"/>
                <a:cs typeface="Malgun Gothic"/>
              </a:rPr>
              <a:t>몇 년 사업을 했는지</a:t>
            </a:r>
            <a:r>
              <a:rPr lang="en-US" altLang="ko-KR" sz="2000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20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매출액</a:t>
            </a:r>
            <a:endParaRPr sz="20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종사자</a:t>
            </a:r>
            <a:r>
              <a:rPr sz="2000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endParaRPr sz="20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석사이상인력</a:t>
            </a:r>
            <a:r>
              <a:rPr sz="2000" spc="-1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비중</a:t>
            </a:r>
            <a:endParaRPr sz="20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연구인력</a:t>
            </a:r>
            <a:r>
              <a:rPr sz="20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비중</a:t>
            </a:r>
            <a:endParaRPr sz="20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...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0104" y="1801774"/>
            <a:ext cx="2875915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처치(정부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R&amp;D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수혜)에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영향을 </a:t>
            </a:r>
            <a:r>
              <a:rPr sz="1600" b="1" spc="-5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미칠만한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요인은?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16890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Statistical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Software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176259" cy="1626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Studio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850">
              <a:latin typeface="Malgun Gothic"/>
              <a:cs typeface="Malgun Gothic"/>
            </a:endParaRPr>
          </a:p>
          <a:p>
            <a:pPr marL="716280" indent="-229235">
              <a:lnSpc>
                <a:spcPct val="100000"/>
              </a:lnSpc>
              <a:buFont typeface="Wingdings"/>
              <a:buChar char=""/>
              <a:tabLst>
                <a:tab pos="716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보기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좋고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편리한 UI를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Studio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설치하여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활용하는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권장</a:t>
            </a:r>
            <a:endParaRPr sz="1800">
              <a:latin typeface="Malgun Gothic"/>
              <a:cs typeface="Malgun Gothic"/>
            </a:endParaRPr>
          </a:p>
          <a:p>
            <a:pPr marL="716280" indent="-229235">
              <a:lnSpc>
                <a:spcPct val="100000"/>
              </a:lnSpc>
              <a:spcBef>
                <a:spcPts val="650"/>
              </a:spcBef>
              <a:buClr>
                <a:srgbClr val="333D47"/>
              </a:buClr>
              <a:buFont typeface="Wingdings"/>
              <a:buChar char=""/>
              <a:tabLst>
                <a:tab pos="716915" algn="l"/>
              </a:tabLst>
            </a:pPr>
            <a:r>
              <a:rPr sz="1800" u="sng" spc="-5" dirty="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latin typeface="Malgun Gothic"/>
                <a:cs typeface="Malgun Gothic"/>
                <a:hlinkClick r:id="rId2"/>
              </a:rPr>
              <a:t>https://posit.co/download/rstudio-desktop/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에서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Rstudio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Desktop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설치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8735" y="2656345"/>
            <a:ext cx="4986527" cy="399896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00846" y="3794059"/>
            <a:ext cx="337435" cy="3375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186810" y="3702177"/>
            <a:ext cx="837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스크립트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80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112133" y="5025897"/>
            <a:ext cx="3852545" cy="834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1414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플롯, 파일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경로, 도움말 등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콘솔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5859" y="3345637"/>
            <a:ext cx="11842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확인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등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16890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Statistical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Software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81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93430" cy="4876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패키지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활용법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기본적인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기능(선형회귀분석,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t-검정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등)은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별도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패키지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설치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없이도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가능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기능은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이미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내장</a:t>
            </a:r>
            <a:endParaRPr sz="1800">
              <a:latin typeface="Malgun Gothic"/>
              <a:cs typeface="Malgun Gothic"/>
            </a:endParaRPr>
          </a:p>
          <a:p>
            <a:pPr marL="1021080" marR="2312670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R에서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기본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제공하는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몇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가지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샘플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데이터도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 </a:t>
            </a:r>
            <a:r>
              <a:rPr sz="1800" spc="-620" dirty="0">
                <a:solidFill>
                  <a:srgbClr val="00698F"/>
                </a:solidFill>
                <a:latin typeface="Malgun Gothic"/>
                <a:cs typeface="Malgun Gothic"/>
              </a:rPr>
              <a:t> </a:t>
            </a:r>
            <a:r>
              <a:rPr sz="1800" u="sng" spc="-5" dirty="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latin typeface="Malgun Gothic"/>
                <a:cs typeface="Malgun Gothic"/>
                <a:hlinkClick r:id="rId2"/>
              </a:rPr>
              <a:t>https://stat.ethz.ch/R-manual/R- </a:t>
            </a:r>
            <a:r>
              <a:rPr sz="1800" dirty="0">
                <a:solidFill>
                  <a:srgbClr val="00698F"/>
                </a:solidFill>
                <a:latin typeface="Malgun Gothic"/>
                <a:cs typeface="Malgun Gothic"/>
                <a:hlinkClick r:id="rId2"/>
              </a:rPr>
              <a:t> </a:t>
            </a:r>
            <a:r>
              <a:rPr sz="1800" u="sng" spc="-5" dirty="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latin typeface="Malgun Gothic"/>
                <a:cs typeface="Malgun Gothic"/>
                <a:hlinkClick r:id="rId2"/>
              </a:rPr>
              <a:t>devel/library/datasets/html/00Index.html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70"/>
              </a:spcBef>
              <a:buClr>
                <a:srgbClr val="333D47"/>
              </a:buClr>
              <a:buFont typeface="Arial MT"/>
              <a:buChar char="•"/>
            </a:pPr>
            <a:endParaRPr sz="175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그러나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기개발된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패키지들을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하기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위해서는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패키지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설치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임포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트(불러오기)가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필요함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Wingdings"/>
              <a:buChar char="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패키지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설치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커맨드: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install.packages(“패키지명”)</a:t>
            </a:r>
            <a:endParaRPr sz="18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650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패키지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임포트: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library(“패키지명”)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Python에서 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import와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기능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16890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Statistical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Software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14055" cy="141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R에서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한글이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깨져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보일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때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해결법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Rstudio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좌상단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File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&gt;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Reopen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with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Encoding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&gt;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Show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all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encodings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체크박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스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체크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&gt;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euc-kr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선택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&gt;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ok 클릭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1760" y="2596895"/>
            <a:ext cx="3878580" cy="39425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82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389" y="1017270"/>
            <a:ext cx="8432800" cy="139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정부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R&amp;D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지원과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기업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혁신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관련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연구: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이전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 dirty="0">
              <a:latin typeface="Malgun Gothic"/>
              <a:cs typeface="Malgun Gothic"/>
            </a:endParaRPr>
          </a:p>
          <a:p>
            <a:pPr marL="576580" indent="-229235">
              <a:lnSpc>
                <a:spcPts val="2265"/>
              </a:lnSpc>
              <a:buFont typeface="Wingdings"/>
              <a:buChar char=""/>
              <a:tabLst>
                <a:tab pos="5772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PSM을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이용한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기초통계량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비교</a:t>
            </a:r>
            <a:r>
              <a:rPr sz="2000" spc="114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400" b="1" spc="-7" baseline="20833" dirty="0">
                <a:solidFill>
                  <a:srgbClr val="FF0000"/>
                </a:solidFill>
                <a:latin typeface="Malgun Gothic"/>
                <a:cs typeface="Malgun Gothic"/>
              </a:rPr>
              <a:t>수혜기업의</a:t>
            </a:r>
            <a:r>
              <a:rPr sz="2400" b="1" spc="30" baseline="2083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spc="-7" baseline="20833" dirty="0">
                <a:solidFill>
                  <a:srgbClr val="FF0000"/>
                </a:solidFill>
                <a:latin typeface="Malgun Gothic"/>
                <a:cs typeface="Malgun Gothic"/>
              </a:rPr>
              <a:t>주요</a:t>
            </a:r>
            <a:r>
              <a:rPr sz="2400" b="1" baseline="2083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spc="-7" baseline="20833" dirty="0">
                <a:solidFill>
                  <a:srgbClr val="FF0000"/>
                </a:solidFill>
                <a:latin typeface="Malgun Gothic"/>
                <a:cs typeface="Malgun Gothic"/>
              </a:rPr>
              <a:t>지표가</a:t>
            </a:r>
            <a:r>
              <a:rPr sz="2400" b="1" spc="7" baseline="2083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spc="-7" baseline="20833" dirty="0">
                <a:solidFill>
                  <a:srgbClr val="FF0000"/>
                </a:solidFill>
                <a:latin typeface="Malgun Gothic"/>
                <a:cs typeface="Malgun Gothic"/>
              </a:rPr>
              <a:t>더</a:t>
            </a:r>
            <a:r>
              <a:rPr sz="2400" b="1" baseline="20833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spc="-7" baseline="20833" dirty="0">
                <a:solidFill>
                  <a:srgbClr val="FF0000"/>
                </a:solidFill>
                <a:latin typeface="Malgun Gothic"/>
                <a:cs typeface="Malgun Gothic"/>
              </a:rPr>
              <a:t>우수</a:t>
            </a:r>
            <a:endParaRPr sz="2400" baseline="20833" dirty="0">
              <a:latin typeface="Malgun Gothic"/>
              <a:cs typeface="Malgun Gothic"/>
            </a:endParaRPr>
          </a:p>
          <a:p>
            <a:pPr marL="5453380">
              <a:lnSpc>
                <a:spcPts val="1785"/>
              </a:lnSpc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중소기업의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경우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특히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편차가 큼</a:t>
            </a:r>
            <a:endParaRPr sz="1600" dirty="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9154" y="2527492"/>
            <a:ext cx="8005445" cy="3507740"/>
            <a:chOff x="599154" y="2527492"/>
            <a:chExt cx="8005445" cy="35077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9154" y="2527492"/>
              <a:ext cx="7905178" cy="33719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9283" y="3034284"/>
              <a:ext cx="548678" cy="30007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01006" y="3073146"/>
              <a:ext cx="429895" cy="2882265"/>
            </a:xfrm>
            <a:custGeom>
              <a:avLst/>
              <a:gdLst/>
              <a:ahLst/>
              <a:cxnLst/>
              <a:rect l="l" t="t" r="r" b="b"/>
              <a:pathLst>
                <a:path w="429895" h="2882265">
                  <a:moveTo>
                    <a:pt x="0" y="2881884"/>
                  </a:moveTo>
                  <a:lnTo>
                    <a:pt x="429768" y="2881884"/>
                  </a:lnTo>
                  <a:lnTo>
                    <a:pt x="429768" y="0"/>
                  </a:lnTo>
                  <a:lnTo>
                    <a:pt x="0" y="0"/>
                  </a:lnTo>
                  <a:lnTo>
                    <a:pt x="0" y="2881884"/>
                  </a:lnTo>
                  <a:close/>
                </a:path>
              </a:pathLst>
            </a:custGeom>
            <a:ln w="3810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57388" y="3034284"/>
              <a:ext cx="547090" cy="300075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119110" y="3073146"/>
              <a:ext cx="428625" cy="2882265"/>
            </a:xfrm>
            <a:custGeom>
              <a:avLst/>
              <a:gdLst/>
              <a:ahLst/>
              <a:cxnLst/>
              <a:rect l="l" t="t" r="r" b="b"/>
              <a:pathLst>
                <a:path w="428625" h="2882265">
                  <a:moveTo>
                    <a:pt x="0" y="2881884"/>
                  </a:moveTo>
                  <a:lnTo>
                    <a:pt x="428244" y="2881884"/>
                  </a:lnTo>
                  <a:lnTo>
                    <a:pt x="428244" y="0"/>
                  </a:lnTo>
                  <a:lnTo>
                    <a:pt x="0" y="0"/>
                  </a:lnTo>
                  <a:lnTo>
                    <a:pt x="0" y="2881884"/>
                  </a:lnTo>
                  <a:close/>
                </a:path>
              </a:pathLst>
            </a:custGeom>
            <a:ln w="3810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679060" y="6061049"/>
            <a:ext cx="1060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t-검정</a:t>
            </a:r>
            <a:r>
              <a:rPr sz="1600" b="1" spc="-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13647" y="6402211"/>
            <a:ext cx="1746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9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53933" y="6054953"/>
            <a:ext cx="1060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t-검정</a:t>
            </a:r>
            <a:r>
              <a:rPr sz="1600" b="1" spc="-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438" y="5936081"/>
            <a:ext cx="3315335" cy="464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통상적</a:t>
            </a:r>
            <a:r>
              <a:rPr sz="12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유의도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표현: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*,</a:t>
            </a:r>
            <a:r>
              <a:rPr sz="12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**,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*** 각각 10%,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5%,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1%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유의수준에서</a:t>
            </a:r>
            <a:r>
              <a:rPr sz="12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유의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98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6099</Words>
  <Application>Microsoft Office PowerPoint</Application>
  <PresentationFormat>화면 슬라이드 쇼(4:3)</PresentationFormat>
  <Paragraphs>971</Paragraphs>
  <Slides>82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90" baseType="lpstr">
      <vt:lpstr>Arial MT</vt:lpstr>
      <vt:lpstr>Malgun Gothic</vt:lpstr>
      <vt:lpstr>Arial</vt:lpstr>
      <vt:lpstr>Calibri</vt:lpstr>
      <vt:lpstr>Cambria Math</vt:lpstr>
      <vt:lpstr>Times New Roman</vt:lpstr>
      <vt:lpstr>Wingdings</vt:lpstr>
      <vt:lpstr>Office Theme</vt:lpstr>
      <vt:lpstr>경영경제데이터분석</vt:lpstr>
      <vt:lpstr>Contents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What is PSM?</vt:lpstr>
      <vt:lpstr>PSM</vt:lpstr>
      <vt:lpstr>PSM</vt:lpstr>
      <vt:lpstr>PSM</vt:lpstr>
      <vt:lpstr>PSM</vt:lpstr>
      <vt:lpstr>PSM</vt:lpstr>
      <vt:lpstr>PSM</vt:lpstr>
      <vt:lpstr>PSM</vt:lpstr>
      <vt:lpstr>PSM</vt:lpstr>
      <vt:lpstr>PowerPoint 프레젠테이션</vt:lpstr>
      <vt:lpstr>Conducting PSM Analysis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PSM Analysis Using R</vt:lpstr>
      <vt:lpstr>Quick Review with  Another Dataset</vt:lpstr>
      <vt:lpstr>Quick Review</vt:lpstr>
      <vt:lpstr>PowerPoint 프레젠테이션</vt:lpstr>
      <vt:lpstr>Quick Review</vt:lpstr>
      <vt:lpstr>Quick Review</vt:lpstr>
      <vt:lpstr>Quick Review</vt:lpstr>
      <vt:lpstr>Quick Review</vt:lpstr>
      <vt:lpstr>Quick Review</vt:lpstr>
      <vt:lpstr>Quick Review</vt:lpstr>
      <vt:lpstr>Quick Review</vt:lpstr>
      <vt:lpstr>Comparing PSM with Other  Methods</vt:lpstr>
      <vt:lpstr>Multiple Linear Regression Model</vt:lpstr>
      <vt:lpstr>PSM vs Linear Regression</vt:lpstr>
      <vt:lpstr>PSM vs Linear Regression</vt:lpstr>
      <vt:lpstr>PSM vs Linear Regression</vt:lpstr>
      <vt:lpstr>Structural Equation Modelling</vt:lpstr>
      <vt:lpstr>PSM vs SEM</vt:lpstr>
      <vt:lpstr>Recap</vt:lpstr>
      <vt:lpstr>Recap</vt:lpstr>
      <vt:lpstr>Recap</vt:lpstr>
      <vt:lpstr>Recap</vt:lpstr>
      <vt:lpstr>Recap</vt:lpstr>
      <vt:lpstr>Appendix: R Statistical Software</vt:lpstr>
      <vt:lpstr>R Statistical Software</vt:lpstr>
      <vt:lpstr>R Statistical Software</vt:lpstr>
      <vt:lpstr>R Statistical Software</vt:lpstr>
      <vt:lpstr>PowerPoint 프레젠테이션</vt:lpstr>
      <vt:lpstr>R Statistical Software</vt:lpstr>
      <vt:lpstr>R Statistical Software</vt:lpstr>
      <vt:lpstr>R Statistical Software</vt:lpstr>
      <vt:lpstr>R Statistical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relationship between technological improvement and innovation diffusion: An empirical test</dc:title>
  <dc:creator>JRWoo</dc:creator>
  <cp:lastModifiedBy>박건우</cp:lastModifiedBy>
  <cp:revision>5</cp:revision>
  <dcterms:created xsi:type="dcterms:W3CDTF">2024-03-12T07:22:52Z</dcterms:created>
  <dcterms:modified xsi:type="dcterms:W3CDTF">2024-03-19T08:28:01Z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2024-03-11T00:00:00Z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2024-03-12T00:00:00Z</vt:filetime>
  </property>
</Properties>
</file>