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280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8739" y="65024"/>
            <a:ext cx="5168900" cy="605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1" i="0">
                <a:solidFill>
                  <a:schemeClr val="bg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D47"/>
                </a:solidFill>
                <a:latin typeface="Malgun Gothic"/>
                <a:cs typeface="Malgun Gothic"/>
              </a:defRPr>
            </a:lvl1pPr>
          </a:lstStyle>
          <a:p>
            <a:pPr marL="135255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chemeClr val="bg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D47"/>
                </a:solidFill>
                <a:latin typeface="Malgun Gothic"/>
                <a:cs typeface="Malgun Gothic"/>
              </a:defRPr>
            </a:lvl1pPr>
          </a:lstStyle>
          <a:p>
            <a:pPr marL="135255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chemeClr val="bg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D47"/>
                </a:solidFill>
                <a:latin typeface="Malgun Gothic"/>
                <a:cs typeface="Malgun Gothic"/>
              </a:defRPr>
            </a:lvl1pPr>
          </a:lstStyle>
          <a:p>
            <a:pPr marL="135255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chemeClr val="bg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D47"/>
                </a:solidFill>
                <a:latin typeface="Malgun Gothic"/>
                <a:cs typeface="Malgun Gothic"/>
              </a:defRPr>
            </a:lvl1pPr>
          </a:lstStyle>
          <a:p>
            <a:pPr marL="135255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D47"/>
                </a:solidFill>
                <a:latin typeface="Malgun Gothic"/>
                <a:cs typeface="Malgun Gothic"/>
              </a:defRPr>
            </a:lvl1pPr>
          </a:lstStyle>
          <a:p>
            <a:pPr marL="135255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8752840" cy="756285"/>
          </a:xfrm>
          <a:custGeom>
            <a:avLst/>
            <a:gdLst/>
            <a:ahLst/>
            <a:cxnLst/>
            <a:rect l="l" t="t" r="r" b="b"/>
            <a:pathLst>
              <a:path w="8752840" h="756285">
                <a:moveTo>
                  <a:pt x="0" y="755903"/>
                </a:moveTo>
                <a:lnTo>
                  <a:pt x="8752332" y="755903"/>
                </a:lnTo>
                <a:lnTo>
                  <a:pt x="8752332" y="0"/>
                </a:lnTo>
                <a:lnTo>
                  <a:pt x="0" y="0"/>
                </a:lnTo>
                <a:lnTo>
                  <a:pt x="0" y="755903"/>
                </a:lnTo>
                <a:close/>
              </a:path>
            </a:pathLst>
          </a:custGeom>
          <a:solidFill>
            <a:srgbClr val="0E0E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40951" y="0"/>
            <a:ext cx="3175" cy="756285"/>
          </a:xfrm>
          <a:custGeom>
            <a:avLst/>
            <a:gdLst/>
            <a:ahLst/>
            <a:cxnLst/>
            <a:rect l="l" t="t" r="r" b="b"/>
            <a:pathLst>
              <a:path w="3175" h="756285">
                <a:moveTo>
                  <a:pt x="0" y="755903"/>
                </a:moveTo>
                <a:lnTo>
                  <a:pt x="3048" y="755903"/>
                </a:lnTo>
                <a:lnTo>
                  <a:pt x="3048" y="0"/>
                </a:lnTo>
                <a:lnTo>
                  <a:pt x="0" y="0"/>
                </a:lnTo>
                <a:lnTo>
                  <a:pt x="0" y="755903"/>
                </a:lnTo>
                <a:close/>
              </a:path>
            </a:pathLst>
          </a:custGeom>
          <a:solidFill>
            <a:srgbClr val="0E0E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752331" y="0"/>
            <a:ext cx="388620" cy="756285"/>
          </a:xfrm>
          <a:custGeom>
            <a:avLst/>
            <a:gdLst/>
            <a:ahLst/>
            <a:cxnLst/>
            <a:rect l="l" t="t" r="r" b="b"/>
            <a:pathLst>
              <a:path w="388620" h="756285">
                <a:moveTo>
                  <a:pt x="388620" y="0"/>
                </a:moveTo>
                <a:lnTo>
                  <a:pt x="0" y="0"/>
                </a:lnTo>
                <a:lnTo>
                  <a:pt x="0" y="755903"/>
                </a:lnTo>
                <a:lnTo>
                  <a:pt x="388620" y="755903"/>
                </a:lnTo>
                <a:lnTo>
                  <a:pt x="388620" y="0"/>
                </a:lnTo>
                <a:close/>
              </a:path>
            </a:pathLst>
          </a:custGeom>
          <a:solidFill>
            <a:srgbClr val="C0A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65024"/>
            <a:ext cx="8168005" cy="605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1" i="0">
                <a:solidFill>
                  <a:schemeClr val="bg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7034" y="2389377"/>
            <a:ext cx="6185534" cy="3679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16111" y="6402211"/>
            <a:ext cx="284860" cy="2628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33D47"/>
                </a:solidFill>
                <a:latin typeface="Malgun Gothic"/>
                <a:cs typeface="Malgun Gothic"/>
              </a:defRPr>
            </a:lvl1pPr>
          </a:lstStyle>
          <a:p>
            <a:pPr marL="135255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g"/><Relationship Id="rId5" Type="http://schemas.openxmlformats.org/officeDocument/2006/relationships/image" Target="../media/image28.png"/><Relationship Id="rId4" Type="http://schemas.openxmlformats.org/officeDocument/2006/relationships/image" Target="../media/image2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g"/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g"/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epi.re.kr/kis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r-project.org/" TargetMode="Externa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jp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jpg"/><Relationship Id="rId2" Type="http://schemas.openxmlformats.org/officeDocument/2006/relationships/hyperlink" Target="https://posit.co/download/rstudio-desktop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.ethz.ch/R-manual/R-devel/library/datasets/html/00Index.html" TargetMode="Externa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4371340"/>
            <a:chOff x="0" y="0"/>
            <a:chExt cx="9144000" cy="437134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4105910"/>
            </a:xfrm>
            <a:custGeom>
              <a:avLst/>
              <a:gdLst/>
              <a:ahLst/>
              <a:cxnLst/>
              <a:rect l="l" t="t" r="r" b="b"/>
              <a:pathLst>
                <a:path w="9144000" h="4105910">
                  <a:moveTo>
                    <a:pt x="0" y="4105655"/>
                  </a:moveTo>
                  <a:lnTo>
                    <a:pt x="9144000" y="4105655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4105655"/>
                  </a:lnTo>
                  <a:close/>
                </a:path>
              </a:pathLst>
            </a:custGeom>
            <a:solidFill>
              <a:srgbClr val="0E0E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105655"/>
              <a:ext cx="9144000" cy="265430"/>
            </a:xfrm>
            <a:custGeom>
              <a:avLst/>
              <a:gdLst/>
              <a:ahLst/>
              <a:cxnLst/>
              <a:rect l="l" t="t" r="r" b="b"/>
              <a:pathLst>
                <a:path w="9144000" h="265429">
                  <a:moveTo>
                    <a:pt x="9144000" y="0"/>
                  </a:moveTo>
                  <a:lnTo>
                    <a:pt x="0" y="0"/>
                  </a:lnTo>
                  <a:lnTo>
                    <a:pt x="0" y="265176"/>
                  </a:lnTo>
                  <a:lnTo>
                    <a:pt x="9144000" y="26517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C0A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88032" y="953515"/>
            <a:ext cx="55670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0" dirty="0"/>
              <a:t>경영경제데이터분석</a:t>
            </a:r>
            <a:endParaRPr sz="4800"/>
          </a:p>
        </p:txBody>
      </p:sp>
      <p:sp>
        <p:nvSpPr>
          <p:cNvPr id="6" name="object 6"/>
          <p:cNvSpPr txBox="1"/>
          <p:nvPr/>
        </p:nvSpPr>
        <p:spPr>
          <a:xfrm>
            <a:off x="1024534" y="1991360"/>
            <a:ext cx="707517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4000" b="1" spc="-25" dirty="0">
                <a:solidFill>
                  <a:srgbClr val="FFFFFF"/>
                </a:solidFill>
                <a:latin typeface="Malgun Gothic"/>
                <a:cs typeface="Malgun Gothic"/>
              </a:rPr>
              <a:t>PSM</a:t>
            </a:r>
            <a:endParaRPr sz="400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</a:pPr>
            <a:r>
              <a:rPr sz="4000" b="1" dirty="0">
                <a:solidFill>
                  <a:srgbClr val="FFFFFF"/>
                </a:solidFill>
                <a:latin typeface="Malgun Gothic"/>
                <a:cs typeface="Malgun Gothic"/>
              </a:rPr>
              <a:t>(Propensity</a:t>
            </a:r>
            <a:r>
              <a:rPr sz="4000" b="1" spc="29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4000" b="1" dirty="0">
                <a:solidFill>
                  <a:srgbClr val="FFFFFF"/>
                </a:solidFill>
                <a:latin typeface="Malgun Gothic"/>
                <a:cs typeface="Malgun Gothic"/>
              </a:rPr>
              <a:t>Score</a:t>
            </a:r>
            <a:r>
              <a:rPr sz="4000" b="1" spc="2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4000" b="1" spc="-10" dirty="0">
                <a:solidFill>
                  <a:srgbClr val="FFFFFF"/>
                </a:solidFill>
                <a:latin typeface="Malgun Gothic"/>
                <a:cs typeface="Malgun Gothic"/>
              </a:rPr>
              <a:t>Matching)</a:t>
            </a:r>
            <a:endParaRPr sz="40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13457" y="5065848"/>
            <a:ext cx="4105910" cy="112268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815"/>
              </a:spcBef>
            </a:pPr>
            <a:r>
              <a:rPr sz="3000" b="1" dirty="0">
                <a:solidFill>
                  <a:srgbClr val="454546"/>
                </a:solidFill>
                <a:latin typeface="Malgun Gothic"/>
                <a:cs typeface="Malgun Gothic"/>
              </a:rPr>
              <a:t>최</a:t>
            </a:r>
            <a:r>
              <a:rPr sz="3000" b="1" spc="95" dirty="0">
                <a:solidFill>
                  <a:srgbClr val="454546"/>
                </a:solidFill>
                <a:latin typeface="Malgun Gothic"/>
                <a:cs typeface="Malgun Gothic"/>
              </a:rPr>
              <a:t> </a:t>
            </a:r>
            <a:r>
              <a:rPr sz="3000" b="1" dirty="0">
                <a:solidFill>
                  <a:srgbClr val="454546"/>
                </a:solidFill>
                <a:latin typeface="Malgun Gothic"/>
                <a:cs typeface="Malgun Gothic"/>
              </a:rPr>
              <a:t>현</a:t>
            </a:r>
            <a:r>
              <a:rPr sz="3000" b="1" spc="95" dirty="0">
                <a:solidFill>
                  <a:srgbClr val="454546"/>
                </a:solidFill>
                <a:latin typeface="Malgun Gothic"/>
                <a:cs typeface="Malgun Gothic"/>
              </a:rPr>
              <a:t> </a:t>
            </a:r>
            <a:r>
              <a:rPr sz="3000" b="1" spc="-50" dirty="0">
                <a:solidFill>
                  <a:srgbClr val="454546"/>
                </a:solidFill>
                <a:latin typeface="Malgun Gothic"/>
                <a:cs typeface="Malgun Gothic"/>
              </a:rPr>
              <a:t>홍</a:t>
            </a:r>
            <a:endParaRPr sz="300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sz="3000" b="1" spc="-10" dirty="0">
                <a:solidFill>
                  <a:srgbClr val="454546"/>
                </a:solidFill>
                <a:latin typeface="Malgun Gothic"/>
                <a:cs typeface="Malgun Gothic"/>
              </a:rPr>
              <a:t>(hongchoi@khu.ac.kr)</a:t>
            </a:r>
            <a:endParaRPr sz="3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56959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정부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R&amp;D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지원과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기업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혁신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관련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연구: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매칭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이후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7872" y="1872488"/>
            <a:ext cx="50266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24130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PSM을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이용한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매칭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이후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기초통계량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비교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41511" y="6417970"/>
            <a:ext cx="22097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solidFill>
                  <a:srgbClr val="333D47"/>
                </a:solidFill>
                <a:latin typeface="Malgun Gothic"/>
                <a:cs typeface="Malgun Gothic"/>
              </a:rPr>
              <a:t>10</a:t>
            </a:r>
            <a:endParaRPr sz="1400">
              <a:latin typeface="Malgun Gothic"/>
              <a:cs typeface="Malgun Gothic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653" y="2522387"/>
            <a:ext cx="8145145" cy="3569335"/>
            <a:chOff x="511653" y="2522387"/>
            <a:chExt cx="8145145" cy="356933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1653" y="2522387"/>
              <a:ext cx="8069990" cy="343188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74920" y="3089148"/>
              <a:ext cx="548678" cy="300227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136641" y="3128010"/>
              <a:ext cx="429895" cy="2883535"/>
            </a:xfrm>
            <a:custGeom>
              <a:avLst/>
              <a:gdLst/>
              <a:ahLst/>
              <a:cxnLst/>
              <a:rect l="l" t="t" r="r" b="b"/>
              <a:pathLst>
                <a:path w="429895" h="2883535">
                  <a:moveTo>
                    <a:pt x="0" y="2883408"/>
                  </a:moveTo>
                  <a:lnTo>
                    <a:pt x="429767" y="2883408"/>
                  </a:lnTo>
                  <a:lnTo>
                    <a:pt x="429767" y="0"/>
                  </a:lnTo>
                  <a:lnTo>
                    <a:pt x="0" y="0"/>
                  </a:lnTo>
                  <a:lnTo>
                    <a:pt x="0" y="2883408"/>
                  </a:lnTo>
                  <a:close/>
                </a:path>
              </a:pathLst>
            </a:custGeom>
            <a:ln w="38100">
              <a:solidFill>
                <a:srgbClr val="EB2C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09203" y="3089148"/>
              <a:ext cx="547090" cy="300227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170925" y="3128010"/>
              <a:ext cx="428625" cy="2883535"/>
            </a:xfrm>
            <a:custGeom>
              <a:avLst/>
              <a:gdLst/>
              <a:ahLst/>
              <a:cxnLst/>
              <a:rect l="l" t="t" r="r" b="b"/>
              <a:pathLst>
                <a:path w="428625" h="2883535">
                  <a:moveTo>
                    <a:pt x="0" y="2883408"/>
                  </a:moveTo>
                  <a:lnTo>
                    <a:pt x="428244" y="2883408"/>
                  </a:lnTo>
                  <a:lnTo>
                    <a:pt x="428244" y="0"/>
                  </a:lnTo>
                  <a:lnTo>
                    <a:pt x="0" y="0"/>
                  </a:lnTo>
                  <a:lnTo>
                    <a:pt x="0" y="2883408"/>
                  </a:lnTo>
                  <a:close/>
                </a:path>
              </a:pathLst>
            </a:custGeom>
            <a:ln w="38099">
              <a:solidFill>
                <a:srgbClr val="EB2C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63339" y="3413785"/>
              <a:ext cx="547090" cy="47393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925062" y="3452622"/>
              <a:ext cx="428625" cy="355600"/>
            </a:xfrm>
            <a:custGeom>
              <a:avLst/>
              <a:gdLst/>
              <a:ahLst/>
              <a:cxnLst/>
              <a:rect l="l" t="t" r="r" b="b"/>
              <a:pathLst>
                <a:path w="428625" h="355600">
                  <a:moveTo>
                    <a:pt x="0" y="355091"/>
                  </a:moveTo>
                  <a:lnTo>
                    <a:pt x="428243" y="355091"/>
                  </a:lnTo>
                  <a:lnTo>
                    <a:pt x="428243" y="0"/>
                  </a:lnTo>
                  <a:lnTo>
                    <a:pt x="0" y="0"/>
                  </a:lnTo>
                  <a:lnTo>
                    <a:pt x="0" y="355091"/>
                  </a:lnTo>
                  <a:close/>
                </a:path>
              </a:pathLst>
            </a:custGeom>
            <a:ln w="38100">
              <a:solidFill>
                <a:srgbClr val="EB2C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57059" y="3404641"/>
              <a:ext cx="637019" cy="473938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018782" y="3443478"/>
              <a:ext cx="518159" cy="355600"/>
            </a:xfrm>
            <a:custGeom>
              <a:avLst/>
              <a:gdLst/>
              <a:ahLst/>
              <a:cxnLst/>
              <a:rect l="l" t="t" r="r" b="b"/>
              <a:pathLst>
                <a:path w="518159" h="355600">
                  <a:moveTo>
                    <a:pt x="0" y="355092"/>
                  </a:moveTo>
                  <a:lnTo>
                    <a:pt x="518159" y="355092"/>
                  </a:lnTo>
                  <a:lnTo>
                    <a:pt x="518159" y="0"/>
                  </a:lnTo>
                  <a:lnTo>
                    <a:pt x="0" y="0"/>
                  </a:lnTo>
                  <a:lnTo>
                    <a:pt x="0" y="355092"/>
                  </a:lnTo>
                  <a:close/>
                </a:path>
              </a:pathLst>
            </a:custGeom>
            <a:ln w="38100">
              <a:solidFill>
                <a:srgbClr val="EB2C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796788" y="1816123"/>
            <a:ext cx="2270760" cy="61087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비록</a:t>
            </a:r>
            <a:r>
              <a:rPr sz="16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완벽하진</a:t>
            </a:r>
            <a:r>
              <a:rPr sz="16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20" dirty="0">
                <a:solidFill>
                  <a:srgbClr val="FF0000"/>
                </a:solidFill>
                <a:latin typeface="Malgun Gothic"/>
                <a:cs typeface="Malgun Gothic"/>
              </a:rPr>
              <a:t>않지만…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매칭</a:t>
            </a:r>
            <a:r>
              <a:rPr sz="1600" b="1" spc="-4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이전보단</a:t>
            </a:r>
            <a:r>
              <a:rPr sz="16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나은</a:t>
            </a:r>
            <a:r>
              <a:rPr sz="1600" b="1" spc="-5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결과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87195" y="6252464"/>
            <a:ext cx="62261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이러한</a:t>
            </a:r>
            <a:r>
              <a:rPr sz="1600" b="1" spc="-4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결과를</a:t>
            </a:r>
            <a:r>
              <a:rPr sz="16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인지하는</a:t>
            </a:r>
            <a:r>
              <a:rPr sz="16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것은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왜곡된</a:t>
            </a:r>
            <a:r>
              <a:rPr sz="16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해석을</a:t>
            </a:r>
            <a:r>
              <a:rPr sz="16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막는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좋은</a:t>
            </a:r>
            <a:r>
              <a:rPr sz="16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방법</a:t>
            </a:r>
            <a:r>
              <a:rPr sz="16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중</a:t>
            </a:r>
            <a:r>
              <a:rPr sz="16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하나</a:t>
            </a:r>
            <a:endParaRPr sz="16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276590" cy="11861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정부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R&amp;D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지원과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기업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혁신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관련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연구: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국내/세계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최초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혁신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성과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비교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5"/>
              </a:spcBef>
            </a:pPr>
            <a:endParaRPr sz="2000">
              <a:latin typeface="Malgun Gothic"/>
              <a:cs typeface="Malgun Gothic"/>
            </a:endParaRPr>
          </a:p>
          <a:p>
            <a:pPr marL="563880" indent="-228600">
              <a:lnSpc>
                <a:spcPct val="100000"/>
              </a:lnSpc>
              <a:buFont typeface="Wingdings"/>
              <a:buChar char=""/>
              <a:tabLst>
                <a:tab pos="56388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정부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R&amp;D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수혜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여부에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따른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국내최초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혹은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세계최초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제품혁신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비중</a:t>
            </a:r>
            <a:endParaRPr sz="2000">
              <a:latin typeface="Malgun Gothic"/>
              <a:cs typeface="Malgun Goth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23753" y="2459858"/>
            <a:ext cx="7315200" cy="1952625"/>
            <a:chOff x="923753" y="2459858"/>
            <a:chExt cx="7315200" cy="19526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3753" y="2459858"/>
              <a:ext cx="7314864" cy="189544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82339" y="3625595"/>
              <a:ext cx="289560" cy="20573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69763" y="4293072"/>
              <a:ext cx="565378" cy="11903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013198" y="4335017"/>
              <a:ext cx="464820" cy="0"/>
            </a:xfrm>
            <a:custGeom>
              <a:avLst/>
              <a:gdLst/>
              <a:ahLst/>
              <a:cxnLst/>
              <a:rect l="l" t="t" r="r" b="b"/>
              <a:pathLst>
                <a:path w="464820">
                  <a:moveTo>
                    <a:pt x="0" y="0"/>
                  </a:moveTo>
                  <a:lnTo>
                    <a:pt x="464565" y="0"/>
                  </a:lnTo>
                </a:path>
              </a:pathLst>
            </a:custGeom>
            <a:ln w="38100">
              <a:solidFill>
                <a:srgbClr val="EB2C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69763" y="3878544"/>
              <a:ext cx="565378" cy="11903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013198" y="3920489"/>
              <a:ext cx="464820" cy="0"/>
            </a:xfrm>
            <a:custGeom>
              <a:avLst/>
              <a:gdLst/>
              <a:ahLst/>
              <a:cxnLst/>
              <a:rect l="l" t="t" r="r" b="b"/>
              <a:pathLst>
                <a:path w="464820">
                  <a:moveTo>
                    <a:pt x="0" y="0"/>
                  </a:moveTo>
                  <a:lnTo>
                    <a:pt x="464565" y="0"/>
                  </a:lnTo>
                </a:path>
              </a:pathLst>
            </a:custGeom>
            <a:ln w="38100">
              <a:solidFill>
                <a:srgbClr val="EB2C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49951" y="3454872"/>
              <a:ext cx="565378" cy="11903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993386" y="3496817"/>
              <a:ext cx="464820" cy="0"/>
            </a:xfrm>
            <a:custGeom>
              <a:avLst/>
              <a:gdLst/>
              <a:ahLst/>
              <a:cxnLst/>
              <a:rect l="l" t="t" r="r" b="b"/>
              <a:pathLst>
                <a:path w="464820">
                  <a:moveTo>
                    <a:pt x="0" y="0"/>
                  </a:moveTo>
                  <a:lnTo>
                    <a:pt x="464565" y="0"/>
                  </a:lnTo>
                </a:path>
              </a:pathLst>
            </a:custGeom>
            <a:ln w="38100">
              <a:solidFill>
                <a:srgbClr val="EB2C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67727" y="3454872"/>
              <a:ext cx="565378" cy="11903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011162" y="3496817"/>
              <a:ext cx="464820" cy="0"/>
            </a:xfrm>
            <a:custGeom>
              <a:avLst/>
              <a:gdLst/>
              <a:ahLst/>
              <a:cxnLst/>
              <a:rect l="l" t="t" r="r" b="b"/>
              <a:pathLst>
                <a:path w="464820">
                  <a:moveTo>
                    <a:pt x="0" y="0"/>
                  </a:moveTo>
                  <a:lnTo>
                    <a:pt x="464566" y="0"/>
                  </a:lnTo>
                </a:path>
              </a:pathLst>
            </a:custGeom>
            <a:ln w="3810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44868" y="3870924"/>
              <a:ext cx="565378" cy="11903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988301" y="3912869"/>
              <a:ext cx="464820" cy="0"/>
            </a:xfrm>
            <a:custGeom>
              <a:avLst/>
              <a:gdLst/>
              <a:ahLst/>
              <a:cxnLst/>
              <a:rect l="l" t="t" r="r" b="b"/>
              <a:pathLst>
                <a:path w="464820">
                  <a:moveTo>
                    <a:pt x="0" y="0"/>
                  </a:moveTo>
                  <a:lnTo>
                    <a:pt x="464566" y="0"/>
                  </a:lnTo>
                </a:path>
              </a:pathLst>
            </a:custGeom>
            <a:ln w="3810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60107" y="4293072"/>
              <a:ext cx="565378" cy="11903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7003542" y="4335017"/>
              <a:ext cx="464820" cy="0"/>
            </a:xfrm>
            <a:custGeom>
              <a:avLst/>
              <a:gdLst/>
              <a:ahLst/>
              <a:cxnLst/>
              <a:rect l="l" t="t" r="r" b="b"/>
              <a:pathLst>
                <a:path w="464820">
                  <a:moveTo>
                    <a:pt x="0" y="0"/>
                  </a:moveTo>
                  <a:lnTo>
                    <a:pt x="464565" y="0"/>
                  </a:lnTo>
                </a:path>
              </a:pathLst>
            </a:custGeom>
            <a:ln w="3810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33543" y="3709428"/>
              <a:ext cx="234670" cy="69188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815077" y="3809237"/>
              <a:ext cx="76200" cy="457200"/>
            </a:xfrm>
            <a:custGeom>
              <a:avLst/>
              <a:gdLst/>
              <a:ahLst/>
              <a:cxnLst/>
              <a:rect l="l" t="t" r="r" b="b"/>
              <a:pathLst>
                <a:path w="76200" h="457200">
                  <a:moveTo>
                    <a:pt x="25400" y="381000"/>
                  </a:moveTo>
                  <a:lnTo>
                    <a:pt x="0" y="381000"/>
                  </a:lnTo>
                  <a:lnTo>
                    <a:pt x="38100" y="457200"/>
                  </a:lnTo>
                  <a:lnTo>
                    <a:pt x="69850" y="393700"/>
                  </a:lnTo>
                  <a:lnTo>
                    <a:pt x="25400" y="393700"/>
                  </a:lnTo>
                  <a:lnTo>
                    <a:pt x="25400" y="381000"/>
                  </a:lnTo>
                  <a:close/>
                </a:path>
                <a:path w="76200" h="457200">
                  <a:moveTo>
                    <a:pt x="50800" y="63500"/>
                  </a:moveTo>
                  <a:lnTo>
                    <a:pt x="25400" y="63500"/>
                  </a:lnTo>
                  <a:lnTo>
                    <a:pt x="25400" y="393700"/>
                  </a:lnTo>
                  <a:lnTo>
                    <a:pt x="50800" y="393700"/>
                  </a:lnTo>
                  <a:lnTo>
                    <a:pt x="50800" y="63500"/>
                  </a:lnTo>
                  <a:close/>
                </a:path>
                <a:path w="76200" h="457200">
                  <a:moveTo>
                    <a:pt x="76200" y="381000"/>
                  </a:moveTo>
                  <a:lnTo>
                    <a:pt x="50800" y="381000"/>
                  </a:lnTo>
                  <a:lnTo>
                    <a:pt x="50800" y="393700"/>
                  </a:lnTo>
                  <a:lnTo>
                    <a:pt x="69850" y="393700"/>
                  </a:lnTo>
                  <a:lnTo>
                    <a:pt x="76200" y="381000"/>
                  </a:lnTo>
                  <a:close/>
                </a:path>
                <a:path w="76200" h="457200">
                  <a:moveTo>
                    <a:pt x="38100" y="0"/>
                  </a:moveTo>
                  <a:lnTo>
                    <a:pt x="0" y="76200"/>
                  </a:lnTo>
                  <a:lnTo>
                    <a:pt x="25400" y="76200"/>
                  </a:lnTo>
                  <a:lnTo>
                    <a:pt x="2540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457200">
                  <a:moveTo>
                    <a:pt x="69850" y="63500"/>
                  </a:moveTo>
                  <a:lnTo>
                    <a:pt x="50800" y="63500"/>
                  </a:lnTo>
                  <a:lnTo>
                    <a:pt x="5080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A21F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35168" y="3299459"/>
              <a:ext cx="234670" cy="110185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616701" y="3399281"/>
              <a:ext cx="76200" cy="868044"/>
            </a:xfrm>
            <a:custGeom>
              <a:avLst/>
              <a:gdLst/>
              <a:ahLst/>
              <a:cxnLst/>
              <a:rect l="l" t="t" r="r" b="b"/>
              <a:pathLst>
                <a:path w="76200" h="868045">
                  <a:moveTo>
                    <a:pt x="25400" y="791717"/>
                  </a:moveTo>
                  <a:lnTo>
                    <a:pt x="0" y="791717"/>
                  </a:lnTo>
                  <a:lnTo>
                    <a:pt x="38100" y="867917"/>
                  </a:lnTo>
                  <a:lnTo>
                    <a:pt x="69850" y="804417"/>
                  </a:lnTo>
                  <a:lnTo>
                    <a:pt x="25400" y="804417"/>
                  </a:lnTo>
                  <a:lnTo>
                    <a:pt x="25400" y="791717"/>
                  </a:lnTo>
                  <a:close/>
                </a:path>
                <a:path w="76200" h="868045">
                  <a:moveTo>
                    <a:pt x="50800" y="63500"/>
                  </a:moveTo>
                  <a:lnTo>
                    <a:pt x="25400" y="63500"/>
                  </a:lnTo>
                  <a:lnTo>
                    <a:pt x="25400" y="804417"/>
                  </a:lnTo>
                  <a:lnTo>
                    <a:pt x="50800" y="804417"/>
                  </a:lnTo>
                  <a:lnTo>
                    <a:pt x="50800" y="63500"/>
                  </a:lnTo>
                  <a:close/>
                </a:path>
                <a:path w="76200" h="868045">
                  <a:moveTo>
                    <a:pt x="76200" y="791717"/>
                  </a:moveTo>
                  <a:lnTo>
                    <a:pt x="50800" y="791717"/>
                  </a:lnTo>
                  <a:lnTo>
                    <a:pt x="50800" y="804417"/>
                  </a:lnTo>
                  <a:lnTo>
                    <a:pt x="69850" y="804417"/>
                  </a:lnTo>
                  <a:lnTo>
                    <a:pt x="76200" y="791717"/>
                  </a:lnTo>
                  <a:close/>
                </a:path>
                <a:path w="76200" h="868045">
                  <a:moveTo>
                    <a:pt x="38100" y="0"/>
                  </a:moveTo>
                  <a:lnTo>
                    <a:pt x="0" y="76200"/>
                  </a:lnTo>
                  <a:lnTo>
                    <a:pt x="25400" y="76200"/>
                  </a:lnTo>
                  <a:lnTo>
                    <a:pt x="2540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868045">
                  <a:moveTo>
                    <a:pt x="69850" y="63500"/>
                  </a:moveTo>
                  <a:lnTo>
                    <a:pt x="50800" y="63500"/>
                  </a:lnTo>
                  <a:lnTo>
                    <a:pt x="5080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A21F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112316" y="4421530"/>
            <a:ext cx="3761740" cy="1196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&lt;R&amp;D</a:t>
            </a:r>
            <a:r>
              <a:rPr sz="16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지원</a:t>
            </a:r>
            <a:r>
              <a:rPr sz="16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→</a:t>
            </a:r>
            <a:r>
              <a:rPr sz="16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국내최초</a:t>
            </a:r>
            <a:r>
              <a:rPr sz="16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제품혁신&gt;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국내최초</a:t>
            </a:r>
            <a:r>
              <a:rPr sz="1600" b="1" spc="-4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제품혁신성과</a:t>
            </a:r>
            <a:r>
              <a:rPr sz="16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비중</a:t>
            </a:r>
            <a:r>
              <a:rPr sz="1600" b="1" spc="-4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(차이</a:t>
            </a:r>
            <a:r>
              <a:rPr sz="1600" b="1" spc="-5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20" dirty="0">
                <a:solidFill>
                  <a:srgbClr val="FF0000"/>
                </a:solidFill>
                <a:latin typeface="Malgun Gothic"/>
                <a:cs typeface="Malgun Gothic"/>
              </a:rPr>
              <a:t>유의):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수혜기업</a:t>
            </a:r>
            <a:r>
              <a:rPr sz="16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(10.4%)</a:t>
            </a:r>
            <a:r>
              <a:rPr sz="16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vs</a:t>
            </a:r>
            <a:r>
              <a:rPr sz="1600" b="1" spc="-4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전체기업</a:t>
            </a:r>
            <a:r>
              <a:rPr sz="16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(4.0%)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수혜기업</a:t>
            </a:r>
            <a:r>
              <a:rPr sz="16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(10.4%)</a:t>
            </a:r>
            <a:r>
              <a:rPr sz="16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vs</a:t>
            </a:r>
            <a:r>
              <a:rPr sz="16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매칭기업</a:t>
            </a:r>
            <a:r>
              <a:rPr sz="16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(6.92%)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24" name="object 24"/>
          <p:cNvSpPr txBox="1"/>
          <p:nvPr/>
        </p:nvSpPr>
        <p:spPr>
          <a:xfrm>
            <a:off x="5414009" y="4431944"/>
            <a:ext cx="3296285" cy="903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0000"/>
              </a:lnSpc>
              <a:spcBef>
                <a:spcPts val="100"/>
              </a:spcBef>
            </a:pPr>
            <a:r>
              <a:rPr sz="1600" b="1" dirty="0">
                <a:solidFill>
                  <a:srgbClr val="006FC0"/>
                </a:solidFill>
                <a:latin typeface="Malgun Gothic"/>
                <a:cs typeface="Malgun Gothic"/>
              </a:rPr>
              <a:t>&lt;R&amp;D</a:t>
            </a:r>
            <a:r>
              <a:rPr sz="1600" b="1" spc="-2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6FC0"/>
                </a:solidFill>
                <a:latin typeface="Malgun Gothic"/>
                <a:cs typeface="Malgun Gothic"/>
              </a:rPr>
              <a:t>지원</a:t>
            </a:r>
            <a:r>
              <a:rPr sz="1600" b="1" spc="-3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6FC0"/>
                </a:solidFill>
                <a:latin typeface="Malgun Gothic"/>
                <a:cs typeface="Malgun Gothic"/>
              </a:rPr>
              <a:t>→</a:t>
            </a:r>
            <a:r>
              <a:rPr sz="1600" b="1" spc="-3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6FC0"/>
                </a:solidFill>
                <a:latin typeface="Malgun Gothic"/>
                <a:cs typeface="Malgun Gothic"/>
              </a:rPr>
              <a:t>세계최초</a:t>
            </a:r>
            <a:r>
              <a:rPr sz="1600" b="1" spc="-1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006FC0"/>
                </a:solidFill>
                <a:latin typeface="Malgun Gothic"/>
                <a:cs typeface="Malgun Gothic"/>
              </a:rPr>
              <a:t>제품혁신&gt; </a:t>
            </a:r>
            <a:r>
              <a:rPr sz="1600" b="1" dirty="0">
                <a:solidFill>
                  <a:srgbClr val="006FC0"/>
                </a:solidFill>
                <a:latin typeface="Malgun Gothic"/>
                <a:cs typeface="Malgun Gothic"/>
              </a:rPr>
              <a:t>세계최초</a:t>
            </a:r>
            <a:r>
              <a:rPr sz="1600" b="1" spc="-5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6FC0"/>
                </a:solidFill>
                <a:latin typeface="Malgun Gothic"/>
                <a:cs typeface="Malgun Gothic"/>
              </a:rPr>
              <a:t>제품혁신성과</a:t>
            </a:r>
            <a:r>
              <a:rPr sz="1600" b="1" spc="-4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6FC0"/>
                </a:solidFill>
                <a:latin typeface="Malgun Gothic"/>
                <a:cs typeface="Malgun Gothic"/>
              </a:rPr>
              <a:t>비중의</a:t>
            </a:r>
            <a:r>
              <a:rPr sz="1600" b="1" spc="-60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600" b="1" spc="-25" dirty="0">
                <a:solidFill>
                  <a:srgbClr val="006FC0"/>
                </a:solidFill>
                <a:latin typeface="Malgun Gothic"/>
                <a:cs typeface="Malgun Gothic"/>
              </a:rPr>
              <a:t>경우 </a:t>
            </a:r>
            <a:r>
              <a:rPr sz="1600" b="1" dirty="0">
                <a:solidFill>
                  <a:srgbClr val="006FC0"/>
                </a:solidFill>
                <a:latin typeface="Malgun Gothic"/>
                <a:cs typeface="Malgun Gothic"/>
              </a:rPr>
              <a:t>차이가</a:t>
            </a:r>
            <a:r>
              <a:rPr sz="1600" b="1" spc="-4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6FC0"/>
                </a:solidFill>
                <a:latin typeface="Malgun Gothic"/>
                <a:cs typeface="Malgun Gothic"/>
              </a:rPr>
              <a:t>유의하지</a:t>
            </a:r>
            <a:r>
              <a:rPr sz="1600" b="1" spc="-4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600" b="1" spc="-25" dirty="0">
                <a:solidFill>
                  <a:srgbClr val="006FC0"/>
                </a:solidFill>
                <a:latin typeface="Malgun Gothic"/>
                <a:cs typeface="Malgun Gothic"/>
              </a:rPr>
              <a:t>않음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12316" y="5855919"/>
            <a:ext cx="51149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(유의도</a:t>
            </a:r>
            <a:r>
              <a:rPr sz="16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차이는</a:t>
            </a:r>
            <a:r>
              <a:rPr sz="16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카이제곱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검정</a:t>
            </a:r>
            <a:r>
              <a:rPr sz="16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결과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–</a:t>
            </a:r>
            <a:r>
              <a:rPr sz="16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혁신</a:t>
            </a:r>
            <a:r>
              <a:rPr sz="16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유무</a:t>
            </a:r>
            <a:r>
              <a:rPr sz="16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20" dirty="0">
                <a:solidFill>
                  <a:srgbClr val="FF0000"/>
                </a:solidFill>
                <a:latin typeface="Malgun Gothic"/>
                <a:cs typeface="Malgun Gothic"/>
              </a:rPr>
              <a:t>이므로)</a:t>
            </a:r>
            <a:endParaRPr sz="16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7" y="2339339"/>
            <a:ext cx="7621905" cy="1999614"/>
            <a:chOff x="914407" y="2339339"/>
            <a:chExt cx="7621905" cy="199961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07" y="2339339"/>
              <a:ext cx="7621511" cy="19735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09060" y="3369563"/>
              <a:ext cx="289560" cy="2057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88507" y="4219920"/>
              <a:ext cx="565378" cy="11903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631942" y="4261866"/>
              <a:ext cx="464820" cy="0"/>
            </a:xfrm>
            <a:custGeom>
              <a:avLst/>
              <a:gdLst/>
              <a:ahLst/>
              <a:cxnLst/>
              <a:rect l="l" t="t" r="r" b="b"/>
              <a:pathLst>
                <a:path w="464820">
                  <a:moveTo>
                    <a:pt x="0" y="0"/>
                  </a:moveTo>
                  <a:lnTo>
                    <a:pt x="464566" y="0"/>
                  </a:lnTo>
                </a:path>
              </a:pathLst>
            </a:custGeom>
            <a:ln w="38100">
              <a:solidFill>
                <a:srgbClr val="EB2C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88507" y="3686520"/>
              <a:ext cx="565378" cy="11903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631942" y="3728465"/>
              <a:ext cx="464820" cy="0"/>
            </a:xfrm>
            <a:custGeom>
              <a:avLst/>
              <a:gdLst/>
              <a:ahLst/>
              <a:cxnLst/>
              <a:rect l="l" t="t" r="r" b="b"/>
              <a:pathLst>
                <a:path w="464820">
                  <a:moveTo>
                    <a:pt x="0" y="0"/>
                  </a:moveTo>
                  <a:lnTo>
                    <a:pt x="464566" y="0"/>
                  </a:lnTo>
                </a:path>
              </a:pathLst>
            </a:custGeom>
            <a:ln w="38100">
              <a:solidFill>
                <a:srgbClr val="EB2C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68695" y="3145500"/>
              <a:ext cx="565378" cy="11903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612130" y="3187445"/>
              <a:ext cx="464820" cy="0"/>
            </a:xfrm>
            <a:custGeom>
              <a:avLst/>
              <a:gdLst/>
              <a:ahLst/>
              <a:cxnLst/>
              <a:rect l="l" t="t" r="r" b="b"/>
              <a:pathLst>
                <a:path w="464820">
                  <a:moveTo>
                    <a:pt x="0" y="0"/>
                  </a:moveTo>
                  <a:lnTo>
                    <a:pt x="464566" y="0"/>
                  </a:lnTo>
                </a:path>
              </a:pathLst>
            </a:custGeom>
            <a:ln w="38100">
              <a:solidFill>
                <a:srgbClr val="EB2C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92924" y="4206204"/>
              <a:ext cx="565378" cy="11903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436358" y="4248150"/>
              <a:ext cx="464820" cy="0"/>
            </a:xfrm>
            <a:custGeom>
              <a:avLst/>
              <a:gdLst/>
              <a:ahLst/>
              <a:cxnLst/>
              <a:rect l="l" t="t" r="r" b="b"/>
              <a:pathLst>
                <a:path w="464820">
                  <a:moveTo>
                    <a:pt x="0" y="0"/>
                  </a:moveTo>
                  <a:lnTo>
                    <a:pt x="464566" y="0"/>
                  </a:lnTo>
                </a:path>
              </a:pathLst>
            </a:custGeom>
            <a:ln w="3810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92924" y="3672804"/>
              <a:ext cx="565378" cy="11903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436358" y="3714750"/>
              <a:ext cx="464820" cy="0"/>
            </a:xfrm>
            <a:custGeom>
              <a:avLst/>
              <a:gdLst/>
              <a:ahLst/>
              <a:cxnLst/>
              <a:rect l="l" t="t" r="r" b="b"/>
              <a:pathLst>
                <a:path w="464820">
                  <a:moveTo>
                    <a:pt x="0" y="0"/>
                  </a:moveTo>
                  <a:lnTo>
                    <a:pt x="464566" y="0"/>
                  </a:lnTo>
                </a:path>
              </a:pathLst>
            </a:custGeom>
            <a:ln w="3810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73112" y="3131783"/>
              <a:ext cx="565378" cy="11903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7416545" y="3173729"/>
              <a:ext cx="464820" cy="0"/>
            </a:xfrm>
            <a:custGeom>
              <a:avLst/>
              <a:gdLst/>
              <a:ahLst/>
              <a:cxnLst/>
              <a:rect l="l" t="t" r="r" b="b"/>
              <a:pathLst>
                <a:path w="464820">
                  <a:moveTo>
                    <a:pt x="0" y="0"/>
                  </a:moveTo>
                  <a:lnTo>
                    <a:pt x="464565" y="0"/>
                  </a:lnTo>
                </a:path>
              </a:pathLst>
            </a:custGeom>
            <a:ln w="3810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Introduction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18" name="object 18"/>
          <p:cNvSpPr txBox="1"/>
          <p:nvPr/>
        </p:nvSpPr>
        <p:spPr>
          <a:xfrm>
            <a:off x="285089" y="1017270"/>
            <a:ext cx="8276590" cy="11861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정부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R&amp;D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지원과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기업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혁신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관련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연구: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시장/자사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최초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혁신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성과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비교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5"/>
              </a:spcBef>
            </a:pPr>
            <a:endParaRPr sz="2000">
              <a:latin typeface="Malgun Gothic"/>
              <a:cs typeface="Malgun Gothic"/>
            </a:endParaRPr>
          </a:p>
          <a:p>
            <a:pPr marL="563880" indent="-228600">
              <a:lnSpc>
                <a:spcPct val="100000"/>
              </a:lnSpc>
              <a:buFont typeface="Wingdings"/>
              <a:buChar char=""/>
              <a:tabLst>
                <a:tab pos="56388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정부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R&amp;D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수혜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여부에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따른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시장최초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혹은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자사최초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제품혁신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비중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97686" y="4482490"/>
            <a:ext cx="3761740" cy="1671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0100"/>
              </a:lnSpc>
              <a:spcBef>
                <a:spcPts val="95"/>
              </a:spcBef>
            </a:pP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&lt;R&amp;D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지원</a:t>
            </a:r>
            <a:r>
              <a:rPr sz="16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→</a:t>
            </a:r>
            <a:r>
              <a:rPr sz="16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시장최초</a:t>
            </a:r>
            <a:r>
              <a:rPr sz="16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제품혁신&gt;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시장최초</a:t>
            </a:r>
            <a:r>
              <a:rPr sz="1600" b="1" spc="-4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제품혁신성과</a:t>
            </a:r>
            <a:r>
              <a:rPr sz="16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비중</a:t>
            </a:r>
            <a:r>
              <a:rPr sz="1600" b="1" spc="-4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(차이</a:t>
            </a:r>
            <a:r>
              <a:rPr sz="1600" b="1" spc="-5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20" dirty="0">
                <a:solidFill>
                  <a:srgbClr val="FF0000"/>
                </a:solidFill>
                <a:latin typeface="Malgun Gothic"/>
                <a:cs typeface="Malgun Gothic"/>
              </a:rPr>
              <a:t>유의):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수혜기업</a:t>
            </a:r>
            <a:r>
              <a:rPr sz="16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(12.7%)</a:t>
            </a:r>
            <a:r>
              <a:rPr sz="16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vs</a:t>
            </a:r>
            <a:r>
              <a:rPr sz="1600" b="1" spc="-4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전체기업</a:t>
            </a:r>
            <a:r>
              <a:rPr sz="16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(5.0%)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수혜기업</a:t>
            </a:r>
            <a:r>
              <a:rPr sz="16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(12.7%)</a:t>
            </a:r>
            <a:r>
              <a:rPr sz="16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vs</a:t>
            </a:r>
            <a:r>
              <a:rPr sz="16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매칭기업</a:t>
            </a:r>
            <a:r>
              <a:rPr sz="16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(8.96%)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(유의도</a:t>
            </a:r>
            <a:r>
              <a:rPr sz="16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차이는</a:t>
            </a:r>
            <a:r>
              <a:rPr sz="16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카이제곱</a:t>
            </a:r>
            <a:r>
              <a:rPr sz="16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검정</a:t>
            </a:r>
            <a:r>
              <a:rPr sz="1600" b="1" spc="-5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결과)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47894" y="4463948"/>
            <a:ext cx="3707765" cy="1956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600" b="1" dirty="0">
                <a:solidFill>
                  <a:srgbClr val="006FC0"/>
                </a:solidFill>
                <a:latin typeface="Malgun Gothic"/>
                <a:cs typeface="Malgun Gothic"/>
              </a:rPr>
              <a:t>&lt;R&amp;D</a:t>
            </a:r>
            <a:r>
              <a:rPr sz="1600" b="1" spc="-30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6FC0"/>
                </a:solidFill>
                <a:latin typeface="Malgun Gothic"/>
                <a:cs typeface="Malgun Gothic"/>
              </a:rPr>
              <a:t>지원</a:t>
            </a:r>
            <a:r>
              <a:rPr sz="1600" b="1" spc="-3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6FC0"/>
                </a:solidFill>
                <a:latin typeface="Malgun Gothic"/>
                <a:cs typeface="Malgun Gothic"/>
              </a:rPr>
              <a:t>→</a:t>
            </a:r>
            <a:r>
              <a:rPr sz="1600" b="1" spc="-3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6FC0"/>
                </a:solidFill>
                <a:latin typeface="Malgun Gothic"/>
                <a:cs typeface="Malgun Gothic"/>
              </a:rPr>
              <a:t>자사최초</a:t>
            </a:r>
            <a:r>
              <a:rPr sz="1600" b="1" spc="-1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006FC0"/>
                </a:solidFill>
                <a:latin typeface="Malgun Gothic"/>
                <a:cs typeface="Malgun Gothic"/>
              </a:rPr>
              <a:t>제품혁신&gt; </a:t>
            </a:r>
            <a:r>
              <a:rPr sz="1600" b="1" dirty="0">
                <a:solidFill>
                  <a:srgbClr val="006FC0"/>
                </a:solidFill>
                <a:latin typeface="Malgun Gothic"/>
                <a:cs typeface="Malgun Gothic"/>
              </a:rPr>
              <a:t>자사최초</a:t>
            </a:r>
            <a:r>
              <a:rPr sz="1600" b="1" spc="-50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6FC0"/>
                </a:solidFill>
                <a:latin typeface="Malgun Gothic"/>
                <a:cs typeface="Malgun Gothic"/>
              </a:rPr>
              <a:t>제품혁신성과</a:t>
            </a:r>
            <a:r>
              <a:rPr sz="1600" b="1" spc="-4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6FC0"/>
                </a:solidFill>
                <a:latin typeface="Malgun Gothic"/>
                <a:cs typeface="Malgun Gothic"/>
              </a:rPr>
              <a:t>비중</a:t>
            </a:r>
            <a:r>
              <a:rPr sz="1600" b="1" spc="-4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6FC0"/>
                </a:solidFill>
                <a:latin typeface="Malgun Gothic"/>
                <a:cs typeface="Malgun Gothic"/>
              </a:rPr>
              <a:t>(차이</a:t>
            </a:r>
            <a:r>
              <a:rPr sz="1600" b="1" spc="-5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600" b="1" spc="-25" dirty="0">
                <a:solidFill>
                  <a:srgbClr val="006FC0"/>
                </a:solidFill>
                <a:latin typeface="Malgun Gothic"/>
                <a:cs typeface="Malgun Gothic"/>
              </a:rPr>
              <a:t>유의) </a:t>
            </a:r>
            <a:r>
              <a:rPr sz="1600" b="1" dirty="0">
                <a:solidFill>
                  <a:srgbClr val="006FC0"/>
                </a:solidFill>
                <a:latin typeface="Malgun Gothic"/>
                <a:cs typeface="Malgun Gothic"/>
              </a:rPr>
              <a:t>수혜기업</a:t>
            </a:r>
            <a:r>
              <a:rPr sz="1600" b="1" spc="-60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6FC0"/>
                </a:solidFill>
                <a:latin typeface="Malgun Gothic"/>
                <a:cs typeface="Malgun Gothic"/>
              </a:rPr>
              <a:t>(25.7%)</a:t>
            </a:r>
            <a:r>
              <a:rPr sz="1600" b="1" spc="-50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6FC0"/>
                </a:solidFill>
                <a:latin typeface="Malgun Gothic"/>
                <a:cs typeface="Malgun Gothic"/>
              </a:rPr>
              <a:t>vs</a:t>
            </a:r>
            <a:r>
              <a:rPr sz="1600" b="1" spc="-6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6FC0"/>
                </a:solidFill>
                <a:latin typeface="Malgun Gothic"/>
                <a:cs typeface="Malgun Gothic"/>
              </a:rPr>
              <a:t>전체기업</a:t>
            </a:r>
            <a:r>
              <a:rPr sz="1600" b="1" spc="-4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006FC0"/>
                </a:solidFill>
                <a:latin typeface="Malgun Gothic"/>
                <a:cs typeface="Malgun Gothic"/>
              </a:rPr>
              <a:t>(15.1%)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b="1" dirty="0">
                <a:solidFill>
                  <a:srgbClr val="006FC0"/>
                </a:solidFill>
                <a:latin typeface="Malgun Gothic"/>
                <a:cs typeface="Malgun Gothic"/>
              </a:rPr>
              <a:t>수혜기업</a:t>
            </a:r>
            <a:r>
              <a:rPr sz="1600" b="1" spc="-4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6FC0"/>
                </a:solidFill>
                <a:latin typeface="Malgun Gothic"/>
                <a:cs typeface="Malgun Gothic"/>
              </a:rPr>
              <a:t>(25.7%)</a:t>
            </a:r>
            <a:r>
              <a:rPr sz="1600" b="1" spc="-30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6FC0"/>
                </a:solidFill>
                <a:latin typeface="Malgun Gothic"/>
                <a:cs typeface="Malgun Gothic"/>
              </a:rPr>
              <a:t>vs</a:t>
            </a:r>
            <a:r>
              <a:rPr sz="1600" b="1" spc="-50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6FC0"/>
                </a:solidFill>
                <a:latin typeface="Malgun Gothic"/>
                <a:cs typeface="Malgun Gothic"/>
              </a:rPr>
              <a:t>전체기업</a:t>
            </a:r>
            <a:r>
              <a:rPr sz="1600" b="1" spc="-30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006FC0"/>
                </a:solidFill>
                <a:latin typeface="Malgun Gothic"/>
                <a:cs typeface="Malgun Gothic"/>
              </a:rPr>
              <a:t>(21.4%)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760"/>
              </a:spcBef>
            </a:pPr>
            <a:r>
              <a:rPr sz="1600" b="1" dirty="0">
                <a:solidFill>
                  <a:srgbClr val="2A2C2C"/>
                </a:solidFill>
                <a:latin typeface="Malgun Gothic"/>
                <a:cs typeface="Malgun Gothic"/>
              </a:rPr>
              <a:t>앞선</a:t>
            </a:r>
            <a:r>
              <a:rPr sz="16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2A2C2C"/>
                </a:solidFill>
                <a:latin typeface="Malgun Gothic"/>
                <a:cs typeface="Malgun Gothic"/>
              </a:rPr>
              <a:t>매칭</a:t>
            </a:r>
            <a:r>
              <a:rPr sz="16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2A2C2C"/>
                </a:solidFill>
                <a:latin typeface="Malgun Gothic"/>
                <a:cs typeface="Malgun Gothic"/>
              </a:rPr>
              <a:t>결과를</a:t>
            </a:r>
            <a:r>
              <a:rPr sz="16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2A2C2C"/>
                </a:solidFill>
                <a:latin typeface="Malgun Gothic"/>
                <a:cs typeface="Malgun Gothic"/>
              </a:rPr>
              <a:t>고려할</a:t>
            </a:r>
            <a:r>
              <a:rPr sz="16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spc="-25" dirty="0">
                <a:solidFill>
                  <a:srgbClr val="2A2C2C"/>
                </a:solidFill>
                <a:latin typeface="Malgun Gothic"/>
                <a:cs typeface="Malgun Gothic"/>
              </a:rPr>
              <a:t>때,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b="1" dirty="0">
                <a:solidFill>
                  <a:srgbClr val="2A2C2C"/>
                </a:solidFill>
                <a:latin typeface="Malgun Gothic"/>
                <a:cs typeface="Malgun Gothic"/>
              </a:rPr>
              <a:t>결과를</a:t>
            </a:r>
            <a:r>
              <a:rPr sz="16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2A2C2C"/>
                </a:solidFill>
                <a:latin typeface="Malgun Gothic"/>
                <a:cs typeface="Malgun Gothic"/>
              </a:rPr>
              <a:t>해석할</a:t>
            </a:r>
            <a:r>
              <a:rPr sz="16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2A2C2C"/>
                </a:solidFill>
                <a:latin typeface="Malgun Gothic"/>
                <a:cs typeface="Malgun Gothic"/>
              </a:rPr>
              <a:t>때</a:t>
            </a:r>
            <a:r>
              <a:rPr sz="1600" b="1" spc="-4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2A2C2C"/>
                </a:solidFill>
                <a:latin typeface="Malgun Gothic"/>
                <a:cs typeface="Malgun Gothic"/>
              </a:rPr>
              <a:t>주의해야</a:t>
            </a:r>
            <a:r>
              <a:rPr sz="16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2A2C2C"/>
                </a:solidFill>
                <a:latin typeface="Malgun Gothic"/>
                <a:cs typeface="Malgun Gothic"/>
              </a:rPr>
              <a:t>할</a:t>
            </a:r>
            <a:r>
              <a:rPr sz="1600" b="1" spc="-4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spc="-25" dirty="0">
                <a:solidFill>
                  <a:srgbClr val="2A2C2C"/>
                </a:solidFill>
                <a:latin typeface="Malgun Gothic"/>
                <a:cs typeface="Malgun Gothic"/>
              </a:rPr>
              <a:t>점은?</a:t>
            </a:r>
            <a:endParaRPr sz="16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8411" y="2951226"/>
            <a:ext cx="37255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u="sng" dirty="0">
                <a:solidFill>
                  <a:srgbClr val="041E41"/>
                </a:solidFill>
                <a:uFill>
                  <a:solidFill>
                    <a:srgbClr val="0E0E6F"/>
                  </a:solidFill>
                </a:uFill>
                <a:latin typeface="Arial"/>
                <a:cs typeface="Arial"/>
              </a:rPr>
              <a:t>What</a:t>
            </a:r>
            <a:r>
              <a:rPr sz="4400" u="sng" spc="-25" dirty="0">
                <a:solidFill>
                  <a:srgbClr val="041E41"/>
                </a:solidFill>
                <a:uFill>
                  <a:solidFill>
                    <a:srgbClr val="0E0E6F"/>
                  </a:solidFill>
                </a:uFill>
                <a:latin typeface="Arial"/>
                <a:cs typeface="Arial"/>
              </a:rPr>
              <a:t> </a:t>
            </a:r>
            <a:r>
              <a:rPr sz="4400" u="sng" dirty="0">
                <a:solidFill>
                  <a:srgbClr val="041E41"/>
                </a:solidFill>
                <a:uFill>
                  <a:solidFill>
                    <a:srgbClr val="0E0E6F"/>
                  </a:solidFill>
                </a:uFill>
                <a:latin typeface="Arial"/>
                <a:cs typeface="Arial"/>
              </a:rPr>
              <a:t>is</a:t>
            </a:r>
            <a:r>
              <a:rPr sz="4400" u="sng" spc="-20" dirty="0">
                <a:solidFill>
                  <a:srgbClr val="041E41"/>
                </a:solidFill>
                <a:uFill>
                  <a:solidFill>
                    <a:srgbClr val="0E0E6F"/>
                  </a:solidFill>
                </a:uFill>
                <a:latin typeface="Arial"/>
                <a:cs typeface="Arial"/>
              </a:rPr>
              <a:t> PSM?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PSM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387715" cy="5424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성향점수</a:t>
            </a:r>
            <a:r>
              <a:rPr sz="2000" b="1" spc="-5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매칭(Propensity</a:t>
            </a:r>
            <a:r>
              <a:rPr sz="2000" b="1" spc="-7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Score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Matching,</a:t>
            </a:r>
            <a:r>
              <a:rPr sz="2000" b="1" spc="-7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PSM)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5"/>
              </a:spcBef>
            </a:pPr>
            <a:endParaRPr sz="2000">
              <a:latin typeface="Malgun Gothic"/>
              <a:cs typeface="Malgun Gothic"/>
            </a:endParaRPr>
          </a:p>
          <a:p>
            <a:pPr marL="563880" indent="-228600">
              <a:lnSpc>
                <a:spcPct val="100000"/>
              </a:lnSpc>
              <a:buFont typeface="Wingdings"/>
              <a:buChar char=""/>
              <a:tabLst>
                <a:tab pos="563880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PSM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은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인과성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분석을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수행함에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있어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무작위통제실험이</a:t>
            </a:r>
            <a:r>
              <a:rPr sz="2000" b="1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어려운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경우</a:t>
            </a:r>
            <a:endParaRPr sz="2000">
              <a:latin typeface="Malgun Gothic"/>
              <a:cs typeface="Malgun Gothic"/>
            </a:endParaRPr>
          </a:p>
          <a:p>
            <a:pPr marL="563880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자주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활용되는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매칭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방법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중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하나</a:t>
            </a:r>
            <a:endParaRPr sz="2000">
              <a:latin typeface="Malgun Gothic"/>
              <a:cs typeface="Malgun Gothic"/>
            </a:endParaRPr>
          </a:p>
          <a:p>
            <a:pPr marL="1021080" lvl="1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처치군과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대조군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사이의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차이를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통제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하기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위한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통계적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기법</a:t>
            </a:r>
            <a:endParaRPr sz="2000">
              <a:latin typeface="Malgun Gothic"/>
              <a:cs typeface="Malgun Gothic"/>
            </a:endParaRPr>
          </a:p>
          <a:p>
            <a:pPr marL="4224655">
              <a:lnSpc>
                <a:spcPct val="100000"/>
              </a:lnSpc>
              <a:spcBef>
                <a:spcPts val="1660"/>
              </a:spcBef>
            </a:pP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경향</a:t>
            </a:r>
            <a:r>
              <a:rPr sz="16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점수</a:t>
            </a:r>
            <a:r>
              <a:rPr sz="16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라고도</a:t>
            </a:r>
            <a:r>
              <a:rPr sz="16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0" dirty="0">
                <a:solidFill>
                  <a:srgbClr val="FF0000"/>
                </a:solidFill>
                <a:latin typeface="Malgun Gothic"/>
                <a:cs typeface="Malgun Gothic"/>
              </a:rPr>
              <a:t>함</a:t>
            </a:r>
            <a:endParaRPr sz="1600">
              <a:latin typeface="Malgun Gothic"/>
              <a:cs typeface="Malgun Gothic"/>
            </a:endParaRPr>
          </a:p>
          <a:p>
            <a:pPr marL="563880" marR="5080" indent="-229235">
              <a:lnSpc>
                <a:spcPct val="110100"/>
              </a:lnSpc>
              <a:spcBef>
                <a:spcPts val="20"/>
              </a:spcBef>
              <a:buFont typeface="Wingdings"/>
              <a:buChar char=""/>
              <a:tabLst>
                <a:tab pos="563880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혼동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변수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들을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바탕으로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추정된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성향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점수(propensity</a:t>
            </a:r>
            <a:r>
              <a:rPr sz="2000" b="1" spc="-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score)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를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바탕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으로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적절한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비교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대상을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짝지어주는(matching)</a:t>
            </a:r>
            <a:r>
              <a:rPr sz="2000" b="1" spc="-6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방법론</a:t>
            </a:r>
            <a:endParaRPr sz="2000">
              <a:latin typeface="Malgun Gothic"/>
              <a:cs typeface="Malgun Gothic"/>
            </a:endParaRPr>
          </a:p>
          <a:p>
            <a:pPr marL="1021080" lvl="1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성향점수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어떠한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처치를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받을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확률을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나타내는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지표</a:t>
            </a:r>
            <a:endParaRPr sz="2000">
              <a:latin typeface="Malgun Gothic"/>
              <a:cs typeface="Malgun Gothic"/>
            </a:endParaRPr>
          </a:p>
          <a:p>
            <a:pPr marL="1021080" lvl="1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즉,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처치군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에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적절히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대응하는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대조군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생성해줌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(혹은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반대)</a:t>
            </a:r>
            <a:endParaRPr sz="20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215"/>
              </a:spcBef>
              <a:buClr>
                <a:srgbClr val="333D47"/>
              </a:buClr>
              <a:buFont typeface="Arial MT"/>
              <a:buChar char="•"/>
            </a:pPr>
            <a:endParaRPr sz="2000">
              <a:latin typeface="Malgun Gothic"/>
              <a:cs typeface="Malgun Gothic"/>
            </a:endParaRPr>
          </a:p>
          <a:p>
            <a:pPr marL="563880" indent="-228600">
              <a:lnSpc>
                <a:spcPct val="100000"/>
              </a:lnSpc>
              <a:buFont typeface="Wingdings"/>
              <a:buChar char=""/>
              <a:tabLst>
                <a:tab pos="56388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해당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방법론을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활용함에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있어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핵심은</a:t>
            </a:r>
            <a:endParaRPr sz="2000">
              <a:latin typeface="Malgun Gothic"/>
              <a:cs typeface="Malgun Gothic"/>
            </a:endParaRPr>
          </a:p>
          <a:p>
            <a:pPr marL="1021080" lvl="1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성향점수를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어떻게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추정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하는가?</a:t>
            </a:r>
            <a:endParaRPr sz="2000">
              <a:latin typeface="Malgun Gothic"/>
              <a:cs typeface="Malgun Gothic"/>
            </a:endParaRPr>
          </a:p>
          <a:p>
            <a:pPr marL="1021080" lvl="1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표본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매칭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어떤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방식으로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하는가?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PSM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79790" cy="37776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인과성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추론에서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PSM의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의의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59"/>
              </a:spcBef>
            </a:pPr>
            <a:endParaRPr sz="2000">
              <a:latin typeface="Malgun Gothic"/>
              <a:cs typeface="Malgun Gothic"/>
            </a:endParaRPr>
          </a:p>
          <a:p>
            <a:pPr marL="563880" marR="5080" indent="-229235">
              <a:lnSpc>
                <a:spcPct val="110100"/>
              </a:lnSpc>
              <a:buFont typeface="Wingdings"/>
              <a:buChar char=""/>
              <a:tabLst>
                <a:tab pos="56388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실무에서는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직접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무작위통제실험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을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하기보다는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이미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존재하는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데이터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를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하게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되는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경우가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(훨씬)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더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많을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50" dirty="0">
                <a:solidFill>
                  <a:srgbClr val="333D47"/>
                </a:solidFill>
                <a:latin typeface="Malgun Gothic"/>
                <a:cs typeface="Malgun Gothic"/>
              </a:rPr>
              <a:t>것</a:t>
            </a:r>
            <a:endParaRPr sz="2000">
              <a:latin typeface="Malgun Gothic"/>
              <a:cs typeface="Malgun Gothic"/>
            </a:endParaRPr>
          </a:p>
          <a:p>
            <a:pPr marL="1021080" marR="108585" lvl="1" indent="-229235">
              <a:lnSpc>
                <a:spcPct val="11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인과성을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밝힘에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있어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무작위통제실험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은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가장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바람직한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대안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50" dirty="0">
                <a:solidFill>
                  <a:srgbClr val="333D47"/>
                </a:solidFill>
                <a:latin typeface="Malgun Gothic"/>
                <a:cs typeface="Malgun Gothic"/>
              </a:rPr>
              <a:t>중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하나이긴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하지만,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실험과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관련된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시간,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비용,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윤리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이슈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등이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존재</a:t>
            </a:r>
            <a:endParaRPr sz="2000">
              <a:latin typeface="Malgun Gothic"/>
              <a:cs typeface="Malgun Gothic"/>
            </a:endParaRPr>
          </a:p>
          <a:p>
            <a:pPr marL="563880" marR="73025" indent="-229235">
              <a:lnSpc>
                <a:spcPct val="110000"/>
              </a:lnSpc>
              <a:spcBef>
                <a:spcPts val="3604"/>
              </a:spcBef>
              <a:buFont typeface="Wingdings"/>
              <a:buChar char=""/>
              <a:tabLst>
                <a:tab pos="56388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PSM은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이미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확보된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데이터를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바탕으로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추가적인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처리를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거쳐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실험에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준하는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환경을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구축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할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있도록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해주는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방법론</a:t>
            </a:r>
            <a:endParaRPr sz="2000">
              <a:latin typeface="Malgun Gothic"/>
              <a:cs typeface="Malgun Gothic"/>
            </a:endParaRPr>
          </a:p>
          <a:p>
            <a:pPr marL="1021080" lvl="1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</a:tabLst>
            </a:pP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준실험(quasi-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experimental)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방법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PSM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26689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관찰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연구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vs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실험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연구</a:t>
            </a:r>
            <a:endParaRPr sz="2000">
              <a:latin typeface="Malgun Gothic"/>
              <a:cs typeface="Malgun Gothic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26542" y="1590675"/>
          <a:ext cx="8306434" cy="3082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2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2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639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b="1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관찰연구</a:t>
                      </a:r>
                      <a:r>
                        <a:rPr sz="1800" b="1" spc="-4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(observation</a:t>
                      </a:r>
                      <a:r>
                        <a:rPr sz="1800" b="1" spc="-2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study)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b="1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실험연구</a:t>
                      </a:r>
                      <a:r>
                        <a:rPr sz="1800" b="1" spc="-8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(experimental</a:t>
                      </a:r>
                      <a:r>
                        <a:rPr sz="1800" b="1" spc="-5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study)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2540" algn="ctr">
                        <a:lnSpc>
                          <a:spcPct val="100000"/>
                        </a:lnSpc>
                      </a:pPr>
                      <a:r>
                        <a:rPr sz="1800" b="1" spc="-2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정의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698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7825" marR="135890" indent="-287020">
                        <a:lnSpc>
                          <a:spcPct val="100000"/>
                        </a:lnSpc>
                        <a:spcBef>
                          <a:spcPts val="335"/>
                        </a:spcBef>
                        <a:buFont typeface="Arial MT"/>
                        <a:buChar char="•"/>
                        <a:tabLst>
                          <a:tab pos="377825" algn="l"/>
                        </a:tabLst>
                      </a:pPr>
                      <a:r>
                        <a:rPr sz="1600" b="1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연구자가</a:t>
                      </a:r>
                      <a:r>
                        <a:rPr sz="1600" b="1" spc="-3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b="1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직접</a:t>
                      </a:r>
                      <a:r>
                        <a:rPr sz="1600" b="1" spc="-4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b="1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개입하지</a:t>
                      </a:r>
                      <a:r>
                        <a:rPr sz="1600" b="1" spc="-3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b="1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않고</a:t>
                      </a:r>
                      <a:r>
                        <a:rPr sz="1600" b="1" spc="-4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2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자연 </a:t>
                      </a:r>
                      <a:r>
                        <a:rPr sz="160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상태에서</a:t>
                      </a:r>
                      <a:r>
                        <a:rPr sz="1600" spc="-5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발생하는</a:t>
                      </a:r>
                      <a:r>
                        <a:rPr sz="1600" spc="-5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데이터를</a:t>
                      </a:r>
                      <a:r>
                        <a:rPr sz="1600" spc="-4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2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관찰하 </a:t>
                      </a:r>
                      <a:r>
                        <a:rPr sz="160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여</a:t>
                      </a:r>
                      <a:r>
                        <a:rPr sz="1600" spc="-2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2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분석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8460" marR="192405" indent="-287020" algn="just">
                        <a:lnSpc>
                          <a:spcPct val="100000"/>
                        </a:lnSpc>
                        <a:spcBef>
                          <a:spcPts val="335"/>
                        </a:spcBef>
                        <a:buFont typeface="Arial MT"/>
                        <a:buChar char="•"/>
                        <a:tabLst>
                          <a:tab pos="378460" algn="l"/>
                          <a:tab pos="380365" algn="l"/>
                        </a:tabLst>
                      </a:pPr>
                      <a:r>
                        <a:rPr sz="160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	</a:t>
                      </a:r>
                      <a:r>
                        <a:rPr sz="1600" b="1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연구자가</a:t>
                      </a:r>
                      <a:r>
                        <a:rPr sz="1600" b="1" spc="-4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b="1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특정</a:t>
                      </a:r>
                      <a:r>
                        <a:rPr sz="1600" b="1" spc="-4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b="1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변수를</a:t>
                      </a:r>
                      <a:r>
                        <a:rPr sz="1600" b="1" spc="-3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조작(처치)하 </a:t>
                      </a:r>
                      <a:r>
                        <a:rPr sz="1600" b="1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고</a:t>
                      </a:r>
                      <a:r>
                        <a:rPr sz="1600" b="1" spc="-4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b="1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이를</a:t>
                      </a:r>
                      <a:r>
                        <a:rPr sz="1600" b="1" spc="-3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b="1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무작위로</a:t>
                      </a:r>
                      <a:r>
                        <a:rPr sz="1600" b="1" spc="-3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b="1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할당</a:t>
                      </a:r>
                      <a:r>
                        <a:rPr sz="160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하여</a:t>
                      </a:r>
                      <a:r>
                        <a:rPr sz="1600" spc="-2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그</a:t>
                      </a:r>
                      <a:r>
                        <a:rPr sz="1600" spc="-4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3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효과 </a:t>
                      </a:r>
                      <a:r>
                        <a:rPr sz="160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를</a:t>
                      </a:r>
                      <a:r>
                        <a:rPr sz="1600" spc="-5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관찰</a:t>
                      </a:r>
                      <a:r>
                        <a:rPr sz="1600" spc="-4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(무작위통제실험</a:t>
                      </a:r>
                      <a:r>
                        <a:rPr sz="1600" spc="-2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 등)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2540" algn="ctr">
                        <a:lnSpc>
                          <a:spcPct val="100000"/>
                        </a:lnSpc>
                      </a:pPr>
                      <a:r>
                        <a:rPr sz="1800" b="1" spc="-2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장점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2890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7825" indent="-286385">
                        <a:lnSpc>
                          <a:spcPct val="100000"/>
                        </a:lnSpc>
                        <a:spcBef>
                          <a:spcPts val="335"/>
                        </a:spcBef>
                        <a:buFont typeface="Arial MT"/>
                        <a:buChar char="•"/>
                        <a:tabLst>
                          <a:tab pos="377825" algn="l"/>
                        </a:tabLst>
                      </a:pPr>
                      <a:r>
                        <a:rPr sz="1600" b="1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데이터</a:t>
                      </a:r>
                      <a:r>
                        <a:rPr sz="1600" b="1" spc="-3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b="1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수집이</a:t>
                      </a:r>
                      <a:r>
                        <a:rPr sz="1600" b="1" spc="-4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b="1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비교적</a:t>
                      </a:r>
                      <a:r>
                        <a:rPr sz="1600" b="1" spc="-3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b="1" spc="-2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용이</a:t>
                      </a:r>
                      <a:r>
                        <a:rPr sz="1600" spc="-2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함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  <a:p>
                      <a:pPr marL="377825" marR="135890" indent="-287020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377825" algn="l"/>
                        </a:tabLst>
                      </a:pPr>
                      <a:r>
                        <a:rPr sz="1600" b="1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실험연구가</a:t>
                      </a:r>
                      <a:r>
                        <a:rPr sz="1600" b="1" spc="-4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b="1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불가능할</a:t>
                      </a:r>
                      <a:r>
                        <a:rPr sz="1600" b="1" spc="-5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b="1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경우</a:t>
                      </a:r>
                      <a:r>
                        <a:rPr sz="160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에</a:t>
                      </a:r>
                      <a:r>
                        <a:rPr sz="1600" spc="-5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2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유용하 </a:t>
                      </a:r>
                      <a:r>
                        <a:rPr sz="160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게</a:t>
                      </a:r>
                      <a:r>
                        <a:rPr sz="1600" spc="-3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활용될</a:t>
                      </a:r>
                      <a:r>
                        <a:rPr sz="1600" spc="-1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수</a:t>
                      </a:r>
                      <a:r>
                        <a:rPr sz="1600" spc="-2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3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있음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  <a:p>
                      <a:pPr marL="377825" indent="-286385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Arial MT"/>
                        <a:buChar char="•"/>
                        <a:tabLst>
                          <a:tab pos="377825" algn="l"/>
                        </a:tabLst>
                      </a:pPr>
                      <a:r>
                        <a:rPr sz="160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넓은</a:t>
                      </a:r>
                      <a:r>
                        <a:rPr sz="1600" spc="-2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범위</a:t>
                      </a:r>
                      <a:r>
                        <a:rPr sz="1600" spc="-3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및</a:t>
                      </a:r>
                      <a:r>
                        <a:rPr sz="1600" spc="-3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집단에</a:t>
                      </a:r>
                      <a:r>
                        <a:rPr sz="1600" spc="-2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대한</a:t>
                      </a:r>
                      <a:r>
                        <a:rPr sz="1600" spc="-2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연구</a:t>
                      </a:r>
                      <a:r>
                        <a:rPr sz="1600" spc="-3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2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용이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8460" indent="-286385">
                        <a:lnSpc>
                          <a:spcPct val="100000"/>
                        </a:lnSpc>
                        <a:spcBef>
                          <a:spcPts val="1295"/>
                        </a:spcBef>
                        <a:buFont typeface="Arial MT"/>
                        <a:buChar char="•"/>
                        <a:tabLst>
                          <a:tab pos="378460" algn="l"/>
                        </a:tabLst>
                      </a:pPr>
                      <a:r>
                        <a:rPr sz="1600" b="1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인과관계의</a:t>
                      </a:r>
                      <a:r>
                        <a:rPr sz="1600" b="1" spc="-3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b="1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명확한</a:t>
                      </a:r>
                      <a:r>
                        <a:rPr sz="1600" b="1" spc="-6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b="1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설정</a:t>
                      </a:r>
                      <a:r>
                        <a:rPr sz="160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이</a:t>
                      </a:r>
                      <a:r>
                        <a:rPr sz="1600" spc="-5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2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가능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  <a:p>
                      <a:pPr marL="378460" indent="-286385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378460" algn="l"/>
                        </a:tabLst>
                      </a:pPr>
                      <a:r>
                        <a:rPr sz="160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무작위할당을</a:t>
                      </a:r>
                      <a:r>
                        <a:rPr sz="1600" spc="-4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통한</a:t>
                      </a:r>
                      <a:r>
                        <a:rPr sz="1600" spc="-6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b="1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혼동</a:t>
                      </a:r>
                      <a:r>
                        <a:rPr sz="1600" b="1" spc="-4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b="1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변수</a:t>
                      </a:r>
                      <a:r>
                        <a:rPr sz="1600" b="1" spc="-5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b="1" spc="-2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영향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  <a:p>
                      <a:pPr marL="378460">
                        <a:lnSpc>
                          <a:spcPct val="100000"/>
                        </a:lnSpc>
                      </a:pPr>
                      <a:r>
                        <a:rPr sz="1600" b="1" spc="-2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최소화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16446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2540" algn="ctr">
                        <a:lnSpc>
                          <a:spcPct val="100000"/>
                        </a:lnSpc>
                      </a:pPr>
                      <a:r>
                        <a:rPr sz="1800" b="1" spc="-2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단점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762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7825" indent="-286385">
                        <a:lnSpc>
                          <a:spcPct val="100000"/>
                        </a:lnSpc>
                        <a:spcBef>
                          <a:spcPts val="335"/>
                        </a:spcBef>
                        <a:buFont typeface="Arial MT"/>
                        <a:buChar char="•"/>
                        <a:tabLst>
                          <a:tab pos="377825" algn="l"/>
                        </a:tabLst>
                      </a:pPr>
                      <a:r>
                        <a:rPr sz="160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혼동</a:t>
                      </a:r>
                      <a:r>
                        <a:rPr sz="1600" spc="-4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변수의</a:t>
                      </a:r>
                      <a:r>
                        <a:rPr sz="1600" spc="-3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 위협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  <a:p>
                      <a:pPr marL="377825" indent="-286385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377825" algn="l"/>
                        </a:tabLst>
                      </a:pPr>
                      <a:r>
                        <a:rPr sz="160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선택</a:t>
                      </a:r>
                      <a:r>
                        <a:rPr sz="1600" spc="-4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편향의</a:t>
                      </a:r>
                      <a:r>
                        <a:rPr sz="1600" spc="-3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 위협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377825" algn="l"/>
                        </a:tabLst>
                      </a:pPr>
                      <a:r>
                        <a:rPr sz="1600" spc="-50" dirty="0">
                          <a:solidFill>
                            <a:srgbClr val="2A2C2C"/>
                          </a:solidFill>
                          <a:latin typeface="Arial MT"/>
                          <a:cs typeface="Arial MT"/>
                        </a:rPr>
                        <a:t>•</a:t>
                      </a:r>
                      <a:r>
                        <a:rPr sz="1600" dirty="0">
                          <a:solidFill>
                            <a:srgbClr val="2A2C2C"/>
                          </a:solidFill>
                          <a:latin typeface="Arial MT"/>
                          <a:cs typeface="Arial MT"/>
                        </a:rPr>
                        <a:t>	</a:t>
                      </a:r>
                      <a:r>
                        <a:rPr sz="160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=인과관계의</a:t>
                      </a:r>
                      <a:r>
                        <a:rPr sz="1600" spc="-4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확립</a:t>
                      </a:r>
                      <a:r>
                        <a:rPr sz="1600" spc="-5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2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어려움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8460" indent="-286385">
                        <a:lnSpc>
                          <a:spcPct val="100000"/>
                        </a:lnSpc>
                        <a:spcBef>
                          <a:spcPts val="335"/>
                        </a:spcBef>
                        <a:buFont typeface="Arial MT"/>
                        <a:buChar char="•"/>
                        <a:tabLst>
                          <a:tab pos="378460" algn="l"/>
                        </a:tabLst>
                      </a:pPr>
                      <a:r>
                        <a:rPr sz="160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시간과</a:t>
                      </a:r>
                      <a:r>
                        <a:rPr sz="1600" spc="-3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비용이</a:t>
                      </a:r>
                      <a:r>
                        <a:rPr sz="1600" spc="-3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많이</a:t>
                      </a:r>
                      <a:r>
                        <a:rPr sz="1600" spc="-4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소요될</a:t>
                      </a:r>
                      <a:r>
                        <a:rPr sz="1600" spc="-2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수</a:t>
                      </a:r>
                      <a:r>
                        <a:rPr sz="1600" spc="-4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3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있음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  <a:p>
                      <a:pPr marL="378460" indent="-286385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378460" algn="l"/>
                        </a:tabLst>
                      </a:pPr>
                      <a:r>
                        <a:rPr sz="160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윤리적</a:t>
                      </a:r>
                      <a:r>
                        <a:rPr sz="1600" spc="-4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문제가</a:t>
                      </a:r>
                      <a:r>
                        <a:rPr sz="1600" spc="-3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발생할</a:t>
                      </a:r>
                      <a:r>
                        <a:rPr sz="1600" spc="-2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수</a:t>
                      </a:r>
                      <a:r>
                        <a:rPr sz="1600" spc="-3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2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있음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tabLst>
                          <a:tab pos="378460" algn="l"/>
                        </a:tabLst>
                      </a:pPr>
                      <a:r>
                        <a:rPr sz="1600" spc="-50" dirty="0">
                          <a:solidFill>
                            <a:srgbClr val="2A2C2C"/>
                          </a:solidFill>
                          <a:latin typeface="Arial MT"/>
                          <a:cs typeface="Arial MT"/>
                        </a:rPr>
                        <a:t>•</a:t>
                      </a:r>
                      <a:r>
                        <a:rPr sz="1600" dirty="0">
                          <a:solidFill>
                            <a:srgbClr val="2A2C2C"/>
                          </a:solidFill>
                          <a:latin typeface="Arial MT"/>
                          <a:cs typeface="Arial MT"/>
                        </a:rPr>
                        <a:t>	</a:t>
                      </a:r>
                      <a:r>
                        <a:rPr sz="160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=</a:t>
                      </a:r>
                      <a:r>
                        <a:rPr sz="1600" spc="-3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b="1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적용이</a:t>
                      </a:r>
                      <a:r>
                        <a:rPr sz="1600" b="1" spc="-4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b="1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제한</a:t>
                      </a:r>
                      <a:r>
                        <a:rPr sz="160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되는</a:t>
                      </a:r>
                      <a:r>
                        <a:rPr sz="1600" spc="-2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경우가</a:t>
                      </a:r>
                      <a:r>
                        <a:rPr sz="1600" spc="-3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2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많음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99759" y="4706111"/>
            <a:ext cx="2014728" cy="201472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49551" y="4818888"/>
            <a:ext cx="1883664" cy="183485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088639" y="1227531"/>
            <a:ext cx="55029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PSM은</a:t>
            </a:r>
            <a:r>
              <a:rPr sz="16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관찰연구에서</a:t>
            </a:r>
            <a:r>
              <a:rPr sz="16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실험연구의</a:t>
            </a:r>
            <a:r>
              <a:rPr sz="1600" b="1" spc="-4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장점을</a:t>
            </a:r>
            <a:r>
              <a:rPr sz="16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누릴</a:t>
            </a:r>
            <a:r>
              <a:rPr sz="1600" b="1" spc="-5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수</a:t>
            </a:r>
            <a:r>
              <a:rPr sz="16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있게</a:t>
            </a:r>
            <a:r>
              <a:rPr sz="1600" b="1" spc="-5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해</a:t>
            </a:r>
            <a:r>
              <a:rPr sz="1600" b="1" spc="-5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0" dirty="0">
                <a:solidFill>
                  <a:srgbClr val="FF0000"/>
                </a:solidFill>
                <a:latin typeface="Malgun Gothic"/>
                <a:cs typeface="Malgun Gothic"/>
              </a:rPr>
              <a:t>줌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PSM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369300" cy="5424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번외)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온라인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무작위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통제실험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59"/>
              </a:spcBef>
            </a:pPr>
            <a:endParaRPr sz="2000">
              <a:latin typeface="Malgun Gothic"/>
              <a:cs typeface="Malgun Gothic"/>
            </a:endParaRPr>
          </a:p>
          <a:p>
            <a:pPr marL="563880" marR="5080" indent="-229235">
              <a:lnSpc>
                <a:spcPct val="110100"/>
              </a:lnSpc>
              <a:buFont typeface="Wingdings"/>
              <a:buChar char=""/>
              <a:tabLst>
                <a:tab pos="56388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최근에는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온라인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환경에서의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실험이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용이해졌기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때문에,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기업이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자체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적으로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무작위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통제실험을</a:t>
            </a:r>
            <a:r>
              <a:rPr sz="2000" b="1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수행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할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2000">
              <a:latin typeface="Malgun Gothic"/>
              <a:cs typeface="Malgun Gothic"/>
            </a:endParaRPr>
          </a:p>
          <a:p>
            <a:pPr marL="563880" marR="40005" indent="-229235">
              <a:lnSpc>
                <a:spcPct val="110000"/>
              </a:lnSpc>
              <a:spcBef>
                <a:spcPts val="3600"/>
              </a:spcBef>
              <a:buFont typeface="Wingdings"/>
              <a:buChar char=""/>
              <a:tabLst>
                <a:tab pos="563880" algn="l"/>
              </a:tabLst>
            </a:pP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E-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커머스</a:t>
            </a:r>
            <a:r>
              <a:rPr sz="20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기업인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HH마켓이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새로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개발한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제품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추천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시스템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기존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50" dirty="0">
                <a:solidFill>
                  <a:srgbClr val="333D47"/>
                </a:solidFill>
                <a:latin typeface="Malgun Gothic"/>
                <a:cs typeface="Malgun Gothic"/>
              </a:rPr>
              <a:t>시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스템보다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더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효과적인지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여부를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검증하고자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한다면?</a:t>
            </a:r>
            <a:endParaRPr sz="2000">
              <a:latin typeface="Malgun Gothic"/>
              <a:cs typeface="Malgun Gothic"/>
            </a:endParaRPr>
          </a:p>
          <a:p>
            <a:pPr marL="1021080" lvl="1" indent="-228600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102108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자사 고객들을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2개의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그룹(A,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B)으로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무작위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배정하고</a:t>
            </a:r>
            <a:endParaRPr sz="2000">
              <a:latin typeface="Malgun Gothic"/>
              <a:cs typeface="Malgun Gothic"/>
            </a:endParaRPr>
          </a:p>
          <a:p>
            <a:pPr marL="1021080" lvl="1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A그룹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고객들에게는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기존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제품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추천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시스템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적용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(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대조군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)</a:t>
            </a:r>
            <a:endParaRPr sz="2000">
              <a:latin typeface="Malgun Gothic"/>
              <a:cs typeface="Malgun Gothic"/>
            </a:endParaRPr>
          </a:p>
          <a:p>
            <a:pPr marL="1021080" lvl="1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B그룹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고객들에게는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신규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제품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추천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시스템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적용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(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처치군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)</a:t>
            </a:r>
            <a:endParaRPr sz="2000">
              <a:latin typeface="Malgun Gothic"/>
              <a:cs typeface="Malgun Gothic"/>
            </a:endParaRPr>
          </a:p>
          <a:p>
            <a:pPr marL="1021080" lvl="1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추후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A,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B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그룹간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판매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성과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비교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통계적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검증</a:t>
            </a:r>
            <a:endParaRPr sz="20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215"/>
              </a:spcBef>
              <a:buClr>
                <a:srgbClr val="333D47"/>
              </a:buClr>
              <a:buFont typeface="Arial MT"/>
              <a:buChar char="•"/>
            </a:pPr>
            <a:endParaRPr sz="2000">
              <a:latin typeface="Malgun Gothic"/>
              <a:cs typeface="Malgun Gothic"/>
            </a:endParaRPr>
          </a:p>
          <a:p>
            <a:pPr marL="563880" indent="-228600">
              <a:lnSpc>
                <a:spcPct val="100000"/>
              </a:lnSpc>
              <a:buFont typeface="Wingdings"/>
              <a:buChar char=""/>
              <a:tabLst>
                <a:tab pos="56388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주의할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50" dirty="0">
                <a:solidFill>
                  <a:srgbClr val="333D47"/>
                </a:solidFill>
                <a:latin typeface="Malgun Gothic"/>
                <a:cs typeface="Malgun Gothic"/>
              </a:rPr>
              <a:t>점</a:t>
            </a:r>
            <a:endParaRPr sz="2000">
              <a:latin typeface="Malgun Gothic"/>
              <a:cs typeface="Malgun Gothic"/>
            </a:endParaRPr>
          </a:p>
          <a:p>
            <a:pPr marL="1021080" lvl="1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윤리적/법적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문제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나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고객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불만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발생할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여지가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없는지?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PSM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29464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PSM을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활용한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연구들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(1)</a:t>
            </a:r>
            <a:endParaRPr sz="200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8583" y="2781300"/>
            <a:ext cx="5295900" cy="93725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4904" y="3956303"/>
            <a:ext cx="5379720" cy="92963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4904" y="1615439"/>
            <a:ext cx="5189220" cy="93726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009513" y="1766442"/>
            <a:ext cx="164401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처치:</a:t>
            </a:r>
            <a:r>
              <a:rPr sz="16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코스닥</a:t>
            </a:r>
            <a:r>
              <a:rPr sz="16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상장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0155" y="3055111"/>
            <a:ext cx="16446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처치:</a:t>
            </a:r>
            <a:r>
              <a:rPr sz="16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보조금</a:t>
            </a:r>
            <a:r>
              <a:rPr sz="16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수혜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12002" y="4172203"/>
            <a:ext cx="14401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처치: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외고</a:t>
            </a:r>
            <a:r>
              <a:rPr sz="16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진학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60241" y="1044955"/>
            <a:ext cx="47218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처치</a:t>
            </a:r>
            <a:r>
              <a:rPr sz="16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여부에</a:t>
            </a:r>
            <a:r>
              <a:rPr sz="16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따른</a:t>
            </a:r>
            <a:r>
              <a:rPr sz="16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표본</a:t>
            </a:r>
            <a:r>
              <a:rPr sz="16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특징이</a:t>
            </a:r>
            <a:r>
              <a:rPr sz="16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유사할까</a:t>
            </a:r>
            <a:r>
              <a:rPr sz="16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생각해보자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650235" y="5169408"/>
            <a:ext cx="5821680" cy="1104900"/>
            <a:chOff x="2650235" y="5169408"/>
            <a:chExt cx="5821680" cy="1104900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50235" y="5169408"/>
              <a:ext cx="5821679" cy="110489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66559" y="5320220"/>
              <a:ext cx="394754" cy="10661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809994" y="5356098"/>
              <a:ext cx="300990" cy="0"/>
            </a:xfrm>
            <a:custGeom>
              <a:avLst/>
              <a:gdLst/>
              <a:ahLst/>
              <a:cxnLst/>
              <a:rect l="l" t="t" r="r" b="b"/>
              <a:pathLst>
                <a:path w="300990">
                  <a:moveTo>
                    <a:pt x="0" y="0"/>
                  </a:moveTo>
                  <a:lnTo>
                    <a:pt x="300735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86790" y="5556910"/>
            <a:ext cx="16446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처치:</a:t>
            </a:r>
            <a:r>
              <a:rPr sz="16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바우처</a:t>
            </a:r>
            <a:r>
              <a:rPr sz="16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지원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PSM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29464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PSM을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활용한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연구들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(2)</a:t>
            </a:r>
            <a:endParaRPr sz="200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0623" y="1703832"/>
            <a:ext cx="5730240" cy="92202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652386" y="1828037"/>
            <a:ext cx="11658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처치:</a:t>
            </a:r>
            <a:r>
              <a:rPr sz="16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뇌졸중</a:t>
            </a:r>
            <a:endParaRPr sz="1600">
              <a:latin typeface="Malgun Gothic"/>
              <a:cs typeface="Malgun Gothic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5384" y="4038600"/>
            <a:ext cx="5585460" cy="92964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652386" y="4208526"/>
            <a:ext cx="13550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처치:</a:t>
            </a:r>
            <a:r>
              <a:rPr sz="16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1인</a:t>
            </a:r>
            <a:r>
              <a:rPr sz="16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가구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235767" y="5145056"/>
            <a:ext cx="5273040" cy="1185545"/>
            <a:chOff x="3235767" y="5145056"/>
            <a:chExt cx="5273040" cy="118554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35767" y="5145056"/>
              <a:ext cx="5273024" cy="118531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77867" y="5253164"/>
              <a:ext cx="874763" cy="10661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321302" y="5289042"/>
              <a:ext cx="780415" cy="0"/>
            </a:xfrm>
            <a:custGeom>
              <a:avLst/>
              <a:gdLst/>
              <a:ahLst/>
              <a:cxnLst/>
              <a:rect l="l" t="t" r="r" b="b"/>
              <a:pathLst>
                <a:path w="780414">
                  <a:moveTo>
                    <a:pt x="0" y="0"/>
                  </a:moveTo>
                  <a:lnTo>
                    <a:pt x="780161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033068" y="5598058"/>
            <a:ext cx="13684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처치:</a:t>
            </a:r>
            <a:r>
              <a:rPr sz="16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20" dirty="0">
                <a:solidFill>
                  <a:srgbClr val="FF0000"/>
                </a:solidFill>
                <a:latin typeface="Malgun Gothic"/>
                <a:cs typeface="Malgun Gothic"/>
              </a:rPr>
              <a:t>동원훈련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60241" y="1044955"/>
            <a:ext cx="47218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처치</a:t>
            </a:r>
            <a:r>
              <a:rPr sz="16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여부에</a:t>
            </a:r>
            <a:r>
              <a:rPr sz="16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따른</a:t>
            </a:r>
            <a:r>
              <a:rPr sz="16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표본</a:t>
            </a:r>
            <a:r>
              <a:rPr sz="16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특징이</a:t>
            </a:r>
            <a:r>
              <a:rPr sz="16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유사할까</a:t>
            </a:r>
            <a:r>
              <a:rPr sz="16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생각해보자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61136" y="3145917"/>
            <a:ext cx="16427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처치: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임대</a:t>
            </a:r>
            <a:r>
              <a:rPr sz="16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아파트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02022" y="4840351"/>
            <a:ext cx="44513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SEM</a:t>
            </a:r>
            <a:endParaRPr sz="1600">
              <a:latin typeface="Malgun Gothic"/>
              <a:cs typeface="Malgun Gothic"/>
            </a:endParaRPr>
          </a:p>
        </p:txBody>
      </p:sp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189748" y="2822448"/>
            <a:ext cx="5297367" cy="929639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7872" y="1476247"/>
            <a:ext cx="4767580" cy="429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241300" algn="l"/>
              </a:tabLst>
            </a:pP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Introduction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10"/>
              </a:spcBef>
              <a:buClr>
                <a:srgbClr val="333D47"/>
              </a:buClr>
              <a:buFont typeface="Wingdings"/>
              <a:buChar char=""/>
            </a:pPr>
            <a:endParaRPr sz="2000">
              <a:latin typeface="Malgun Gothic"/>
              <a:cs typeface="Malgun Gothic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41300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What</a:t>
            </a:r>
            <a:r>
              <a:rPr sz="2000" b="1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is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PSM?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10"/>
              </a:spcBef>
              <a:buClr>
                <a:srgbClr val="333D47"/>
              </a:buClr>
              <a:buFont typeface="Wingdings"/>
              <a:buChar char=""/>
            </a:pPr>
            <a:endParaRPr sz="2000">
              <a:latin typeface="Malgun Gothic"/>
              <a:cs typeface="Malgun Gothic"/>
            </a:endParaRPr>
          </a:p>
          <a:p>
            <a:pPr marL="241300" indent="-228600">
              <a:lnSpc>
                <a:spcPct val="100000"/>
              </a:lnSpc>
              <a:buFont typeface="Wingdings"/>
              <a:buChar char=""/>
              <a:tabLst>
                <a:tab pos="241300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Conducting</a:t>
            </a:r>
            <a:r>
              <a:rPr sz="2000" b="1" spc="-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PSM</a:t>
            </a:r>
            <a:r>
              <a:rPr sz="2000" b="1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Analysis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15"/>
              </a:spcBef>
              <a:buClr>
                <a:srgbClr val="333D47"/>
              </a:buClr>
              <a:buFont typeface="Wingdings"/>
              <a:buChar char=""/>
            </a:pPr>
            <a:endParaRPr sz="2000">
              <a:latin typeface="Malgun Gothic"/>
              <a:cs typeface="Malgun Gothic"/>
            </a:endParaRPr>
          </a:p>
          <a:p>
            <a:pPr marL="241300" indent="-228600">
              <a:lnSpc>
                <a:spcPct val="100000"/>
              </a:lnSpc>
              <a:buFont typeface="Wingdings"/>
              <a:buChar char=""/>
              <a:tabLst>
                <a:tab pos="241300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Quick</a:t>
            </a:r>
            <a:r>
              <a:rPr sz="2000" b="1" spc="-6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Review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with</a:t>
            </a:r>
            <a:r>
              <a:rPr sz="2000" b="1" spc="-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Another</a:t>
            </a:r>
            <a:r>
              <a:rPr sz="2000" b="1" spc="-6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Dataset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15"/>
              </a:spcBef>
              <a:buClr>
                <a:srgbClr val="333D47"/>
              </a:buClr>
              <a:buFont typeface="Wingdings"/>
              <a:buChar char=""/>
            </a:pPr>
            <a:endParaRPr sz="2000">
              <a:latin typeface="Malgun Gothic"/>
              <a:cs typeface="Malgun Gothic"/>
            </a:endParaRPr>
          </a:p>
          <a:p>
            <a:pPr marL="241300" indent="-228600">
              <a:lnSpc>
                <a:spcPct val="100000"/>
              </a:lnSpc>
              <a:buFont typeface="Wingdings"/>
              <a:buChar char=""/>
              <a:tabLst>
                <a:tab pos="241300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Comparing</a:t>
            </a:r>
            <a:r>
              <a:rPr sz="2000" b="1" spc="-6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PSM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with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Other</a:t>
            </a:r>
            <a:r>
              <a:rPr sz="2000" b="1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Methods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15"/>
              </a:spcBef>
              <a:buClr>
                <a:srgbClr val="333D47"/>
              </a:buClr>
              <a:buFont typeface="Wingdings"/>
              <a:buChar char=""/>
            </a:pPr>
            <a:endParaRPr sz="2000">
              <a:latin typeface="Malgun Gothic"/>
              <a:cs typeface="Malgun Gothic"/>
            </a:endParaRPr>
          </a:p>
          <a:p>
            <a:pPr marL="241300" indent="-228600">
              <a:lnSpc>
                <a:spcPct val="100000"/>
              </a:lnSpc>
              <a:buFont typeface="Wingdings"/>
              <a:buChar char=""/>
              <a:tabLst>
                <a:tab pos="241300" algn="l"/>
              </a:tabLst>
            </a:pP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Recap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7872" y="6232042"/>
            <a:ext cx="413892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41300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Appendix:</a:t>
            </a:r>
            <a:r>
              <a:rPr sz="2000" b="1" spc="-8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R</a:t>
            </a:r>
            <a:r>
              <a:rPr sz="2000" b="1" spc="-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Statistical</a:t>
            </a:r>
            <a:r>
              <a:rPr sz="2000" b="1" spc="-7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Software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39047" y="6417970"/>
            <a:ext cx="1238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solidFill>
                  <a:srgbClr val="333D47"/>
                </a:solidFill>
                <a:latin typeface="Malgun Gothic"/>
                <a:cs typeface="Malgun Gothic"/>
              </a:rPr>
              <a:t>2</a:t>
            </a:r>
            <a:endParaRPr sz="1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PSM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64027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PSM을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활용한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표본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매칭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예시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(최민혁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&amp;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최진혁,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2016)</a:t>
            </a:r>
            <a:endParaRPr sz="200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81257" y="1560575"/>
            <a:ext cx="3698206" cy="473438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052184" y="1412900"/>
            <a:ext cx="2545715" cy="903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최초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20" dirty="0">
                <a:solidFill>
                  <a:srgbClr val="FF0000"/>
                </a:solidFill>
                <a:latin typeface="Malgun Gothic"/>
                <a:cs typeface="Malgun Gothic"/>
              </a:rPr>
              <a:t>데이터: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국민건강영양조사</a:t>
            </a:r>
            <a:r>
              <a:rPr sz="1600" b="1" spc="-10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(’16-</a:t>
            </a:r>
            <a:r>
              <a:rPr sz="1600" b="1" spc="-20" dirty="0">
                <a:solidFill>
                  <a:srgbClr val="FF0000"/>
                </a:solidFill>
                <a:latin typeface="Malgun Gothic"/>
                <a:cs typeface="Malgun Gothic"/>
              </a:rPr>
              <a:t>’18)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19세</a:t>
            </a:r>
            <a:r>
              <a:rPr sz="16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이상</a:t>
            </a:r>
            <a:r>
              <a:rPr sz="16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표본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(n=19,197)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  <p:sp>
        <p:nvSpPr>
          <p:cNvPr id="6" name="object 6"/>
          <p:cNvSpPr txBox="1"/>
          <p:nvPr/>
        </p:nvSpPr>
        <p:spPr>
          <a:xfrm>
            <a:off x="4997958" y="2602483"/>
            <a:ext cx="4038600" cy="20853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40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미만</a:t>
            </a:r>
            <a:r>
              <a:rPr sz="16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표본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제외</a:t>
            </a:r>
            <a:r>
              <a:rPr sz="16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(n=13,959)</a:t>
            </a:r>
            <a:endParaRPr sz="1600">
              <a:latin typeface="Malgun Gothic"/>
              <a:cs typeface="Malgun Gothic"/>
            </a:endParaRPr>
          </a:p>
          <a:p>
            <a:pPr marL="124460">
              <a:lnSpc>
                <a:spcPct val="100000"/>
              </a:lnSpc>
              <a:spcBef>
                <a:spcPts val="1830"/>
              </a:spcBef>
            </a:pP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처치:</a:t>
            </a:r>
            <a:r>
              <a:rPr sz="16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뇌졸중</a:t>
            </a:r>
            <a:r>
              <a:rPr sz="16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진단</a:t>
            </a:r>
            <a:r>
              <a:rPr sz="16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여부</a:t>
            </a:r>
            <a:endParaRPr sz="1600">
              <a:latin typeface="Malgun Gothic"/>
              <a:cs typeface="Malgun Gothic"/>
            </a:endParaRPr>
          </a:p>
          <a:p>
            <a:pPr marL="1473835">
              <a:lnSpc>
                <a:spcPct val="100000"/>
              </a:lnSpc>
              <a:spcBef>
                <a:spcPts val="1175"/>
              </a:spcBef>
            </a:pP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뇌졸중</a:t>
            </a:r>
            <a:r>
              <a:rPr sz="1600" b="1" spc="-4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미진단</a:t>
            </a:r>
            <a:r>
              <a:rPr sz="16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13,871</a:t>
            </a:r>
            <a:r>
              <a:rPr sz="1600" b="1" spc="-50" dirty="0">
                <a:solidFill>
                  <a:srgbClr val="FF0000"/>
                </a:solidFill>
                <a:latin typeface="Malgun Gothic"/>
                <a:cs typeface="Malgun Gothic"/>
              </a:rPr>
              <a:t> 중</a:t>
            </a:r>
            <a:endParaRPr sz="1600">
              <a:latin typeface="Malgun Gothic"/>
              <a:cs typeface="Malgun Gothic"/>
            </a:endParaRPr>
          </a:p>
          <a:p>
            <a:pPr marL="1473835">
              <a:lnSpc>
                <a:spcPct val="100000"/>
              </a:lnSpc>
              <a:spcBef>
                <a:spcPts val="390"/>
              </a:spcBef>
            </a:pP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타</a:t>
            </a:r>
            <a:r>
              <a:rPr sz="16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질병보유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10,039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명</a:t>
            </a:r>
            <a:r>
              <a:rPr sz="16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제외</a:t>
            </a:r>
            <a:endParaRPr sz="1600">
              <a:latin typeface="Malgun Gothic"/>
              <a:cs typeface="Malgun Gothic"/>
            </a:endParaRPr>
          </a:p>
          <a:p>
            <a:pPr marL="667385">
              <a:lnSpc>
                <a:spcPct val="100000"/>
              </a:lnSpc>
              <a:spcBef>
                <a:spcPts val="925"/>
              </a:spcBef>
            </a:pP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건강한</a:t>
            </a:r>
            <a:r>
              <a:rPr sz="16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그룹</a:t>
            </a:r>
            <a:endParaRPr sz="1600">
              <a:latin typeface="Malgun Gothic"/>
              <a:cs typeface="Malgun Gothic"/>
            </a:endParaRPr>
          </a:p>
          <a:p>
            <a:pPr marL="667385">
              <a:lnSpc>
                <a:spcPct val="100000"/>
              </a:lnSpc>
              <a:spcBef>
                <a:spcPts val="384"/>
              </a:spcBef>
            </a:pP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(n=3,632)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27733" y="3916121"/>
            <a:ext cx="11125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뇌졸중:</a:t>
            </a:r>
            <a:r>
              <a:rPr sz="1600" b="1" spc="-6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288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11444" y="5069890"/>
            <a:ext cx="2912110" cy="1196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나이,</a:t>
            </a:r>
            <a:r>
              <a:rPr sz="16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성별,</a:t>
            </a:r>
            <a:r>
              <a:rPr sz="16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결혼여부,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소득,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교육,</a:t>
            </a:r>
            <a:r>
              <a:rPr sz="1600" b="1" spc="-4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고용여부,</a:t>
            </a:r>
            <a:r>
              <a:rPr sz="16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개인보험</a:t>
            </a:r>
            <a:r>
              <a:rPr sz="1600" b="1" spc="-5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유무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를</a:t>
            </a:r>
            <a:r>
              <a:rPr sz="16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고려한</a:t>
            </a:r>
            <a:r>
              <a:rPr sz="16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1:1</a:t>
            </a:r>
            <a:r>
              <a:rPr sz="16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매칭</a:t>
            </a:r>
            <a:r>
              <a:rPr sz="16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PSM으로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처치군</a:t>
            </a:r>
            <a:r>
              <a:rPr sz="16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및</a:t>
            </a:r>
            <a:r>
              <a:rPr sz="16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대조군</a:t>
            </a:r>
            <a:r>
              <a:rPr sz="16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(각</a:t>
            </a:r>
            <a:r>
              <a:rPr sz="16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288)</a:t>
            </a:r>
            <a:r>
              <a:rPr sz="16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구성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9908" y="1597812"/>
            <a:ext cx="2546350" cy="61087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의료</a:t>
            </a:r>
            <a:r>
              <a:rPr sz="16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분야는</a:t>
            </a:r>
            <a:r>
              <a:rPr sz="16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20" dirty="0">
                <a:solidFill>
                  <a:srgbClr val="FF0000"/>
                </a:solidFill>
                <a:latin typeface="Malgun Gothic"/>
                <a:cs typeface="Malgun Gothic"/>
              </a:rPr>
              <a:t>PSM이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많이</a:t>
            </a:r>
            <a:r>
              <a:rPr sz="16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활용되는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분야</a:t>
            </a:r>
            <a:r>
              <a:rPr sz="16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중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하나</a:t>
            </a:r>
            <a:endParaRPr sz="16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PSM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72805" cy="54076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PSM의</a:t>
            </a:r>
            <a:r>
              <a:rPr sz="2000" b="1" spc="-4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한계점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(및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이에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따른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주의사항)</a:t>
            </a:r>
            <a:endParaRPr sz="2000">
              <a:latin typeface="Malgun Gothic"/>
              <a:cs typeface="Malgun Gothic"/>
            </a:endParaRPr>
          </a:p>
          <a:p>
            <a:pPr marL="563245" indent="-227965">
              <a:lnSpc>
                <a:spcPct val="100000"/>
              </a:lnSpc>
              <a:spcBef>
                <a:spcPts val="3484"/>
              </a:spcBef>
              <a:buFont typeface="Wingdings"/>
              <a:buChar char=""/>
              <a:tabLst>
                <a:tab pos="563245" algn="l"/>
              </a:tabLst>
            </a:pP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데이터</a:t>
            </a:r>
            <a:r>
              <a:rPr sz="1900" b="1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손실</a:t>
            </a:r>
            <a:r>
              <a:rPr sz="1900" b="1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(data</a:t>
            </a:r>
            <a:r>
              <a:rPr sz="1900" b="1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10" dirty="0">
                <a:solidFill>
                  <a:srgbClr val="333D47"/>
                </a:solidFill>
                <a:latin typeface="Malgun Gothic"/>
                <a:cs typeface="Malgun Gothic"/>
              </a:rPr>
              <a:t>loss)</a:t>
            </a:r>
            <a:endParaRPr sz="1900">
              <a:latin typeface="Malgun Gothic"/>
              <a:cs typeface="Malgun Gothic"/>
            </a:endParaRPr>
          </a:p>
          <a:p>
            <a:pPr marL="1021080" marR="33655" lvl="1" indent="-229235">
              <a:lnSpc>
                <a:spcPts val="2050"/>
              </a:lnSpc>
              <a:spcBef>
                <a:spcPts val="484"/>
              </a:spcBef>
              <a:buFont typeface="Arial MT"/>
              <a:buChar char="•"/>
              <a:tabLst>
                <a:tab pos="1021080" algn="l"/>
              </a:tabLst>
            </a:pP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PSM은</a:t>
            </a:r>
            <a:r>
              <a:rPr sz="1900" spc="-7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표본들을</a:t>
            </a:r>
            <a:r>
              <a:rPr sz="1900" spc="-6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서로</a:t>
            </a:r>
            <a:r>
              <a:rPr sz="1900" spc="-7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매칭해주는</a:t>
            </a:r>
            <a:r>
              <a:rPr sz="1900" spc="-6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것이기</a:t>
            </a:r>
            <a:r>
              <a:rPr sz="1900" spc="-7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때문에,</a:t>
            </a:r>
            <a:r>
              <a:rPr sz="1900" spc="-6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매칭되지</a:t>
            </a:r>
            <a:r>
              <a:rPr sz="1900" b="1" spc="-7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못한</a:t>
            </a:r>
            <a:r>
              <a:rPr sz="1900" b="1" spc="-7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0" dirty="0">
                <a:solidFill>
                  <a:srgbClr val="333D47"/>
                </a:solidFill>
                <a:latin typeface="Malgun Gothic"/>
                <a:cs typeface="Malgun Gothic"/>
              </a:rPr>
              <a:t>표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본은</a:t>
            </a:r>
            <a:r>
              <a:rPr sz="1900" b="1" spc="-6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분석에서</a:t>
            </a:r>
            <a:r>
              <a:rPr sz="1900" b="1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제외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되어</a:t>
            </a:r>
            <a:r>
              <a:rPr sz="19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표본</a:t>
            </a:r>
            <a:r>
              <a:rPr sz="1900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수가</a:t>
            </a:r>
            <a:r>
              <a:rPr sz="1900" spc="-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감소할</a:t>
            </a:r>
            <a:r>
              <a:rPr sz="1900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1900" spc="-6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있으며,</a:t>
            </a:r>
            <a:r>
              <a:rPr sz="19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이에</a:t>
            </a:r>
            <a:r>
              <a:rPr sz="1900" spc="-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따라</a:t>
            </a:r>
            <a:r>
              <a:rPr sz="19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25" dirty="0">
                <a:solidFill>
                  <a:srgbClr val="333D47"/>
                </a:solidFill>
                <a:latin typeface="Malgun Gothic"/>
                <a:cs typeface="Malgun Gothic"/>
              </a:rPr>
              <a:t>결과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일반화에</a:t>
            </a:r>
            <a:r>
              <a:rPr sz="1900" b="1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제약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이</a:t>
            </a:r>
            <a:r>
              <a:rPr sz="1900" spc="-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발생할</a:t>
            </a:r>
            <a:r>
              <a:rPr sz="1900" spc="-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1900" spc="-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25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1900">
              <a:latin typeface="Malgun Gothic"/>
              <a:cs typeface="Malgun Gothic"/>
            </a:endParaRPr>
          </a:p>
          <a:p>
            <a:pPr marL="563245" indent="-227965">
              <a:lnSpc>
                <a:spcPct val="100000"/>
              </a:lnSpc>
              <a:spcBef>
                <a:spcPts val="2715"/>
              </a:spcBef>
              <a:buFont typeface="Wingdings"/>
              <a:buChar char=""/>
              <a:tabLst>
                <a:tab pos="563245" algn="l"/>
              </a:tabLst>
            </a:pP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관찰되지</a:t>
            </a:r>
            <a:r>
              <a:rPr sz="19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못한</a:t>
            </a:r>
            <a:r>
              <a:rPr sz="1900" b="1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혼동</a:t>
            </a:r>
            <a:r>
              <a:rPr sz="19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변수(unobserved</a:t>
            </a:r>
            <a:r>
              <a:rPr sz="19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confounding</a:t>
            </a:r>
            <a:r>
              <a:rPr sz="1900" b="1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10" dirty="0">
                <a:solidFill>
                  <a:srgbClr val="333D47"/>
                </a:solidFill>
                <a:latin typeface="Malgun Gothic"/>
                <a:cs typeface="Malgun Gothic"/>
              </a:rPr>
              <a:t>variable)</a:t>
            </a:r>
            <a:endParaRPr sz="1900">
              <a:latin typeface="Malgun Gothic"/>
              <a:cs typeface="Malgun Gothic"/>
            </a:endParaRPr>
          </a:p>
          <a:p>
            <a:pPr marL="1021080" lvl="1" indent="-228600">
              <a:lnSpc>
                <a:spcPct val="100000"/>
              </a:lnSpc>
              <a:spcBef>
                <a:spcPts val="225"/>
              </a:spcBef>
              <a:buFont typeface="Arial MT"/>
              <a:buChar char="•"/>
              <a:tabLst>
                <a:tab pos="1021080" algn="l"/>
              </a:tabLst>
            </a:pP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PSM에서는</a:t>
            </a:r>
            <a:r>
              <a:rPr sz="1900" spc="-6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고려된</a:t>
            </a:r>
            <a:r>
              <a:rPr sz="1900" spc="-7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혼동</a:t>
            </a:r>
            <a:r>
              <a:rPr sz="1900" spc="-7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변수들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만</a:t>
            </a:r>
            <a:r>
              <a:rPr sz="1900" b="1" spc="-6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처치</a:t>
            </a:r>
            <a:r>
              <a:rPr sz="1900" spc="-7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여부에</a:t>
            </a:r>
            <a:r>
              <a:rPr sz="1900" spc="-7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영향을</a:t>
            </a:r>
            <a:r>
              <a:rPr sz="1900" spc="-7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미친다고</a:t>
            </a:r>
            <a:r>
              <a:rPr sz="1900" spc="-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25" dirty="0">
                <a:solidFill>
                  <a:srgbClr val="333D47"/>
                </a:solidFill>
                <a:latin typeface="Malgun Gothic"/>
                <a:cs typeface="Malgun Gothic"/>
              </a:rPr>
              <a:t>가정</a:t>
            </a:r>
            <a:endParaRPr sz="1900">
              <a:latin typeface="Malgun Gothic"/>
              <a:cs typeface="Malgun Gothic"/>
            </a:endParaRPr>
          </a:p>
          <a:p>
            <a:pPr marL="1021080" lvl="1" indent="-22860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1021080" algn="l"/>
              </a:tabLst>
            </a:pP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미처</a:t>
            </a:r>
            <a:r>
              <a:rPr sz="1900" b="1" spc="-6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고려되지</a:t>
            </a:r>
            <a:r>
              <a:rPr sz="1900" b="1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못한</a:t>
            </a:r>
            <a:r>
              <a:rPr sz="1900" b="1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혼동</a:t>
            </a:r>
            <a:r>
              <a:rPr sz="1900" b="1" spc="-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변수로</a:t>
            </a:r>
            <a:r>
              <a:rPr sz="1900" b="1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인한</a:t>
            </a:r>
            <a:r>
              <a:rPr sz="1900" b="1" spc="-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편향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을</a:t>
            </a:r>
            <a:r>
              <a:rPr sz="1900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완전히</a:t>
            </a:r>
            <a:r>
              <a:rPr sz="19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배제할</a:t>
            </a:r>
            <a:r>
              <a:rPr sz="1900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1900" spc="-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25" dirty="0">
                <a:solidFill>
                  <a:srgbClr val="333D47"/>
                </a:solidFill>
                <a:latin typeface="Malgun Gothic"/>
                <a:cs typeface="Malgun Gothic"/>
              </a:rPr>
              <a:t>없음</a:t>
            </a:r>
            <a:endParaRPr sz="1900">
              <a:latin typeface="Malgun Gothic"/>
              <a:cs typeface="Malgun Gothic"/>
            </a:endParaRPr>
          </a:p>
          <a:p>
            <a:pPr marL="1021080" lvl="1" indent="-22860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1021080" algn="l"/>
              </a:tabLst>
            </a:pP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잠재적</a:t>
            </a:r>
            <a:r>
              <a:rPr sz="1900" spc="-6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혼동</a:t>
            </a:r>
            <a:r>
              <a:rPr sz="1900" spc="-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변수를</a:t>
            </a:r>
            <a:r>
              <a:rPr sz="1900" spc="-6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최대한</a:t>
            </a:r>
            <a:r>
              <a:rPr sz="1900" b="1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식별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하여</a:t>
            </a:r>
            <a:r>
              <a:rPr sz="1900" spc="-6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반영하려</a:t>
            </a:r>
            <a:r>
              <a:rPr sz="19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해야</a:t>
            </a:r>
            <a:r>
              <a:rPr sz="1900" spc="-6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0" dirty="0">
                <a:solidFill>
                  <a:srgbClr val="333D47"/>
                </a:solidFill>
                <a:latin typeface="Malgun Gothic"/>
                <a:cs typeface="Malgun Gothic"/>
              </a:rPr>
              <a:t>함</a:t>
            </a:r>
            <a:endParaRPr sz="1900">
              <a:latin typeface="Malgun Gothic"/>
              <a:cs typeface="Malgun Gothic"/>
            </a:endParaRPr>
          </a:p>
          <a:p>
            <a:pPr marL="563245" indent="-227965">
              <a:lnSpc>
                <a:spcPct val="100000"/>
              </a:lnSpc>
              <a:spcBef>
                <a:spcPts val="2735"/>
              </a:spcBef>
              <a:buFont typeface="Wingdings"/>
              <a:buChar char=""/>
              <a:tabLst>
                <a:tab pos="563245" algn="l"/>
              </a:tabLst>
            </a:pP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불완전</a:t>
            </a:r>
            <a:r>
              <a:rPr sz="1900" b="1" spc="-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매칭</a:t>
            </a:r>
            <a:r>
              <a:rPr sz="1900" b="1" spc="-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(imperfect</a:t>
            </a:r>
            <a:r>
              <a:rPr sz="1900" b="1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10" dirty="0">
                <a:solidFill>
                  <a:srgbClr val="333D47"/>
                </a:solidFill>
                <a:latin typeface="Malgun Gothic"/>
                <a:cs typeface="Malgun Gothic"/>
              </a:rPr>
              <a:t>matching)</a:t>
            </a:r>
            <a:endParaRPr sz="1900">
              <a:latin typeface="Malgun Gothic"/>
              <a:cs typeface="Malgun Gothic"/>
            </a:endParaRPr>
          </a:p>
          <a:p>
            <a:pPr marL="1021080" lvl="1" indent="-22860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1021080" algn="l"/>
              </a:tabLst>
            </a:pP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PSM을</a:t>
            </a:r>
            <a:r>
              <a:rPr sz="1900" spc="-6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통해</a:t>
            </a:r>
            <a:r>
              <a:rPr sz="1900" spc="-6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이루어진</a:t>
            </a:r>
            <a:r>
              <a:rPr sz="1900" spc="-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매칭이</a:t>
            </a:r>
            <a:r>
              <a:rPr sz="1900" spc="-6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적절하지</a:t>
            </a:r>
            <a:r>
              <a:rPr sz="1900" spc="-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않을</a:t>
            </a:r>
            <a:r>
              <a:rPr sz="1900" spc="-7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1900" spc="-6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25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1900">
              <a:latin typeface="Malgun Gothic"/>
              <a:cs typeface="Malgun Gothic"/>
            </a:endParaRPr>
          </a:p>
          <a:p>
            <a:pPr marL="1021080" lvl="1" indent="-22860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1021080" algn="l"/>
              </a:tabLst>
            </a:pP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매칭이</a:t>
            </a:r>
            <a:r>
              <a:rPr sz="1900" b="1" spc="-7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적절히</a:t>
            </a:r>
            <a:r>
              <a:rPr sz="1900" b="1" spc="-6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이루어졌는지</a:t>
            </a:r>
            <a:r>
              <a:rPr sz="1900" b="1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추가적인</a:t>
            </a:r>
            <a:r>
              <a:rPr sz="1900" b="1" spc="-7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검증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을</a:t>
            </a:r>
            <a:r>
              <a:rPr sz="1900" spc="-6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반드시</a:t>
            </a:r>
            <a:r>
              <a:rPr sz="1900" spc="-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거쳐야</a:t>
            </a:r>
            <a:r>
              <a:rPr sz="1900" spc="-6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0" dirty="0">
                <a:solidFill>
                  <a:srgbClr val="333D47"/>
                </a:solidFill>
                <a:latin typeface="Malgun Gothic"/>
                <a:cs typeface="Malgun Gothic"/>
              </a:rPr>
              <a:t>함</a:t>
            </a:r>
            <a:endParaRPr sz="1900">
              <a:latin typeface="Malgun Gothic"/>
              <a:cs typeface="Malgun Gothic"/>
            </a:endParaRPr>
          </a:p>
          <a:p>
            <a:pPr marL="563245" indent="-227965">
              <a:lnSpc>
                <a:spcPct val="100000"/>
              </a:lnSpc>
              <a:spcBef>
                <a:spcPts val="2735"/>
              </a:spcBef>
              <a:buFont typeface="Wingdings"/>
              <a:buChar char=""/>
              <a:tabLst>
                <a:tab pos="563245" algn="l"/>
              </a:tabLst>
            </a:pP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적절히</a:t>
            </a:r>
            <a:r>
              <a:rPr sz="1900" spc="-8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설계된</a:t>
            </a:r>
            <a:r>
              <a:rPr sz="1900" spc="-8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무작위통제실험만큼의</a:t>
            </a:r>
            <a:r>
              <a:rPr sz="1900" spc="-6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인과관계를</a:t>
            </a:r>
            <a:r>
              <a:rPr sz="1900" spc="-6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확립하기는</a:t>
            </a:r>
            <a:r>
              <a:rPr sz="1900" spc="-7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25" dirty="0">
                <a:solidFill>
                  <a:srgbClr val="333D47"/>
                </a:solidFill>
                <a:latin typeface="Malgun Gothic"/>
                <a:cs typeface="Malgun Gothic"/>
              </a:rPr>
              <a:t>어려움</a:t>
            </a:r>
            <a:endParaRPr sz="19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5163" y="2951226"/>
            <a:ext cx="69310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u="sng" dirty="0">
                <a:solidFill>
                  <a:srgbClr val="041E41"/>
                </a:solidFill>
                <a:uFill>
                  <a:solidFill>
                    <a:srgbClr val="0E0E6F"/>
                  </a:solidFill>
                </a:uFill>
                <a:latin typeface="Arial"/>
                <a:cs typeface="Arial"/>
              </a:rPr>
              <a:t>Conducting</a:t>
            </a:r>
            <a:r>
              <a:rPr sz="4400" u="sng" spc="-10" dirty="0">
                <a:solidFill>
                  <a:srgbClr val="041E41"/>
                </a:solidFill>
                <a:uFill>
                  <a:solidFill>
                    <a:srgbClr val="0E0E6F"/>
                  </a:solidFill>
                </a:uFill>
                <a:latin typeface="Arial"/>
                <a:cs typeface="Arial"/>
              </a:rPr>
              <a:t> </a:t>
            </a:r>
            <a:r>
              <a:rPr sz="4400" u="sng" dirty="0">
                <a:solidFill>
                  <a:srgbClr val="041E41"/>
                </a:solidFill>
                <a:uFill>
                  <a:solidFill>
                    <a:srgbClr val="0E0E6F"/>
                  </a:solidFill>
                </a:uFill>
                <a:latin typeface="Arial"/>
                <a:cs typeface="Arial"/>
              </a:rPr>
              <a:t>PSM</a:t>
            </a:r>
            <a:r>
              <a:rPr sz="4400" u="sng" spc="-180" dirty="0">
                <a:solidFill>
                  <a:srgbClr val="041E41"/>
                </a:solidFill>
                <a:uFill>
                  <a:solidFill>
                    <a:srgbClr val="0E0E6F"/>
                  </a:solidFill>
                </a:uFill>
                <a:latin typeface="Arial"/>
                <a:cs typeface="Arial"/>
              </a:rPr>
              <a:t> </a:t>
            </a:r>
            <a:r>
              <a:rPr sz="4400" u="sng" spc="-10" dirty="0">
                <a:solidFill>
                  <a:srgbClr val="041E41"/>
                </a:solidFill>
                <a:uFill>
                  <a:solidFill>
                    <a:srgbClr val="0E0E6F"/>
                  </a:solidFill>
                </a:uFill>
                <a:latin typeface="Arial"/>
                <a:cs typeface="Arial"/>
              </a:rPr>
              <a:t>Analysis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PSM</a:t>
            </a:r>
            <a:r>
              <a:rPr spc="210" dirty="0"/>
              <a:t> </a:t>
            </a:r>
            <a:r>
              <a:rPr spc="75" dirty="0"/>
              <a:t>Analysis</a:t>
            </a:r>
            <a:r>
              <a:rPr spc="200" dirty="0"/>
              <a:t> </a:t>
            </a:r>
            <a:r>
              <a:rPr spc="70" dirty="0"/>
              <a:t>Using</a:t>
            </a:r>
            <a:r>
              <a:rPr spc="204" dirty="0"/>
              <a:t> </a:t>
            </a:r>
            <a:r>
              <a:rPr spc="-50" dirty="0"/>
              <a:t>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6212205" cy="31680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PSM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분석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단계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5"/>
              </a:spcBef>
            </a:pPr>
            <a:endParaRPr sz="2000">
              <a:latin typeface="Malgun Gothic"/>
              <a:cs typeface="Malgun Gothic"/>
            </a:endParaRPr>
          </a:p>
          <a:p>
            <a:pPr marL="563880" indent="-228600">
              <a:lnSpc>
                <a:spcPct val="100000"/>
              </a:lnSpc>
              <a:buFont typeface="Wingdings"/>
              <a:buChar char=""/>
              <a:tabLst>
                <a:tab pos="563880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PSM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분석의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과정은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아래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3단계로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요약할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2000">
              <a:latin typeface="Malgun Gothic"/>
              <a:cs typeface="Malgun Gothic"/>
            </a:endParaRPr>
          </a:p>
          <a:p>
            <a:pPr marL="1249680" lvl="1" indent="-45720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1249680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성향점수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추정</a:t>
            </a:r>
            <a:endParaRPr sz="20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215"/>
              </a:spcBef>
              <a:buClr>
                <a:srgbClr val="333D47"/>
              </a:buClr>
              <a:buFont typeface="Malgun Gothic"/>
              <a:buAutoNum type="arabicPeriod"/>
            </a:pPr>
            <a:endParaRPr sz="2000">
              <a:latin typeface="Malgun Gothic"/>
              <a:cs typeface="Malgun Gothic"/>
            </a:endParaRPr>
          </a:p>
          <a:p>
            <a:pPr marL="1249680" lvl="1" indent="-457200">
              <a:lnSpc>
                <a:spcPct val="100000"/>
              </a:lnSpc>
              <a:buAutoNum type="arabicPeriod"/>
              <a:tabLst>
                <a:tab pos="1249680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매칭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매칭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결과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검증</a:t>
            </a:r>
            <a:endParaRPr sz="20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215"/>
              </a:spcBef>
              <a:buClr>
                <a:srgbClr val="333D47"/>
              </a:buClr>
              <a:buFont typeface="Malgun Gothic"/>
              <a:buAutoNum type="arabicPeriod"/>
            </a:pPr>
            <a:endParaRPr sz="2000">
              <a:latin typeface="Malgun Gothic"/>
              <a:cs typeface="Malgun Gothic"/>
            </a:endParaRPr>
          </a:p>
          <a:p>
            <a:pPr marL="1249680" lvl="1" indent="-457200">
              <a:lnSpc>
                <a:spcPct val="100000"/>
              </a:lnSpc>
              <a:buAutoNum type="arabicPeriod"/>
              <a:tabLst>
                <a:tab pos="1249680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인과성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추론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PSM</a:t>
            </a:r>
            <a:r>
              <a:rPr spc="210" dirty="0"/>
              <a:t> </a:t>
            </a:r>
            <a:r>
              <a:rPr spc="75" dirty="0"/>
              <a:t>Analysis</a:t>
            </a:r>
            <a:r>
              <a:rPr spc="200" dirty="0"/>
              <a:t> </a:t>
            </a:r>
            <a:r>
              <a:rPr spc="70" dirty="0"/>
              <a:t>Using</a:t>
            </a:r>
            <a:r>
              <a:rPr spc="204" dirty="0"/>
              <a:t> </a:t>
            </a:r>
            <a:r>
              <a:rPr spc="-50" dirty="0"/>
              <a:t>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288655" cy="19183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R을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활용한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PSM</a:t>
            </a:r>
            <a:r>
              <a:rPr sz="2000" b="1" spc="-4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분석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5"/>
              </a:spcBef>
            </a:pPr>
            <a:endParaRPr sz="2000">
              <a:latin typeface="Malgun Gothic"/>
              <a:cs typeface="Malgun Gothic"/>
            </a:endParaRPr>
          </a:p>
          <a:p>
            <a:pPr marL="563880" indent="-228600">
              <a:lnSpc>
                <a:spcPct val="100000"/>
              </a:lnSpc>
              <a:buFont typeface="Wingdings"/>
              <a:buChar char=""/>
              <a:tabLst>
                <a:tab pos="56388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본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수업에서는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통계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프로그램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R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을 이용하여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주요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분석을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진행함</a:t>
            </a:r>
            <a:endParaRPr sz="2000">
              <a:latin typeface="Malgun Gothic"/>
              <a:cs typeface="Malgun Gothic"/>
            </a:endParaRPr>
          </a:p>
          <a:p>
            <a:pPr marL="1021080" marR="5080" lvl="1" indent="-229235">
              <a:lnSpc>
                <a:spcPct val="11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R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에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대한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개략적인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설명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다운로드/설치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방법은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본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자료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맨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50" dirty="0">
                <a:solidFill>
                  <a:srgbClr val="333D47"/>
                </a:solidFill>
                <a:latin typeface="Malgun Gothic"/>
                <a:cs typeface="Malgun Gothic"/>
              </a:rPr>
              <a:t>뒤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부록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참조</a:t>
            </a:r>
            <a:endParaRPr sz="200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3576" y="3290211"/>
            <a:ext cx="3374950" cy="260391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PSM</a:t>
            </a:r>
            <a:r>
              <a:rPr spc="210" dirty="0"/>
              <a:t> </a:t>
            </a:r>
            <a:r>
              <a:rPr spc="75" dirty="0"/>
              <a:t>Analysis</a:t>
            </a:r>
            <a:r>
              <a:rPr spc="200" dirty="0"/>
              <a:t> </a:t>
            </a:r>
            <a:r>
              <a:rPr spc="70" dirty="0"/>
              <a:t>Using</a:t>
            </a:r>
            <a:r>
              <a:rPr spc="204" dirty="0"/>
              <a:t> </a:t>
            </a:r>
            <a:r>
              <a:rPr spc="-50" dirty="0"/>
              <a:t>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7282180" cy="52165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R을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활용한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PSM</a:t>
            </a:r>
            <a:r>
              <a:rPr sz="2000" b="1" spc="-4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분석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–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MatchIt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패키지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5"/>
              </a:spcBef>
            </a:pPr>
            <a:endParaRPr sz="2000">
              <a:latin typeface="Malgun Gothic"/>
              <a:cs typeface="Malgun Gothic"/>
            </a:endParaRPr>
          </a:p>
          <a:p>
            <a:pPr marL="563880" indent="-228600">
              <a:lnSpc>
                <a:spcPct val="100000"/>
              </a:lnSpc>
              <a:buFont typeface="Wingdings"/>
              <a:buChar char=""/>
              <a:tabLst>
                <a:tab pos="563880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R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활용한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PSM</a:t>
            </a:r>
            <a:r>
              <a:rPr sz="20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분석에는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주로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MatchIt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패키지가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활용됨</a:t>
            </a:r>
            <a:endParaRPr sz="2000">
              <a:latin typeface="Malgun Gothic"/>
              <a:cs typeface="Malgun Gothic"/>
            </a:endParaRPr>
          </a:p>
          <a:p>
            <a:pPr marL="600075">
              <a:lnSpc>
                <a:spcPct val="100000"/>
              </a:lnSpc>
              <a:spcBef>
                <a:spcPts val="1825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#MatchIt</a:t>
            </a:r>
            <a:r>
              <a:rPr sz="1400" b="1" spc="-4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패키지</a:t>
            </a:r>
            <a:r>
              <a:rPr sz="1400" b="1" spc="-4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35" dirty="0">
                <a:solidFill>
                  <a:srgbClr val="1B1F2E"/>
                </a:solidFill>
                <a:latin typeface="Malgun Gothic"/>
                <a:cs typeface="Malgun Gothic"/>
              </a:rPr>
              <a:t>설치</a:t>
            </a:r>
            <a:endParaRPr sz="1400">
              <a:latin typeface="Malgun Gothic"/>
              <a:cs typeface="Malgun Gothic"/>
            </a:endParaRPr>
          </a:p>
          <a:p>
            <a:pPr marL="600075">
              <a:lnSpc>
                <a:spcPct val="100000"/>
              </a:lnSpc>
              <a:spcBef>
                <a:spcPts val="335"/>
              </a:spcBef>
            </a:pP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install.packages("</a:t>
            </a:r>
            <a:r>
              <a:rPr sz="1400" b="1" spc="-10" dirty="0">
                <a:solidFill>
                  <a:srgbClr val="FF0000"/>
                </a:solidFill>
                <a:latin typeface="Malgun Gothic"/>
                <a:cs typeface="Malgun Gothic"/>
              </a:rPr>
              <a:t>MatchIt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")</a:t>
            </a:r>
            <a:endParaRPr sz="1400">
              <a:latin typeface="Malgun Gothic"/>
              <a:cs typeface="Malgun Gothic"/>
            </a:endParaRPr>
          </a:p>
          <a:p>
            <a:pPr marL="600075">
              <a:lnSpc>
                <a:spcPct val="100000"/>
              </a:lnSpc>
              <a:spcBef>
                <a:spcPts val="2350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#MatchIt</a:t>
            </a:r>
            <a:r>
              <a:rPr sz="1400" b="1" spc="-4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패키지</a:t>
            </a:r>
            <a:r>
              <a:rPr sz="1400" b="1" spc="-4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불러오기</a:t>
            </a:r>
            <a:endParaRPr sz="1400">
              <a:latin typeface="Malgun Gothic"/>
              <a:cs typeface="Malgun Gothic"/>
            </a:endParaRPr>
          </a:p>
          <a:p>
            <a:pPr marL="600075">
              <a:lnSpc>
                <a:spcPct val="100000"/>
              </a:lnSpc>
              <a:spcBef>
                <a:spcPts val="340"/>
              </a:spcBef>
            </a:pP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library(</a:t>
            </a:r>
            <a:r>
              <a:rPr sz="1400" b="1" spc="-10" dirty="0">
                <a:solidFill>
                  <a:srgbClr val="FF0000"/>
                </a:solidFill>
                <a:latin typeface="Malgun Gothic"/>
                <a:cs typeface="Malgun Gothic"/>
              </a:rPr>
              <a:t>MatchIt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)</a:t>
            </a:r>
            <a:endParaRPr sz="1400">
              <a:latin typeface="Malgun Gothic"/>
              <a:cs typeface="Malgun Gothic"/>
            </a:endParaRPr>
          </a:p>
          <a:p>
            <a:pPr marL="600075" marR="4644390">
              <a:lnSpc>
                <a:spcPct val="120000"/>
              </a:lnSpc>
              <a:spcBef>
                <a:spcPts val="2014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#작업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경로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설정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-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실행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0" dirty="0">
                <a:solidFill>
                  <a:srgbClr val="1B1F2E"/>
                </a:solidFill>
                <a:latin typeface="Malgun Gothic"/>
                <a:cs typeface="Malgun Gothic"/>
              </a:rPr>
              <a:t>X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setwd("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파일</a:t>
            </a:r>
            <a:r>
              <a:rPr sz="1400" b="1" spc="-70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spc="-20" dirty="0">
                <a:solidFill>
                  <a:srgbClr val="006FC0"/>
                </a:solidFill>
                <a:latin typeface="Malgun Gothic"/>
                <a:cs typeface="Malgun Gothic"/>
              </a:rPr>
              <a:t>경로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")</a:t>
            </a:r>
            <a:endParaRPr sz="1400">
              <a:latin typeface="Malgun Gothic"/>
              <a:cs typeface="Malgun Gothic"/>
            </a:endParaRPr>
          </a:p>
          <a:p>
            <a:pPr marL="600075">
              <a:lnSpc>
                <a:spcPct val="100000"/>
              </a:lnSpc>
              <a:spcBef>
                <a:spcPts val="2355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#파일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불러오기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(csv파일)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-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실행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0" dirty="0">
                <a:solidFill>
                  <a:srgbClr val="1B1F2E"/>
                </a:solidFill>
                <a:latin typeface="Malgun Gothic"/>
                <a:cs typeface="Malgun Gothic"/>
              </a:rPr>
              <a:t>X</a:t>
            </a:r>
            <a:endParaRPr sz="1400">
              <a:latin typeface="Malgun Gothic"/>
              <a:cs typeface="Malgun Gothic"/>
            </a:endParaRPr>
          </a:p>
          <a:p>
            <a:pPr marL="600075">
              <a:lnSpc>
                <a:spcPct val="100000"/>
              </a:lnSpc>
              <a:spcBef>
                <a:spcPts val="335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mydata</a:t>
            </a:r>
            <a:r>
              <a:rPr sz="1400" b="1" spc="-4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&lt;-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read.csv("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파일명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",</a:t>
            </a:r>
            <a:r>
              <a:rPr sz="1400" b="1" spc="-5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fileEncoding="</a:t>
            </a:r>
            <a:r>
              <a:rPr sz="1400" b="1" spc="-10" dirty="0">
                <a:solidFill>
                  <a:srgbClr val="006FC0"/>
                </a:solidFill>
                <a:latin typeface="Malgun Gothic"/>
                <a:cs typeface="Malgun Gothic"/>
              </a:rPr>
              <a:t>euc-</a:t>
            </a:r>
            <a:r>
              <a:rPr sz="1400" b="1" spc="-20" dirty="0">
                <a:solidFill>
                  <a:srgbClr val="006FC0"/>
                </a:solidFill>
                <a:latin typeface="Malgun Gothic"/>
                <a:cs typeface="Malgun Gothic"/>
              </a:rPr>
              <a:t>kr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")</a:t>
            </a:r>
            <a:endParaRPr sz="1400">
              <a:latin typeface="Malgun Gothic"/>
              <a:cs typeface="Malgun Gothic"/>
            </a:endParaRPr>
          </a:p>
          <a:p>
            <a:pPr marL="600075">
              <a:lnSpc>
                <a:spcPct val="100000"/>
              </a:lnSpc>
              <a:spcBef>
                <a:spcPts val="2355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#라이브러리</a:t>
            </a:r>
            <a:r>
              <a:rPr sz="1400" b="1" spc="-3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제공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기본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데이터(lalonde)</a:t>
            </a:r>
            <a:r>
              <a:rPr sz="14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불러오기</a:t>
            </a:r>
            <a:r>
              <a:rPr sz="14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및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해당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데이터를</a:t>
            </a:r>
            <a:r>
              <a:rPr sz="14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mydata에</a:t>
            </a:r>
            <a:r>
              <a:rPr sz="1400" b="1" spc="-5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저장</a:t>
            </a:r>
            <a:endParaRPr sz="1400">
              <a:latin typeface="Malgun Gothic"/>
              <a:cs typeface="Malgun Gothic"/>
            </a:endParaRPr>
          </a:p>
          <a:p>
            <a:pPr marL="600075" marR="5095240">
              <a:lnSpc>
                <a:spcPct val="120000"/>
              </a:lnSpc>
            </a:pP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data("lalonde")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mydata</a:t>
            </a:r>
            <a:r>
              <a:rPr sz="1400" b="1" spc="-4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&lt;-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lalonde</a:t>
            </a:r>
            <a:endParaRPr sz="1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PSM</a:t>
            </a:r>
            <a:r>
              <a:rPr spc="210" dirty="0"/>
              <a:t> </a:t>
            </a:r>
            <a:r>
              <a:rPr spc="75" dirty="0"/>
              <a:t>Analysis</a:t>
            </a:r>
            <a:r>
              <a:rPr spc="200" dirty="0"/>
              <a:t> </a:t>
            </a:r>
            <a:r>
              <a:rPr spc="70" dirty="0"/>
              <a:t>Using</a:t>
            </a:r>
            <a:r>
              <a:rPr spc="204" dirty="0"/>
              <a:t> </a:t>
            </a:r>
            <a:r>
              <a:rPr spc="-50" dirty="0"/>
              <a:t>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60740" cy="5155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R을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활용한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PSM</a:t>
            </a:r>
            <a:r>
              <a:rPr sz="2000" b="1" spc="-4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분석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–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분석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데이터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설명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5"/>
              </a:spcBef>
            </a:pPr>
            <a:endParaRPr sz="2000">
              <a:latin typeface="Malgun Gothic"/>
              <a:cs typeface="Malgun Gothic"/>
            </a:endParaRPr>
          </a:p>
          <a:p>
            <a:pPr marL="563880" indent="-228600" algn="just">
              <a:lnSpc>
                <a:spcPct val="100000"/>
              </a:lnSpc>
              <a:buFont typeface="Wingdings"/>
              <a:buChar char=""/>
              <a:tabLst>
                <a:tab pos="563880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lalonde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데이터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설명</a:t>
            </a:r>
            <a:endParaRPr sz="2000">
              <a:latin typeface="Malgun Gothic"/>
              <a:cs typeface="Malgun Gothic"/>
            </a:endParaRPr>
          </a:p>
          <a:p>
            <a:pPr marL="1019175" lvl="1" indent="-226695" algn="just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1917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Dehejia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&amp;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Wahba</a:t>
            </a:r>
            <a:r>
              <a:rPr sz="2000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(1999)의</a:t>
            </a:r>
            <a:r>
              <a:rPr sz="20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연구에서</a:t>
            </a:r>
            <a:r>
              <a:rPr sz="2000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사용한</a:t>
            </a:r>
            <a:r>
              <a:rPr sz="20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데이터</a:t>
            </a:r>
            <a:endParaRPr sz="2000">
              <a:latin typeface="Malgun Gothic"/>
              <a:cs typeface="Malgun Gothic"/>
            </a:endParaRPr>
          </a:p>
          <a:p>
            <a:pPr marL="1478280" marR="660400" lvl="2" indent="-228600" algn="just">
              <a:lnSpc>
                <a:spcPct val="110000"/>
              </a:lnSpc>
              <a:spcBef>
                <a:spcPts val="465"/>
              </a:spcBef>
              <a:buFont typeface="Wingdings"/>
              <a:buChar char=""/>
              <a:tabLst>
                <a:tab pos="1478280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Causal</a:t>
            </a:r>
            <a:r>
              <a:rPr sz="1800" spc="-8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Effects</a:t>
            </a:r>
            <a:r>
              <a:rPr sz="1800" spc="-6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in</a:t>
            </a:r>
            <a:r>
              <a:rPr sz="1800" spc="-7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Nonexperimental</a:t>
            </a:r>
            <a:r>
              <a:rPr sz="1800" spc="-8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Studies:</a:t>
            </a:r>
            <a:r>
              <a:rPr sz="1800" spc="-6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Reevaluating</a:t>
            </a:r>
            <a:r>
              <a:rPr sz="1800" b="1" spc="-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25" dirty="0">
                <a:solidFill>
                  <a:srgbClr val="333D47"/>
                </a:solidFill>
                <a:latin typeface="Malgun Gothic"/>
                <a:cs typeface="Malgun Gothic"/>
              </a:rPr>
              <a:t>the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Evaluation</a:t>
            </a:r>
            <a:r>
              <a:rPr sz="1800" spc="-10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of</a:t>
            </a:r>
            <a:r>
              <a:rPr sz="1800" spc="-6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Training</a:t>
            </a:r>
            <a:r>
              <a:rPr sz="1800" spc="-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Programs</a:t>
            </a:r>
            <a:endParaRPr sz="1800">
              <a:latin typeface="Malgun Gothic"/>
              <a:cs typeface="Malgun Gothic"/>
            </a:endParaRPr>
          </a:p>
          <a:p>
            <a:pPr marL="1018540" marR="185420" lvl="1" indent="-226695" algn="just">
              <a:lnSpc>
                <a:spcPct val="110100"/>
              </a:lnSpc>
              <a:spcBef>
                <a:spcPts val="445"/>
              </a:spcBef>
              <a:buFont typeface="Arial MT"/>
              <a:buChar char="•"/>
              <a:tabLst>
                <a:tab pos="102108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경제적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취약계층을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대상으로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이루어진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미국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정부의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직업훈련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50" dirty="0">
                <a:solidFill>
                  <a:srgbClr val="333D47"/>
                </a:solidFill>
                <a:latin typeface="Malgun Gothic"/>
                <a:cs typeface="Malgun Gothic"/>
              </a:rPr>
              <a:t>프 	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로그램(NSW,</a:t>
            </a:r>
            <a:r>
              <a:rPr sz="2000" b="1" spc="-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national</a:t>
            </a:r>
            <a:r>
              <a:rPr sz="2000" b="1" spc="-7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supported</a:t>
            </a:r>
            <a:r>
              <a:rPr sz="2000" b="1" spc="-7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work)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</a:t>
            </a:r>
            <a:r>
              <a:rPr sz="2000" spc="-6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해당</a:t>
            </a:r>
            <a:r>
              <a:rPr sz="20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프로그램</a:t>
            </a:r>
            <a:r>
              <a:rPr sz="2000" b="1" spc="-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참여 	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자의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이후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소득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에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미치는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영향을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분석하기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위한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데이터</a:t>
            </a:r>
            <a:endParaRPr sz="2000">
              <a:latin typeface="Malgun Gothic"/>
              <a:cs typeface="Malgun Gothic"/>
            </a:endParaRPr>
          </a:p>
          <a:p>
            <a:pPr marL="1478280" marR="5080" lvl="2" indent="-228600" algn="just">
              <a:lnSpc>
                <a:spcPct val="110000"/>
              </a:lnSpc>
              <a:spcBef>
                <a:spcPts val="465"/>
              </a:spcBef>
              <a:buFont typeface="Wingdings"/>
              <a:buChar char=""/>
              <a:tabLst>
                <a:tab pos="1478280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경제적 취약계층이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적절한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직업훈련을</a:t>
            </a:r>
            <a:r>
              <a:rPr sz="1800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받고 이를 바탕으로 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안정적인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일자리를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얻어 자립할 수</a:t>
            </a:r>
            <a:r>
              <a:rPr sz="1800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있도록 지원하는 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프로그램</a:t>
            </a:r>
            <a:endParaRPr sz="1800">
              <a:latin typeface="Malgun Gothic"/>
              <a:cs typeface="Malgun Gothic"/>
            </a:endParaRPr>
          </a:p>
          <a:p>
            <a:pPr lvl="2">
              <a:lnSpc>
                <a:spcPct val="100000"/>
              </a:lnSpc>
              <a:spcBef>
                <a:spcPts val="545"/>
              </a:spcBef>
              <a:buClr>
                <a:srgbClr val="333D47"/>
              </a:buClr>
              <a:buFont typeface="Wingdings"/>
              <a:buChar char=""/>
            </a:pPr>
            <a:endParaRPr sz="1800">
              <a:latin typeface="Malgun Gothic"/>
              <a:cs typeface="Malgun Gothic"/>
            </a:endParaRPr>
          </a:p>
          <a:p>
            <a:pPr marL="563880" indent="-228600" algn="just">
              <a:lnSpc>
                <a:spcPct val="100000"/>
              </a:lnSpc>
              <a:buFont typeface="Wingdings"/>
              <a:buChar char=""/>
              <a:tabLst>
                <a:tab pos="56388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대상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인과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관계: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NSW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참여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→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높은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미래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소득</a:t>
            </a:r>
            <a:endParaRPr sz="2000">
              <a:latin typeface="Malgun Gothic"/>
              <a:cs typeface="Malgun Gothic"/>
            </a:endParaRPr>
          </a:p>
          <a:p>
            <a:pPr marL="1019175" lvl="1" indent="-226695" algn="just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1917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처치: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NSW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참여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여부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PSM</a:t>
            </a:r>
            <a:r>
              <a:rPr spc="210" dirty="0"/>
              <a:t> </a:t>
            </a:r>
            <a:r>
              <a:rPr spc="75" dirty="0"/>
              <a:t>Analysis</a:t>
            </a:r>
            <a:r>
              <a:rPr spc="200" dirty="0"/>
              <a:t> </a:t>
            </a:r>
            <a:r>
              <a:rPr spc="70" dirty="0"/>
              <a:t>Using</a:t>
            </a:r>
            <a:r>
              <a:rPr spc="204" dirty="0"/>
              <a:t> </a:t>
            </a:r>
            <a:r>
              <a:rPr spc="-50" dirty="0"/>
              <a:t>R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/>
              <a:t>27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39414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R을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활용한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PSM</a:t>
            </a:r>
            <a:r>
              <a:rPr sz="2000" b="1" spc="-4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분석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–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분석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변수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7872" y="1781403"/>
            <a:ext cx="7831455" cy="398907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19"/>
              </a:spcBef>
              <a:buFont typeface="Wingdings"/>
              <a:buChar char=""/>
              <a:tabLst>
                <a:tab pos="241300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데이터셋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내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변수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목록</a:t>
            </a:r>
            <a:endParaRPr sz="2000">
              <a:latin typeface="Malgun Gothic"/>
              <a:cs typeface="Malgun Gothic"/>
            </a:endParaRPr>
          </a:p>
          <a:p>
            <a:pPr marL="698500" lvl="1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698500" algn="l"/>
              </a:tabLst>
            </a:pP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Treat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NSW</a:t>
            </a:r>
            <a:r>
              <a:rPr sz="20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참여자와</a:t>
            </a:r>
            <a:r>
              <a:rPr sz="20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비참여자를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구분하는</a:t>
            </a:r>
            <a:r>
              <a:rPr sz="20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더미</a:t>
            </a:r>
            <a:r>
              <a:rPr sz="20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변수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(1: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참여)</a:t>
            </a:r>
            <a:endParaRPr sz="2000">
              <a:latin typeface="Malgun Gothic"/>
              <a:cs typeface="Malgun Gothic"/>
            </a:endParaRPr>
          </a:p>
          <a:p>
            <a:pPr marL="698500" lvl="1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69850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Age: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참여자의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나이</a:t>
            </a:r>
            <a:endParaRPr sz="2000">
              <a:latin typeface="Malgun Gothic"/>
              <a:cs typeface="Malgun Gothic"/>
            </a:endParaRPr>
          </a:p>
          <a:p>
            <a:pPr marL="698500" lvl="1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69850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Educ: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참여자의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교육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수준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(교육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년수)</a:t>
            </a:r>
            <a:endParaRPr sz="2000">
              <a:latin typeface="Malgun Gothic"/>
              <a:cs typeface="Malgun Gothic"/>
            </a:endParaRPr>
          </a:p>
          <a:p>
            <a:pPr marL="698500" lvl="1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69850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Race: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참여자의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인종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(흑인,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백인,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히스패닉)</a:t>
            </a:r>
            <a:endParaRPr sz="2000">
              <a:latin typeface="Malgun Gothic"/>
              <a:cs typeface="Malgun Gothic"/>
            </a:endParaRPr>
          </a:p>
          <a:p>
            <a:pPr marL="698500" lvl="1" indent="-228600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69850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Married: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결혼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여부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(1: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결혼)</a:t>
            </a:r>
            <a:endParaRPr sz="2000">
              <a:latin typeface="Malgun Gothic"/>
              <a:cs typeface="Malgun Gothic"/>
            </a:endParaRPr>
          </a:p>
          <a:p>
            <a:pPr marL="698500" lvl="1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69850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Nodegree: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고등학교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졸업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여부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(1: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학위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없음)</a:t>
            </a:r>
            <a:endParaRPr sz="2000">
              <a:latin typeface="Malgun Gothic"/>
              <a:cs typeface="Malgun Gothic"/>
            </a:endParaRPr>
          </a:p>
          <a:p>
            <a:pPr marL="698500" lvl="1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69850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Re74: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프로그램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참여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전인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1974년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연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소득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(USD)</a:t>
            </a:r>
            <a:endParaRPr sz="2000">
              <a:latin typeface="Malgun Gothic"/>
              <a:cs typeface="Malgun Gothic"/>
            </a:endParaRPr>
          </a:p>
          <a:p>
            <a:pPr marL="698500" lvl="1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69850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Re75: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프로그램</a:t>
            </a:r>
            <a:r>
              <a:rPr sz="20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참여</a:t>
            </a:r>
            <a:r>
              <a:rPr sz="20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전인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1975년</a:t>
            </a:r>
            <a:r>
              <a:rPr sz="2000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연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소득</a:t>
            </a:r>
            <a:r>
              <a:rPr sz="2000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(USD)</a:t>
            </a:r>
            <a:endParaRPr sz="2000">
              <a:latin typeface="Malgun Gothic"/>
              <a:cs typeface="Malgun Gothic"/>
            </a:endParaRPr>
          </a:p>
          <a:p>
            <a:pPr marL="698500" lvl="1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698500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Re78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프로그램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참여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후인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1978년</a:t>
            </a:r>
            <a:r>
              <a:rPr sz="20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연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소득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(USD)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96332" y="1192504"/>
            <a:ext cx="16510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분석</a:t>
            </a:r>
            <a:r>
              <a:rPr sz="20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FF0000"/>
                </a:solidFill>
                <a:latin typeface="Malgun Gothic"/>
                <a:cs typeface="Malgun Gothic"/>
              </a:rPr>
              <a:t>대상: </a:t>
            </a:r>
            <a:r>
              <a:rPr sz="2000" b="1" spc="-10" dirty="0">
                <a:solidFill>
                  <a:srgbClr val="FF0000"/>
                </a:solidFill>
                <a:latin typeface="Malgun Gothic"/>
                <a:cs typeface="Malgun Gothic"/>
              </a:rPr>
              <a:t>Treat</a:t>
            </a:r>
            <a:r>
              <a:rPr sz="2000" b="1" spc="-9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→</a:t>
            </a:r>
            <a:r>
              <a:rPr sz="2000" b="1" spc="-8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spc="-20" dirty="0">
                <a:solidFill>
                  <a:srgbClr val="FF0000"/>
                </a:solidFill>
                <a:latin typeface="Malgun Gothic"/>
                <a:cs typeface="Malgun Gothic"/>
              </a:rPr>
              <a:t>Re78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PSM</a:t>
            </a:r>
            <a:r>
              <a:rPr spc="210" dirty="0"/>
              <a:t> </a:t>
            </a:r>
            <a:r>
              <a:rPr spc="75" dirty="0"/>
              <a:t>Analysis</a:t>
            </a:r>
            <a:r>
              <a:rPr spc="200" dirty="0"/>
              <a:t> </a:t>
            </a:r>
            <a:r>
              <a:rPr spc="70" dirty="0"/>
              <a:t>Using</a:t>
            </a:r>
            <a:r>
              <a:rPr spc="204" dirty="0"/>
              <a:t> </a:t>
            </a:r>
            <a:r>
              <a:rPr spc="-50" dirty="0"/>
              <a:t>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4705350" cy="274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R을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활용한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PSM</a:t>
            </a:r>
            <a:r>
              <a:rPr sz="2000" b="1" spc="-4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분석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–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데이터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둘러보기</a:t>
            </a:r>
            <a:endParaRPr sz="2000">
              <a:latin typeface="Malgun Gothic"/>
              <a:cs typeface="Malgun Gothic"/>
            </a:endParaRPr>
          </a:p>
          <a:p>
            <a:pPr marL="172085">
              <a:lnSpc>
                <a:spcPct val="100000"/>
              </a:lnSpc>
              <a:spcBef>
                <a:spcPts val="3240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#맨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위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몇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줄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보기</a:t>
            </a:r>
            <a:endParaRPr sz="1400">
              <a:latin typeface="Malgun Gothic"/>
              <a:cs typeface="Malgun Gothic"/>
            </a:endParaRPr>
          </a:p>
          <a:p>
            <a:pPr marL="172085">
              <a:lnSpc>
                <a:spcPct val="100000"/>
              </a:lnSpc>
              <a:spcBef>
                <a:spcPts val="340"/>
              </a:spcBef>
            </a:pP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Head(mydata)</a:t>
            </a:r>
            <a:endParaRPr sz="1400">
              <a:latin typeface="Malgun Gothic"/>
              <a:cs typeface="Malgun Gothic"/>
            </a:endParaRPr>
          </a:p>
          <a:p>
            <a:pPr marL="172085">
              <a:lnSpc>
                <a:spcPct val="100000"/>
              </a:lnSpc>
              <a:spcBef>
                <a:spcPts val="2350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#자료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구조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보기</a:t>
            </a:r>
            <a:endParaRPr sz="1400">
              <a:latin typeface="Malgun Gothic"/>
              <a:cs typeface="Malgun Gothic"/>
            </a:endParaRPr>
          </a:p>
          <a:p>
            <a:pPr marL="172085">
              <a:lnSpc>
                <a:spcPct val="100000"/>
              </a:lnSpc>
              <a:spcBef>
                <a:spcPts val="340"/>
              </a:spcBef>
            </a:pP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str(mydata)</a:t>
            </a:r>
            <a:endParaRPr sz="1400">
              <a:latin typeface="Malgun Gothic"/>
              <a:cs typeface="Malgun Gothic"/>
            </a:endParaRPr>
          </a:p>
          <a:p>
            <a:pPr marL="172085">
              <a:lnSpc>
                <a:spcPct val="100000"/>
              </a:lnSpc>
              <a:spcBef>
                <a:spcPts val="2350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#주요</a:t>
            </a:r>
            <a:r>
              <a:rPr sz="14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통계량</a:t>
            </a:r>
            <a:r>
              <a:rPr sz="1400" b="1" spc="-3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보기</a:t>
            </a:r>
            <a:endParaRPr sz="1400">
              <a:latin typeface="Malgun Gothic"/>
              <a:cs typeface="Malgun Gothic"/>
            </a:endParaRPr>
          </a:p>
          <a:p>
            <a:pPr marL="172085">
              <a:lnSpc>
                <a:spcPct val="100000"/>
              </a:lnSpc>
              <a:spcBef>
                <a:spcPts val="340"/>
              </a:spcBef>
            </a:pP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summary(mydata)</a:t>
            </a:r>
            <a:endParaRPr sz="140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86811" y="1687067"/>
            <a:ext cx="5158740" cy="123443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86811" y="3124200"/>
            <a:ext cx="5158740" cy="139598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86811" y="4660391"/>
            <a:ext cx="5158740" cy="192786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PSM</a:t>
            </a:r>
            <a:r>
              <a:rPr spc="210" dirty="0"/>
              <a:t> </a:t>
            </a:r>
            <a:r>
              <a:rPr spc="75" dirty="0"/>
              <a:t>Analysis</a:t>
            </a:r>
            <a:r>
              <a:rPr spc="200" dirty="0"/>
              <a:t> </a:t>
            </a:r>
            <a:r>
              <a:rPr spc="70" dirty="0"/>
              <a:t>Using</a:t>
            </a:r>
            <a:r>
              <a:rPr spc="204" dirty="0"/>
              <a:t> </a:t>
            </a:r>
            <a:r>
              <a:rPr spc="-50" dirty="0"/>
              <a:t>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/>
              <a:t>29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53120" cy="41738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4960" indent="-30226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314960" algn="l"/>
              </a:tabLst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성향점수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추정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5"/>
              </a:spcBef>
              <a:buClr>
                <a:srgbClr val="2A2C2C"/>
              </a:buClr>
              <a:buFont typeface="Malgun Gothic"/>
              <a:buAutoNum type="arabicPeriod"/>
            </a:pPr>
            <a:endParaRPr sz="2000">
              <a:latin typeface="Malgun Gothic"/>
              <a:cs typeface="Malgun Gothic"/>
            </a:endParaRPr>
          </a:p>
          <a:p>
            <a:pPr marL="563880" lvl="1" indent="-228600">
              <a:lnSpc>
                <a:spcPct val="100000"/>
              </a:lnSpc>
              <a:buFont typeface="Wingdings"/>
              <a:buChar char=""/>
              <a:tabLst>
                <a:tab pos="563880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성향점수를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어떻게(어떠한</a:t>
            </a:r>
            <a:r>
              <a:rPr sz="2000" b="1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모형으로)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추정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할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지를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결정하는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단계</a:t>
            </a:r>
            <a:endParaRPr sz="2000">
              <a:latin typeface="Malgun Gothic"/>
              <a:cs typeface="Malgun Gothic"/>
            </a:endParaRPr>
          </a:p>
          <a:p>
            <a:pPr marL="1021080" lvl="2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성향점수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어떠한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처치를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받을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확률을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나타내는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지표</a:t>
            </a:r>
            <a:endParaRPr sz="2000">
              <a:latin typeface="Malgun Gothic"/>
              <a:cs typeface="Malgun Gothic"/>
            </a:endParaRPr>
          </a:p>
          <a:p>
            <a:pPr marL="563880" marR="137795" lvl="1" indent="-229235">
              <a:lnSpc>
                <a:spcPct val="110000"/>
              </a:lnSpc>
              <a:spcBef>
                <a:spcPts val="3600"/>
              </a:spcBef>
              <a:buFont typeface="Wingdings"/>
              <a:buChar char=""/>
              <a:tabLst>
                <a:tab pos="563880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성향점수</a:t>
            </a:r>
            <a:r>
              <a:rPr sz="2000" b="1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추정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모형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에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어떤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공변량(covariate)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을</a:t>
            </a:r>
            <a:r>
              <a:rPr sz="2000" spc="-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포함할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지를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결정해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야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50" dirty="0">
                <a:solidFill>
                  <a:srgbClr val="333D47"/>
                </a:solidFill>
                <a:latin typeface="Malgun Gothic"/>
                <a:cs typeface="Malgun Gothic"/>
              </a:rPr>
              <a:t>함</a:t>
            </a:r>
            <a:endParaRPr sz="2000">
              <a:latin typeface="Malgun Gothic"/>
              <a:cs typeface="Malgun Gothic"/>
            </a:endParaRPr>
          </a:p>
          <a:p>
            <a:pPr marL="1021080" marR="5080" lvl="2" indent="-229235">
              <a:lnSpc>
                <a:spcPct val="110000"/>
              </a:lnSpc>
              <a:spcBef>
                <a:spcPts val="484"/>
              </a:spcBef>
              <a:buFont typeface="Arial MT"/>
              <a:buChar char="•"/>
              <a:tabLst>
                <a:tab pos="1021080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공변량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분석에서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결과(종속)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변수에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영향을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줄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있는,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관심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있는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주요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독립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변수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외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다른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변수</a:t>
            </a:r>
            <a:endParaRPr sz="2000">
              <a:latin typeface="Malgun Gothic"/>
              <a:cs typeface="Malgun Gothic"/>
            </a:endParaRPr>
          </a:p>
          <a:p>
            <a:pPr marL="1021080" marR="115570" lvl="2" indent="-229235">
              <a:lnSpc>
                <a:spcPct val="11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즉,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혼동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변수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중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적절히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관측/측정되고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모형에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반영된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것을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공변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량이라고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볼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8122" y="2951226"/>
            <a:ext cx="32861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u="sng" spc="-10" dirty="0">
                <a:solidFill>
                  <a:srgbClr val="041E41"/>
                </a:solidFill>
                <a:uFill>
                  <a:solidFill>
                    <a:srgbClr val="0E0E6F"/>
                  </a:solidFill>
                </a:uFill>
                <a:latin typeface="Arial"/>
                <a:cs typeface="Arial"/>
              </a:rPr>
              <a:t>Introduction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PSM</a:t>
            </a:r>
            <a:r>
              <a:rPr spc="210" dirty="0"/>
              <a:t> </a:t>
            </a:r>
            <a:r>
              <a:rPr spc="75" dirty="0"/>
              <a:t>Analysis</a:t>
            </a:r>
            <a:r>
              <a:rPr spc="200" dirty="0"/>
              <a:t> </a:t>
            </a:r>
            <a:r>
              <a:rPr spc="70" dirty="0"/>
              <a:t>Using</a:t>
            </a:r>
            <a:r>
              <a:rPr spc="204" dirty="0"/>
              <a:t> </a:t>
            </a:r>
            <a:r>
              <a:rPr spc="-50" dirty="0"/>
              <a:t>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/>
              <a:t>30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398510" cy="4591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4960" indent="-30226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314960" algn="l"/>
              </a:tabLst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성향점수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추정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–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로짓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모형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(1)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5"/>
              </a:spcBef>
              <a:buClr>
                <a:srgbClr val="2A2C2C"/>
              </a:buClr>
              <a:buFont typeface="Malgun Gothic"/>
              <a:buAutoNum type="arabicPeriod"/>
            </a:pPr>
            <a:endParaRPr sz="2000">
              <a:latin typeface="Malgun Gothic"/>
              <a:cs typeface="Malgun Gothic"/>
            </a:endParaRPr>
          </a:p>
          <a:p>
            <a:pPr marL="563880" lvl="1" indent="-228600">
              <a:lnSpc>
                <a:spcPct val="100000"/>
              </a:lnSpc>
              <a:buFont typeface="Wingdings"/>
              <a:buChar char=""/>
              <a:tabLst>
                <a:tab pos="563880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성향점수</a:t>
            </a:r>
            <a:r>
              <a:rPr sz="20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추정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모형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으로는</a:t>
            </a:r>
            <a:r>
              <a:rPr sz="20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주로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로짓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모형(logit</a:t>
            </a:r>
            <a:r>
              <a:rPr sz="2000" b="1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model)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활용됨</a:t>
            </a:r>
            <a:endParaRPr sz="2000">
              <a:latin typeface="Malgun Gothic"/>
              <a:cs typeface="Malgun Gothic"/>
            </a:endParaRPr>
          </a:p>
          <a:p>
            <a:pPr marL="1021080" marR="94615" lvl="2" indent="-229235">
              <a:lnSpc>
                <a:spcPct val="11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로짓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모형은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종속변수(Y)가</a:t>
            </a:r>
            <a:r>
              <a:rPr sz="2000" b="1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0 혹은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1인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경우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유용하게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활용될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50" dirty="0">
                <a:solidFill>
                  <a:srgbClr val="333D47"/>
                </a:solidFill>
                <a:latin typeface="Malgun Gothic"/>
                <a:cs typeface="Malgun Gothic"/>
              </a:rPr>
              <a:t>수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있는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회귀모형</a:t>
            </a:r>
            <a:endParaRPr sz="2000">
              <a:latin typeface="Malgun Gothic"/>
              <a:cs typeface="Malgun Gothic"/>
            </a:endParaRPr>
          </a:p>
          <a:p>
            <a:pPr marL="1477645" lvl="3" indent="-227965">
              <a:lnSpc>
                <a:spcPct val="100000"/>
              </a:lnSpc>
              <a:spcBef>
                <a:spcPts val="680"/>
              </a:spcBef>
              <a:buFont typeface="Wingdings"/>
              <a:buChar char=""/>
              <a:tabLst>
                <a:tab pos="147764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로짓 모형은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로지스틱 회귀</a:t>
            </a:r>
            <a:r>
              <a:rPr sz="1800" b="1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모형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이라고도 함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(혼용)</a:t>
            </a:r>
            <a:endParaRPr sz="1800">
              <a:latin typeface="Malgun Gothic"/>
              <a:cs typeface="Malgun Gothic"/>
            </a:endParaRPr>
          </a:p>
          <a:p>
            <a:pPr marL="1021080" lvl="2" indent="-228600">
              <a:lnSpc>
                <a:spcPct val="100000"/>
              </a:lnSpc>
              <a:spcBef>
                <a:spcPts val="690"/>
              </a:spcBef>
              <a:buFont typeface="Arial MT"/>
              <a:buChar char="•"/>
              <a:tabLst>
                <a:tab pos="1021080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처치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여부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역시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0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혹은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1의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더미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변수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형태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표현될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2000">
              <a:latin typeface="Malgun Gothic"/>
              <a:cs typeface="Malgun Gothic"/>
            </a:endParaRPr>
          </a:p>
          <a:p>
            <a:pPr marL="2305685">
              <a:lnSpc>
                <a:spcPct val="100000"/>
              </a:lnSpc>
              <a:spcBef>
                <a:spcPts val="2070"/>
              </a:spcBef>
            </a:pP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처치</a:t>
            </a:r>
            <a:r>
              <a:rPr sz="20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여부</a:t>
            </a:r>
            <a:r>
              <a:rPr sz="20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=</a:t>
            </a:r>
            <a:r>
              <a:rPr sz="20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공변량1</a:t>
            </a:r>
            <a:r>
              <a:rPr sz="20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+</a:t>
            </a:r>
            <a:r>
              <a:rPr sz="20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공변량2</a:t>
            </a:r>
            <a:r>
              <a:rPr sz="20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+</a:t>
            </a:r>
            <a:r>
              <a:rPr sz="20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spc="-50" dirty="0">
                <a:solidFill>
                  <a:srgbClr val="FF0000"/>
                </a:solidFill>
                <a:latin typeface="Malgun Gothic"/>
                <a:cs typeface="Malgun Gothic"/>
              </a:rPr>
              <a:t>…</a:t>
            </a:r>
            <a:endParaRPr sz="2000">
              <a:latin typeface="Malgun Gothic"/>
              <a:cs typeface="Malgun Gothic"/>
            </a:endParaRPr>
          </a:p>
          <a:p>
            <a:pPr marL="2305685">
              <a:lnSpc>
                <a:spcPct val="100000"/>
              </a:lnSpc>
              <a:spcBef>
                <a:spcPts val="480"/>
              </a:spcBef>
              <a:tabLst>
                <a:tab pos="4836160" algn="l"/>
              </a:tabLst>
            </a:pPr>
            <a:r>
              <a:rPr sz="2000" b="1" spc="-10" dirty="0">
                <a:solidFill>
                  <a:srgbClr val="FF0000"/>
                </a:solidFill>
                <a:latin typeface="Malgun Gothic"/>
                <a:cs typeface="Malgun Gothic"/>
              </a:rPr>
              <a:t>(종속변수)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	</a:t>
            </a:r>
            <a:r>
              <a:rPr sz="2000" b="1" spc="-10" dirty="0">
                <a:solidFill>
                  <a:srgbClr val="FF0000"/>
                </a:solidFill>
                <a:latin typeface="Malgun Gothic"/>
                <a:cs typeface="Malgun Gothic"/>
              </a:rPr>
              <a:t>(설명변수들)</a:t>
            </a:r>
            <a:endParaRPr sz="2000">
              <a:latin typeface="Malgun Gothic"/>
              <a:cs typeface="Malgun Gothic"/>
            </a:endParaRPr>
          </a:p>
          <a:p>
            <a:pPr marL="1021080" lvl="2" indent="-228600">
              <a:lnSpc>
                <a:spcPct val="100000"/>
              </a:lnSpc>
              <a:spcBef>
                <a:spcPts val="2735"/>
              </a:spcBef>
              <a:buFont typeface="Arial MT"/>
              <a:buChar char="•"/>
              <a:tabLst>
                <a:tab pos="102108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다른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모형(프로빗</a:t>
            </a:r>
            <a:r>
              <a:rPr sz="2000" spc="-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등)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역시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활용될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있으나,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본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수업에서는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로짓</a:t>
            </a:r>
            <a:endParaRPr sz="2000">
              <a:latin typeface="Malgun Gothic"/>
              <a:cs typeface="Malgun Gothic"/>
            </a:endParaRPr>
          </a:p>
          <a:p>
            <a:pPr marL="1021080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모형에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집중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(가장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널리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활용됨)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PSM</a:t>
            </a:r>
            <a:r>
              <a:rPr spc="210" dirty="0"/>
              <a:t> </a:t>
            </a:r>
            <a:r>
              <a:rPr spc="75" dirty="0"/>
              <a:t>Analysis</a:t>
            </a:r>
            <a:r>
              <a:rPr spc="200" dirty="0"/>
              <a:t> </a:t>
            </a:r>
            <a:r>
              <a:rPr spc="70" dirty="0"/>
              <a:t>Using</a:t>
            </a:r>
            <a:r>
              <a:rPr spc="204" dirty="0"/>
              <a:t> </a:t>
            </a:r>
            <a:r>
              <a:rPr spc="-50" dirty="0"/>
              <a:t>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37880" cy="19183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4960" indent="-30226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314960" algn="l"/>
              </a:tabLst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성향점수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추정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–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로짓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모형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(2)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5"/>
              </a:spcBef>
              <a:buClr>
                <a:srgbClr val="2A2C2C"/>
              </a:buClr>
              <a:buFont typeface="Malgun Gothic"/>
              <a:buAutoNum type="arabicPeriod"/>
            </a:pPr>
            <a:endParaRPr sz="2000">
              <a:latin typeface="Malgun Gothic"/>
              <a:cs typeface="Malgun Gothic"/>
            </a:endParaRPr>
          </a:p>
          <a:p>
            <a:pPr marL="563880" lvl="1" indent="-228600">
              <a:lnSpc>
                <a:spcPct val="100000"/>
              </a:lnSpc>
              <a:buFont typeface="Wingdings"/>
              <a:buChar char=""/>
              <a:tabLst>
                <a:tab pos="563880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Q.</a:t>
            </a:r>
            <a:r>
              <a:rPr sz="2000" b="1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그냥</a:t>
            </a:r>
            <a:r>
              <a:rPr sz="2000" b="1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선형회귀모형</a:t>
            </a:r>
            <a:r>
              <a:rPr sz="2000" b="1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쓰면</a:t>
            </a:r>
            <a:r>
              <a:rPr sz="2000" b="1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안되나요???</a:t>
            </a:r>
            <a:endParaRPr sz="2000">
              <a:latin typeface="Malgun Gothic"/>
              <a:cs typeface="Malgun Gothic"/>
            </a:endParaRPr>
          </a:p>
          <a:p>
            <a:pPr marL="1021080" marR="5080" lvl="2" indent="-229235">
              <a:lnSpc>
                <a:spcPct val="11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A.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종속변수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Y가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0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혹은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1인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경우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적합도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측면에서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선형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함수보다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로지스틱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함수의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활용이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더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적절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함</a:t>
            </a:r>
            <a:endParaRPr sz="200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9303" y="3266694"/>
            <a:ext cx="6524625" cy="280034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/>
              <a:t>31</a:t>
            </a:fld>
            <a:endParaRPr spc="-25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PSM</a:t>
            </a:r>
            <a:r>
              <a:rPr spc="210" dirty="0"/>
              <a:t> </a:t>
            </a:r>
            <a:r>
              <a:rPr spc="75" dirty="0"/>
              <a:t>Analysis</a:t>
            </a:r>
            <a:r>
              <a:rPr spc="200" dirty="0"/>
              <a:t> </a:t>
            </a:r>
            <a:r>
              <a:rPr spc="70" dirty="0"/>
              <a:t>Using</a:t>
            </a:r>
            <a:r>
              <a:rPr spc="204" dirty="0"/>
              <a:t> </a:t>
            </a:r>
            <a:r>
              <a:rPr spc="-50" dirty="0"/>
              <a:t>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/>
              <a:t>32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380730" cy="5202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4960" indent="-30226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314960" algn="l"/>
              </a:tabLst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성향점수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추정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–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어떤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모형이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좋을까?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50"/>
              </a:spcBef>
              <a:buClr>
                <a:srgbClr val="2A2C2C"/>
              </a:buClr>
              <a:buFont typeface="Malgun Gothic"/>
              <a:buAutoNum type="arabicPeriod"/>
            </a:pPr>
            <a:endParaRPr sz="2000">
              <a:latin typeface="Malgun Gothic"/>
              <a:cs typeface="Malgun Gothic"/>
            </a:endParaRPr>
          </a:p>
          <a:p>
            <a:pPr marL="563880" lvl="1" indent="-22860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563880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PSM의</a:t>
            </a:r>
            <a:r>
              <a:rPr sz="2000" b="1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주요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가정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중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하나는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처치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여부가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관측된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공변량에만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의존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한</a:t>
            </a:r>
            <a:endParaRPr sz="2000">
              <a:latin typeface="Malgun Gothic"/>
              <a:cs typeface="Malgun Gothic"/>
            </a:endParaRPr>
          </a:p>
          <a:p>
            <a:pPr marL="563880">
              <a:lnSpc>
                <a:spcPct val="100000"/>
              </a:lnSpc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다는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50" dirty="0">
                <a:solidFill>
                  <a:srgbClr val="333D47"/>
                </a:solidFill>
                <a:latin typeface="Malgun Gothic"/>
                <a:cs typeface="Malgun Gothic"/>
              </a:rPr>
              <a:t>것</a:t>
            </a:r>
            <a:endParaRPr sz="2000">
              <a:latin typeface="Malgun Gothic"/>
              <a:cs typeface="Malgun Gothic"/>
            </a:endParaRPr>
          </a:p>
          <a:p>
            <a:pPr marL="1021080" marR="75565" lvl="2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즉,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관측된</a:t>
            </a:r>
            <a:r>
              <a:rPr sz="2000" b="1" u="sng" spc="-10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sz="20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공변량의</a:t>
            </a:r>
            <a:r>
              <a:rPr sz="2000" b="1" u="sng" spc="-25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sz="20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값이</a:t>
            </a:r>
            <a:r>
              <a:rPr sz="2000" b="1" u="sng" spc="-20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sz="20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모두</a:t>
            </a:r>
            <a:r>
              <a:rPr sz="2000" b="1" u="sng" spc="-10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sz="20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동일하다면,</a:t>
            </a:r>
            <a:r>
              <a:rPr sz="2000" b="1" u="sng" spc="-20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sz="20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처치</a:t>
            </a:r>
            <a:r>
              <a:rPr sz="2000" b="1" u="sng" spc="-20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sz="20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받을</a:t>
            </a:r>
            <a:r>
              <a:rPr sz="2000" b="1" u="sng" spc="-10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sz="20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확률</a:t>
            </a:r>
            <a:r>
              <a:rPr sz="2000" b="1" u="sng" spc="-15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sz="2000" b="1" u="sng" spc="-25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역시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동일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하다고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가정</a:t>
            </a:r>
            <a:endParaRPr sz="2000">
              <a:latin typeface="Malgun Gothic"/>
              <a:cs typeface="Malgun Gothic"/>
            </a:endParaRPr>
          </a:p>
          <a:p>
            <a:pPr marL="1021080" lvl="2" indent="-2286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해당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가정을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숙지하고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모형에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포함할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공변량을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정해야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50" dirty="0">
                <a:solidFill>
                  <a:srgbClr val="333D47"/>
                </a:solidFill>
                <a:latin typeface="Malgun Gothic"/>
                <a:cs typeface="Malgun Gothic"/>
              </a:rPr>
              <a:t>함</a:t>
            </a:r>
            <a:endParaRPr sz="2000">
              <a:latin typeface="Malgun Gothic"/>
              <a:cs typeface="Malgun Gothic"/>
            </a:endParaRPr>
          </a:p>
          <a:p>
            <a:pPr marL="563880" marR="199390" lvl="1" indent="-229235">
              <a:lnSpc>
                <a:spcPct val="100000"/>
              </a:lnSpc>
              <a:spcBef>
                <a:spcPts val="3365"/>
              </a:spcBef>
              <a:buFont typeface="Wingdings"/>
              <a:buChar char=""/>
              <a:tabLst>
                <a:tab pos="563880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앞서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살펴본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lalonde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데이터에서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공변량으로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모형에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포함할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변수는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무엇이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적절할까?</a:t>
            </a:r>
            <a:endParaRPr sz="2000">
              <a:latin typeface="Malgun Gothic"/>
              <a:cs typeface="Malgun Gothic"/>
            </a:endParaRPr>
          </a:p>
          <a:p>
            <a:pPr marL="1021080" marR="5080" lvl="2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나이,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교육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수준,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인종,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결혼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여부,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고등학교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졸업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여부,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74년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소득,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75년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소득</a:t>
            </a:r>
            <a:endParaRPr sz="2000">
              <a:latin typeface="Malgun Gothic"/>
              <a:cs typeface="Malgun Gothic"/>
            </a:endParaRPr>
          </a:p>
          <a:p>
            <a:pPr marL="1021080" marR="106680" lvl="2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NSW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참여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여부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78년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소득은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인과성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대상이므로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공변량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으로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반영될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없음</a:t>
            </a:r>
            <a:endParaRPr sz="2000">
              <a:latin typeface="Malgun Gothic"/>
              <a:cs typeface="Malgun Gothic"/>
            </a:endParaRPr>
          </a:p>
          <a:p>
            <a:pPr marL="1477645" lvl="3" indent="-227965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147764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이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중 NSW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참여 여부(처치)는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성향점수 추정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모형의 종속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25" dirty="0">
                <a:solidFill>
                  <a:srgbClr val="333D47"/>
                </a:solidFill>
                <a:latin typeface="Malgun Gothic"/>
                <a:cs typeface="Malgun Gothic"/>
              </a:rPr>
              <a:t>변수임</a:t>
            </a:r>
            <a:endParaRPr sz="1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PSM</a:t>
            </a:r>
            <a:r>
              <a:rPr spc="210" dirty="0"/>
              <a:t> </a:t>
            </a:r>
            <a:r>
              <a:rPr spc="75" dirty="0"/>
              <a:t>Analysis</a:t>
            </a:r>
            <a:r>
              <a:rPr spc="200" dirty="0"/>
              <a:t> </a:t>
            </a:r>
            <a:r>
              <a:rPr spc="70" dirty="0"/>
              <a:t>Using</a:t>
            </a:r>
            <a:r>
              <a:rPr spc="204" dirty="0"/>
              <a:t> </a:t>
            </a:r>
            <a:r>
              <a:rPr spc="-50" dirty="0"/>
              <a:t>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/>
              <a:t>33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268970" cy="4881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PSM의</a:t>
            </a:r>
            <a:r>
              <a:rPr sz="2000" b="1" spc="-4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기본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가정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5"/>
              </a:spcBef>
            </a:pPr>
            <a:endParaRPr sz="2000">
              <a:latin typeface="Malgun Gothic"/>
              <a:cs typeface="Malgun Gothic"/>
            </a:endParaRPr>
          </a:p>
          <a:p>
            <a:pPr marL="563880" indent="-228600">
              <a:lnSpc>
                <a:spcPct val="100000"/>
              </a:lnSpc>
              <a:buFont typeface="Wingdings"/>
              <a:buChar char=""/>
              <a:tabLst>
                <a:tab pos="563880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처치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여부가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관측된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공변량에만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의존함</a:t>
            </a:r>
            <a:endParaRPr sz="2000">
              <a:latin typeface="Malgun Gothic"/>
              <a:cs typeface="Malgun Gothic"/>
            </a:endParaRPr>
          </a:p>
          <a:p>
            <a:pPr marL="1021080" lvl="1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두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관측치의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공변량이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동일하다면,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처치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확률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역시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동일함</a:t>
            </a:r>
            <a:endParaRPr sz="2000">
              <a:latin typeface="Malgun Gothic"/>
              <a:cs typeface="Malgun Gothic"/>
            </a:endParaRPr>
          </a:p>
          <a:p>
            <a:pPr marL="1021080" lvl="1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관측되지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않은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혼동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변수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가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없는지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주의해야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50" dirty="0">
                <a:solidFill>
                  <a:srgbClr val="333D47"/>
                </a:solidFill>
                <a:latin typeface="Malgun Gothic"/>
                <a:cs typeface="Malgun Gothic"/>
              </a:rPr>
              <a:t>함</a:t>
            </a:r>
            <a:endParaRPr sz="20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215"/>
              </a:spcBef>
              <a:buClr>
                <a:srgbClr val="333D47"/>
              </a:buClr>
              <a:buFont typeface="Arial MT"/>
              <a:buChar char="•"/>
            </a:pPr>
            <a:endParaRPr sz="2000">
              <a:latin typeface="Malgun Gothic"/>
              <a:cs typeface="Malgun Gothic"/>
            </a:endParaRPr>
          </a:p>
          <a:p>
            <a:pPr marL="563245" indent="-227965">
              <a:lnSpc>
                <a:spcPct val="100000"/>
              </a:lnSpc>
              <a:buFont typeface="Wingdings"/>
              <a:buChar char=""/>
              <a:tabLst>
                <a:tab pos="56324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처치군과</a:t>
            </a:r>
            <a:r>
              <a:rPr sz="2000" b="1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통제군의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성향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점수가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비슷한</a:t>
            </a:r>
            <a:r>
              <a:rPr sz="20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범위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내에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존재함</a:t>
            </a:r>
            <a:endParaRPr sz="2000">
              <a:latin typeface="Malgun Gothic"/>
              <a:cs typeface="Malgun Gothic"/>
            </a:endParaRPr>
          </a:p>
          <a:p>
            <a:pPr marL="1021080" lvl="1" indent="-228600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102108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모든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표본이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어느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정도는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처치를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받을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가능성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있어야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50" dirty="0">
                <a:solidFill>
                  <a:srgbClr val="333D47"/>
                </a:solidFill>
                <a:latin typeface="Malgun Gothic"/>
                <a:cs typeface="Malgun Gothic"/>
              </a:rPr>
              <a:t>함</a:t>
            </a:r>
            <a:endParaRPr sz="2000">
              <a:latin typeface="Malgun Gothic"/>
              <a:cs typeface="Malgun Gothic"/>
            </a:endParaRPr>
          </a:p>
          <a:p>
            <a:pPr marL="1478280" marR="58419" lvl="2" indent="-228600">
              <a:lnSpc>
                <a:spcPct val="110000"/>
              </a:lnSpc>
              <a:spcBef>
                <a:spcPts val="459"/>
              </a:spcBef>
              <a:buFont typeface="Wingdings"/>
              <a:buChar char=""/>
              <a:tabLst>
                <a:tab pos="1478280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어떤 표본이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처치를 받을</a:t>
            </a:r>
            <a:r>
              <a:rPr sz="1800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가능성이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전혀 없거나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매우 확실한 </a:t>
            </a:r>
            <a:r>
              <a:rPr sz="1800" spc="-25" dirty="0">
                <a:solidFill>
                  <a:srgbClr val="333D47"/>
                </a:solidFill>
                <a:latin typeface="Malgun Gothic"/>
                <a:cs typeface="Malgun Gothic"/>
              </a:rPr>
              <a:t>경우,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이들은 매칭 대상에서 제외되는</a:t>
            </a:r>
            <a:r>
              <a:rPr sz="1800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것이 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바람직함</a:t>
            </a:r>
            <a:endParaRPr sz="1800">
              <a:latin typeface="Malgun Gothic"/>
              <a:cs typeface="Malgun Gothic"/>
            </a:endParaRPr>
          </a:p>
          <a:p>
            <a:pPr marL="1478280" marR="5080" lvl="2" indent="-228600">
              <a:lnSpc>
                <a:spcPct val="110100"/>
              </a:lnSpc>
              <a:spcBef>
                <a:spcPts val="430"/>
              </a:spcBef>
              <a:buFont typeface="Wingdings"/>
              <a:buChar char=""/>
              <a:tabLst>
                <a:tab pos="1478280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본 자료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초반에 잠시</a:t>
            </a:r>
            <a:r>
              <a:rPr sz="1800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살펴본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뇌졸중 연구에서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40세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미만 표본을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0" dirty="0">
                <a:solidFill>
                  <a:srgbClr val="333D47"/>
                </a:solidFill>
                <a:latin typeface="Malgun Gothic"/>
                <a:cs typeface="Malgun Gothic"/>
              </a:rPr>
              <a:t>제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외한 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이유는?</a:t>
            </a:r>
            <a:endParaRPr sz="1800">
              <a:latin typeface="Malgun Gothic"/>
              <a:cs typeface="Malgun Gothic"/>
            </a:endParaRPr>
          </a:p>
          <a:p>
            <a:pPr marL="1021080" lvl="1" indent="-228600">
              <a:lnSpc>
                <a:spcPct val="100000"/>
              </a:lnSpc>
              <a:spcBef>
                <a:spcPts val="690"/>
              </a:spcBef>
              <a:buFont typeface="Arial MT"/>
              <a:buChar char="•"/>
              <a:tabLst>
                <a:tab pos="1021080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처치군과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통제군의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성향점수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범위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를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검토해야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50" dirty="0">
                <a:solidFill>
                  <a:srgbClr val="333D47"/>
                </a:solidFill>
                <a:latin typeface="Malgun Gothic"/>
                <a:cs typeface="Malgun Gothic"/>
              </a:rPr>
              <a:t>함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PSM</a:t>
            </a:r>
            <a:r>
              <a:rPr spc="210" dirty="0"/>
              <a:t> </a:t>
            </a:r>
            <a:r>
              <a:rPr spc="75" dirty="0"/>
              <a:t>Analysis</a:t>
            </a:r>
            <a:r>
              <a:rPr spc="200" dirty="0"/>
              <a:t> </a:t>
            </a:r>
            <a:r>
              <a:rPr spc="70" dirty="0"/>
              <a:t>Using</a:t>
            </a:r>
            <a:r>
              <a:rPr spc="204" dirty="0"/>
              <a:t> </a:t>
            </a:r>
            <a:r>
              <a:rPr spc="-50" dirty="0"/>
              <a:t>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27590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1.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성향점수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추정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–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실습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41511" y="6417970"/>
            <a:ext cx="22097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solidFill>
                  <a:srgbClr val="333D47"/>
                </a:solidFill>
                <a:latin typeface="Malgun Gothic"/>
                <a:cs typeface="Malgun Gothic"/>
              </a:rPr>
              <a:t>34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23822" y="2398014"/>
            <a:ext cx="1983105" cy="548640"/>
          </a:xfrm>
          <a:prstGeom prst="rect">
            <a:avLst/>
          </a:prstGeom>
          <a:ln w="19050">
            <a:solidFill>
              <a:srgbClr val="006FC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145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distance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"glm",</a:t>
            </a:r>
            <a:endParaRPr sz="1400">
              <a:latin typeface="Malgun Gothic"/>
              <a:cs typeface="Malgun Gothic"/>
            </a:endParaRPr>
          </a:p>
          <a:p>
            <a:pPr marL="102870">
              <a:lnSpc>
                <a:spcPct val="100000"/>
              </a:lnSpc>
              <a:spcBef>
                <a:spcPts val="335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method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"nearest")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7113" y="1593311"/>
            <a:ext cx="5192395" cy="79375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  <a:tabLst>
                <a:tab pos="1924050" algn="l"/>
              </a:tabLst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#matchit</a:t>
            </a:r>
            <a:r>
              <a:rPr sz="1400" b="1" spc="-5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함수</a:t>
            </a:r>
            <a:r>
              <a:rPr sz="1400" b="1" spc="-4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활용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	</a:t>
            </a:r>
            <a:r>
              <a:rPr sz="2100" b="1" baseline="1984" dirty="0">
                <a:solidFill>
                  <a:srgbClr val="FF0000"/>
                </a:solidFill>
                <a:latin typeface="Malgun Gothic"/>
                <a:cs typeface="Malgun Gothic"/>
              </a:rPr>
              <a:t>종속변수</a:t>
            </a:r>
            <a:r>
              <a:rPr sz="2100" b="1" spc="-44" baseline="1984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100" b="1" baseline="1984" dirty="0">
                <a:solidFill>
                  <a:srgbClr val="FF0000"/>
                </a:solidFill>
                <a:latin typeface="Malgun Gothic"/>
                <a:cs typeface="Malgun Gothic"/>
              </a:rPr>
              <a:t>~</a:t>
            </a:r>
            <a:r>
              <a:rPr sz="2100" b="1" spc="-22" baseline="1984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100" b="1" baseline="1984" dirty="0">
                <a:solidFill>
                  <a:srgbClr val="FF0000"/>
                </a:solidFill>
                <a:latin typeface="Malgun Gothic"/>
                <a:cs typeface="Malgun Gothic"/>
              </a:rPr>
              <a:t>설명변수1</a:t>
            </a:r>
            <a:r>
              <a:rPr sz="2100" b="1" spc="-37" baseline="1984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100" b="1" baseline="1984" dirty="0">
                <a:solidFill>
                  <a:srgbClr val="FF0000"/>
                </a:solidFill>
                <a:latin typeface="Malgun Gothic"/>
                <a:cs typeface="Malgun Gothic"/>
              </a:rPr>
              <a:t>+</a:t>
            </a:r>
            <a:r>
              <a:rPr sz="2100" b="1" spc="-15" baseline="1984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100" b="1" baseline="1984" dirty="0">
                <a:solidFill>
                  <a:srgbClr val="FF0000"/>
                </a:solidFill>
                <a:latin typeface="Malgun Gothic"/>
                <a:cs typeface="Malgun Gothic"/>
              </a:rPr>
              <a:t>설명변수2</a:t>
            </a:r>
            <a:r>
              <a:rPr sz="2100" b="1" spc="-44" baseline="1984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100" b="1" baseline="1984" dirty="0">
                <a:solidFill>
                  <a:srgbClr val="FF0000"/>
                </a:solidFill>
                <a:latin typeface="Malgun Gothic"/>
                <a:cs typeface="Malgun Gothic"/>
              </a:rPr>
              <a:t>+</a:t>
            </a:r>
            <a:r>
              <a:rPr sz="2100" b="1" spc="-7" baseline="1984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100" b="1" spc="-75" baseline="1984" dirty="0">
                <a:solidFill>
                  <a:srgbClr val="FF0000"/>
                </a:solidFill>
                <a:latin typeface="Malgun Gothic"/>
                <a:cs typeface="Malgun Gothic"/>
              </a:rPr>
              <a:t>…</a:t>
            </a:r>
            <a:endParaRPr sz="2100" baseline="1984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mymodel</a:t>
            </a:r>
            <a:r>
              <a:rPr sz="1400" b="1" spc="-5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&lt;-</a:t>
            </a:r>
            <a:r>
              <a:rPr sz="14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matchit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(treat</a:t>
            </a:r>
            <a:r>
              <a:rPr sz="1400" b="1" spc="-3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~</a:t>
            </a:r>
            <a:r>
              <a:rPr sz="14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age</a:t>
            </a:r>
            <a:r>
              <a:rPr sz="1400" b="1" spc="-4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+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educ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+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married</a:t>
            </a:r>
            <a:r>
              <a:rPr sz="1400" b="1" spc="-4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+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re74,</a:t>
            </a:r>
            <a:endParaRPr sz="1400">
              <a:latin typeface="Malgun Gothic"/>
              <a:cs typeface="Malgun Gothic"/>
            </a:endParaRPr>
          </a:p>
          <a:p>
            <a:pPr marL="1249680">
              <a:lnSpc>
                <a:spcPct val="100000"/>
              </a:lnSpc>
              <a:spcBef>
                <a:spcPts val="340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data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mydata,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7113" y="3129254"/>
            <a:ext cx="8597265" cy="69913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1261745">
              <a:lnSpc>
                <a:spcPts val="2020"/>
              </a:lnSpc>
              <a:spcBef>
                <a:spcPts val="220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#logit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모형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추정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결과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불러오기</a:t>
            </a:r>
            <a:r>
              <a:rPr sz="1400" b="1" spc="-3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(psm</a:t>
            </a:r>
            <a:r>
              <a:rPr sz="1400" b="1" spc="-3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결과가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저장된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mymodel이라는</a:t>
            </a:r>
            <a:r>
              <a:rPr sz="1400" b="1" spc="-4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변수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내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model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부분) 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summary(mymodel</a:t>
            </a:r>
            <a:r>
              <a:rPr sz="1400" b="1" spc="-10" dirty="0">
                <a:solidFill>
                  <a:srgbClr val="FF0000"/>
                </a:solidFill>
                <a:latin typeface="Malgun Gothic"/>
                <a:cs typeface="Malgun Gothic"/>
              </a:rPr>
              <a:t>$model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)</a:t>
            </a:r>
            <a:endParaRPr sz="1400">
              <a:latin typeface="Malgun Gothic"/>
              <a:cs typeface="Malgun Gothic"/>
            </a:endParaRPr>
          </a:p>
          <a:p>
            <a:pPr marL="2555875">
              <a:lnSpc>
                <a:spcPts val="1140"/>
              </a:lnSpc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그냥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summary(mymodel)</a:t>
            </a:r>
            <a:r>
              <a:rPr sz="14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하면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다른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것들이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나오고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아래는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안</a:t>
            </a:r>
            <a:r>
              <a:rPr sz="14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나온다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(왜?)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2923" y="5643168"/>
            <a:ext cx="8726170" cy="6743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5765" algn="ctr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이</a:t>
            </a:r>
            <a:r>
              <a:rPr sz="1600" b="1" spc="-5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부분이</a:t>
            </a:r>
            <a:r>
              <a:rPr sz="16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중요</a:t>
            </a:r>
            <a:r>
              <a:rPr sz="16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하다기</a:t>
            </a:r>
            <a:r>
              <a:rPr sz="16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보다는</a:t>
            </a:r>
            <a:r>
              <a:rPr sz="1600" b="1" spc="-5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이를</a:t>
            </a:r>
            <a:r>
              <a:rPr sz="16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바탕으로</a:t>
            </a:r>
            <a:r>
              <a:rPr sz="16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한</a:t>
            </a:r>
            <a:r>
              <a:rPr sz="1600" b="1" spc="-4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매칭</a:t>
            </a:r>
            <a:r>
              <a:rPr sz="16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결과가</a:t>
            </a:r>
            <a:r>
              <a:rPr sz="16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중요함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sz="1600" b="1" dirty="0">
                <a:solidFill>
                  <a:srgbClr val="2A2C2C"/>
                </a:solidFill>
                <a:latin typeface="Malgun Gothic"/>
                <a:cs typeface="Malgun Gothic"/>
              </a:rPr>
              <a:t>따라서</a:t>
            </a:r>
            <a:r>
              <a:rPr sz="1600" b="1" spc="-6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2A2C2C"/>
                </a:solidFill>
                <a:latin typeface="Malgun Gothic"/>
                <a:cs typeface="Malgun Gothic"/>
              </a:rPr>
              <a:t>기본적으로는</a:t>
            </a:r>
            <a:r>
              <a:rPr sz="1600" b="1" spc="-5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2A2C2C"/>
                </a:solidFill>
                <a:latin typeface="Malgun Gothic"/>
                <a:cs typeface="Malgun Gothic"/>
              </a:rPr>
              <a:t>일반</a:t>
            </a:r>
            <a:r>
              <a:rPr sz="1600" b="1" spc="-7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2A2C2C"/>
                </a:solidFill>
                <a:latin typeface="Malgun Gothic"/>
                <a:cs typeface="Malgun Gothic"/>
              </a:rPr>
              <a:t>선형회귀모형과</a:t>
            </a:r>
            <a:r>
              <a:rPr sz="16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2A2C2C"/>
                </a:solidFill>
                <a:latin typeface="Malgun Gothic"/>
                <a:cs typeface="Malgun Gothic"/>
              </a:rPr>
              <a:t>마찬가지로</a:t>
            </a:r>
            <a:r>
              <a:rPr sz="1600" b="1" spc="-6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2A2C2C"/>
                </a:solidFill>
                <a:latin typeface="Malgun Gothic"/>
                <a:cs typeface="Malgun Gothic"/>
              </a:rPr>
              <a:t>설명변수간</a:t>
            </a:r>
            <a:r>
              <a:rPr sz="1600" b="1" spc="-5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2A2C2C"/>
                </a:solidFill>
                <a:latin typeface="Malgun Gothic"/>
                <a:cs typeface="Malgun Gothic"/>
              </a:rPr>
              <a:t>상관관계를</a:t>
            </a:r>
            <a:r>
              <a:rPr sz="1600" b="1" spc="-6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2A2C2C"/>
                </a:solidFill>
                <a:latin typeface="Malgun Gothic"/>
                <a:cs typeface="Malgun Gothic"/>
              </a:rPr>
              <a:t>최소화하는</a:t>
            </a:r>
            <a:r>
              <a:rPr sz="1600" b="1" spc="-5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spc="-25" dirty="0">
                <a:solidFill>
                  <a:srgbClr val="2A2C2C"/>
                </a:solidFill>
                <a:latin typeface="Malgun Gothic"/>
                <a:cs typeface="Malgun Gothic"/>
              </a:rPr>
              <a:t>것이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84853" y="2667381"/>
            <a:ext cx="36652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distance</a:t>
            </a:r>
            <a:r>
              <a:rPr sz="1400" b="1" spc="-20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및</a:t>
            </a:r>
            <a:r>
              <a:rPr sz="1400" b="1" spc="-20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method는</a:t>
            </a:r>
            <a:r>
              <a:rPr sz="1400" b="1" spc="-2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매칭</a:t>
            </a:r>
            <a:r>
              <a:rPr sz="1400" b="1" spc="-20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방법</a:t>
            </a:r>
            <a:r>
              <a:rPr sz="1400" b="1" spc="-2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관련</a:t>
            </a:r>
            <a:r>
              <a:rPr sz="1400" b="1" spc="-20" dirty="0">
                <a:solidFill>
                  <a:srgbClr val="006FC0"/>
                </a:solidFill>
                <a:latin typeface="Malgun Gothic"/>
                <a:cs typeface="Malgun Gothic"/>
              </a:rPr>
              <a:t> (후술)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50767" y="1055624"/>
            <a:ext cx="538035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matchit()</a:t>
            </a:r>
            <a:r>
              <a:rPr sz="14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함수는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algun Gothic"/>
                <a:cs typeface="Malgun Gothic"/>
              </a:rPr>
              <a:t>성향점수</a:t>
            </a:r>
            <a:r>
              <a:rPr sz="1400" b="1" u="sng" spc="-4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algun Gothic"/>
                <a:cs typeface="Malgun Gothic"/>
              </a:rPr>
              <a:t> </a:t>
            </a:r>
            <a:r>
              <a:rPr sz="14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algun Gothic"/>
                <a:cs typeface="Malgun Gothic"/>
              </a:rPr>
              <a:t>추정과</a:t>
            </a:r>
            <a:r>
              <a:rPr sz="1400" b="1" u="sng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algun Gothic"/>
                <a:cs typeface="Malgun Gothic"/>
              </a:rPr>
              <a:t> </a:t>
            </a:r>
            <a:r>
              <a:rPr sz="14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algun Gothic"/>
                <a:cs typeface="Malgun Gothic"/>
              </a:rPr>
              <a:t>함께</a:t>
            </a:r>
            <a:r>
              <a:rPr sz="1400" b="1" u="sng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algun Gothic"/>
                <a:cs typeface="Malgun Gothic"/>
              </a:rPr>
              <a:t> </a:t>
            </a:r>
            <a:r>
              <a:rPr sz="14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algun Gothic"/>
                <a:cs typeface="Malgun Gothic"/>
              </a:rPr>
              <a:t>매칭까지</a:t>
            </a:r>
            <a:r>
              <a:rPr sz="1400" b="1" u="sng" spc="-4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algun Gothic"/>
                <a:cs typeface="Malgun Gothic"/>
              </a:rPr>
              <a:t> </a:t>
            </a:r>
            <a:r>
              <a:rPr sz="14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algun Gothic"/>
                <a:cs typeface="Malgun Gothic"/>
              </a:rPr>
              <a:t>한번에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하는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함수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64173" y="1455521"/>
            <a:ext cx="3049270" cy="537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400" b="1" dirty="0">
                <a:solidFill>
                  <a:srgbClr val="00AF50"/>
                </a:solidFill>
                <a:latin typeface="Malgun Gothic"/>
                <a:cs typeface="Malgun Gothic"/>
              </a:rPr>
              <a:t>설명서</a:t>
            </a:r>
            <a:r>
              <a:rPr sz="1400" b="1" spc="-35" dirty="0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AF50"/>
                </a:solidFill>
                <a:latin typeface="Malgun Gothic"/>
                <a:cs typeface="Malgun Gothic"/>
              </a:rPr>
              <a:t>보기:</a:t>
            </a:r>
            <a:r>
              <a:rPr sz="1400" b="1" spc="-35" dirty="0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AF50"/>
                </a:solidFill>
                <a:latin typeface="Malgun Gothic"/>
                <a:cs typeface="Malgun Gothic"/>
              </a:rPr>
              <a:t>콘솔에</a:t>
            </a:r>
            <a:r>
              <a:rPr sz="1400" b="1" spc="-40" dirty="0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AF50"/>
                </a:solidFill>
                <a:latin typeface="Malgun Gothic"/>
                <a:cs typeface="Malgun Gothic"/>
              </a:rPr>
              <a:t>“?</a:t>
            </a:r>
            <a:r>
              <a:rPr sz="1400" b="1" spc="-25" dirty="0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AF50"/>
                </a:solidFill>
                <a:latin typeface="Malgun Gothic"/>
                <a:cs typeface="Malgun Gothic"/>
              </a:rPr>
              <a:t>matchit”</a:t>
            </a:r>
            <a:r>
              <a:rPr sz="1400" b="1" spc="-30" dirty="0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sz="1400" b="1" spc="-25" dirty="0">
                <a:solidFill>
                  <a:srgbClr val="00AF50"/>
                </a:solidFill>
                <a:latin typeface="Malgun Gothic"/>
                <a:cs typeface="Malgun Gothic"/>
              </a:rPr>
              <a:t>입력 </a:t>
            </a:r>
            <a:r>
              <a:rPr sz="1400" b="1" dirty="0">
                <a:solidFill>
                  <a:srgbClr val="00AF50"/>
                </a:solidFill>
                <a:latin typeface="Malgun Gothic"/>
                <a:cs typeface="Malgun Gothic"/>
              </a:rPr>
              <a:t>혹은</a:t>
            </a:r>
            <a:r>
              <a:rPr sz="1400" b="1" spc="-45" dirty="0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AF50"/>
                </a:solidFill>
                <a:latin typeface="Malgun Gothic"/>
                <a:cs typeface="Malgun Gothic"/>
              </a:rPr>
              <a:t>Google에</a:t>
            </a:r>
            <a:r>
              <a:rPr sz="1400" b="1" spc="-30" dirty="0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AF50"/>
                </a:solidFill>
                <a:latin typeface="Malgun Gothic"/>
                <a:cs typeface="Malgun Gothic"/>
              </a:rPr>
              <a:t>MatchIt</a:t>
            </a:r>
            <a:r>
              <a:rPr sz="1400" b="1" spc="-50" dirty="0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AF50"/>
                </a:solidFill>
                <a:latin typeface="Malgun Gothic"/>
                <a:cs typeface="Malgun Gothic"/>
              </a:rPr>
              <a:t>설명서</a:t>
            </a:r>
            <a:r>
              <a:rPr sz="1400" b="1" spc="-40" dirty="0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sz="1400" b="1" spc="-25" dirty="0">
                <a:solidFill>
                  <a:srgbClr val="00AF50"/>
                </a:solidFill>
                <a:latin typeface="Malgun Gothic"/>
                <a:cs typeface="Malgun Gothic"/>
              </a:rPr>
              <a:t>검색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9319" y="6341465"/>
            <a:ext cx="732535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2A2C2C"/>
                </a:solidFill>
                <a:latin typeface="Malgun Gothic"/>
                <a:cs typeface="Malgun Gothic"/>
              </a:rPr>
              <a:t>바람직하겠지만,</a:t>
            </a:r>
            <a:r>
              <a:rPr sz="16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2A2C2C"/>
                </a:solidFill>
                <a:latin typeface="Malgun Gothic"/>
                <a:cs typeface="Malgun Gothic"/>
              </a:rPr>
              <a:t>PSM에서는</a:t>
            </a:r>
            <a:r>
              <a:rPr sz="1600" b="1" spc="-4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2A2C2C"/>
                </a:solidFill>
                <a:latin typeface="Malgun Gothic"/>
                <a:cs typeface="Malgun Gothic"/>
              </a:rPr>
              <a:t>매칭</a:t>
            </a:r>
            <a:r>
              <a:rPr sz="1600" b="1" spc="-5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2A2C2C"/>
                </a:solidFill>
                <a:latin typeface="Malgun Gothic"/>
                <a:cs typeface="Malgun Gothic"/>
              </a:rPr>
              <a:t>결과에</a:t>
            </a:r>
            <a:r>
              <a:rPr sz="1600" b="1" spc="-4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2A2C2C"/>
                </a:solidFill>
                <a:latin typeface="Malgun Gothic"/>
                <a:cs typeface="Malgun Gothic"/>
              </a:rPr>
              <a:t>주요</a:t>
            </a:r>
            <a:r>
              <a:rPr sz="1600" b="1" spc="-4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2A2C2C"/>
                </a:solidFill>
                <a:latin typeface="Malgun Gothic"/>
                <a:cs typeface="Malgun Gothic"/>
              </a:rPr>
              <a:t>관심이</a:t>
            </a:r>
            <a:r>
              <a:rPr sz="1600" b="1" spc="-4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2A2C2C"/>
                </a:solidFill>
                <a:latin typeface="Malgun Gothic"/>
                <a:cs typeface="Malgun Gothic"/>
              </a:rPr>
              <a:t>있기에</a:t>
            </a:r>
            <a:r>
              <a:rPr sz="1600" b="1" spc="-4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2A2C2C"/>
                </a:solidFill>
                <a:latin typeface="Malgun Gothic"/>
                <a:cs typeface="Malgun Gothic"/>
              </a:rPr>
              <a:t>어느</a:t>
            </a:r>
            <a:r>
              <a:rPr sz="1600" b="1" spc="-5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2A2C2C"/>
                </a:solidFill>
                <a:latin typeface="Malgun Gothic"/>
                <a:cs typeface="Malgun Gothic"/>
              </a:rPr>
              <a:t>정도</a:t>
            </a:r>
            <a:r>
              <a:rPr sz="1600" b="1" spc="-4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2A2C2C"/>
                </a:solidFill>
                <a:latin typeface="Malgun Gothic"/>
                <a:cs typeface="Malgun Gothic"/>
              </a:rPr>
              <a:t>더</a:t>
            </a:r>
            <a:r>
              <a:rPr sz="1600" b="1" spc="-5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spc="-25" dirty="0">
                <a:solidFill>
                  <a:srgbClr val="2A2C2C"/>
                </a:solidFill>
                <a:latin typeface="Malgun Gothic"/>
                <a:cs typeface="Malgun Gothic"/>
              </a:rPr>
              <a:t>용인</a:t>
            </a:r>
            <a:endParaRPr sz="1600">
              <a:latin typeface="Malgun Gothic"/>
              <a:cs typeface="Malgun Gothic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1244" y="2368270"/>
            <a:ext cx="2083308" cy="64924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72411" y="3866388"/>
            <a:ext cx="6062472" cy="1705356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PSM</a:t>
            </a:r>
            <a:r>
              <a:rPr spc="210" dirty="0"/>
              <a:t> </a:t>
            </a:r>
            <a:r>
              <a:rPr spc="75" dirty="0"/>
              <a:t>Analysis</a:t>
            </a:r>
            <a:r>
              <a:rPr spc="200" dirty="0"/>
              <a:t> </a:t>
            </a:r>
            <a:r>
              <a:rPr spc="70" dirty="0"/>
              <a:t>Using</a:t>
            </a:r>
            <a:r>
              <a:rPr spc="204" dirty="0"/>
              <a:t> </a:t>
            </a:r>
            <a:r>
              <a:rPr spc="-50" dirty="0"/>
              <a:t>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6325235" cy="15805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로짓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모형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분석</a:t>
            </a:r>
            <a:endParaRPr sz="2000">
              <a:latin typeface="Malgun Gothic"/>
              <a:cs typeface="Malgun Gothic"/>
            </a:endParaRPr>
          </a:p>
          <a:p>
            <a:pPr marL="204470">
              <a:lnSpc>
                <a:spcPct val="100000"/>
              </a:lnSpc>
              <a:spcBef>
                <a:spcPts val="1930"/>
              </a:spcBef>
            </a:pP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matchit()</a:t>
            </a:r>
            <a:r>
              <a:rPr sz="1600" b="1" spc="-4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함수에서는</a:t>
            </a:r>
            <a:r>
              <a:rPr sz="16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로짓</a:t>
            </a:r>
            <a:r>
              <a:rPr sz="1600" b="1" spc="-5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모형</a:t>
            </a:r>
            <a:r>
              <a:rPr sz="1600" b="1" spc="-4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분석과</a:t>
            </a:r>
            <a:r>
              <a:rPr sz="16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매칭을</a:t>
            </a:r>
            <a:r>
              <a:rPr sz="1600" b="1" spc="-4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한번에</a:t>
            </a:r>
            <a:r>
              <a:rPr sz="1600" b="1" spc="-4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시행하지만,</a:t>
            </a:r>
            <a:endParaRPr sz="1600">
              <a:latin typeface="Malgun Gothic"/>
              <a:cs typeface="Malgun Gothic"/>
            </a:endParaRPr>
          </a:p>
          <a:p>
            <a:pPr marL="204470">
              <a:lnSpc>
                <a:spcPct val="100000"/>
              </a:lnSpc>
              <a:spcBef>
                <a:spcPts val="380"/>
              </a:spcBef>
            </a:pP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별도로</a:t>
            </a:r>
            <a:r>
              <a:rPr sz="16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로짓</a:t>
            </a:r>
            <a:r>
              <a:rPr sz="1600" b="1" spc="-4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모형</a:t>
            </a:r>
            <a:r>
              <a:rPr sz="16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분석을</a:t>
            </a:r>
            <a:r>
              <a:rPr sz="16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하고</a:t>
            </a:r>
            <a:r>
              <a:rPr sz="1600" b="1" spc="-5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싶으면</a:t>
            </a:r>
            <a:r>
              <a:rPr sz="16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glm()</a:t>
            </a:r>
            <a:r>
              <a:rPr sz="16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함수를</a:t>
            </a:r>
            <a:r>
              <a:rPr sz="16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활용할</a:t>
            </a:r>
            <a:r>
              <a:rPr sz="1600" b="1" spc="-4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수</a:t>
            </a:r>
            <a:r>
              <a:rPr sz="16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있음</a:t>
            </a:r>
            <a:endParaRPr sz="1600">
              <a:latin typeface="Malgun Gothic"/>
              <a:cs typeface="Malgun Gothic"/>
            </a:endParaRPr>
          </a:p>
          <a:p>
            <a:pPr marL="210820">
              <a:lnSpc>
                <a:spcPct val="100000"/>
              </a:lnSpc>
              <a:spcBef>
                <a:spcPts val="2005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#glm을</a:t>
            </a:r>
            <a:r>
              <a:rPr sz="14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이용한</a:t>
            </a:r>
            <a:r>
              <a:rPr sz="1400" b="1" spc="-4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logit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model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추정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3514" y="2525115"/>
            <a:ext cx="8259445" cy="138620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logitmodel</a:t>
            </a:r>
            <a:r>
              <a:rPr sz="14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&lt;-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glm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(treat</a:t>
            </a:r>
            <a:r>
              <a:rPr sz="1400" b="1" spc="-4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~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age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+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married</a:t>
            </a:r>
            <a:r>
              <a:rPr sz="14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+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nodegree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+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re75,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data</a:t>
            </a:r>
            <a:r>
              <a:rPr sz="1400" b="1" spc="-4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mydata,</a:t>
            </a:r>
            <a:r>
              <a:rPr sz="1400" b="1" spc="-6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family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r>
              <a:rPr sz="14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Malgun Gothic"/>
                <a:cs typeface="Malgun Gothic"/>
              </a:rPr>
              <a:t>binomial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)</a:t>
            </a:r>
            <a:endParaRPr sz="1400">
              <a:latin typeface="Malgun Gothic"/>
              <a:cs typeface="Malgun Gothic"/>
            </a:endParaRPr>
          </a:p>
          <a:p>
            <a:pPr marL="1718310">
              <a:lnSpc>
                <a:spcPts val="1660"/>
              </a:lnSpc>
              <a:spcBef>
                <a:spcPts val="710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종속변수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~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설명변수1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+</a:t>
            </a:r>
            <a:r>
              <a:rPr sz="14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설명변수2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+</a:t>
            </a:r>
            <a:r>
              <a:rPr sz="140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spc="-50" dirty="0">
                <a:solidFill>
                  <a:srgbClr val="FF0000"/>
                </a:solidFill>
                <a:latin typeface="Malgun Gothic"/>
                <a:cs typeface="Malgun Gothic"/>
              </a:rPr>
              <a:t>…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ts val="1660"/>
              </a:lnSpc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#추정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결과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요약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summary(logitmodel)</a:t>
            </a:r>
            <a:endParaRPr sz="1400">
              <a:latin typeface="Malgun Gothic"/>
              <a:cs typeface="Malgun Gothic"/>
            </a:endParaRPr>
          </a:p>
          <a:p>
            <a:pPr marL="5558790">
              <a:lnSpc>
                <a:spcPct val="100000"/>
              </a:lnSpc>
              <a:spcBef>
                <a:spcPts val="360"/>
              </a:spcBef>
            </a:pP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동일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결과</a:t>
            </a:r>
            <a:r>
              <a:rPr sz="16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도출!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97039" y="1964791"/>
            <a:ext cx="1511935" cy="53784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로짓모형임을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설정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(종속변수가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이항)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4663" y="5868720"/>
            <a:ext cx="7011034" cy="61087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종속변수가</a:t>
            </a:r>
            <a:r>
              <a:rPr sz="16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0</a:t>
            </a:r>
            <a:r>
              <a:rPr sz="1600" b="1" spc="-5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혹은</a:t>
            </a:r>
            <a:r>
              <a:rPr sz="16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1인</a:t>
            </a:r>
            <a:r>
              <a:rPr sz="16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사례에서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algun Gothic"/>
                <a:cs typeface="Malgun Gothic"/>
              </a:rPr>
              <a:t>예측</a:t>
            </a:r>
            <a:r>
              <a:rPr sz="16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등을</a:t>
            </a:r>
            <a:r>
              <a:rPr sz="16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하고</a:t>
            </a:r>
            <a:r>
              <a:rPr sz="16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싶을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때</a:t>
            </a:r>
            <a:r>
              <a:rPr sz="16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유용하게</a:t>
            </a:r>
            <a:r>
              <a:rPr sz="16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활용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가능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(이</a:t>
            </a:r>
            <a:r>
              <a:rPr sz="16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경우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변수간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상관관계</a:t>
            </a:r>
            <a:r>
              <a:rPr sz="16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등</a:t>
            </a:r>
            <a:r>
              <a:rPr sz="16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검증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중요)</a:t>
            </a:r>
            <a:endParaRPr sz="1600">
              <a:latin typeface="Malgun Gothic"/>
              <a:cs typeface="Malgun Gothic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5924" y="3895344"/>
            <a:ext cx="7083552" cy="1991868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/>
              <a:t>35</a:t>
            </a:fld>
            <a:endParaRPr spc="-2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PSM</a:t>
            </a:r>
            <a:r>
              <a:rPr spc="210" dirty="0"/>
              <a:t> </a:t>
            </a:r>
            <a:r>
              <a:rPr spc="75" dirty="0"/>
              <a:t>Analysis</a:t>
            </a:r>
            <a:r>
              <a:rPr spc="200" dirty="0"/>
              <a:t> </a:t>
            </a:r>
            <a:r>
              <a:rPr spc="70" dirty="0"/>
              <a:t>Using</a:t>
            </a:r>
            <a:r>
              <a:rPr spc="204" dirty="0"/>
              <a:t> </a:t>
            </a:r>
            <a:r>
              <a:rPr spc="-50" dirty="0"/>
              <a:t>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148320" cy="4520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4960" indent="-302260">
              <a:lnSpc>
                <a:spcPct val="100000"/>
              </a:lnSpc>
              <a:spcBef>
                <a:spcPts val="105"/>
              </a:spcBef>
              <a:buAutoNum type="arabicPeriod" startAt="2"/>
              <a:tabLst>
                <a:tab pos="314960" algn="l"/>
              </a:tabLst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매칭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및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매칭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결과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검증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5"/>
              </a:spcBef>
              <a:buClr>
                <a:srgbClr val="2A2C2C"/>
              </a:buClr>
              <a:buFont typeface="Malgun Gothic"/>
              <a:buAutoNum type="arabicPeriod" startAt="2"/>
            </a:pPr>
            <a:endParaRPr sz="2000">
              <a:latin typeface="Malgun Gothic"/>
              <a:cs typeface="Malgun Gothic"/>
            </a:endParaRPr>
          </a:p>
          <a:p>
            <a:pPr marL="228600" marR="36830" lvl="1" indent="-228600" algn="r">
              <a:lnSpc>
                <a:spcPct val="100000"/>
              </a:lnSpc>
              <a:buFont typeface="Wingdings"/>
              <a:buChar char=""/>
              <a:tabLst>
                <a:tab pos="22860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적절한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성향점수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추정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모형을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통해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성향점수를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추정했다면,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이제는</a:t>
            </a:r>
            <a:endParaRPr sz="2000">
              <a:latin typeface="Malgun Gothic"/>
              <a:cs typeface="Malgun Gothic"/>
            </a:endParaRPr>
          </a:p>
          <a:p>
            <a:pPr marR="5080" algn="r">
              <a:lnSpc>
                <a:spcPct val="100000"/>
              </a:lnSpc>
              <a:spcBef>
                <a:spcPts val="240"/>
              </a:spcBef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추정된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성향점수를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바탕으로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어떻게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매칭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을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할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것인지를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정해야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50" dirty="0">
                <a:solidFill>
                  <a:srgbClr val="333D47"/>
                </a:solidFill>
                <a:latin typeface="Malgun Gothic"/>
                <a:cs typeface="Malgun Gothic"/>
              </a:rPr>
              <a:t>함</a:t>
            </a:r>
            <a:endParaRPr sz="2000">
              <a:latin typeface="Malgun Gothic"/>
              <a:cs typeface="Malgun Gothic"/>
            </a:endParaRPr>
          </a:p>
          <a:p>
            <a:pPr marL="1021080" lvl="2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본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수업은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가장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널리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활용되는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1:1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매칭에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집중</a:t>
            </a:r>
            <a:endParaRPr sz="2000">
              <a:latin typeface="Malgun Gothic"/>
              <a:cs typeface="Malgun Gothic"/>
            </a:endParaRPr>
          </a:p>
          <a:p>
            <a:pPr lvl="2">
              <a:lnSpc>
                <a:spcPct val="100000"/>
              </a:lnSpc>
              <a:spcBef>
                <a:spcPts val="215"/>
              </a:spcBef>
              <a:buClr>
                <a:srgbClr val="333D47"/>
              </a:buClr>
              <a:buFont typeface="Arial MT"/>
              <a:buChar char="•"/>
            </a:pPr>
            <a:endParaRPr sz="2000">
              <a:latin typeface="Malgun Gothic"/>
              <a:cs typeface="Malgun Gothic"/>
            </a:endParaRPr>
          </a:p>
          <a:p>
            <a:pPr marL="563880" lvl="1" indent="-228600">
              <a:lnSpc>
                <a:spcPct val="100000"/>
              </a:lnSpc>
              <a:buFont typeface="Wingdings"/>
              <a:buChar char=""/>
              <a:tabLst>
                <a:tab pos="56388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크게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두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가지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기준을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설정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해야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50" dirty="0">
                <a:solidFill>
                  <a:srgbClr val="333D47"/>
                </a:solidFill>
                <a:latin typeface="Malgun Gothic"/>
                <a:cs typeface="Malgun Gothic"/>
              </a:rPr>
              <a:t>함</a:t>
            </a:r>
            <a:endParaRPr sz="2000">
              <a:latin typeface="Malgun Gothic"/>
              <a:cs typeface="Malgun Gothic"/>
            </a:endParaRPr>
          </a:p>
          <a:p>
            <a:pPr marL="1021080" lvl="2" indent="-228600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102108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성향점수를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구체적으로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어떻게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측정할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것인가?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(distance)</a:t>
            </a:r>
            <a:endParaRPr sz="2000">
              <a:latin typeface="Malgun Gothic"/>
              <a:cs typeface="Malgun Gothic"/>
            </a:endParaRPr>
          </a:p>
          <a:p>
            <a:pPr marL="1021080" lvl="2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해당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거리를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바탕으로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어떻게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매칭할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것인가?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(method)</a:t>
            </a:r>
            <a:endParaRPr sz="2000">
              <a:latin typeface="Malgun Gothic"/>
              <a:cs typeface="Malgun Gothic"/>
            </a:endParaRPr>
          </a:p>
          <a:p>
            <a:pPr marL="1361440">
              <a:lnSpc>
                <a:spcPct val="100000"/>
              </a:lnSpc>
              <a:spcBef>
                <a:spcPts val="2295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#matchit</a:t>
            </a:r>
            <a:r>
              <a:rPr sz="1400" b="1" spc="-4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함수</a:t>
            </a:r>
            <a:r>
              <a:rPr sz="1400" b="1" spc="-4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활용</a:t>
            </a:r>
            <a:endParaRPr sz="1400">
              <a:latin typeface="Malgun Gothic"/>
              <a:cs typeface="Malgun Gothic"/>
            </a:endParaRPr>
          </a:p>
          <a:p>
            <a:pPr marL="2599055" marR="1356995" indent="-1238250">
              <a:lnSpc>
                <a:spcPct val="120000"/>
              </a:lnSpc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mymodel</a:t>
            </a:r>
            <a:r>
              <a:rPr sz="1400" b="1" spc="-5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&lt;-</a:t>
            </a:r>
            <a:r>
              <a:rPr sz="14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matchit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(treat</a:t>
            </a:r>
            <a:r>
              <a:rPr sz="14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~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age</a:t>
            </a:r>
            <a:r>
              <a:rPr sz="1400" b="1" spc="-4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+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married</a:t>
            </a:r>
            <a:r>
              <a:rPr sz="14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+</a:t>
            </a:r>
            <a:r>
              <a:rPr sz="14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nodegree</a:t>
            </a:r>
            <a:r>
              <a:rPr sz="1400" b="1" spc="-3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+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re75,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data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mydata,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94254" y="5558790"/>
            <a:ext cx="1984375" cy="548640"/>
          </a:xfrm>
          <a:prstGeom prst="rect">
            <a:avLst/>
          </a:prstGeom>
          <a:ln w="19050">
            <a:solidFill>
              <a:srgbClr val="006FC0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65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distance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“glm”,</a:t>
            </a:r>
            <a:endParaRPr sz="1400">
              <a:latin typeface="Malgun Gothic"/>
              <a:cs typeface="Malgun Gothic"/>
            </a:endParaRPr>
          </a:p>
          <a:p>
            <a:pPr marL="90170">
              <a:lnSpc>
                <a:spcPct val="100000"/>
              </a:lnSpc>
              <a:spcBef>
                <a:spcPts val="340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method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"nearest")</a:t>
            </a:r>
            <a:endParaRPr sz="1400">
              <a:latin typeface="Malgun Gothic"/>
              <a:cs typeface="Malgun Gothic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1676" y="5529071"/>
            <a:ext cx="2084831" cy="64924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/>
              <a:t>36</a:t>
            </a:fld>
            <a:endParaRPr spc="-2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PSM</a:t>
            </a:r>
            <a:r>
              <a:rPr spc="210" dirty="0"/>
              <a:t> </a:t>
            </a:r>
            <a:r>
              <a:rPr spc="75" dirty="0"/>
              <a:t>Analysis</a:t>
            </a:r>
            <a:r>
              <a:rPr spc="200" dirty="0"/>
              <a:t> </a:t>
            </a:r>
            <a:r>
              <a:rPr spc="70" dirty="0"/>
              <a:t>Using</a:t>
            </a:r>
            <a:r>
              <a:rPr spc="204" dirty="0"/>
              <a:t> </a:t>
            </a:r>
            <a:r>
              <a:rPr spc="-50" dirty="0"/>
              <a:t>R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/>
              <a:t>37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42564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2.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매칭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및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매칭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결과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검증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-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distance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7872" y="1781403"/>
            <a:ext cx="4322445" cy="81851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19"/>
              </a:spcBef>
              <a:buFont typeface="Wingdings"/>
              <a:buChar char=""/>
              <a:tabLst>
                <a:tab pos="241300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Distance</a:t>
            </a:r>
            <a:r>
              <a:rPr sz="2000" b="1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관련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주요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옵션</a:t>
            </a:r>
            <a:endParaRPr sz="2000">
              <a:latin typeface="Malgun Gothic"/>
              <a:cs typeface="Malgun Gothic"/>
            </a:endParaRPr>
          </a:p>
          <a:p>
            <a:pPr marL="698500" lvl="1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698500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glm: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로지스틱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회귀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활용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(기본)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7872" y="2574391"/>
            <a:ext cx="8023225" cy="347091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698500" indent="-228600">
              <a:lnSpc>
                <a:spcPct val="100000"/>
              </a:lnSpc>
              <a:spcBef>
                <a:spcPts val="820"/>
              </a:spcBef>
              <a:buFont typeface="Arial MT"/>
              <a:buChar char="•"/>
              <a:tabLst>
                <a:tab pos="69850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기타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다양한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회귀방법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활용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가능: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lasso,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ridge,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elasticnet</a:t>
            </a:r>
            <a:endParaRPr sz="2000">
              <a:latin typeface="Malgun Gothic"/>
              <a:cs typeface="Malgun Gothic"/>
            </a:endParaRPr>
          </a:p>
          <a:p>
            <a:pPr marL="6985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69850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머신러닝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방법론도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활용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가능: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randomforest</a:t>
            </a:r>
            <a:endParaRPr sz="2000">
              <a:latin typeface="Malgun Gothic"/>
              <a:cs typeface="Malgun Gothic"/>
            </a:endParaRPr>
          </a:p>
          <a:p>
            <a:pPr marL="934085">
              <a:lnSpc>
                <a:spcPct val="100000"/>
              </a:lnSpc>
              <a:spcBef>
                <a:spcPts val="670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다른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방식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활용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시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추가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패키지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설치를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요구하는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경우가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있는데,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지시에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따라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설치하면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spc="-50" dirty="0">
                <a:solidFill>
                  <a:srgbClr val="FF0000"/>
                </a:solidFill>
                <a:latin typeface="Malgun Gothic"/>
                <a:cs typeface="Malgun Gothic"/>
              </a:rPr>
              <a:t>됨</a:t>
            </a:r>
            <a:endParaRPr sz="1400">
              <a:latin typeface="Malgun Gothic"/>
              <a:cs typeface="Malgun Gothic"/>
            </a:endParaRPr>
          </a:p>
          <a:p>
            <a:pPr marL="241300" indent="-228600">
              <a:lnSpc>
                <a:spcPct val="100000"/>
              </a:lnSpc>
              <a:spcBef>
                <a:spcPts val="1490"/>
              </a:spcBef>
              <a:buFont typeface="Wingdings"/>
              <a:buChar char=""/>
              <a:tabLst>
                <a:tab pos="24130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glm이</a:t>
            </a:r>
            <a:r>
              <a:rPr sz="2000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아닌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다른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옵션을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distance에</a:t>
            </a:r>
            <a:r>
              <a:rPr sz="20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사용할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경우:</a:t>
            </a:r>
            <a:endParaRPr sz="2000">
              <a:latin typeface="Malgun Gothic"/>
              <a:cs typeface="Malgun Gothic"/>
            </a:endParaRPr>
          </a:p>
          <a:p>
            <a:pPr marL="698500" marR="62865" lvl="1" indent="-229235">
              <a:lnSpc>
                <a:spcPct val="110000"/>
              </a:lnSpc>
              <a:spcBef>
                <a:spcPts val="480"/>
              </a:spcBef>
              <a:buFont typeface="Arial MT"/>
              <a:buChar char="•"/>
              <a:tabLst>
                <a:tab pos="69850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summary(mymodel$model)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입력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시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로지스틱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회귀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모형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결과가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아니라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사용한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방법에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맞는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모델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관련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내용이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출력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됨</a:t>
            </a:r>
            <a:endParaRPr sz="2000">
              <a:latin typeface="Malgun Gothic"/>
              <a:cs typeface="Malgun Gothic"/>
            </a:endParaRPr>
          </a:p>
          <a:p>
            <a:pPr marL="241300" marR="114300" indent="-229235">
              <a:lnSpc>
                <a:spcPct val="110000"/>
              </a:lnSpc>
              <a:spcBef>
                <a:spcPts val="3604"/>
              </a:spcBef>
              <a:buFont typeface="Wingdings"/>
              <a:buChar char=""/>
              <a:tabLst>
                <a:tab pos="24130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본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수업은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로지스틱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회귀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결과를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활용하는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전통적인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방법에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50" dirty="0">
                <a:solidFill>
                  <a:srgbClr val="333D47"/>
                </a:solidFill>
                <a:latin typeface="Malgun Gothic"/>
                <a:cs typeface="Malgun Gothic"/>
              </a:rPr>
              <a:t>초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점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을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맞추고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진행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83885" y="1683867"/>
            <a:ext cx="3482340" cy="537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특정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방식이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무조건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더</a:t>
            </a:r>
            <a:r>
              <a:rPr sz="140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좋고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그런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것은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spc="-35" dirty="0">
                <a:solidFill>
                  <a:srgbClr val="FF0000"/>
                </a:solidFill>
                <a:latin typeface="Malgun Gothic"/>
                <a:cs typeface="Malgun Gothic"/>
              </a:rPr>
              <a:t>없음 </a:t>
            </a:r>
            <a:r>
              <a:rPr sz="1400" b="1" dirty="0">
                <a:solidFill>
                  <a:srgbClr val="00AF50"/>
                </a:solidFill>
                <a:latin typeface="Malgun Gothic"/>
                <a:cs typeface="Malgun Gothic"/>
              </a:rPr>
              <a:t>세부</a:t>
            </a:r>
            <a:r>
              <a:rPr sz="1400" b="1" spc="-30" dirty="0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AF50"/>
                </a:solidFill>
                <a:latin typeface="Malgun Gothic"/>
                <a:cs typeface="Malgun Gothic"/>
              </a:rPr>
              <a:t>내용은</a:t>
            </a:r>
            <a:r>
              <a:rPr sz="1400" b="1" spc="-25" dirty="0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AF50"/>
                </a:solidFill>
                <a:latin typeface="Malgun Gothic"/>
                <a:cs typeface="Malgun Gothic"/>
              </a:rPr>
              <a:t>?</a:t>
            </a:r>
            <a:r>
              <a:rPr sz="1400" b="1" spc="-25" dirty="0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AF50"/>
                </a:solidFill>
                <a:latin typeface="Malgun Gothic"/>
                <a:cs typeface="Malgun Gothic"/>
              </a:rPr>
              <a:t>matchit</a:t>
            </a:r>
            <a:r>
              <a:rPr sz="1400" b="1" spc="-20" dirty="0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AF50"/>
                </a:solidFill>
                <a:latin typeface="Malgun Gothic"/>
                <a:cs typeface="Malgun Gothic"/>
              </a:rPr>
              <a:t>및</a:t>
            </a:r>
            <a:r>
              <a:rPr sz="1400" b="1" spc="-15" dirty="0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AF50"/>
                </a:solidFill>
                <a:latin typeface="Malgun Gothic"/>
                <a:cs typeface="Malgun Gothic"/>
              </a:rPr>
              <a:t>설명서</a:t>
            </a:r>
            <a:r>
              <a:rPr sz="1400" b="1" spc="-35" dirty="0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sz="1400" b="1" spc="-25" dirty="0">
                <a:solidFill>
                  <a:srgbClr val="00AF50"/>
                </a:solidFill>
                <a:latin typeface="Malgun Gothic"/>
                <a:cs typeface="Malgun Gothic"/>
              </a:rPr>
              <a:t>참조</a:t>
            </a:r>
            <a:endParaRPr sz="1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PSM</a:t>
            </a:r>
            <a:r>
              <a:rPr spc="210" dirty="0"/>
              <a:t> </a:t>
            </a:r>
            <a:r>
              <a:rPr spc="75" dirty="0"/>
              <a:t>Analysis</a:t>
            </a:r>
            <a:r>
              <a:rPr spc="200" dirty="0"/>
              <a:t> </a:t>
            </a:r>
            <a:r>
              <a:rPr spc="70" dirty="0"/>
              <a:t>Using</a:t>
            </a:r>
            <a:r>
              <a:rPr spc="204" dirty="0"/>
              <a:t> </a:t>
            </a:r>
            <a:r>
              <a:rPr spc="-50" dirty="0"/>
              <a:t>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41973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2.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매칭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및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매칭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결과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검증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-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method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7872" y="1872488"/>
            <a:ext cx="29978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241300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Method</a:t>
            </a:r>
            <a:r>
              <a:rPr sz="20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관련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주요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옵션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94172" y="1502511"/>
            <a:ext cx="3482975" cy="537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특정</a:t>
            </a:r>
            <a:r>
              <a:rPr sz="14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방식이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무조건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더</a:t>
            </a:r>
            <a:r>
              <a:rPr sz="140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좋고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그런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것은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없음 </a:t>
            </a:r>
            <a:r>
              <a:rPr sz="1400" b="1" dirty="0">
                <a:solidFill>
                  <a:srgbClr val="00AF50"/>
                </a:solidFill>
                <a:latin typeface="Malgun Gothic"/>
                <a:cs typeface="Malgun Gothic"/>
              </a:rPr>
              <a:t>세부</a:t>
            </a:r>
            <a:r>
              <a:rPr sz="1400" b="1" spc="-25" dirty="0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AF50"/>
                </a:solidFill>
                <a:latin typeface="Malgun Gothic"/>
                <a:cs typeface="Malgun Gothic"/>
              </a:rPr>
              <a:t>내용은</a:t>
            </a:r>
            <a:r>
              <a:rPr sz="1400" b="1" spc="-25" dirty="0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AF50"/>
                </a:solidFill>
                <a:latin typeface="Malgun Gothic"/>
                <a:cs typeface="Malgun Gothic"/>
              </a:rPr>
              <a:t>?</a:t>
            </a:r>
            <a:r>
              <a:rPr sz="1400" b="1" spc="-25" dirty="0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AF50"/>
                </a:solidFill>
                <a:latin typeface="Malgun Gothic"/>
                <a:cs typeface="Malgun Gothic"/>
              </a:rPr>
              <a:t>matchit</a:t>
            </a:r>
            <a:r>
              <a:rPr sz="1400" b="1" spc="-25" dirty="0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AF50"/>
                </a:solidFill>
                <a:latin typeface="Malgun Gothic"/>
                <a:cs typeface="Malgun Gothic"/>
              </a:rPr>
              <a:t>및</a:t>
            </a:r>
            <a:r>
              <a:rPr sz="1400" b="1" spc="-15" dirty="0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AF50"/>
                </a:solidFill>
                <a:latin typeface="Malgun Gothic"/>
                <a:cs typeface="Malgun Gothic"/>
              </a:rPr>
              <a:t>설명서</a:t>
            </a:r>
            <a:r>
              <a:rPr sz="1400" b="1" spc="-40" dirty="0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sz="1400" b="1" spc="-25" dirty="0">
                <a:solidFill>
                  <a:srgbClr val="00AF50"/>
                </a:solidFill>
                <a:latin typeface="Malgun Gothic"/>
                <a:cs typeface="Malgun Gothic"/>
              </a:rPr>
              <a:t>참조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82189" y="4722114"/>
            <a:ext cx="1984375" cy="548640"/>
          </a:xfrm>
          <a:prstGeom prst="rect">
            <a:avLst/>
          </a:prstGeom>
          <a:ln w="19050">
            <a:solidFill>
              <a:srgbClr val="006FC0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65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distance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“glm”,</a:t>
            </a:r>
            <a:endParaRPr sz="1400">
              <a:latin typeface="Malgun Gothic"/>
              <a:cs typeface="Malgun Gothic"/>
            </a:endParaRPr>
          </a:p>
          <a:p>
            <a:pPr marL="89535">
              <a:lnSpc>
                <a:spcPct val="100000"/>
              </a:lnSpc>
              <a:spcBef>
                <a:spcPts val="340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method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"nearest")</a:t>
            </a:r>
            <a:endParaRPr sz="1400">
              <a:latin typeface="Malgun Gothic"/>
              <a:cs typeface="Malgun Gothic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9611" y="4692370"/>
            <a:ext cx="2084832" cy="64924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474590" y="4652238"/>
            <a:ext cx="4423410" cy="79375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즉,</a:t>
            </a:r>
            <a:r>
              <a:rPr sz="1400" b="1" spc="-20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해당</a:t>
            </a:r>
            <a:r>
              <a:rPr sz="1400" b="1" spc="-1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spc="-25" dirty="0">
                <a:solidFill>
                  <a:srgbClr val="006FC0"/>
                </a:solidFill>
                <a:latin typeface="Malgun Gothic"/>
                <a:cs typeface="Malgun Gothic"/>
              </a:rPr>
              <a:t>옵션은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로지스틱</a:t>
            </a:r>
            <a:r>
              <a:rPr sz="1400" b="1" spc="-2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회귀</a:t>
            </a:r>
            <a:r>
              <a:rPr sz="1400" b="1" spc="-1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결과를</a:t>
            </a:r>
            <a:r>
              <a:rPr sz="1400" b="1" spc="-1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바탕으로</a:t>
            </a:r>
            <a:r>
              <a:rPr sz="1400" b="1" spc="-2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성향점수를</a:t>
            </a:r>
            <a:r>
              <a:rPr sz="1400" b="1" spc="-2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spc="-20" dirty="0">
                <a:solidFill>
                  <a:srgbClr val="006FC0"/>
                </a:solidFill>
                <a:latin typeface="Malgun Gothic"/>
                <a:cs typeface="Malgun Gothic"/>
              </a:rPr>
              <a:t>추정하고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Nearest</a:t>
            </a:r>
            <a:r>
              <a:rPr sz="1400" b="1" spc="-3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neighbor</a:t>
            </a:r>
            <a:r>
              <a:rPr sz="1400" b="1" spc="-30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방식으로</a:t>
            </a:r>
            <a:r>
              <a:rPr sz="1400" b="1" spc="-60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관측치를</a:t>
            </a:r>
            <a:r>
              <a:rPr sz="1400" b="1" spc="-4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매칭하겠다는</a:t>
            </a:r>
            <a:r>
              <a:rPr sz="1400" b="1" spc="-70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spc="-50" dirty="0">
                <a:solidFill>
                  <a:srgbClr val="006FC0"/>
                </a:solidFill>
                <a:latin typeface="Malgun Gothic"/>
                <a:cs typeface="Malgun Gothic"/>
              </a:rPr>
              <a:t>뜻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/>
              <a:t>38</a:t>
            </a:fld>
            <a:endParaRPr spc="-25" dirty="0"/>
          </a:p>
        </p:txBody>
      </p:sp>
      <p:sp>
        <p:nvSpPr>
          <p:cNvPr id="9" name="object 9"/>
          <p:cNvSpPr txBox="1"/>
          <p:nvPr/>
        </p:nvSpPr>
        <p:spPr>
          <a:xfrm>
            <a:off x="1065377" y="2178151"/>
            <a:ext cx="7566025" cy="252285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820"/>
              </a:spcBef>
              <a:buFont typeface="Arial MT"/>
              <a:buChar char="•"/>
              <a:tabLst>
                <a:tab pos="24066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nearest:</a:t>
            </a:r>
            <a:r>
              <a:rPr sz="2000" b="1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익숙한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nearest</a:t>
            </a:r>
            <a:r>
              <a:rPr sz="2000" b="1" spc="-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neighbor</a:t>
            </a:r>
            <a:r>
              <a:rPr sz="2000" b="1" spc="-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(NN)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방식</a:t>
            </a:r>
            <a:endParaRPr sz="2000">
              <a:latin typeface="Malgun Gothic"/>
              <a:cs typeface="Malgun Gothic"/>
            </a:endParaRPr>
          </a:p>
          <a:p>
            <a:pPr marL="240665" indent="-22796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066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optimal: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전체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최적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매칭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35" dirty="0">
                <a:solidFill>
                  <a:srgbClr val="333D47"/>
                </a:solidFill>
                <a:latin typeface="Malgun Gothic"/>
                <a:cs typeface="Malgun Gothic"/>
              </a:rPr>
              <a:t>방식</a:t>
            </a:r>
            <a:endParaRPr sz="2000">
              <a:latin typeface="Malgun Gothic"/>
              <a:cs typeface="Malgun Gothic"/>
            </a:endParaRPr>
          </a:p>
          <a:p>
            <a:pPr marL="240665" indent="-22796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066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기타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다양한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매칭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방식도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존재함</a:t>
            </a:r>
            <a:endParaRPr sz="2000">
              <a:latin typeface="Malgun Gothic"/>
              <a:cs typeface="Malgun Gothic"/>
            </a:endParaRPr>
          </a:p>
          <a:p>
            <a:pPr marL="476884">
              <a:lnSpc>
                <a:spcPct val="100000"/>
              </a:lnSpc>
              <a:spcBef>
                <a:spcPts val="670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다른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방식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활용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시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추가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패키지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설치를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요구하는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경우가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있는데,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지시에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따라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설치하면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spc="-50" dirty="0">
                <a:solidFill>
                  <a:srgbClr val="FF0000"/>
                </a:solidFill>
                <a:latin typeface="Malgun Gothic"/>
                <a:cs typeface="Malgun Gothic"/>
              </a:rPr>
              <a:t>됨</a:t>
            </a:r>
            <a:endParaRPr sz="1400">
              <a:latin typeface="Malgun Gothic"/>
              <a:cs typeface="Malgun Gothic"/>
            </a:endParaRPr>
          </a:p>
          <a:p>
            <a:pPr marL="68580">
              <a:lnSpc>
                <a:spcPct val="100000"/>
              </a:lnSpc>
              <a:spcBef>
                <a:spcPts val="2235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#matchit</a:t>
            </a:r>
            <a:r>
              <a:rPr sz="1400" b="1" spc="-4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함수</a:t>
            </a:r>
            <a:r>
              <a:rPr sz="1400" b="1" spc="-4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활용</a:t>
            </a:r>
            <a:endParaRPr sz="1400">
              <a:latin typeface="Malgun Gothic"/>
              <a:cs typeface="Malgun Gothic"/>
            </a:endParaRPr>
          </a:p>
          <a:p>
            <a:pPr marL="68580">
              <a:lnSpc>
                <a:spcPct val="100000"/>
              </a:lnSpc>
              <a:spcBef>
                <a:spcPts val="340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mymodel</a:t>
            </a:r>
            <a:r>
              <a:rPr sz="1400" b="1" spc="-6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&lt;-</a:t>
            </a:r>
            <a:r>
              <a:rPr sz="1400" b="1" spc="-3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matchit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(treat</a:t>
            </a:r>
            <a:r>
              <a:rPr sz="1400" b="1" spc="-4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~</a:t>
            </a:r>
            <a:r>
              <a:rPr sz="1400" b="1" spc="-3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age</a:t>
            </a:r>
            <a:r>
              <a:rPr sz="1400" b="1" spc="-4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+</a:t>
            </a:r>
            <a:r>
              <a:rPr sz="1400" b="1" spc="-3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married</a:t>
            </a:r>
            <a:r>
              <a:rPr sz="14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+</a:t>
            </a:r>
            <a:r>
              <a:rPr sz="1400" b="1" spc="-3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nodegree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+</a:t>
            </a:r>
            <a:r>
              <a:rPr sz="1400" b="1" spc="-3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re75,</a:t>
            </a:r>
            <a:endParaRPr sz="1400">
              <a:latin typeface="Malgun Gothic"/>
              <a:cs typeface="Malgun Gothic"/>
            </a:endParaRPr>
          </a:p>
          <a:p>
            <a:pPr marL="1306830">
              <a:lnSpc>
                <a:spcPct val="100000"/>
              </a:lnSpc>
              <a:spcBef>
                <a:spcPts val="335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data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mydata,</a:t>
            </a:r>
            <a:endParaRPr sz="1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PSM</a:t>
            </a:r>
            <a:r>
              <a:rPr spc="210" dirty="0"/>
              <a:t> </a:t>
            </a:r>
            <a:r>
              <a:rPr spc="75" dirty="0"/>
              <a:t>Analysis</a:t>
            </a:r>
            <a:r>
              <a:rPr spc="200" dirty="0"/>
              <a:t> </a:t>
            </a:r>
            <a:r>
              <a:rPr spc="70" dirty="0"/>
              <a:t>Using</a:t>
            </a:r>
            <a:r>
              <a:rPr spc="204" dirty="0"/>
              <a:t> </a:t>
            </a:r>
            <a:r>
              <a:rPr spc="-50" dirty="0"/>
              <a:t>R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/>
              <a:t>39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5311775" cy="11861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4960" indent="-302260">
              <a:lnSpc>
                <a:spcPct val="100000"/>
              </a:lnSpc>
              <a:spcBef>
                <a:spcPts val="105"/>
              </a:spcBef>
              <a:buAutoNum type="arabicPeriod" startAt="2"/>
              <a:tabLst>
                <a:tab pos="314960" algn="l"/>
              </a:tabLst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매칭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및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매칭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결과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검증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–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매칭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방법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비교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5"/>
              </a:spcBef>
              <a:buClr>
                <a:srgbClr val="2A2C2C"/>
              </a:buClr>
              <a:buFont typeface="Malgun Gothic"/>
              <a:buAutoNum type="arabicPeriod" startAt="2"/>
            </a:pPr>
            <a:endParaRPr sz="2000">
              <a:latin typeface="Malgun Gothic"/>
              <a:cs typeface="Malgun Gothic"/>
            </a:endParaRPr>
          </a:p>
          <a:p>
            <a:pPr marL="563880" lvl="1" indent="-228600">
              <a:lnSpc>
                <a:spcPct val="100000"/>
              </a:lnSpc>
              <a:buFont typeface="Wingdings"/>
              <a:buChar char=""/>
              <a:tabLst>
                <a:tab pos="563880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Nearest</a:t>
            </a:r>
            <a:r>
              <a:rPr sz="20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neighbor</a:t>
            </a:r>
            <a:r>
              <a:rPr sz="2000" b="1" spc="-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vs.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optimal</a:t>
            </a:r>
            <a:r>
              <a:rPr sz="20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비교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예시</a:t>
            </a:r>
            <a:endParaRPr sz="2000">
              <a:latin typeface="Malgun Gothic"/>
              <a:cs typeface="Malgun Gothic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36510" y="2214879"/>
          <a:ext cx="6184900" cy="2222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2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처치군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2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성향점수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2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대조군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2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성향점수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5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A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2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0.67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5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E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2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0.66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5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B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2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0.43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5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F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2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0.79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C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2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0.31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G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2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0.51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D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2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0.19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H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2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0.51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K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2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0.42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38275" y="4447539"/>
            <a:ext cx="4485005" cy="1228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1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Malgun Gothic"/>
                <a:cs typeface="Malgun Gothic"/>
              </a:rPr>
              <a:t>Nearest</a:t>
            </a:r>
            <a:r>
              <a:rPr sz="1800" b="1" spc="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FF0000"/>
                </a:solidFill>
                <a:latin typeface="Malgun Gothic"/>
                <a:cs typeface="Malgun Gothic"/>
              </a:rPr>
              <a:t>neighbor:</a:t>
            </a:r>
            <a:r>
              <a:rPr sz="1800" b="1" spc="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Malgun Gothic"/>
                <a:cs typeface="Malgun Gothic"/>
              </a:rPr>
              <a:t>A-</a:t>
            </a:r>
            <a:r>
              <a:rPr sz="1800" b="1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1800" b="1" spc="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FF0000"/>
                </a:solidFill>
                <a:latin typeface="Malgun Gothic"/>
                <a:cs typeface="Malgun Gothic"/>
              </a:rPr>
              <a:t>/</a:t>
            </a:r>
            <a:r>
              <a:rPr sz="18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B-</a:t>
            </a:r>
            <a:r>
              <a:rPr sz="1800" b="1" dirty="0">
                <a:solidFill>
                  <a:srgbClr val="FF0000"/>
                </a:solidFill>
                <a:latin typeface="Malgun Gothic"/>
                <a:cs typeface="Malgun Gothic"/>
              </a:rPr>
              <a:t>K</a:t>
            </a:r>
            <a:r>
              <a:rPr sz="1800" b="1" spc="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FF0000"/>
                </a:solidFill>
                <a:latin typeface="Malgun Gothic"/>
                <a:cs typeface="Malgun Gothic"/>
              </a:rPr>
              <a:t>/</a:t>
            </a:r>
            <a:r>
              <a:rPr sz="18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b="1" spc="-20" dirty="0">
                <a:solidFill>
                  <a:srgbClr val="FF0000"/>
                </a:solidFill>
                <a:latin typeface="Malgun Gothic"/>
                <a:cs typeface="Malgun Gothic"/>
              </a:rPr>
              <a:t>C-</a:t>
            </a:r>
            <a:r>
              <a:rPr sz="1800" b="1" dirty="0">
                <a:solidFill>
                  <a:srgbClr val="FF0000"/>
                </a:solidFill>
                <a:latin typeface="Malgun Gothic"/>
                <a:cs typeface="Malgun Gothic"/>
              </a:rPr>
              <a:t>G</a:t>
            </a:r>
            <a:r>
              <a:rPr sz="180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FF0000"/>
                </a:solidFill>
                <a:latin typeface="Malgun Gothic"/>
                <a:cs typeface="Malgun Gothic"/>
              </a:rPr>
              <a:t>/</a:t>
            </a:r>
            <a:r>
              <a:rPr sz="180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Malgun Gothic"/>
                <a:cs typeface="Malgun Gothic"/>
              </a:rPr>
              <a:t>D-</a:t>
            </a:r>
            <a:r>
              <a:rPr sz="1800" b="1" spc="-50" dirty="0">
                <a:solidFill>
                  <a:srgbClr val="FF0000"/>
                </a:solidFill>
                <a:latin typeface="Malgun Gothic"/>
                <a:cs typeface="Malgun Gothic"/>
              </a:rPr>
              <a:t>H </a:t>
            </a:r>
            <a:r>
              <a:rPr sz="1800" b="1" dirty="0">
                <a:solidFill>
                  <a:srgbClr val="FF0000"/>
                </a:solidFill>
                <a:latin typeface="Malgun Gothic"/>
                <a:cs typeface="Malgun Gothic"/>
              </a:rPr>
              <a:t>Optimal: </a:t>
            </a:r>
            <a:r>
              <a:rPr sz="1800" b="1" spc="-10" dirty="0">
                <a:solidFill>
                  <a:srgbClr val="FF0000"/>
                </a:solidFill>
                <a:latin typeface="Malgun Gothic"/>
                <a:cs typeface="Malgun Gothic"/>
              </a:rPr>
              <a:t>A-</a:t>
            </a:r>
            <a:r>
              <a:rPr sz="1800" b="1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18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FF0000"/>
                </a:solidFill>
                <a:latin typeface="Malgun Gothic"/>
                <a:cs typeface="Malgun Gothic"/>
              </a:rPr>
              <a:t>/</a:t>
            </a:r>
            <a:r>
              <a:rPr sz="18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b="1" spc="-10" dirty="0">
                <a:solidFill>
                  <a:srgbClr val="006FC0"/>
                </a:solidFill>
                <a:latin typeface="Malgun Gothic"/>
                <a:cs typeface="Malgun Gothic"/>
              </a:rPr>
              <a:t>B-</a:t>
            </a:r>
            <a:r>
              <a:rPr sz="1800" b="1" dirty="0">
                <a:solidFill>
                  <a:srgbClr val="006FC0"/>
                </a:solidFill>
                <a:latin typeface="Malgun Gothic"/>
                <a:cs typeface="Malgun Gothic"/>
              </a:rPr>
              <a:t>G</a:t>
            </a:r>
            <a:r>
              <a:rPr sz="1800" b="1" spc="-20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006FC0"/>
                </a:solidFill>
                <a:latin typeface="Malgun Gothic"/>
                <a:cs typeface="Malgun Gothic"/>
              </a:rPr>
              <a:t>/</a:t>
            </a:r>
            <a:r>
              <a:rPr sz="1800" b="1" spc="-1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800" b="1" spc="-10" dirty="0">
                <a:solidFill>
                  <a:srgbClr val="006FC0"/>
                </a:solidFill>
                <a:latin typeface="Malgun Gothic"/>
                <a:cs typeface="Malgun Gothic"/>
              </a:rPr>
              <a:t>C-</a:t>
            </a:r>
            <a:r>
              <a:rPr sz="1800" b="1" dirty="0">
                <a:solidFill>
                  <a:srgbClr val="006FC0"/>
                </a:solidFill>
                <a:latin typeface="Malgun Gothic"/>
                <a:cs typeface="Malgun Gothic"/>
              </a:rPr>
              <a:t>H</a:t>
            </a:r>
            <a:r>
              <a:rPr sz="1800" b="1" spc="-10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006FC0"/>
                </a:solidFill>
                <a:latin typeface="Malgun Gothic"/>
                <a:cs typeface="Malgun Gothic"/>
              </a:rPr>
              <a:t>/</a:t>
            </a:r>
            <a:r>
              <a:rPr sz="1800" b="1" spc="-10" dirty="0">
                <a:solidFill>
                  <a:srgbClr val="006FC0"/>
                </a:solidFill>
                <a:latin typeface="Malgun Gothic"/>
                <a:cs typeface="Malgun Gothic"/>
              </a:rPr>
              <a:t> D-</a:t>
            </a:r>
            <a:r>
              <a:rPr sz="1800" b="1" spc="-60" dirty="0">
                <a:solidFill>
                  <a:srgbClr val="006FC0"/>
                </a:solidFill>
                <a:latin typeface="Malgun Gothic"/>
                <a:cs typeface="Malgun Gothic"/>
              </a:rPr>
              <a:t>K</a:t>
            </a:r>
            <a:endParaRPr sz="1800">
              <a:latin typeface="Malgun Gothic"/>
              <a:cs typeface="Malgun Gothic"/>
            </a:endParaRPr>
          </a:p>
          <a:p>
            <a:pPr marL="36830">
              <a:lnSpc>
                <a:spcPct val="100000"/>
              </a:lnSpc>
              <a:spcBef>
                <a:spcPts val="585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Optimal</a:t>
            </a:r>
            <a:r>
              <a:rPr sz="14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방식에서는</a:t>
            </a:r>
            <a:r>
              <a:rPr sz="14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D가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그나마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가까운</a:t>
            </a:r>
            <a:endParaRPr sz="1400">
              <a:latin typeface="Malgun Gothic"/>
              <a:cs typeface="Malgun Gothic"/>
            </a:endParaRPr>
          </a:p>
          <a:p>
            <a:pPr marL="36830">
              <a:lnSpc>
                <a:spcPct val="100000"/>
              </a:lnSpc>
              <a:spcBef>
                <a:spcPts val="335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K와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연결되는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방식을</a:t>
            </a:r>
            <a:r>
              <a:rPr sz="14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선택할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수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있음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25846" y="4522698"/>
            <a:ext cx="2828290" cy="793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NN에서는</a:t>
            </a:r>
            <a:r>
              <a:rPr sz="14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매칭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순서에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따라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후순위(C,</a:t>
            </a:r>
            <a:r>
              <a:rPr sz="1400" b="1" spc="-4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D)는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성향점수</a:t>
            </a:r>
            <a:r>
              <a:rPr sz="14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차이가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0" dirty="0">
                <a:solidFill>
                  <a:srgbClr val="1B1F2E"/>
                </a:solidFill>
                <a:latin typeface="Malgun Gothic"/>
                <a:cs typeface="Malgun Gothic"/>
              </a:rPr>
              <a:t>큰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대조군과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매칭될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수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있음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2660" y="5763259"/>
            <a:ext cx="5555615" cy="68389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800" b="1" dirty="0">
                <a:solidFill>
                  <a:srgbClr val="1B1F2E"/>
                </a:solidFill>
                <a:latin typeface="Malgun Gothic"/>
                <a:cs typeface="Malgun Gothic"/>
              </a:rPr>
              <a:t>Optimal</a:t>
            </a:r>
            <a:r>
              <a:rPr sz="1800" b="1" spc="-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1B1F2E"/>
                </a:solidFill>
                <a:latin typeface="Malgun Gothic"/>
                <a:cs typeface="Malgun Gothic"/>
              </a:rPr>
              <a:t>방식이</a:t>
            </a:r>
            <a:r>
              <a:rPr sz="18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1B1F2E"/>
                </a:solidFill>
                <a:latin typeface="Malgun Gothic"/>
                <a:cs typeface="Malgun Gothic"/>
              </a:rPr>
              <a:t>무조건</a:t>
            </a:r>
            <a:r>
              <a:rPr sz="18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1B1F2E"/>
                </a:solidFill>
                <a:latin typeface="Malgun Gothic"/>
                <a:cs typeface="Malgun Gothic"/>
              </a:rPr>
              <a:t>더</a:t>
            </a:r>
            <a:r>
              <a:rPr sz="18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1B1F2E"/>
                </a:solidFill>
                <a:latin typeface="Malgun Gothic"/>
                <a:cs typeface="Malgun Gothic"/>
              </a:rPr>
              <a:t>좋다고</a:t>
            </a:r>
            <a:r>
              <a:rPr sz="18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1B1F2E"/>
                </a:solidFill>
                <a:latin typeface="Malgun Gothic"/>
                <a:cs typeface="Malgun Gothic"/>
              </a:rPr>
              <a:t>볼 수는</a:t>
            </a:r>
            <a:r>
              <a:rPr sz="18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800" b="1" u="sng" spc="-25" dirty="0">
                <a:solidFill>
                  <a:srgbClr val="1B1F2E"/>
                </a:solidFill>
                <a:uFill>
                  <a:solidFill>
                    <a:srgbClr val="1B1F2E"/>
                  </a:solidFill>
                </a:uFill>
                <a:latin typeface="Malgun Gothic"/>
                <a:cs typeface="Malgun Gothic"/>
              </a:rPr>
              <a:t>없음</a:t>
            </a:r>
            <a:endParaRPr sz="18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b="1" u="sng" dirty="0">
                <a:solidFill>
                  <a:srgbClr val="1B1F2E"/>
                </a:solidFill>
                <a:uFill>
                  <a:solidFill>
                    <a:srgbClr val="1B1F2E"/>
                  </a:solidFill>
                </a:uFill>
                <a:latin typeface="Malgun Gothic"/>
                <a:cs typeface="Malgun Gothic"/>
              </a:rPr>
              <a:t>→</a:t>
            </a:r>
            <a:r>
              <a:rPr sz="1800" b="1" u="sng" spc="5" dirty="0">
                <a:solidFill>
                  <a:srgbClr val="1B1F2E"/>
                </a:solidFill>
                <a:uFill>
                  <a:solidFill>
                    <a:srgbClr val="1B1F2E"/>
                  </a:solidFill>
                </a:uFill>
                <a:latin typeface="Malgun Gothic"/>
                <a:cs typeface="Malgun Gothic"/>
              </a:rPr>
              <a:t> </a:t>
            </a:r>
            <a:r>
              <a:rPr sz="1800" b="1" u="sng" dirty="0">
                <a:solidFill>
                  <a:srgbClr val="1B1F2E"/>
                </a:solidFill>
                <a:uFill>
                  <a:solidFill>
                    <a:srgbClr val="1B1F2E"/>
                  </a:solidFill>
                </a:uFill>
                <a:latin typeface="Malgun Gothic"/>
                <a:cs typeface="Malgun Gothic"/>
              </a:rPr>
              <a:t>여러 방식 시도</a:t>
            </a:r>
            <a:r>
              <a:rPr sz="1800" b="1" u="sng" spc="15" dirty="0">
                <a:solidFill>
                  <a:srgbClr val="1B1F2E"/>
                </a:solidFill>
                <a:uFill>
                  <a:solidFill>
                    <a:srgbClr val="1B1F2E"/>
                  </a:solidFill>
                </a:uFill>
                <a:latin typeface="Malgun Gothic"/>
                <a:cs typeface="Malgun Gothic"/>
              </a:rPr>
              <a:t> </a:t>
            </a:r>
            <a:r>
              <a:rPr sz="1800" b="1" u="sng" dirty="0">
                <a:solidFill>
                  <a:srgbClr val="1B1F2E"/>
                </a:solidFill>
                <a:uFill>
                  <a:solidFill>
                    <a:srgbClr val="1B1F2E"/>
                  </a:solidFill>
                </a:uFill>
                <a:latin typeface="Malgun Gothic"/>
                <a:cs typeface="Malgun Gothic"/>
              </a:rPr>
              <a:t>및</a:t>
            </a:r>
            <a:r>
              <a:rPr sz="1800" b="1" u="sng" spc="5" dirty="0">
                <a:solidFill>
                  <a:srgbClr val="1B1F2E"/>
                </a:solidFill>
                <a:uFill>
                  <a:solidFill>
                    <a:srgbClr val="1B1F2E"/>
                  </a:solidFill>
                </a:uFill>
                <a:latin typeface="Malgun Gothic"/>
                <a:cs typeface="Malgun Gothic"/>
              </a:rPr>
              <a:t> </a:t>
            </a:r>
            <a:r>
              <a:rPr sz="1800" b="1" u="sng" dirty="0">
                <a:solidFill>
                  <a:srgbClr val="1B1F2E"/>
                </a:solidFill>
                <a:uFill>
                  <a:solidFill>
                    <a:srgbClr val="1B1F2E"/>
                  </a:solidFill>
                </a:uFill>
                <a:latin typeface="Malgun Gothic"/>
                <a:cs typeface="Malgun Gothic"/>
              </a:rPr>
              <a:t>비교를 통해 최적</a:t>
            </a:r>
            <a:r>
              <a:rPr sz="1800" b="1" u="sng" spc="5" dirty="0">
                <a:solidFill>
                  <a:srgbClr val="1B1F2E"/>
                </a:solidFill>
                <a:uFill>
                  <a:solidFill>
                    <a:srgbClr val="1B1F2E"/>
                  </a:solidFill>
                </a:uFill>
                <a:latin typeface="Malgun Gothic"/>
                <a:cs typeface="Malgun Gothic"/>
              </a:rPr>
              <a:t> </a:t>
            </a:r>
            <a:r>
              <a:rPr sz="1800" b="1" u="sng" dirty="0">
                <a:solidFill>
                  <a:srgbClr val="1B1F2E"/>
                </a:solidFill>
                <a:uFill>
                  <a:solidFill>
                    <a:srgbClr val="1B1F2E"/>
                  </a:solidFill>
                </a:uFill>
                <a:latin typeface="Malgun Gothic"/>
                <a:cs typeface="Malgun Gothic"/>
              </a:rPr>
              <a:t>모형을 </a:t>
            </a:r>
            <a:r>
              <a:rPr sz="1800" b="1" u="sng" spc="-25" dirty="0">
                <a:solidFill>
                  <a:srgbClr val="1B1F2E"/>
                </a:solidFill>
                <a:uFill>
                  <a:solidFill>
                    <a:srgbClr val="1B1F2E"/>
                  </a:solidFill>
                </a:uFill>
                <a:latin typeface="Malgun Gothic"/>
                <a:cs typeface="Malgun Gothic"/>
              </a:rPr>
              <a:t>정하자</a:t>
            </a:r>
            <a:endParaRPr sz="1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395335" cy="5241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정부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R&amp;D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지원과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기업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혁신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(1)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59"/>
              </a:spcBef>
            </a:pPr>
            <a:endParaRPr sz="2000">
              <a:latin typeface="Malgun Gothic"/>
              <a:cs typeface="Malgun Gothic"/>
            </a:endParaRPr>
          </a:p>
          <a:p>
            <a:pPr marL="556260" marR="93345" indent="-228600" algn="just">
              <a:lnSpc>
                <a:spcPct val="110100"/>
              </a:lnSpc>
              <a:buFont typeface="Wingdings"/>
              <a:buChar char=""/>
              <a:tabLst>
                <a:tab pos="55626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정부는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기업의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혁신활동을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증진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시키고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혁신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성과물을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창출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하기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위해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다양한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정책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수단을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활용함</a:t>
            </a:r>
            <a:endParaRPr sz="2000">
              <a:latin typeface="Malgun Gothic"/>
              <a:cs typeface="Malgun Gothic"/>
            </a:endParaRPr>
          </a:p>
          <a:p>
            <a:pPr marL="1014094" marR="36830" lvl="1" indent="-229235">
              <a:lnSpc>
                <a:spcPct val="110000"/>
              </a:lnSpc>
              <a:spcBef>
                <a:spcPts val="480"/>
              </a:spcBef>
              <a:buFont typeface="Arial MT"/>
              <a:buChar char="•"/>
              <a:tabLst>
                <a:tab pos="1014094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왜?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혁신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성과물을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바탕으로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기업이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성장하게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되면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고용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창출,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50" dirty="0">
                <a:solidFill>
                  <a:srgbClr val="333D47"/>
                </a:solidFill>
                <a:latin typeface="Malgun Gothic"/>
                <a:cs typeface="Malgun Gothic"/>
              </a:rPr>
              <a:t>수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출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증대,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경제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성장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등의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긍정적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효과들이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발생함</a:t>
            </a:r>
            <a:endParaRPr sz="2000">
              <a:latin typeface="Malgun Gothic"/>
              <a:cs typeface="Malgun Gothic"/>
            </a:endParaRPr>
          </a:p>
          <a:p>
            <a:pPr marL="556260" marR="5080" indent="-228600" algn="just">
              <a:lnSpc>
                <a:spcPct val="110000"/>
              </a:lnSpc>
              <a:spcBef>
                <a:spcPts val="3604"/>
              </a:spcBef>
              <a:buFont typeface="Wingdings"/>
              <a:buChar char=""/>
              <a:tabLst>
                <a:tab pos="55626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그런데,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특히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중소기업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의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경우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대기업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중견기업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대비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자원의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제약,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정보의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비대칭성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등의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어려움을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겪기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때문에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혁신투자에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소극적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일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50" dirty="0">
                <a:solidFill>
                  <a:srgbClr val="333D47"/>
                </a:solidFill>
                <a:latin typeface="Malgun Gothic"/>
                <a:cs typeface="Malgun Gothic"/>
              </a:rPr>
              <a:t>수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밖에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없음</a:t>
            </a:r>
            <a:endParaRPr sz="2000">
              <a:latin typeface="Malgun Gothic"/>
              <a:cs typeface="Malgun Gothic"/>
            </a:endParaRPr>
          </a:p>
          <a:p>
            <a:pPr marL="4669155">
              <a:lnSpc>
                <a:spcPct val="100000"/>
              </a:lnSpc>
              <a:spcBef>
                <a:spcPts val="1025"/>
              </a:spcBef>
            </a:pP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물론</a:t>
            </a:r>
            <a:r>
              <a:rPr sz="16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대기업</a:t>
            </a:r>
            <a:r>
              <a:rPr sz="16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대상</a:t>
            </a:r>
            <a:r>
              <a:rPr sz="16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지원도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존재함</a:t>
            </a:r>
            <a:endParaRPr sz="1600">
              <a:latin typeface="Malgun Gothic"/>
              <a:cs typeface="Malgun Gothic"/>
            </a:endParaRPr>
          </a:p>
          <a:p>
            <a:pPr marL="555625" indent="-227965">
              <a:lnSpc>
                <a:spcPct val="100000"/>
              </a:lnSpc>
              <a:spcBef>
                <a:spcPts val="894"/>
              </a:spcBef>
              <a:buFont typeface="Wingdings"/>
              <a:buChar char=""/>
              <a:tabLst>
                <a:tab pos="55562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이에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따라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정부는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중소기업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대상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다양한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형태의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지원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제공함</a:t>
            </a:r>
            <a:endParaRPr sz="2000">
              <a:latin typeface="Malgun Gothic"/>
              <a:cs typeface="Malgun Gothic"/>
            </a:endParaRPr>
          </a:p>
          <a:p>
            <a:pPr marL="1014094" marR="40005" lvl="1" indent="-229235">
              <a:lnSpc>
                <a:spcPct val="110000"/>
              </a:lnSpc>
              <a:spcBef>
                <a:spcPts val="480"/>
              </a:spcBef>
              <a:buFont typeface="Arial MT"/>
              <a:buChar char="•"/>
              <a:tabLst>
                <a:tab pos="1014094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보조금,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세제지원(R&amp;D</a:t>
            </a:r>
            <a:r>
              <a:rPr sz="2000" spc="-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조세지원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등),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금융지원(기술보증,</a:t>
            </a:r>
            <a:r>
              <a:rPr sz="2000" spc="-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신용보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증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등),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인증(벤처인증,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이노비즈인증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등),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관련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정보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지원(DB구축,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6636" y="6262522"/>
            <a:ext cx="29673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보고서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발간),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공공구매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50" dirty="0">
                <a:solidFill>
                  <a:srgbClr val="333D47"/>
                </a:solidFill>
                <a:latin typeface="Malgun Gothic"/>
                <a:cs typeface="Malgun Gothic"/>
              </a:rPr>
              <a:t>등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39047" y="6417970"/>
            <a:ext cx="1238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solidFill>
                  <a:srgbClr val="333D47"/>
                </a:solidFill>
                <a:latin typeface="Malgun Gothic"/>
                <a:cs typeface="Malgun Gothic"/>
              </a:rPr>
              <a:t>4</a:t>
            </a:r>
            <a:endParaRPr sz="1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PSM</a:t>
            </a:r>
            <a:r>
              <a:rPr spc="210" dirty="0"/>
              <a:t> </a:t>
            </a:r>
            <a:r>
              <a:rPr spc="75" dirty="0"/>
              <a:t>Analysis</a:t>
            </a:r>
            <a:r>
              <a:rPr spc="200" dirty="0"/>
              <a:t> </a:t>
            </a:r>
            <a:r>
              <a:rPr spc="70" dirty="0"/>
              <a:t>Using</a:t>
            </a:r>
            <a:r>
              <a:rPr spc="204" dirty="0"/>
              <a:t> </a:t>
            </a:r>
            <a:r>
              <a:rPr spc="-50" dirty="0"/>
              <a:t>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/>
              <a:t>40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300720" cy="5233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4960" indent="-302260">
              <a:lnSpc>
                <a:spcPct val="100000"/>
              </a:lnSpc>
              <a:spcBef>
                <a:spcPts val="105"/>
              </a:spcBef>
              <a:buAutoNum type="arabicPeriod" startAt="2"/>
              <a:tabLst>
                <a:tab pos="314960" algn="l"/>
              </a:tabLst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매칭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및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매칭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결과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검증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–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무엇을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검증하나?</a:t>
            </a:r>
            <a:endParaRPr sz="2000">
              <a:latin typeface="Malgun Gothic"/>
              <a:cs typeface="Malgun Gothic"/>
            </a:endParaRPr>
          </a:p>
          <a:p>
            <a:pPr marL="563245" lvl="1" indent="-227965">
              <a:lnSpc>
                <a:spcPts val="2165"/>
              </a:lnSpc>
              <a:spcBef>
                <a:spcPts val="3484"/>
              </a:spcBef>
              <a:buFont typeface="Wingdings"/>
              <a:buChar char=""/>
              <a:tabLst>
                <a:tab pos="563245" algn="l"/>
              </a:tabLst>
            </a:pP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어떠한</a:t>
            </a:r>
            <a:r>
              <a:rPr sz="1900" spc="-7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방식으로</a:t>
            </a:r>
            <a:r>
              <a:rPr sz="1900" spc="-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매칭할지를</a:t>
            </a:r>
            <a:r>
              <a:rPr sz="1900" spc="-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결정했다면,</a:t>
            </a:r>
            <a:r>
              <a:rPr sz="1900" spc="-6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이제는</a:t>
            </a:r>
            <a:r>
              <a:rPr sz="1900" spc="-7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매칭</a:t>
            </a:r>
            <a:r>
              <a:rPr sz="1900" b="1" spc="-6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결과를</a:t>
            </a:r>
            <a:r>
              <a:rPr sz="1900" b="1" spc="-6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20" dirty="0">
                <a:solidFill>
                  <a:srgbClr val="333D47"/>
                </a:solidFill>
                <a:latin typeface="Malgun Gothic"/>
                <a:cs typeface="Malgun Gothic"/>
              </a:rPr>
              <a:t>검증</a:t>
            </a:r>
            <a:r>
              <a:rPr sz="1900" spc="-20" dirty="0">
                <a:solidFill>
                  <a:srgbClr val="333D47"/>
                </a:solidFill>
                <a:latin typeface="Malgun Gothic"/>
                <a:cs typeface="Malgun Gothic"/>
              </a:rPr>
              <a:t>해볼</a:t>
            </a:r>
            <a:endParaRPr sz="1900">
              <a:latin typeface="Malgun Gothic"/>
              <a:cs typeface="Malgun Gothic"/>
            </a:endParaRPr>
          </a:p>
          <a:p>
            <a:pPr marL="563880">
              <a:lnSpc>
                <a:spcPts val="2165"/>
              </a:lnSpc>
            </a:pPr>
            <a:r>
              <a:rPr sz="1900" spc="-25" dirty="0">
                <a:solidFill>
                  <a:srgbClr val="333D47"/>
                </a:solidFill>
                <a:latin typeface="Malgun Gothic"/>
                <a:cs typeface="Malgun Gothic"/>
              </a:rPr>
              <a:t>차례</a:t>
            </a:r>
            <a:endParaRPr sz="1900">
              <a:latin typeface="Malgun Gothic"/>
              <a:cs typeface="Malgun Gothic"/>
            </a:endParaRPr>
          </a:p>
          <a:p>
            <a:pPr marL="563245" lvl="1" indent="-227965">
              <a:lnSpc>
                <a:spcPct val="100000"/>
              </a:lnSpc>
              <a:spcBef>
                <a:spcPts val="2735"/>
              </a:spcBef>
              <a:buFont typeface="Wingdings"/>
              <a:buChar char=""/>
              <a:tabLst>
                <a:tab pos="563245" algn="l"/>
              </a:tabLst>
            </a:pP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PSM의</a:t>
            </a:r>
            <a:r>
              <a:rPr sz="1900" spc="-6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목적은</a:t>
            </a:r>
            <a:r>
              <a:rPr sz="1900" spc="-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처치군에</a:t>
            </a:r>
            <a:r>
              <a:rPr sz="1900" b="1" spc="-6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맞는</a:t>
            </a:r>
            <a:r>
              <a:rPr sz="1900" b="1" spc="-6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적절한</a:t>
            </a:r>
            <a:r>
              <a:rPr sz="1900" b="1" spc="-6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대조군을</a:t>
            </a:r>
            <a:r>
              <a:rPr sz="1900" b="1" spc="-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매칭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하는</a:t>
            </a:r>
            <a:r>
              <a:rPr sz="1900" spc="-6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0" dirty="0">
                <a:solidFill>
                  <a:srgbClr val="333D47"/>
                </a:solidFill>
                <a:latin typeface="Malgun Gothic"/>
                <a:cs typeface="Malgun Gothic"/>
              </a:rPr>
              <a:t>것</a:t>
            </a:r>
            <a:endParaRPr sz="1900">
              <a:latin typeface="Malgun Gothic"/>
              <a:cs typeface="Malgun Gothic"/>
            </a:endParaRPr>
          </a:p>
          <a:p>
            <a:pPr marL="1021080" marR="78105" lvl="2" indent="-229235">
              <a:lnSpc>
                <a:spcPts val="2050"/>
              </a:lnSpc>
              <a:spcBef>
                <a:spcPts val="490"/>
              </a:spcBef>
              <a:buFont typeface="Arial MT"/>
              <a:buChar char="•"/>
              <a:tabLst>
                <a:tab pos="1021080" algn="l"/>
              </a:tabLst>
            </a:pP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바람직한</a:t>
            </a:r>
            <a:r>
              <a:rPr sz="1900" spc="-6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처치군</a:t>
            </a:r>
            <a:r>
              <a:rPr sz="1900" spc="-6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대조군의</a:t>
            </a:r>
            <a:r>
              <a:rPr sz="1900" spc="-7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특징은</a:t>
            </a:r>
            <a:r>
              <a:rPr sz="1900" spc="-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처치를</a:t>
            </a:r>
            <a:r>
              <a:rPr sz="1900" b="1" spc="-7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제외하고는</a:t>
            </a:r>
            <a:r>
              <a:rPr sz="1900" b="1" spc="-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10" dirty="0">
                <a:solidFill>
                  <a:srgbClr val="333D47"/>
                </a:solidFill>
                <a:latin typeface="Malgun Gothic"/>
                <a:cs typeface="Malgun Gothic"/>
              </a:rPr>
              <a:t>동일(유사)한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특성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을</a:t>
            </a:r>
            <a:r>
              <a:rPr sz="1900" spc="-6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가지는</a:t>
            </a:r>
            <a:r>
              <a:rPr sz="1900" spc="-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60" dirty="0">
                <a:solidFill>
                  <a:srgbClr val="333D47"/>
                </a:solidFill>
                <a:latin typeface="Malgun Gothic"/>
                <a:cs typeface="Malgun Gothic"/>
              </a:rPr>
              <a:t>것</a:t>
            </a:r>
            <a:endParaRPr sz="1900">
              <a:latin typeface="Malgun Gothic"/>
              <a:cs typeface="Malgun Gothic"/>
            </a:endParaRPr>
          </a:p>
          <a:p>
            <a:pPr marL="562610" marR="5080" lvl="1" indent="-227965" algn="just">
              <a:lnSpc>
                <a:spcPts val="2050"/>
              </a:lnSpc>
              <a:spcBef>
                <a:spcPts val="2970"/>
              </a:spcBef>
              <a:buFont typeface="Wingdings"/>
              <a:buChar char=""/>
              <a:tabLst>
                <a:tab pos="563880" algn="l"/>
              </a:tabLst>
            </a:pP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즉,</a:t>
            </a:r>
            <a:r>
              <a:rPr sz="1900" spc="-7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처치군과</a:t>
            </a:r>
            <a:r>
              <a:rPr sz="1900" b="1" spc="-6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매칭된</a:t>
            </a:r>
            <a:r>
              <a:rPr sz="1900" b="1" spc="-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대조군</a:t>
            </a:r>
            <a:r>
              <a:rPr sz="1900" b="1" spc="-6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사이에</a:t>
            </a:r>
            <a:r>
              <a:rPr sz="1900" b="1" spc="-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유의미한</a:t>
            </a:r>
            <a:r>
              <a:rPr sz="1900" b="1" spc="-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차이가</a:t>
            </a:r>
            <a:r>
              <a:rPr sz="1900" b="1" spc="-6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존재하는지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를</a:t>
            </a:r>
            <a:r>
              <a:rPr sz="1900" spc="-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25" dirty="0">
                <a:solidFill>
                  <a:srgbClr val="333D47"/>
                </a:solidFill>
                <a:latin typeface="Malgun Gothic"/>
                <a:cs typeface="Malgun Gothic"/>
              </a:rPr>
              <a:t>분석 	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해야</a:t>
            </a:r>
            <a:r>
              <a:rPr sz="19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60" dirty="0">
                <a:solidFill>
                  <a:srgbClr val="333D47"/>
                </a:solidFill>
                <a:latin typeface="Malgun Gothic"/>
                <a:cs typeface="Malgun Gothic"/>
              </a:rPr>
              <a:t>함</a:t>
            </a:r>
            <a:endParaRPr sz="1900">
              <a:latin typeface="Malgun Gothic"/>
              <a:cs typeface="Malgun Gothic"/>
            </a:endParaRPr>
          </a:p>
          <a:p>
            <a:pPr marL="1019810" lvl="2" indent="-227329" algn="just">
              <a:lnSpc>
                <a:spcPct val="100000"/>
              </a:lnSpc>
              <a:spcBef>
                <a:spcPts val="200"/>
              </a:spcBef>
              <a:buFont typeface="Arial MT"/>
              <a:buChar char="•"/>
              <a:tabLst>
                <a:tab pos="1019810" algn="l"/>
              </a:tabLst>
            </a:pP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모형에</a:t>
            </a:r>
            <a:r>
              <a:rPr sz="1900" spc="-7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반영된</a:t>
            </a:r>
            <a:r>
              <a:rPr sz="1900" spc="-7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공변량(혼동변수)</a:t>
            </a:r>
            <a:r>
              <a:rPr sz="1900" spc="-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기준으로</a:t>
            </a:r>
            <a:r>
              <a:rPr sz="1900" spc="-7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검증</a:t>
            </a:r>
            <a:r>
              <a:rPr sz="1900" spc="-7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(SMD)</a:t>
            </a:r>
            <a:endParaRPr sz="1900">
              <a:latin typeface="Malgun Gothic"/>
              <a:cs typeface="Malgun Gothic"/>
            </a:endParaRPr>
          </a:p>
          <a:p>
            <a:pPr marL="562610" marR="40005" lvl="1" indent="-227965" algn="just">
              <a:lnSpc>
                <a:spcPct val="90000"/>
              </a:lnSpc>
              <a:spcBef>
                <a:spcPts val="2965"/>
              </a:spcBef>
              <a:buFont typeface="Wingdings"/>
              <a:buChar char=""/>
              <a:tabLst>
                <a:tab pos="563880" algn="l"/>
              </a:tabLst>
            </a:pP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또한,</a:t>
            </a:r>
            <a:r>
              <a:rPr sz="1900" spc="-7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PSM의</a:t>
            </a:r>
            <a:r>
              <a:rPr sz="1900" spc="-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주요</a:t>
            </a:r>
            <a:r>
              <a:rPr sz="1900" spc="-6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가정</a:t>
            </a:r>
            <a:r>
              <a:rPr sz="1900" spc="-8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중</a:t>
            </a:r>
            <a:r>
              <a:rPr sz="1900" spc="-6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하나인</a:t>
            </a:r>
            <a:r>
              <a:rPr sz="1900" spc="-6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“처치군과</a:t>
            </a:r>
            <a:r>
              <a:rPr sz="1900" b="1" spc="-6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대조군의</a:t>
            </a:r>
            <a:r>
              <a:rPr sz="1900" b="1" spc="-6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성향점수가</a:t>
            </a:r>
            <a:r>
              <a:rPr sz="1900" b="1" spc="-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25" dirty="0">
                <a:solidFill>
                  <a:srgbClr val="333D47"/>
                </a:solidFill>
                <a:latin typeface="Malgun Gothic"/>
                <a:cs typeface="Malgun Gothic"/>
              </a:rPr>
              <a:t>비슷 	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한</a:t>
            </a:r>
            <a:r>
              <a:rPr sz="1900" b="1" spc="-6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범위</a:t>
            </a:r>
            <a:r>
              <a:rPr sz="1900" b="1" spc="-6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내에</a:t>
            </a:r>
            <a:r>
              <a:rPr sz="1900" b="1" spc="-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존재한다”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는</a:t>
            </a:r>
            <a:r>
              <a:rPr sz="1900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것을</a:t>
            </a:r>
            <a:r>
              <a:rPr sz="1900" spc="-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검증하기</a:t>
            </a:r>
            <a:r>
              <a:rPr sz="1900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위해,</a:t>
            </a:r>
            <a:r>
              <a:rPr sz="1900" spc="-6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처치군과</a:t>
            </a:r>
            <a:r>
              <a:rPr sz="1900" b="1" spc="-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대조군의</a:t>
            </a:r>
            <a:r>
              <a:rPr sz="1900" b="1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25" dirty="0">
                <a:solidFill>
                  <a:srgbClr val="333D47"/>
                </a:solidFill>
                <a:latin typeface="Malgun Gothic"/>
                <a:cs typeface="Malgun Gothic"/>
              </a:rPr>
              <a:t>성향 	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점수</a:t>
            </a:r>
            <a:r>
              <a:rPr sz="1900" b="1" spc="-6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분포</a:t>
            </a:r>
            <a:r>
              <a:rPr sz="1900" b="1" spc="-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역시</a:t>
            </a:r>
            <a:r>
              <a:rPr sz="1900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비교해야</a:t>
            </a:r>
            <a:r>
              <a:rPr sz="1900" spc="-50" dirty="0">
                <a:solidFill>
                  <a:srgbClr val="333D47"/>
                </a:solidFill>
                <a:latin typeface="Malgun Gothic"/>
                <a:cs typeface="Malgun Gothic"/>
              </a:rPr>
              <a:t> 함</a:t>
            </a:r>
            <a:endParaRPr sz="1900">
              <a:latin typeface="Malgun Gothic"/>
              <a:cs typeface="Malgun Gothic"/>
            </a:endParaRPr>
          </a:p>
          <a:p>
            <a:pPr marL="1019810" lvl="2" indent="-227329" algn="just">
              <a:lnSpc>
                <a:spcPct val="100000"/>
              </a:lnSpc>
              <a:spcBef>
                <a:spcPts val="225"/>
              </a:spcBef>
              <a:buFont typeface="Arial MT"/>
              <a:buChar char="•"/>
              <a:tabLst>
                <a:tab pos="1019810" algn="l"/>
              </a:tabLst>
            </a:pP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시각화</a:t>
            </a:r>
            <a:r>
              <a:rPr sz="1900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도구</a:t>
            </a:r>
            <a:r>
              <a:rPr sz="19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활용</a:t>
            </a:r>
            <a:r>
              <a:rPr sz="1900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25" dirty="0">
                <a:solidFill>
                  <a:srgbClr val="333D47"/>
                </a:solidFill>
                <a:latin typeface="Malgun Gothic"/>
                <a:cs typeface="Malgun Gothic"/>
              </a:rPr>
              <a:t>가능</a:t>
            </a:r>
            <a:endParaRPr sz="19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5423" y="2148839"/>
            <a:ext cx="7818120" cy="394716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PSM</a:t>
            </a:r>
            <a:r>
              <a:rPr spc="210" dirty="0"/>
              <a:t> </a:t>
            </a:r>
            <a:r>
              <a:rPr spc="75" dirty="0"/>
              <a:t>Analysis</a:t>
            </a:r>
            <a:r>
              <a:rPr spc="200" dirty="0"/>
              <a:t> </a:t>
            </a:r>
            <a:r>
              <a:rPr spc="70" dirty="0"/>
              <a:t>Using</a:t>
            </a:r>
            <a:r>
              <a:rPr spc="204" dirty="0"/>
              <a:t> </a:t>
            </a:r>
            <a:r>
              <a:rPr spc="-50" dirty="0"/>
              <a:t>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5089" y="1017270"/>
            <a:ext cx="56013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2. 매칭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및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매칭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결과 검증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–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summary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결과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해석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95345" y="5427065"/>
            <a:ext cx="3444875" cy="53784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400" b="1" dirty="0">
                <a:solidFill>
                  <a:srgbClr val="FFFF00"/>
                </a:solidFill>
                <a:latin typeface="Malgun Gothic"/>
                <a:cs typeface="Malgun Gothic"/>
              </a:rPr>
              <a:t>185개</a:t>
            </a:r>
            <a:r>
              <a:rPr sz="1400" b="1" spc="-25" dirty="0">
                <a:solidFill>
                  <a:srgbClr val="FFFF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FF00"/>
                </a:solidFill>
                <a:latin typeface="Malgun Gothic"/>
                <a:cs typeface="Malgun Gothic"/>
              </a:rPr>
              <a:t>처치군에</a:t>
            </a:r>
            <a:r>
              <a:rPr sz="1400" b="1" spc="-15" dirty="0">
                <a:solidFill>
                  <a:srgbClr val="FFFF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FF00"/>
                </a:solidFill>
                <a:latin typeface="Malgun Gothic"/>
                <a:cs typeface="Malgun Gothic"/>
              </a:rPr>
              <a:t>맞는</a:t>
            </a:r>
            <a:r>
              <a:rPr sz="1400" b="1" spc="-15" dirty="0">
                <a:solidFill>
                  <a:srgbClr val="FFFF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FF00"/>
                </a:solidFill>
                <a:latin typeface="Malgun Gothic"/>
                <a:cs typeface="Malgun Gothic"/>
              </a:rPr>
              <a:t>185개</a:t>
            </a:r>
            <a:r>
              <a:rPr sz="1400" b="1" spc="-25" dirty="0">
                <a:solidFill>
                  <a:srgbClr val="FFFF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FF00"/>
                </a:solidFill>
                <a:latin typeface="Malgun Gothic"/>
                <a:cs typeface="Malgun Gothic"/>
              </a:rPr>
              <a:t>대조군이</a:t>
            </a:r>
            <a:r>
              <a:rPr sz="1400" b="1" spc="-30" dirty="0">
                <a:solidFill>
                  <a:srgbClr val="FFFF00"/>
                </a:solidFill>
                <a:latin typeface="Malgun Gothic"/>
                <a:cs typeface="Malgun Gothic"/>
              </a:rPr>
              <a:t> </a:t>
            </a:r>
            <a:r>
              <a:rPr sz="1400" b="1" spc="-25" dirty="0">
                <a:solidFill>
                  <a:srgbClr val="FFFF00"/>
                </a:solidFill>
                <a:latin typeface="Malgun Gothic"/>
                <a:cs typeface="Malgun Gothic"/>
              </a:rPr>
              <a:t>생성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dirty="0">
                <a:solidFill>
                  <a:srgbClr val="FFFF00"/>
                </a:solidFill>
                <a:latin typeface="Malgun Gothic"/>
                <a:cs typeface="Malgun Gothic"/>
              </a:rPr>
              <a:t>244개는</a:t>
            </a:r>
            <a:r>
              <a:rPr sz="1400" b="1" spc="-25" dirty="0">
                <a:solidFill>
                  <a:srgbClr val="FFFF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FF00"/>
                </a:solidFill>
                <a:latin typeface="Malgun Gothic"/>
                <a:cs typeface="Malgun Gothic"/>
              </a:rPr>
              <a:t>짝을</a:t>
            </a:r>
            <a:r>
              <a:rPr sz="1400" b="1" spc="-15" dirty="0">
                <a:solidFill>
                  <a:srgbClr val="FFFF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FF00"/>
                </a:solidFill>
                <a:latin typeface="Malgun Gothic"/>
                <a:cs typeface="Malgun Gothic"/>
              </a:rPr>
              <a:t>찾지</a:t>
            </a:r>
            <a:r>
              <a:rPr sz="1400" b="1" spc="-15" dirty="0">
                <a:solidFill>
                  <a:srgbClr val="FFFF00"/>
                </a:solidFill>
                <a:latin typeface="Malgun Gothic"/>
                <a:cs typeface="Malgun Gothic"/>
              </a:rPr>
              <a:t> </a:t>
            </a:r>
            <a:r>
              <a:rPr sz="1400" b="1" spc="-20" dirty="0">
                <a:solidFill>
                  <a:srgbClr val="FFFF00"/>
                </a:solidFill>
                <a:latin typeface="Malgun Gothic"/>
                <a:cs typeface="Malgun Gothic"/>
              </a:rPr>
              <a:t>못하고…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28390" y="3841241"/>
            <a:ext cx="38836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0AF50"/>
                </a:solidFill>
                <a:latin typeface="Malgun Gothic"/>
                <a:cs typeface="Malgun Gothic"/>
              </a:rPr>
              <a:t>처치군과</a:t>
            </a:r>
            <a:r>
              <a:rPr sz="1400" b="1" spc="-30" dirty="0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AF50"/>
                </a:solidFill>
                <a:latin typeface="Malgun Gothic"/>
                <a:cs typeface="Malgun Gothic"/>
              </a:rPr>
              <a:t>“매칭된”</a:t>
            </a:r>
            <a:r>
              <a:rPr sz="1400" b="1" spc="-20" dirty="0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AF50"/>
                </a:solidFill>
                <a:latin typeface="Malgun Gothic"/>
                <a:cs typeface="Malgun Gothic"/>
              </a:rPr>
              <a:t>대조군</a:t>
            </a:r>
            <a:r>
              <a:rPr sz="1400" b="1" spc="-20" dirty="0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AF50"/>
                </a:solidFill>
                <a:latin typeface="Malgun Gothic"/>
                <a:cs typeface="Malgun Gothic"/>
              </a:rPr>
              <a:t>혼동변수</a:t>
            </a:r>
            <a:r>
              <a:rPr sz="1400" b="1" spc="-25" dirty="0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AF50"/>
                </a:solidFill>
                <a:latin typeface="Malgun Gothic"/>
                <a:cs typeface="Malgun Gothic"/>
              </a:rPr>
              <a:t>평균값</a:t>
            </a:r>
            <a:r>
              <a:rPr sz="1400" b="1" spc="-20" dirty="0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sz="1400" b="1" spc="-25" dirty="0">
                <a:solidFill>
                  <a:srgbClr val="00AF50"/>
                </a:solidFill>
                <a:latin typeface="Malgun Gothic"/>
                <a:cs typeface="Malgun Gothic"/>
              </a:rPr>
              <a:t>비교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3275" y="1429614"/>
            <a:ext cx="3560445" cy="53784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#이전에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추정한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mymodel의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summary</a:t>
            </a:r>
            <a:r>
              <a:rPr sz="14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출력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summary(mymodel)</a:t>
            </a:r>
            <a:endParaRPr sz="1400">
              <a:latin typeface="Malgun Gothic"/>
              <a:cs typeface="Malgun Gothic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356360" y="2839224"/>
            <a:ext cx="2353310" cy="2348865"/>
            <a:chOff x="1356360" y="2839224"/>
            <a:chExt cx="2353310" cy="234886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6360" y="2839224"/>
              <a:ext cx="2334767" cy="110336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427988" y="2887980"/>
              <a:ext cx="2196465" cy="965200"/>
            </a:xfrm>
            <a:custGeom>
              <a:avLst/>
              <a:gdLst/>
              <a:ahLst/>
              <a:cxnLst/>
              <a:rect l="l" t="t" r="r" b="b"/>
              <a:pathLst>
                <a:path w="2196465" h="965200">
                  <a:moveTo>
                    <a:pt x="0" y="964691"/>
                  </a:moveTo>
                  <a:lnTo>
                    <a:pt x="2196084" y="964691"/>
                  </a:lnTo>
                  <a:lnTo>
                    <a:pt x="2196084" y="0"/>
                  </a:lnTo>
                  <a:lnTo>
                    <a:pt x="0" y="0"/>
                  </a:lnTo>
                  <a:lnTo>
                    <a:pt x="0" y="964691"/>
                  </a:lnTo>
                  <a:close/>
                </a:path>
              </a:pathLst>
            </a:custGeom>
            <a:ln w="571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4648" y="4072115"/>
              <a:ext cx="2334767" cy="111558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446276" y="4120896"/>
              <a:ext cx="2196465" cy="977265"/>
            </a:xfrm>
            <a:custGeom>
              <a:avLst/>
              <a:gdLst/>
              <a:ahLst/>
              <a:cxnLst/>
              <a:rect l="l" t="t" r="r" b="b"/>
              <a:pathLst>
                <a:path w="2196465" h="977264">
                  <a:moveTo>
                    <a:pt x="0" y="976883"/>
                  </a:moveTo>
                  <a:lnTo>
                    <a:pt x="2196083" y="976883"/>
                  </a:lnTo>
                  <a:lnTo>
                    <a:pt x="2196083" y="0"/>
                  </a:lnTo>
                  <a:lnTo>
                    <a:pt x="0" y="0"/>
                  </a:lnTo>
                  <a:lnTo>
                    <a:pt x="0" y="976883"/>
                  </a:lnTo>
                  <a:close/>
                </a:path>
              </a:pathLst>
            </a:custGeom>
            <a:ln w="5715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368166" y="2221230"/>
            <a:ext cx="5083175" cy="631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distance는</a:t>
            </a:r>
            <a:r>
              <a:rPr sz="14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성향점수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405"/>
              </a:spcBef>
            </a:pP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처치군과</a:t>
            </a:r>
            <a:r>
              <a:rPr sz="1400" b="1" spc="-4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모든</a:t>
            </a:r>
            <a:r>
              <a:rPr sz="1400" b="1" spc="-2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대조군</a:t>
            </a:r>
            <a:r>
              <a:rPr sz="1400" b="1" spc="-2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혼동변수</a:t>
            </a:r>
            <a:r>
              <a:rPr sz="1400" b="1" spc="-40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평균값</a:t>
            </a:r>
            <a:r>
              <a:rPr sz="1400" b="1" spc="-25" dirty="0">
                <a:solidFill>
                  <a:srgbClr val="006FC0"/>
                </a:solidFill>
                <a:latin typeface="Malgun Gothic"/>
                <a:cs typeface="Malgun Gothic"/>
              </a:rPr>
              <a:t> 비교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/>
              <a:t>41</a:t>
            </a:fld>
            <a:endParaRPr spc="-25" dirty="0"/>
          </a:p>
        </p:txBody>
      </p:sp>
      <p:sp>
        <p:nvSpPr>
          <p:cNvPr id="14" name="object 14"/>
          <p:cNvSpPr txBox="1"/>
          <p:nvPr/>
        </p:nvSpPr>
        <p:spPr>
          <a:xfrm>
            <a:off x="4458970" y="1362811"/>
            <a:ext cx="4615180" cy="537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distance</a:t>
            </a:r>
            <a:r>
              <a:rPr sz="14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차이로부터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알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수</a:t>
            </a:r>
            <a:r>
              <a:rPr sz="140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있는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것은?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무작위통제실험이었다면</a:t>
            </a:r>
            <a:r>
              <a:rPr sz="1400" b="1" spc="-6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distance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값이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어떻게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Malgun Gothic"/>
                <a:cs typeface="Malgun Gothic"/>
              </a:rPr>
              <a:t>나타날까?</a:t>
            </a:r>
            <a:endParaRPr sz="1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25423" y="2148839"/>
            <a:ext cx="7818120" cy="3947160"/>
            <a:chOff x="725423" y="2148839"/>
            <a:chExt cx="7818120" cy="39471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5423" y="2148839"/>
              <a:ext cx="7818120" cy="394716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41775" y="2775203"/>
              <a:ext cx="1466088" cy="249936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613403" y="2823971"/>
              <a:ext cx="1327785" cy="2360930"/>
            </a:xfrm>
            <a:custGeom>
              <a:avLst/>
              <a:gdLst/>
              <a:ahLst/>
              <a:cxnLst/>
              <a:rect l="l" t="t" r="r" b="b"/>
              <a:pathLst>
                <a:path w="1327785" h="2360929">
                  <a:moveTo>
                    <a:pt x="0" y="2360676"/>
                  </a:moveTo>
                  <a:lnTo>
                    <a:pt x="1327403" y="2360676"/>
                  </a:lnTo>
                  <a:lnTo>
                    <a:pt x="1327403" y="0"/>
                  </a:lnTo>
                  <a:lnTo>
                    <a:pt x="0" y="0"/>
                  </a:lnTo>
                  <a:lnTo>
                    <a:pt x="0" y="2360676"/>
                  </a:lnTo>
                  <a:close/>
                </a:path>
              </a:pathLst>
            </a:custGeom>
            <a:ln w="57150">
              <a:solidFill>
                <a:srgbClr val="EB2C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PSM</a:t>
            </a:r>
            <a:r>
              <a:rPr spc="210" dirty="0"/>
              <a:t> </a:t>
            </a:r>
            <a:r>
              <a:rPr spc="75" dirty="0"/>
              <a:t>Analysis</a:t>
            </a:r>
            <a:r>
              <a:rPr spc="200" dirty="0"/>
              <a:t> </a:t>
            </a:r>
            <a:r>
              <a:rPr spc="70" dirty="0"/>
              <a:t>Using</a:t>
            </a:r>
            <a:r>
              <a:rPr spc="204" dirty="0"/>
              <a:t> </a:t>
            </a:r>
            <a:r>
              <a:rPr spc="-50" dirty="0"/>
              <a:t>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85089" y="1017270"/>
            <a:ext cx="4275455" cy="9499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2.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매칭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및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매칭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결과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검증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–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SMD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(1)</a:t>
            </a:r>
            <a:endParaRPr sz="2000">
              <a:latin typeface="Malgun Gothic"/>
              <a:cs typeface="Malgun Gothic"/>
            </a:endParaRPr>
          </a:p>
          <a:p>
            <a:pPr marL="430530">
              <a:lnSpc>
                <a:spcPct val="100000"/>
              </a:lnSpc>
              <a:spcBef>
                <a:spcPts val="1175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#이전에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추정한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mymodel의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summary</a:t>
            </a:r>
            <a:r>
              <a:rPr sz="14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출력</a:t>
            </a:r>
            <a:endParaRPr sz="1400">
              <a:latin typeface="Malgun Gothic"/>
              <a:cs typeface="Malgun Gothic"/>
            </a:endParaRPr>
          </a:p>
          <a:p>
            <a:pPr marL="430530">
              <a:lnSpc>
                <a:spcPct val="100000"/>
              </a:lnSpc>
              <a:spcBef>
                <a:spcPts val="335"/>
              </a:spcBef>
            </a:pP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summary(mymodel)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25722" y="5275579"/>
            <a:ext cx="31807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평균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차이가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유의미한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지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나타내는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지표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53428" y="5267325"/>
            <a:ext cx="2181860" cy="23622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21590" rIns="0" bIns="0" rtlCol="0">
            <a:spAutoFit/>
          </a:bodyPr>
          <a:lstStyle/>
          <a:p>
            <a:pPr marL="1270">
              <a:lnSpc>
                <a:spcPct val="100000"/>
              </a:lnSpc>
              <a:spcBef>
                <a:spcPts val="170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(0.1보다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작은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것이</a:t>
            </a:r>
            <a:r>
              <a:rPr sz="14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바람직)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94630" y="1012994"/>
            <a:ext cx="1325880" cy="66548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401955">
              <a:lnSpc>
                <a:spcPct val="100000"/>
              </a:lnSpc>
              <a:spcBef>
                <a:spcPts val="720"/>
              </a:spcBef>
            </a:pPr>
            <a:r>
              <a:rPr sz="2200" dirty="0">
                <a:solidFill>
                  <a:srgbClr val="1B1F2E"/>
                </a:solidFill>
                <a:latin typeface="Cambria Math"/>
                <a:cs typeface="Cambria Math"/>
              </a:rPr>
              <a:t>𝑺𝑴𝑫</a:t>
            </a:r>
            <a:r>
              <a:rPr sz="2200" spc="90" dirty="0">
                <a:solidFill>
                  <a:srgbClr val="1B1F2E"/>
                </a:solidFill>
                <a:latin typeface="Cambria Math"/>
                <a:cs typeface="Cambria Math"/>
              </a:rPr>
              <a:t> </a:t>
            </a:r>
            <a:r>
              <a:rPr sz="2200" spc="-50" dirty="0">
                <a:solidFill>
                  <a:srgbClr val="1B1F2E"/>
                </a:solidFill>
                <a:latin typeface="Cambria Math"/>
                <a:cs typeface="Cambria Math"/>
              </a:rPr>
              <a:t>=</a:t>
            </a:r>
            <a:endParaRPr sz="22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표준화</a:t>
            </a:r>
            <a:r>
              <a:rPr sz="120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spc="-20" dirty="0">
                <a:solidFill>
                  <a:srgbClr val="FF0000"/>
                </a:solidFill>
                <a:latin typeface="Malgun Gothic"/>
                <a:cs typeface="Malgun Gothic"/>
              </a:rPr>
              <a:t>평균차이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245605" y="1295146"/>
            <a:ext cx="1062355" cy="18415"/>
          </a:xfrm>
          <a:custGeom>
            <a:avLst/>
            <a:gdLst/>
            <a:ahLst/>
            <a:cxnLst/>
            <a:rect l="l" t="t" r="r" b="b"/>
            <a:pathLst>
              <a:path w="1062354" h="18415">
                <a:moveTo>
                  <a:pt x="1062227" y="0"/>
                </a:moveTo>
                <a:lnTo>
                  <a:pt x="0" y="0"/>
                </a:lnTo>
                <a:lnTo>
                  <a:pt x="0" y="18287"/>
                </a:lnTo>
                <a:lnTo>
                  <a:pt x="1062227" y="18287"/>
                </a:lnTo>
                <a:lnTo>
                  <a:pt x="1062227" y="0"/>
                </a:lnTo>
                <a:close/>
              </a:path>
            </a:pathLst>
          </a:custGeom>
          <a:solidFill>
            <a:srgbClr val="1B1F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274053" y="880363"/>
            <a:ext cx="99504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200" spc="-785" dirty="0">
                <a:solidFill>
                  <a:srgbClr val="1B1F2E"/>
                </a:solidFill>
                <a:latin typeface="Cambria Math"/>
                <a:cs typeface="Cambria Math"/>
              </a:rPr>
              <a:t>𝑿</a:t>
            </a:r>
            <a:r>
              <a:rPr sz="3300" spc="-1177" baseline="10101" dirty="0">
                <a:solidFill>
                  <a:srgbClr val="1B1F2E"/>
                </a:solidFill>
                <a:latin typeface="Cambria Math"/>
                <a:cs typeface="Cambria Math"/>
              </a:rPr>
              <a:t>ഥ</a:t>
            </a:r>
            <a:r>
              <a:rPr sz="2400" spc="-1177" baseline="-15625" dirty="0">
                <a:solidFill>
                  <a:srgbClr val="1B1F2E"/>
                </a:solidFill>
                <a:latin typeface="Cambria Math"/>
                <a:cs typeface="Cambria Math"/>
              </a:rPr>
              <a:t>𝒕</a:t>
            </a:r>
            <a:r>
              <a:rPr sz="2400" spc="330" baseline="-15625" dirty="0">
                <a:solidFill>
                  <a:srgbClr val="1B1F2E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1B1F2E"/>
                </a:solidFill>
                <a:latin typeface="Cambria Math"/>
                <a:cs typeface="Cambria Math"/>
              </a:rPr>
              <a:t>−</a:t>
            </a:r>
            <a:r>
              <a:rPr sz="2200" spc="5" dirty="0">
                <a:solidFill>
                  <a:srgbClr val="1B1F2E"/>
                </a:solidFill>
                <a:latin typeface="Cambria Math"/>
                <a:cs typeface="Cambria Math"/>
              </a:rPr>
              <a:t> </a:t>
            </a:r>
            <a:r>
              <a:rPr sz="2200" spc="-775" dirty="0">
                <a:solidFill>
                  <a:srgbClr val="1B1F2E"/>
                </a:solidFill>
                <a:latin typeface="Cambria Math"/>
                <a:cs typeface="Cambria Math"/>
              </a:rPr>
              <a:t>𝑿</a:t>
            </a:r>
            <a:r>
              <a:rPr sz="3300" spc="-1162" baseline="10101" dirty="0">
                <a:solidFill>
                  <a:srgbClr val="1B1F2E"/>
                </a:solidFill>
                <a:latin typeface="Cambria Math"/>
                <a:cs typeface="Cambria Math"/>
              </a:rPr>
              <a:t>ഥ</a:t>
            </a:r>
            <a:r>
              <a:rPr sz="2400" spc="-1162" baseline="-15625" dirty="0">
                <a:solidFill>
                  <a:srgbClr val="1B1F2E"/>
                </a:solidFill>
                <a:latin typeface="Cambria Math"/>
                <a:cs typeface="Cambria Math"/>
              </a:rPr>
              <a:t>𝒄</a:t>
            </a:r>
            <a:endParaRPr sz="2400" baseline="-15625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/>
              <a:t>42</a:t>
            </a:fld>
            <a:endParaRPr spc="-25" dirty="0"/>
          </a:p>
        </p:txBody>
      </p:sp>
      <p:sp>
        <p:nvSpPr>
          <p:cNvPr id="13" name="object 13"/>
          <p:cNvSpPr txBox="1"/>
          <p:nvPr/>
        </p:nvSpPr>
        <p:spPr>
          <a:xfrm>
            <a:off x="6208521" y="1235788"/>
            <a:ext cx="2338070" cy="69596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69"/>
              </a:spcBef>
            </a:pPr>
            <a:r>
              <a:rPr sz="3300" spc="-15" baseline="11363" dirty="0">
                <a:solidFill>
                  <a:srgbClr val="1B1F2E"/>
                </a:solidFill>
                <a:latin typeface="Cambria Math"/>
                <a:cs typeface="Cambria Math"/>
              </a:rPr>
              <a:t>𝑺𝑫</a:t>
            </a:r>
            <a:r>
              <a:rPr sz="1600" spc="-10" dirty="0">
                <a:solidFill>
                  <a:srgbClr val="1B1F2E"/>
                </a:solidFill>
                <a:latin typeface="Cambria Math"/>
                <a:cs typeface="Cambria Math"/>
              </a:rPr>
              <a:t>𝒑𝒐𝒐𝒍𝒆𝒅</a:t>
            </a:r>
            <a:endParaRPr sz="1600">
              <a:latin typeface="Cambria Math"/>
              <a:cs typeface="Cambria Math"/>
            </a:endParaRPr>
          </a:p>
          <a:p>
            <a:pPr marL="504190">
              <a:lnSpc>
                <a:spcPct val="100000"/>
              </a:lnSpc>
              <a:spcBef>
                <a:spcPts val="425"/>
              </a:spcBef>
            </a:pP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처치군</a:t>
            </a:r>
            <a:r>
              <a:rPr sz="120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+</a:t>
            </a:r>
            <a:r>
              <a:rPr sz="1200" b="1" spc="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대조군 </a:t>
            </a:r>
            <a:r>
              <a:rPr sz="1200" b="1" spc="-20" dirty="0">
                <a:solidFill>
                  <a:srgbClr val="FF0000"/>
                </a:solidFill>
                <a:latin typeface="Malgun Gothic"/>
                <a:cs typeface="Malgun Gothic"/>
              </a:rPr>
              <a:t>표준편차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25722" y="5601106"/>
            <a:ext cx="33724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절대값이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0.1보다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작다면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차이가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유의미하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72300" y="5592698"/>
            <a:ext cx="441325" cy="23622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2159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70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지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spc="-50" dirty="0">
                <a:solidFill>
                  <a:srgbClr val="FF0000"/>
                </a:solidFill>
                <a:latin typeface="Malgun Gothic"/>
                <a:cs typeface="Malgun Gothic"/>
              </a:rPr>
              <a:t>않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389114" y="5601106"/>
            <a:ext cx="8001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다고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판단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25722" y="5857138"/>
            <a:ext cx="29444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(절대값이</a:t>
            </a:r>
            <a:r>
              <a:rPr sz="14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작을수록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차이가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유의미하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556247" y="5828919"/>
            <a:ext cx="429259" cy="25654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41275" rIns="0" bIns="0" rtlCol="0">
            <a:spAutoFit/>
          </a:bodyPr>
          <a:lstStyle/>
          <a:p>
            <a:pPr marL="635">
              <a:lnSpc>
                <a:spcPct val="100000"/>
              </a:lnSpc>
              <a:spcBef>
                <a:spcPts val="325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지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spc="-50" dirty="0">
                <a:solidFill>
                  <a:srgbClr val="FF0000"/>
                </a:solidFill>
                <a:latin typeface="Malgun Gothic"/>
                <a:cs typeface="Malgun Gothic"/>
              </a:rPr>
              <a:t>않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960869" y="5857138"/>
            <a:ext cx="6838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다고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봄)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417058" y="785621"/>
            <a:ext cx="8407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처치군</a:t>
            </a:r>
            <a:r>
              <a:rPr sz="120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spc="-25" dirty="0">
                <a:solidFill>
                  <a:srgbClr val="FF0000"/>
                </a:solidFill>
                <a:latin typeface="Malgun Gothic"/>
                <a:cs typeface="Malgun Gothic"/>
              </a:rPr>
              <a:t>평균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241285" y="791717"/>
            <a:ext cx="8413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대조군</a:t>
            </a:r>
            <a:r>
              <a:rPr sz="120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spc="-25" dirty="0">
                <a:solidFill>
                  <a:srgbClr val="FF0000"/>
                </a:solidFill>
                <a:latin typeface="Malgun Gothic"/>
                <a:cs typeface="Malgun Gothic"/>
              </a:rPr>
              <a:t>평균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080764" y="2539364"/>
            <a:ext cx="40767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가장</a:t>
            </a:r>
            <a:r>
              <a:rPr sz="1400" b="1" spc="-5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중요</a:t>
            </a:r>
            <a:r>
              <a:rPr sz="1400" b="1" spc="-5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(Standardized</a:t>
            </a:r>
            <a:r>
              <a:rPr sz="1400" b="1" spc="-7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Mean</a:t>
            </a:r>
            <a:r>
              <a:rPr sz="14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Difference,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SMD)</a:t>
            </a:r>
            <a:endParaRPr sz="1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528447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PSM</a:t>
            </a:r>
            <a:r>
              <a:rPr spc="210" dirty="0"/>
              <a:t> </a:t>
            </a:r>
            <a:r>
              <a:rPr spc="75" dirty="0"/>
              <a:t>Analysis</a:t>
            </a:r>
            <a:r>
              <a:rPr spc="200" dirty="0"/>
              <a:t> </a:t>
            </a:r>
            <a:r>
              <a:rPr spc="70" dirty="0"/>
              <a:t>Using</a:t>
            </a:r>
            <a:r>
              <a:rPr spc="204" dirty="0"/>
              <a:t> </a:t>
            </a:r>
            <a:r>
              <a:rPr spc="-50" dirty="0"/>
              <a:t>R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/>
              <a:t>43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42767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2.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매칭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및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매칭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결과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검증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–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SMD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(2)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7962" y="1937174"/>
            <a:ext cx="1325880" cy="66548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401320">
              <a:lnSpc>
                <a:spcPct val="100000"/>
              </a:lnSpc>
              <a:spcBef>
                <a:spcPts val="720"/>
              </a:spcBef>
            </a:pPr>
            <a:r>
              <a:rPr sz="2200" dirty="0">
                <a:solidFill>
                  <a:srgbClr val="1B1F2E"/>
                </a:solidFill>
                <a:latin typeface="Cambria Math"/>
                <a:cs typeface="Cambria Math"/>
              </a:rPr>
              <a:t>𝑺𝑴𝑫</a:t>
            </a:r>
            <a:r>
              <a:rPr sz="2200" spc="90" dirty="0">
                <a:solidFill>
                  <a:srgbClr val="1B1F2E"/>
                </a:solidFill>
                <a:latin typeface="Cambria Math"/>
                <a:cs typeface="Cambria Math"/>
              </a:rPr>
              <a:t> </a:t>
            </a:r>
            <a:r>
              <a:rPr sz="2200" spc="-50" dirty="0">
                <a:solidFill>
                  <a:srgbClr val="1B1F2E"/>
                </a:solidFill>
                <a:latin typeface="Cambria Math"/>
                <a:cs typeface="Cambria Math"/>
              </a:rPr>
              <a:t>=</a:t>
            </a:r>
            <a:endParaRPr sz="22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표준화 </a:t>
            </a:r>
            <a:r>
              <a:rPr sz="1200" b="1" spc="-20" dirty="0">
                <a:solidFill>
                  <a:srgbClr val="FF0000"/>
                </a:solidFill>
                <a:latin typeface="Malgun Gothic"/>
                <a:cs typeface="Malgun Gothic"/>
              </a:rPr>
              <a:t>평균차이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79777" y="1751202"/>
            <a:ext cx="1835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19" dirty="0">
                <a:solidFill>
                  <a:srgbClr val="1B1F2E"/>
                </a:solidFill>
                <a:latin typeface="Cambria Math"/>
                <a:cs typeface="Cambria Math"/>
              </a:rPr>
              <a:t>ഥ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37614" y="1804542"/>
            <a:ext cx="8858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389890" algn="l"/>
              </a:tabLst>
            </a:pPr>
            <a:r>
              <a:rPr sz="2200" spc="-50" dirty="0">
                <a:solidFill>
                  <a:srgbClr val="1B1F2E"/>
                </a:solidFill>
                <a:latin typeface="Cambria Math"/>
                <a:cs typeface="Cambria Math"/>
              </a:rPr>
              <a:t>𝑿</a:t>
            </a:r>
            <a:r>
              <a:rPr sz="2200" dirty="0">
                <a:solidFill>
                  <a:srgbClr val="1B1F2E"/>
                </a:solidFill>
                <a:latin typeface="Cambria Math"/>
                <a:cs typeface="Cambria Math"/>
              </a:rPr>
              <a:t>	−</a:t>
            </a:r>
            <a:r>
              <a:rPr sz="2200" spc="-5" dirty="0">
                <a:solidFill>
                  <a:srgbClr val="1B1F2E"/>
                </a:solidFill>
                <a:latin typeface="Cambria Math"/>
                <a:cs typeface="Cambria Math"/>
              </a:rPr>
              <a:t> </a:t>
            </a:r>
            <a:r>
              <a:rPr sz="2200" spc="-1225" dirty="0">
                <a:solidFill>
                  <a:srgbClr val="1B1F2E"/>
                </a:solidFill>
                <a:latin typeface="Cambria Math"/>
                <a:cs typeface="Cambria Math"/>
              </a:rPr>
              <a:t>𝑿</a:t>
            </a:r>
            <a:r>
              <a:rPr sz="3300" spc="-1837" baseline="10101" dirty="0">
                <a:solidFill>
                  <a:srgbClr val="1B1F2E"/>
                </a:solidFill>
                <a:latin typeface="Cambria Math"/>
                <a:cs typeface="Cambria Math"/>
              </a:rPr>
              <a:t>ഥ</a:t>
            </a:r>
            <a:endParaRPr sz="3300" baseline="10101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97482" y="2202002"/>
            <a:ext cx="3937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5" dirty="0">
                <a:solidFill>
                  <a:srgbClr val="1B1F2E"/>
                </a:solidFill>
                <a:latin typeface="Cambria Math"/>
                <a:cs typeface="Cambria Math"/>
              </a:rPr>
              <a:t>𝑺𝑫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97101" y="1935606"/>
            <a:ext cx="1087755" cy="6686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  <a:tabLst>
                <a:tab pos="259079" algn="l"/>
                <a:tab pos="880744" algn="l"/>
              </a:tabLst>
            </a:pPr>
            <a:r>
              <a:rPr sz="1600" u="heavy" dirty="0">
                <a:solidFill>
                  <a:srgbClr val="1B1F2E"/>
                </a:solidFill>
                <a:uFill>
                  <a:solidFill>
                    <a:srgbClr val="1B1F2E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600" u="heavy" spc="-50" dirty="0">
                <a:solidFill>
                  <a:srgbClr val="1B1F2E"/>
                </a:solidFill>
                <a:uFill>
                  <a:solidFill>
                    <a:srgbClr val="1B1F2E"/>
                  </a:solidFill>
                </a:uFill>
                <a:latin typeface="Cambria Math"/>
                <a:cs typeface="Cambria Math"/>
              </a:rPr>
              <a:t>𝒕</a:t>
            </a:r>
            <a:r>
              <a:rPr sz="1600" u="heavy" dirty="0">
                <a:solidFill>
                  <a:srgbClr val="1B1F2E"/>
                </a:solidFill>
                <a:uFill>
                  <a:solidFill>
                    <a:srgbClr val="1B1F2E"/>
                  </a:solidFill>
                </a:uFill>
                <a:latin typeface="Cambria Math"/>
                <a:cs typeface="Cambria Math"/>
              </a:rPr>
              <a:t>	</a:t>
            </a:r>
            <a:r>
              <a:rPr sz="1600" u="heavy" spc="-50" dirty="0">
                <a:solidFill>
                  <a:srgbClr val="1B1F2E"/>
                </a:solidFill>
                <a:uFill>
                  <a:solidFill>
                    <a:srgbClr val="1B1F2E"/>
                  </a:solidFill>
                </a:uFill>
                <a:latin typeface="Cambria Math"/>
                <a:cs typeface="Cambria Math"/>
              </a:rPr>
              <a:t>𝒄</a:t>
            </a:r>
            <a:r>
              <a:rPr sz="1600" u="heavy" spc="500" dirty="0">
                <a:solidFill>
                  <a:srgbClr val="1B1F2E"/>
                </a:solidFill>
                <a:uFill>
                  <a:solidFill>
                    <a:srgbClr val="1B1F2E"/>
                  </a:solidFill>
                </a:uFill>
                <a:latin typeface="Cambria Math"/>
                <a:cs typeface="Cambria Math"/>
              </a:rPr>
              <a:t> </a:t>
            </a:r>
            <a:endParaRPr sz="1600">
              <a:latin typeface="Cambria Math"/>
              <a:cs typeface="Cambria Math"/>
            </a:endParaRPr>
          </a:p>
          <a:p>
            <a:pPr marR="17780" algn="r">
              <a:lnSpc>
                <a:spcPct val="100000"/>
              </a:lnSpc>
              <a:spcBef>
                <a:spcPts val="1215"/>
              </a:spcBef>
            </a:pPr>
            <a:r>
              <a:rPr sz="1600" spc="-10" dirty="0">
                <a:solidFill>
                  <a:srgbClr val="1B1F2E"/>
                </a:solidFill>
                <a:latin typeface="Cambria Math"/>
                <a:cs typeface="Cambria Math"/>
              </a:rPr>
              <a:t>𝒑𝒐𝒐𝒍𝒆𝒅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74672" y="2686558"/>
            <a:ext cx="3401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두</a:t>
            </a:r>
            <a:r>
              <a:rPr sz="12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그룹 공변량에</a:t>
            </a:r>
            <a:r>
              <a:rPr sz="120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대해</a:t>
            </a:r>
            <a:r>
              <a:rPr sz="1200" b="1" spc="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풀링된(pooled)</a:t>
            </a:r>
            <a:r>
              <a:rPr sz="12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표준</a:t>
            </a:r>
            <a:r>
              <a:rPr sz="1200" b="1" spc="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spc="-25" dirty="0">
                <a:solidFill>
                  <a:srgbClr val="FF0000"/>
                </a:solidFill>
                <a:latin typeface="Malgun Gothic"/>
                <a:cs typeface="Malgun Gothic"/>
              </a:rPr>
              <a:t>편차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80363" y="1709673"/>
            <a:ext cx="8407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처치군</a:t>
            </a:r>
            <a:r>
              <a:rPr sz="120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spc="-25" dirty="0">
                <a:solidFill>
                  <a:srgbClr val="FF0000"/>
                </a:solidFill>
                <a:latin typeface="Malgun Gothic"/>
                <a:cs typeface="Malgun Gothic"/>
              </a:rPr>
              <a:t>평균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04845" y="1715770"/>
            <a:ext cx="8407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대조군</a:t>
            </a:r>
            <a:r>
              <a:rPr sz="120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spc="-25" dirty="0">
                <a:solidFill>
                  <a:srgbClr val="FF0000"/>
                </a:solidFill>
                <a:latin typeface="Malgun Gothic"/>
                <a:cs typeface="Malgun Gothic"/>
              </a:rPr>
              <a:t>평균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67425" y="2011425"/>
            <a:ext cx="41846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1B1F2E"/>
                </a:solidFill>
                <a:latin typeface="Cambria Math"/>
                <a:cs typeface="Cambria Math"/>
              </a:rPr>
              <a:t>𝐭</a:t>
            </a:r>
            <a:r>
              <a:rPr sz="2200" spc="120" dirty="0">
                <a:solidFill>
                  <a:srgbClr val="1B1F2E"/>
                </a:solidFill>
                <a:latin typeface="Cambria Math"/>
                <a:cs typeface="Cambria Math"/>
              </a:rPr>
              <a:t> </a:t>
            </a:r>
            <a:r>
              <a:rPr sz="2200" spc="-60" dirty="0">
                <a:solidFill>
                  <a:srgbClr val="1B1F2E"/>
                </a:solidFill>
                <a:latin typeface="Cambria Math"/>
                <a:cs typeface="Cambria Math"/>
              </a:rPr>
              <a:t>=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84568" y="1746249"/>
            <a:ext cx="2514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300" spc="-1822" baseline="-10101" dirty="0">
                <a:solidFill>
                  <a:srgbClr val="1B1F2E"/>
                </a:solidFill>
                <a:latin typeface="Cambria Math"/>
                <a:cs typeface="Cambria Math"/>
              </a:rPr>
              <a:t>𝑿</a:t>
            </a:r>
            <a:r>
              <a:rPr sz="2200" spc="-1215" dirty="0">
                <a:solidFill>
                  <a:srgbClr val="1B1F2E"/>
                </a:solidFill>
                <a:latin typeface="Cambria Math"/>
                <a:cs typeface="Cambria Math"/>
              </a:rPr>
              <a:t>ഥ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38136" y="1799589"/>
            <a:ext cx="52133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1B1F2E"/>
                </a:solidFill>
                <a:latin typeface="Cambria Math"/>
                <a:cs typeface="Cambria Math"/>
              </a:rPr>
              <a:t>−</a:t>
            </a:r>
            <a:r>
              <a:rPr sz="2200" spc="-5" dirty="0">
                <a:solidFill>
                  <a:srgbClr val="1B1F2E"/>
                </a:solidFill>
                <a:latin typeface="Cambria Math"/>
                <a:cs typeface="Cambria Math"/>
              </a:rPr>
              <a:t> </a:t>
            </a:r>
            <a:r>
              <a:rPr sz="2200" spc="-1215" dirty="0">
                <a:solidFill>
                  <a:srgbClr val="1B1F2E"/>
                </a:solidFill>
                <a:latin typeface="Cambria Math"/>
                <a:cs typeface="Cambria Math"/>
              </a:rPr>
              <a:t>𝑿</a:t>
            </a:r>
            <a:r>
              <a:rPr sz="3300" spc="-1822" baseline="10101" dirty="0">
                <a:solidFill>
                  <a:srgbClr val="1B1F2E"/>
                </a:solidFill>
                <a:latin typeface="Cambria Math"/>
                <a:cs typeface="Cambria Math"/>
              </a:rPr>
              <a:t>ഥ</a:t>
            </a:r>
            <a:endParaRPr sz="3300" baseline="10101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98284" y="1930654"/>
            <a:ext cx="9575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17804" algn="l"/>
                <a:tab pos="841375" algn="l"/>
              </a:tabLst>
            </a:pPr>
            <a:r>
              <a:rPr sz="1600" u="heavy" dirty="0">
                <a:solidFill>
                  <a:srgbClr val="1B1F2E"/>
                </a:solidFill>
                <a:uFill>
                  <a:solidFill>
                    <a:srgbClr val="1B1F2E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600" u="heavy" spc="-50" dirty="0">
                <a:solidFill>
                  <a:srgbClr val="1B1F2E"/>
                </a:solidFill>
                <a:uFill>
                  <a:solidFill>
                    <a:srgbClr val="1B1F2E"/>
                  </a:solidFill>
                </a:uFill>
                <a:latin typeface="Cambria Math"/>
                <a:cs typeface="Cambria Math"/>
              </a:rPr>
              <a:t>𝒕</a:t>
            </a:r>
            <a:r>
              <a:rPr sz="1600" u="heavy" dirty="0">
                <a:solidFill>
                  <a:srgbClr val="1B1F2E"/>
                </a:solidFill>
                <a:uFill>
                  <a:solidFill>
                    <a:srgbClr val="1B1F2E"/>
                  </a:solidFill>
                </a:uFill>
                <a:latin typeface="Cambria Math"/>
                <a:cs typeface="Cambria Math"/>
              </a:rPr>
              <a:t>	</a:t>
            </a:r>
            <a:r>
              <a:rPr sz="1600" u="heavy" spc="-50" dirty="0">
                <a:solidFill>
                  <a:srgbClr val="1B1F2E"/>
                </a:solidFill>
                <a:uFill>
                  <a:solidFill>
                    <a:srgbClr val="1B1F2E"/>
                  </a:solidFill>
                </a:uFill>
                <a:latin typeface="Cambria Math"/>
                <a:cs typeface="Cambria Math"/>
              </a:rPr>
              <a:t>𝒄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573901" y="2197354"/>
            <a:ext cx="5461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200" spc="-120" dirty="0">
                <a:solidFill>
                  <a:srgbClr val="1B1F2E"/>
                </a:solidFill>
                <a:latin typeface="Cambria Math"/>
                <a:cs typeface="Cambria Math"/>
              </a:rPr>
              <a:t>𝑺𝑬</a:t>
            </a:r>
            <a:r>
              <a:rPr sz="2400" spc="-179" baseline="-6944" dirty="0">
                <a:solidFill>
                  <a:srgbClr val="1B1F2E"/>
                </a:solidFill>
                <a:latin typeface="Cambria Math"/>
                <a:cs typeface="Cambria Math"/>
              </a:rPr>
              <a:t>ഥ</a:t>
            </a:r>
            <a:endParaRPr sz="2400" baseline="-6944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322057" y="2299462"/>
            <a:ext cx="14160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755" dirty="0">
                <a:solidFill>
                  <a:srgbClr val="1B1F2E"/>
                </a:solidFill>
                <a:latin typeface="Cambria Math"/>
                <a:cs typeface="Cambria Math"/>
              </a:rPr>
              <a:t>ഥ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15277" y="2337562"/>
            <a:ext cx="67183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600" spc="-10" dirty="0">
                <a:solidFill>
                  <a:srgbClr val="1B1F2E"/>
                </a:solidFill>
                <a:latin typeface="Cambria Math"/>
                <a:cs typeface="Cambria Math"/>
              </a:rPr>
              <a:t>𝑿</a:t>
            </a:r>
            <a:r>
              <a:rPr sz="1950" spc="-15" baseline="-12820" dirty="0">
                <a:solidFill>
                  <a:srgbClr val="1B1F2E"/>
                </a:solidFill>
                <a:latin typeface="Cambria Math"/>
                <a:cs typeface="Cambria Math"/>
              </a:rPr>
              <a:t>𝒕</a:t>
            </a:r>
            <a:r>
              <a:rPr sz="1600" spc="-10" dirty="0">
                <a:solidFill>
                  <a:srgbClr val="1B1F2E"/>
                </a:solidFill>
                <a:latin typeface="Cambria Math"/>
                <a:cs typeface="Cambria Math"/>
              </a:rPr>
              <a:t>−𝑿</a:t>
            </a:r>
            <a:r>
              <a:rPr sz="1950" spc="-15" baseline="-12820" dirty="0">
                <a:solidFill>
                  <a:srgbClr val="1B1F2E"/>
                </a:solidFill>
                <a:latin typeface="Cambria Math"/>
                <a:cs typeface="Cambria Math"/>
              </a:rPr>
              <a:t>𝒄</a:t>
            </a:r>
            <a:endParaRPr sz="1950" baseline="-1282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18657" y="2665603"/>
            <a:ext cx="26809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처치군과</a:t>
            </a:r>
            <a:r>
              <a:rPr sz="12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대조군</a:t>
            </a:r>
            <a:r>
              <a:rPr sz="1200" b="1" spc="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평균</a:t>
            </a:r>
            <a:r>
              <a:rPr sz="120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차이의</a:t>
            </a:r>
            <a:r>
              <a:rPr sz="1200" b="1" spc="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spc="-20" dirty="0">
                <a:solidFill>
                  <a:srgbClr val="FF0000"/>
                </a:solidFill>
                <a:latin typeface="Malgun Gothic"/>
                <a:cs typeface="Malgun Gothic"/>
              </a:rPr>
              <a:t>표준오차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57962" y="3206456"/>
            <a:ext cx="8671560" cy="324612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86385" marR="2456180" indent="-286385" algn="r">
              <a:lnSpc>
                <a:spcPct val="100000"/>
              </a:lnSpc>
              <a:spcBef>
                <a:spcPts val="490"/>
              </a:spcBef>
              <a:buFont typeface="Wingdings"/>
              <a:buChar char=""/>
              <a:tabLst>
                <a:tab pos="286385" algn="l"/>
              </a:tabLst>
            </a:pPr>
            <a:r>
              <a:rPr sz="1600" b="1" dirty="0">
                <a:solidFill>
                  <a:srgbClr val="2A2C2C"/>
                </a:solidFill>
                <a:latin typeface="Malgun Gothic"/>
                <a:cs typeface="Malgun Gothic"/>
              </a:rPr>
              <a:t>SMD</a:t>
            </a:r>
            <a:r>
              <a:rPr sz="1600" b="1" spc="-4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2A2C2C"/>
                </a:solidFill>
                <a:latin typeface="Malgun Gothic"/>
                <a:cs typeface="Malgun Gothic"/>
              </a:rPr>
              <a:t>값이</a:t>
            </a:r>
            <a:r>
              <a:rPr sz="1600" b="1" spc="-4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2A2C2C"/>
                </a:solidFill>
                <a:latin typeface="Malgun Gothic"/>
                <a:cs typeface="Malgun Gothic"/>
              </a:rPr>
              <a:t>0에</a:t>
            </a:r>
            <a:r>
              <a:rPr sz="16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2A2C2C"/>
                </a:solidFill>
                <a:latin typeface="Malgun Gothic"/>
                <a:cs typeface="Malgun Gothic"/>
              </a:rPr>
              <a:t>가깝다</a:t>
            </a:r>
            <a:r>
              <a:rPr sz="16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2A2C2C"/>
                </a:solidFill>
                <a:latin typeface="Malgun Gothic"/>
                <a:cs typeface="Malgun Gothic"/>
              </a:rPr>
              <a:t>=</a:t>
            </a:r>
            <a:r>
              <a:rPr sz="1600" b="1" spc="-4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2A2C2C"/>
                </a:solidFill>
                <a:latin typeface="Malgun Gothic"/>
                <a:cs typeface="Malgun Gothic"/>
              </a:rPr>
              <a:t>두</a:t>
            </a:r>
            <a:r>
              <a:rPr sz="16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2A2C2C"/>
                </a:solidFill>
                <a:latin typeface="Malgun Gothic"/>
                <a:cs typeface="Malgun Gothic"/>
              </a:rPr>
              <a:t>그룹</a:t>
            </a:r>
            <a:r>
              <a:rPr sz="1600" b="1" spc="-4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2A2C2C"/>
                </a:solidFill>
                <a:latin typeface="Malgun Gothic"/>
                <a:cs typeface="Malgun Gothic"/>
              </a:rPr>
              <a:t>간의</a:t>
            </a:r>
            <a:r>
              <a:rPr sz="16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2A2C2C"/>
                </a:solidFill>
                <a:latin typeface="Malgun Gothic"/>
                <a:cs typeface="Malgun Gothic"/>
              </a:rPr>
              <a:t>공변량이</a:t>
            </a:r>
            <a:r>
              <a:rPr sz="16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2A2C2C"/>
                </a:solidFill>
                <a:latin typeface="Malgun Gothic"/>
                <a:cs typeface="Malgun Gothic"/>
              </a:rPr>
              <a:t>균형을</a:t>
            </a:r>
            <a:r>
              <a:rPr sz="16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spc="-20" dirty="0">
                <a:solidFill>
                  <a:srgbClr val="2A2C2C"/>
                </a:solidFill>
                <a:latin typeface="Malgun Gothic"/>
                <a:cs typeface="Malgun Gothic"/>
              </a:rPr>
              <a:t>이루었다</a:t>
            </a:r>
            <a:endParaRPr sz="1600">
              <a:latin typeface="Malgun Gothic"/>
              <a:cs typeface="Malgun Gothic"/>
            </a:endParaRPr>
          </a:p>
          <a:p>
            <a:pPr marR="2411730" algn="r">
              <a:lnSpc>
                <a:spcPct val="100000"/>
              </a:lnSpc>
              <a:spcBef>
                <a:spcPts val="385"/>
              </a:spcBef>
              <a:tabLst>
                <a:tab pos="3290570" algn="l"/>
              </a:tabLst>
            </a:pPr>
            <a:r>
              <a:rPr sz="1600" b="1" dirty="0">
                <a:solidFill>
                  <a:srgbClr val="2A2C2C"/>
                </a:solidFill>
                <a:latin typeface="Malgun Gothic"/>
                <a:cs typeface="Malgun Gothic"/>
              </a:rPr>
              <a:t>(</a:t>
            </a:r>
            <a:r>
              <a:rPr sz="1600" b="1" u="sng" dirty="0">
                <a:solidFill>
                  <a:srgbClr val="2A2C2C"/>
                </a:solidFill>
                <a:uFill>
                  <a:solidFill>
                    <a:srgbClr val="2A2C2C"/>
                  </a:solidFill>
                </a:uFill>
                <a:latin typeface="Malgun Gothic"/>
                <a:cs typeface="Malgun Gothic"/>
              </a:rPr>
              <a:t>통상적으로</a:t>
            </a:r>
            <a:r>
              <a:rPr sz="1600" b="1" u="sng" spc="-40" dirty="0">
                <a:solidFill>
                  <a:srgbClr val="2A2C2C"/>
                </a:solidFill>
                <a:uFill>
                  <a:solidFill>
                    <a:srgbClr val="2A2C2C"/>
                  </a:solidFill>
                </a:uFill>
                <a:latin typeface="Malgun Gothic"/>
                <a:cs typeface="Malgun Gothic"/>
              </a:rPr>
              <a:t> </a:t>
            </a:r>
            <a:r>
              <a:rPr sz="1600" b="1" u="sng" dirty="0">
                <a:solidFill>
                  <a:srgbClr val="2A2C2C"/>
                </a:solidFill>
                <a:uFill>
                  <a:solidFill>
                    <a:srgbClr val="2A2C2C"/>
                  </a:solidFill>
                </a:uFill>
                <a:latin typeface="Malgun Gothic"/>
                <a:cs typeface="Malgun Gothic"/>
              </a:rPr>
              <a:t>0.1</a:t>
            </a:r>
            <a:r>
              <a:rPr sz="1600" b="1" u="sng" spc="-45" dirty="0">
                <a:solidFill>
                  <a:srgbClr val="2A2C2C"/>
                </a:solidFill>
                <a:uFill>
                  <a:solidFill>
                    <a:srgbClr val="2A2C2C"/>
                  </a:solidFill>
                </a:uFill>
                <a:latin typeface="Malgun Gothic"/>
                <a:cs typeface="Malgun Gothic"/>
              </a:rPr>
              <a:t> </a:t>
            </a:r>
            <a:r>
              <a:rPr sz="1600" b="1" u="sng" spc="-25" dirty="0">
                <a:solidFill>
                  <a:srgbClr val="2A2C2C"/>
                </a:solidFill>
                <a:uFill>
                  <a:solidFill>
                    <a:srgbClr val="2A2C2C"/>
                  </a:solidFill>
                </a:uFill>
                <a:latin typeface="Malgun Gothic"/>
                <a:cs typeface="Malgun Gothic"/>
              </a:rPr>
              <a:t>이하</a:t>
            </a:r>
            <a:r>
              <a:rPr sz="1600" b="1" spc="-25" dirty="0">
                <a:solidFill>
                  <a:srgbClr val="2A2C2C"/>
                </a:solidFill>
                <a:latin typeface="Malgun Gothic"/>
                <a:cs typeface="Malgun Gothic"/>
              </a:rPr>
              <a:t>)</a:t>
            </a:r>
            <a:r>
              <a:rPr sz="1600" b="1" dirty="0">
                <a:solidFill>
                  <a:srgbClr val="2A2C2C"/>
                </a:solidFill>
                <a:latin typeface="Malgun Gothic"/>
                <a:cs typeface="Malgun Gothic"/>
              </a:rPr>
              <a:t>	(무시할</a:t>
            </a:r>
            <a:r>
              <a:rPr sz="16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2A2C2C"/>
                </a:solidFill>
                <a:latin typeface="Malgun Gothic"/>
                <a:cs typeface="Malgun Gothic"/>
              </a:rPr>
              <a:t>수</a:t>
            </a:r>
            <a:r>
              <a:rPr sz="1600" b="1" spc="-4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2A2C2C"/>
                </a:solidFill>
                <a:latin typeface="Malgun Gothic"/>
                <a:cs typeface="Malgun Gothic"/>
              </a:rPr>
              <a:t>있을</a:t>
            </a:r>
            <a:r>
              <a:rPr sz="1600" b="1" spc="-4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2A2C2C"/>
                </a:solidFill>
                <a:latin typeface="Malgun Gothic"/>
                <a:cs typeface="Malgun Gothic"/>
              </a:rPr>
              <a:t>정도로</a:t>
            </a:r>
            <a:r>
              <a:rPr sz="16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spc="-25" dirty="0">
                <a:solidFill>
                  <a:srgbClr val="2A2C2C"/>
                </a:solidFill>
                <a:latin typeface="Malgun Gothic"/>
                <a:cs typeface="Malgun Gothic"/>
              </a:rPr>
              <a:t>작다)</a:t>
            </a:r>
            <a:endParaRPr sz="1600">
              <a:latin typeface="Malgun Gothic"/>
              <a:cs typeface="Malgun Gothic"/>
            </a:endParaRPr>
          </a:p>
          <a:p>
            <a:pPr marL="299085" indent="-286385">
              <a:lnSpc>
                <a:spcPct val="100000"/>
              </a:lnSpc>
              <a:spcBef>
                <a:spcPts val="2690"/>
              </a:spcBef>
              <a:buFont typeface="Wingdings"/>
              <a:buChar char=""/>
              <a:tabLst>
                <a:tab pos="299085" algn="l"/>
              </a:tabLst>
            </a:pPr>
            <a:r>
              <a:rPr sz="1600" b="1" dirty="0">
                <a:solidFill>
                  <a:srgbClr val="2A2C2C"/>
                </a:solidFill>
                <a:latin typeface="Malgun Gothic"/>
                <a:cs typeface="Malgun Gothic"/>
              </a:rPr>
              <a:t>SMD</a:t>
            </a:r>
            <a:r>
              <a:rPr sz="1600" b="1" spc="-4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2A2C2C"/>
                </a:solidFill>
                <a:latin typeface="Malgun Gothic"/>
                <a:cs typeface="Malgun Gothic"/>
              </a:rPr>
              <a:t>값이</a:t>
            </a:r>
            <a:r>
              <a:rPr sz="16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2A2C2C"/>
                </a:solidFill>
                <a:latin typeface="Malgun Gothic"/>
                <a:cs typeface="Malgun Gothic"/>
              </a:rPr>
              <a:t>0에서</a:t>
            </a:r>
            <a:r>
              <a:rPr sz="16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2A2C2C"/>
                </a:solidFill>
                <a:latin typeface="Malgun Gothic"/>
                <a:cs typeface="Malgun Gothic"/>
              </a:rPr>
              <a:t>멀다</a:t>
            </a:r>
            <a:r>
              <a:rPr sz="16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2A2C2C"/>
                </a:solidFill>
                <a:latin typeface="Malgun Gothic"/>
                <a:cs typeface="Malgun Gothic"/>
              </a:rPr>
              <a:t>=</a:t>
            </a:r>
            <a:r>
              <a:rPr sz="1600" b="1" spc="-4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2A2C2C"/>
                </a:solidFill>
                <a:latin typeface="Malgun Gothic"/>
                <a:cs typeface="Malgun Gothic"/>
              </a:rPr>
              <a:t>두</a:t>
            </a:r>
            <a:r>
              <a:rPr sz="16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2A2C2C"/>
                </a:solidFill>
                <a:latin typeface="Malgun Gothic"/>
                <a:cs typeface="Malgun Gothic"/>
              </a:rPr>
              <a:t>그룹</a:t>
            </a:r>
            <a:r>
              <a:rPr sz="16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2A2C2C"/>
                </a:solidFill>
                <a:latin typeface="Malgun Gothic"/>
                <a:cs typeface="Malgun Gothic"/>
              </a:rPr>
              <a:t>간의</a:t>
            </a:r>
            <a:r>
              <a:rPr sz="16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2A2C2C"/>
                </a:solidFill>
                <a:latin typeface="Malgun Gothic"/>
                <a:cs typeface="Malgun Gothic"/>
              </a:rPr>
              <a:t>공변량이</a:t>
            </a:r>
            <a:r>
              <a:rPr sz="16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2A2C2C"/>
                </a:solidFill>
                <a:latin typeface="Malgun Gothic"/>
                <a:cs typeface="Malgun Gothic"/>
              </a:rPr>
              <a:t>유의미하게</a:t>
            </a:r>
            <a:r>
              <a:rPr sz="16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크다</a:t>
            </a:r>
            <a:endParaRPr sz="1600">
              <a:latin typeface="Malgun Gothic"/>
              <a:cs typeface="Malgun Gothic"/>
            </a:endParaRPr>
          </a:p>
          <a:p>
            <a:pPr marL="2298700">
              <a:lnSpc>
                <a:spcPct val="100000"/>
              </a:lnSpc>
              <a:spcBef>
                <a:spcPts val="384"/>
              </a:spcBef>
            </a:pPr>
            <a:r>
              <a:rPr sz="1600" b="1" dirty="0">
                <a:solidFill>
                  <a:srgbClr val="2A2C2C"/>
                </a:solidFill>
                <a:latin typeface="Malgun Gothic"/>
                <a:cs typeface="Malgun Gothic"/>
              </a:rPr>
              <a:t>(다른</a:t>
            </a:r>
            <a:r>
              <a:rPr sz="16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2A2C2C"/>
                </a:solidFill>
                <a:latin typeface="Malgun Gothic"/>
                <a:cs typeface="Malgun Gothic"/>
              </a:rPr>
              <a:t>추정</a:t>
            </a:r>
            <a:r>
              <a:rPr sz="16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2A2C2C"/>
                </a:solidFill>
                <a:latin typeface="Malgun Gothic"/>
                <a:cs typeface="Malgun Gothic"/>
              </a:rPr>
              <a:t>모형</a:t>
            </a:r>
            <a:r>
              <a:rPr sz="16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2A2C2C"/>
                </a:solidFill>
                <a:latin typeface="Malgun Gothic"/>
                <a:cs typeface="Malgun Gothic"/>
              </a:rPr>
              <a:t>혹은</a:t>
            </a:r>
            <a:r>
              <a:rPr sz="16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2A2C2C"/>
                </a:solidFill>
                <a:latin typeface="Malgun Gothic"/>
                <a:cs typeface="Malgun Gothic"/>
              </a:rPr>
              <a:t>매칭</a:t>
            </a:r>
            <a:r>
              <a:rPr sz="16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2A2C2C"/>
                </a:solidFill>
                <a:latin typeface="Malgun Gothic"/>
                <a:cs typeface="Malgun Gothic"/>
              </a:rPr>
              <a:t>방식</a:t>
            </a:r>
            <a:r>
              <a:rPr sz="16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2A2C2C"/>
                </a:solidFill>
                <a:latin typeface="Malgun Gothic"/>
                <a:cs typeface="Malgun Gothic"/>
              </a:rPr>
              <a:t>등</a:t>
            </a:r>
            <a:r>
              <a:rPr sz="16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2A2C2C"/>
                </a:solidFill>
                <a:latin typeface="Malgun Gothic"/>
                <a:cs typeface="Malgun Gothic"/>
              </a:rPr>
              <a:t>통계적</a:t>
            </a:r>
            <a:r>
              <a:rPr sz="16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2A2C2C"/>
                </a:solidFill>
                <a:latin typeface="Malgun Gothic"/>
                <a:cs typeface="Malgun Gothic"/>
              </a:rPr>
              <a:t>조정</a:t>
            </a:r>
            <a:r>
              <a:rPr sz="16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spc="-25" dirty="0">
                <a:solidFill>
                  <a:srgbClr val="2A2C2C"/>
                </a:solidFill>
                <a:latin typeface="Malgun Gothic"/>
                <a:cs typeface="Malgun Gothic"/>
              </a:rPr>
              <a:t>필요)</a:t>
            </a:r>
            <a:endParaRPr sz="1600">
              <a:latin typeface="Malgun Gothic"/>
              <a:cs typeface="Malgun Gothic"/>
            </a:endParaRPr>
          </a:p>
          <a:p>
            <a:pPr marL="299085" indent="-286385">
              <a:lnSpc>
                <a:spcPct val="100000"/>
              </a:lnSpc>
              <a:spcBef>
                <a:spcPts val="2690"/>
              </a:spcBef>
              <a:buFont typeface="Wingdings"/>
              <a:buChar char=""/>
              <a:tabLst>
                <a:tab pos="299085" algn="l"/>
              </a:tabLst>
            </a:pPr>
            <a:r>
              <a:rPr sz="1600" b="1" dirty="0">
                <a:solidFill>
                  <a:srgbClr val="2A2C2C"/>
                </a:solidFill>
                <a:latin typeface="Malgun Gothic"/>
                <a:cs typeface="Malgun Gothic"/>
              </a:rPr>
              <a:t>SMD는</a:t>
            </a:r>
            <a:r>
              <a:rPr sz="1600" b="1" spc="-5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2A2C2C"/>
                </a:solidFill>
                <a:latin typeface="Malgun Gothic"/>
                <a:cs typeface="Malgun Gothic"/>
              </a:rPr>
              <a:t>처리군과</a:t>
            </a:r>
            <a:r>
              <a:rPr sz="16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2A2C2C"/>
                </a:solidFill>
                <a:latin typeface="Malgun Gothic"/>
                <a:cs typeface="Malgun Gothic"/>
              </a:rPr>
              <a:t>대조군의</a:t>
            </a:r>
            <a:r>
              <a:rPr sz="16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2A2C2C"/>
                </a:solidFill>
                <a:latin typeface="Malgun Gothic"/>
                <a:cs typeface="Malgun Gothic"/>
              </a:rPr>
              <a:t>공변량</a:t>
            </a:r>
            <a:r>
              <a:rPr sz="1600" b="1" spc="-4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2A2C2C"/>
                </a:solidFill>
                <a:latin typeface="Malgun Gothic"/>
                <a:cs typeface="Malgun Gothic"/>
              </a:rPr>
              <a:t>차이의</a:t>
            </a:r>
            <a:r>
              <a:rPr sz="1600" b="1" spc="-4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2A2C2C"/>
                </a:solidFill>
                <a:latin typeface="Malgun Gothic"/>
                <a:cs typeface="Malgun Gothic"/>
              </a:rPr>
              <a:t>크기를</a:t>
            </a:r>
            <a:r>
              <a:rPr sz="1600" b="1" spc="-4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2A2C2C"/>
                </a:solidFill>
                <a:latin typeface="Malgun Gothic"/>
                <a:cs typeface="Malgun Gothic"/>
              </a:rPr>
              <a:t>표준화하여</a:t>
            </a:r>
            <a:r>
              <a:rPr sz="16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2A2C2C"/>
                </a:solidFill>
                <a:latin typeface="Malgun Gothic"/>
                <a:cs typeface="Malgun Gothic"/>
              </a:rPr>
              <a:t>비교하는</a:t>
            </a:r>
            <a:r>
              <a:rPr sz="1600" b="1" spc="-4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2A2C2C"/>
                </a:solidFill>
                <a:latin typeface="Malgun Gothic"/>
                <a:cs typeface="Malgun Gothic"/>
              </a:rPr>
              <a:t>데</a:t>
            </a:r>
            <a:r>
              <a:rPr sz="1600" b="1" spc="-5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2A2C2C"/>
                </a:solidFill>
                <a:latin typeface="Malgun Gothic"/>
                <a:cs typeface="Malgun Gothic"/>
              </a:rPr>
              <a:t>초점을</a:t>
            </a:r>
            <a:r>
              <a:rPr sz="16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2A2C2C"/>
                </a:solidFill>
                <a:latin typeface="Malgun Gothic"/>
                <a:cs typeface="Malgun Gothic"/>
              </a:rPr>
              <a:t>두는</a:t>
            </a:r>
            <a:r>
              <a:rPr sz="1600" b="1" spc="-4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spc="-25" dirty="0">
                <a:solidFill>
                  <a:srgbClr val="2A2C2C"/>
                </a:solidFill>
                <a:latin typeface="Malgun Gothic"/>
                <a:cs typeface="Malgun Gothic"/>
              </a:rPr>
              <a:t>지표</a:t>
            </a:r>
            <a:endParaRPr sz="1600">
              <a:latin typeface="Malgun Gothic"/>
              <a:cs typeface="Malgun Gothic"/>
            </a:endParaRPr>
          </a:p>
          <a:p>
            <a:pPr marL="299085">
              <a:lnSpc>
                <a:spcPct val="100000"/>
              </a:lnSpc>
              <a:spcBef>
                <a:spcPts val="380"/>
              </a:spcBef>
            </a:pPr>
            <a:r>
              <a:rPr sz="1600" b="1" spc="-45" dirty="0">
                <a:solidFill>
                  <a:srgbClr val="2A2C2C"/>
                </a:solidFill>
                <a:latin typeface="Malgun Gothic"/>
                <a:cs typeface="Malgun Gothic"/>
              </a:rPr>
              <a:t>(t-</a:t>
            </a:r>
            <a:r>
              <a:rPr sz="1600" b="1" dirty="0">
                <a:solidFill>
                  <a:srgbClr val="2A2C2C"/>
                </a:solidFill>
                <a:latin typeface="Malgun Gothic"/>
                <a:cs typeface="Malgun Gothic"/>
              </a:rPr>
              <a:t>검정과는</a:t>
            </a:r>
            <a:r>
              <a:rPr sz="16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2A2C2C"/>
                </a:solidFill>
                <a:latin typeface="Malgun Gothic"/>
                <a:cs typeface="Malgun Gothic"/>
              </a:rPr>
              <a:t>달리,</a:t>
            </a:r>
            <a:r>
              <a:rPr sz="16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2A2C2C"/>
                </a:solidFill>
                <a:latin typeface="Malgun Gothic"/>
                <a:cs typeface="Malgun Gothic"/>
              </a:rPr>
              <a:t>통계적</a:t>
            </a:r>
            <a:r>
              <a:rPr sz="16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2A2C2C"/>
                </a:solidFill>
                <a:latin typeface="Malgun Gothic"/>
                <a:cs typeface="Malgun Gothic"/>
              </a:rPr>
              <a:t>유의성에</a:t>
            </a:r>
            <a:r>
              <a:rPr sz="16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2A2C2C"/>
                </a:solidFill>
                <a:latin typeface="Malgun Gothic"/>
                <a:cs typeface="Malgun Gothic"/>
              </a:rPr>
              <a:t>관심이</a:t>
            </a:r>
            <a:r>
              <a:rPr sz="16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2A2C2C"/>
                </a:solidFill>
                <a:latin typeface="Malgun Gothic"/>
                <a:cs typeface="Malgun Gothic"/>
              </a:rPr>
              <a:t>있는</a:t>
            </a:r>
            <a:r>
              <a:rPr sz="1600" b="1" spc="-4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2A2C2C"/>
                </a:solidFill>
                <a:latin typeface="Malgun Gothic"/>
                <a:cs typeface="Malgun Gothic"/>
              </a:rPr>
              <a:t>것이</a:t>
            </a:r>
            <a:r>
              <a:rPr sz="16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spc="-25" dirty="0">
                <a:solidFill>
                  <a:srgbClr val="2A2C2C"/>
                </a:solidFill>
                <a:latin typeface="Malgun Gothic"/>
                <a:cs typeface="Malgun Gothic"/>
              </a:rPr>
              <a:t>아님)</a:t>
            </a:r>
            <a:endParaRPr sz="1600">
              <a:latin typeface="Malgun Gothic"/>
              <a:cs typeface="Malgun Gothic"/>
            </a:endParaRPr>
          </a:p>
          <a:p>
            <a:pPr marL="299085" indent="-286385">
              <a:lnSpc>
                <a:spcPct val="100000"/>
              </a:lnSpc>
              <a:spcBef>
                <a:spcPts val="2690"/>
              </a:spcBef>
              <a:buFont typeface="Wingdings"/>
              <a:buChar char=""/>
              <a:tabLst>
                <a:tab pos="299085" algn="l"/>
              </a:tabLst>
            </a:pPr>
            <a:r>
              <a:rPr sz="1600" b="1" dirty="0">
                <a:solidFill>
                  <a:srgbClr val="2A2C2C"/>
                </a:solidFill>
                <a:latin typeface="Malgun Gothic"/>
                <a:cs typeface="Malgun Gothic"/>
              </a:rPr>
              <a:t>추후</a:t>
            </a:r>
            <a:r>
              <a:rPr sz="1600" b="1" spc="-4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2A2C2C"/>
                </a:solidFill>
                <a:latin typeface="Malgun Gothic"/>
                <a:cs typeface="Malgun Gothic"/>
              </a:rPr>
              <a:t>매칭된</a:t>
            </a:r>
            <a:r>
              <a:rPr sz="1600" b="1" spc="-4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2A2C2C"/>
                </a:solidFill>
                <a:latin typeface="Malgun Gothic"/>
                <a:cs typeface="Malgun Gothic"/>
              </a:rPr>
              <a:t>처치군과</a:t>
            </a:r>
            <a:r>
              <a:rPr sz="16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2A2C2C"/>
                </a:solidFill>
                <a:latin typeface="Malgun Gothic"/>
                <a:cs typeface="Malgun Gothic"/>
              </a:rPr>
              <a:t>대조군을</a:t>
            </a:r>
            <a:r>
              <a:rPr sz="16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2A2C2C"/>
                </a:solidFill>
                <a:latin typeface="Malgun Gothic"/>
                <a:cs typeface="Malgun Gothic"/>
              </a:rPr>
              <a:t>바탕으로</a:t>
            </a:r>
            <a:r>
              <a:rPr sz="16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2A2C2C"/>
                </a:solidFill>
                <a:latin typeface="Malgun Gothic"/>
                <a:cs typeface="Malgun Gothic"/>
              </a:rPr>
              <a:t>두</a:t>
            </a:r>
            <a:r>
              <a:rPr sz="1600" b="1" spc="-5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2A2C2C"/>
                </a:solidFill>
                <a:latin typeface="Malgun Gothic"/>
                <a:cs typeface="Malgun Gothic"/>
              </a:rPr>
              <a:t>그룹</a:t>
            </a:r>
            <a:r>
              <a:rPr sz="16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2A2C2C"/>
                </a:solidFill>
                <a:latin typeface="Malgun Gothic"/>
                <a:cs typeface="Malgun Gothic"/>
              </a:rPr>
              <a:t>사이에</a:t>
            </a:r>
            <a:r>
              <a:rPr sz="16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2A2C2C"/>
                </a:solidFill>
                <a:latin typeface="Malgun Gothic"/>
                <a:cs typeface="Malgun Gothic"/>
              </a:rPr>
              <a:t>인과성을</a:t>
            </a:r>
            <a:r>
              <a:rPr sz="16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2A2C2C"/>
                </a:solidFill>
                <a:latin typeface="Malgun Gothic"/>
                <a:cs typeface="Malgun Gothic"/>
              </a:rPr>
              <a:t>분석할</a:t>
            </a:r>
            <a:r>
              <a:rPr sz="16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2A2C2C"/>
                </a:solidFill>
                <a:latin typeface="Malgun Gothic"/>
                <a:cs typeface="Malgun Gothic"/>
              </a:rPr>
              <a:t>때에는</a:t>
            </a:r>
            <a:r>
              <a:rPr sz="16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spc="-55" dirty="0">
                <a:solidFill>
                  <a:srgbClr val="2A2C2C"/>
                </a:solidFill>
                <a:latin typeface="Malgun Gothic"/>
                <a:cs typeface="Malgun Gothic"/>
              </a:rPr>
              <a:t>t-</a:t>
            </a:r>
            <a:r>
              <a:rPr sz="1600" b="1" spc="-25" dirty="0">
                <a:solidFill>
                  <a:srgbClr val="2A2C2C"/>
                </a:solidFill>
                <a:latin typeface="Malgun Gothic"/>
                <a:cs typeface="Malgun Gothic"/>
              </a:rPr>
              <a:t>검정</a:t>
            </a:r>
            <a:endParaRPr sz="1600">
              <a:latin typeface="Malgun Gothic"/>
              <a:cs typeface="Malgun Gothic"/>
            </a:endParaRPr>
          </a:p>
          <a:p>
            <a:pPr marL="299085">
              <a:lnSpc>
                <a:spcPct val="100000"/>
              </a:lnSpc>
              <a:spcBef>
                <a:spcPts val="385"/>
              </a:spcBef>
            </a:pPr>
            <a:r>
              <a:rPr sz="1600" b="1" dirty="0">
                <a:solidFill>
                  <a:srgbClr val="2A2C2C"/>
                </a:solidFill>
                <a:latin typeface="Malgun Gothic"/>
                <a:cs typeface="Malgun Gothic"/>
              </a:rPr>
              <a:t>등을</a:t>
            </a:r>
            <a:r>
              <a:rPr sz="1600" b="1" spc="-4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2A2C2C"/>
                </a:solidFill>
                <a:latin typeface="Malgun Gothic"/>
                <a:cs typeface="Malgun Gothic"/>
              </a:rPr>
              <a:t>활용함</a:t>
            </a:r>
            <a:r>
              <a:rPr sz="1600" b="1" spc="-6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2A2C2C"/>
                </a:solidFill>
                <a:latin typeface="Malgun Gothic"/>
                <a:cs typeface="Malgun Gothic"/>
              </a:rPr>
              <a:t>(통계적</a:t>
            </a:r>
            <a:r>
              <a:rPr sz="1600" b="1" spc="-4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2A2C2C"/>
                </a:solidFill>
                <a:latin typeface="Malgun Gothic"/>
                <a:cs typeface="Malgun Gothic"/>
              </a:rPr>
              <a:t>유의성에</a:t>
            </a:r>
            <a:r>
              <a:rPr sz="1600" b="1" spc="-5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spc="-25" dirty="0">
                <a:solidFill>
                  <a:srgbClr val="2A2C2C"/>
                </a:solidFill>
                <a:latin typeface="Malgun Gothic"/>
                <a:cs typeface="Malgun Gothic"/>
              </a:rPr>
              <a:t>관심)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923534" y="1460753"/>
            <a:ext cx="2171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solidFill>
                  <a:srgbClr val="FF0000"/>
                </a:solidFill>
                <a:latin typeface="Malgun Gothic"/>
                <a:cs typeface="Malgun Gothic"/>
              </a:rPr>
              <a:t>cf)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21025" y="1956435"/>
            <a:ext cx="1078230" cy="21971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SMD</a:t>
            </a:r>
            <a:r>
              <a:rPr sz="120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주요</a:t>
            </a:r>
            <a:r>
              <a:rPr sz="12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spc="-25" dirty="0">
                <a:solidFill>
                  <a:srgbClr val="FF0000"/>
                </a:solidFill>
                <a:latin typeface="Malgun Gothic"/>
                <a:cs typeface="Malgun Gothic"/>
              </a:rPr>
              <a:t>장점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21025" y="2175891"/>
            <a:ext cx="1231900" cy="2032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1) 표본</a:t>
            </a:r>
            <a:r>
              <a:rPr sz="1200" b="1" spc="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수</a:t>
            </a:r>
            <a:r>
              <a:rPr sz="120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영향</a:t>
            </a:r>
            <a:r>
              <a:rPr sz="120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spc="-50" dirty="0">
                <a:solidFill>
                  <a:srgbClr val="FF0000"/>
                </a:solidFill>
                <a:latin typeface="Malgun Gothic"/>
                <a:cs typeface="Malgun Gothic"/>
              </a:rPr>
              <a:t>X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121025" y="2395347"/>
            <a:ext cx="2473960" cy="2032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2) 연속/범주형</a:t>
            </a:r>
            <a:r>
              <a:rPr sz="120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변수</a:t>
            </a:r>
            <a:r>
              <a:rPr sz="1200" b="1" spc="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무관</a:t>
            </a:r>
            <a:r>
              <a:rPr sz="120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간편</a:t>
            </a:r>
            <a:r>
              <a:rPr sz="1200" b="1" spc="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spc="-25" dirty="0">
                <a:solidFill>
                  <a:srgbClr val="FF0000"/>
                </a:solidFill>
                <a:latin typeface="Malgun Gothic"/>
                <a:cs typeface="Malgun Gothic"/>
              </a:rPr>
              <a:t>활용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613402" y="550926"/>
            <a:ext cx="4530090" cy="2032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16510" rIns="0" bIns="0" rtlCol="0">
            <a:spAutoFit/>
          </a:bodyPr>
          <a:lstStyle/>
          <a:p>
            <a:pPr marL="635">
              <a:lnSpc>
                <a:spcPct val="100000"/>
              </a:lnSpc>
              <a:spcBef>
                <a:spcPts val="130"/>
              </a:spcBef>
            </a:pP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매칭</a:t>
            </a:r>
            <a:r>
              <a:rPr sz="120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검증에</a:t>
            </a:r>
            <a:r>
              <a:rPr sz="1200" b="1" spc="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spc="-50" dirty="0">
                <a:solidFill>
                  <a:srgbClr val="FF0000"/>
                </a:solidFill>
                <a:latin typeface="Malgun Gothic"/>
                <a:cs typeface="Malgun Gothic"/>
              </a:rPr>
              <a:t>t-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검정/카이제곱검정을</a:t>
            </a:r>
            <a:r>
              <a:rPr sz="1200" b="1" spc="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쓰면</a:t>
            </a:r>
            <a:r>
              <a:rPr sz="1200" b="1" spc="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안된다는</a:t>
            </a:r>
            <a:r>
              <a:rPr sz="120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이야기가</a:t>
            </a:r>
            <a:r>
              <a:rPr sz="1200" b="1" spc="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spc="-25" dirty="0">
                <a:solidFill>
                  <a:srgbClr val="FF0000"/>
                </a:solidFill>
                <a:latin typeface="Malgun Gothic"/>
                <a:cs typeface="Malgun Gothic"/>
              </a:rPr>
              <a:t>아님!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613402" y="770381"/>
            <a:ext cx="3589654" cy="2032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16510" rIns="0" bIns="0" rtlCol="0">
            <a:spAutoFit/>
          </a:bodyPr>
          <a:lstStyle/>
          <a:p>
            <a:pPr marL="635">
              <a:lnSpc>
                <a:spcPct val="100000"/>
              </a:lnSpc>
              <a:spcBef>
                <a:spcPts val="130"/>
              </a:spcBef>
            </a:pP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(R</a:t>
            </a:r>
            <a:r>
              <a:rPr sz="12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내</a:t>
            </a:r>
            <a:r>
              <a:rPr sz="1200" b="1" spc="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타</a:t>
            </a:r>
            <a:r>
              <a:rPr sz="12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기능으로</a:t>
            </a:r>
            <a:r>
              <a:rPr sz="1200" b="1" spc="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별도</a:t>
            </a:r>
            <a:r>
              <a:rPr sz="120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검정</a:t>
            </a:r>
            <a:r>
              <a:rPr sz="1200" b="1" spc="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수행</a:t>
            </a:r>
            <a:r>
              <a:rPr sz="120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가능</a:t>
            </a:r>
            <a:r>
              <a:rPr sz="120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– p.48</a:t>
            </a:r>
            <a:r>
              <a:rPr sz="120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spc="-25" dirty="0">
                <a:solidFill>
                  <a:srgbClr val="FF0000"/>
                </a:solidFill>
                <a:latin typeface="Malgun Gothic"/>
                <a:cs typeface="Malgun Gothic"/>
              </a:rPr>
              <a:t>참조)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613402" y="989838"/>
            <a:ext cx="4157979" cy="2032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16510" rIns="0" bIns="0" rtlCol="0">
            <a:spAutoFit/>
          </a:bodyPr>
          <a:lstStyle/>
          <a:p>
            <a:pPr marL="635">
              <a:lnSpc>
                <a:spcPct val="100000"/>
              </a:lnSpc>
              <a:spcBef>
                <a:spcPts val="130"/>
              </a:spcBef>
            </a:pP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단,</a:t>
            </a:r>
            <a:r>
              <a:rPr sz="120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spc="-50" dirty="0">
                <a:solidFill>
                  <a:srgbClr val="FF0000"/>
                </a:solidFill>
                <a:latin typeface="Malgun Gothic"/>
                <a:cs typeface="Malgun Gothic"/>
              </a:rPr>
              <a:t>t-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검정과</a:t>
            </a:r>
            <a:r>
              <a:rPr sz="1200" b="1" spc="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카이제곱</a:t>
            </a:r>
            <a:r>
              <a:rPr sz="1200" b="1" spc="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검정의 경우</a:t>
            </a:r>
            <a:r>
              <a:rPr sz="120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표본</a:t>
            </a:r>
            <a:r>
              <a:rPr sz="1200" b="1" spc="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크기가</a:t>
            </a:r>
            <a:r>
              <a:rPr sz="120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매우</a:t>
            </a:r>
            <a:r>
              <a:rPr sz="1200" b="1" spc="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큰</a:t>
            </a:r>
            <a:r>
              <a:rPr sz="1200" b="1" spc="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spc="-25" dirty="0">
                <a:solidFill>
                  <a:srgbClr val="FF0000"/>
                </a:solidFill>
                <a:latin typeface="Malgun Gothic"/>
                <a:cs typeface="Malgun Gothic"/>
              </a:rPr>
              <a:t>경우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613402" y="1209294"/>
            <a:ext cx="3743960" cy="2032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16510" rIns="0" bIns="0" rtlCol="0">
            <a:spAutoFit/>
          </a:bodyPr>
          <a:lstStyle/>
          <a:p>
            <a:pPr marL="635">
              <a:lnSpc>
                <a:spcPct val="100000"/>
              </a:lnSpc>
              <a:spcBef>
                <a:spcPts val="130"/>
              </a:spcBef>
            </a:pP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아주</a:t>
            </a:r>
            <a:r>
              <a:rPr sz="120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작은</a:t>
            </a:r>
            <a:r>
              <a:rPr sz="1200" b="1" spc="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차이도</a:t>
            </a:r>
            <a:r>
              <a:rPr sz="120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유의미하다는</a:t>
            </a:r>
            <a:r>
              <a:rPr sz="1200" b="1" spc="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결과를</a:t>
            </a:r>
            <a:r>
              <a:rPr sz="120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도출할</a:t>
            </a:r>
            <a:r>
              <a:rPr sz="1200" b="1" spc="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수</a:t>
            </a:r>
            <a:r>
              <a:rPr sz="120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spc="-25" dirty="0">
                <a:solidFill>
                  <a:srgbClr val="FF0000"/>
                </a:solidFill>
                <a:latin typeface="Malgun Gothic"/>
                <a:cs typeface="Malgun Gothic"/>
              </a:rPr>
              <a:t>있음</a:t>
            </a:r>
            <a:endParaRPr sz="1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PSM</a:t>
            </a:r>
            <a:r>
              <a:rPr spc="210" dirty="0"/>
              <a:t> </a:t>
            </a:r>
            <a:r>
              <a:rPr spc="75" dirty="0"/>
              <a:t>Analysis</a:t>
            </a:r>
            <a:r>
              <a:rPr spc="200" dirty="0"/>
              <a:t> </a:t>
            </a:r>
            <a:r>
              <a:rPr spc="70" dirty="0"/>
              <a:t>Using</a:t>
            </a:r>
            <a:r>
              <a:rPr spc="204" dirty="0"/>
              <a:t> </a:t>
            </a:r>
            <a:r>
              <a:rPr spc="-50" dirty="0"/>
              <a:t>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6492" y="2139695"/>
            <a:ext cx="7266940" cy="4581525"/>
            <a:chOff x="126492" y="2139695"/>
            <a:chExt cx="7266940" cy="45815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8719" y="2139695"/>
              <a:ext cx="6204204" cy="45811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98319" y="2776753"/>
              <a:ext cx="5312663" cy="23467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917953" y="2838449"/>
              <a:ext cx="5154930" cy="76200"/>
            </a:xfrm>
            <a:custGeom>
              <a:avLst/>
              <a:gdLst/>
              <a:ahLst/>
              <a:cxnLst/>
              <a:rect l="l" t="t" r="r" b="b"/>
              <a:pathLst>
                <a:path w="515493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50800"/>
                  </a:lnTo>
                  <a:lnTo>
                    <a:pt x="63500" y="50800"/>
                  </a:lnTo>
                  <a:lnTo>
                    <a:pt x="63500" y="25400"/>
                  </a:lnTo>
                  <a:lnTo>
                    <a:pt x="76200" y="25400"/>
                  </a:lnTo>
                  <a:lnTo>
                    <a:pt x="76200" y="0"/>
                  </a:lnTo>
                  <a:close/>
                </a:path>
                <a:path w="5154930" h="76200">
                  <a:moveTo>
                    <a:pt x="76200" y="25400"/>
                  </a:moveTo>
                  <a:lnTo>
                    <a:pt x="63500" y="25400"/>
                  </a:lnTo>
                  <a:lnTo>
                    <a:pt x="63500" y="50800"/>
                  </a:lnTo>
                  <a:lnTo>
                    <a:pt x="76200" y="50800"/>
                  </a:lnTo>
                  <a:lnTo>
                    <a:pt x="76200" y="25400"/>
                  </a:lnTo>
                  <a:close/>
                </a:path>
                <a:path w="5154930" h="76200">
                  <a:moveTo>
                    <a:pt x="5154549" y="25400"/>
                  </a:moveTo>
                  <a:lnTo>
                    <a:pt x="76200" y="25400"/>
                  </a:lnTo>
                  <a:lnTo>
                    <a:pt x="76200" y="50800"/>
                  </a:lnTo>
                  <a:lnTo>
                    <a:pt x="5154549" y="50800"/>
                  </a:lnTo>
                  <a:lnTo>
                    <a:pt x="5154549" y="25400"/>
                  </a:lnTo>
                  <a:close/>
                </a:path>
              </a:pathLst>
            </a:custGeom>
            <a:solidFill>
              <a:srgbClr val="EB2C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19884" y="3489985"/>
              <a:ext cx="1060729" cy="23467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239518" y="3551681"/>
              <a:ext cx="902969" cy="76200"/>
            </a:xfrm>
            <a:custGeom>
              <a:avLst/>
              <a:gdLst/>
              <a:ahLst/>
              <a:cxnLst/>
              <a:rect l="l" t="t" r="r" b="b"/>
              <a:pathLst>
                <a:path w="902969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199"/>
                  </a:lnTo>
                  <a:lnTo>
                    <a:pt x="76200" y="50800"/>
                  </a:lnTo>
                  <a:lnTo>
                    <a:pt x="63500" y="50800"/>
                  </a:lnTo>
                  <a:lnTo>
                    <a:pt x="63500" y="25400"/>
                  </a:lnTo>
                  <a:lnTo>
                    <a:pt x="76200" y="25400"/>
                  </a:lnTo>
                  <a:lnTo>
                    <a:pt x="76200" y="0"/>
                  </a:lnTo>
                  <a:close/>
                </a:path>
                <a:path w="902969" h="76200">
                  <a:moveTo>
                    <a:pt x="76200" y="25400"/>
                  </a:moveTo>
                  <a:lnTo>
                    <a:pt x="63500" y="25400"/>
                  </a:lnTo>
                  <a:lnTo>
                    <a:pt x="63500" y="50800"/>
                  </a:lnTo>
                  <a:lnTo>
                    <a:pt x="76200" y="50800"/>
                  </a:lnTo>
                  <a:lnTo>
                    <a:pt x="76200" y="25400"/>
                  </a:lnTo>
                  <a:close/>
                </a:path>
                <a:path w="902969" h="76200">
                  <a:moveTo>
                    <a:pt x="902843" y="25400"/>
                  </a:moveTo>
                  <a:lnTo>
                    <a:pt x="76200" y="25400"/>
                  </a:lnTo>
                  <a:lnTo>
                    <a:pt x="76200" y="50800"/>
                  </a:lnTo>
                  <a:lnTo>
                    <a:pt x="902843" y="50800"/>
                  </a:lnTo>
                  <a:lnTo>
                    <a:pt x="902843" y="25400"/>
                  </a:lnTo>
                  <a:close/>
                </a:path>
              </a:pathLst>
            </a:custGeom>
            <a:solidFill>
              <a:srgbClr val="EB2C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37131" y="4128541"/>
              <a:ext cx="312458" cy="23467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56766" y="4190238"/>
              <a:ext cx="155447" cy="762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92224" y="4901209"/>
              <a:ext cx="4565904" cy="23467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911858" y="4962905"/>
              <a:ext cx="4408805" cy="76200"/>
            </a:xfrm>
            <a:custGeom>
              <a:avLst/>
              <a:gdLst/>
              <a:ahLst/>
              <a:cxnLst/>
              <a:rect l="l" t="t" r="r" b="b"/>
              <a:pathLst>
                <a:path w="4408805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50800"/>
                  </a:lnTo>
                  <a:lnTo>
                    <a:pt x="63500" y="50800"/>
                  </a:lnTo>
                  <a:lnTo>
                    <a:pt x="63500" y="25400"/>
                  </a:lnTo>
                  <a:lnTo>
                    <a:pt x="76200" y="25400"/>
                  </a:lnTo>
                  <a:lnTo>
                    <a:pt x="76200" y="0"/>
                  </a:lnTo>
                  <a:close/>
                </a:path>
                <a:path w="4408805" h="76200">
                  <a:moveTo>
                    <a:pt x="76200" y="25400"/>
                  </a:moveTo>
                  <a:lnTo>
                    <a:pt x="63500" y="25400"/>
                  </a:lnTo>
                  <a:lnTo>
                    <a:pt x="63500" y="50800"/>
                  </a:lnTo>
                  <a:lnTo>
                    <a:pt x="76200" y="50800"/>
                  </a:lnTo>
                  <a:lnTo>
                    <a:pt x="76200" y="25400"/>
                  </a:lnTo>
                  <a:close/>
                </a:path>
                <a:path w="4408805" h="76200">
                  <a:moveTo>
                    <a:pt x="4408551" y="25400"/>
                  </a:moveTo>
                  <a:lnTo>
                    <a:pt x="76200" y="25400"/>
                  </a:lnTo>
                  <a:lnTo>
                    <a:pt x="76200" y="50800"/>
                  </a:lnTo>
                  <a:lnTo>
                    <a:pt x="4408551" y="50800"/>
                  </a:lnTo>
                  <a:lnTo>
                    <a:pt x="4408551" y="25400"/>
                  </a:lnTo>
                  <a:close/>
                </a:path>
              </a:pathLst>
            </a:custGeom>
            <a:solidFill>
              <a:srgbClr val="EB2C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14855" y="5620511"/>
              <a:ext cx="4232148" cy="23467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634489" y="5682233"/>
              <a:ext cx="4074795" cy="76200"/>
            </a:xfrm>
            <a:custGeom>
              <a:avLst/>
              <a:gdLst/>
              <a:ahLst/>
              <a:cxnLst/>
              <a:rect l="l" t="t" r="r" b="b"/>
              <a:pathLst>
                <a:path w="4074795" h="76200">
                  <a:moveTo>
                    <a:pt x="76200" y="0"/>
                  </a:moveTo>
                  <a:lnTo>
                    <a:pt x="0" y="38099"/>
                  </a:lnTo>
                  <a:lnTo>
                    <a:pt x="76200" y="76199"/>
                  </a:lnTo>
                  <a:lnTo>
                    <a:pt x="76200" y="50799"/>
                  </a:lnTo>
                  <a:lnTo>
                    <a:pt x="63500" y="50799"/>
                  </a:lnTo>
                  <a:lnTo>
                    <a:pt x="63500" y="25399"/>
                  </a:lnTo>
                  <a:lnTo>
                    <a:pt x="76200" y="25399"/>
                  </a:lnTo>
                  <a:lnTo>
                    <a:pt x="76200" y="0"/>
                  </a:lnTo>
                  <a:close/>
                </a:path>
                <a:path w="4074795" h="76200">
                  <a:moveTo>
                    <a:pt x="76200" y="25399"/>
                  </a:moveTo>
                  <a:lnTo>
                    <a:pt x="63500" y="25399"/>
                  </a:lnTo>
                  <a:lnTo>
                    <a:pt x="63500" y="50799"/>
                  </a:lnTo>
                  <a:lnTo>
                    <a:pt x="76200" y="50799"/>
                  </a:lnTo>
                  <a:lnTo>
                    <a:pt x="76200" y="25399"/>
                  </a:lnTo>
                  <a:close/>
                </a:path>
                <a:path w="4074795" h="76200">
                  <a:moveTo>
                    <a:pt x="4074541" y="25399"/>
                  </a:moveTo>
                  <a:lnTo>
                    <a:pt x="76200" y="25399"/>
                  </a:lnTo>
                  <a:lnTo>
                    <a:pt x="76200" y="50799"/>
                  </a:lnTo>
                  <a:lnTo>
                    <a:pt x="4074541" y="50799"/>
                  </a:lnTo>
                  <a:lnTo>
                    <a:pt x="4074541" y="25399"/>
                  </a:lnTo>
                  <a:close/>
                </a:path>
              </a:pathLst>
            </a:custGeom>
            <a:solidFill>
              <a:srgbClr val="EB2C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6492" y="2572511"/>
              <a:ext cx="1333500" cy="460375"/>
            </a:xfrm>
            <a:custGeom>
              <a:avLst/>
              <a:gdLst/>
              <a:ahLst/>
              <a:cxnLst/>
              <a:rect l="l" t="t" r="r" b="b"/>
              <a:pathLst>
                <a:path w="1333500" h="460375">
                  <a:moveTo>
                    <a:pt x="1333500" y="0"/>
                  </a:moveTo>
                  <a:lnTo>
                    <a:pt x="0" y="0"/>
                  </a:lnTo>
                  <a:lnTo>
                    <a:pt x="0" y="460248"/>
                  </a:lnTo>
                  <a:lnTo>
                    <a:pt x="1333500" y="460248"/>
                  </a:lnTo>
                  <a:lnTo>
                    <a:pt x="13335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05841" y="1017270"/>
            <a:ext cx="6835140" cy="1971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2.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매칭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및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매칭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결과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검증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–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매칭에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따른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SMD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개선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시각화</a:t>
            </a:r>
            <a:endParaRPr sz="2000">
              <a:latin typeface="Malgun Gothic"/>
              <a:cs typeface="Malgun Gothic"/>
            </a:endParaRPr>
          </a:p>
          <a:p>
            <a:pPr marL="1344930">
              <a:lnSpc>
                <a:spcPct val="100000"/>
              </a:lnSpc>
              <a:spcBef>
                <a:spcPts val="1890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#전체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대조군과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매칭된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대조군의SMD</a:t>
            </a:r>
            <a:r>
              <a:rPr sz="14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값을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시각화하여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비교해보자</a:t>
            </a:r>
            <a:endParaRPr sz="1400">
              <a:latin typeface="Malgun Gothic"/>
              <a:cs typeface="Malgun Gothic"/>
            </a:endParaRPr>
          </a:p>
          <a:p>
            <a:pPr marL="1344930">
              <a:lnSpc>
                <a:spcPct val="100000"/>
              </a:lnSpc>
              <a:spcBef>
                <a:spcPts val="335"/>
              </a:spcBef>
            </a:pP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plot(summary(mymodel))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155"/>
              </a:spcBef>
            </a:pP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2200" b="1" spc="-10" dirty="0">
                <a:solidFill>
                  <a:srgbClr val="1B1F2E"/>
                </a:solidFill>
                <a:latin typeface="Arial"/>
                <a:cs typeface="Arial"/>
              </a:rPr>
              <a:t>distance</a:t>
            </a:r>
            <a:endParaRPr sz="2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66343" y="3414725"/>
            <a:ext cx="50736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25" dirty="0">
                <a:solidFill>
                  <a:srgbClr val="1B1F2E"/>
                </a:solidFill>
                <a:latin typeface="Arial"/>
                <a:cs typeface="Arial"/>
              </a:rPr>
              <a:t>age</a:t>
            </a:r>
            <a:endParaRPr sz="22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88263" y="4034028"/>
            <a:ext cx="845819" cy="460375"/>
          </a:xfrm>
          <a:custGeom>
            <a:avLst/>
            <a:gdLst/>
            <a:ahLst/>
            <a:cxnLst/>
            <a:rect l="l" t="t" r="r" b="b"/>
            <a:pathLst>
              <a:path w="845819" h="460375">
                <a:moveTo>
                  <a:pt x="845819" y="0"/>
                </a:moveTo>
                <a:lnTo>
                  <a:pt x="0" y="0"/>
                </a:lnTo>
                <a:lnTo>
                  <a:pt x="0" y="460248"/>
                </a:lnTo>
                <a:lnTo>
                  <a:pt x="845819" y="460248"/>
                </a:lnTo>
                <a:lnTo>
                  <a:pt x="8458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67004" y="4090161"/>
            <a:ext cx="67818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20" dirty="0">
                <a:solidFill>
                  <a:srgbClr val="1B1F2E"/>
                </a:solidFill>
                <a:latin typeface="Arial"/>
                <a:cs typeface="Arial"/>
              </a:rPr>
              <a:t>educ</a:t>
            </a:r>
            <a:endParaRPr sz="22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34695" y="4745735"/>
            <a:ext cx="1217930" cy="462280"/>
          </a:xfrm>
          <a:custGeom>
            <a:avLst/>
            <a:gdLst/>
            <a:ahLst/>
            <a:cxnLst/>
            <a:rect l="l" t="t" r="r" b="b"/>
            <a:pathLst>
              <a:path w="1217930" h="462279">
                <a:moveTo>
                  <a:pt x="1217676" y="0"/>
                </a:moveTo>
                <a:lnTo>
                  <a:pt x="0" y="0"/>
                </a:lnTo>
                <a:lnTo>
                  <a:pt x="0" y="461771"/>
                </a:lnTo>
                <a:lnTo>
                  <a:pt x="1217676" y="461771"/>
                </a:lnTo>
                <a:lnTo>
                  <a:pt x="12176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13131" y="4802504"/>
            <a:ext cx="10496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10" dirty="0">
                <a:solidFill>
                  <a:srgbClr val="1B1F2E"/>
                </a:solidFill>
                <a:latin typeface="Arial"/>
                <a:cs typeface="Arial"/>
              </a:rPr>
              <a:t>married</a:t>
            </a:r>
            <a:endParaRPr sz="22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69036" y="5495544"/>
            <a:ext cx="765175" cy="460375"/>
          </a:xfrm>
          <a:custGeom>
            <a:avLst/>
            <a:gdLst/>
            <a:ahLst/>
            <a:cxnLst/>
            <a:rect l="l" t="t" r="r" b="b"/>
            <a:pathLst>
              <a:path w="765175" h="460375">
                <a:moveTo>
                  <a:pt x="765048" y="0"/>
                </a:moveTo>
                <a:lnTo>
                  <a:pt x="0" y="0"/>
                </a:lnTo>
                <a:lnTo>
                  <a:pt x="0" y="460247"/>
                </a:lnTo>
                <a:lnTo>
                  <a:pt x="765048" y="460247"/>
                </a:lnTo>
                <a:lnTo>
                  <a:pt x="7650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47166" y="5552033"/>
            <a:ext cx="5994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20" dirty="0">
                <a:solidFill>
                  <a:srgbClr val="1B1F2E"/>
                </a:solidFill>
                <a:latin typeface="Arial"/>
                <a:cs typeface="Arial"/>
              </a:rPr>
              <a:t>re74</a:t>
            </a:r>
            <a:endParaRPr sz="220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/>
              <a:t>44</a:t>
            </a:fld>
            <a:endParaRPr spc="-25" dirty="0"/>
          </a:p>
        </p:txBody>
      </p:sp>
      <p:sp>
        <p:nvSpPr>
          <p:cNvPr id="24" name="object 24"/>
          <p:cNvSpPr txBox="1"/>
          <p:nvPr/>
        </p:nvSpPr>
        <p:spPr>
          <a:xfrm>
            <a:off x="5212460" y="5230495"/>
            <a:ext cx="36868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결혼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여부와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74년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소득이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많이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차이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Malgun Gothic"/>
                <a:cs typeface="Malgun Gothic"/>
              </a:rPr>
              <a:t>났었구나!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477895" y="3473577"/>
            <a:ext cx="222631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나이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차이를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줄이긴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했구나!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226691" y="4137152"/>
            <a:ext cx="41910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교육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년수는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원래도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차이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많이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안났지만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Malgun Gothic"/>
                <a:cs typeface="Malgun Gothic"/>
              </a:rPr>
              <a:t>개선했구나!</a:t>
            </a:r>
            <a:endParaRPr sz="1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2940" y="1455419"/>
            <a:ext cx="8052816" cy="394715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PSM</a:t>
            </a:r>
            <a:r>
              <a:rPr spc="210" dirty="0"/>
              <a:t> </a:t>
            </a:r>
            <a:r>
              <a:rPr spc="75" dirty="0"/>
              <a:t>Analysis</a:t>
            </a:r>
            <a:r>
              <a:rPr spc="200" dirty="0"/>
              <a:t> </a:t>
            </a:r>
            <a:r>
              <a:rPr spc="70" dirty="0"/>
              <a:t>Using</a:t>
            </a:r>
            <a:r>
              <a:rPr spc="204" dirty="0"/>
              <a:t> </a:t>
            </a:r>
            <a:r>
              <a:rPr spc="-50" dirty="0"/>
              <a:t>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5089" y="1017270"/>
            <a:ext cx="63817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2. 매칭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및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매칭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결과 검증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–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summary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결과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해석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(기타)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41511" y="6417970"/>
            <a:ext cx="22097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solidFill>
                  <a:srgbClr val="333D47"/>
                </a:solidFill>
                <a:latin typeface="Malgun Gothic"/>
                <a:cs typeface="Malgun Gothic"/>
              </a:rPr>
              <a:t>45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22777" y="4559655"/>
            <a:ext cx="5784215" cy="1818639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VAR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Ratio: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처리군과</a:t>
            </a:r>
            <a:r>
              <a:rPr sz="1400" b="1" spc="-4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대조군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간의</a:t>
            </a:r>
            <a:r>
              <a:rPr sz="14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공변량</a:t>
            </a:r>
            <a:r>
              <a:rPr sz="14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분산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비율</a:t>
            </a:r>
            <a:endParaRPr sz="1400">
              <a:latin typeface="Malgun Gothic"/>
              <a:cs typeface="Malgun Gothic"/>
            </a:endParaRPr>
          </a:p>
          <a:p>
            <a:pPr marL="12700" marR="5080" indent="990600">
              <a:lnSpc>
                <a:spcPct val="120000"/>
              </a:lnSpc>
              <a:spcBef>
                <a:spcPts val="5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(1에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가까울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수록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좋으며,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0.5~2</a:t>
            </a:r>
            <a:r>
              <a:rPr sz="14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사이면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적절하다고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판단)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eCDF</a:t>
            </a:r>
            <a:r>
              <a:rPr sz="14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Mean: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매치된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표본에서</a:t>
            </a:r>
            <a:r>
              <a:rPr sz="14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공변량의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누적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분포함수(eCDF)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평균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차이</a:t>
            </a:r>
            <a:endParaRPr sz="1400">
              <a:latin typeface="Malgun Gothic"/>
              <a:cs typeface="Malgun Gothic"/>
            </a:endParaRPr>
          </a:p>
          <a:p>
            <a:pPr marL="12700" marR="803275" indent="990600">
              <a:lnSpc>
                <a:spcPct val="120000"/>
              </a:lnSpc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(작을수록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좋음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–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공변량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분포가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비슷하다는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의미)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eCDF</a:t>
            </a:r>
            <a:r>
              <a:rPr sz="14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Max: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매치된</a:t>
            </a:r>
            <a:r>
              <a:rPr sz="14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표본에서</a:t>
            </a:r>
            <a:r>
              <a:rPr sz="14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eCDF</a:t>
            </a:r>
            <a:r>
              <a:rPr sz="1400" b="1" spc="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차이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최대값</a:t>
            </a:r>
            <a:endParaRPr sz="1400">
              <a:latin typeface="Malgun Gothic"/>
              <a:cs typeface="Malgun Gothic"/>
            </a:endParaRPr>
          </a:p>
          <a:p>
            <a:pPr marL="1065530">
              <a:lnSpc>
                <a:spcPct val="100000"/>
              </a:lnSpc>
              <a:spcBef>
                <a:spcPts val="335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(작을수록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좋음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–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어떤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구간에서도</a:t>
            </a:r>
            <a:r>
              <a:rPr sz="14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차이가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작다는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의미)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Std.</a:t>
            </a:r>
            <a:r>
              <a:rPr sz="14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Pair</a:t>
            </a:r>
            <a:r>
              <a:rPr sz="14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Dist.: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표준화된</a:t>
            </a:r>
            <a:r>
              <a:rPr sz="1400" b="1" spc="-4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매칭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쌍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간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거리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평균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37203" y="6394805"/>
            <a:ext cx="34607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(낮을수록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좋음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–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더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유사한</a:t>
            </a:r>
            <a:r>
              <a:rPr sz="14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표본끼리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매칭)</a:t>
            </a:r>
            <a:endParaRPr sz="1400">
              <a:latin typeface="Malgun Gothic"/>
              <a:cs typeface="Malgun Gothic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887467" y="3351288"/>
            <a:ext cx="3957954" cy="1149350"/>
            <a:chOff x="4887467" y="3351288"/>
            <a:chExt cx="3957954" cy="114935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87467" y="3351288"/>
              <a:ext cx="3957828" cy="114908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959095" y="3400044"/>
              <a:ext cx="3819525" cy="1010919"/>
            </a:xfrm>
            <a:custGeom>
              <a:avLst/>
              <a:gdLst/>
              <a:ahLst/>
              <a:cxnLst/>
              <a:rect l="l" t="t" r="r" b="b"/>
              <a:pathLst>
                <a:path w="3819525" h="1010920">
                  <a:moveTo>
                    <a:pt x="0" y="1010411"/>
                  </a:moveTo>
                  <a:lnTo>
                    <a:pt x="3819144" y="1010411"/>
                  </a:lnTo>
                  <a:lnTo>
                    <a:pt x="3819144" y="0"/>
                  </a:lnTo>
                  <a:lnTo>
                    <a:pt x="0" y="0"/>
                  </a:lnTo>
                  <a:lnTo>
                    <a:pt x="0" y="1010411"/>
                  </a:lnTo>
                  <a:close/>
                </a:path>
              </a:pathLst>
            </a:custGeom>
            <a:ln w="57150">
              <a:solidFill>
                <a:srgbClr val="EB2C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PSM</a:t>
            </a:r>
            <a:r>
              <a:rPr spc="210" dirty="0"/>
              <a:t> </a:t>
            </a:r>
            <a:r>
              <a:rPr spc="75" dirty="0"/>
              <a:t>Analysis</a:t>
            </a:r>
            <a:r>
              <a:rPr spc="200" dirty="0"/>
              <a:t> </a:t>
            </a:r>
            <a:r>
              <a:rPr spc="70" dirty="0"/>
              <a:t>Using</a:t>
            </a:r>
            <a:r>
              <a:rPr spc="204" dirty="0"/>
              <a:t> </a:t>
            </a:r>
            <a:r>
              <a:rPr spc="-50" dirty="0"/>
              <a:t>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821420" cy="7848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2.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매칭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및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매칭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결과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검증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–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매칭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분포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시각화</a:t>
            </a:r>
            <a:endParaRPr sz="2000">
              <a:latin typeface="Malgun Gothic"/>
              <a:cs typeface="Malgun Gothic"/>
            </a:endParaRPr>
          </a:p>
          <a:p>
            <a:pPr marL="1265555">
              <a:lnSpc>
                <a:spcPct val="100000"/>
              </a:lnSpc>
              <a:spcBef>
                <a:spcPts val="1890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#성향점수</a:t>
            </a:r>
            <a:r>
              <a:rPr sz="1400" b="1" spc="-4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분포를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jitter된</a:t>
            </a:r>
            <a:r>
              <a:rPr sz="14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시각화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자료로</a:t>
            </a:r>
            <a:r>
              <a:rPr sz="14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살펴보자</a:t>
            </a:r>
            <a:r>
              <a:rPr sz="1400" b="1" spc="9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100" b="1" dirty="0">
                <a:solidFill>
                  <a:srgbClr val="00AF50"/>
                </a:solidFill>
                <a:latin typeface="Malgun Gothic"/>
                <a:cs typeface="Malgun Gothic"/>
              </a:rPr>
              <a:t>jitter의</a:t>
            </a:r>
            <a:r>
              <a:rPr sz="1100" b="1" spc="-10" dirty="0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sz="1100" b="1" dirty="0">
                <a:solidFill>
                  <a:srgbClr val="00AF50"/>
                </a:solidFill>
                <a:latin typeface="Malgun Gothic"/>
                <a:cs typeface="Malgun Gothic"/>
              </a:rPr>
              <a:t>경우</a:t>
            </a:r>
            <a:r>
              <a:rPr sz="1100" b="1" spc="-5" dirty="0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sz="1100" b="1" dirty="0">
                <a:solidFill>
                  <a:srgbClr val="00AF50"/>
                </a:solidFill>
                <a:latin typeface="Malgun Gothic"/>
                <a:cs typeface="Malgun Gothic"/>
              </a:rPr>
              <a:t>명령어</a:t>
            </a:r>
            <a:r>
              <a:rPr sz="1100" b="1" spc="-20" dirty="0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sz="1100" b="1" dirty="0">
                <a:solidFill>
                  <a:srgbClr val="00AF50"/>
                </a:solidFill>
                <a:latin typeface="Malgun Gothic"/>
                <a:cs typeface="Malgun Gothic"/>
              </a:rPr>
              <a:t>시행하면</a:t>
            </a:r>
            <a:r>
              <a:rPr sz="1100" b="1" spc="-20" dirty="0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sz="1100" b="1" dirty="0">
                <a:solidFill>
                  <a:srgbClr val="00AF50"/>
                </a:solidFill>
                <a:latin typeface="Malgun Gothic"/>
                <a:cs typeface="Malgun Gothic"/>
              </a:rPr>
              <a:t>잠시</a:t>
            </a:r>
            <a:r>
              <a:rPr sz="1100" b="1" spc="-10" dirty="0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sz="1100" b="1" dirty="0">
                <a:solidFill>
                  <a:srgbClr val="00AF50"/>
                </a:solidFill>
                <a:latin typeface="Malgun Gothic"/>
                <a:cs typeface="Malgun Gothic"/>
              </a:rPr>
              <a:t>대기상태가</a:t>
            </a:r>
            <a:r>
              <a:rPr sz="1100" b="1" spc="-30" dirty="0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sz="1100" b="1" spc="-20" dirty="0">
                <a:solidFill>
                  <a:srgbClr val="00AF50"/>
                </a:solidFill>
                <a:latin typeface="Malgun Gothic"/>
                <a:cs typeface="Malgun Gothic"/>
              </a:rPr>
              <a:t>되는데,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38477" y="1818258"/>
            <a:ext cx="25908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plot(mymodel,</a:t>
            </a:r>
            <a:r>
              <a:rPr sz="1400" b="1" spc="-5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type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"jitter")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8477" y="2288006"/>
            <a:ext cx="3878579" cy="53848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#성향점수</a:t>
            </a:r>
            <a:r>
              <a:rPr sz="14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분포를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히스토그램으로</a:t>
            </a:r>
            <a:r>
              <a:rPr sz="1400" b="1" spc="-3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나타내어보자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plot(mymodel,</a:t>
            </a:r>
            <a:r>
              <a:rPr sz="1400" b="1" spc="-5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type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"hist")</a:t>
            </a:r>
            <a:endParaRPr sz="1400">
              <a:latin typeface="Malgun Gothic"/>
              <a:cs typeface="Malgun Gothic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32824" y="1950720"/>
            <a:ext cx="4190365" cy="4276725"/>
            <a:chOff x="232824" y="1950720"/>
            <a:chExt cx="4190365" cy="427672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2824" y="3117859"/>
              <a:ext cx="4190290" cy="310944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2712" y="3880104"/>
              <a:ext cx="3983736" cy="140360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19862" y="3914394"/>
              <a:ext cx="3874135" cy="1294130"/>
            </a:xfrm>
            <a:custGeom>
              <a:avLst/>
              <a:gdLst/>
              <a:ahLst/>
              <a:cxnLst/>
              <a:rect l="l" t="t" r="r" b="b"/>
              <a:pathLst>
                <a:path w="3874135" h="1294129">
                  <a:moveTo>
                    <a:pt x="0" y="1293875"/>
                  </a:moveTo>
                  <a:lnTo>
                    <a:pt x="3874008" y="1293875"/>
                  </a:lnTo>
                  <a:lnTo>
                    <a:pt x="3874008" y="0"/>
                  </a:lnTo>
                  <a:lnTo>
                    <a:pt x="0" y="0"/>
                  </a:lnTo>
                  <a:lnTo>
                    <a:pt x="0" y="1293875"/>
                  </a:lnTo>
                  <a:close/>
                </a:path>
              </a:pathLst>
            </a:custGeom>
            <a:ln w="28574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1623" y="1950720"/>
              <a:ext cx="708659" cy="133654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83158" y="1972818"/>
              <a:ext cx="589280" cy="1180465"/>
            </a:xfrm>
            <a:custGeom>
              <a:avLst/>
              <a:gdLst/>
              <a:ahLst/>
              <a:cxnLst/>
              <a:rect l="l" t="t" r="r" b="b"/>
              <a:pathLst>
                <a:path w="589280" h="1180464">
                  <a:moveTo>
                    <a:pt x="25400" y="1104138"/>
                  </a:moveTo>
                  <a:lnTo>
                    <a:pt x="0" y="1104138"/>
                  </a:lnTo>
                  <a:lnTo>
                    <a:pt x="38100" y="1180338"/>
                  </a:lnTo>
                  <a:lnTo>
                    <a:pt x="69850" y="1116838"/>
                  </a:lnTo>
                  <a:lnTo>
                    <a:pt x="25400" y="1116838"/>
                  </a:lnTo>
                  <a:lnTo>
                    <a:pt x="25400" y="1104138"/>
                  </a:lnTo>
                  <a:close/>
                </a:path>
                <a:path w="589280" h="1180464">
                  <a:moveTo>
                    <a:pt x="563626" y="6731"/>
                  </a:moveTo>
                  <a:lnTo>
                    <a:pt x="31089" y="6731"/>
                  </a:lnTo>
                  <a:lnTo>
                    <a:pt x="25400" y="12446"/>
                  </a:lnTo>
                  <a:lnTo>
                    <a:pt x="25400" y="1116838"/>
                  </a:lnTo>
                  <a:lnTo>
                    <a:pt x="50800" y="1116838"/>
                  </a:lnTo>
                  <a:lnTo>
                    <a:pt x="50800" y="32131"/>
                  </a:lnTo>
                  <a:lnTo>
                    <a:pt x="38100" y="32131"/>
                  </a:lnTo>
                  <a:lnTo>
                    <a:pt x="50800" y="19431"/>
                  </a:lnTo>
                  <a:lnTo>
                    <a:pt x="563626" y="19431"/>
                  </a:lnTo>
                  <a:lnTo>
                    <a:pt x="563626" y="6731"/>
                  </a:lnTo>
                  <a:close/>
                </a:path>
                <a:path w="589280" h="1180464">
                  <a:moveTo>
                    <a:pt x="76200" y="1104138"/>
                  </a:moveTo>
                  <a:lnTo>
                    <a:pt x="50800" y="1104138"/>
                  </a:lnTo>
                  <a:lnTo>
                    <a:pt x="50800" y="1116838"/>
                  </a:lnTo>
                  <a:lnTo>
                    <a:pt x="69850" y="1116838"/>
                  </a:lnTo>
                  <a:lnTo>
                    <a:pt x="76200" y="1104138"/>
                  </a:lnTo>
                  <a:close/>
                </a:path>
                <a:path w="589280" h="1180464">
                  <a:moveTo>
                    <a:pt x="50800" y="19431"/>
                  </a:moveTo>
                  <a:lnTo>
                    <a:pt x="38100" y="32131"/>
                  </a:lnTo>
                  <a:lnTo>
                    <a:pt x="50800" y="32131"/>
                  </a:lnTo>
                  <a:lnTo>
                    <a:pt x="50800" y="19431"/>
                  </a:lnTo>
                  <a:close/>
                </a:path>
                <a:path w="589280" h="1180464">
                  <a:moveTo>
                    <a:pt x="589026" y="6731"/>
                  </a:moveTo>
                  <a:lnTo>
                    <a:pt x="576326" y="6731"/>
                  </a:lnTo>
                  <a:lnTo>
                    <a:pt x="563626" y="19431"/>
                  </a:lnTo>
                  <a:lnTo>
                    <a:pt x="50800" y="19431"/>
                  </a:lnTo>
                  <a:lnTo>
                    <a:pt x="50800" y="32131"/>
                  </a:lnTo>
                  <a:lnTo>
                    <a:pt x="583438" y="32131"/>
                  </a:lnTo>
                  <a:lnTo>
                    <a:pt x="589026" y="26416"/>
                  </a:lnTo>
                  <a:lnTo>
                    <a:pt x="589026" y="6731"/>
                  </a:lnTo>
                  <a:close/>
                </a:path>
                <a:path w="589280" h="1180464">
                  <a:moveTo>
                    <a:pt x="589026" y="0"/>
                  </a:moveTo>
                  <a:lnTo>
                    <a:pt x="563626" y="0"/>
                  </a:lnTo>
                  <a:lnTo>
                    <a:pt x="563626" y="19431"/>
                  </a:lnTo>
                  <a:lnTo>
                    <a:pt x="576326" y="6731"/>
                  </a:lnTo>
                  <a:lnTo>
                    <a:pt x="589026" y="6731"/>
                  </a:lnTo>
                  <a:lnTo>
                    <a:pt x="589026" y="0"/>
                  </a:lnTo>
                  <a:close/>
                </a:path>
              </a:pathLst>
            </a:custGeom>
            <a:solidFill>
              <a:srgbClr val="EB00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4820" y="4128516"/>
              <a:ext cx="234670" cy="30632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6354" y="4150614"/>
              <a:ext cx="76200" cy="149098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4605528" y="2936748"/>
            <a:ext cx="4470400" cy="3449320"/>
            <a:chOff x="4605528" y="2936748"/>
            <a:chExt cx="4470400" cy="3449320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05528" y="3101513"/>
              <a:ext cx="4227638" cy="315691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50736" y="2936748"/>
              <a:ext cx="2424683" cy="344881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707886" y="2971038"/>
              <a:ext cx="2315210" cy="3339465"/>
            </a:xfrm>
            <a:custGeom>
              <a:avLst/>
              <a:gdLst/>
              <a:ahLst/>
              <a:cxnLst/>
              <a:rect l="l" t="t" r="r" b="b"/>
              <a:pathLst>
                <a:path w="2315209" h="3339465">
                  <a:moveTo>
                    <a:pt x="0" y="3339084"/>
                  </a:moveTo>
                  <a:lnTo>
                    <a:pt x="2314955" y="3339084"/>
                  </a:lnTo>
                  <a:lnTo>
                    <a:pt x="2314955" y="0"/>
                  </a:lnTo>
                  <a:lnTo>
                    <a:pt x="0" y="0"/>
                  </a:lnTo>
                  <a:lnTo>
                    <a:pt x="0" y="3339084"/>
                  </a:lnTo>
                  <a:close/>
                </a:path>
              </a:pathLst>
            </a:custGeom>
            <a:ln w="28575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5449773" y="2412414"/>
            <a:ext cx="1318895" cy="435609"/>
            <a:chOff x="5449773" y="2412414"/>
            <a:chExt cx="1318895" cy="435609"/>
          </a:xfrm>
        </p:grpSpPr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49773" y="2412414"/>
              <a:ext cx="1318610" cy="43519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482590" y="2426462"/>
              <a:ext cx="1260475" cy="377190"/>
            </a:xfrm>
            <a:custGeom>
              <a:avLst/>
              <a:gdLst/>
              <a:ahLst/>
              <a:cxnLst/>
              <a:rect l="l" t="t" r="r" b="b"/>
              <a:pathLst>
                <a:path w="1260475" h="377189">
                  <a:moveTo>
                    <a:pt x="1210284" y="301179"/>
                  </a:moveTo>
                  <a:lnTo>
                    <a:pt x="1184402" y="302260"/>
                  </a:lnTo>
                  <a:lnTo>
                    <a:pt x="1225677" y="376809"/>
                  </a:lnTo>
                  <a:lnTo>
                    <a:pt x="1254049" y="313436"/>
                  </a:lnTo>
                  <a:lnTo>
                    <a:pt x="1210310" y="313436"/>
                  </a:lnTo>
                  <a:lnTo>
                    <a:pt x="1210284" y="301179"/>
                  </a:lnTo>
                  <a:close/>
                </a:path>
                <a:path w="1260475" h="377189">
                  <a:moveTo>
                    <a:pt x="1235682" y="300119"/>
                  </a:moveTo>
                  <a:lnTo>
                    <a:pt x="1210284" y="301179"/>
                  </a:lnTo>
                  <a:lnTo>
                    <a:pt x="1210310" y="313436"/>
                  </a:lnTo>
                  <a:lnTo>
                    <a:pt x="1235710" y="313309"/>
                  </a:lnTo>
                  <a:lnTo>
                    <a:pt x="1235682" y="300119"/>
                  </a:lnTo>
                  <a:close/>
                </a:path>
                <a:path w="1260475" h="377189">
                  <a:moveTo>
                    <a:pt x="1260475" y="299085"/>
                  </a:moveTo>
                  <a:lnTo>
                    <a:pt x="1235682" y="300119"/>
                  </a:lnTo>
                  <a:lnTo>
                    <a:pt x="1235710" y="313309"/>
                  </a:lnTo>
                  <a:lnTo>
                    <a:pt x="1210310" y="313436"/>
                  </a:lnTo>
                  <a:lnTo>
                    <a:pt x="1254049" y="313436"/>
                  </a:lnTo>
                  <a:lnTo>
                    <a:pt x="1260475" y="299085"/>
                  </a:lnTo>
                  <a:close/>
                </a:path>
                <a:path w="1260475" h="377189">
                  <a:moveTo>
                    <a:pt x="1235075" y="12700"/>
                  </a:moveTo>
                  <a:lnTo>
                    <a:pt x="1209675" y="12700"/>
                  </a:lnTo>
                  <a:lnTo>
                    <a:pt x="1222375" y="25400"/>
                  </a:lnTo>
                  <a:lnTo>
                    <a:pt x="1209701" y="25400"/>
                  </a:lnTo>
                  <a:lnTo>
                    <a:pt x="1210284" y="301179"/>
                  </a:lnTo>
                  <a:lnTo>
                    <a:pt x="1235682" y="300119"/>
                  </a:lnTo>
                  <a:lnTo>
                    <a:pt x="1235101" y="25400"/>
                  </a:lnTo>
                  <a:lnTo>
                    <a:pt x="1222375" y="25400"/>
                  </a:lnTo>
                  <a:lnTo>
                    <a:pt x="1209675" y="12700"/>
                  </a:lnTo>
                  <a:lnTo>
                    <a:pt x="1235075" y="12700"/>
                  </a:lnTo>
                  <a:close/>
                </a:path>
                <a:path w="1260475" h="377189">
                  <a:moveTo>
                    <a:pt x="1229487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1209701" y="25400"/>
                  </a:lnTo>
                  <a:lnTo>
                    <a:pt x="1209675" y="12700"/>
                  </a:lnTo>
                  <a:lnTo>
                    <a:pt x="1235075" y="12700"/>
                  </a:lnTo>
                  <a:lnTo>
                    <a:pt x="1235075" y="5714"/>
                  </a:lnTo>
                  <a:lnTo>
                    <a:pt x="1229487" y="0"/>
                  </a:lnTo>
                  <a:close/>
                </a:path>
              </a:pathLst>
            </a:custGeom>
            <a:solidFill>
              <a:srgbClr val="EB00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635497" y="1767306"/>
            <a:ext cx="3507104" cy="427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100" b="1" dirty="0">
                <a:solidFill>
                  <a:srgbClr val="00AF50"/>
                </a:solidFill>
                <a:latin typeface="Malgun Gothic"/>
                <a:cs typeface="Malgun Gothic"/>
              </a:rPr>
              <a:t>이름을</a:t>
            </a:r>
            <a:r>
              <a:rPr sz="1100" b="1" spc="-15" dirty="0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sz="1100" b="1" dirty="0">
                <a:solidFill>
                  <a:srgbClr val="00AF50"/>
                </a:solidFill>
                <a:latin typeface="Malgun Gothic"/>
                <a:cs typeface="Malgun Gothic"/>
              </a:rPr>
              <a:t>나타내고</a:t>
            </a:r>
            <a:r>
              <a:rPr sz="1100" b="1" spc="-15" dirty="0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sz="1100" b="1" dirty="0">
                <a:solidFill>
                  <a:srgbClr val="00AF50"/>
                </a:solidFill>
                <a:latin typeface="Malgun Gothic"/>
                <a:cs typeface="Malgun Gothic"/>
              </a:rPr>
              <a:t>싶은</a:t>
            </a:r>
            <a:r>
              <a:rPr sz="1100" b="1" spc="5" dirty="0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sz="1100" b="1" dirty="0">
                <a:solidFill>
                  <a:srgbClr val="00AF50"/>
                </a:solidFill>
                <a:latin typeface="Malgun Gothic"/>
                <a:cs typeface="Malgun Gothic"/>
              </a:rPr>
              <a:t>관측치(들)</a:t>
            </a:r>
            <a:r>
              <a:rPr sz="1100" b="1" spc="-40" dirty="0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sz="1100" b="1" dirty="0">
                <a:solidFill>
                  <a:srgbClr val="00AF50"/>
                </a:solidFill>
                <a:latin typeface="Malgun Gothic"/>
                <a:cs typeface="Malgun Gothic"/>
              </a:rPr>
              <a:t>클릭</a:t>
            </a:r>
            <a:r>
              <a:rPr sz="1100" b="1" spc="-5" dirty="0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sz="1100" b="1" dirty="0">
                <a:solidFill>
                  <a:srgbClr val="00AF50"/>
                </a:solidFill>
                <a:latin typeface="Malgun Gothic"/>
                <a:cs typeface="Malgun Gothic"/>
              </a:rPr>
              <a:t>후 ESC를</a:t>
            </a:r>
            <a:r>
              <a:rPr sz="1100" b="1" spc="-30" dirty="0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sz="1100" b="1" spc="-25" dirty="0">
                <a:solidFill>
                  <a:srgbClr val="00AF50"/>
                </a:solidFill>
                <a:latin typeface="Malgun Gothic"/>
                <a:cs typeface="Malgun Gothic"/>
              </a:rPr>
              <a:t>누르면 </a:t>
            </a:r>
            <a:r>
              <a:rPr sz="1100" b="1" dirty="0">
                <a:solidFill>
                  <a:srgbClr val="00AF50"/>
                </a:solidFill>
                <a:latin typeface="Malgun Gothic"/>
                <a:cs typeface="Malgun Gothic"/>
              </a:rPr>
              <a:t>해당</a:t>
            </a:r>
            <a:r>
              <a:rPr sz="1100" b="1" spc="-5" dirty="0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sz="1100" b="1" dirty="0">
                <a:solidFill>
                  <a:srgbClr val="00AF50"/>
                </a:solidFill>
                <a:latin typeface="Malgun Gothic"/>
                <a:cs typeface="Malgun Gothic"/>
              </a:rPr>
              <a:t>관측치명이</a:t>
            </a:r>
            <a:r>
              <a:rPr sz="1100" b="1" spc="-30" dirty="0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sz="1100" b="1" spc="-25" dirty="0">
                <a:solidFill>
                  <a:srgbClr val="00AF50"/>
                </a:solidFill>
                <a:latin typeface="Malgun Gothic"/>
                <a:cs typeface="Malgun Gothic"/>
              </a:rPr>
              <a:t>표기됨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/>
              <a:t>46</a:t>
            </a:fld>
            <a:endParaRPr spc="-25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PSM</a:t>
            </a:r>
            <a:r>
              <a:rPr spc="210" dirty="0"/>
              <a:t> </a:t>
            </a:r>
            <a:r>
              <a:rPr spc="75" dirty="0"/>
              <a:t>Analysis</a:t>
            </a:r>
            <a:r>
              <a:rPr spc="200" dirty="0"/>
              <a:t> </a:t>
            </a:r>
            <a:r>
              <a:rPr spc="70" dirty="0"/>
              <a:t>Using</a:t>
            </a:r>
            <a:r>
              <a:rPr spc="204" dirty="0"/>
              <a:t> </a:t>
            </a:r>
            <a:r>
              <a:rPr spc="-50" dirty="0"/>
              <a:t>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/>
              <a:t>47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272145" cy="37166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4960" indent="-302260">
              <a:lnSpc>
                <a:spcPct val="100000"/>
              </a:lnSpc>
              <a:spcBef>
                <a:spcPts val="105"/>
              </a:spcBef>
              <a:buAutoNum type="arabicPeriod" startAt="3"/>
              <a:tabLst>
                <a:tab pos="314960" algn="l"/>
              </a:tabLst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인과성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추론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59"/>
              </a:spcBef>
              <a:buClr>
                <a:srgbClr val="2A2C2C"/>
              </a:buClr>
              <a:buFont typeface="Malgun Gothic"/>
              <a:buAutoNum type="arabicPeriod" startAt="3"/>
            </a:pPr>
            <a:endParaRPr sz="2000">
              <a:latin typeface="Malgun Gothic"/>
              <a:cs typeface="Malgun Gothic"/>
            </a:endParaRPr>
          </a:p>
          <a:p>
            <a:pPr marL="563880" marR="5080" lvl="1" indent="-229235">
              <a:lnSpc>
                <a:spcPct val="110100"/>
              </a:lnSpc>
              <a:buFont typeface="Wingdings"/>
              <a:buChar char=""/>
              <a:tabLst>
                <a:tab pos="56388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매칭이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적절히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(최대한)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이루어졌다고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판단된다면,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이제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구성된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처치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군과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대조군을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이용해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인과성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추론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을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해볼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차례</a:t>
            </a:r>
            <a:endParaRPr sz="2000">
              <a:latin typeface="Malgun Gothic"/>
              <a:cs typeface="Malgun Gothic"/>
            </a:endParaRPr>
          </a:p>
          <a:p>
            <a:pPr marL="563880" marR="127000" lvl="1" indent="-229235">
              <a:lnSpc>
                <a:spcPct val="110000"/>
              </a:lnSpc>
              <a:spcBef>
                <a:spcPts val="3600"/>
              </a:spcBef>
              <a:buFont typeface="Wingdings"/>
              <a:buChar char=""/>
              <a:tabLst>
                <a:tab pos="56388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처치군과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대조군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사이에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인과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추론의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대상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현상이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얼마나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차이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나는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지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비교</a:t>
            </a:r>
            <a:endParaRPr sz="2000">
              <a:latin typeface="Malgun Gothic"/>
              <a:cs typeface="Malgun Gothic"/>
            </a:endParaRPr>
          </a:p>
          <a:p>
            <a:pPr marL="1021080" marR="29209" lvl="2" indent="-229235">
              <a:lnSpc>
                <a:spcPct val="110000"/>
              </a:lnSpc>
              <a:spcBef>
                <a:spcPts val="484"/>
              </a:spcBef>
              <a:buFont typeface="Arial MT"/>
              <a:buChar char="•"/>
              <a:tabLst>
                <a:tab pos="102108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예시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데이터</a:t>
            </a:r>
            <a:r>
              <a:rPr sz="20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기준: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처치군(NSW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이수)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과</a:t>
            </a:r>
            <a:r>
              <a:rPr sz="2000" spc="-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대조군(NSW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미이수)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사이에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NSW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프로그램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이후인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1978년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소득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얼마나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차이가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50" dirty="0">
                <a:solidFill>
                  <a:srgbClr val="333D47"/>
                </a:solidFill>
                <a:latin typeface="Malgun Gothic"/>
                <a:cs typeface="Malgun Gothic"/>
              </a:rPr>
              <a:t>나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는지?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528447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PSM</a:t>
            </a:r>
            <a:r>
              <a:rPr spc="210" dirty="0"/>
              <a:t> </a:t>
            </a:r>
            <a:r>
              <a:rPr spc="75" dirty="0"/>
              <a:t>Analysis</a:t>
            </a:r>
            <a:r>
              <a:rPr spc="200" dirty="0"/>
              <a:t> </a:t>
            </a:r>
            <a:r>
              <a:rPr spc="70" dirty="0"/>
              <a:t>Using</a:t>
            </a:r>
            <a:r>
              <a:rPr spc="204" dirty="0"/>
              <a:t> </a:t>
            </a:r>
            <a:r>
              <a:rPr spc="-50" dirty="0"/>
              <a:t>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39535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3.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인과성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추론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–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매칭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데이터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활용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9197" y="1598265"/>
            <a:ext cx="3397250" cy="53721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#매칭된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데이터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35" dirty="0">
                <a:solidFill>
                  <a:srgbClr val="1B1F2E"/>
                </a:solidFill>
                <a:latin typeface="Malgun Gothic"/>
                <a:cs typeface="Malgun Gothic"/>
              </a:rPr>
              <a:t>분리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matched_data</a:t>
            </a:r>
            <a:r>
              <a:rPr sz="1400" b="1" spc="-5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&lt;-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match.data(mymodel)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9197" y="2359508"/>
            <a:ext cx="7038975" cy="55118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#매칭된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데이터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대상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40" dirty="0">
                <a:solidFill>
                  <a:srgbClr val="1B1F2E"/>
                </a:solidFill>
                <a:latin typeface="Malgun Gothic"/>
                <a:cs typeface="Malgun Gothic"/>
              </a:rPr>
              <a:t>t-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검정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수행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  <a:tabLst>
                <a:tab pos="3757929" algn="l"/>
              </a:tabLst>
            </a:pPr>
            <a:r>
              <a:rPr sz="2100" b="1" baseline="1984" dirty="0">
                <a:solidFill>
                  <a:srgbClr val="1B1F2E"/>
                </a:solidFill>
                <a:latin typeface="Malgun Gothic"/>
                <a:cs typeface="Malgun Gothic"/>
              </a:rPr>
              <a:t>with(matched_data,</a:t>
            </a:r>
            <a:r>
              <a:rPr sz="2100" b="1" spc="-127" baseline="1984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2100" b="1" baseline="1984" dirty="0">
                <a:solidFill>
                  <a:srgbClr val="1B1F2E"/>
                </a:solidFill>
                <a:latin typeface="Malgun Gothic"/>
                <a:cs typeface="Malgun Gothic"/>
              </a:rPr>
              <a:t>t.test(re78</a:t>
            </a:r>
            <a:r>
              <a:rPr sz="2100" b="1" spc="-112" baseline="1984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2100" b="1" baseline="1984" dirty="0">
                <a:solidFill>
                  <a:srgbClr val="1B1F2E"/>
                </a:solidFill>
                <a:latin typeface="Malgun Gothic"/>
                <a:cs typeface="Malgun Gothic"/>
              </a:rPr>
              <a:t>~</a:t>
            </a:r>
            <a:r>
              <a:rPr sz="2100" b="1" spc="-75" baseline="1984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2100" b="1" spc="-15" baseline="1984" dirty="0">
                <a:solidFill>
                  <a:srgbClr val="1B1F2E"/>
                </a:solidFill>
                <a:latin typeface="Malgun Gothic"/>
                <a:cs typeface="Malgun Gothic"/>
              </a:rPr>
              <a:t>treat))</a:t>
            </a:r>
            <a:r>
              <a:rPr sz="2100" b="1" baseline="1984" dirty="0">
                <a:solidFill>
                  <a:srgbClr val="1B1F2E"/>
                </a:solidFill>
                <a:latin typeface="Malgun Gothic"/>
                <a:cs typeface="Malgun Gothic"/>
              </a:rPr>
              <a:t>	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처치군과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대조군의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78년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소득(re78)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비교</a:t>
            </a:r>
            <a:endParaRPr sz="1400">
              <a:latin typeface="Malgun Gothic"/>
              <a:cs typeface="Malgun Gothic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5716" y="3186683"/>
            <a:ext cx="7589520" cy="153923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295146" y="4773295"/>
            <a:ext cx="6913880" cy="1459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100"/>
              </a:spcBef>
              <a:tabLst>
                <a:tab pos="1408430" algn="l"/>
              </a:tabLst>
            </a:pP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대조군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	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처치군</a:t>
            </a:r>
            <a:endParaRPr sz="1400">
              <a:latin typeface="Malgun Gothic"/>
              <a:cs typeface="Malgun Gothic"/>
            </a:endParaRPr>
          </a:p>
          <a:p>
            <a:pPr marL="297815" marR="5080" indent="-285750">
              <a:lnSpc>
                <a:spcPct val="120000"/>
              </a:lnSpc>
              <a:spcBef>
                <a:spcPts val="1830"/>
              </a:spcBef>
              <a:buFont typeface="Wingdings"/>
              <a:buChar char=""/>
              <a:tabLst>
                <a:tab pos="299085" algn="l"/>
              </a:tabLst>
            </a:pPr>
            <a:r>
              <a:rPr sz="1800" b="1" dirty="0">
                <a:solidFill>
                  <a:srgbClr val="FF0000"/>
                </a:solidFill>
                <a:latin typeface="Malgun Gothic"/>
                <a:cs typeface="Malgun Gothic"/>
              </a:rPr>
              <a:t>즉,</a:t>
            </a:r>
            <a:r>
              <a:rPr sz="1800" b="1" spc="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FF0000"/>
                </a:solidFill>
                <a:latin typeface="Malgun Gothic"/>
                <a:cs typeface="Malgun Gothic"/>
              </a:rPr>
              <a:t>NSW</a:t>
            </a:r>
            <a:r>
              <a:rPr sz="18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FF0000"/>
                </a:solidFill>
                <a:latin typeface="Malgun Gothic"/>
                <a:cs typeface="Malgun Gothic"/>
              </a:rPr>
              <a:t>프로그램</a:t>
            </a:r>
            <a:r>
              <a:rPr sz="1800" b="1" spc="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FF0000"/>
                </a:solidFill>
                <a:latin typeface="Malgun Gothic"/>
                <a:cs typeface="Malgun Gothic"/>
              </a:rPr>
              <a:t>이수는 1231</a:t>
            </a:r>
            <a:r>
              <a:rPr sz="18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FF0000"/>
                </a:solidFill>
                <a:latin typeface="Malgun Gothic"/>
                <a:cs typeface="Malgun Gothic"/>
              </a:rPr>
              <a:t>달러 (평균치</a:t>
            </a:r>
            <a:r>
              <a:rPr sz="1800" b="1" spc="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FF0000"/>
                </a:solidFill>
                <a:latin typeface="Malgun Gothic"/>
                <a:cs typeface="Malgun Gothic"/>
              </a:rPr>
              <a:t>대비 21%)</a:t>
            </a:r>
            <a:r>
              <a:rPr sz="18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b="1" spc="-25" dirty="0">
                <a:solidFill>
                  <a:srgbClr val="FF0000"/>
                </a:solidFill>
                <a:latin typeface="Malgun Gothic"/>
                <a:cs typeface="Malgun Gothic"/>
              </a:rPr>
              <a:t>만큼의 	</a:t>
            </a:r>
            <a:r>
              <a:rPr sz="1800" b="1" dirty="0">
                <a:solidFill>
                  <a:srgbClr val="FF0000"/>
                </a:solidFill>
                <a:latin typeface="Malgun Gothic"/>
                <a:cs typeface="Malgun Gothic"/>
              </a:rPr>
              <a:t>미래 소득 개선 효과가</a:t>
            </a:r>
            <a:r>
              <a:rPr sz="1800" b="1" spc="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FF0000"/>
                </a:solidFill>
                <a:latin typeface="Malgun Gothic"/>
                <a:cs typeface="Malgun Gothic"/>
              </a:rPr>
              <a:t>있었다고</a:t>
            </a:r>
            <a:r>
              <a:rPr sz="1800" b="1" spc="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FF0000"/>
                </a:solidFill>
                <a:latin typeface="Malgun Gothic"/>
                <a:cs typeface="Malgun Gothic"/>
              </a:rPr>
              <a:t>주장할 수 </a:t>
            </a:r>
            <a:r>
              <a:rPr sz="1800" b="1" spc="-25" dirty="0">
                <a:solidFill>
                  <a:srgbClr val="FF0000"/>
                </a:solidFill>
                <a:latin typeface="Malgun Gothic"/>
                <a:cs typeface="Malgun Gothic"/>
              </a:rPr>
              <a:t>있음</a:t>
            </a:r>
            <a:endParaRPr sz="1800">
              <a:latin typeface="Malgun Gothic"/>
              <a:cs typeface="Malgun Gothic"/>
            </a:endParaRPr>
          </a:p>
          <a:p>
            <a:pPr marL="299085">
              <a:lnSpc>
                <a:spcPct val="100000"/>
              </a:lnSpc>
              <a:spcBef>
                <a:spcPts val="430"/>
              </a:spcBef>
            </a:pPr>
            <a:r>
              <a:rPr sz="1800" b="1" dirty="0">
                <a:solidFill>
                  <a:srgbClr val="FF0000"/>
                </a:solidFill>
                <a:latin typeface="Malgun Gothic"/>
                <a:cs typeface="Malgun Gothic"/>
              </a:rPr>
              <a:t>(</a:t>
            </a:r>
            <a:r>
              <a:rPr sz="18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algun Gothic"/>
                <a:cs typeface="Malgun Gothic"/>
              </a:rPr>
              <a:t>통계적으로 유의미한 차이</a:t>
            </a:r>
            <a:r>
              <a:rPr sz="1800" b="1" dirty="0">
                <a:solidFill>
                  <a:srgbClr val="FF0000"/>
                </a:solidFill>
                <a:latin typeface="Malgun Gothic"/>
                <a:cs typeface="Malgun Gothic"/>
              </a:rPr>
              <a:t>이며,</a:t>
            </a:r>
            <a:r>
              <a:rPr sz="1800" b="1" spc="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FF0000"/>
                </a:solidFill>
                <a:latin typeface="Malgun Gothic"/>
                <a:cs typeface="Malgun Gothic"/>
              </a:rPr>
              <a:t>우연한 차이가</a:t>
            </a:r>
            <a:r>
              <a:rPr sz="180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b="1" spc="-25" dirty="0">
                <a:solidFill>
                  <a:srgbClr val="FF0000"/>
                </a:solidFill>
                <a:latin typeface="Malgun Gothic"/>
                <a:cs typeface="Malgun Gothic"/>
              </a:rPr>
              <a:t>아님)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/>
              <a:t>48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4370323" y="3193516"/>
            <a:ext cx="2529840" cy="53784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t=1.73,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Malgun Gothic"/>
                <a:cs typeface="Malgun Gothic"/>
              </a:rPr>
              <a:t>p-value=0.08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10%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신뢰수준에서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유의한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차이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34965" y="510031"/>
            <a:ext cx="2694940" cy="23622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20320" rIns="0" bIns="0" rtlCol="0">
            <a:spAutoFit/>
          </a:bodyPr>
          <a:lstStyle/>
          <a:p>
            <a:pPr marL="635">
              <a:lnSpc>
                <a:spcPct val="100000"/>
              </a:lnSpc>
              <a:spcBef>
                <a:spcPts val="160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참고1)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매칭된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데이터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spc="-40" dirty="0">
                <a:solidFill>
                  <a:srgbClr val="FF0000"/>
                </a:solidFill>
                <a:latin typeface="Malgun Gothic"/>
                <a:cs typeface="Malgun Gothic"/>
              </a:rPr>
              <a:t>t-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검정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방법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23153" y="731367"/>
            <a:ext cx="88265" cy="79375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400" spc="-50" dirty="0">
                <a:solidFill>
                  <a:srgbClr val="FF0000"/>
                </a:solidFill>
                <a:latin typeface="Arial MT"/>
                <a:cs typeface="Arial MT"/>
              </a:rPr>
              <a:t>•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spc="-50" dirty="0">
                <a:solidFill>
                  <a:srgbClr val="FF0000"/>
                </a:solidFill>
                <a:latin typeface="Arial MT"/>
                <a:cs typeface="Arial MT"/>
              </a:rPr>
              <a:t>•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spc="-50" dirty="0">
                <a:solidFill>
                  <a:srgbClr val="FF0000"/>
                </a:solidFill>
                <a:latin typeface="Arial MT"/>
                <a:cs typeface="Arial MT"/>
              </a:rPr>
              <a:t>•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21477" y="766063"/>
            <a:ext cx="3315335" cy="23622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20320" rIns="0" bIns="0" rtlCol="0">
            <a:spAutoFit/>
          </a:bodyPr>
          <a:lstStyle/>
          <a:p>
            <a:pPr marL="635">
              <a:lnSpc>
                <a:spcPct val="100000"/>
              </a:lnSpc>
              <a:spcBef>
                <a:spcPts val="160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with(matched_data,</a:t>
            </a:r>
            <a:r>
              <a:rPr sz="1400" b="1" spc="-7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t.test(age</a:t>
            </a:r>
            <a:r>
              <a:rPr sz="1400" b="1" spc="-6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~</a:t>
            </a:r>
            <a:r>
              <a:rPr sz="14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Malgun Gothic"/>
                <a:cs typeface="Malgun Gothic"/>
              </a:rPr>
              <a:t>treat))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21477" y="1022096"/>
            <a:ext cx="3413125" cy="23622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20320" rIns="0" bIns="0" rtlCol="0">
            <a:spAutoFit/>
          </a:bodyPr>
          <a:lstStyle/>
          <a:p>
            <a:pPr marL="635">
              <a:lnSpc>
                <a:spcPct val="100000"/>
              </a:lnSpc>
              <a:spcBef>
                <a:spcPts val="160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with(matched_data,</a:t>
            </a:r>
            <a:r>
              <a:rPr sz="1400" b="1" spc="-7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t.test(educ</a:t>
            </a:r>
            <a:r>
              <a:rPr sz="1400" b="1" spc="-7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~</a:t>
            </a:r>
            <a:r>
              <a:rPr sz="14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Malgun Gothic"/>
                <a:cs typeface="Malgun Gothic"/>
              </a:rPr>
              <a:t>treat))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21477" y="1278127"/>
            <a:ext cx="3382645" cy="23622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20320" rIns="0" bIns="0" rtlCol="0">
            <a:spAutoFit/>
          </a:bodyPr>
          <a:lstStyle/>
          <a:p>
            <a:pPr marL="635">
              <a:lnSpc>
                <a:spcPct val="100000"/>
              </a:lnSpc>
              <a:spcBef>
                <a:spcPts val="160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with(matched_data,</a:t>
            </a:r>
            <a:r>
              <a:rPr sz="1400" b="1" spc="-8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t.test(re74</a:t>
            </a:r>
            <a:r>
              <a:rPr sz="1400" b="1" spc="-7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~</a:t>
            </a:r>
            <a:r>
              <a:rPr sz="1400" b="1" spc="-5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Malgun Gothic"/>
                <a:cs typeface="Malgun Gothic"/>
              </a:rPr>
              <a:t>treat))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34965" y="1534160"/>
            <a:ext cx="3096260" cy="23622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20955" rIns="0" bIns="0" rtlCol="0">
            <a:spAutoFit/>
          </a:bodyPr>
          <a:lstStyle/>
          <a:p>
            <a:pPr marL="635">
              <a:lnSpc>
                <a:spcPct val="100000"/>
              </a:lnSpc>
              <a:spcBef>
                <a:spcPts val="165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참고2)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매칭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데이터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카이제곱검정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방법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23153" y="1797812"/>
            <a:ext cx="8826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0" dirty="0">
                <a:solidFill>
                  <a:srgbClr val="FF0000"/>
                </a:solidFill>
                <a:latin typeface="Arial MT"/>
                <a:cs typeface="Arial MT"/>
              </a:rPr>
              <a:t>•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21477" y="1790192"/>
            <a:ext cx="1720850" cy="23622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20955" rIns="0" bIns="0" rtlCol="0">
            <a:spAutoFit/>
          </a:bodyPr>
          <a:lstStyle/>
          <a:p>
            <a:pPr marL="635">
              <a:lnSpc>
                <a:spcPct val="100000"/>
              </a:lnSpc>
              <a:spcBef>
                <a:spcPts val="165"/>
              </a:spcBef>
            </a:pPr>
            <a:r>
              <a:rPr sz="1400" b="1" spc="-10" dirty="0">
                <a:solidFill>
                  <a:srgbClr val="FF0000"/>
                </a:solidFill>
                <a:latin typeface="Malgun Gothic"/>
                <a:cs typeface="Malgun Gothic"/>
              </a:rPr>
              <a:t>with(matched_data,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21477" y="2046223"/>
            <a:ext cx="3145790" cy="23622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20955" rIns="0" bIns="0" rtlCol="0">
            <a:spAutoFit/>
          </a:bodyPr>
          <a:lstStyle/>
          <a:p>
            <a:pPr marL="635">
              <a:lnSpc>
                <a:spcPct val="100000"/>
              </a:lnSpc>
              <a:spcBef>
                <a:spcPts val="165"/>
              </a:spcBef>
            </a:pPr>
            <a:r>
              <a:rPr sz="1400" b="1" spc="-10" dirty="0">
                <a:solidFill>
                  <a:srgbClr val="FF0000"/>
                </a:solidFill>
                <a:latin typeface="Malgun Gothic"/>
                <a:cs typeface="Malgun Gothic"/>
              </a:rPr>
              <a:t>chisq.test(table(matched_data$treat,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21477" y="2302255"/>
            <a:ext cx="2152650" cy="23622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20955" rIns="0" bIns="0" rtlCol="0">
            <a:spAutoFit/>
          </a:bodyPr>
          <a:lstStyle/>
          <a:p>
            <a:pPr marL="635">
              <a:lnSpc>
                <a:spcPct val="100000"/>
              </a:lnSpc>
              <a:spcBef>
                <a:spcPts val="165"/>
              </a:spcBef>
            </a:pPr>
            <a:r>
              <a:rPr sz="1400" b="1" spc="-10" dirty="0">
                <a:solidFill>
                  <a:srgbClr val="FF0000"/>
                </a:solidFill>
                <a:latin typeface="Malgun Gothic"/>
                <a:cs typeface="Malgun Gothic"/>
              </a:rPr>
              <a:t>matched_data$married)))</a:t>
            </a:r>
            <a:endParaRPr sz="1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PSM</a:t>
            </a:r>
            <a:r>
              <a:rPr spc="210" dirty="0"/>
              <a:t> </a:t>
            </a:r>
            <a:r>
              <a:rPr spc="75" dirty="0"/>
              <a:t>Analysis</a:t>
            </a:r>
            <a:r>
              <a:rPr spc="200" dirty="0"/>
              <a:t> </a:t>
            </a:r>
            <a:r>
              <a:rPr spc="70" dirty="0"/>
              <a:t>Using</a:t>
            </a:r>
            <a:r>
              <a:rPr spc="204" dirty="0"/>
              <a:t> </a:t>
            </a:r>
            <a:r>
              <a:rPr spc="-50" dirty="0"/>
              <a:t>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/>
              <a:t>49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360409" cy="4878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4960" indent="-302260">
              <a:lnSpc>
                <a:spcPct val="100000"/>
              </a:lnSpc>
              <a:spcBef>
                <a:spcPts val="105"/>
              </a:spcBef>
              <a:buAutoNum type="arabicPeriod" startAt="3"/>
              <a:tabLst>
                <a:tab pos="314960" algn="l"/>
              </a:tabLst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인과성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추론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–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추가적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고려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사항</a:t>
            </a:r>
            <a:endParaRPr sz="2000">
              <a:latin typeface="Malgun Gothic"/>
              <a:cs typeface="Malgun Gothic"/>
            </a:endParaRPr>
          </a:p>
          <a:p>
            <a:pPr marL="563245" lvl="1" indent="-227965">
              <a:lnSpc>
                <a:spcPct val="100000"/>
              </a:lnSpc>
              <a:spcBef>
                <a:spcPts val="3484"/>
              </a:spcBef>
              <a:buFont typeface="Wingdings"/>
              <a:buChar char=""/>
              <a:tabLst>
                <a:tab pos="563245" algn="l"/>
              </a:tabLst>
            </a:pP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좀</a:t>
            </a:r>
            <a:r>
              <a:rPr sz="1900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더</a:t>
            </a:r>
            <a:r>
              <a:rPr sz="1900" spc="-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엄밀하게</a:t>
            </a:r>
            <a:r>
              <a:rPr sz="19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주장을</a:t>
            </a:r>
            <a:r>
              <a:rPr sz="19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하기</a:t>
            </a:r>
            <a:r>
              <a:rPr sz="19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위해서는…</a:t>
            </a:r>
            <a:endParaRPr sz="1900">
              <a:latin typeface="Malgun Gothic"/>
              <a:cs typeface="Malgun Gothic"/>
            </a:endParaRPr>
          </a:p>
          <a:p>
            <a:pPr marL="563245" lvl="1" indent="-227965">
              <a:lnSpc>
                <a:spcPct val="100000"/>
              </a:lnSpc>
              <a:spcBef>
                <a:spcPts val="2735"/>
              </a:spcBef>
              <a:buFont typeface="Wingdings"/>
              <a:buChar char=""/>
              <a:tabLst>
                <a:tab pos="563245" algn="l"/>
              </a:tabLst>
            </a:pP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매칭된</a:t>
            </a:r>
            <a:r>
              <a:rPr sz="1900" b="1" spc="-7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표본의</a:t>
            </a:r>
            <a:r>
              <a:rPr sz="1900" b="1" spc="-6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특성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을</a:t>
            </a:r>
            <a:r>
              <a:rPr sz="1900" spc="-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살펴보아야</a:t>
            </a:r>
            <a:r>
              <a:rPr sz="1900" spc="-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0" dirty="0">
                <a:solidFill>
                  <a:srgbClr val="333D47"/>
                </a:solidFill>
                <a:latin typeface="Malgun Gothic"/>
                <a:cs typeface="Malgun Gothic"/>
              </a:rPr>
              <a:t>함</a:t>
            </a:r>
            <a:endParaRPr sz="1900">
              <a:latin typeface="Malgun Gothic"/>
              <a:cs typeface="Malgun Gothic"/>
            </a:endParaRPr>
          </a:p>
          <a:p>
            <a:pPr marL="1021080" marR="141605" lvl="2" indent="-229235">
              <a:lnSpc>
                <a:spcPts val="2050"/>
              </a:lnSpc>
              <a:spcBef>
                <a:spcPts val="490"/>
              </a:spcBef>
              <a:buFont typeface="Arial MT"/>
              <a:buChar char="•"/>
              <a:tabLst>
                <a:tab pos="1021080" algn="l"/>
              </a:tabLst>
            </a:pP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제외된</a:t>
            </a:r>
            <a:r>
              <a:rPr sz="1900" spc="-7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표본에</a:t>
            </a:r>
            <a:r>
              <a:rPr sz="1900" spc="-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대한</a:t>
            </a:r>
            <a:r>
              <a:rPr sz="1900" spc="-6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인과성</a:t>
            </a:r>
            <a:r>
              <a:rPr sz="1900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추론은</a:t>
            </a:r>
            <a:r>
              <a:rPr sz="1900" spc="-6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어려우므로</a:t>
            </a:r>
            <a:r>
              <a:rPr sz="1900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분석에</a:t>
            </a:r>
            <a:r>
              <a:rPr sz="1900" spc="-6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포함된</a:t>
            </a:r>
            <a:r>
              <a:rPr sz="1900" spc="-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25" dirty="0">
                <a:solidFill>
                  <a:srgbClr val="333D47"/>
                </a:solidFill>
                <a:latin typeface="Malgun Gothic"/>
                <a:cs typeface="Malgun Gothic"/>
              </a:rPr>
              <a:t>표본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범위</a:t>
            </a:r>
            <a:r>
              <a:rPr sz="1900" spc="-6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내에서</a:t>
            </a:r>
            <a:r>
              <a:rPr sz="1900" spc="-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해석과</a:t>
            </a:r>
            <a:r>
              <a:rPr sz="1900" spc="-6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주장이</a:t>
            </a:r>
            <a:r>
              <a:rPr sz="1900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이루어져야</a:t>
            </a:r>
            <a:r>
              <a:rPr sz="1900" spc="-6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0" dirty="0">
                <a:solidFill>
                  <a:srgbClr val="333D47"/>
                </a:solidFill>
                <a:latin typeface="Malgun Gothic"/>
                <a:cs typeface="Malgun Gothic"/>
              </a:rPr>
              <a:t>함</a:t>
            </a:r>
            <a:endParaRPr sz="1900">
              <a:latin typeface="Malgun Gothic"/>
              <a:cs typeface="Malgun Gothic"/>
            </a:endParaRPr>
          </a:p>
          <a:p>
            <a:pPr marL="1021080" lvl="2" indent="-228600">
              <a:lnSpc>
                <a:spcPct val="100000"/>
              </a:lnSpc>
              <a:spcBef>
                <a:spcPts val="200"/>
              </a:spcBef>
              <a:buFont typeface="Arial MT"/>
              <a:buChar char="•"/>
              <a:tabLst>
                <a:tab pos="1021080" algn="l"/>
              </a:tabLst>
            </a:pP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sz="1900" b="1" spc="-6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범위의</a:t>
            </a:r>
            <a:r>
              <a:rPr sz="1900" b="1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명확한</a:t>
            </a:r>
            <a:r>
              <a:rPr sz="1900" b="1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정의</a:t>
            </a:r>
            <a:r>
              <a:rPr sz="1900" b="1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25" dirty="0">
                <a:solidFill>
                  <a:srgbClr val="333D47"/>
                </a:solidFill>
                <a:latin typeface="Malgun Gothic"/>
                <a:cs typeface="Malgun Gothic"/>
              </a:rPr>
              <a:t>필요</a:t>
            </a:r>
            <a:endParaRPr sz="1900">
              <a:latin typeface="Malgun Gothic"/>
              <a:cs typeface="Malgun Gothic"/>
            </a:endParaRPr>
          </a:p>
          <a:p>
            <a:pPr marL="563245" lvl="1" indent="-227965">
              <a:lnSpc>
                <a:spcPts val="2165"/>
              </a:lnSpc>
              <a:spcBef>
                <a:spcPts val="2740"/>
              </a:spcBef>
              <a:buFont typeface="Wingdings"/>
              <a:buChar char=""/>
              <a:tabLst>
                <a:tab pos="563245" algn="l"/>
              </a:tabLst>
            </a:pP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매칭에도</a:t>
            </a:r>
            <a:r>
              <a:rPr sz="1900" b="1" spc="-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불구하고</a:t>
            </a:r>
            <a:r>
              <a:rPr sz="1900" b="1" spc="-6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처치군과</a:t>
            </a:r>
            <a:r>
              <a:rPr sz="1900" b="1" spc="-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대조군</a:t>
            </a:r>
            <a:r>
              <a:rPr sz="1900" b="1" spc="-6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사이에</a:t>
            </a:r>
            <a:r>
              <a:rPr sz="1900" b="1" spc="-6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여전히</a:t>
            </a:r>
            <a:r>
              <a:rPr sz="1900" b="1" spc="-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공변량</a:t>
            </a:r>
            <a:r>
              <a:rPr sz="1900" b="1" spc="-6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차이가</a:t>
            </a:r>
            <a:r>
              <a:rPr sz="1900" b="1" spc="-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25" dirty="0">
                <a:solidFill>
                  <a:srgbClr val="333D47"/>
                </a:solidFill>
                <a:latin typeface="Malgun Gothic"/>
                <a:cs typeface="Malgun Gothic"/>
              </a:rPr>
              <a:t>존재</a:t>
            </a:r>
            <a:endParaRPr sz="1900">
              <a:latin typeface="Malgun Gothic"/>
              <a:cs typeface="Malgun Gothic"/>
            </a:endParaRPr>
          </a:p>
          <a:p>
            <a:pPr marL="563880">
              <a:lnSpc>
                <a:spcPts val="2165"/>
              </a:lnSpc>
            </a:pP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한다면,</a:t>
            </a:r>
            <a:r>
              <a:rPr sz="1900" spc="-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해당</a:t>
            </a:r>
            <a:r>
              <a:rPr sz="1900" b="1" spc="-6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공변량</a:t>
            </a:r>
            <a:r>
              <a:rPr sz="1900" b="1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차이가</a:t>
            </a:r>
            <a:r>
              <a:rPr sz="1900" b="1" spc="-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인과성</a:t>
            </a:r>
            <a:r>
              <a:rPr sz="1900" b="1" spc="-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추론에</a:t>
            </a:r>
            <a:r>
              <a:rPr sz="1900" b="1" spc="-6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미치는</a:t>
            </a:r>
            <a:r>
              <a:rPr sz="1900" b="1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영향을</a:t>
            </a:r>
            <a:r>
              <a:rPr sz="1900" b="1" spc="-6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평가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해야</a:t>
            </a:r>
            <a:r>
              <a:rPr sz="1900" spc="-50" dirty="0">
                <a:solidFill>
                  <a:srgbClr val="333D47"/>
                </a:solidFill>
                <a:latin typeface="Malgun Gothic"/>
                <a:cs typeface="Malgun Gothic"/>
              </a:rPr>
              <a:t> 함</a:t>
            </a:r>
            <a:endParaRPr sz="1900">
              <a:latin typeface="Malgun Gothic"/>
              <a:cs typeface="Malgun Gothic"/>
            </a:endParaRPr>
          </a:p>
          <a:p>
            <a:pPr marL="1021080" marR="5080" lvl="2" indent="-229235">
              <a:lnSpc>
                <a:spcPts val="2050"/>
              </a:lnSpc>
              <a:spcBef>
                <a:spcPts val="484"/>
              </a:spcBef>
              <a:buFont typeface="Arial MT"/>
              <a:buChar char="•"/>
              <a:tabLst>
                <a:tab pos="1021080" algn="l"/>
              </a:tabLst>
            </a:pP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앞선</a:t>
            </a:r>
            <a:r>
              <a:rPr sz="1900" spc="-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분석의</a:t>
            </a:r>
            <a:r>
              <a:rPr sz="1900" spc="-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경우,</a:t>
            </a:r>
            <a:r>
              <a:rPr sz="1900" spc="-6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처치군과</a:t>
            </a:r>
            <a:r>
              <a:rPr sz="19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대조군이</a:t>
            </a:r>
            <a:r>
              <a:rPr sz="1900" spc="-6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나이</a:t>
            </a:r>
            <a:r>
              <a:rPr sz="1900" b="1" spc="-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부분에서</a:t>
            </a:r>
            <a:r>
              <a:rPr sz="19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차이가</a:t>
            </a:r>
            <a:r>
              <a:rPr sz="1900" spc="-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약간</a:t>
            </a:r>
            <a:r>
              <a:rPr sz="1900" spc="-50" dirty="0">
                <a:solidFill>
                  <a:srgbClr val="333D47"/>
                </a:solidFill>
                <a:latin typeface="Malgun Gothic"/>
                <a:cs typeface="Malgun Gothic"/>
              </a:rPr>
              <a:t> 있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는</a:t>
            </a:r>
            <a:r>
              <a:rPr sz="1900" spc="-7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것으로</a:t>
            </a:r>
            <a:r>
              <a:rPr sz="1900" spc="-7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나타났으므로</a:t>
            </a:r>
            <a:r>
              <a:rPr sz="1900" spc="-6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이를</a:t>
            </a:r>
            <a:r>
              <a:rPr sz="1900" spc="-6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인지/유의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해야</a:t>
            </a:r>
            <a:r>
              <a:rPr sz="1900" spc="-50" dirty="0">
                <a:solidFill>
                  <a:srgbClr val="333D47"/>
                </a:solidFill>
                <a:latin typeface="Malgun Gothic"/>
                <a:cs typeface="Malgun Gothic"/>
              </a:rPr>
              <a:t> 함</a:t>
            </a:r>
            <a:endParaRPr sz="1900">
              <a:latin typeface="Malgun Gothic"/>
              <a:cs typeface="Malgun Gothic"/>
            </a:endParaRPr>
          </a:p>
          <a:p>
            <a:pPr marL="1477645" lvl="3" indent="-227965">
              <a:lnSpc>
                <a:spcPct val="100000"/>
              </a:lnSpc>
              <a:spcBef>
                <a:spcPts val="175"/>
              </a:spcBef>
              <a:buFont typeface="Wingdings"/>
              <a:buChar char=""/>
              <a:tabLst>
                <a:tab pos="1477645" algn="l"/>
              </a:tabLst>
            </a:pP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처치군이</a:t>
            </a:r>
            <a:r>
              <a:rPr sz="17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약간</a:t>
            </a:r>
            <a:r>
              <a:rPr sz="17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더</a:t>
            </a:r>
            <a:r>
              <a:rPr sz="17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spc="-25" dirty="0">
                <a:solidFill>
                  <a:srgbClr val="333D47"/>
                </a:solidFill>
                <a:latin typeface="Malgun Gothic"/>
                <a:cs typeface="Malgun Gothic"/>
              </a:rPr>
              <a:t>어림</a:t>
            </a:r>
            <a:endParaRPr sz="1700">
              <a:latin typeface="Malgun Gothic"/>
              <a:cs typeface="Malgun Gothic"/>
            </a:endParaRPr>
          </a:p>
          <a:p>
            <a:pPr marL="1477645" lvl="3" indent="-227965">
              <a:lnSpc>
                <a:spcPts val="1939"/>
              </a:lnSpc>
              <a:spcBef>
                <a:spcPts val="204"/>
              </a:spcBef>
              <a:buFont typeface="Wingdings"/>
              <a:buChar char=""/>
              <a:tabLst>
                <a:tab pos="1477645" algn="l"/>
              </a:tabLst>
            </a:pP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해당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차이가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인과성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추론에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문제가</a:t>
            </a:r>
            <a:r>
              <a:rPr sz="17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spc="-25" dirty="0">
                <a:solidFill>
                  <a:srgbClr val="333D47"/>
                </a:solidFill>
                <a:latin typeface="Malgun Gothic"/>
                <a:cs typeface="Malgun Gothic"/>
              </a:rPr>
              <a:t>될까?</a:t>
            </a:r>
            <a:endParaRPr sz="1700">
              <a:latin typeface="Malgun Gothic"/>
              <a:cs typeface="Malgun Gothic"/>
            </a:endParaRPr>
          </a:p>
          <a:p>
            <a:pPr marL="1478280">
              <a:lnSpc>
                <a:spcPts val="1939"/>
              </a:lnSpc>
            </a:pP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(나이가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좀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더 어린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것이 결과에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큰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영향을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미칠까?)</a:t>
            </a:r>
            <a:endParaRPr sz="17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352790" cy="26498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정부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R&amp;D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지원과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기업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혁신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(2)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59"/>
              </a:spcBef>
            </a:pPr>
            <a:endParaRPr sz="2000">
              <a:latin typeface="Malgun Gothic"/>
              <a:cs typeface="Malgun Gothic"/>
            </a:endParaRPr>
          </a:p>
          <a:p>
            <a:pPr marL="563880" marR="43180" indent="-229235">
              <a:lnSpc>
                <a:spcPct val="110100"/>
              </a:lnSpc>
              <a:buFont typeface="Wingdings"/>
              <a:buChar char=""/>
              <a:tabLst>
                <a:tab pos="56388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정부가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할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있는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여러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지원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중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R&amp;D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지원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은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혁신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성과물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창출의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50" dirty="0">
                <a:solidFill>
                  <a:srgbClr val="333D47"/>
                </a:solidFill>
                <a:latin typeface="Malgun Gothic"/>
                <a:cs typeface="Malgun Gothic"/>
              </a:rPr>
              <a:t>원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천이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되는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R&amp;D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활동을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지원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하는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방식</a:t>
            </a:r>
            <a:endParaRPr sz="2000">
              <a:latin typeface="Malgun Gothic"/>
              <a:cs typeface="Malgun Gothic"/>
            </a:endParaRPr>
          </a:p>
          <a:p>
            <a:pPr marL="1021080" lvl="1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우리나라를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비롯해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전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세계적으로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널리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이루어지고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있는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정책</a:t>
            </a:r>
            <a:endParaRPr sz="2000">
              <a:latin typeface="Malgun Gothic"/>
              <a:cs typeface="Malgun Gothic"/>
            </a:endParaRPr>
          </a:p>
          <a:p>
            <a:pPr marL="1021080" marR="5080" lvl="1" indent="-229235">
              <a:lnSpc>
                <a:spcPct val="11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초기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수익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창출이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어려운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기술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스타트업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의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혁신기술개발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생존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에도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큰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도움</a:t>
            </a:r>
            <a:endParaRPr sz="2000">
              <a:latin typeface="Malgun Gothic"/>
              <a:cs typeface="Malgun Goth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34411" y="3732858"/>
            <a:ext cx="4554220" cy="2713355"/>
            <a:chOff x="934411" y="3732858"/>
            <a:chExt cx="4554220" cy="27133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4411" y="3732858"/>
              <a:ext cx="4553697" cy="271327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04259" y="4216920"/>
              <a:ext cx="1025664" cy="179222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665981" y="4255770"/>
              <a:ext cx="906780" cy="1673860"/>
            </a:xfrm>
            <a:custGeom>
              <a:avLst/>
              <a:gdLst/>
              <a:ahLst/>
              <a:cxnLst/>
              <a:rect l="l" t="t" r="r" b="b"/>
              <a:pathLst>
                <a:path w="906779" h="1673860">
                  <a:moveTo>
                    <a:pt x="0" y="1673352"/>
                  </a:moveTo>
                  <a:lnTo>
                    <a:pt x="906780" y="1673352"/>
                  </a:lnTo>
                  <a:lnTo>
                    <a:pt x="906780" y="0"/>
                  </a:lnTo>
                  <a:lnTo>
                    <a:pt x="0" y="0"/>
                  </a:lnTo>
                  <a:lnTo>
                    <a:pt x="0" y="1673352"/>
                  </a:lnTo>
                  <a:close/>
                </a:path>
              </a:pathLst>
            </a:custGeom>
            <a:ln w="38100">
              <a:solidFill>
                <a:srgbClr val="EB2C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43015" y="3960876"/>
            <a:ext cx="2549651" cy="9906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60720" y="5309615"/>
            <a:ext cx="2781300" cy="992124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35255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PSM</a:t>
            </a:r>
            <a:r>
              <a:rPr spc="210" dirty="0"/>
              <a:t> </a:t>
            </a:r>
            <a:r>
              <a:rPr spc="75" dirty="0"/>
              <a:t>Analysis</a:t>
            </a:r>
            <a:r>
              <a:rPr spc="200" dirty="0"/>
              <a:t> </a:t>
            </a:r>
            <a:r>
              <a:rPr spc="70" dirty="0"/>
              <a:t>Using</a:t>
            </a:r>
            <a:r>
              <a:rPr spc="204" dirty="0"/>
              <a:t> </a:t>
            </a:r>
            <a:r>
              <a:rPr spc="-50" dirty="0"/>
              <a:t>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5868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3.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인과성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추론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–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데이터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둘러보기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및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csv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파일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작성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3222" y="1871827"/>
            <a:ext cx="2037714" cy="53784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#매칭된</a:t>
            </a:r>
            <a:r>
              <a:rPr sz="14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데이터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살펴보기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head(matched_data)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3222" y="2639226"/>
            <a:ext cx="2694940" cy="53911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#매칭된</a:t>
            </a:r>
            <a:r>
              <a:rPr sz="1400" b="1" spc="-3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데이터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기초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통계량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검토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summary(matched_data)</a:t>
            </a:r>
            <a:endParaRPr sz="1400">
              <a:latin typeface="Malgun Gothic"/>
              <a:cs typeface="Malgun Gothic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44240" y="4073652"/>
            <a:ext cx="5586984" cy="205892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33222" y="3408400"/>
            <a:ext cx="5060950" cy="90424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#매칭된</a:t>
            </a:r>
            <a:r>
              <a:rPr sz="1400" b="1" spc="-3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데이터를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csv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파일로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빼내기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write.csv(matched_data,</a:t>
            </a:r>
            <a:r>
              <a:rPr sz="1400" b="1" spc="-7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file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r>
              <a:rPr sz="14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"</a:t>
            </a:r>
            <a:r>
              <a:rPr sz="1400" b="1" spc="-10" dirty="0">
                <a:solidFill>
                  <a:srgbClr val="006FC0"/>
                </a:solidFill>
                <a:latin typeface="Malgun Gothic"/>
                <a:cs typeface="Malgun Gothic"/>
              </a:rPr>
              <a:t>matched_data_lalonde.csv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")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빼내서</a:t>
            </a:r>
            <a:r>
              <a:rPr sz="14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다양한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추가분석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가능</a:t>
            </a:r>
            <a:endParaRPr sz="1400">
              <a:latin typeface="Malgun Gothic"/>
              <a:cs typeface="Malgun Gothic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12720" y="1517903"/>
            <a:ext cx="6128004" cy="101955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643753" y="2541690"/>
            <a:ext cx="3037205" cy="79502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distance: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성향점수</a:t>
            </a:r>
            <a:endParaRPr sz="1400">
              <a:latin typeface="Malgun Gothic"/>
              <a:cs typeface="Malgun Gothic"/>
            </a:endParaRPr>
          </a:p>
          <a:p>
            <a:pPr marL="12700" marR="5080">
              <a:lnSpc>
                <a:spcPct val="120000"/>
              </a:lnSpc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weights:</a:t>
            </a:r>
            <a:r>
              <a:rPr sz="14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가중치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(1:1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매칭은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항상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1)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subclass: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같은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번호인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경우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매칭된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spc="-50" dirty="0">
                <a:solidFill>
                  <a:srgbClr val="FF0000"/>
                </a:solidFill>
                <a:latin typeface="Malgun Gothic"/>
                <a:cs typeface="Malgun Gothic"/>
              </a:rPr>
              <a:t>짝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/>
              <a:t>50</a:t>
            </a:fld>
            <a:endParaRPr spc="-25" dirty="0"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91439" y="5577535"/>
          <a:ext cx="4142103" cy="1145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3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62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67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Malgun Gothic"/>
                          <a:cs typeface="Malgun Gothic"/>
                        </a:rPr>
                        <a:t>참고)</a:t>
                      </a:r>
                      <a:r>
                        <a:rPr sz="1600" b="1" spc="-45" dirty="0">
                          <a:solidFill>
                            <a:srgbClr val="FF0000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b="1" dirty="0">
                          <a:solidFill>
                            <a:srgbClr val="FF0000"/>
                          </a:solidFill>
                          <a:latin typeface="Malgun Gothic"/>
                          <a:cs typeface="Malgun Gothic"/>
                        </a:rPr>
                        <a:t>dplyr</a:t>
                      </a:r>
                      <a:r>
                        <a:rPr sz="1600" b="1" spc="-30" dirty="0">
                          <a:solidFill>
                            <a:srgbClr val="FF0000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b="1" dirty="0">
                          <a:solidFill>
                            <a:srgbClr val="FF0000"/>
                          </a:solidFill>
                          <a:latin typeface="Malgun Gothic"/>
                          <a:cs typeface="Malgun Gothic"/>
                        </a:rPr>
                        <a:t>패키지</a:t>
                      </a:r>
                      <a:r>
                        <a:rPr sz="1600" b="1" spc="-40" dirty="0">
                          <a:solidFill>
                            <a:srgbClr val="FF0000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b="1" spc="-25" dirty="0">
                          <a:solidFill>
                            <a:srgbClr val="FF0000"/>
                          </a:solidFill>
                          <a:latin typeface="Malgun Gothic"/>
                          <a:cs typeface="Malgun Gothic"/>
                        </a:rPr>
                        <a:t>활용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23495" marB="0"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10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b="1" spc="-10" dirty="0">
                          <a:solidFill>
                            <a:srgbClr val="FF0000"/>
                          </a:solidFill>
                          <a:latin typeface="Malgun Gothic"/>
                          <a:cs typeface="Malgun Gothic"/>
                        </a:rPr>
                        <a:t>install.packages(“dplyr”)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b="1" spc="-10" dirty="0">
                          <a:solidFill>
                            <a:srgbClr val="FF0000"/>
                          </a:solidFill>
                          <a:latin typeface="Malgun Gothic"/>
                          <a:cs typeface="Malgun Gothic"/>
                        </a:rPr>
                        <a:t>library(dplyr)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670">
                <a:tc gridSpan="4">
                  <a:txBody>
                    <a:bodyPr/>
                    <a:lstStyle/>
                    <a:p>
                      <a:pPr>
                        <a:lnSpc>
                          <a:spcPts val="1835"/>
                        </a:lnSpc>
                        <a:spcBef>
                          <a:spcPts val="275"/>
                        </a:spcBef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Malgun Gothic"/>
                          <a:cs typeface="Malgun Gothic"/>
                        </a:rPr>
                        <a:t>summary(filter(matched_data,</a:t>
                      </a:r>
                      <a:r>
                        <a:rPr sz="1600" b="1" spc="-40" dirty="0">
                          <a:solidFill>
                            <a:srgbClr val="FF0000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b="1" dirty="0">
                          <a:solidFill>
                            <a:srgbClr val="FF0000"/>
                          </a:solidFill>
                          <a:latin typeface="Malgun Gothic"/>
                          <a:cs typeface="Malgun Gothic"/>
                        </a:rPr>
                        <a:t>treat</a:t>
                      </a:r>
                      <a:r>
                        <a:rPr sz="1600" b="1" spc="-70" dirty="0">
                          <a:solidFill>
                            <a:srgbClr val="FF0000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b="1" dirty="0">
                          <a:solidFill>
                            <a:srgbClr val="FF0000"/>
                          </a:solidFill>
                          <a:latin typeface="Malgun Gothic"/>
                          <a:cs typeface="Malgun Gothic"/>
                        </a:rPr>
                        <a:t>==</a:t>
                      </a:r>
                      <a:r>
                        <a:rPr sz="1600" b="1" spc="-90" dirty="0">
                          <a:solidFill>
                            <a:srgbClr val="FF0000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b="1" spc="-25" dirty="0">
                          <a:solidFill>
                            <a:srgbClr val="FF0000"/>
                          </a:solidFill>
                          <a:latin typeface="Malgun Gothic"/>
                          <a:cs typeface="Malgun Gothic"/>
                        </a:rPr>
                        <a:t>1))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1860" y="2615945"/>
            <a:ext cx="4937125" cy="1367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9245" marR="5080" indent="-297180">
              <a:lnSpc>
                <a:spcPct val="100000"/>
              </a:lnSpc>
              <a:spcBef>
                <a:spcPts val="105"/>
              </a:spcBef>
            </a:pPr>
            <a:r>
              <a:rPr sz="4400" u="sng" dirty="0">
                <a:solidFill>
                  <a:srgbClr val="041E41"/>
                </a:solidFill>
                <a:uFill>
                  <a:solidFill>
                    <a:srgbClr val="0E0E6F"/>
                  </a:solidFill>
                </a:uFill>
                <a:latin typeface="Arial"/>
                <a:cs typeface="Arial"/>
              </a:rPr>
              <a:t>Quick</a:t>
            </a:r>
            <a:r>
              <a:rPr sz="4400" u="sng" spc="-25" dirty="0">
                <a:solidFill>
                  <a:srgbClr val="041E41"/>
                </a:solidFill>
                <a:uFill>
                  <a:solidFill>
                    <a:srgbClr val="0E0E6F"/>
                  </a:solidFill>
                </a:uFill>
                <a:latin typeface="Arial"/>
                <a:cs typeface="Arial"/>
              </a:rPr>
              <a:t> </a:t>
            </a:r>
            <a:r>
              <a:rPr sz="4400" u="sng" dirty="0">
                <a:solidFill>
                  <a:srgbClr val="041E41"/>
                </a:solidFill>
                <a:uFill>
                  <a:solidFill>
                    <a:srgbClr val="0E0E6F"/>
                  </a:solidFill>
                </a:uFill>
                <a:latin typeface="Arial"/>
                <a:cs typeface="Arial"/>
              </a:rPr>
              <a:t>Review</a:t>
            </a:r>
            <a:r>
              <a:rPr sz="4400" u="sng" spc="-20" dirty="0">
                <a:solidFill>
                  <a:srgbClr val="041E41"/>
                </a:solidFill>
                <a:uFill>
                  <a:solidFill>
                    <a:srgbClr val="0E0E6F"/>
                  </a:solidFill>
                </a:uFill>
                <a:latin typeface="Arial"/>
                <a:cs typeface="Arial"/>
              </a:rPr>
              <a:t> with</a:t>
            </a:r>
            <a:r>
              <a:rPr sz="4400" spc="-20" dirty="0">
                <a:solidFill>
                  <a:srgbClr val="041E41"/>
                </a:solidFill>
                <a:latin typeface="Arial"/>
                <a:cs typeface="Arial"/>
              </a:rPr>
              <a:t> </a:t>
            </a:r>
            <a:r>
              <a:rPr sz="4400" u="sng" dirty="0">
                <a:solidFill>
                  <a:srgbClr val="041E41"/>
                </a:solidFill>
                <a:uFill>
                  <a:solidFill>
                    <a:srgbClr val="0E0E6F"/>
                  </a:solidFill>
                </a:uFill>
                <a:latin typeface="Arial"/>
                <a:cs typeface="Arial"/>
              </a:rPr>
              <a:t>Another</a:t>
            </a:r>
            <a:r>
              <a:rPr sz="4400" u="sng" spc="-30" dirty="0">
                <a:solidFill>
                  <a:srgbClr val="041E41"/>
                </a:solidFill>
                <a:uFill>
                  <a:solidFill>
                    <a:srgbClr val="0E0E6F"/>
                  </a:solidFill>
                </a:uFill>
                <a:latin typeface="Arial"/>
                <a:cs typeface="Arial"/>
              </a:rPr>
              <a:t> </a:t>
            </a:r>
            <a:r>
              <a:rPr sz="4400" u="sng" spc="-10" dirty="0">
                <a:solidFill>
                  <a:srgbClr val="041E41"/>
                </a:solidFill>
                <a:uFill>
                  <a:solidFill>
                    <a:srgbClr val="0E0E6F"/>
                  </a:solidFill>
                </a:uFill>
                <a:latin typeface="Arial"/>
                <a:cs typeface="Arial"/>
              </a:rPr>
              <a:t>Dataset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Quick</a:t>
            </a:r>
            <a:r>
              <a:rPr spc="200" dirty="0"/>
              <a:t> </a:t>
            </a:r>
            <a:r>
              <a:rPr spc="40" dirty="0"/>
              <a:t>Review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/>
              <a:t>52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107045" cy="1583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앞서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배운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내용을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다른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데이터를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이용하여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빠르게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복습하고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연습해보자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5"/>
              </a:spcBef>
            </a:pPr>
            <a:endParaRPr sz="2000">
              <a:latin typeface="Malgun Gothic"/>
              <a:cs typeface="Malgun Gothic"/>
            </a:endParaRPr>
          </a:p>
          <a:p>
            <a:pPr marL="563880" indent="-228600">
              <a:lnSpc>
                <a:spcPct val="100000"/>
              </a:lnSpc>
              <a:buFont typeface="Wingdings"/>
              <a:buChar char=""/>
              <a:tabLst>
                <a:tab pos="563880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대상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데이터</a:t>
            </a:r>
            <a:endParaRPr sz="2000">
              <a:latin typeface="Malgun Gothic"/>
              <a:cs typeface="Malgun Gothic"/>
            </a:endParaRPr>
          </a:p>
          <a:p>
            <a:pPr marL="1021080" lvl="1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국내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소비자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약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1105명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대상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설문조사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데이터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(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가상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의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데이터)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7872" y="3061462"/>
            <a:ext cx="25546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241300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대상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인과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관계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7872" y="4585842"/>
            <a:ext cx="13608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41300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문제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상황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5377" y="3427170"/>
            <a:ext cx="7965440" cy="138747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345"/>
              </a:spcBef>
              <a:buFont typeface="Arial MT"/>
              <a:buChar char="•"/>
              <a:tabLst>
                <a:tab pos="24066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전기요금</a:t>
            </a:r>
            <a:r>
              <a:rPr sz="2000" b="1" spc="-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실시간</a:t>
            </a:r>
            <a:r>
              <a:rPr sz="20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조회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어플리케이션</a:t>
            </a:r>
            <a:r>
              <a:rPr sz="2000" b="1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활용</a:t>
            </a:r>
            <a:endParaRPr sz="2000">
              <a:latin typeface="Malgun Gothic"/>
              <a:cs typeface="Malgun Gothic"/>
            </a:endParaRPr>
          </a:p>
          <a:p>
            <a:pPr marL="241300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→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시간별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차등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요금제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참여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의향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개선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(1: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전혀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없음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~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5: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아주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있음)</a:t>
            </a:r>
            <a:endParaRPr sz="2000">
              <a:latin typeface="Malgun Gothic"/>
              <a:cs typeface="Malgun Gothic"/>
            </a:endParaRPr>
          </a:p>
          <a:p>
            <a:pPr marL="565785">
              <a:lnSpc>
                <a:spcPct val="100000"/>
              </a:lnSpc>
              <a:spcBef>
                <a:spcPts val="175"/>
              </a:spcBef>
            </a:pP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(이용</a:t>
            </a:r>
            <a:r>
              <a:rPr sz="1600" b="1" spc="-5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시간대별로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전기</a:t>
            </a:r>
            <a:r>
              <a:rPr sz="16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요금</a:t>
            </a:r>
            <a:r>
              <a:rPr sz="1600" b="1" spc="-5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단가가</a:t>
            </a:r>
            <a:r>
              <a:rPr sz="16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달라지는</a:t>
            </a:r>
            <a:r>
              <a:rPr sz="16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요금제도)</a:t>
            </a:r>
            <a:endParaRPr sz="1600">
              <a:latin typeface="Malgun Gothic"/>
              <a:cs typeface="Malgun Gothic"/>
            </a:endParaRPr>
          </a:p>
          <a:p>
            <a:pPr marL="3206115">
              <a:lnSpc>
                <a:spcPct val="100000"/>
              </a:lnSpc>
              <a:spcBef>
                <a:spcPts val="1420"/>
              </a:spcBef>
            </a:pP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인과성이</a:t>
            </a:r>
            <a:r>
              <a:rPr sz="16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있다면</a:t>
            </a:r>
            <a:r>
              <a:rPr sz="16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해당</a:t>
            </a:r>
            <a:r>
              <a:rPr sz="16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어플</a:t>
            </a:r>
            <a:r>
              <a:rPr sz="1600" b="1" spc="-4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사용을</a:t>
            </a:r>
            <a:r>
              <a:rPr sz="16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20" dirty="0">
                <a:solidFill>
                  <a:srgbClr val="FF0000"/>
                </a:solidFill>
                <a:latin typeface="Malgun Gothic"/>
                <a:cs typeface="Malgun Gothic"/>
              </a:rPr>
              <a:t>유도하여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5377" y="4981778"/>
            <a:ext cx="27190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066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표본의</a:t>
            </a:r>
            <a:r>
              <a:rPr sz="20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대표성이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없음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5377" y="5378602"/>
            <a:ext cx="78981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전기요금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실시간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조회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어플리케이션을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전체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표본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중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약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26%만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활용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51628" y="3147186"/>
            <a:ext cx="12579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(있다고</a:t>
            </a:r>
            <a:r>
              <a:rPr sz="1600" b="1" spc="-4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가정)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58817" y="4838191"/>
            <a:ext cx="45192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시간별</a:t>
            </a:r>
            <a:r>
              <a:rPr sz="16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차등</a:t>
            </a:r>
            <a:r>
              <a:rPr sz="1600" b="1" spc="-5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요금제</a:t>
            </a:r>
            <a:r>
              <a:rPr sz="16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참여</a:t>
            </a:r>
            <a:r>
              <a:rPr sz="16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의향을</a:t>
            </a:r>
            <a:r>
              <a:rPr sz="16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개선시키고자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0" dirty="0">
                <a:solidFill>
                  <a:srgbClr val="FF0000"/>
                </a:solidFill>
                <a:latin typeface="Malgun Gothic"/>
                <a:cs typeface="Malgun Gothic"/>
              </a:rPr>
              <a:t>함</a:t>
            </a:r>
            <a:endParaRPr sz="16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Quick</a:t>
            </a:r>
            <a:r>
              <a:rPr spc="200" dirty="0"/>
              <a:t> </a:t>
            </a:r>
            <a:r>
              <a:rPr spc="40" dirty="0"/>
              <a:t>Review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63290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번외)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시간대별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전력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사용량과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가능한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에너지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절약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행위</a:t>
            </a:r>
            <a:endParaRPr sz="200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3002" y="1688592"/>
            <a:ext cx="7330350" cy="436250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/>
              <a:t>53</a:t>
            </a:fld>
            <a:endParaRPr spc="-25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Quick</a:t>
            </a:r>
            <a:r>
              <a:rPr spc="200" dirty="0"/>
              <a:t> </a:t>
            </a:r>
            <a:r>
              <a:rPr spc="40" dirty="0"/>
              <a:t>Review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/>
              <a:t>54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7922895" cy="52050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변수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목록</a:t>
            </a:r>
            <a:endParaRPr sz="2000">
              <a:latin typeface="Malgun Gothic"/>
              <a:cs typeface="Malgun Gothic"/>
            </a:endParaRPr>
          </a:p>
          <a:p>
            <a:pPr marL="563245" indent="-227965">
              <a:lnSpc>
                <a:spcPct val="100000"/>
              </a:lnSpc>
              <a:spcBef>
                <a:spcPts val="3484"/>
              </a:spcBef>
              <a:buFont typeface="Wingdings"/>
              <a:buChar char=""/>
              <a:tabLst>
                <a:tab pos="563245" algn="l"/>
              </a:tabLst>
            </a:pP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treat:</a:t>
            </a:r>
            <a:r>
              <a:rPr sz="1900" spc="-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실시간</a:t>
            </a:r>
            <a:r>
              <a:rPr sz="1900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조회</a:t>
            </a:r>
            <a:r>
              <a:rPr sz="19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어플리케이션</a:t>
            </a:r>
            <a:r>
              <a:rPr sz="19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활용</a:t>
            </a:r>
            <a:r>
              <a:rPr sz="1900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여부</a:t>
            </a:r>
            <a:r>
              <a:rPr sz="1900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(1:</a:t>
            </a:r>
            <a:r>
              <a:rPr sz="1900" spc="-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활용,</a:t>
            </a:r>
            <a:r>
              <a:rPr sz="1900" spc="-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0:</a:t>
            </a:r>
            <a:r>
              <a:rPr sz="1900" spc="-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20" dirty="0">
                <a:solidFill>
                  <a:srgbClr val="333D47"/>
                </a:solidFill>
                <a:latin typeface="Malgun Gothic"/>
                <a:cs typeface="Malgun Gothic"/>
              </a:rPr>
              <a:t>미활용)</a:t>
            </a:r>
            <a:endParaRPr sz="1900">
              <a:latin typeface="Malgun Gothic"/>
              <a:cs typeface="Malgun Gothic"/>
            </a:endParaRPr>
          </a:p>
          <a:p>
            <a:pPr marL="563245" indent="-227965">
              <a:lnSpc>
                <a:spcPct val="100000"/>
              </a:lnSpc>
              <a:spcBef>
                <a:spcPts val="225"/>
              </a:spcBef>
              <a:buFont typeface="Wingdings"/>
              <a:buChar char=""/>
              <a:tabLst>
                <a:tab pos="563245" algn="l"/>
              </a:tabLst>
            </a:pP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tou_intent:</a:t>
            </a:r>
            <a:r>
              <a:rPr sz="1900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시간별</a:t>
            </a:r>
            <a:r>
              <a:rPr sz="1900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차등</a:t>
            </a:r>
            <a:r>
              <a:rPr sz="1900" spc="-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요금제</a:t>
            </a:r>
            <a:r>
              <a:rPr sz="1900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참여</a:t>
            </a:r>
            <a:r>
              <a:rPr sz="1900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의향</a:t>
            </a:r>
            <a:r>
              <a:rPr sz="1900" spc="-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(1:</a:t>
            </a:r>
            <a:r>
              <a:rPr sz="1900" spc="-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있음,</a:t>
            </a:r>
            <a:r>
              <a:rPr sz="1900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0:</a:t>
            </a:r>
            <a:r>
              <a:rPr sz="1900" spc="-6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25" dirty="0">
                <a:solidFill>
                  <a:srgbClr val="333D47"/>
                </a:solidFill>
                <a:latin typeface="Malgun Gothic"/>
                <a:cs typeface="Malgun Gothic"/>
              </a:rPr>
              <a:t>없음)</a:t>
            </a:r>
            <a:endParaRPr sz="1900">
              <a:latin typeface="Malgun Gothic"/>
              <a:cs typeface="Malgun Gothic"/>
            </a:endParaRPr>
          </a:p>
          <a:p>
            <a:pPr marL="563245" indent="-227965">
              <a:lnSpc>
                <a:spcPct val="100000"/>
              </a:lnSpc>
              <a:spcBef>
                <a:spcPts val="2740"/>
              </a:spcBef>
              <a:buFont typeface="Wingdings"/>
              <a:buChar char=""/>
              <a:tabLst>
                <a:tab pos="563245" algn="l"/>
              </a:tabLst>
            </a:pP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gender:</a:t>
            </a:r>
            <a:r>
              <a:rPr sz="19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성별</a:t>
            </a:r>
            <a:r>
              <a:rPr sz="19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(남성:</a:t>
            </a:r>
            <a:r>
              <a:rPr sz="1900" spc="-25" dirty="0">
                <a:solidFill>
                  <a:srgbClr val="333D47"/>
                </a:solidFill>
                <a:latin typeface="Malgun Gothic"/>
                <a:cs typeface="Malgun Gothic"/>
              </a:rPr>
              <a:t> 1)</a:t>
            </a:r>
            <a:endParaRPr sz="1900">
              <a:latin typeface="Malgun Gothic"/>
              <a:cs typeface="Malgun Gothic"/>
            </a:endParaRPr>
          </a:p>
          <a:p>
            <a:pPr marL="563245" indent="-227965">
              <a:lnSpc>
                <a:spcPct val="100000"/>
              </a:lnSpc>
              <a:spcBef>
                <a:spcPts val="225"/>
              </a:spcBef>
              <a:buFont typeface="Wingdings"/>
              <a:buChar char=""/>
              <a:tabLst>
                <a:tab pos="563245" algn="l"/>
              </a:tabLst>
            </a:pP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age:</a:t>
            </a:r>
            <a:r>
              <a:rPr sz="1900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나이</a:t>
            </a:r>
            <a:r>
              <a:rPr sz="19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25" dirty="0">
                <a:solidFill>
                  <a:srgbClr val="333D47"/>
                </a:solidFill>
                <a:latin typeface="Malgun Gothic"/>
                <a:cs typeface="Malgun Gothic"/>
              </a:rPr>
              <a:t>(세)</a:t>
            </a:r>
            <a:endParaRPr sz="1900">
              <a:latin typeface="Malgun Gothic"/>
              <a:cs typeface="Malgun Gothic"/>
            </a:endParaRPr>
          </a:p>
          <a:p>
            <a:pPr marL="563245" indent="-227965">
              <a:lnSpc>
                <a:spcPct val="100000"/>
              </a:lnSpc>
              <a:spcBef>
                <a:spcPts val="229"/>
              </a:spcBef>
              <a:buFont typeface="Wingdings"/>
              <a:buChar char=""/>
              <a:tabLst>
                <a:tab pos="563245" algn="l"/>
              </a:tabLst>
            </a:pP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region:</a:t>
            </a:r>
            <a:r>
              <a:rPr sz="1900" spc="-7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지역</a:t>
            </a:r>
            <a:r>
              <a:rPr sz="1900" spc="-6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20" dirty="0">
                <a:solidFill>
                  <a:srgbClr val="333D47"/>
                </a:solidFill>
                <a:latin typeface="Malgun Gothic"/>
                <a:cs typeface="Malgun Gothic"/>
              </a:rPr>
              <a:t>(후술)</a:t>
            </a:r>
            <a:endParaRPr sz="1900">
              <a:latin typeface="Malgun Gothic"/>
              <a:cs typeface="Malgun Gothic"/>
            </a:endParaRPr>
          </a:p>
          <a:p>
            <a:pPr marL="563245" indent="-227965">
              <a:lnSpc>
                <a:spcPct val="100000"/>
              </a:lnSpc>
              <a:spcBef>
                <a:spcPts val="229"/>
              </a:spcBef>
              <a:buFont typeface="Wingdings"/>
              <a:buChar char=""/>
              <a:tabLst>
                <a:tab pos="563245" algn="l"/>
              </a:tabLst>
            </a:pP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edu:</a:t>
            </a:r>
            <a:r>
              <a:rPr sz="1900" spc="-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교육</a:t>
            </a:r>
            <a:r>
              <a:rPr sz="1900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연수</a:t>
            </a:r>
            <a:r>
              <a:rPr sz="1900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20" dirty="0">
                <a:solidFill>
                  <a:srgbClr val="333D47"/>
                </a:solidFill>
                <a:latin typeface="Malgun Gothic"/>
                <a:cs typeface="Malgun Gothic"/>
              </a:rPr>
              <a:t>(후술)</a:t>
            </a:r>
            <a:endParaRPr sz="1900">
              <a:latin typeface="Malgun Gothic"/>
              <a:cs typeface="Malgun Gothic"/>
            </a:endParaRPr>
          </a:p>
          <a:p>
            <a:pPr marL="563245" indent="-227965">
              <a:lnSpc>
                <a:spcPct val="100000"/>
              </a:lnSpc>
              <a:spcBef>
                <a:spcPts val="229"/>
              </a:spcBef>
              <a:buFont typeface="Wingdings"/>
              <a:buChar char=""/>
              <a:tabLst>
                <a:tab pos="563245" algn="l"/>
              </a:tabLst>
            </a:pP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h_income:</a:t>
            </a:r>
            <a:r>
              <a:rPr sz="1900" spc="-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가구소득</a:t>
            </a:r>
            <a:r>
              <a:rPr sz="1900" spc="-8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(백만원/월)</a:t>
            </a:r>
            <a:endParaRPr sz="1900">
              <a:latin typeface="Malgun Gothic"/>
              <a:cs typeface="Malgun Gothic"/>
            </a:endParaRPr>
          </a:p>
          <a:p>
            <a:pPr marL="563245" indent="-227965">
              <a:lnSpc>
                <a:spcPct val="100000"/>
              </a:lnSpc>
              <a:spcBef>
                <a:spcPts val="225"/>
              </a:spcBef>
              <a:buFont typeface="Wingdings"/>
              <a:buChar char=""/>
              <a:tabLst>
                <a:tab pos="563245" algn="l"/>
              </a:tabLst>
            </a:pP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i_income:</a:t>
            </a:r>
            <a:r>
              <a:rPr sz="1900" spc="-9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개인소득</a:t>
            </a:r>
            <a:r>
              <a:rPr sz="1900" spc="-8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(백만원/월)</a:t>
            </a:r>
            <a:endParaRPr sz="1900">
              <a:latin typeface="Malgun Gothic"/>
              <a:cs typeface="Malgun Gothic"/>
            </a:endParaRPr>
          </a:p>
          <a:p>
            <a:pPr marL="563245" indent="-227965">
              <a:lnSpc>
                <a:spcPct val="100000"/>
              </a:lnSpc>
              <a:spcBef>
                <a:spcPts val="229"/>
              </a:spcBef>
              <a:buFont typeface="Wingdings"/>
              <a:buChar char=""/>
              <a:tabLst>
                <a:tab pos="563245" algn="l"/>
              </a:tabLst>
            </a:pP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h_mem:</a:t>
            </a:r>
            <a:r>
              <a:rPr sz="1900" spc="-6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가구원</a:t>
            </a:r>
            <a:r>
              <a:rPr sz="1900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endParaRPr sz="1900">
              <a:latin typeface="Malgun Gothic"/>
              <a:cs typeface="Malgun Gothic"/>
            </a:endParaRPr>
          </a:p>
          <a:p>
            <a:pPr marL="563245" indent="-227965">
              <a:lnSpc>
                <a:spcPct val="100000"/>
              </a:lnSpc>
              <a:spcBef>
                <a:spcPts val="229"/>
              </a:spcBef>
              <a:buFont typeface="Wingdings"/>
              <a:buChar char=""/>
              <a:tabLst>
                <a:tab pos="563245" algn="l"/>
              </a:tabLst>
            </a:pP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elec_bill:</a:t>
            </a:r>
            <a:r>
              <a:rPr sz="1900" spc="-8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월</a:t>
            </a:r>
            <a:r>
              <a:rPr sz="1900" spc="-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평균</a:t>
            </a:r>
            <a:r>
              <a:rPr sz="1900" spc="-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전기요금</a:t>
            </a:r>
            <a:r>
              <a:rPr sz="19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(만원/월)</a:t>
            </a:r>
            <a:endParaRPr sz="1900">
              <a:latin typeface="Malgun Gothic"/>
              <a:cs typeface="Malgun Gothic"/>
            </a:endParaRPr>
          </a:p>
          <a:p>
            <a:pPr marL="563245" indent="-227965">
              <a:lnSpc>
                <a:spcPct val="100000"/>
              </a:lnSpc>
              <a:spcBef>
                <a:spcPts val="229"/>
              </a:spcBef>
              <a:buFont typeface="Wingdings"/>
              <a:buChar char=""/>
              <a:tabLst>
                <a:tab pos="563245" algn="l"/>
              </a:tabLst>
            </a:pP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bill_satis:</a:t>
            </a:r>
            <a:r>
              <a:rPr sz="1900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전기요금</a:t>
            </a:r>
            <a:r>
              <a:rPr sz="19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만족도</a:t>
            </a:r>
            <a:r>
              <a:rPr sz="19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(1:</a:t>
            </a:r>
            <a:r>
              <a:rPr sz="1900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매우</a:t>
            </a:r>
            <a:r>
              <a:rPr sz="19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불만족</a:t>
            </a:r>
            <a:r>
              <a:rPr sz="19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~</a:t>
            </a:r>
            <a:r>
              <a:rPr sz="19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5:</a:t>
            </a:r>
            <a:r>
              <a:rPr sz="1900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매우</a:t>
            </a:r>
            <a:r>
              <a:rPr sz="19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25" dirty="0">
                <a:solidFill>
                  <a:srgbClr val="333D47"/>
                </a:solidFill>
                <a:latin typeface="Malgun Gothic"/>
                <a:cs typeface="Malgun Gothic"/>
              </a:rPr>
              <a:t>만족)</a:t>
            </a:r>
            <a:endParaRPr sz="1900">
              <a:latin typeface="Malgun Gothic"/>
              <a:cs typeface="Malgun Gothic"/>
            </a:endParaRPr>
          </a:p>
          <a:p>
            <a:pPr marL="563245" indent="-227965">
              <a:lnSpc>
                <a:spcPct val="100000"/>
              </a:lnSpc>
              <a:spcBef>
                <a:spcPts val="225"/>
              </a:spcBef>
              <a:buFont typeface="Wingdings"/>
              <a:buChar char=""/>
              <a:tabLst>
                <a:tab pos="563245" algn="l"/>
              </a:tabLst>
            </a:pP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politic:</a:t>
            </a:r>
            <a:r>
              <a:rPr sz="1900" spc="-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정치</a:t>
            </a:r>
            <a:r>
              <a:rPr sz="19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성향</a:t>
            </a:r>
            <a:r>
              <a:rPr sz="19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(1:</a:t>
            </a:r>
            <a:r>
              <a:rPr sz="19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매우</a:t>
            </a:r>
            <a:r>
              <a:rPr sz="19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진보적</a:t>
            </a:r>
            <a:r>
              <a:rPr sz="19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~</a:t>
            </a:r>
            <a:r>
              <a:rPr sz="19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5:</a:t>
            </a:r>
            <a:r>
              <a:rPr sz="19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매우</a:t>
            </a:r>
            <a:r>
              <a:rPr sz="19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20" dirty="0">
                <a:solidFill>
                  <a:srgbClr val="333D47"/>
                </a:solidFill>
                <a:latin typeface="Malgun Gothic"/>
                <a:cs typeface="Malgun Gothic"/>
              </a:rPr>
              <a:t>보수적)</a:t>
            </a:r>
            <a:endParaRPr sz="1900">
              <a:latin typeface="Malgun Gothic"/>
              <a:cs typeface="Malgun Gothic"/>
            </a:endParaRPr>
          </a:p>
          <a:p>
            <a:pPr marL="563245" indent="-227965">
              <a:lnSpc>
                <a:spcPct val="100000"/>
              </a:lnSpc>
              <a:spcBef>
                <a:spcPts val="229"/>
              </a:spcBef>
              <a:buFont typeface="Wingdings"/>
              <a:buChar char=""/>
              <a:tabLst>
                <a:tab pos="563245" algn="l"/>
              </a:tabLst>
            </a:pP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support:</a:t>
            </a:r>
            <a:r>
              <a:rPr sz="19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정부</a:t>
            </a:r>
            <a:r>
              <a:rPr sz="19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정책</a:t>
            </a:r>
            <a:r>
              <a:rPr sz="19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지지도</a:t>
            </a:r>
            <a:r>
              <a:rPr sz="19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(1:</a:t>
            </a:r>
            <a:r>
              <a:rPr sz="1900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매우</a:t>
            </a:r>
            <a:r>
              <a:rPr sz="19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지지하지</a:t>
            </a:r>
            <a:r>
              <a:rPr sz="19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않음</a:t>
            </a:r>
            <a:r>
              <a:rPr sz="19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~</a:t>
            </a:r>
            <a:r>
              <a:rPr sz="19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5:</a:t>
            </a:r>
            <a:r>
              <a:rPr sz="19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매우</a:t>
            </a:r>
            <a:r>
              <a:rPr sz="19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20" dirty="0">
                <a:solidFill>
                  <a:srgbClr val="333D47"/>
                </a:solidFill>
                <a:latin typeface="Malgun Gothic"/>
                <a:cs typeface="Malgun Gothic"/>
              </a:rPr>
              <a:t>지지함)</a:t>
            </a:r>
            <a:endParaRPr sz="19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Quick</a:t>
            </a:r>
            <a:r>
              <a:rPr spc="200" dirty="0"/>
              <a:t> </a:t>
            </a:r>
            <a:r>
              <a:rPr spc="40" dirty="0"/>
              <a:t>Review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/>
              <a:t>55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2962910" cy="11861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변수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목록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–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추가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설명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(1)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5"/>
              </a:spcBef>
            </a:pPr>
            <a:endParaRPr sz="2000">
              <a:latin typeface="Malgun Gothic"/>
              <a:cs typeface="Malgun Gothic"/>
            </a:endParaRPr>
          </a:p>
          <a:p>
            <a:pPr marL="563880" indent="-228600">
              <a:lnSpc>
                <a:spcPct val="100000"/>
              </a:lnSpc>
              <a:buFont typeface="Wingdings"/>
              <a:buChar char=""/>
              <a:tabLst>
                <a:tab pos="563880" algn="l"/>
              </a:tabLst>
            </a:pP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거주지역</a:t>
            </a:r>
            <a:endParaRPr sz="2000">
              <a:latin typeface="Malgun Gothic"/>
              <a:cs typeface="Malgun Gothic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95134" y="2389377"/>
          <a:ext cx="6096000" cy="3679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b="1" spc="-2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번호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b="1" spc="-2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지역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2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번호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2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지역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spc="-5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spc="-2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서울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10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강원도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spc="-5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2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spc="-2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부산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11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충청북도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spc="-5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3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spc="-2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대구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12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충청남도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-5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4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-2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인천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13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전라북도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-5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5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-2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광주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14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전라남도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-5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6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-2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대전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15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경상북도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-5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7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-2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울산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16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경상남도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-5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8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-2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세종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17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제주도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-5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9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-2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경기도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Quick</a:t>
            </a:r>
            <a:r>
              <a:rPr spc="200" dirty="0"/>
              <a:t> </a:t>
            </a:r>
            <a:r>
              <a:rPr spc="40" dirty="0"/>
              <a:t>Review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2962910" cy="11861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변수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목록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–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추가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설명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(2)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5"/>
              </a:spcBef>
            </a:pPr>
            <a:endParaRPr sz="2000">
              <a:latin typeface="Malgun Gothic"/>
              <a:cs typeface="Malgun Gothic"/>
            </a:endParaRPr>
          </a:p>
          <a:p>
            <a:pPr marL="563880" indent="-228600">
              <a:lnSpc>
                <a:spcPct val="100000"/>
              </a:lnSpc>
              <a:buFont typeface="Wingdings"/>
              <a:buChar char=""/>
              <a:tabLst>
                <a:tab pos="56388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교육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연수</a:t>
            </a:r>
            <a:endParaRPr sz="200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585" y="2394367"/>
            <a:ext cx="8214102" cy="68163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/>
              <a:t>56</a:t>
            </a:fld>
            <a:endParaRPr spc="-25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Quick</a:t>
            </a:r>
            <a:r>
              <a:rPr spc="200" dirty="0"/>
              <a:t> </a:t>
            </a:r>
            <a:r>
              <a:rPr spc="40" dirty="0"/>
              <a:t>Review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1945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0.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자료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불러오기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5220" y="1880463"/>
            <a:ext cx="4168775" cy="130619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  <a:tabLst>
                <a:tab pos="1594485" algn="l"/>
              </a:tabLst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#데이터</a:t>
            </a:r>
            <a:r>
              <a:rPr sz="14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불러오기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	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설정된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경로에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파일이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있어야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spc="-50" dirty="0">
                <a:solidFill>
                  <a:srgbClr val="FF0000"/>
                </a:solidFill>
                <a:latin typeface="Malgun Gothic"/>
                <a:cs typeface="Malgun Gothic"/>
              </a:rPr>
              <a:t>함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mydata2</a:t>
            </a:r>
            <a:r>
              <a:rPr sz="1400" b="1" spc="-4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&lt;-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read.csv("BEDA_data1_rev1.csv")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350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#데이터</a:t>
            </a:r>
            <a:r>
              <a:rPr sz="14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둘러보기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summary(mydata2)</a:t>
            </a:r>
            <a:endParaRPr sz="1400">
              <a:latin typeface="Malgun Gothic"/>
              <a:cs typeface="Malgun Gothic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2980" y="3354323"/>
            <a:ext cx="6966204" cy="300228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/>
              <a:t>57</a:t>
            </a:fld>
            <a:endParaRPr spc="-25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Quick</a:t>
            </a:r>
            <a:r>
              <a:rPr spc="200" dirty="0"/>
              <a:t> </a:t>
            </a:r>
            <a:r>
              <a:rPr spc="40" dirty="0"/>
              <a:t>Review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7755255" cy="1766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성향점수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추정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&amp;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매칭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및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매칭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결과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검증</a:t>
            </a:r>
            <a:endParaRPr sz="2000">
              <a:latin typeface="Malgun Gothic"/>
              <a:cs typeface="Malgun Gothic"/>
            </a:endParaRPr>
          </a:p>
          <a:p>
            <a:pPr marL="2437765">
              <a:lnSpc>
                <a:spcPct val="100000"/>
              </a:lnSpc>
              <a:spcBef>
                <a:spcPts val="2950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성별,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나이,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가구소득,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가구원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수,</a:t>
            </a:r>
            <a:r>
              <a:rPr sz="14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전기요금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수준을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공변량으로</a:t>
            </a:r>
            <a:r>
              <a:rPr sz="14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포함</a:t>
            </a:r>
            <a:endParaRPr sz="1400">
              <a:latin typeface="Malgun Gothic"/>
              <a:cs typeface="Malgun Gothic"/>
            </a:endParaRPr>
          </a:p>
          <a:p>
            <a:pPr marL="1689735" marR="621665" indent="-1237615">
              <a:lnSpc>
                <a:spcPct val="120000"/>
              </a:lnSpc>
              <a:spcBef>
                <a:spcPts val="625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mymodel2</a:t>
            </a:r>
            <a:r>
              <a:rPr sz="1400" b="1" spc="-4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&lt;-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matchit</a:t>
            </a:r>
            <a:r>
              <a:rPr sz="14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(treat</a:t>
            </a:r>
            <a:r>
              <a:rPr sz="1400" b="1" spc="-3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~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gender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+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age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+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h_income</a:t>
            </a:r>
            <a:r>
              <a:rPr sz="14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+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h_mem</a:t>
            </a:r>
            <a:r>
              <a:rPr sz="1400" b="1" spc="-4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+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elec_bill,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data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mydata2,</a:t>
            </a:r>
            <a:endParaRPr sz="1400">
              <a:latin typeface="Malgun Gothic"/>
              <a:cs typeface="Malgun Gothic"/>
            </a:endParaRPr>
          </a:p>
          <a:p>
            <a:pPr marL="1689735">
              <a:lnSpc>
                <a:spcPct val="100000"/>
              </a:lnSpc>
              <a:spcBef>
                <a:spcPts val="335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distance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"glm",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62657" y="2800350"/>
            <a:ext cx="17919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method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"nearest")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5220" y="3312667"/>
            <a:ext cx="1837689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summary(mymodel2)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03623" y="2824352"/>
            <a:ext cx="24993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로짓</a:t>
            </a:r>
            <a:r>
              <a:rPr sz="14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모형</a:t>
            </a:r>
            <a:r>
              <a:rPr sz="14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+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nearest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Malgun Gothic"/>
                <a:cs typeface="Malgun Gothic"/>
              </a:rPr>
              <a:t>neighbor</a:t>
            </a:r>
            <a:endParaRPr sz="1400">
              <a:latin typeface="Malgun Gothic"/>
              <a:cs typeface="Malgun Gothic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373124" y="3724655"/>
            <a:ext cx="5781040" cy="1777364"/>
            <a:chOff x="1373124" y="3724655"/>
            <a:chExt cx="5781040" cy="1777364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3124" y="3724655"/>
              <a:ext cx="5629656" cy="168706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53227" y="3855719"/>
              <a:ext cx="1900427" cy="164591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324856" y="3904487"/>
              <a:ext cx="1762125" cy="1507490"/>
            </a:xfrm>
            <a:custGeom>
              <a:avLst/>
              <a:gdLst/>
              <a:ahLst/>
              <a:cxnLst/>
              <a:rect l="l" t="t" r="r" b="b"/>
              <a:pathLst>
                <a:path w="1762125" h="1507489">
                  <a:moveTo>
                    <a:pt x="0" y="1507236"/>
                  </a:moveTo>
                  <a:lnTo>
                    <a:pt x="1761744" y="1507236"/>
                  </a:lnTo>
                  <a:lnTo>
                    <a:pt x="1761744" y="0"/>
                  </a:lnTo>
                  <a:lnTo>
                    <a:pt x="0" y="0"/>
                  </a:lnTo>
                  <a:lnTo>
                    <a:pt x="0" y="1507236"/>
                  </a:lnTo>
                  <a:close/>
                </a:path>
              </a:pathLst>
            </a:custGeom>
            <a:ln w="57150">
              <a:solidFill>
                <a:srgbClr val="EB2C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/>
              <a:t>58</a:t>
            </a:fld>
            <a:endParaRPr spc="-25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Quick</a:t>
            </a:r>
            <a:r>
              <a:rPr spc="200" dirty="0"/>
              <a:t> </a:t>
            </a:r>
            <a:r>
              <a:rPr spc="40" dirty="0"/>
              <a:t>Review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2870200" cy="22402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매칭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결과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검증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(시각화)</a:t>
            </a:r>
            <a:endParaRPr sz="2000">
              <a:latin typeface="Malgun Gothic"/>
              <a:cs typeface="Malgun Gothic"/>
            </a:endParaRPr>
          </a:p>
          <a:p>
            <a:pPr marL="189230">
              <a:lnSpc>
                <a:spcPct val="100000"/>
              </a:lnSpc>
              <a:spcBef>
                <a:spcPts val="3265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#주요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시각화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분석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35" dirty="0">
                <a:solidFill>
                  <a:srgbClr val="1B1F2E"/>
                </a:solidFill>
                <a:latin typeface="Malgun Gothic"/>
                <a:cs typeface="Malgun Gothic"/>
              </a:rPr>
              <a:t>시행</a:t>
            </a:r>
            <a:endParaRPr sz="1400">
              <a:latin typeface="Malgun Gothic"/>
              <a:cs typeface="Malgun Gothic"/>
            </a:endParaRPr>
          </a:p>
          <a:p>
            <a:pPr marL="189230">
              <a:lnSpc>
                <a:spcPct val="100000"/>
              </a:lnSpc>
              <a:spcBef>
                <a:spcPts val="335"/>
              </a:spcBef>
            </a:pP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plot(summary(mymodel2))</a:t>
            </a:r>
            <a:endParaRPr sz="1400">
              <a:latin typeface="Malgun Gothic"/>
              <a:cs typeface="Malgun Gothic"/>
            </a:endParaRPr>
          </a:p>
          <a:p>
            <a:pPr marL="189230" marR="5080">
              <a:lnSpc>
                <a:spcPts val="4040"/>
              </a:lnSpc>
              <a:spcBef>
                <a:spcPts val="320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plot(mymodel2,</a:t>
            </a:r>
            <a:r>
              <a:rPr sz="1400" b="1" spc="-5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type</a:t>
            </a:r>
            <a:r>
              <a:rPr sz="1400" b="1" spc="-3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"jitter")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plot(mymodel2,</a:t>
            </a:r>
            <a:r>
              <a:rPr sz="1400" b="1" spc="-5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type</a:t>
            </a:r>
            <a:r>
              <a:rPr sz="1400" b="1" spc="-3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"hist")</a:t>
            </a:r>
            <a:endParaRPr sz="1400">
              <a:latin typeface="Malgun Gothic"/>
              <a:cs typeface="Malgun Goth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96284" y="1641348"/>
            <a:ext cx="4780915" cy="4587240"/>
            <a:chOff x="3796284" y="1641348"/>
            <a:chExt cx="4780915" cy="45872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96284" y="1761065"/>
              <a:ext cx="4572535" cy="434213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32576" y="1641348"/>
              <a:ext cx="2444496" cy="458724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204204" y="1690116"/>
              <a:ext cx="2306320" cy="4448810"/>
            </a:xfrm>
            <a:custGeom>
              <a:avLst/>
              <a:gdLst/>
              <a:ahLst/>
              <a:cxnLst/>
              <a:rect l="l" t="t" r="r" b="b"/>
              <a:pathLst>
                <a:path w="2306320" h="4448810">
                  <a:moveTo>
                    <a:pt x="0" y="4448556"/>
                  </a:moveTo>
                  <a:lnTo>
                    <a:pt x="2305811" y="4448556"/>
                  </a:lnTo>
                  <a:lnTo>
                    <a:pt x="2305811" y="0"/>
                  </a:lnTo>
                  <a:lnTo>
                    <a:pt x="0" y="0"/>
                  </a:lnTo>
                  <a:lnTo>
                    <a:pt x="0" y="4448556"/>
                  </a:lnTo>
                  <a:close/>
                </a:path>
              </a:pathLst>
            </a:custGeom>
            <a:ln w="57150">
              <a:solidFill>
                <a:srgbClr val="EB2C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583468" y="3375379"/>
            <a:ext cx="2889885" cy="3199765"/>
            <a:chOff x="583468" y="3375379"/>
            <a:chExt cx="2889885" cy="319976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3468" y="3375379"/>
              <a:ext cx="2889876" cy="319915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3315" y="4113276"/>
              <a:ext cx="2820924" cy="133045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94943" y="4162044"/>
              <a:ext cx="2682240" cy="1191895"/>
            </a:xfrm>
            <a:custGeom>
              <a:avLst/>
              <a:gdLst/>
              <a:ahLst/>
              <a:cxnLst/>
              <a:rect l="l" t="t" r="r" b="b"/>
              <a:pathLst>
                <a:path w="2682240" h="1191895">
                  <a:moveTo>
                    <a:pt x="0" y="1191767"/>
                  </a:moveTo>
                  <a:lnTo>
                    <a:pt x="2682239" y="1191767"/>
                  </a:lnTo>
                  <a:lnTo>
                    <a:pt x="2682239" y="0"/>
                  </a:lnTo>
                  <a:lnTo>
                    <a:pt x="0" y="0"/>
                  </a:lnTo>
                  <a:lnTo>
                    <a:pt x="0" y="1191767"/>
                  </a:lnTo>
                  <a:close/>
                </a:path>
              </a:pathLst>
            </a:custGeom>
            <a:ln w="57150">
              <a:solidFill>
                <a:srgbClr val="EB2C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/>
              <a:t>59</a:t>
            </a:fld>
            <a:endParaRPr spc="-2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Introduction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35255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56930" cy="5302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정부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R&amp;D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지원과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기업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혁신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(3)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59"/>
              </a:spcBef>
            </a:pPr>
            <a:endParaRPr sz="2000">
              <a:latin typeface="Malgun Gothic"/>
              <a:cs typeface="Malgun Gothic"/>
            </a:endParaRPr>
          </a:p>
          <a:p>
            <a:pPr marL="563880" marR="14604" indent="-229235">
              <a:lnSpc>
                <a:spcPct val="110100"/>
              </a:lnSpc>
              <a:buFont typeface="Wingdings"/>
              <a:buChar char=""/>
              <a:tabLst>
                <a:tab pos="56388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그런데,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일각에서는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기업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대상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R&amp;D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지원이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기업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혁신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성과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창출에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50" dirty="0">
                <a:solidFill>
                  <a:srgbClr val="333D47"/>
                </a:solidFill>
                <a:latin typeface="Malgun Gothic"/>
                <a:cs typeface="Malgun Gothic"/>
              </a:rPr>
              <a:t>큰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효과가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없다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고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주장하기도</a:t>
            </a:r>
            <a:r>
              <a:rPr sz="20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50" dirty="0">
                <a:solidFill>
                  <a:srgbClr val="333D47"/>
                </a:solidFill>
                <a:latin typeface="Malgun Gothic"/>
                <a:cs typeface="Malgun Gothic"/>
              </a:rPr>
              <a:t>함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15"/>
              </a:spcBef>
              <a:buClr>
                <a:srgbClr val="333D47"/>
              </a:buClr>
              <a:buFont typeface="Wingdings"/>
              <a:buChar char=""/>
            </a:pPr>
            <a:endParaRPr sz="2000">
              <a:latin typeface="Malgun Gothic"/>
              <a:cs typeface="Malgun Gothic"/>
            </a:endParaRPr>
          </a:p>
          <a:p>
            <a:pPr marL="563880" indent="-228600">
              <a:lnSpc>
                <a:spcPct val="100000"/>
              </a:lnSpc>
              <a:buFont typeface="Wingdings"/>
              <a:buChar char=""/>
              <a:tabLst>
                <a:tab pos="56388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아래와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같은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논쟁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상황을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생각해보자</a:t>
            </a:r>
            <a:endParaRPr sz="2000">
              <a:latin typeface="Malgun Gothic"/>
              <a:cs typeface="Malgun Gothic"/>
            </a:endParaRPr>
          </a:p>
          <a:p>
            <a:pPr marL="1021080" marR="180340" lvl="1" indent="-229235">
              <a:lnSpc>
                <a:spcPct val="1101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정부: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R&amp;D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보조금을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지원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받은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기업과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그렇지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못한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기업의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성과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를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비교했더니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지원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기업의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성과가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더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좋습니다!</a:t>
            </a:r>
            <a:endParaRPr sz="2000">
              <a:latin typeface="Malgun Gothic"/>
              <a:cs typeface="Malgun Gothic"/>
            </a:endParaRPr>
          </a:p>
          <a:p>
            <a:pPr marL="1021080" lvl="1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???:</a:t>
            </a:r>
            <a:r>
              <a:rPr sz="2000" b="1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선정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과정에서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더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유망한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기업을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지원했으니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당연한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것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아님?</a:t>
            </a:r>
            <a:endParaRPr sz="20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210"/>
              </a:spcBef>
              <a:buClr>
                <a:srgbClr val="333D47"/>
              </a:buClr>
              <a:buFont typeface="Arial MT"/>
              <a:buChar char="•"/>
            </a:pPr>
            <a:endParaRPr sz="2000">
              <a:latin typeface="Malgun Gothic"/>
              <a:cs typeface="Malgun Gothic"/>
            </a:endParaRPr>
          </a:p>
          <a:p>
            <a:pPr marL="563245" indent="-227965">
              <a:lnSpc>
                <a:spcPct val="100000"/>
              </a:lnSpc>
              <a:buFont typeface="Wingdings"/>
              <a:buChar char=""/>
              <a:tabLst>
                <a:tab pos="56324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즉,</a:t>
            </a:r>
            <a:r>
              <a:rPr sz="20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R&amp;D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지원이라는</a:t>
            </a:r>
            <a:r>
              <a:rPr sz="2000" b="1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처치(treatment)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가</a:t>
            </a:r>
            <a:r>
              <a:rPr sz="2000" spc="-7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실제로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기업들의</a:t>
            </a:r>
            <a:r>
              <a:rPr sz="2000" b="1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혁신</a:t>
            </a:r>
            <a:r>
              <a:rPr sz="2000" b="1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성과</a:t>
            </a:r>
            <a:endParaRPr sz="2000">
              <a:latin typeface="Malgun Gothic"/>
              <a:cs typeface="Malgun Gothic"/>
            </a:endParaRPr>
          </a:p>
          <a:p>
            <a:pPr marL="563880">
              <a:lnSpc>
                <a:spcPct val="100000"/>
              </a:lnSpc>
              <a:spcBef>
                <a:spcPts val="244"/>
              </a:spcBef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를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창출하는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데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기여하는지에</a:t>
            </a:r>
            <a:r>
              <a:rPr sz="20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대한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엄밀한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인과성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추론이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필요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함</a:t>
            </a:r>
            <a:endParaRPr sz="2000">
              <a:latin typeface="Malgun Gothic"/>
              <a:cs typeface="Malgun Gothic"/>
            </a:endParaRPr>
          </a:p>
          <a:p>
            <a:pPr marL="1021080" marR="110489" lvl="1" indent="-229235">
              <a:lnSpc>
                <a:spcPct val="11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공동의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재원인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세금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사용하는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일이기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때문에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해당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인과성을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50" dirty="0">
                <a:solidFill>
                  <a:srgbClr val="333D47"/>
                </a:solidFill>
                <a:latin typeface="Malgun Gothic"/>
                <a:cs typeface="Malgun Gothic"/>
              </a:rPr>
              <a:t>밝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히는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문제는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매우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중요함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(정책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효과성)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Quick</a:t>
            </a:r>
            <a:r>
              <a:rPr spc="200" dirty="0"/>
              <a:t> </a:t>
            </a:r>
            <a:r>
              <a:rPr spc="40" dirty="0"/>
              <a:t>Review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3779520" cy="1215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인과성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추론</a:t>
            </a:r>
            <a:endParaRPr sz="2000">
              <a:latin typeface="Malgun Gothic"/>
              <a:cs typeface="Malgun Gothic"/>
            </a:endParaRPr>
          </a:p>
          <a:p>
            <a:pPr marL="189230">
              <a:lnSpc>
                <a:spcPct val="100000"/>
              </a:lnSpc>
              <a:spcBef>
                <a:spcPts val="3265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#매칭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데이터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구성</a:t>
            </a:r>
            <a:endParaRPr sz="1400">
              <a:latin typeface="Malgun Gothic"/>
              <a:cs typeface="Malgun Gothic"/>
            </a:endParaRPr>
          </a:p>
          <a:p>
            <a:pPr marL="189230">
              <a:lnSpc>
                <a:spcPct val="100000"/>
              </a:lnSpc>
              <a:spcBef>
                <a:spcPts val="335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matched_data2</a:t>
            </a:r>
            <a:r>
              <a:rPr sz="1400" b="1" spc="-6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&lt;-</a:t>
            </a:r>
            <a:r>
              <a:rPr sz="1400" b="1" spc="-3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match.data(mymodel2)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2178" y="2505201"/>
            <a:ext cx="28714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#카이제곱</a:t>
            </a:r>
            <a:r>
              <a:rPr sz="1400" b="1" spc="-3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검정을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위한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테이블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구성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2178" y="2760929"/>
            <a:ext cx="6192520" cy="10083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table_for_test</a:t>
            </a:r>
            <a:r>
              <a:rPr sz="1400" b="1" spc="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&lt;-</a:t>
            </a:r>
            <a:r>
              <a:rPr sz="1400" b="1" spc="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table(matched_data2$treat,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matched_data2$tou_intent)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355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#카이제곱</a:t>
            </a:r>
            <a:r>
              <a:rPr sz="1400" b="1" spc="-3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검정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chisq.test(table_for_test)</a:t>
            </a:r>
            <a:endParaRPr sz="1400">
              <a:latin typeface="Malgun Gothic"/>
              <a:cs typeface="Malgun Gothic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2103" y="3947159"/>
            <a:ext cx="7479792" cy="90982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170045" y="5083722"/>
            <a:ext cx="4087495" cy="795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1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FF0000"/>
                </a:solidFill>
                <a:latin typeface="Malgun Gothic"/>
                <a:cs typeface="Malgun Gothic"/>
              </a:rPr>
              <a:t>p-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value가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0.1보다</a:t>
            </a:r>
            <a:r>
              <a:rPr sz="1400" b="1" spc="-4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작으므로</a:t>
            </a:r>
            <a:r>
              <a:rPr sz="1400" b="1" spc="-4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(심지어</a:t>
            </a:r>
            <a:r>
              <a:rPr sz="14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매우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작음)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treat에</a:t>
            </a:r>
            <a:r>
              <a:rPr sz="14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따라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tou_intent의</a:t>
            </a:r>
            <a:r>
              <a:rPr sz="14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유의미한</a:t>
            </a:r>
            <a:r>
              <a:rPr sz="14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차이가</a:t>
            </a:r>
            <a:r>
              <a:rPr sz="14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존재함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(수치를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별도로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계산해보면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11.4%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vs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Malgun Gothic"/>
                <a:cs typeface="Malgun Gothic"/>
              </a:rPr>
              <a:t>26.5%)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6789" y="2462022"/>
            <a:ext cx="44888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검증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대상이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범주형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더미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변수이므로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카이제곱검정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수행</a:t>
            </a:r>
            <a:endParaRPr sz="1400">
              <a:latin typeface="Malgun Gothic"/>
              <a:cs typeface="Malgun Gothic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57059" y="1513332"/>
            <a:ext cx="1417320" cy="795527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/>
              <a:t>60</a:t>
            </a:fld>
            <a:endParaRPr spc="-25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047" y="2615945"/>
            <a:ext cx="7263765" cy="1367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81580" marR="5080" indent="-2469515">
              <a:lnSpc>
                <a:spcPct val="100000"/>
              </a:lnSpc>
              <a:spcBef>
                <a:spcPts val="105"/>
              </a:spcBef>
            </a:pPr>
            <a:r>
              <a:rPr sz="4400" u="sng" dirty="0">
                <a:solidFill>
                  <a:srgbClr val="041E41"/>
                </a:solidFill>
                <a:uFill>
                  <a:solidFill>
                    <a:srgbClr val="0E0E6F"/>
                  </a:solidFill>
                </a:uFill>
                <a:latin typeface="Arial"/>
                <a:cs typeface="Arial"/>
              </a:rPr>
              <a:t>Comparing PSM</a:t>
            </a:r>
            <a:r>
              <a:rPr sz="4400" u="sng" spc="-25" dirty="0">
                <a:solidFill>
                  <a:srgbClr val="041E41"/>
                </a:solidFill>
                <a:uFill>
                  <a:solidFill>
                    <a:srgbClr val="0E0E6F"/>
                  </a:solidFill>
                </a:uFill>
                <a:latin typeface="Arial"/>
                <a:cs typeface="Arial"/>
              </a:rPr>
              <a:t> </a:t>
            </a:r>
            <a:r>
              <a:rPr sz="4400" u="sng" dirty="0">
                <a:solidFill>
                  <a:srgbClr val="041E41"/>
                </a:solidFill>
                <a:uFill>
                  <a:solidFill>
                    <a:srgbClr val="0E0E6F"/>
                  </a:solidFill>
                </a:uFill>
                <a:latin typeface="Arial"/>
                <a:cs typeface="Arial"/>
              </a:rPr>
              <a:t>with </a:t>
            </a:r>
            <a:r>
              <a:rPr sz="4400" u="sng" spc="-10" dirty="0">
                <a:solidFill>
                  <a:srgbClr val="041E41"/>
                </a:solidFill>
                <a:uFill>
                  <a:solidFill>
                    <a:srgbClr val="0E0E6F"/>
                  </a:solidFill>
                </a:uFill>
                <a:latin typeface="Arial"/>
                <a:cs typeface="Arial"/>
              </a:rPr>
              <a:t>Other</a:t>
            </a:r>
            <a:r>
              <a:rPr sz="4400" spc="-10" dirty="0">
                <a:solidFill>
                  <a:srgbClr val="041E41"/>
                </a:solidFill>
                <a:latin typeface="Arial"/>
                <a:cs typeface="Arial"/>
              </a:rPr>
              <a:t> </a:t>
            </a:r>
            <a:r>
              <a:rPr sz="4400" u="sng" spc="-10" dirty="0">
                <a:solidFill>
                  <a:srgbClr val="041E41"/>
                </a:solidFill>
                <a:uFill>
                  <a:solidFill>
                    <a:srgbClr val="0E0E6F"/>
                  </a:solidFill>
                </a:uFill>
                <a:latin typeface="Arial"/>
                <a:cs typeface="Arial"/>
              </a:rPr>
              <a:t>Methods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Multiple</a:t>
            </a:r>
            <a:r>
              <a:rPr spc="190" dirty="0"/>
              <a:t> </a:t>
            </a:r>
            <a:r>
              <a:rPr spc="65" dirty="0"/>
              <a:t>Linear</a:t>
            </a:r>
            <a:r>
              <a:rPr spc="229" dirty="0"/>
              <a:t> </a:t>
            </a:r>
            <a:r>
              <a:rPr spc="60" dirty="0"/>
              <a:t>Regression</a:t>
            </a:r>
            <a:r>
              <a:rPr spc="245" dirty="0"/>
              <a:t> </a:t>
            </a:r>
            <a:r>
              <a:rPr spc="60" dirty="0"/>
              <a:t>Model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/>
              <a:t>62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29432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Recall)</a:t>
            </a:r>
            <a:r>
              <a:rPr sz="2000" b="1" spc="-9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다중선형회귀모형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4372" y="1778377"/>
            <a:ext cx="8346440" cy="449897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04165" indent="-227965">
              <a:lnSpc>
                <a:spcPct val="100000"/>
              </a:lnSpc>
              <a:spcBef>
                <a:spcPts val="530"/>
              </a:spcBef>
              <a:buFont typeface="Wingdings"/>
              <a:buChar char=""/>
              <a:tabLst>
                <a:tab pos="304165" algn="l"/>
              </a:tabLst>
            </a:pPr>
            <a:r>
              <a:rPr sz="1800" b="1" dirty="0">
                <a:solidFill>
                  <a:srgbClr val="041E41"/>
                </a:solidFill>
                <a:latin typeface="Malgun Gothic"/>
                <a:cs typeface="Malgun Gothic"/>
              </a:rPr>
              <a:t>다중</a:t>
            </a:r>
            <a:r>
              <a:rPr sz="1800" b="1" dirty="0">
                <a:solidFill>
                  <a:srgbClr val="041E41"/>
                </a:solidFill>
                <a:latin typeface="Arial"/>
                <a:cs typeface="Arial"/>
              </a:rPr>
              <a:t>(multiple)</a:t>
            </a:r>
            <a:r>
              <a:rPr sz="1800" b="1" spc="-70" dirty="0">
                <a:solidFill>
                  <a:srgbClr val="041E41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41E41"/>
                </a:solidFill>
                <a:latin typeface="Malgun Gothic"/>
                <a:cs typeface="Malgun Gothic"/>
              </a:rPr>
              <a:t>선형회귀모형</a:t>
            </a:r>
            <a:endParaRPr sz="1800">
              <a:latin typeface="Malgun Gothic"/>
              <a:cs typeface="Malgun Gothic"/>
            </a:endParaRPr>
          </a:p>
          <a:p>
            <a:pPr marL="762000" lvl="1" indent="-228600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762000" algn="l"/>
              </a:tabLst>
            </a:pPr>
            <a:r>
              <a:rPr sz="1800" b="1" dirty="0">
                <a:solidFill>
                  <a:srgbClr val="041E41"/>
                </a:solidFill>
                <a:latin typeface="Malgun Gothic"/>
                <a:cs typeface="Malgun Gothic"/>
              </a:rPr>
              <a:t>하나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의</a:t>
            </a:r>
            <a:r>
              <a:rPr sz="1800" spc="-12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spc="-10" dirty="0">
                <a:solidFill>
                  <a:srgbClr val="041E41"/>
                </a:solidFill>
                <a:latin typeface="Malgun Gothic"/>
                <a:cs typeface="Malgun Gothic"/>
              </a:rPr>
              <a:t>종속변수</a:t>
            </a:r>
            <a:r>
              <a:rPr sz="1800" spc="-10" dirty="0">
                <a:solidFill>
                  <a:srgbClr val="041E41"/>
                </a:solidFill>
                <a:latin typeface="Arial MT"/>
                <a:cs typeface="Arial MT"/>
              </a:rPr>
              <a:t>(Y)</a:t>
            </a:r>
            <a:r>
              <a:rPr sz="1800" spc="-10" dirty="0">
                <a:solidFill>
                  <a:srgbClr val="041E41"/>
                </a:solidFill>
                <a:latin typeface="Malgun Gothic"/>
                <a:cs typeface="Malgun Gothic"/>
              </a:rPr>
              <a:t>가</a:t>
            </a:r>
            <a:r>
              <a:rPr sz="1800" spc="-13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041E41"/>
                </a:solidFill>
                <a:latin typeface="Malgun Gothic"/>
                <a:cs typeface="Malgun Gothic"/>
              </a:rPr>
              <a:t>여러</a:t>
            </a:r>
            <a:r>
              <a:rPr sz="1800" b="1" spc="-12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041E41"/>
                </a:solidFill>
                <a:latin typeface="Malgun Gothic"/>
                <a:cs typeface="Malgun Gothic"/>
              </a:rPr>
              <a:t>개</a:t>
            </a:r>
            <a:r>
              <a:rPr sz="1800" b="1" dirty="0">
                <a:solidFill>
                  <a:srgbClr val="041E41"/>
                </a:solidFill>
                <a:latin typeface="Arial"/>
                <a:cs typeface="Arial"/>
              </a:rPr>
              <a:t>(</a:t>
            </a:r>
            <a:r>
              <a:rPr sz="1800" b="1" dirty="0">
                <a:solidFill>
                  <a:srgbClr val="041E41"/>
                </a:solidFill>
                <a:latin typeface="Malgun Gothic"/>
                <a:cs typeface="Malgun Gothic"/>
              </a:rPr>
              <a:t>하나</a:t>
            </a:r>
            <a:r>
              <a:rPr sz="1800" b="1" spc="-12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b="1" spc="-10" dirty="0">
                <a:solidFill>
                  <a:srgbClr val="041E41"/>
                </a:solidFill>
                <a:latin typeface="Malgun Gothic"/>
                <a:cs typeface="Malgun Gothic"/>
              </a:rPr>
              <a:t>이상</a:t>
            </a:r>
            <a:r>
              <a:rPr sz="1800" b="1" spc="-10" dirty="0">
                <a:solidFill>
                  <a:srgbClr val="041E41"/>
                </a:solidFill>
                <a:latin typeface="Arial"/>
                <a:cs typeface="Arial"/>
              </a:rPr>
              <a:t>)</a:t>
            </a:r>
            <a:r>
              <a:rPr sz="1800" spc="-10" dirty="0">
                <a:solidFill>
                  <a:srgbClr val="041E41"/>
                </a:solidFill>
                <a:latin typeface="Malgun Gothic"/>
                <a:cs typeface="Malgun Gothic"/>
              </a:rPr>
              <a:t>의</a:t>
            </a:r>
            <a:r>
              <a:rPr sz="1800" spc="-13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spc="-10" dirty="0">
                <a:solidFill>
                  <a:srgbClr val="041E41"/>
                </a:solidFill>
                <a:latin typeface="Malgun Gothic"/>
                <a:cs typeface="Malgun Gothic"/>
              </a:rPr>
              <a:t>설명변수</a:t>
            </a:r>
            <a:r>
              <a:rPr sz="1800" spc="-10" dirty="0">
                <a:solidFill>
                  <a:srgbClr val="041E41"/>
                </a:solidFill>
                <a:latin typeface="Arial MT"/>
                <a:cs typeface="Arial MT"/>
              </a:rPr>
              <a:t>(X)</a:t>
            </a:r>
            <a:r>
              <a:rPr sz="1800" spc="-10" dirty="0">
                <a:solidFill>
                  <a:srgbClr val="041E41"/>
                </a:solidFill>
                <a:latin typeface="Malgun Gothic"/>
                <a:cs typeface="Malgun Gothic"/>
              </a:rPr>
              <a:t>와</a:t>
            </a:r>
            <a:r>
              <a:rPr sz="1800" spc="-11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어떠한</a:t>
            </a:r>
            <a:r>
              <a:rPr sz="1800" spc="-12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spc="-25" dirty="0">
                <a:solidFill>
                  <a:srgbClr val="041E41"/>
                </a:solidFill>
                <a:latin typeface="Malgun Gothic"/>
                <a:cs typeface="Malgun Gothic"/>
              </a:rPr>
              <a:t>관계를</a:t>
            </a:r>
            <a:endParaRPr sz="1800">
              <a:latin typeface="Malgun Gothic"/>
              <a:cs typeface="Malgun Gothic"/>
            </a:endParaRPr>
          </a:p>
          <a:p>
            <a:pPr marL="762000">
              <a:lnSpc>
                <a:spcPct val="100000"/>
              </a:lnSpc>
            </a:pPr>
            <a:r>
              <a:rPr sz="1800" spc="-10" dirty="0">
                <a:solidFill>
                  <a:srgbClr val="041E41"/>
                </a:solidFill>
                <a:latin typeface="Malgun Gothic"/>
                <a:cs typeface="Malgun Gothic"/>
              </a:rPr>
              <a:t>가지는가</a:t>
            </a:r>
            <a:r>
              <a:rPr sz="1800" spc="-10" dirty="0">
                <a:solidFill>
                  <a:srgbClr val="041E41"/>
                </a:solidFill>
                <a:latin typeface="Arial MT"/>
                <a:cs typeface="Arial MT"/>
              </a:rPr>
              <a:t>?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60"/>
              </a:spcBef>
            </a:pPr>
            <a:endParaRPr sz="1800">
              <a:latin typeface="Arial MT"/>
              <a:cs typeface="Arial MT"/>
            </a:endParaRPr>
          </a:p>
          <a:p>
            <a:pPr marR="393700" algn="ctr">
              <a:lnSpc>
                <a:spcPct val="100000"/>
              </a:lnSpc>
            </a:pPr>
            <a:r>
              <a:rPr sz="1800" dirty="0">
                <a:solidFill>
                  <a:srgbClr val="041E41"/>
                </a:solidFill>
                <a:latin typeface="Cambria Math"/>
                <a:cs typeface="Cambria Math"/>
              </a:rPr>
              <a:t>𝑌</a:t>
            </a:r>
            <a:r>
              <a:rPr sz="1800" spc="75" dirty="0">
                <a:solidFill>
                  <a:srgbClr val="041E41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41E41"/>
                </a:solidFill>
                <a:latin typeface="Cambria Math"/>
                <a:cs typeface="Cambria Math"/>
              </a:rPr>
              <a:t>=</a:t>
            </a:r>
            <a:r>
              <a:rPr sz="1800" spc="65" dirty="0">
                <a:solidFill>
                  <a:srgbClr val="041E41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41E41"/>
                </a:solidFill>
                <a:latin typeface="Cambria Math"/>
                <a:cs typeface="Cambria Math"/>
              </a:rPr>
              <a:t>𝛽</a:t>
            </a:r>
            <a:r>
              <a:rPr sz="1950" baseline="-14957" dirty="0">
                <a:solidFill>
                  <a:srgbClr val="041E41"/>
                </a:solidFill>
                <a:latin typeface="Cambria Math"/>
                <a:cs typeface="Cambria Math"/>
              </a:rPr>
              <a:t>0</a:t>
            </a:r>
            <a:r>
              <a:rPr sz="1950" spc="209" baseline="-14957" dirty="0">
                <a:solidFill>
                  <a:srgbClr val="041E41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41E41"/>
                </a:solidFill>
                <a:latin typeface="Cambria Math"/>
                <a:cs typeface="Cambria Math"/>
              </a:rPr>
              <a:t>+</a:t>
            </a:r>
            <a:r>
              <a:rPr sz="1800" spc="-25" dirty="0">
                <a:solidFill>
                  <a:srgbClr val="041E41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41E41"/>
                </a:solidFill>
                <a:latin typeface="Cambria Math"/>
                <a:cs typeface="Cambria Math"/>
              </a:rPr>
              <a:t>𝛽</a:t>
            </a:r>
            <a:r>
              <a:rPr sz="1950" baseline="-14957" dirty="0">
                <a:solidFill>
                  <a:srgbClr val="041E41"/>
                </a:solidFill>
                <a:latin typeface="Cambria Math"/>
                <a:cs typeface="Cambria Math"/>
              </a:rPr>
              <a:t>1</a:t>
            </a:r>
            <a:r>
              <a:rPr sz="1800" dirty="0">
                <a:solidFill>
                  <a:srgbClr val="041E41"/>
                </a:solidFill>
                <a:latin typeface="Cambria Math"/>
                <a:cs typeface="Cambria Math"/>
              </a:rPr>
              <a:t>𝑋</a:t>
            </a:r>
            <a:r>
              <a:rPr sz="1950" baseline="-14957" dirty="0">
                <a:solidFill>
                  <a:srgbClr val="041E41"/>
                </a:solidFill>
                <a:latin typeface="Cambria Math"/>
                <a:cs typeface="Cambria Math"/>
              </a:rPr>
              <a:t>1</a:t>
            </a:r>
            <a:r>
              <a:rPr sz="1950" spc="202" baseline="-14957" dirty="0">
                <a:solidFill>
                  <a:srgbClr val="041E41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+</a:t>
            </a:r>
            <a:r>
              <a:rPr sz="1800" spc="-2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𝛽</a:t>
            </a:r>
            <a:r>
              <a:rPr sz="1950" baseline="-14957" dirty="0">
                <a:solidFill>
                  <a:srgbClr val="FF0000"/>
                </a:solidFill>
                <a:latin typeface="Cambria Math"/>
                <a:cs typeface="Cambria Math"/>
              </a:rPr>
              <a:t>2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𝑋</a:t>
            </a:r>
            <a:r>
              <a:rPr sz="1950" baseline="-14957" dirty="0">
                <a:solidFill>
                  <a:srgbClr val="FF0000"/>
                </a:solidFill>
                <a:latin typeface="Cambria Math"/>
                <a:cs typeface="Cambria Math"/>
              </a:rPr>
              <a:t>2</a:t>
            </a:r>
            <a:r>
              <a:rPr sz="1950" spc="209" baseline="-14957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+</a:t>
            </a:r>
            <a:r>
              <a:rPr sz="1800" spc="-2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⋯</a:t>
            </a:r>
            <a:r>
              <a:rPr sz="1800" spc="-10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41E41"/>
                </a:solidFill>
                <a:latin typeface="Cambria Math"/>
                <a:cs typeface="Cambria Math"/>
              </a:rPr>
              <a:t>+</a:t>
            </a:r>
            <a:r>
              <a:rPr sz="1800" spc="-25" dirty="0">
                <a:solidFill>
                  <a:srgbClr val="041E41"/>
                </a:solidFill>
                <a:latin typeface="Cambria Math"/>
                <a:cs typeface="Cambria Math"/>
              </a:rPr>
              <a:t> </a:t>
            </a:r>
            <a:r>
              <a:rPr sz="1800" spc="-50" dirty="0">
                <a:solidFill>
                  <a:srgbClr val="041E41"/>
                </a:solidFill>
                <a:latin typeface="Cambria Math"/>
                <a:cs typeface="Cambria Math"/>
              </a:rPr>
              <a:t>𝜀</a:t>
            </a:r>
            <a:endParaRPr sz="1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1145"/>
              </a:spcBef>
            </a:pPr>
            <a:endParaRPr sz="1800">
              <a:latin typeface="Cambria Math"/>
              <a:cs typeface="Cambria Math"/>
            </a:endParaRPr>
          </a:p>
          <a:p>
            <a:pPr marL="762000" lvl="1" indent="-228600">
              <a:lnSpc>
                <a:spcPct val="100000"/>
              </a:lnSpc>
              <a:buFont typeface="Arial MT"/>
              <a:buChar char="•"/>
              <a:tabLst>
                <a:tab pos="762000" algn="l"/>
              </a:tabLst>
            </a:pPr>
            <a:r>
              <a:rPr sz="1800" dirty="0">
                <a:solidFill>
                  <a:srgbClr val="041E41"/>
                </a:solidFill>
                <a:latin typeface="Cambria Math"/>
                <a:cs typeface="Cambria Math"/>
              </a:rPr>
              <a:t>𝛽</a:t>
            </a:r>
            <a:r>
              <a:rPr sz="1950" baseline="-14957" dirty="0">
                <a:solidFill>
                  <a:srgbClr val="041E41"/>
                </a:solidFill>
                <a:latin typeface="Cambria Math"/>
                <a:cs typeface="Cambria Math"/>
              </a:rPr>
              <a:t>0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Cambria Math"/>
                <a:cs typeface="Cambria Math"/>
              </a:rPr>
              <a:t>𝑋</a:t>
            </a:r>
            <a:r>
              <a:rPr sz="1950" baseline="-14957" dirty="0">
                <a:solidFill>
                  <a:srgbClr val="041E41"/>
                </a:solidFill>
                <a:latin typeface="Cambria Math"/>
                <a:cs typeface="Cambria Math"/>
              </a:rPr>
              <a:t>1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과</a:t>
            </a:r>
            <a:r>
              <a:rPr sz="1800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Cambria Math"/>
                <a:cs typeface="Cambria Math"/>
              </a:rPr>
              <a:t>𝑋</a:t>
            </a:r>
            <a:r>
              <a:rPr sz="1950" baseline="-14957" dirty="0">
                <a:solidFill>
                  <a:srgbClr val="041E41"/>
                </a:solidFill>
                <a:latin typeface="Cambria Math"/>
                <a:cs typeface="Cambria Math"/>
              </a:rPr>
              <a:t>2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가</a:t>
            </a:r>
            <a:r>
              <a:rPr sz="1800" spc="-23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모두</a:t>
            </a:r>
            <a:r>
              <a:rPr sz="1800" spc="-23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spc="-10" dirty="0">
                <a:solidFill>
                  <a:srgbClr val="041E41"/>
                </a:solidFill>
                <a:latin typeface="Cambria Math"/>
                <a:cs typeface="Cambria Math"/>
              </a:rPr>
              <a:t>0</a:t>
            </a:r>
            <a:r>
              <a:rPr sz="1800" spc="-10" dirty="0">
                <a:solidFill>
                  <a:srgbClr val="041E41"/>
                </a:solidFill>
                <a:latin typeface="Malgun Gothic"/>
                <a:cs typeface="Malgun Gothic"/>
              </a:rPr>
              <a:t>일</a:t>
            </a:r>
            <a:r>
              <a:rPr sz="1800" spc="-22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때의</a:t>
            </a:r>
            <a:r>
              <a:rPr sz="1800" spc="-24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Cambria Math"/>
                <a:cs typeface="Cambria Math"/>
              </a:rPr>
              <a:t>Y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의</a:t>
            </a:r>
            <a:r>
              <a:rPr sz="1800" spc="-23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값</a:t>
            </a:r>
            <a:r>
              <a:rPr sz="1800" spc="-24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spc="-10" dirty="0">
                <a:solidFill>
                  <a:srgbClr val="041E41"/>
                </a:solidFill>
                <a:latin typeface="Cambria Math"/>
                <a:cs typeface="Cambria Math"/>
              </a:rPr>
              <a:t>(</a:t>
            </a:r>
            <a:r>
              <a:rPr sz="1800" spc="-10" dirty="0">
                <a:solidFill>
                  <a:srgbClr val="041E41"/>
                </a:solidFill>
                <a:latin typeface="Malgun Gothic"/>
                <a:cs typeface="Malgun Gothic"/>
              </a:rPr>
              <a:t>해석적</a:t>
            </a:r>
            <a:r>
              <a:rPr sz="1800" spc="-22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의미</a:t>
            </a:r>
            <a:r>
              <a:rPr sz="1800" spc="-22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크게</a:t>
            </a:r>
            <a:r>
              <a:rPr sz="1800" spc="-24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없는</a:t>
            </a:r>
            <a:r>
              <a:rPr sz="1800" spc="-24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경우</a:t>
            </a:r>
            <a:r>
              <a:rPr sz="1800" spc="-22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spc="-25" dirty="0">
                <a:solidFill>
                  <a:srgbClr val="041E41"/>
                </a:solidFill>
                <a:latin typeface="Malgun Gothic"/>
                <a:cs typeface="Malgun Gothic"/>
              </a:rPr>
              <a:t>많음</a:t>
            </a:r>
            <a:r>
              <a:rPr sz="1800" spc="-25" dirty="0">
                <a:solidFill>
                  <a:srgbClr val="041E41"/>
                </a:solidFill>
                <a:latin typeface="Cambria Math"/>
                <a:cs typeface="Cambria Math"/>
              </a:rPr>
              <a:t>)</a:t>
            </a:r>
            <a:endParaRPr sz="1800">
              <a:latin typeface="Cambria Math"/>
              <a:cs typeface="Cambria Math"/>
            </a:endParaRPr>
          </a:p>
          <a:p>
            <a:pPr lvl="1">
              <a:lnSpc>
                <a:spcPct val="100000"/>
              </a:lnSpc>
              <a:spcBef>
                <a:spcPts val="969"/>
              </a:spcBef>
              <a:buClr>
                <a:srgbClr val="041E41"/>
              </a:buClr>
              <a:buFont typeface="Arial MT"/>
              <a:buChar char="•"/>
            </a:pPr>
            <a:endParaRPr sz="1800">
              <a:latin typeface="Cambria Math"/>
              <a:cs typeface="Cambria Math"/>
            </a:endParaRPr>
          </a:p>
          <a:p>
            <a:pPr marL="762000" lvl="1" indent="-2286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762000" algn="l"/>
              </a:tabLst>
            </a:pPr>
            <a:r>
              <a:rPr sz="1800" dirty="0">
                <a:solidFill>
                  <a:srgbClr val="041E41"/>
                </a:solidFill>
                <a:latin typeface="Cambria Math"/>
                <a:cs typeface="Cambria Math"/>
              </a:rPr>
              <a:t>𝛽</a:t>
            </a:r>
            <a:r>
              <a:rPr sz="1950" baseline="-14957" dirty="0">
                <a:solidFill>
                  <a:srgbClr val="041E41"/>
                </a:solidFill>
                <a:latin typeface="Cambria Math"/>
                <a:cs typeface="Cambria Math"/>
              </a:rPr>
              <a:t>1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Cambria Math"/>
                <a:cs typeface="Cambria Math"/>
              </a:rPr>
              <a:t>𝑿</a:t>
            </a:r>
            <a:r>
              <a:rPr sz="1950" baseline="-14957" dirty="0">
                <a:solidFill>
                  <a:srgbClr val="041E41"/>
                </a:solidFill>
                <a:latin typeface="Cambria Math"/>
                <a:cs typeface="Cambria Math"/>
              </a:rPr>
              <a:t>𝟐</a:t>
            </a:r>
            <a:r>
              <a:rPr sz="1950" spc="637" baseline="-14957" dirty="0">
                <a:solidFill>
                  <a:srgbClr val="041E41"/>
                </a:solidFill>
                <a:latin typeface="Cambria Math"/>
                <a:cs typeface="Cambria Math"/>
              </a:rPr>
              <a:t> </a:t>
            </a:r>
            <a:r>
              <a:rPr sz="18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의</a:t>
            </a:r>
            <a:r>
              <a:rPr sz="1800" b="1" u="sng" spc="-10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sz="18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영향이</a:t>
            </a:r>
            <a:r>
              <a:rPr sz="1800" b="1" u="sng" spc="-5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sz="18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조정된</a:t>
            </a:r>
            <a:r>
              <a:rPr sz="1800" b="1" u="sng" spc="-5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sz="18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상태에서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,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Cambria Math"/>
                <a:cs typeface="Cambria Math"/>
              </a:rPr>
              <a:t>𝑋</a:t>
            </a:r>
            <a:r>
              <a:rPr sz="1950" baseline="-14957" dirty="0">
                <a:solidFill>
                  <a:srgbClr val="041E41"/>
                </a:solidFill>
                <a:latin typeface="Cambria Math"/>
                <a:cs typeface="Cambria Math"/>
              </a:rPr>
              <a:t>1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의</a:t>
            </a:r>
            <a:r>
              <a:rPr sz="1800" spc="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단위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변화에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따른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Y의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25" dirty="0">
                <a:solidFill>
                  <a:srgbClr val="333D47"/>
                </a:solidFill>
                <a:latin typeface="Malgun Gothic"/>
                <a:cs typeface="Malgun Gothic"/>
              </a:rPr>
              <a:t>변화량</a:t>
            </a:r>
            <a:endParaRPr sz="1800">
              <a:latin typeface="Malgun Gothic"/>
              <a:cs typeface="Malgun Gothic"/>
            </a:endParaRPr>
          </a:p>
          <a:p>
            <a:pPr marL="762000" lvl="1" indent="-228600">
              <a:lnSpc>
                <a:spcPct val="100000"/>
              </a:lnSpc>
              <a:spcBef>
                <a:spcPts val="3070"/>
              </a:spcBef>
              <a:buFont typeface="Arial MT"/>
              <a:buChar char="•"/>
              <a:tabLst>
                <a:tab pos="762000" algn="l"/>
              </a:tabLst>
            </a:pPr>
            <a:r>
              <a:rPr sz="1800" dirty="0">
                <a:solidFill>
                  <a:srgbClr val="041E41"/>
                </a:solidFill>
                <a:latin typeface="Cambria Math"/>
                <a:cs typeface="Cambria Math"/>
              </a:rPr>
              <a:t>𝛽</a:t>
            </a:r>
            <a:r>
              <a:rPr sz="1950" baseline="-14957" dirty="0">
                <a:solidFill>
                  <a:srgbClr val="041E41"/>
                </a:solidFill>
                <a:latin typeface="Cambria Math"/>
                <a:cs typeface="Cambria Math"/>
              </a:rPr>
              <a:t>2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latin typeface="Cambria Math"/>
                <a:cs typeface="Cambria Math"/>
              </a:rPr>
              <a:t>𝑿</a:t>
            </a:r>
            <a:r>
              <a:rPr sz="1950" baseline="-14957" dirty="0">
                <a:latin typeface="Cambria Math"/>
                <a:cs typeface="Cambria Math"/>
              </a:rPr>
              <a:t>𝟏</a:t>
            </a:r>
            <a:r>
              <a:rPr sz="1950" spc="644" baseline="-14957" dirty="0">
                <a:latin typeface="Cambria Math"/>
                <a:cs typeface="Cambria Math"/>
              </a:rPr>
              <a:t> </a:t>
            </a:r>
            <a:r>
              <a:rPr sz="18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의</a:t>
            </a:r>
            <a:r>
              <a:rPr sz="1800" b="1" u="sng" spc="-5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sz="18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영향이</a:t>
            </a:r>
            <a:r>
              <a:rPr sz="1800" b="1" u="sng" spc="-5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sz="18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조정된</a:t>
            </a:r>
            <a:r>
              <a:rPr sz="1800" b="1" u="sng" spc="-10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sz="18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상태에서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,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Cambria Math"/>
                <a:cs typeface="Cambria Math"/>
              </a:rPr>
              <a:t>𝑋</a:t>
            </a:r>
            <a:r>
              <a:rPr sz="1950" baseline="-14957" dirty="0">
                <a:solidFill>
                  <a:srgbClr val="041E41"/>
                </a:solidFill>
                <a:latin typeface="Cambria Math"/>
                <a:cs typeface="Cambria Math"/>
              </a:rPr>
              <a:t>2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의</a:t>
            </a:r>
            <a:r>
              <a:rPr sz="1800" spc="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단위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변화에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따른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Y의</a:t>
            </a:r>
            <a:r>
              <a:rPr sz="1800" spc="-25" dirty="0">
                <a:solidFill>
                  <a:srgbClr val="333D47"/>
                </a:solidFill>
                <a:latin typeface="Malgun Gothic"/>
                <a:cs typeface="Malgun Gothic"/>
              </a:rPr>
              <a:t> 변화량</a:t>
            </a:r>
            <a:endParaRPr sz="1800">
              <a:latin typeface="Malgun Gothic"/>
              <a:cs typeface="Malgun Gothic"/>
            </a:endParaRPr>
          </a:p>
          <a:p>
            <a:pPr marL="303530" marR="17780" indent="-227965">
              <a:lnSpc>
                <a:spcPct val="100000"/>
              </a:lnSpc>
              <a:spcBef>
                <a:spcPts val="2880"/>
              </a:spcBef>
              <a:buFont typeface="Wingdings"/>
              <a:buChar char=""/>
              <a:tabLst>
                <a:tab pos="304800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즉, 설명변수(X)가</a:t>
            </a:r>
            <a:r>
              <a:rPr sz="1800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여러 개인 경우 각 X</a:t>
            </a:r>
            <a:r>
              <a:rPr sz="18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앞에 곱해진 모수(</a:t>
            </a:r>
            <a:r>
              <a:rPr sz="1800" dirty="0">
                <a:solidFill>
                  <a:srgbClr val="041E41"/>
                </a:solidFill>
                <a:latin typeface="Cambria Math"/>
                <a:cs typeface="Cambria Math"/>
              </a:rPr>
              <a:t>𝛽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)의 의미는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다른 </a:t>
            </a:r>
            <a:r>
              <a:rPr sz="1800" b="1" spc="-50" dirty="0">
                <a:solidFill>
                  <a:srgbClr val="333D47"/>
                </a:solidFill>
                <a:latin typeface="Malgun Gothic"/>
                <a:cs typeface="Malgun Gothic"/>
              </a:rPr>
              <a:t>설 	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명변수들의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영향이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모두 조정된</a:t>
            </a:r>
            <a:r>
              <a:rPr sz="1800" b="1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상태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에서 각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X의</a:t>
            </a:r>
            <a:r>
              <a:rPr sz="1800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단위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변화에 따른 Y의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25" dirty="0">
                <a:solidFill>
                  <a:srgbClr val="333D47"/>
                </a:solidFill>
                <a:latin typeface="Malgun Gothic"/>
                <a:cs typeface="Malgun Gothic"/>
              </a:rPr>
              <a:t>변화량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22701" y="958556"/>
            <a:ext cx="5798185" cy="61214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490"/>
              </a:spcBef>
              <a:buFont typeface="Arial MT"/>
              <a:buChar char="•"/>
              <a:tabLst>
                <a:tab pos="299085" algn="l"/>
              </a:tabLst>
            </a:pP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구축된</a:t>
            </a:r>
            <a:r>
              <a:rPr sz="16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모형을</a:t>
            </a:r>
            <a:r>
              <a:rPr sz="16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통해</a:t>
            </a:r>
            <a:r>
              <a:rPr sz="1600" b="1" spc="-5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예측</a:t>
            </a:r>
            <a:r>
              <a:rPr sz="16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등</a:t>
            </a:r>
            <a:r>
              <a:rPr sz="1600" b="1" spc="-5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추가분석</a:t>
            </a:r>
            <a:r>
              <a:rPr sz="16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가능</a:t>
            </a:r>
            <a:endParaRPr sz="1600">
              <a:latin typeface="Malgun Gothic"/>
              <a:cs typeface="Malgun Gothic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299085" algn="l"/>
              </a:tabLst>
            </a:pP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선형성,</a:t>
            </a:r>
            <a:r>
              <a:rPr sz="1600" b="1" spc="-4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다중공선성,</a:t>
            </a:r>
            <a:r>
              <a:rPr sz="16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오차관련</a:t>
            </a:r>
            <a:r>
              <a:rPr sz="1600" b="1" spc="-4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주요</a:t>
            </a:r>
            <a:r>
              <a:rPr sz="16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가정</a:t>
            </a:r>
            <a:r>
              <a:rPr sz="1600" b="1" spc="-4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등을</a:t>
            </a:r>
            <a:r>
              <a:rPr sz="1600" b="1" spc="-5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만족시켜야</a:t>
            </a:r>
            <a:r>
              <a:rPr sz="16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0" dirty="0">
                <a:solidFill>
                  <a:srgbClr val="FF0000"/>
                </a:solidFill>
                <a:latin typeface="Malgun Gothic"/>
                <a:cs typeface="Malgun Gothic"/>
              </a:rPr>
              <a:t>함</a:t>
            </a:r>
            <a:endParaRPr sz="16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PSM</a:t>
            </a:r>
            <a:r>
              <a:rPr spc="229" dirty="0"/>
              <a:t> </a:t>
            </a:r>
            <a:r>
              <a:rPr dirty="0"/>
              <a:t>vs</a:t>
            </a:r>
            <a:r>
              <a:rPr spc="225" dirty="0"/>
              <a:t> </a:t>
            </a:r>
            <a:r>
              <a:rPr spc="65" dirty="0"/>
              <a:t>Linear</a:t>
            </a:r>
            <a:r>
              <a:rPr spc="250" dirty="0"/>
              <a:t> </a:t>
            </a:r>
            <a:r>
              <a:rPr spc="50" dirty="0"/>
              <a:t>Regression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/>
              <a:t>63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595995" cy="5178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PSM은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다중선형회귀분석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대비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어떠한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이점이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있는가?</a:t>
            </a:r>
            <a:endParaRPr sz="20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50"/>
              </a:spcBef>
            </a:pPr>
            <a:endParaRPr sz="2000" dirty="0">
              <a:latin typeface="Malgun Gothic"/>
              <a:cs typeface="Malgun Gothic"/>
            </a:endParaRPr>
          </a:p>
          <a:p>
            <a:pPr marL="563880" indent="-228600" algn="just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563880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선형회귀분석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의</a:t>
            </a:r>
            <a:r>
              <a:rPr sz="2000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경우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B0F0"/>
                </a:solidFill>
                <a:latin typeface="Malgun Gothic"/>
                <a:cs typeface="Malgun Gothic"/>
              </a:rPr>
              <a:t>혼동변수를</a:t>
            </a:r>
            <a:r>
              <a:rPr sz="2000" b="1" spc="-4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B0F0"/>
                </a:solidFill>
                <a:latin typeface="Malgun Gothic"/>
                <a:cs typeface="Malgun Gothic"/>
              </a:rPr>
              <a:t>통제변수(control</a:t>
            </a:r>
            <a:r>
              <a:rPr sz="2000" b="1" spc="-55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B0F0"/>
                </a:solidFill>
                <a:latin typeface="Malgun Gothic"/>
                <a:cs typeface="Malgun Gothic"/>
              </a:rPr>
              <a:t>variable)</a:t>
            </a:r>
            <a:r>
              <a:rPr sz="2000" b="1" spc="-5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00B0F0"/>
                </a:solidFill>
                <a:latin typeface="Malgun Gothic"/>
                <a:cs typeface="Malgun Gothic"/>
              </a:rPr>
              <a:t>형태로</a:t>
            </a:r>
            <a:endParaRPr sz="2000" dirty="0">
              <a:solidFill>
                <a:srgbClr val="00B0F0"/>
              </a:solidFill>
              <a:latin typeface="Malgun Gothic"/>
              <a:cs typeface="Malgun Gothic"/>
            </a:endParaRPr>
          </a:p>
          <a:p>
            <a:pPr marL="563880" algn="just">
              <a:lnSpc>
                <a:spcPct val="100000"/>
              </a:lnSpc>
            </a:pPr>
            <a:r>
              <a:rPr sz="2000" b="1" dirty="0">
                <a:solidFill>
                  <a:srgbClr val="00B0F0"/>
                </a:solidFill>
                <a:latin typeface="Malgun Gothic"/>
                <a:cs typeface="Malgun Gothic"/>
              </a:rPr>
              <a:t>모형에</a:t>
            </a:r>
            <a:r>
              <a:rPr sz="2000" b="1" spc="-4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B0F0"/>
                </a:solidFill>
                <a:latin typeface="Malgun Gothic"/>
                <a:cs typeface="Malgun Gothic"/>
              </a:rPr>
              <a:t>포함(모델링)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하여</a:t>
            </a:r>
            <a:r>
              <a:rPr sz="2000" spc="-6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그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영향을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통제함</a:t>
            </a:r>
            <a:endParaRPr sz="2000" dirty="0">
              <a:latin typeface="Malgun Gothic"/>
              <a:cs typeface="Malgun Gothic"/>
            </a:endParaRPr>
          </a:p>
          <a:p>
            <a:pPr marL="1018540" marR="5080" lvl="1" indent="-226695" algn="just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선형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가정을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기반으로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존재하지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않는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관측치에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대한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예측,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변수의 	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중요도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평가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등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다양한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분석이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가능함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(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인과성</a:t>
            </a:r>
            <a:r>
              <a:rPr sz="20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추론만이</a:t>
            </a:r>
            <a:r>
              <a:rPr sz="20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목적</a:t>
            </a:r>
            <a:r>
              <a:rPr sz="20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FF0000"/>
                </a:solidFill>
                <a:latin typeface="Malgun Gothic"/>
                <a:cs typeface="Malgun Gothic"/>
              </a:rPr>
              <a:t>아님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)</a:t>
            </a:r>
            <a:endParaRPr sz="2000" dirty="0">
              <a:latin typeface="Malgun Gothic"/>
              <a:cs typeface="Malgun Gothic"/>
            </a:endParaRPr>
          </a:p>
          <a:p>
            <a:pPr marL="1018540" marR="170180" lvl="1" indent="-226695" algn="just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단,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혼동변수가</a:t>
            </a:r>
            <a:r>
              <a:rPr sz="20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종속변수에</a:t>
            </a:r>
            <a:r>
              <a:rPr sz="20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‘선형’으로</a:t>
            </a:r>
            <a:r>
              <a:rPr sz="20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영향을</a:t>
            </a:r>
            <a:r>
              <a:rPr sz="20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미친다고</a:t>
            </a:r>
            <a:r>
              <a:rPr sz="20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Malgun Gothic"/>
                <a:cs typeface="Malgun Gothic"/>
              </a:rPr>
              <a:t>가정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하며, 	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경우에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따라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(특히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대상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현상이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복잡한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경우)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이러한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선형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50" dirty="0">
                <a:solidFill>
                  <a:srgbClr val="333D47"/>
                </a:solidFill>
                <a:latin typeface="Malgun Gothic"/>
                <a:cs typeface="Malgun Gothic"/>
              </a:rPr>
              <a:t>가 	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정은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생각보다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큰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제약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일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2000" dirty="0">
              <a:latin typeface="Malgun Gothic"/>
              <a:cs typeface="Malgun Gothic"/>
            </a:endParaRPr>
          </a:p>
          <a:p>
            <a:pPr marL="563880" marR="73025" indent="-229235">
              <a:lnSpc>
                <a:spcPct val="100000"/>
              </a:lnSpc>
              <a:spcBef>
                <a:spcPts val="3365"/>
              </a:spcBef>
              <a:buFont typeface="Wingdings"/>
              <a:buChar char=""/>
              <a:tabLst>
                <a:tab pos="563880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PSM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의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경우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관찰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데이터에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매칭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기법을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적용하여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준실험적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조건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을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50" dirty="0">
                <a:solidFill>
                  <a:srgbClr val="333D47"/>
                </a:solidFill>
                <a:latin typeface="Malgun Gothic"/>
                <a:cs typeface="Malgun Gothic"/>
              </a:rPr>
              <a:t>구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성,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강력한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인과성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추론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기반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제공하며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선형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가정을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완화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할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2000" dirty="0">
              <a:latin typeface="Malgun Gothic"/>
              <a:cs typeface="Malgun Gothic"/>
            </a:endParaRPr>
          </a:p>
          <a:p>
            <a:pPr marL="1021080" lvl="1" indent="-2286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인과성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추론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중요한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목적</a:t>
            </a:r>
            <a:endParaRPr sz="2000" dirty="0">
              <a:latin typeface="Malgun Gothic"/>
              <a:cs typeface="Malgun Gothic"/>
            </a:endParaRPr>
          </a:p>
          <a:p>
            <a:pPr marL="1021080" marR="302260" lvl="1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단,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매칭되지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못한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일부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관측치를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버리게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될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있으며,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매칭되지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못한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관측치와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연관된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그룹에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대해서는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설명하기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어려움</a:t>
            </a:r>
            <a:endParaRPr sz="20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PSM</a:t>
            </a:r>
            <a:r>
              <a:rPr spc="229" dirty="0"/>
              <a:t> </a:t>
            </a:r>
            <a:r>
              <a:rPr dirty="0"/>
              <a:t>vs</a:t>
            </a:r>
            <a:r>
              <a:rPr spc="225" dirty="0"/>
              <a:t> </a:t>
            </a:r>
            <a:r>
              <a:rPr spc="65" dirty="0"/>
              <a:t>Linear</a:t>
            </a:r>
            <a:r>
              <a:rPr spc="250" dirty="0"/>
              <a:t> </a:t>
            </a:r>
            <a:r>
              <a:rPr spc="50" dirty="0"/>
              <a:t>Regression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/>
              <a:t>64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31530" cy="5349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PSM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vs 선형회귀분석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예시</a:t>
            </a:r>
            <a:endParaRPr sz="20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10"/>
              </a:spcBef>
            </a:pPr>
            <a:endParaRPr sz="2000" dirty="0">
              <a:latin typeface="Malgun Gothic"/>
              <a:cs typeface="Malgun Gothic"/>
            </a:endParaRPr>
          </a:p>
          <a:p>
            <a:pPr marL="563245" indent="-22796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563245" algn="l"/>
                <a:tab pos="3724910" algn="l"/>
              </a:tabLst>
            </a:pP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A대학</a:t>
            </a:r>
            <a:r>
              <a:rPr sz="1900" b="1" spc="-7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취업지원</a:t>
            </a:r>
            <a:r>
              <a:rPr sz="1900" b="1" spc="-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10" dirty="0">
                <a:solidFill>
                  <a:srgbClr val="333D47"/>
                </a:solidFill>
                <a:latin typeface="Malgun Gothic"/>
                <a:cs typeface="Malgun Gothic"/>
              </a:rPr>
              <a:t>프로그램이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	취업률</a:t>
            </a:r>
            <a:r>
              <a:rPr sz="1900" b="1" spc="-6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개선에</a:t>
            </a:r>
            <a:r>
              <a:rPr sz="1900" b="1" spc="-6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미치는</a:t>
            </a:r>
            <a:r>
              <a:rPr sz="1900" b="1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영향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을</a:t>
            </a:r>
            <a:r>
              <a:rPr sz="1900" spc="-6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분석하기</a:t>
            </a:r>
            <a:r>
              <a:rPr sz="1900" spc="-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0" dirty="0">
                <a:solidFill>
                  <a:srgbClr val="333D47"/>
                </a:solidFill>
                <a:latin typeface="Malgun Gothic"/>
                <a:cs typeface="Malgun Gothic"/>
              </a:rPr>
              <a:t>위</a:t>
            </a:r>
            <a:endParaRPr sz="1900" dirty="0">
              <a:latin typeface="Malgun Gothic"/>
              <a:cs typeface="Malgun Gothic"/>
            </a:endParaRPr>
          </a:p>
          <a:p>
            <a:pPr marL="563880">
              <a:lnSpc>
                <a:spcPct val="100000"/>
              </a:lnSpc>
            </a:pP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해</a:t>
            </a:r>
            <a:r>
              <a:rPr sz="1900" spc="-7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데이터를</a:t>
            </a:r>
            <a:r>
              <a:rPr sz="1900" spc="-7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수집했다고</a:t>
            </a:r>
            <a:r>
              <a:rPr sz="1900" spc="-6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25" dirty="0">
                <a:solidFill>
                  <a:srgbClr val="333D47"/>
                </a:solidFill>
                <a:latin typeface="Malgun Gothic"/>
                <a:cs typeface="Malgun Gothic"/>
              </a:rPr>
              <a:t>해보자</a:t>
            </a:r>
            <a:endParaRPr sz="1900" dirty="0">
              <a:latin typeface="Malgun Gothic"/>
              <a:cs typeface="Malgun Gothic"/>
            </a:endParaRPr>
          </a:p>
          <a:p>
            <a:pPr marL="1021080" lvl="1" indent="-228600">
              <a:lnSpc>
                <a:spcPct val="100000"/>
              </a:lnSpc>
              <a:spcBef>
                <a:spcPts val="455"/>
              </a:spcBef>
              <a:buFont typeface="Arial MT"/>
              <a:buChar char="•"/>
              <a:tabLst>
                <a:tab pos="1021080" algn="l"/>
              </a:tabLst>
            </a:pP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sz="1900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대상</a:t>
            </a:r>
            <a:r>
              <a:rPr sz="1900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인과</a:t>
            </a:r>
            <a:r>
              <a:rPr sz="1900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관계:</a:t>
            </a:r>
            <a:r>
              <a:rPr sz="1900" spc="-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취업지원</a:t>
            </a:r>
            <a:r>
              <a:rPr sz="19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프로그램</a:t>
            </a:r>
            <a:r>
              <a:rPr sz="19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이수</a:t>
            </a:r>
            <a:r>
              <a:rPr sz="1900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→</a:t>
            </a:r>
            <a:r>
              <a:rPr sz="1900" spc="-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취업률</a:t>
            </a:r>
            <a:r>
              <a:rPr sz="1900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25" dirty="0">
                <a:solidFill>
                  <a:srgbClr val="333D47"/>
                </a:solidFill>
                <a:latin typeface="Malgun Gothic"/>
                <a:cs typeface="Malgun Gothic"/>
              </a:rPr>
              <a:t>개선</a:t>
            </a:r>
            <a:endParaRPr sz="1900" dirty="0">
              <a:latin typeface="Malgun Gothic"/>
              <a:cs typeface="Malgun Gothic"/>
            </a:endParaRPr>
          </a:p>
          <a:p>
            <a:pPr marL="1021080" lvl="1" indent="-228600">
              <a:lnSpc>
                <a:spcPct val="100000"/>
              </a:lnSpc>
              <a:spcBef>
                <a:spcPts val="455"/>
              </a:spcBef>
              <a:buFont typeface="Arial MT"/>
              <a:buChar char="•"/>
              <a:tabLst>
                <a:tab pos="1021080" algn="l"/>
              </a:tabLst>
            </a:pP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그런데</a:t>
            </a:r>
            <a:r>
              <a:rPr sz="1900" spc="-7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FF0000"/>
                </a:solidFill>
                <a:latin typeface="Malgun Gothic"/>
                <a:cs typeface="Malgun Gothic"/>
              </a:rPr>
              <a:t>놀랍게도,</a:t>
            </a:r>
            <a:r>
              <a:rPr sz="1900" b="1" spc="-6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FF0000"/>
                </a:solidFill>
                <a:latin typeface="Malgun Gothic"/>
                <a:cs typeface="Malgun Gothic"/>
              </a:rPr>
              <a:t>프로그램</a:t>
            </a:r>
            <a:r>
              <a:rPr sz="1900" b="1" spc="-6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FF0000"/>
                </a:solidFill>
                <a:latin typeface="Malgun Gothic"/>
                <a:cs typeface="Malgun Gothic"/>
              </a:rPr>
              <a:t>이수자</a:t>
            </a:r>
            <a:r>
              <a:rPr sz="1900" b="1" spc="-7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FF0000"/>
                </a:solidFill>
                <a:latin typeface="Malgun Gothic"/>
                <a:cs typeface="Malgun Gothic"/>
              </a:rPr>
              <a:t>모두가</a:t>
            </a:r>
            <a:r>
              <a:rPr sz="1900" b="1" spc="-7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FF0000"/>
                </a:solidFill>
                <a:latin typeface="Malgun Gothic"/>
                <a:cs typeface="Malgun Gothic"/>
              </a:rPr>
              <a:t>남성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이었다고</a:t>
            </a:r>
            <a:r>
              <a:rPr sz="1900" spc="-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25" dirty="0">
                <a:solidFill>
                  <a:srgbClr val="333D47"/>
                </a:solidFill>
                <a:latin typeface="Malgun Gothic"/>
                <a:cs typeface="Malgun Gothic"/>
              </a:rPr>
              <a:t>해보자</a:t>
            </a:r>
            <a:endParaRPr sz="1900" dirty="0">
              <a:latin typeface="Malgun Gothic"/>
              <a:cs typeface="Malgun Gothic"/>
            </a:endParaRPr>
          </a:p>
          <a:p>
            <a:pPr marL="562610" marR="6985" indent="-227965" algn="just">
              <a:lnSpc>
                <a:spcPct val="100000"/>
              </a:lnSpc>
              <a:spcBef>
                <a:spcPts val="3195"/>
              </a:spcBef>
              <a:buFont typeface="Wingdings"/>
              <a:buChar char=""/>
              <a:tabLst>
                <a:tab pos="563880" algn="l"/>
              </a:tabLst>
            </a:pP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이</a:t>
            </a:r>
            <a:r>
              <a:rPr sz="1900" spc="-6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경우</a:t>
            </a:r>
            <a:r>
              <a:rPr sz="1900" spc="-8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PSM을</a:t>
            </a:r>
            <a:r>
              <a:rPr sz="1900" spc="-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활용한다면</a:t>
            </a:r>
            <a:r>
              <a:rPr sz="1900" spc="-6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보유한</a:t>
            </a:r>
            <a:r>
              <a:rPr sz="1900" spc="-6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10" dirty="0">
                <a:solidFill>
                  <a:srgbClr val="333D47"/>
                </a:solidFill>
                <a:latin typeface="Malgun Gothic"/>
                <a:cs typeface="Malgun Gothic"/>
              </a:rPr>
              <a:t>처치군(프로그램을</a:t>
            </a:r>
            <a:r>
              <a:rPr sz="1900" b="1" spc="-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이수한</a:t>
            </a:r>
            <a:r>
              <a:rPr sz="1900" b="1" spc="-6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남성)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에</a:t>
            </a:r>
            <a:r>
              <a:rPr sz="1900" spc="-6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0" dirty="0">
                <a:solidFill>
                  <a:srgbClr val="333D47"/>
                </a:solidFill>
                <a:latin typeface="Malgun Gothic"/>
                <a:cs typeface="Malgun Gothic"/>
              </a:rPr>
              <a:t>대 	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응하는</a:t>
            </a:r>
            <a:r>
              <a:rPr sz="1900" spc="-6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적절한</a:t>
            </a:r>
            <a:r>
              <a:rPr sz="1900" spc="-6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대조군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을</a:t>
            </a:r>
            <a:r>
              <a:rPr sz="1900" spc="-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매칭,</a:t>
            </a:r>
            <a:r>
              <a:rPr sz="1900" spc="-6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취업지원</a:t>
            </a:r>
            <a:r>
              <a:rPr sz="1900" spc="-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프로그램이</a:t>
            </a:r>
            <a:r>
              <a:rPr sz="1900" spc="-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취업에</a:t>
            </a:r>
            <a:r>
              <a:rPr sz="1900" spc="-6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미친</a:t>
            </a:r>
            <a:r>
              <a:rPr sz="1900" spc="-6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20" dirty="0">
                <a:solidFill>
                  <a:srgbClr val="333D47"/>
                </a:solidFill>
                <a:latin typeface="Malgun Gothic"/>
                <a:cs typeface="Malgun Gothic"/>
              </a:rPr>
              <a:t>영향(</a:t>
            </a:r>
            <a:r>
              <a:rPr sz="1900" b="1" spc="-20" dirty="0">
                <a:solidFill>
                  <a:srgbClr val="333D47"/>
                </a:solidFill>
                <a:latin typeface="Malgun Gothic"/>
                <a:cs typeface="Malgun Gothic"/>
              </a:rPr>
              <a:t>인 	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과성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)을</a:t>
            </a:r>
            <a:r>
              <a:rPr sz="1900" spc="-6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효과적으로</a:t>
            </a:r>
            <a:r>
              <a:rPr sz="1900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분석할</a:t>
            </a:r>
            <a:r>
              <a:rPr sz="1900" spc="-6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1900" spc="-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25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1900" dirty="0">
              <a:latin typeface="Malgun Gothic"/>
              <a:cs typeface="Malgun Gothic"/>
            </a:endParaRPr>
          </a:p>
          <a:p>
            <a:pPr marL="1019810" lvl="1" indent="-227329" algn="just">
              <a:lnSpc>
                <a:spcPct val="100000"/>
              </a:lnSpc>
              <a:spcBef>
                <a:spcPts val="459"/>
              </a:spcBef>
              <a:buFont typeface="Arial MT"/>
              <a:buChar char="•"/>
              <a:tabLst>
                <a:tab pos="1019810" algn="l"/>
              </a:tabLst>
            </a:pP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단,</a:t>
            </a:r>
            <a:r>
              <a:rPr sz="1900" spc="-7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혼동변수로</a:t>
            </a:r>
            <a:r>
              <a:rPr sz="1900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성별이</a:t>
            </a:r>
            <a:r>
              <a:rPr sz="1900" spc="-6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고려되어</a:t>
            </a:r>
            <a:r>
              <a:rPr sz="1900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대조군이</a:t>
            </a:r>
            <a:r>
              <a:rPr sz="1900" b="1" spc="-6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모두</a:t>
            </a:r>
            <a:r>
              <a:rPr sz="1900" b="1" spc="-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남성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으로</a:t>
            </a:r>
            <a:r>
              <a:rPr sz="1900" spc="-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20" dirty="0">
                <a:solidFill>
                  <a:srgbClr val="333D47"/>
                </a:solidFill>
                <a:latin typeface="Malgun Gothic"/>
                <a:cs typeface="Malgun Gothic"/>
              </a:rPr>
              <a:t>매칭된다면</a:t>
            </a:r>
            <a:endParaRPr sz="1900" dirty="0">
              <a:latin typeface="Malgun Gothic"/>
              <a:cs typeface="Malgun Gothic"/>
            </a:endParaRPr>
          </a:p>
          <a:p>
            <a:pPr marL="1021080" algn="just">
              <a:lnSpc>
                <a:spcPct val="100000"/>
              </a:lnSpc>
            </a:pPr>
            <a:r>
              <a:rPr sz="1900" b="1" dirty="0">
                <a:solidFill>
                  <a:srgbClr val="FF0000"/>
                </a:solidFill>
                <a:latin typeface="Malgun Gothic"/>
                <a:cs typeface="Malgun Gothic"/>
              </a:rPr>
              <a:t>분석에</a:t>
            </a:r>
            <a:r>
              <a:rPr sz="1900" b="1" spc="-6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FF0000"/>
                </a:solidFill>
                <a:latin typeface="Malgun Gothic"/>
                <a:cs typeface="Malgun Gothic"/>
              </a:rPr>
              <a:t>포함되지</a:t>
            </a:r>
            <a:r>
              <a:rPr sz="1900" b="1" spc="-5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FF0000"/>
                </a:solidFill>
                <a:latin typeface="Malgun Gothic"/>
                <a:cs typeface="Malgun Gothic"/>
              </a:rPr>
              <a:t>못한</a:t>
            </a:r>
            <a:r>
              <a:rPr sz="1900" b="1" spc="-6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FF0000"/>
                </a:solidFill>
                <a:latin typeface="Malgun Gothic"/>
                <a:cs typeface="Malgun Gothic"/>
              </a:rPr>
              <a:t>그룹(여성)</a:t>
            </a:r>
            <a:r>
              <a:rPr sz="1900" dirty="0">
                <a:solidFill>
                  <a:srgbClr val="FF0000"/>
                </a:solidFill>
                <a:latin typeface="Malgun Gothic"/>
                <a:cs typeface="Malgun Gothic"/>
              </a:rPr>
              <a:t>에</a:t>
            </a:r>
            <a:r>
              <a:rPr sz="1900" spc="-7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FF0000"/>
                </a:solidFill>
                <a:latin typeface="Malgun Gothic"/>
                <a:cs typeface="Malgun Gothic"/>
              </a:rPr>
              <a:t>대해</a:t>
            </a:r>
            <a:r>
              <a:rPr sz="1900" spc="-6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FF0000"/>
                </a:solidFill>
                <a:latin typeface="Malgun Gothic"/>
                <a:cs typeface="Malgun Gothic"/>
              </a:rPr>
              <a:t>담론을</a:t>
            </a:r>
            <a:r>
              <a:rPr sz="1900" spc="-6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FF0000"/>
                </a:solidFill>
                <a:latin typeface="Malgun Gothic"/>
                <a:cs typeface="Malgun Gothic"/>
              </a:rPr>
              <a:t>확장하기는</a:t>
            </a:r>
            <a:r>
              <a:rPr sz="1900" spc="-5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900" spc="-25" dirty="0">
                <a:solidFill>
                  <a:srgbClr val="FF0000"/>
                </a:solidFill>
                <a:latin typeface="Malgun Gothic"/>
                <a:cs typeface="Malgun Gothic"/>
              </a:rPr>
              <a:t>어려움</a:t>
            </a:r>
            <a:endParaRPr sz="1900" dirty="0">
              <a:solidFill>
                <a:srgbClr val="FF0000"/>
              </a:solidFill>
              <a:latin typeface="Malgun Gothic"/>
              <a:cs typeface="Malgun Gothic"/>
            </a:endParaRPr>
          </a:p>
          <a:p>
            <a:pPr marL="562610" marR="52069" indent="-227965" algn="just">
              <a:lnSpc>
                <a:spcPct val="100000"/>
              </a:lnSpc>
              <a:spcBef>
                <a:spcPts val="3190"/>
              </a:spcBef>
              <a:buFont typeface="Wingdings"/>
              <a:buChar char=""/>
              <a:tabLst>
                <a:tab pos="563880" algn="l"/>
              </a:tabLst>
            </a:pP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선형회귀분석을</a:t>
            </a:r>
            <a:r>
              <a:rPr sz="19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활용할</a:t>
            </a:r>
            <a:r>
              <a:rPr sz="1900" spc="-6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경우</a:t>
            </a:r>
            <a:r>
              <a:rPr sz="1900" spc="-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모든</a:t>
            </a:r>
            <a:r>
              <a:rPr sz="1900" b="1" spc="-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데이터를</a:t>
            </a:r>
            <a:r>
              <a:rPr sz="1900" b="1" spc="-6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활용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할</a:t>
            </a:r>
            <a:r>
              <a:rPr sz="1900" spc="-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1900" spc="-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있고,</a:t>
            </a:r>
            <a:r>
              <a:rPr sz="1900" spc="-6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추정된</a:t>
            </a:r>
            <a:r>
              <a:rPr sz="1900" spc="-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25" dirty="0">
                <a:solidFill>
                  <a:srgbClr val="333D47"/>
                </a:solidFill>
                <a:latin typeface="Malgun Gothic"/>
                <a:cs typeface="Malgun Gothic"/>
              </a:rPr>
              <a:t>모형 	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을</a:t>
            </a:r>
            <a:r>
              <a:rPr sz="1900" spc="-6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바탕으로</a:t>
            </a:r>
            <a:r>
              <a:rPr sz="1900" spc="-6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존재하지</a:t>
            </a:r>
            <a:r>
              <a:rPr sz="1900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않는</a:t>
            </a:r>
            <a:r>
              <a:rPr sz="1900" spc="-6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관측치(여성</a:t>
            </a:r>
            <a:r>
              <a:rPr sz="1900" spc="-6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이수자)에</a:t>
            </a:r>
            <a:r>
              <a:rPr sz="1900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대한</a:t>
            </a:r>
            <a:r>
              <a:rPr sz="1900" spc="-6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예측도</a:t>
            </a:r>
            <a:r>
              <a:rPr sz="1900" spc="-6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25" dirty="0">
                <a:solidFill>
                  <a:srgbClr val="333D47"/>
                </a:solidFill>
                <a:latin typeface="Malgun Gothic"/>
                <a:cs typeface="Malgun Gothic"/>
              </a:rPr>
              <a:t>가능</a:t>
            </a:r>
            <a:endParaRPr sz="1900" dirty="0">
              <a:latin typeface="Malgun Gothic"/>
              <a:cs typeface="Malgun Gothic"/>
            </a:endParaRPr>
          </a:p>
          <a:p>
            <a:pPr marL="1019810" lvl="1" indent="-227329" algn="just">
              <a:lnSpc>
                <a:spcPct val="100000"/>
              </a:lnSpc>
              <a:spcBef>
                <a:spcPts val="459"/>
              </a:spcBef>
              <a:buFont typeface="Arial MT"/>
              <a:buChar char="•"/>
              <a:tabLst>
                <a:tab pos="1019810" algn="l"/>
              </a:tabLst>
            </a:pP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단,</a:t>
            </a:r>
            <a:r>
              <a:rPr sz="1900" spc="-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주요</a:t>
            </a:r>
            <a:r>
              <a:rPr sz="1900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가정</a:t>
            </a:r>
            <a:r>
              <a:rPr sz="19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만족에</a:t>
            </a:r>
            <a:r>
              <a:rPr sz="19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대한</a:t>
            </a:r>
            <a:r>
              <a:rPr sz="1900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엄밀한</a:t>
            </a:r>
            <a:r>
              <a:rPr sz="19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검토가</a:t>
            </a:r>
            <a:r>
              <a:rPr sz="19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25" dirty="0">
                <a:solidFill>
                  <a:srgbClr val="333D47"/>
                </a:solidFill>
                <a:latin typeface="Malgun Gothic"/>
                <a:cs typeface="Malgun Gothic"/>
              </a:rPr>
              <a:t>필요함</a:t>
            </a:r>
            <a:endParaRPr sz="19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PSM</a:t>
            </a:r>
            <a:r>
              <a:rPr spc="229" dirty="0"/>
              <a:t> </a:t>
            </a:r>
            <a:r>
              <a:rPr dirty="0"/>
              <a:t>vs</a:t>
            </a:r>
            <a:r>
              <a:rPr spc="225" dirty="0"/>
              <a:t> </a:t>
            </a:r>
            <a:r>
              <a:rPr spc="65" dirty="0"/>
              <a:t>Linear</a:t>
            </a:r>
            <a:r>
              <a:rPr spc="250" dirty="0"/>
              <a:t> </a:t>
            </a:r>
            <a:r>
              <a:rPr spc="50" dirty="0"/>
              <a:t>Regression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58835" cy="40519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PSM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vs 선형회귀분석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결론</a:t>
            </a:r>
            <a:endParaRPr sz="20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59"/>
              </a:spcBef>
            </a:pPr>
            <a:endParaRPr sz="2000" dirty="0">
              <a:latin typeface="Malgun Gothic"/>
              <a:cs typeface="Malgun Gothic"/>
            </a:endParaRPr>
          </a:p>
          <a:p>
            <a:pPr marL="563880" marR="92710" indent="-229235" algn="just">
              <a:lnSpc>
                <a:spcPct val="110100"/>
              </a:lnSpc>
              <a:buFont typeface="Wingdings"/>
              <a:buChar char=""/>
              <a:tabLst>
                <a:tab pos="563880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연구의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목적,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가용한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데이터,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연구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질문의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특징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등을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종합적으로</a:t>
            </a:r>
            <a:r>
              <a:rPr sz="20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고려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하여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적절한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방법을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선택할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2000" dirty="0">
              <a:latin typeface="Malgun Gothic"/>
              <a:cs typeface="Malgun Gothic"/>
            </a:endParaRPr>
          </a:p>
          <a:p>
            <a:pPr marL="1018540" marR="33655" lvl="1" indent="-226695" algn="just">
              <a:lnSpc>
                <a:spcPct val="11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예)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앞선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취업지원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프로그램의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사례에서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여성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이수자에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대한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효과 	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성을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논의하는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것은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중요한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문제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이겠지만,</a:t>
            </a:r>
            <a:r>
              <a:rPr sz="2000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건강한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20대가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뇌졸중 	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에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걸릴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확률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이나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R&amp;D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인력이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없는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기업에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대한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R&amp;D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지원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효과 	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성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에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대한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것을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논의하는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것은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비교적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중요한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문제일까?</a:t>
            </a:r>
            <a:endParaRPr sz="2000" dirty="0">
              <a:latin typeface="Malgun Gothic"/>
              <a:cs typeface="Malgun Gothic"/>
            </a:endParaRPr>
          </a:p>
          <a:p>
            <a:pPr marL="563880" marR="5080" indent="-229235" algn="just">
              <a:lnSpc>
                <a:spcPct val="110000"/>
              </a:lnSpc>
              <a:spcBef>
                <a:spcPts val="3604"/>
              </a:spcBef>
              <a:buFont typeface="Wingdings"/>
              <a:buChar char=""/>
              <a:tabLst>
                <a:tab pos="56388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여러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방법론의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B0F0"/>
                </a:solidFill>
                <a:latin typeface="Malgun Gothic"/>
                <a:cs typeface="Malgun Gothic"/>
              </a:rPr>
              <a:t>주요</a:t>
            </a:r>
            <a:r>
              <a:rPr sz="2000" b="1" spc="-2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B0F0"/>
                </a:solidFill>
                <a:latin typeface="Malgun Gothic"/>
                <a:cs typeface="Malgun Gothic"/>
              </a:rPr>
              <a:t>가정과</a:t>
            </a:r>
            <a:r>
              <a:rPr sz="2000" b="1" spc="-1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B0F0"/>
                </a:solidFill>
                <a:latin typeface="Malgun Gothic"/>
                <a:cs typeface="Malgun Gothic"/>
              </a:rPr>
              <a:t>한계를</a:t>
            </a:r>
            <a:r>
              <a:rPr sz="2000" b="1" spc="-2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B0F0"/>
                </a:solidFill>
                <a:latin typeface="Malgun Gothic"/>
                <a:cs typeface="Malgun Gothic"/>
              </a:rPr>
              <a:t>이해</a:t>
            </a:r>
            <a:r>
              <a:rPr sz="2000" dirty="0">
                <a:solidFill>
                  <a:srgbClr val="00B0F0"/>
                </a:solidFill>
                <a:latin typeface="Malgun Gothic"/>
                <a:cs typeface="Malgun Gothic"/>
              </a:rPr>
              <a:t>하고,</a:t>
            </a:r>
            <a:r>
              <a:rPr sz="2000" spc="-3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B0F0"/>
                </a:solidFill>
                <a:latin typeface="Malgun Gothic"/>
                <a:cs typeface="Malgun Gothic"/>
              </a:rPr>
              <a:t>이를</a:t>
            </a:r>
            <a:r>
              <a:rPr sz="2000" b="1" spc="-1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B0F0"/>
                </a:solidFill>
                <a:latin typeface="Malgun Gothic"/>
                <a:cs typeface="Malgun Gothic"/>
              </a:rPr>
              <a:t>종합하여</a:t>
            </a:r>
            <a:r>
              <a:rPr sz="2000" b="1" spc="-20" dirty="0">
                <a:solidFill>
                  <a:srgbClr val="00B0F0"/>
                </a:solidFill>
                <a:latin typeface="Malgun Gothic"/>
                <a:cs typeface="Malgun Gothic"/>
              </a:rPr>
              <a:t> 분석하고 </a:t>
            </a:r>
            <a:r>
              <a:rPr sz="2000" b="1" dirty="0">
                <a:solidFill>
                  <a:srgbClr val="00B0F0"/>
                </a:solidFill>
                <a:latin typeface="Malgun Gothic"/>
                <a:cs typeface="Malgun Gothic"/>
              </a:rPr>
              <a:t>해석하여</a:t>
            </a:r>
            <a:r>
              <a:rPr sz="2000" b="1" spc="-2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B0F0"/>
                </a:solidFill>
                <a:latin typeface="Malgun Gothic"/>
                <a:cs typeface="Malgun Gothic"/>
              </a:rPr>
              <a:t>결론</a:t>
            </a:r>
            <a:r>
              <a:rPr sz="2000" dirty="0">
                <a:solidFill>
                  <a:srgbClr val="00B0F0"/>
                </a:solidFill>
                <a:latin typeface="Malgun Gothic"/>
                <a:cs typeface="Malgun Gothic"/>
              </a:rPr>
              <a:t>을</a:t>
            </a:r>
            <a:r>
              <a:rPr sz="2000" spc="-2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0B0F0"/>
                </a:solidFill>
                <a:latin typeface="Malgun Gothic"/>
                <a:cs typeface="Malgun Gothic"/>
              </a:rPr>
              <a:t>내리는</a:t>
            </a:r>
            <a:r>
              <a:rPr sz="2000" spc="-1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0B0F0"/>
                </a:solidFill>
                <a:latin typeface="Malgun Gothic"/>
                <a:cs typeface="Malgun Gothic"/>
              </a:rPr>
              <a:t>것도</a:t>
            </a:r>
            <a:r>
              <a:rPr sz="2000" spc="-2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0B0F0"/>
                </a:solidFill>
                <a:latin typeface="Malgun Gothic"/>
                <a:cs typeface="Malgun Gothic"/>
              </a:rPr>
              <a:t>좋은</a:t>
            </a:r>
            <a:r>
              <a:rPr sz="2000" spc="-1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00B0F0"/>
                </a:solidFill>
                <a:latin typeface="Malgun Gothic"/>
                <a:cs typeface="Malgun Gothic"/>
              </a:rPr>
              <a:t>방법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임</a:t>
            </a:r>
            <a:endParaRPr sz="2000" dirty="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51932" y="5216652"/>
            <a:ext cx="1438656" cy="14950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12492" y="5227320"/>
            <a:ext cx="1438656" cy="147370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991736" y="5835497"/>
            <a:ext cx="16554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맞는</a:t>
            </a:r>
            <a:r>
              <a:rPr sz="1600" b="1" spc="-4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도구를</a:t>
            </a:r>
            <a:r>
              <a:rPr sz="16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쓰자!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/>
              <a:t>65</a:t>
            </a:fld>
            <a:endParaRPr spc="-25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Structural</a:t>
            </a:r>
            <a:r>
              <a:rPr spc="235" dirty="0"/>
              <a:t> </a:t>
            </a:r>
            <a:r>
              <a:rPr spc="70" dirty="0"/>
              <a:t>Equation</a:t>
            </a:r>
            <a:r>
              <a:rPr spc="225" dirty="0"/>
              <a:t> </a:t>
            </a:r>
            <a:r>
              <a:rPr spc="65" dirty="0"/>
              <a:t>Modelling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74314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번외,</a:t>
            </a:r>
            <a:r>
              <a:rPr sz="2000" b="1" spc="-6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Recall)</a:t>
            </a:r>
            <a:r>
              <a:rPr sz="2000" b="1" spc="-4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SEM</a:t>
            </a:r>
            <a:r>
              <a:rPr sz="2000" b="1" spc="-5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(Structural</a:t>
            </a:r>
            <a:r>
              <a:rPr sz="2000" b="1" spc="-8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Equation</a:t>
            </a:r>
            <a:r>
              <a:rPr sz="2000" b="1" spc="-9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Modelling,</a:t>
            </a:r>
            <a:r>
              <a:rPr sz="2000" b="1" spc="-5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구조방정식)</a:t>
            </a:r>
            <a:endParaRPr sz="2000">
              <a:latin typeface="Malgun Gothic"/>
              <a:cs typeface="Malgun Goth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81780" y="1542300"/>
            <a:ext cx="8537575" cy="4851400"/>
            <a:chOff x="381780" y="1542300"/>
            <a:chExt cx="8537575" cy="48514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780" y="1542300"/>
              <a:ext cx="5024200" cy="35375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40580" y="4108704"/>
              <a:ext cx="4268724" cy="227533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635754" y="4103941"/>
              <a:ext cx="4278630" cy="2285365"/>
            </a:xfrm>
            <a:custGeom>
              <a:avLst/>
              <a:gdLst/>
              <a:ahLst/>
              <a:cxnLst/>
              <a:rect l="l" t="t" r="r" b="b"/>
              <a:pathLst>
                <a:path w="4278630" h="2285365">
                  <a:moveTo>
                    <a:pt x="0" y="2284857"/>
                  </a:moveTo>
                  <a:lnTo>
                    <a:pt x="4278249" y="2284857"/>
                  </a:lnTo>
                  <a:lnTo>
                    <a:pt x="4278249" y="0"/>
                  </a:lnTo>
                  <a:lnTo>
                    <a:pt x="0" y="0"/>
                  </a:lnTo>
                  <a:lnTo>
                    <a:pt x="0" y="2284857"/>
                  </a:lnTo>
                  <a:close/>
                </a:path>
              </a:pathLst>
            </a:custGeom>
            <a:ln w="9525">
              <a:solidFill>
                <a:srgbClr val="2A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308986" y="5166105"/>
            <a:ext cx="92201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SEM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예시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/>
              <a:t>66</a:t>
            </a:fld>
            <a:endParaRPr spc="-25" dirty="0"/>
          </a:p>
        </p:txBody>
      </p:sp>
      <p:sp>
        <p:nvSpPr>
          <p:cNvPr id="9" name="object 9"/>
          <p:cNvSpPr txBox="1"/>
          <p:nvPr/>
        </p:nvSpPr>
        <p:spPr>
          <a:xfrm>
            <a:off x="5614161" y="3389147"/>
            <a:ext cx="3126105" cy="61087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433070">
              <a:lnSpc>
                <a:spcPct val="100000"/>
              </a:lnSpc>
              <a:spcBef>
                <a:spcPts val="484"/>
              </a:spcBef>
            </a:pP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SEM의</a:t>
            </a:r>
            <a:r>
              <a:rPr sz="1600" b="1" spc="-5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일종인</a:t>
            </a:r>
            <a:r>
              <a:rPr sz="16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TAM</a:t>
            </a:r>
            <a:r>
              <a:rPr sz="1000" b="1" spc="-25" dirty="0">
                <a:solidFill>
                  <a:srgbClr val="FF0000"/>
                </a:solidFill>
                <a:latin typeface="Malgun Gothic"/>
                <a:cs typeface="Malgun Gothic"/>
              </a:rPr>
              <a:t>(의</a:t>
            </a:r>
            <a:r>
              <a:rPr sz="10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000" b="1" spc="-25" dirty="0">
                <a:solidFill>
                  <a:srgbClr val="FF0000"/>
                </a:solidFill>
                <a:latin typeface="Malgun Gothic"/>
                <a:cs typeface="Malgun Gothic"/>
              </a:rPr>
              <a:t>일종)</a:t>
            </a:r>
            <a:endParaRPr sz="1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(Technology</a:t>
            </a:r>
            <a:r>
              <a:rPr sz="1600" b="1" spc="-8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Acceptance</a:t>
            </a:r>
            <a:r>
              <a:rPr sz="1600" b="1" spc="-1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Model)</a:t>
            </a:r>
            <a:endParaRPr sz="16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PSM</a:t>
            </a:r>
            <a:r>
              <a:rPr spc="235" dirty="0"/>
              <a:t> </a:t>
            </a:r>
            <a:r>
              <a:rPr dirty="0"/>
              <a:t>vs</a:t>
            </a:r>
            <a:r>
              <a:rPr spc="235" dirty="0"/>
              <a:t> </a:t>
            </a:r>
            <a:r>
              <a:rPr spc="25" dirty="0"/>
              <a:t>SEM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/>
              <a:t>67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20100" cy="48050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번외)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PSM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vs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SEM</a:t>
            </a:r>
            <a:endParaRPr sz="20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59"/>
              </a:spcBef>
            </a:pPr>
            <a:endParaRPr sz="2000" dirty="0">
              <a:latin typeface="Malgun Gothic"/>
              <a:cs typeface="Malgun Gothic"/>
            </a:endParaRPr>
          </a:p>
          <a:p>
            <a:pPr marL="563880" marR="229235" indent="-229235">
              <a:lnSpc>
                <a:spcPct val="110100"/>
              </a:lnSpc>
              <a:buFont typeface="Wingdings"/>
              <a:buChar char=""/>
              <a:tabLst>
                <a:tab pos="563880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SEM(구조방정식,</a:t>
            </a:r>
            <a:r>
              <a:rPr sz="2000" b="1" spc="-7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Structural</a:t>
            </a:r>
            <a:r>
              <a:rPr sz="2000" b="1" spc="-6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Equation</a:t>
            </a:r>
            <a:r>
              <a:rPr sz="2000" b="1" spc="-6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Model)</a:t>
            </a:r>
            <a:r>
              <a:rPr sz="20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역시</a:t>
            </a:r>
            <a:r>
              <a:rPr sz="20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인과성</a:t>
            </a:r>
            <a:r>
              <a:rPr sz="2000" b="1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추론에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자주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활용되는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방법론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중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하나</a:t>
            </a:r>
            <a:endParaRPr sz="2000" dirty="0">
              <a:latin typeface="Malgun Gothic"/>
              <a:cs typeface="Malgun Gothic"/>
            </a:endParaRPr>
          </a:p>
          <a:p>
            <a:pPr marL="1021080" marR="83185" lvl="1" indent="-229235">
              <a:lnSpc>
                <a:spcPct val="11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복잡한</a:t>
            </a:r>
            <a:r>
              <a:rPr sz="2000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개념을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잠재변수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(latent</a:t>
            </a:r>
            <a:r>
              <a:rPr sz="2000" spc="-6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variable)라는</a:t>
            </a:r>
            <a:r>
              <a:rPr sz="20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개념을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통해</a:t>
            </a:r>
            <a:r>
              <a:rPr sz="2000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추정하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고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이들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사이의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복잡한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인과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관계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를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모델링할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2000" dirty="0">
              <a:latin typeface="Malgun Gothic"/>
              <a:cs typeface="Malgun Gothic"/>
            </a:endParaRPr>
          </a:p>
          <a:p>
            <a:pPr marL="1477645" lvl="2" indent="-227965">
              <a:lnSpc>
                <a:spcPct val="100000"/>
              </a:lnSpc>
              <a:spcBef>
                <a:spcPts val="680"/>
              </a:spcBef>
              <a:buFont typeface="Wingdings"/>
              <a:buChar char=""/>
              <a:tabLst>
                <a:tab pos="147764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이에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따라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특수한 연구설계</a:t>
            </a:r>
            <a:r>
              <a:rPr sz="1800" b="1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및 비교적 많은 표본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이 </a:t>
            </a:r>
            <a:r>
              <a:rPr sz="1800" spc="-25" dirty="0">
                <a:solidFill>
                  <a:srgbClr val="333D47"/>
                </a:solidFill>
                <a:latin typeface="Malgun Gothic"/>
                <a:cs typeface="Malgun Gothic"/>
              </a:rPr>
              <a:t>필요함</a:t>
            </a:r>
            <a:endParaRPr sz="1800" dirty="0">
              <a:latin typeface="Malgun Gothic"/>
              <a:cs typeface="Malgun Gothic"/>
            </a:endParaRPr>
          </a:p>
          <a:p>
            <a:pPr marL="1021080" marR="153035" lvl="1" indent="-229235">
              <a:lnSpc>
                <a:spcPct val="110000"/>
              </a:lnSpc>
              <a:spcBef>
                <a:spcPts val="455"/>
              </a:spcBef>
              <a:buFont typeface="Arial MT"/>
              <a:buChar char="•"/>
              <a:tabLst>
                <a:tab pos="102108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SEM의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가장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큰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단점은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연구자가</a:t>
            </a:r>
            <a:r>
              <a:rPr sz="20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인과의</a:t>
            </a:r>
            <a:r>
              <a:rPr sz="20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방향을</a:t>
            </a:r>
            <a:r>
              <a:rPr sz="20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(비록</a:t>
            </a:r>
            <a:r>
              <a:rPr sz="20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근거를</a:t>
            </a:r>
            <a:r>
              <a:rPr sz="20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spc="-50" dirty="0">
                <a:solidFill>
                  <a:srgbClr val="FF0000"/>
                </a:solidFill>
                <a:latin typeface="Malgun Gothic"/>
                <a:cs typeface="Malgun Gothic"/>
              </a:rPr>
              <a:t>제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시하긴</a:t>
            </a:r>
            <a:r>
              <a:rPr sz="20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하지만)</a:t>
            </a:r>
            <a:r>
              <a:rPr sz="20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자의적으로</a:t>
            </a:r>
            <a:r>
              <a:rPr sz="20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설정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한다는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50" dirty="0">
                <a:solidFill>
                  <a:srgbClr val="333D47"/>
                </a:solidFill>
                <a:latin typeface="Malgun Gothic"/>
                <a:cs typeface="Malgun Gothic"/>
              </a:rPr>
              <a:t>것</a:t>
            </a:r>
            <a:endParaRPr sz="2000" dirty="0">
              <a:latin typeface="Malgun Gothic"/>
              <a:cs typeface="Malgun Gothic"/>
            </a:endParaRPr>
          </a:p>
          <a:p>
            <a:pPr marL="563880" marR="5080" indent="-229235">
              <a:lnSpc>
                <a:spcPct val="110000"/>
              </a:lnSpc>
              <a:spcBef>
                <a:spcPts val="3600"/>
              </a:spcBef>
              <a:buFont typeface="Wingdings"/>
              <a:buChar char=""/>
              <a:tabLst>
                <a:tab pos="56388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즉,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PSM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특정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처치에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따른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인과성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추론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에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주요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목적이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있다면,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SEM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은</a:t>
            </a:r>
            <a:r>
              <a:rPr sz="2000" spc="-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수치화하기</a:t>
            </a:r>
            <a:r>
              <a:rPr sz="2000" b="1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어려운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잠재변수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간의</a:t>
            </a:r>
            <a:r>
              <a:rPr sz="20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복잡한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인과관계</a:t>
            </a:r>
            <a:r>
              <a:rPr sz="20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식별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에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50" dirty="0">
                <a:solidFill>
                  <a:srgbClr val="333D47"/>
                </a:solidFill>
                <a:latin typeface="Malgun Gothic"/>
                <a:cs typeface="Malgun Gothic"/>
              </a:rPr>
              <a:t>주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요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목적이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20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9078" y="2951226"/>
            <a:ext cx="17049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u="sng" spc="-10" dirty="0">
                <a:solidFill>
                  <a:srgbClr val="041E41"/>
                </a:solidFill>
                <a:uFill>
                  <a:solidFill>
                    <a:srgbClr val="0E0E6F"/>
                  </a:solidFill>
                </a:uFill>
                <a:latin typeface="Arial"/>
                <a:cs typeface="Arial"/>
              </a:rPr>
              <a:t>Recap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Recap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/>
              <a:t>69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79790" cy="5300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PSM이란</a:t>
            </a:r>
            <a:r>
              <a:rPr sz="2000" b="1" spc="-4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무엇이고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그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의의는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무엇인가?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50"/>
              </a:spcBef>
            </a:pPr>
            <a:endParaRPr sz="2000">
              <a:latin typeface="Malgun Gothic"/>
              <a:cs typeface="Malgun Gothic"/>
            </a:endParaRPr>
          </a:p>
          <a:p>
            <a:pPr marL="563880" indent="-22860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563880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PSM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은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인과성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분석을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수행함에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있어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무작위통제실험이</a:t>
            </a:r>
            <a:r>
              <a:rPr sz="2000" b="1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어려운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경우</a:t>
            </a:r>
            <a:endParaRPr sz="2000">
              <a:latin typeface="Malgun Gothic"/>
              <a:cs typeface="Malgun Gothic"/>
            </a:endParaRPr>
          </a:p>
          <a:p>
            <a:pPr marL="563880">
              <a:lnSpc>
                <a:spcPct val="100000"/>
              </a:lnSpc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자주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활용되는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매칭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방법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중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하나</a:t>
            </a:r>
            <a:endParaRPr sz="2000">
              <a:latin typeface="Malgun Gothic"/>
              <a:cs typeface="Malgun Gothic"/>
            </a:endParaRPr>
          </a:p>
          <a:p>
            <a:pPr marL="1021080" lvl="1" indent="-2286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처치군과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대조군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사이의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차이를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통제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하기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위한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통계적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기법</a:t>
            </a:r>
            <a:endParaRPr sz="2000">
              <a:latin typeface="Malgun Gothic"/>
              <a:cs typeface="Malgun Gothic"/>
            </a:endParaRPr>
          </a:p>
          <a:p>
            <a:pPr marL="1021080" marR="235585" lvl="1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혼동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변수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들을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바탕으로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추정된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성향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점수(propensity</a:t>
            </a:r>
            <a:r>
              <a:rPr sz="2000" b="1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score)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를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바탕으로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적절한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비교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대상을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짝지어줌(matching)</a:t>
            </a:r>
            <a:endParaRPr sz="2000">
              <a:latin typeface="Malgun Gothic"/>
              <a:cs typeface="Malgun Gothic"/>
            </a:endParaRPr>
          </a:p>
          <a:p>
            <a:pPr marL="563880" marR="5080" indent="-229235">
              <a:lnSpc>
                <a:spcPct val="100000"/>
              </a:lnSpc>
              <a:spcBef>
                <a:spcPts val="3365"/>
              </a:spcBef>
              <a:buFont typeface="Wingdings"/>
              <a:buChar char=""/>
              <a:tabLst>
                <a:tab pos="56388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실무에서는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직접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무작위통제실험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을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하기보다는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이미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존재하는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데이터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를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하게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되는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경우가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(훨씬)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더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많음</a:t>
            </a:r>
            <a:endParaRPr sz="2000">
              <a:latin typeface="Malgun Gothic"/>
              <a:cs typeface="Malgun Gothic"/>
            </a:endParaRPr>
          </a:p>
          <a:p>
            <a:pPr marL="563245" indent="-227965">
              <a:lnSpc>
                <a:spcPct val="100000"/>
              </a:lnSpc>
              <a:spcBef>
                <a:spcPts val="3359"/>
              </a:spcBef>
              <a:buFont typeface="Wingdings"/>
              <a:buChar char=""/>
              <a:tabLst>
                <a:tab pos="56324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PSM은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이미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확보된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데이터를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바탕으로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추가적인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처리를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거쳐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실험에</a:t>
            </a:r>
            <a:endParaRPr sz="2000">
              <a:latin typeface="Malgun Gothic"/>
              <a:cs typeface="Malgun Gothic"/>
            </a:endParaRPr>
          </a:p>
          <a:p>
            <a:pPr marL="563880">
              <a:lnSpc>
                <a:spcPct val="100000"/>
              </a:lnSpc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준하는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환경을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구축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할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있도록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해줌</a:t>
            </a:r>
            <a:endParaRPr sz="2000">
              <a:latin typeface="Malgun Gothic"/>
              <a:cs typeface="Malgun Gothic"/>
            </a:endParaRPr>
          </a:p>
          <a:p>
            <a:pPr marL="1021080" lvl="1" indent="-2286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</a:tabLst>
            </a:pP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준실험(quasi-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experimental)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방법</a:t>
            </a:r>
            <a:endParaRPr sz="2000">
              <a:latin typeface="Malgun Gothic"/>
              <a:cs typeface="Malgun Gothic"/>
            </a:endParaRPr>
          </a:p>
          <a:p>
            <a:pPr marL="1021080" lvl="1" indent="-2286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관찰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연구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vs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실험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연구?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5915" y="5199539"/>
            <a:ext cx="1839637" cy="144996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Introduction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35255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4" name="object 4"/>
          <p:cNvSpPr txBox="1"/>
          <p:nvPr/>
        </p:nvSpPr>
        <p:spPr>
          <a:xfrm>
            <a:off x="285089" y="1017270"/>
            <a:ext cx="8285480" cy="41224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정부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R&amp;D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지원과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기업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혁신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관련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연구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5"/>
              </a:spcBef>
            </a:pPr>
            <a:endParaRPr sz="2000">
              <a:latin typeface="Malgun Gothic"/>
              <a:cs typeface="Malgun Gothic"/>
            </a:endParaRPr>
          </a:p>
          <a:p>
            <a:pPr marL="563880" indent="-228600">
              <a:lnSpc>
                <a:spcPct val="100000"/>
              </a:lnSpc>
              <a:buFont typeface="Wingdings"/>
              <a:buChar char=""/>
              <a:tabLst>
                <a:tab pos="563880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정부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R&amp;D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지원이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제조기업의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혁신활동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혁신성과에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미치는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효과</a:t>
            </a:r>
            <a:endParaRPr sz="2000">
              <a:latin typeface="Malgun Gothic"/>
              <a:cs typeface="Malgun Gothic"/>
            </a:endParaRPr>
          </a:p>
          <a:p>
            <a:pPr marL="563880">
              <a:lnSpc>
                <a:spcPct val="100000"/>
              </a:lnSpc>
              <a:spcBef>
                <a:spcPts val="240"/>
              </a:spcBef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-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오승환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&amp;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장필성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(2020)</a:t>
            </a:r>
            <a:endParaRPr sz="2000">
              <a:latin typeface="Malgun Gothic"/>
              <a:cs typeface="Malgun Gothic"/>
            </a:endParaRPr>
          </a:p>
          <a:p>
            <a:pPr marL="1021080" lvl="1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대상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인과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관계: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정부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R&amp;D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지원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→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기업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제품혁신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성과</a:t>
            </a:r>
            <a:endParaRPr sz="2000">
              <a:latin typeface="Malgun Gothic"/>
              <a:cs typeface="Malgun Gothic"/>
            </a:endParaRPr>
          </a:p>
          <a:p>
            <a:pPr marL="1477645" lvl="2" indent="-227965">
              <a:lnSpc>
                <a:spcPct val="100000"/>
              </a:lnSpc>
              <a:spcBef>
                <a:spcPts val="680"/>
              </a:spcBef>
              <a:buFont typeface="Wingdings"/>
              <a:buChar char=""/>
              <a:tabLst>
                <a:tab pos="147764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대상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처치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1800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정부 R&amp;D</a:t>
            </a:r>
            <a:r>
              <a:rPr sz="18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지원</a:t>
            </a:r>
            <a:r>
              <a:rPr sz="1800" b="1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수혜 </a:t>
            </a:r>
            <a:r>
              <a:rPr sz="1800" b="1" spc="-25" dirty="0">
                <a:solidFill>
                  <a:srgbClr val="333D47"/>
                </a:solidFill>
                <a:latin typeface="Malgun Gothic"/>
                <a:cs typeface="Malgun Gothic"/>
              </a:rPr>
              <a:t>여부</a:t>
            </a:r>
            <a:endParaRPr sz="1800">
              <a:latin typeface="Malgun Gothic"/>
              <a:cs typeface="Malgun Gothic"/>
            </a:endParaRPr>
          </a:p>
          <a:p>
            <a:pPr marL="1477645" lvl="2" indent="-227965">
              <a:lnSpc>
                <a:spcPct val="100000"/>
              </a:lnSpc>
              <a:spcBef>
                <a:spcPts val="650"/>
              </a:spcBef>
              <a:buFont typeface="Wingdings"/>
              <a:buChar char=""/>
              <a:tabLst>
                <a:tab pos="147764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2012~2017년</a:t>
            </a:r>
            <a:r>
              <a:rPr sz="18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정부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R&amp;D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지원 여부가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국내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제조기업의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제품혁신성</a:t>
            </a:r>
            <a:endParaRPr sz="1800">
              <a:latin typeface="Malgun Gothic"/>
              <a:cs typeface="Malgun Gothic"/>
            </a:endParaRPr>
          </a:p>
          <a:p>
            <a:pPr marL="1478280">
              <a:lnSpc>
                <a:spcPct val="100000"/>
              </a:lnSpc>
              <a:spcBef>
                <a:spcPts val="215"/>
              </a:spcBef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과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에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영향을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미쳤는지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여부를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밝히고자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0" dirty="0">
                <a:solidFill>
                  <a:srgbClr val="333D47"/>
                </a:solidFill>
                <a:latin typeface="Malgun Gothic"/>
                <a:cs typeface="Malgun Gothic"/>
              </a:rPr>
              <a:t>함</a:t>
            </a:r>
            <a:endParaRPr sz="1800">
              <a:latin typeface="Malgun Gothic"/>
              <a:cs typeface="Malgun Gothic"/>
            </a:endParaRPr>
          </a:p>
          <a:p>
            <a:pPr marL="1021080" lvl="1" indent="-228600">
              <a:lnSpc>
                <a:spcPct val="100000"/>
              </a:lnSpc>
              <a:spcBef>
                <a:spcPts val="690"/>
              </a:spcBef>
              <a:buFont typeface="Arial MT"/>
              <a:buChar char="•"/>
              <a:tabLst>
                <a:tab pos="102108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고려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혼동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변수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기업의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여러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특성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(후술)</a:t>
            </a:r>
            <a:endParaRPr sz="2000">
              <a:latin typeface="Malgun Gothic"/>
              <a:cs typeface="Malgun Gothic"/>
            </a:endParaRPr>
          </a:p>
          <a:p>
            <a:pPr marL="1021080" lvl="1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방법: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FF0000"/>
                </a:solidFill>
                <a:latin typeface="Malgun Gothic"/>
                <a:cs typeface="Malgun Gothic"/>
              </a:rPr>
              <a:t>PSM</a:t>
            </a:r>
            <a:endParaRPr sz="2000">
              <a:latin typeface="Malgun Gothic"/>
              <a:cs typeface="Malgun Gothic"/>
            </a:endParaRPr>
          </a:p>
          <a:p>
            <a:pPr marL="1021080" lvl="1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활용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자료: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기업혁신조사</a:t>
            </a:r>
            <a:r>
              <a:rPr sz="2000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(KIS)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-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u="sng" spc="-10" dirty="0">
                <a:solidFill>
                  <a:srgbClr val="00698F"/>
                </a:solidFill>
                <a:uFill>
                  <a:solidFill>
                    <a:srgbClr val="00698F"/>
                  </a:solidFill>
                </a:uFill>
                <a:latin typeface="Malgun Gothic"/>
                <a:cs typeface="Malgun Gothic"/>
                <a:hlinkClick r:id="rId3"/>
              </a:rPr>
              <a:t>https://www.stepi.re.kr/kis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Recap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/>
              <a:t>70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72805" cy="51758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PSM의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한계점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10"/>
              </a:spcBef>
            </a:pPr>
            <a:endParaRPr sz="2000">
              <a:latin typeface="Malgun Gothic"/>
              <a:cs typeface="Malgun Gothic"/>
            </a:endParaRPr>
          </a:p>
          <a:p>
            <a:pPr marL="563245" indent="-22796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563245" algn="l"/>
              </a:tabLst>
            </a:pP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데이터</a:t>
            </a:r>
            <a:r>
              <a:rPr sz="1900" b="1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손실</a:t>
            </a:r>
            <a:r>
              <a:rPr sz="1900" b="1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(data</a:t>
            </a:r>
            <a:r>
              <a:rPr sz="1900" b="1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10" dirty="0">
                <a:solidFill>
                  <a:srgbClr val="333D47"/>
                </a:solidFill>
                <a:latin typeface="Malgun Gothic"/>
                <a:cs typeface="Malgun Gothic"/>
              </a:rPr>
              <a:t>loss)</a:t>
            </a:r>
            <a:endParaRPr sz="1900">
              <a:latin typeface="Malgun Gothic"/>
              <a:cs typeface="Malgun Gothic"/>
            </a:endParaRPr>
          </a:p>
          <a:p>
            <a:pPr marL="1021080" marR="33655" lvl="1" indent="-229235">
              <a:lnSpc>
                <a:spcPct val="100000"/>
              </a:lnSpc>
              <a:spcBef>
                <a:spcPts val="455"/>
              </a:spcBef>
              <a:buFont typeface="Arial MT"/>
              <a:buChar char="•"/>
              <a:tabLst>
                <a:tab pos="1021080" algn="l"/>
              </a:tabLst>
            </a:pP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PSM은</a:t>
            </a:r>
            <a:r>
              <a:rPr sz="1900" spc="-7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표본들을</a:t>
            </a:r>
            <a:r>
              <a:rPr sz="1900" spc="-6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서로</a:t>
            </a:r>
            <a:r>
              <a:rPr sz="1900" spc="-7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매칭해주는</a:t>
            </a:r>
            <a:r>
              <a:rPr sz="1900" spc="-6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것이기</a:t>
            </a:r>
            <a:r>
              <a:rPr sz="1900" spc="-7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때문에,</a:t>
            </a:r>
            <a:r>
              <a:rPr sz="1900" spc="-6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매칭되지</a:t>
            </a:r>
            <a:r>
              <a:rPr sz="1900" b="1" spc="-7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못한</a:t>
            </a:r>
            <a:r>
              <a:rPr sz="1900" b="1" spc="-7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0" dirty="0">
                <a:solidFill>
                  <a:srgbClr val="333D47"/>
                </a:solidFill>
                <a:latin typeface="Malgun Gothic"/>
                <a:cs typeface="Malgun Gothic"/>
              </a:rPr>
              <a:t>표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본은</a:t>
            </a:r>
            <a:r>
              <a:rPr sz="1900" b="1" spc="-6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분석에서</a:t>
            </a:r>
            <a:r>
              <a:rPr sz="1900" b="1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제외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되어</a:t>
            </a:r>
            <a:r>
              <a:rPr sz="19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표본</a:t>
            </a:r>
            <a:r>
              <a:rPr sz="1900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수가</a:t>
            </a:r>
            <a:r>
              <a:rPr sz="1900" spc="-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감소할</a:t>
            </a:r>
            <a:r>
              <a:rPr sz="1900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1900" spc="-6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있으며,</a:t>
            </a:r>
            <a:r>
              <a:rPr sz="19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이에</a:t>
            </a:r>
            <a:r>
              <a:rPr sz="1900" spc="-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따라</a:t>
            </a:r>
            <a:r>
              <a:rPr sz="19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25" dirty="0">
                <a:solidFill>
                  <a:srgbClr val="333D47"/>
                </a:solidFill>
                <a:latin typeface="Malgun Gothic"/>
                <a:cs typeface="Malgun Gothic"/>
              </a:rPr>
              <a:t>결과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일반화에</a:t>
            </a:r>
            <a:r>
              <a:rPr sz="1900" b="1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제약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이</a:t>
            </a:r>
            <a:r>
              <a:rPr sz="1900" spc="-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발생할</a:t>
            </a:r>
            <a:r>
              <a:rPr sz="1900" spc="-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1900" spc="-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25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1900">
              <a:latin typeface="Malgun Gothic"/>
              <a:cs typeface="Malgun Gothic"/>
            </a:endParaRPr>
          </a:p>
          <a:p>
            <a:pPr marL="563245" indent="-227965">
              <a:lnSpc>
                <a:spcPct val="100000"/>
              </a:lnSpc>
              <a:spcBef>
                <a:spcPts val="3195"/>
              </a:spcBef>
              <a:buFont typeface="Wingdings"/>
              <a:buChar char=""/>
              <a:tabLst>
                <a:tab pos="563245" algn="l"/>
              </a:tabLst>
            </a:pP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관찰되지</a:t>
            </a:r>
            <a:r>
              <a:rPr sz="1900" b="1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못한</a:t>
            </a:r>
            <a:r>
              <a:rPr sz="1900" b="1" spc="-6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혼동</a:t>
            </a:r>
            <a:r>
              <a:rPr sz="1900" b="1" spc="-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변수(unobserved</a:t>
            </a:r>
            <a:r>
              <a:rPr sz="1900" b="1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confounding</a:t>
            </a:r>
            <a:r>
              <a:rPr sz="1900" b="1" spc="-6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10" dirty="0">
                <a:solidFill>
                  <a:srgbClr val="333D47"/>
                </a:solidFill>
                <a:latin typeface="Malgun Gothic"/>
                <a:cs typeface="Malgun Gothic"/>
              </a:rPr>
              <a:t>variable)</a:t>
            </a:r>
            <a:endParaRPr sz="1900">
              <a:latin typeface="Malgun Gothic"/>
              <a:cs typeface="Malgun Gothic"/>
            </a:endParaRPr>
          </a:p>
          <a:p>
            <a:pPr marL="1021080" lvl="1" indent="-228600">
              <a:lnSpc>
                <a:spcPct val="100000"/>
              </a:lnSpc>
              <a:spcBef>
                <a:spcPts val="455"/>
              </a:spcBef>
              <a:buFont typeface="Arial MT"/>
              <a:buChar char="•"/>
              <a:tabLst>
                <a:tab pos="1021080" algn="l"/>
              </a:tabLst>
            </a:pP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PSM에서는</a:t>
            </a:r>
            <a:r>
              <a:rPr sz="1900" spc="-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고려된</a:t>
            </a:r>
            <a:r>
              <a:rPr sz="1900" spc="-6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혼동</a:t>
            </a:r>
            <a:r>
              <a:rPr sz="1900" spc="-6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변수들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만</a:t>
            </a:r>
            <a:r>
              <a:rPr sz="1900" b="1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처치</a:t>
            </a:r>
            <a:r>
              <a:rPr sz="1900" spc="-6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여부에</a:t>
            </a:r>
            <a:r>
              <a:rPr sz="1900" spc="-6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영향을</a:t>
            </a:r>
            <a:r>
              <a:rPr sz="1900" spc="-6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미친다고</a:t>
            </a:r>
            <a:r>
              <a:rPr sz="1900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25" dirty="0">
                <a:solidFill>
                  <a:srgbClr val="333D47"/>
                </a:solidFill>
                <a:latin typeface="Malgun Gothic"/>
                <a:cs typeface="Malgun Gothic"/>
              </a:rPr>
              <a:t>가정</a:t>
            </a:r>
            <a:endParaRPr sz="1900">
              <a:latin typeface="Malgun Gothic"/>
              <a:cs typeface="Malgun Gothic"/>
            </a:endParaRPr>
          </a:p>
          <a:p>
            <a:pPr marL="1021080" lvl="1" indent="-228600">
              <a:lnSpc>
                <a:spcPct val="100000"/>
              </a:lnSpc>
              <a:spcBef>
                <a:spcPts val="459"/>
              </a:spcBef>
              <a:buFont typeface="Arial MT"/>
              <a:buChar char="•"/>
              <a:tabLst>
                <a:tab pos="1021080" algn="l"/>
              </a:tabLst>
            </a:pP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미처</a:t>
            </a:r>
            <a:r>
              <a:rPr sz="1900" b="1" spc="-6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고려되지</a:t>
            </a:r>
            <a:r>
              <a:rPr sz="1900" b="1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못한</a:t>
            </a:r>
            <a:r>
              <a:rPr sz="1900" b="1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혼동</a:t>
            </a:r>
            <a:r>
              <a:rPr sz="1900" b="1" spc="-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변수로</a:t>
            </a:r>
            <a:r>
              <a:rPr sz="1900" b="1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인한</a:t>
            </a:r>
            <a:r>
              <a:rPr sz="1900" b="1" spc="-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편향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을</a:t>
            </a:r>
            <a:r>
              <a:rPr sz="1900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완전히</a:t>
            </a:r>
            <a:r>
              <a:rPr sz="19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배제할</a:t>
            </a:r>
            <a:r>
              <a:rPr sz="1900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1900" spc="-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25" dirty="0">
                <a:solidFill>
                  <a:srgbClr val="333D47"/>
                </a:solidFill>
                <a:latin typeface="Malgun Gothic"/>
                <a:cs typeface="Malgun Gothic"/>
              </a:rPr>
              <a:t>없음</a:t>
            </a:r>
            <a:endParaRPr sz="1900">
              <a:latin typeface="Malgun Gothic"/>
              <a:cs typeface="Malgun Gothic"/>
            </a:endParaRPr>
          </a:p>
          <a:p>
            <a:pPr marL="563245" indent="-227965">
              <a:lnSpc>
                <a:spcPct val="100000"/>
              </a:lnSpc>
              <a:spcBef>
                <a:spcPts val="3190"/>
              </a:spcBef>
              <a:buFont typeface="Wingdings"/>
              <a:buChar char=""/>
              <a:tabLst>
                <a:tab pos="563245" algn="l"/>
              </a:tabLst>
            </a:pP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불완전</a:t>
            </a:r>
            <a:r>
              <a:rPr sz="1900" b="1" spc="-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매칭</a:t>
            </a:r>
            <a:r>
              <a:rPr sz="1900" b="1" spc="-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(imperfect</a:t>
            </a:r>
            <a:r>
              <a:rPr sz="1900" b="1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10" dirty="0">
                <a:solidFill>
                  <a:srgbClr val="333D47"/>
                </a:solidFill>
                <a:latin typeface="Malgun Gothic"/>
                <a:cs typeface="Malgun Gothic"/>
              </a:rPr>
              <a:t>matching)</a:t>
            </a:r>
            <a:endParaRPr sz="1900">
              <a:latin typeface="Malgun Gothic"/>
              <a:cs typeface="Malgun Gothic"/>
            </a:endParaRPr>
          </a:p>
          <a:p>
            <a:pPr marL="1021080" lvl="1" indent="-228600">
              <a:lnSpc>
                <a:spcPct val="100000"/>
              </a:lnSpc>
              <a:spcBef>
                <a:spcPts val="455"/>
              </a:spcBef>
              <a:buFont typeface="Arial MT"/>
              <a:buChar char="•"/>
              <a:tabLst>
                <a:tab pos="1021080" algn="l"/>
              </a:tabLst>
            </a:pP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PSM을</a:t>
            </a:r>
            <a:r>
              <a:rPr sz="1900" spc="-6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통해</a:t>
            </a:r>
            <a:r>
              <a:rPr sz="1900" spc="-6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이루어진</a:t>
            </a:r>
            <a:r>
              <a:rPr sz="1900" spc="-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매칭이</a:t>
            </a:r>
            <a:r>
              <a:rPr sz="1900" spc="-6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적절하지</a:t>
            </a:r>
            <a:r>
              <a:rPr sz="1900" spc="-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않을</a:t>
            </a:r>
            <a:r>
              <a:rPr sz="1900" spc="-7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1900" spc="-6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25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1900">
              <a:latin typeface="Malgun Gothic"/>
              <a:cs typeface="Malgun Gothic"/>
            </a:endParaRPr>
          </a:p>
          <a:p>
            <a:pPr marL="563245" indent="-227965">
              <a:lnSpc>
                <a:spcPct val="100000"/>
              </a:lnSpc>
              <a:spcBef>
                <a:spcPts val="3195"/>
              </a:spcBef>
              <a:buFont typeface="Wingdings"/>
              <a:buChar char=""/>
              <a:tabLst>
                <a:tab pos="563245" algn="l"/>
              </a:tabLst>
            </a:pP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적절히</a:t>
            </a:r>
            <a:r>
              <a:rPr sz="1900" spc="-8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설계된</a:t>
            </a:r>
            <a:r>
              <a:rPr sz="1900" spc="-8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무작위통제실험만큼의</a:t>
            </a:r>
            <a:r>
              <a:rPr sz="1900" spc="-6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인과관계를</a:t>
            </a:r>
            <a:r>
              <a:rPr sz="1900" spc="-6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확립하기는</a:t>
            </a:r>
            <a:r>
              <a:rPr sz="1900" spc="-7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25" dirty="0">
                <a:solidFill>
                  <a:srgbClr val="333D47"/>
                </a:solidFill>
                <a:latin typeface="Malgun Gothic"/>
                <a:cs typeface="Malgun Gothic"/>
              </a:rPr>
              <a:t>어려움</a:t>
            </a:r>
            <a:endParaRPr sz="19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Recap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/>
              <a:t>71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6212205" cy="4753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PSM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분석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단계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5"/>
              </a:spcBef>
            </a:pPr>
            <a:endParaRPr sz="2000">
              <a:latin typeface="Malgun Gothic"/>
              <a:cs typeface="Malgun Gothic"/>
            </a:endParaRPr>
          </a:p>
          <a:p>
            <a:pPr marL="563880" indent="-228600">
              <a:lnSpc>
                <a:spcPct val="100000"/>
              </a:lnSpc>
              <a:buFont typeface="Wingdings"/>
              <a:buChar char=""/>
              <a:tabLst>
                <a:tab pos="563880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PSM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분석의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과정은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아래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3단계로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요약할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2000">
              <a:latin typeface="Malgun Gothic"/>
              <a:cs typeface="Malgun Gothic"/>
            </a:endParaRPr>
          </a:p>
          <a:p>
            <a:pPr marL="1249680" lvl="1" indent="-45720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1249680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성향점수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추정</a:t>
            </a:r>
            <a:endParaRPr sz="20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215"/>
              </a:spcBef>
              <a:buClr>
                <a:srgbClr val="333D47"/>
              </a:buClr>
              <a:buFont typeface="Malgun Gothic"/>
              <a:buAutoNum type="arabicPeriod"/>
            </a:pPr>
            <a:endParaRPr sz="2000">
              <a:latin typeface="Malgun Gothic"/>
              <a:cs typeface="Malgun Gothic"/>
            </a:endParaRPr>
          </a:p>
          <a:p>
            <a:pPr marL="1249680" lvl="1" indent="-457200">
              <a:lnSpc>
                <a:spcPct val="100000"/>
              </a:lnSpc>
              <a:buAutoNum type="arabicPeriod"/>
              <a:tabLst>
                <a:tab pos="1249680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매칭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매칭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결과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검증</a:t>
            </a:r>
            <a:endParaRPr sz="20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215"/>
              </a:spcBef>
              <a:buClr>
                <a:srgbClr val="333D47"/>
              </a:buClr>
              <a:buFont typeface="Malgun Gothic"/>
              <a:buAutoNum type="arabicPeriod"/>
            </a:pPr>
            <a:endParaRPr sz="2000">
              <a:latin typeface="Malgun Gothic"/>
              <a:cs typeface="Malgun Gothic"/>
            </a:endParaRPr>
          </a:p>
          <a:p>
            <a:pPr marL="1249680" lvl="1" indent="-457200">
              <a:lnSpc>
                <a:spcPct val="100000"/>
              </a:lnSpc>
              <a:buAutoNum type="arabicPeriod"/>
              <a:tabLst>
                <a:tab pos="1249680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인과성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추론</a:t>
            </a:r>
            <a:endParaRPr sz="20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215"/>
              </a:spcBef>
              <a:buClr>
                <a:srgbClr val="333D47"/>
              </a:buClr>
              <a:buFont typeface="Malgun Gothic"/>
              <a:buAutoNum type="arabicPeriod"/>
            </a:pPr>
            <a:endParaRPr sz="2000">
              <a:latin typeface="Malgun Gothic"/>
              <a:cs typeface="Malgun Gothic"/>
            </a:endParaRPr>
          </a:p>
          <a:p>
            <a:pPr marL="563880" indent="-228600">
              <a:lnSpc>
                <a:spcPct val="100000"/>
              </a:lnSpc>
              <a:buFont typeface="Wingdings"/>
              <a:buChar char=""/>
              <a:tabLst>
                <a:tab pos="56388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각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단계와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연관된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주요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개념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유의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사항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숙지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15"/>
              </a:spcBef>
              <a:buClr>
                <a:srgbClr val="333D47"/>
              </a:buClr>
              <a:buFont typeface="Wingdings"/>
              <a:buChar char=""/>
            </a:pPr>
            <a:endParaRPr sz="2000">
              <a:latin typeface="Malgun Gothic"/>
              <a:cs typeface="Malgun Gothic"/>
            </a:endParaRPr>
          </a:p>
          <a:p>
            <a:pPr marL="563880" indent="-228600">
              <a:lnSpc>
                <a:spcPct val="100000"/>
              </a:lnSpc>
              <a:buFont typeface="Wingdings"/>
              <a:buChar char=""/>
              <a:tabLst>
                <a:tab pos="56388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PSM의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주요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가정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숙지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Recap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/>
              <a:t>72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58835" cy="4906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PSM과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다른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모형의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비교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59"/>
              </a:spcBef>
            </a:pPr>
            <a:endParaRPr sz="2000">
              <a:latin typeface="Malgun Gothic"/>
              <a:cs typeface="Malgun Gothic"/>
            </a:endParaRPr>
          </a:p>
          <a:p>
            <a:pPr marL="563880" marR="93345" indent="-229235">
              <a:lnSpc>
                <a:spcPct val="110100"/>
              </a:lnSpc>
              <a:buFont typeface="Wingdings"/>
              <a:buChar char=""/>
              <a:tabLst>
                <a:tab pos="563880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선형회귀분석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의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경우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인과성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추론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외에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다양한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목적으로도</a:t>
            </a:r>
            <a:r>
              <a:rPr sz="20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활용되며,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선형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가정을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기반으로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다양한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응용이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가능함</a:t>
            </a:r>
            <a:endParaRPr sz="2000">
              <a:latin typeface="Malgun Gothic"/>
              <a:cs typeface="Malgun Gothic"/>
            </a:endParaRPr>
          </a:p>
          <a:p>
            <a:pPr marL="563880" marR="134620" indent="-229235">
              <a:lnSpc>
                <a:spcPct val="110000"/>
              </a:lnSpc>
              <a:spcBef>
                <a:spcPts val="3600"/>
              </a:spcBef>
              <a:buFont typeface="Wingdings"/>
              <a:buChar char=""/>
              <a:tabLst>
                <a:tab pos="563880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PSM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은</a:t>
            </a:r>
            <a:r>
              <a:rPr sz="2000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인과성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추론에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주요한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목적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있으며,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이를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위해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관찰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데이터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에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매칭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기법을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적용하여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준실험적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조건을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구성함</a:t>
            </a:r>
            <a:endParaRPr sz="2000">
              <a:latin typeface="Malgun Gothic"/>
              <a:cs typeface="Malgun Gothic"/>
            </a:endParaRPr>
          </a:p>
          <a:p>
            <a:pPr marL="563880" marR="92710" indent="-229235">
              <a:lnSpc>
                <a:spcPct val="110000"/>
              </a:lnSpc>
              <a:spcBef>
                <a:spcPts val="3604"/>
              </a:spcBef>
              <a:buFont typeface="Wingdings"/>
              <a:buChar char=""/>
              <a:tabLst>
                <a:tab pos="563880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연구의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목적,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가용한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데이터,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연구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질문의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특징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등을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종합적으로</a:t>
            </a:r>
            <a:r>
              <a:rPr sz="20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고려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하여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적절한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방법을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선택할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2000">
              <a:latin typeface="Malgun Gothic"/>
              <a:cs typeface="Malgun Gothic"/>
            </a:endParaRPr>
          </a:p>
          <a:p>
            <a:pPr marL="563880" marR="5080" indent="-229235">
              <a:lnSpc>
                <a:spcPct val="110000"/>
              </a:lnSpc>
              <a:spcBef>
                <a:spcPts val="3600"/>
              </a:spcBef>
              <a:buFont typeface="Wingdings"/>
              <a:buChar char=""/>
              <a:tabLst>
                <a:tab pos="56388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여러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방법론의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주요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가정과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한계를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이해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하고,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이를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종합하여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분석하고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해석하여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결론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내리는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것도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좋은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방법임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9523" y="2615945"/>
            <a:ext cx="5743575" cy="1367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5"/>
              </a:spcBef>
            </a:pPr>
            <a:r>
              <a:rPr sz="4400" u="sng" spc="-10" dirty="0">
                <a:solidFill>
                  <a:srgbClr val="041E41"/>
                </a:solidFill>
                <a:uFill>
                  <a:solidFill>
                    <a:srgbClr val="0E0E6F"/>
                  </a:solidFill>
                </a:uFill>
                <a:latin typeface="Arial"/>
                <a:cs typeface="Arial"/>
              </a:rPr>
              <a:t>Appendix:</a:t>
            </a:r>
            <a:endParaRPr sz="4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4400" u="sng" dirty="0">
                <a:solidFill>
                  <a:srgbClr val="041E41"/>
                </a:solidFill>
                <a:uFill>
                  <a:solidFill>
                    <a:srgbClr val="0E0E6F"/>
                  </a:solidFill>
                </a:uFill>
                <a:latin typeface="Arial"/>
                <a:cs typeface="Arial"/>
              </a:rPr>
              <a:t>R</a:t>
            </a:r>
            <a:r>
              <a:rPr sz="4400" u="sng" spc="-10" dirty="0">
                <a:solidFill>
                  <a:srgbClr val="041E41"/>
                </a:solidFill>
                <a:uFill>
                  <a:solidFill>
                    <a:srgbClr val="0E0E6F"/>
                  </a:solidFill>
                </a:uFill>
                <a:latin typeface="Arial"/>
                <a:cs typeface="Arial"/>
              </a:rPr>
              <a:t> </a:t>
            </a:r>
            <a:r>
              <a:rPr sz="4400" u="sng" dirty="0">
                <a:solidFill>
                  <a:srgbClr val="041E41"/>
                </a:solidFill>
                <a:uFill>
                  <a:solidFill>
                    <a:srgbClr val="0E0E6F"/>
                  </a:solidFill>
                </a:uFill>
                <a:latin typeface="Arial"/>
                <a:cs typeface="Arial"/>
              </a:rPr>
              <a:t>Statistical</a:t>
            </a:r>
            <a:r>
              <a:rPr sz="4400" u="sng" spc="-15" dirty="0">
                <a:solidFill>
                  <a:srgbClr val="041E41"/>
                </a:solidFill>
                <a:uFill>
                  <a:solidFill>
                    <a:srgbClr val="0E0E6F"/>
                  </a:solidFill>
                </a:uFill>
                <a:latin typeface="Arial"/>
                <a:cs typeface="Arial"/>
              </a:rPr>
              <a:t> </a:t>
            </a:r>
            <a:r>
              <a:rPr sz="4400" u="sng" spc="-10" dirty="0">
                <a:solidFill>
                  <a:srgbClr val="041E41"/>
                </a:solidFill>
                <a:uFill>
                  <a:solidFill>
                    <a:srgbClr val="0E0E6F"/>
                  </a:solidFill>
                </a:uFill>
                <a:latin typeface="Arial"/>
                <a:cs typeface="Arial"/>
              </a:rPr>
              <a:t>Software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</a:t>
            </a:r>
            <a:r>
              <a:rPr spc="190" dirty="0"/>
              <a:t> </a:t>
            </a:r>
            <a:r>
              <a:rPr spc="65" dirty="0"/>
              <a:t>Statistical</a:t>
            </a:r>
            <a:r>
              <a:rPr spc="215" dirty="0"/>
              <a:t> </a:t>
            </a:r>
            <a:r>
              <a:rPr spc="60" dirty="0"/>
              <a:t>Software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340725" cy="3504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R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개요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sz="2000">
              <a:latin typeface="Malgun Gothic"/>
              <a:cs typeface="Malgun Gothic"/>
            </a:endParaRPr>
          </a:p>
          <a:p>
            <a:pPr marL="563245" indent="-227965">
              <a:lnSpc>
                <a:spcPct val="100000"/>
              </a:lnSpc>
              <a:buFont typeface="Wingdings"/>
              <a:buChar char=""/>
              <a:tabLst>
                <a:tab pos="56324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1995년</a:t>
            </a:r>
            <a:r>
              <a:rPr sz="1800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뉴질랜드 오클랜드</a:t>
            </a:r>
            <a:r>
              <a:rPr sz="18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대학의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R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oss</a:t>
            </a:r>
            <a:r>
              <a:rPr sz="18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Ihaka와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R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obert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Gentleman에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25" dirty="0">
                <a:solidFill>
                  <a:srgbClr val="333D47"/>
                </a:solidFill>
                <a:latin typeface="Malgun Gothic"/>
                <a:cs typeface="Malgun Gothic"/>
              </a:rPr>
              <a:t>의해</a:t>
            </a:r>
            <a:endParaRPr sz="1800">
              <a:latin typeface="Malgun Gothic"/>
              <a:cs typeface="Malgun Gothic"/>
            </a:endParaRPr>
          </a:p>
          <a:p>
            <a:pPr marL="563880">
              <a:lnSpc>
                <a:spcPct val="100000"/>
              </a:lnSpc>
              <a:spcBef>
                <a:spcPts val="215"/>
              </a:spcBef>
            </a:pPr>
            <a:r>
              <a:rPr sz="1800" spc="-25" dirty="0">
                <a:solidFill>
                  <a:srgbClr val="333D47"/>
                </a:solidFill>
                <a:latin typeface="Malgun Gothic"/>
                <a:cs typeface="Malgun Gothic"/>
              </a:rPr>
              <a:t>개발</a:t>
            </a:r>
            <a:endParaRPr sz="1800">
              <a:latin typeface="Malgun Gothic"/>
              <a:cs typeface="Malgun Gothic"/>
            </a:endParaRPr>
          </a:p>
          <a:p>
            <a:pPr marL="562610" marR="5080" indent="-227965">
              <a:lnSpc>
                <a:spcPct val="110000"/>
              </a:lnSpc>
              <a:spcBef>
                <a:spcPts val="3245"/>
              </a:spcBef>
              <a:buFont typeface="Wingdings"/>
              <a:buChar char=""/>
              <a:tabLst>
                <a:tab pos="563880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현재는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R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development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core</a:t>
            </a:r>
            <a:r>
              <a:rPr sz="18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team이라는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비영리단체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에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의해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개발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및 </a:t>
            </a:r>
            <a:r>
              <a:rPr sz="1800" spc="-25" dirty="0">
                <a:solidFill>
                  <a:srgbClr val="333D47"/>
                </a:solidFill>
                <a:latin typeface="Malgun Gothic"/>
                <a:cs typeface="Malgun Gothic"/>
              </a:rPr>
              <a:t>유지보 	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수가 이루어지고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25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90"/>
              </a:spcBef>
              <a:buClr>
                <a:srgbClr val="333D47"/>
              </a:buClr>
              <a:buFont typeface="Wingdings"/>
              <a:buChar char=""/>
            </a:pPr>
            <a:endParaRPr sz="1800">
              <a:latin typeface="Malgun Gothic"/>
              <a:cs typeface="Malgun Gothic"/>
            </a:endParaRPr>
          </a:p>
          <a:p>
            <a:pPr marL="563245" indent="-22796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56324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무료로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제공되며,</a:t>
            </a:r>
            <a:r>
              <a:rPr sz="1800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학계, 산업계 등에서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데이터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분석을</a:t>
            </a:r>
            <a:r>
              <a:rPr sz="1800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위해 널리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25" dirty="0">
                <a:solidFill>
                  <a:srgbClr val="333D47"/>
                </a:solidFill>
                <a:latin typeface="Malgun Gothic"/>
                <a:cs typeface="Malgun Gothic"/>
              </a:rPr>
              <a:t>사용됨</a:t>
            </a:r>
            <a:endParaRPr sz="1800">
              <a:latin typeface="Malgun Gothic"/>
              <a:cs typeface="Malgun Gothic"/>
            </a:endParaRPr>
          </a:p>
          <a:p>
            <a:pPr marL="1021080" lvl="1" indent="-228600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1021080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특히,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통계학</a:t>
            </a:r>
            <a:r>
              <a:rPr sz="1800" b="1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등 사회과학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연구자들에게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인기가 </a:t>
            </a:r>
            <a:r>
              <a:rPr sz="1800" spc="-25" dirty="0">
                <a:solidFill>
                  <a:srgbClr val="333D47"/>
                </a:solidFill>
                <a:latin typeface="Malgun Gothic"/>
                <a:cs typeface="Malgun Gothic"/>
              </a:rPr>
              <a:t>많음</a:t>
            </a:r>
            <a:endParaRPr sz="180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51859" y="4753355"/>
            <a:ext cx="2005584" cy="154990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/>
              <a:t>74</a:t>
            </a:fld>
            <a:endParaRPr spc="-25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</a:t>
            </a:r>
            <a:r>
              <a:rPr spc="190" dirty="0"/>
              <a:t> </a:t>
            </a:r>
            <a:r>
              <a:rPr spc="65" dirty="0"/>
              <a:t>Statistical</a:t>
            </a:r>
            <a:r>
              <a:rPr spc="215" dirty="0"/>
              <a:t> </a:t>
            </a:r>
            <a:r>
              <a:rPr spc="60" dirty="0"/>
              <a:t>Software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/>
              <a:t>75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393430" cy="5421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R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장단점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60"/>
              </a:spcBef>
            </a:pPr>
            <a:endParaRPr sz="2000">
              <a:latin typeface="Malgun Gothic"/>
              <a:cs typeface="Malgun Gothic"/>
            </a:endParaRPr>
          </a:p>
          <a:p>
            <a:pPr marL="563245" indent="-227965">
              <a:lnSpc>
                <a:spcPct val="100000"/>
              </a:lnSpc>
              <a:buFont typeface="Wingdings"/>
              <a:buChar char=""/>
              <a:tabLst>
                <a:tab pos="563245" algn="l"/>
              </a:tabLst>
            </a:pPr>
            <a:r>
              <a:rPr sz="1800" b="1" spc="-25" dirty="0">
                <a:solidFill>
                  <a:srgbClr val="333D47"/>
                </a:solidFill>
                <a:latin typeface="Malgun Gothic"/>
                <a:cs typeface="Malgun Gothic"/>
              </a:rPr>
              <a:t>장점</a:t>
            </a:r>
            <a:endParaRPr sz="1800">
              <a:latin typeface="Malgun Gothic"/>
              <a:cs typeface="Malgun Gothic"/>
            </a:endParaRPr>
          </a:p>
          <a:p>
            <a:pPr marL="1021080" lvl="1" indent="-228600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1021080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무료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로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25" dirty="0">
                <a:solidFill>
                  <a:srgbClr val="333D47"/>
                </a:solidFill>
                <a:latin typeface="Malgun Gothic"/>
                <a:cs typeface="Malgun Gothic"/>
              </a:rPr>
              <a:t>제공됨</a:t>
            </a:r>
            <a:endParaRPr sz="1800">
              <a:latin typeface="Malgun Gothic"/>
              <a:cs typeface="Malgun Gothic"/>
            </a:endParaRPr>
          </a:p>
          <a:p>
            <a:pPr marL="1021080" lvl="1" indent="-228600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1021080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다양한 통계적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분석 및</a:t>
            </a:r>
            <a:r>
              <a:rPr sz="1800" b="1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시각화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도구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를 </a:t>
            </a:r>
            <a:r>
              <a:rPr sz="1800" spc="-25" dirty="0">
                <a:solidFill>
                  <a:srgbClr val="333D47"/>
                </a:solidFill>
                <a:latin typeface="Malgun Gothic"/>
                <a:cs typeface="Malgun Gothic"/>
              </a:rPr>
              <a:t>제공함</a:t>
            </a:r>
            <a:endParaRPr sz="1800">
              <a:latin typeface="Malgun Gothic"/>
              <a:cs typeface="Malgun Gothic"/>
            </a:endParaRPr>
          </a:p>
          <a:p>
            <a:pPr marL="1021080" lvl="1" indent="-228600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1021080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유저</a:t>
            </a:r>
            <a:r>
              <a:rPr sz="1800" b="1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수(installed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base)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가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상당히</a:t>
            </a:r>
            <a:r>
              <a:rPr sz="18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25" dirty="0">
                <a:solidFill>
                  <a:srgbClr val="333D47"/>
                </a:solidFill>
                <a:latin typeface="Malgun Gothic"/>
                <a:cs typeface="Malgun Gothic"/>
              </a:rPr>
              <a:t>많음</a:t>
            </a:r>
            <a:endParaRPr sz="1800">
              <a:latin typeface="Malgun Gothic"/>
              <a:cs typeface="Malgun Gothic"/>
            </a:endParaRPr>
          </a:p>
          <a:p>
            <a:pPr marL="1021080" marR="32384">
              <a:lnSpc>
                <a:spcPct val="100000"/>
              </a:lnSpc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(전문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및 일반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사용자들의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신규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라이브러리</a:t>
            </a:r>
            <a:r>
              <a:rPr sz="1800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개발 및 업데이트 활발,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35" dirty="0">
                <a:solidFill>
                  <a:srgbClr val="333D47"/>
                </a:solidFill>
                <a:latin typeface="Malgun Gothic"/>
                <a:cs typeface="Malgun Gothic"/>
              </a:rPr>
              <a:t>다양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한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보완 소프트웨어,</a:t>
            </a:r>
            <a:r>
              <a:rPr sz="1800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학습도구 및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질의응답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커뮤니티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활성화 </a:t>
            </a:r>
            <a:r>
              <a:rPr sz="1800" spc="-25" dirty="0">
                <a:solidFill>
                  <a:srgbClr val="333D47"/>
                </a:solidFill>
                <a:latin typeface="Malgun Gothic"/>
                <a:cs typeface="Malgun Gothic"/>
              </a:rPr>
              <a:t>등)</a:t>
            </a:r>
            <a:endParaRPr sz="1800">
              <a:latin typeface="Malgun Gothic"/>
              <a:cs typeface="Malgun Gothic"/>
            </a:endParaRPr>
          </a:p>
          <a:p>
            <a:pPr marL="563245" indent="-227965">
              <a:lnSpc>
                <a:spcPct val="100000"/>
              </a:lnSpc>
              <a:spcBef>
                <a:spcPts val="3025"/>
              </a:spcBef>
              <a:buFont typeface="Wingdings"/>
              <a:buChar char=""/>
              <a:tabLst>
                <a:tab pos="563245" algn="l"/>
              </a:tabLst>
            </a:pPr>
            <a:r>
              <a:rPr sz="1800" b="1" spc="-25" dirty="0">
                <a:solidFill>
                  <a:srgbClr val="333D47"/>
                </a:solidFill>
                <a:latin typeface="Malgun Gothic"/>
                <a:cs typeface="Malgun Gothic"/>
              </a:rPr>
              <a:t>단점</a:t>
            </a:r>
            <a:endParaRPr sz="1800">
              <a:latin typeface="Malgun Gothic"/>
              <a:cs typeface="Malgun Gothic"/>
            </a:endParaRPr>
          </a:p>
          <a:p>
            <a:pPr marL="1021080" marR="32384" lvl="1" indent="-229235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1021080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프로그래밍에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익숙하지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않다면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타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통계패키지(SPSS,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SAS,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Stata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등)에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0" dirty="0">
                <a:solidFill>
                  <a:srgbClr val="333D47"/>
                </a:solidFill>
                <a:latin typeface="Malgun Gothic"/>
                <a:cs typeface="Malgun Gothic"/>
              </a:rPr>
              <a:t>비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해 학습 난이도가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25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1800">
              <a:latin typeface="Malgun Gothic"/>
              <a:cs typeface="Malgun Gothic"/>
            </a:endParaRPr>
          </a:p>
          <a:p>
            <a:pPr marL="1021080" lvl="1" indent="-228600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1021080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프로그래밍에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매우 익숙한 사용자</a:t>
            </a:r>
            <a:r>
              <a:rPr sz="1800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입장에서도 아쉬운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측면이 </a:t>
            </a:r>
            <a:r>
              <a:rPr sz="1800" spc="-25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1800">
              <a:latin typeface="Malgun Gothic"/>
              <a:cs typeface="Malgun Gothic"/>
            </a:endParaRPr>
          </a:p>
          <a:p>
            <a:pPr marL="1021080">
              <a:lnSpc>
                <a:spcPct val="100000"/>
              </a:lnSpc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(비효율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25" dirty="0">
                <a:solidFill>
                  <a:srgbClr val="333D47"/>
                </a:solidFill>
                <a:latin typeface="Malgun Gothic"/>
                <a:cs typeface="Malgun Gothic"/>
              </a:rPr>
              <a:t>등)</a:t>
            </a:r>
            <a:endParaRPr sz="1800">
              <a:latin typeface="Malgun Gothic"/>
              <a:cs typeface="Malgun Gothic"/>
            </a:endParaRPr>
          </a:p>
          <a:p>
            <a:pPr marL="1021080" marR="5080" lvl="1" indent="-229235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1021080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일반 사용자들이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개발한 패키지는</a:t>
            </a:r>
            <a:r>
              <a:rPr sz="1800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상용 통계 패키지와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달리 꾸준히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35" dirty="0">
                <a:solidFill>
                  <a:srgbClr val="333D47"/>
                </a:solidFill>
                <a:latin typeface="Malgun Gothic"/>
                <a:cs typeface="Malgun Gothic"/>
              </a:rPr>
              <a:t>버전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업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및 유지보수가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되지</a:t>
            </a:r>
            <a:r>
              <a:rPr sz="1800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않으며,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개발자가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결과에 대해 책임지지도 </a:t>
            </a:r>
            <a:r>
              <a:rPr sz="1800" b="1" spc="-25" dirty="0">
                <a:solidFill>
                  <a:srgbClr val="333D47"/>
                </a:solidFill>
                <a:latin typeface="Malgun Gothic"/>
                <a:cs typeface="Malgun Gothic"/>
              </a:rPr>
              <a:t>않음</a:t>
            </a:r>
            <a:endParaRPr sz="1800">
              <a:latin typeface="Malgun Gothic"/>
              <a:cs typeface="Malgun Gothic"/>
            </a:endParaRPr>
          </a:p>
          <a:p>
            <a:pPr marL="1021080" lvl="1" indent="-228600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1021080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한글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데이터를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활용할 때</a:t>
            </a:r>
            <a:r>
              <a:rPr sz="1800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까다로운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부분이 </a:t>
            </a:r>
            <a:r>
              <a:rPr sz="1800" spc="-25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1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70807" y="2296679"/>
            <a:ext cx="7461884" cy="3505200"/>
            <a:chOff x="570807" y="2296679"/>
            <a:chExt cx="7461884" cy="35052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0807" y="2296679"/>
              <a:ext cx="7461504" cy="350518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74919" y="3319310"/>
              <a:ext cx="864108" cy="36419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132069" y="3353561"/>
              <a:ext cx="754380" cy="254635"/>
            </a:xfrm>
            <a:custGeom>
              <a:avLst/>
              <a:gdLst/>
              <a:ahLst/>
              <a:cxnLst/>
              <a:rect l="l" t="t" r="r" b="b"/>
              <a:pathLst>
                <a:path w="754379" h="254635">
                  <a:moveTo>
                    <a:pt x="0" y="254507"/>
                  </a:moveTo>
                  <a:lnTo>
                    <a:pt x="754379" y="254507"/>
                  </a:lnTo>
                  <a:lnTo>
                    <a:pt x="754379" y="0"/>
                  </a:lnTo>
                  <a:lnTo>
                    <a:pt x="0" y="0"/>
                  </a:lnTo>
                  <a:lnTo>
                    <a:pt x="0" y="254507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</a:t>
            </a:r>
            <a:r>
              <a:rPr spc="190" dirty="0"/>
              <a:t> </a:t>
            </a:r>
            <a:r>
              <a:rPr spc="65" dirty="0"/>
              <a:t>Statistical</a:t>
            </a:r>
            <a:r>
              <a:rPr spc="215" dirty="0"/>
              <a:t> </a:t>
            </a:r>
            <a:r>
              <a:rPr spc="60" dirty="0"/>
              <a:t>Software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/>
              <a:t>76</a:t>
            </a:fld>
            <a:endParaRPr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285089" y="1017270"/>
            <a:ext cx="5050155" cy="1116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R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설치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(1)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sz="2000">
              <a:latin typeface="Malgun Gothic"/>
              <a:cs typeface="Malgun Gothic"/>
            </a:endParaRPr>
          </a:p>
          <a:p>
            <a:pPr marL="563245" indent="-227965">
              <a:lnSpc>
                <a:spcPct val="100000"/>
              </a:lnSpc>
              <a:buClr>
                <a:srgbClr val="333D47"/>
              </a:buClr>
              <a:buFont typeface="Wingdings"/>
              <a:buChar char=""/>
              <a:tabLst>
                <a:tab pos="563245" algn="l"/>
              </a:tabLst>
            </a:pPr>
            <a:r>
              <a:rPr sz="1800" u="sng" spc="-30" dirty="0">
                <a:solidFill>
                  <a:srgbClr val="00698F"/>
                </a:solidFill>
                <a:uFill>
                  <a:solidFill>
                    <a:srgbClr val="00698F"/>
                  </a:solidFill>
                </a:uFill>
                <a:latin typeface="Malgun Gothic"/>
                <a:cs typeface="Malgun Gothic"/>
                <a:hlinkClick r:id="rId4"/>
              </a:rPr>
              <a:t>http://www.r-</a:t>
            </a:r>
            <a:r>
              <a:rPr sz="1800" u="sng" dirty="0">
                <a:solidFill>
                  <a:srgbClr val="00698F"/>
                </a:solidFill>
                <a:uFill>
                  <a:solidFill>
                    <a:srgbClr val="00698F"/>
                  </a:solidFill>
                </a:uFill>
                <a:latin typeface="Malgun Gothic"/>
                <a:cs typeface="Malgun Gothic"/>
                <a:hlinkClick r:id="rId4"/>
              </a:rPr>
              <a:t>project.org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에서</a:t>
            </a:r>
            <a:r>
              <a:rPr sz="18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무료 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다운로드</a:t>
            </a:r>
            <a:endParaRPr sz="1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3840" y="1458719"/>
            <a:ext cx="8667115" cy="4608195"/>
            <a:chOff x="243840" y="1458719"/>
            <a:chExt cx="8667115" cy="46081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2544" y="1458719"/>
              <a:ext cx="8353874" cy="446292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840" y="3645420"/>
              <a:ext cx="1970532" cy="60958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00990" y="3679698"/>
              <a:ext cx="1861185" cy="500380"/>
            </a:xfrm>
            <a:custGeom>
              <a:avLst/>
              <a:gdLst/>
              <a:ahLst/>
              <a:cxnLst/>
              <a:rect l="l" t="t" r="r" b="b"/>
              <a:pathLst>
                <a:path w="1861185" h="500379">
                  <a:moveTo>
                    <a:pt x="0" y="499871"/>
                  </a:moveTo>
                  <a:lnTo>
                    <a:pt x="1860804" y="499871"/>
                  </a:lnTo>
                  <a:lnTo>
                    <a:pt x="1860804" y="0"/>
                  </a:lnTo>
                  <a:lnTo>
                    <a:pt x="0" y="0"/>
                  </a:lnTo>
                  <a:lnTo>
                    <a:pt x="0" y="499871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45891" y="4178807"/>
              <a:ext cx="5935980" cy="185928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931668" y="4164520"/>
              <a:ext cx="5964555" cy="1887855"/>
            </a:xfrm>
            <a:custGeom>
              <a:avLst/>
              <a:gdLst/>
              <a:ahLst/>
              <a:cxnLst/>
              <a:rect l="l" t="t" r="r" b="b"/>
              <a:pathLst>
                <a:path w="5964555" h="1887854">
                  <a:moveTo>
                    <a:pt x="0" y="1887855"/>
                  </a:moveTo>
                  <a:lnTo>
                    <a:pt x="5964555" y="1887855"/>
                  </a:lnTo>
                  <a:lnTo>
                    <a:pt x="5964555" y="0"/>
                  </a:lnTo>
                  <a:lnTo>
                    <a:pt x="0" y="0"/>
                  </a:lnTo>
                  <a:lnTo>
                    <a:pt x="0" y="1887855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06751" y="3895344"/>
              <a:ext cx="740689" cy="48005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248788" y="3918457"/>
              <a:ext cx="583565" cy="322580"/>
            </a:xfrm>
            <a:custGeom>
              <a:avLst/>
              <a:gdLst/>
              <a:ahLst/>
              <a:cxnLst/>
              <a:rect l="l" t="t" r="r" b="b"/>
              <a:pathLst>
                <a:path w="583564" h="322579">
                  <a:moveTo>
                    <a:pt x="510446" y="297274"/>
                  </a:moveTo>
                  <a:lnTo>
                    <a:pt x="498475" y="319532"/>
                  </a:lnTo>
                  <a:lnTo>
                    <a:pt x="583565" y="322199"/>
                  </a:lnTo>
                  <a:lnTo>
                    <a:pt x="570260" y="303276"/>
                  </a:lnTo>
                  <a:lnTo>
                    <a:pt x="521588" y="303276"/>
                  </a:lnTo>
                  <a:lnTo>
                    <a:pt x="510446" y="297274"/>
                  </a:lnTo>
                  <a:close/>
                </a:path>
                <a:path w="583564" h="322579">
                  <a:moveTo>
                    <a:pt x="522478" y="274906"/>
                  </a:moveTo>
                  <a:lnTo>
                    <a:pt x="510446" y="297274"/>
                  </a:lnTo>
                  <a:lnTo>
                    <a:pt x="521588" y="303276"/>
                  </a:lnTo>
                  <a:lnTo>
                    <a:pt x="533654" y="280924"/>
                  </a:lnTo>
                  <a:lnTo>
                    <a:pt x="522478" y="274906"/>
                  </a:lnTo>
                  <a:close/>
                </a:path>
                <a:path w="583564" h="322579">
                  <a:moveTo>
                    <a:pt x="534543" y="252476"/>
                  </a:moveTo>
                  <a:lnTo>
                    <a:pt x="522478" y="274906"/>
                  </a:lnTo>
                  <a:lnTo>
                    <a:pt x="533654" y="280924"/>
                  </a:lnTo>
                  <a:lnTo>
                    <a:pt x="521588" y="303276"/>
                  </a:lnTo>
                  <a:lnTo>
                    <a:pt x="570260" y="303276"/>
                  </a:lnTo>
                  <a:lnTo>
                    <a:pt x="534543" y="252476"/>
                  </a:lnTo>
                  <a:close/>
                </a:path>
                <a:path w="583564" h="322579">
                  <a:moveTo>
                    <a:pt x="11937" y="0"/>
                  </a:moveTo>
                  <a:lnTo>
                    <a:pt x="0" y="22352"/>
                  </a:lnTo>
                  <a:lnTo>
                    <a:pt x="510446" y="297274"/>
                  </a:lnTo>
                  <a:lnTo>
                    <a:pt x="522478" y="274906"/>
                  </a:lnTo>
                  <a:lnTo>
                    <a:pt x="1193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</a:t>
            </a:r>
            <a:r>
              <a:rPr spc="190" dirty="0"/>
              <a:t> </a:t>
            </a:r>
            <a:r>
              <a:rPr spc="65" dirty="0"/>
              <a:t>Statistical</a:t>
            </a:r>
            <a:r>
              <a:rPr spc="215" dirty="0"/>
              <a:t> </a:t>
            </a:r>
            <a:r>
              <a:rPr spc="60" dirty="0"/>
              <a:t>Software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/>
              <a:t>77</a:t>
            </a:fld>
            <a:endParaRPr spc="-25" dirty="0"/>
          </a:p>
        </p:txBody>
      </p:sp>
      <p:sp>
        <p:nvSpPr>
          <p:cNvPr id="11" name="object 11"/>
          <p:cNvSpPr txBox="1"/>
          <p:nvPr/>
        </p:nvSpPr>
        <p:spPr>
          <a:xfrm>
            <a:off x="285089" y="1017270"/>
            <a:ext cx="12084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R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설치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(2)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</a:t>
            </a:r>
            <a:r>
              <a:rPr spc="190" dirty="0"/>
              <a:t> </a:t>
            </a:r>
            <a:r>
              <a:rPr spc="65" dirty="0"/>
              <a:t>Statistical</a:t>
            </a:r>
            <a:r>
              <a:rPr spc="215" dirty="0"/>
              <a:t> </a:t>
            </a:r>
            <a:r>
              <a:rPr spc="60" dirty="0"/>
              <a:t>Software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19888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R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기본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UI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(RGui)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20559" y="3266059"/>
            <a:ext cx="27178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0" dirty="0">
                <a:solidFill>
                  <a:srgbClr val="1B1F2E"/>
                </a:solidFill>
                <a:latin typeface="Malgun Gothic"/>
                <a:cs typeface="Malgun Gothic"/>
              </a:rPr>
              <a:t>…</a:t>
            </a:r>
            <a:endParaRPr sz="2200">
              <a:latin typeface="Malgun Gothic"/>
              <a:cs typeface="Malgun Gothic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8552" y="1460356"/>
            <a:ext cx="5036820" cy="507912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03592" y="3252215"/>
            <a:ext cx="312420" cy="31242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/>
              <a:t>78</a:t>
            </a:fld>
            <a:endParaRPr spc="-25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</a:t>
            </a:r>
            <a:r>
              <a:rPr spc="190" dirty="0"/>
              <a:t> </a:t>
            </a:r>
            <a:r>
              <a:rPr spc="65" dirty="0"/>
              <a:t>Statistical</a:t>
            </a:r>
            <a:r>
              <a:rPr spc="215" dirty="0"/>
              <a:t> </a:t>
            </a:r>
            <a:r>
              <a:rPr spc="60" dirty="0"/>
              <a:t>Software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176259" cy="1626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R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Studio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600"/>
              </a:spcBef>
            </a:pPr>
            <a:endParaRPr sz="2000">
              <a:latin typeface="Malgun Gothic"/>
              <a:cs typeface="Malgun Gothic"/>
            </a:endParaRPr>
          </a:p>
          <a:p>
            <a:pPr marL="715645" indent="-227965">
              <a:lnSpc>
                <a:spcPct val="100000"/>
              </a:lnSpc>
              <a:buFont typeface="Wingdings"/>
              <a:buChar char=""/>
              <a:tabLst>
                <a:tab pos="71564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더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보기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좋고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편리한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UI를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위해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R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Studio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를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설치하여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활용하는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것을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25" dirty="0">
                <a:solidFill>
                  <a:srgbClr val="333D47"/>
                </a:solidFill>
                <a:latin typeface="Malgun Gothic"/>
                <a:cs typeface="Malgun Gothic"/>
              </a:rPr>
              <a:t>권장</a:t>
            </a:r>
            <a:endParaRPr sz="1800">
              <a:latin typeface="Malgun Gothic"/>
              <a:cs typeface="Malgun Gothic"/>
            </a:endParaRPr>
          </a:p>
          <a:p>
            <a:pPr marL="715645" indent="-227965">
              <a:lnSpc>
                <a:spcPct val="100000"/>
              </a:lnSpc>
              <a:spcBef>
                <a:spcPts val="650"/>
              </a:spcBef>
              <a:buClr>
                <a:srgbClr val="333D47"/>
              </a:buClr>
              <a:buFont typeface="Wingdings"/>
              <a:buChar char=""/>
              <a:tabLst>
                <a:tab pos="715645" algn="l"/>
              </a:tabLst>
            </a:pPr>
            <a:r>
              <a:rPr sz="1800" u="sng" spc="-10" dirty="0">
                <a:solidFill>
                  <a:srgbClr val="00698F"/>
                </a:solidFill>
                <a:uFill>
                  <a:solidFill>
                    <a:srgbClr val="00698F"/>
                  </a:solidFill>
                </a:uFill>
                <a:latin typeface="Malgun Gothic"/>
                <a:cs typeface="Malgun Gothic"/>
                <a:hlinkClick r:id="rId2"/>
              </a:rPr>
              <a:t>https://posit.co/download/rstudio-</a:t>
            </a:r>
            <a:r>
              <a:rPr sz="1800" u="sng" dirty="0">
                <a:solidFill>
                  <a:srgbClr val="00698F"/>
                </a:solidFill>
                <a:uFill>
                  <a:solidFill>
                    <a:srgbClr val="00698F"/>
                  </a:solidFill>
                </a:uFill>
                <a:latin typeface="Malgun Gothic"/>
                <a:cs typeface="Malgun Gothic"/>
                <a:hlinkClick r:id="rId2"/>
              </a:rPr>
              <a:t>desktop/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에서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Rstudio</a:t>
            </a:r>
            <a:r>
              <a:rPr sz="18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Desktop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25" dirty="0">
                <a:solidFill>
                  <a:srgbClr val="333D47"/>
                </a:solidFill>
                <a:latin typeface="Malgun Gothic"/>
                <a:cs typeface="Malgun Gothic"/>
              </a:rPr>
              <a:t>설치</a:t>
            </a:r>
            <a:endParaRPr sz="180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78735" y="2656345"/>
            <a:ext cx="4986527" cy="399896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00846" y="3794059"/>
            <a:ext cx="337435" cy="33750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186810" y="3702177"/>
            <a:ext cx="8375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solidFill>
                  <a:srgbClr val="FF0000"/>
                </a:solidFill>
                <a:latin typeface="Malgun Gothic"/>
                <a:cs typeface="Malgun Gothic"/>
              </a:rPr>
              <a:t>스크립트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/>
              <a:t>79</a:t>
            </a:fld>
            <a:endParaRPr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4112133" y="5025897"/>
            <a:ext cx="3852545" cy="8343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14145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플롯,</a:t>
            </a:r>
            <a:r>
              <a:rPr sz="16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파일</a:t>
            </a:r>
            <a:r>
              <a:rPr sz="16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경로,</a:t>
            </a:r>
            <a:r>
              <a:rPr sz="16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도움말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0" dirty="0">
                <a:solidFill>
                  <a:srgbClr val="FF0000"/>
                </a:solidFill>
                <a:latin typeface="Malgun Gothic"/>
                <a:cs typeface="Malgun Gothic"/>
              </a:rPr>
              <a:t>등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535"/>
              </a:spcBef>
            </a:pP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콘솔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75859" y="3345637"/>
            <a:ext cx="11842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변수</a:t>
            </a:r>
            <a:r>
              <a:rPr sz="16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확인</a:t>
            </a:r>
            <a:r>
              <a:rPr sz="16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0" dirty="0">
                <a:solidFill>
                  <a:srgbClr val="FF0000"/>
                </a:solidFill>
                <a:latin typeface="Malgun Gothic"/>
                <a:cs typeface="Malgun Gothic"/>
              </a:rPr>
              <a:t>등</a:t>
            </a:r>
            <a:endParaRPr sz="16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Introduction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35255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56959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정부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R&amp;D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지원과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기업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혁신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관련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연구: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혼동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변수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7872" y="1781403"/>
            <a:ext cx="2833370" cy="280035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19"/>
              </a:spcBef>
              <a:buFont typeface="Wingdings"/>
              <a:buChar char=""/>
              <a:tabLst>
                <a:tab pos="24130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고려한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혼동변수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목록</a:t>
            </a:r>
            <a:endParaRPr sz="2000">
              <a:latin typeface="Malgun Gothic"/>
              <a:cs typeface="Malgun Gothic"/>
            </a:endParaRPr>
          </a:p>
          <a:p>
            <a:pPr marL="698500" lvl="1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698500" algn="l"/>
              </a:tabLst>
            </a:pP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업력</a:t>
            </a:r>
            <a:endParaRPr sz="2000">
              <a:latin typeface="Malgun Gothic"/>
              <a:cs typeface="Malgun Gothic"/>
            </a:endParaRPr>
          </a:p>
          <a:p>
            <a:pPr marL="698500" lvl="1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698500" algn="l"/>
              </a:tabLst>
            </a:pP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매출액</a:t>
            </a:r>
            <a:endParaRPr sz="2000">
              <a:latin typeface="Malgun Gothic"/>
              <a:cs typeface="Malgun Gothic"/>
            </a:endParaRPr>
          </a:p>
          <a:p>
            <a:pPr marL="698500" lvl="1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69850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종사자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5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endParaRPr sz="2000">
              <a:latin typeface="Malgun Gothic"/>
              <a:cs typeface="Malgun Gothic"/>
            </a:endParaRPr>
          </a:p>
          <a:p>
            <a:pPr marL="698500" lvl="1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69850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석사이상인력</a:t>
            </a:r>
            <a:r>
              <a:rPr sz="2000" spc="-6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비중</a:t>
            </a:r>
            <a:endParaRPr sz="2000">
              <a:latin typeface="Malgun Gothic"/>
              <a:cs typeface="Malgun Gothic"/>
            </a:endParaRPr>
          </a:p>
          <a:p>
            <a:pPr marL="698500" lvl="1" indent="-228600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69850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연구인력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비중</a:t>
            </a:r>
            <a:endParaRPr sz="2000">
              <a:latin typeface="Malgun Gothic"/>
              <a:cs typeface="Malgun Gothic"/>
            </a:endParaRPr>
          </a:p>
          <a:p>
            <a:pPr marL="698500" lvl="1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698500" algn="l"/>
              </a:tabLst>
            </a:pP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...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50104" y="1801774"/>
            <a:ext cx="2875915" cy="610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처치(정부</a:t>
            </a:r>
            <a:r>
              <a:rPr sz="1600" b="1" spc="-4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R&amp;D</a:t>
            </a:r>
            <a:r>
              <a:rPr sz="1600" b="1" spc="-4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수혜)에</a:t>
            </a:r>
            <a:r>
              <a:rPr sz="16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영향을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미칠만한</a:t>
            </a:r>
            <a:r>
              <a:rPr sz="1600" b="1" spc="-5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20" dirty="0">
                <a:solidFill>
                  <a:srgbClr val="FF0000"/>
                </a:solidFill>
                <a:latin typeface="Malgun Gothic"/>
                <a:cs typeface="Malgun Gothic"/>
              </a:rPr>
              <a:t>요인은?</a:t>
            </a:r>
            <a:endParaRPr sz="16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</a:t>
            </a:r>
            <a:r>
              <a:rPr spc="190" dirty="0"/>
              <a:t> </a:t>
            </a:r>
            <a:r>
              <a:rPr spc="65" dirty="0"/>
              <a:t>Statistical</a:t>
            </a:r>
            <a:r>
              <a:rPr spc="215" dirty="0"/>
              <a:t> </a:t>
            </a:r>
            <a:r>
              <a:rPr spc="60" dirty="0"/>
              <a:t>Software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/>
              <a:t>80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393430" cy="48761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R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패키지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활용법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sz="2000">
              <a:latin typeface="Malgun Gothic"/>
              <a:cs typeface="Malgun Gothic"/>
            </a:endParaRPr>
          </a:p>
          <a:p>
            <a:pPr marL="563245" indent="-227965">
              <a:lnSpc>
                <a:spcPct val="100000"/>
              </a:lnSpc>
              <a:buFont typeface="Wingdings"/>
              <a:buChar char=""/>
              <a:tabLst>
                <a:tab pos="56324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기본적인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기능(선형회귀분석, </a:t>
            </a:r>
            <a:r>
              <a:rPr sz="1800" spc="-60" dirty="0">
                <a:solidFill>
                  <a:srgbClr val="333D47"/>
                </a:solidFill>
                <a:latin typeface="Malgun Gothic"/>
                <a:cs typeface="Malgun Gothic"/>
              </a:rPr>
              <a:t>t-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검정 등)은 별도 패키지 설치</a:t>
            </a:r>
            <a:r>
              <a:rPr sz="1800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없이도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25" dirty="0">
                <a:solidFill>
                  <a:srgbClr val="333D47"/>
                </a:solidFill>
                <a:latin typeface="Malgun Gothic"/>
                <a:cs typeface="Malgun Gothic"/>
              </a:rPr>
              <a:t>가능</a:t>
            </a:r>
            <a:endParaRPr sz="1800">
              <a:latin typeface="Malgun Gothic"/>
              <a:cs typeface="Malgun Gothic"/>
            </a:endParaRPr>
          </a:p>
          <a:p>
            <a:pPr marL="1021080" lvl="1" indent="-2286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1021080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주요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기능은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이미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25" dirty="0">
                <a:solidFill>
                  <a:srgbClr val="333D47"/>
                </a:solidFill>
                <a:latin typeface="Malgun Gothic"/>
                <a:cs typeface="Malgun Gothic"/>
              </a:rPr>
              <a:t>내장</a:t>
            </a:r>
            <a:endParaRPr sz="1800">
              <a:latin typeface="Malgun Gothic"/>
              <a:cs typeface="Malgun Gothic"/>
            </a:endParaRPr>
          </a:p>
          <a:p>
            <a:pPr marL="1021080" marR="2312670" lvl="1" indent="-229235">
              <a:lnSpc>
                <a:spcPct val="110000"/>
              </a:lnSpc>
              <a:spcBef>
                <a:spcPts val="434"/>
              </a:spcBef>
              <a:buFont typeface="Arial MT"/>
              <a:buChar char="•"/>
              <a:tabLst>
                <a:tab pos="1021080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R에서</a:t>
            </a:r>
            <a:r>
              <a:rPr sz="18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기본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제공하는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몇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가지 샘플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데이터도</a:t>
            </a:r>
            <a:r>
              <a:rPr sz="18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25" dirty="0">
                <a:solidFill>
                  <a:srgbClr val="333D47"/>
                </a:solidFill>
                <a:latin typeface="Malgun Gothic"/>
                <a:cs typeface="Malgun Gothic"/>
              </a:rPr>
              <a:t>있음 </a:t>
            </a:r>
            <a:r>
              <a:rPr sz="1800" u="sng" spc="-10" dirty="0">
                <a:solidFill>
                  <a:srgbClr val="00698F"/>
                </a:solidFill>
                <a:uFill>
                  <a:solidFill>
                    <a:srgbClr val="00698F"/>
                  </a:solidFill>
                </a:uFill>
                <a:latin typeface="Malgun Gothic"/>
                <a:cs typeface="Malgun Gothic"/>
                <a:hlinkClick r:id="rId2"/>
              </a:rPr>
              <a:t>https://stat.ethz.ch/R-manual/R-</a:t>
            </a:r>
            <a:r>
              <a:rPr sz="1800" spc="-10" dirty="0">
                <a:solidFill>
                  <a:srgbClr val="00698F"/>
                </a:solidFill>
                <a:latin typeface="Malgun Gothic"/>
                <a:cs typeface="Malgun Gothic"/>
                <a:hlinkClick r:id="rId2"/>
              </a:rPr>
              <a:t> </a:t>
            </a:r>
            <a:r>
              <a:rPr sz="1800" u="sng" spc="-10" dirty="0">
                <a:solidFill>
                  <a:srgbClr val="00698F"/>
                </a:solidFill>
                <a:uFill>
                  <a:solidFill>
                    <a:srgbClr val="00698F"/>
                  </a:solidFill>
                </a:uFill>
                <a:latin typeface="Malgun Gothic"/>
                <a:cs typeface="Malgun Gothic"/>
                <a:hlinkClick r:id="rId2"/>
              </a:rPr>
              <a:t>devel/library/datasets/html/00Index.html</a:t>
            </a:r>
            <a:endParaRPr sz="1800">
              <a:latin typeface="Malgun Gothic"/>
              <a:cs typeface="Malgun Gothic"/>
            </a:endParaRPr>
          </a:p>
          <a:p>
            <a:pPr marL="562610" marR="5080" indent="-227965">
              <a:lnSpc>
                <a:spcPct val="110000"/>
              </a:lnSpc>
              <a:spcBef>
                <a:spcPts val="3240"/>
              </a:spcBef>
              <a:buFont typeface="Wingdings"/>
              <a:buChar char=""/>
              <a:tabLst>
                <a:tab pos="563880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그러나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기개발된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다양한 패키지들을</a:t>
            </a:r>
            <a:r>
              <a:rPr sz="1800" b="1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활용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하기 위해서는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패키지 설치 및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25" dirty="0">
                <a:solidFill>
                  <a:srgbClr val="333D47"/>
                </a:solidFill>
                <a:latin typeface="Malgun Gothic"/>
                <a:cs typeface="Malgun Gothic"/>
              </a:rPr>
              <a:t>임포 	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트(불러오기)가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25" dirty="0">
                <a:solidFill>
                  <a:srgbClr val="333D47"/>
                </a:solidFill>
                <a:latin typeface="Malgun Gothic"/>
                <a:cs typeface="Malgun Gothic"/>
              </a:rPr>
              <a:t>필요함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90"/>
              </a:spcBef>
              <a:buClr>
                <a:srgbClr val="333D47"/>
              </a:buClr>
              <a:buFont typeface="Wingdings"/>
              <a:buChar char=""/>
            </a:pPr>
            <a:endParaRPr sz="1800">
              <a:latin typeface="Malgun Gothic"/>
              <a:cs typeface="Malgun Gothic"/>
            </a:endParaRPr>
          </a:p>
          <a:p>
            <a:pPr marL="563245" indent="-227965">
              <a:lnSpc>
                <a:spcPct val="100000"/>
              </a:lnSpc>
              <a:buFont typeface="Wingdings"/>
              <a:buChar char=""/>
              <a:tabLst>
                <a:tab pos="56324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패키지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설치 커맨드:</a:t>
            </a:r>
            <a:r>
              <a:rPr sz="1800" b="1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install.packages(“패키지명”)</a:t>
            </a:r>
            <a:endParaRPr sz="1800">
              <a:latin typeface="Malgun Gothic"/>
              <a:cs typeface="Malgun Gothic"/>
            </a:endParaRPr>
          </a:p>
          <a:p>
            <a:pPr marL="563245" indent="-227965">
              <a:lnSpc>
                <a:spcPct val="100000"/>
              </a:lnSpc>
              <a:spcBef>
                <a:spcPts val="650"/>
              </a:spcBef>
              <a:buFont typeface="Wingdings"/>
              <a:buChar char=""/>
              <a:tabLst>
                <a:tab pos="56324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패키지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임포트:</a:t>
            </a:r>
            <a:r>
              <a:rPr sz="1800" b="1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library(“패키지명”)</a:t>
            </a:r>
            <a:endParaRPr sz="1800">
              <a:latin typeface="Malgun Gothic"/>
              <a:cs typeface="Malgun Gothic"/>
            </a:endParaRPr>
          </a:p>
          <a:p>
            <a:pPr marL="1021080" lvl="1" indent="-2286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1021080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Python에서</a:t>
            </a:r>
            <a:r>
              <a:rPr sz="1800" b="1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import와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같은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25" dirty="0">
                <a:solidFill>
                  <a:srgbClr val="333D47"/>
                </a:solidFill>
                <a:latin typeface="Malgun Gothic"/>
                <a:cs typeface="Malgun Gothic"/>
              </a:rPr>
              <a:t>기능</a:t>
            </a:r>
            <a:endParaRPr sz="1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</a:t>
            </a:r>
            <a:r>
              <a:rPr spc="190" dirty="0"/>
              <a:t> </a:t>
            </a:r>
            <a:r>
              <a:rPr spc="65" dirty="0"/>
              <a:t>Statistical</a:t>
            </a:r>
            <a:r>
              <a:rPr spc="215" dirty="0"/>
              <a:t> </a:t>
            </a:r>
            <a:r>
              <a:rPr spc="60" dirty="0"/>
              <a:t>Software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314055" cy="1419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R에서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한글이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깨져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보일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때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해결법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sz="2000">
              <a:latin typeface="Malgun Gothic"/>
              <a:cs typeface="Malgun Gothic"/>
            </a:endParaRPr>
          </a:p>
          <a:p>
            <a:pPr marL="563245" indent="-227965">
              <a:lnSpc>
                <a:spcPct val="100000"/>
              </a:lnSpc>
              <a:buFont typeface="Wingdings"/>
              <a:buChar char=""/>
              <a:tabLst>
                <a:tab pos="56324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Rstudio</a:t>
            </a:r>
            <a:r>
              <a:rPr sz="18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좌상단</a:t>
            </a:r>
            <a:r>
              <a:rPr sz="18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File</a:t>
            </a:r>
            <a:r>
              <a:rPr sz="18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&gt;</a:t>
            </a:r>
            <a:r>
              <a:rPr sz="18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Reopen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with</a:t>
            </a:r>
            <a:r>
              <a:rPr sz="18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Encoding</a:t>
            </a:r>
            <a:r>
              <a:rPr sz="1800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&gt;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Show</a:t>
            </a:r>
            <a:r>
              <a:rPr sz="18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all</a:t>
            </a:r>
            <a:r>
              <a:rPr sz="18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encodings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25" dirty="0">
                <a:solidFill>
                  <a:srgbClr val="333D47"/>
                </a:solidFill>
                <a:latin typeface="Malgun Gothic"/>
                <a:cs typeface="Malgun Gothic"/>
              </a:rPr>
              <a:t>체크박</a:t>
            </a:r>
            <a:endParaRPr sz="1800">
              <a:latin typeface="Malgun Gothic"/>
              <a:cs typeface="Malgun Gothic"/>
            </a:endParaRPr>
          </a:p>
          <a:p>
            <a:pPr marL="563880">
              <a:lnSpc>
                <a:spcPct val="100000"/>
              </a:lnSpc>
              <a:spcBef>
                <a:spcPts val="215"/>
              </a:spcBef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스 체크 &gt;</a:t>
            </a:r>
            <a:r>
              <a:rPr sz="18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euc-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kr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선택 &gt; ok </a:t>
            </a:r>
            <a:r>
              <a:rPr sz="1800" spc="-25" dirty="0">
                <a:solidFill>
                  <a:srgbClr val="333D47"/>
                </a:solidFill>
                <a:latin typeface="Malgun Gothic"/>
                <a:cs typeface="Malgun Gothic"/>
              </a:rPr>
              <a:t>클릭</a:t>
            </a:r>
            <a:endParaRPr sz="180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51760" y="2596895"/>
            <a:ext cx="3878580" cy="394258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/>
              <a:t>81</a:t>
            </a:fld>
            <a:endParaRPr spc="-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2389" y="1017270"/>
            <a:ext cx="8432800" cy="139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정부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R&amp;D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지원과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기업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혁신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관련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연구: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매칭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이전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5"/>
              </a:spcBef>
            </a:pPr>
            <a:endParaRPr sz="2000">
              <a:latin typeface="Malgun Gothic"/>
              <a:cs typeface="Malgun Gothic"/>
            </a:endParaRPr>
          </a:p>
          <a:p>
            <a:pPr marL="576580" indent="-228600">
              <a:lnSpc>
                <a:spcPts val="2265"/>
              </a:lnSpc>
              <a:buFont typeface="Wingdings"/>
              <a:buChar char=""/>
              <a:tabLst>
                <a:tab pos="57658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PSM을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이용한</a:t>
            </a:r>
            <a:r>
              <a:rPr sz="20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매칭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이전</a:t>
            </a:r>
            <a:r>
              <a:rPr sz="2000" b="1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기초통계량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비교</a:t>
            </a:r>
            <a:r>
              <a:rPr sz="2000" spc="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400" b="1" baseline="20833" dirty="0">
                <a:solidFill>
                  <a:srgbClr val="FF0000"/>
                </a:solidFill>
                <a:latin typeface="Malgun Gothic"/>
                <a:cs typeface="Malgun Gothic"/>
              </a:rPr>
              <a:t>수혜기업의</a:t>
            </a:r>
            <a:r>
              <a:rPr sz="2400" b="1" spc="15" baseline="20833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400" b="1" baseline="20833" dirty="0">
                <a:solidFill>
                  <a:srgbClr val="FF0000"/>
                </a:solidFill>
                <a:latin typeface="Malgun Gothic"/>
                <a:cs typeface="Malgun Gothic"/>
              </a:rPr>
              <a:t>주요</a:t>
            </a:r>
            <a:r>
              <a:rPr sz="2400" b="1" spc="-22" baseline="20833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400" b="1" baseline="20833" dirty="0">
                <a:solidFill>
                  <a:srgbClr val="FF0000"/>
                </a:solidFill>
                <a:latin typeface="Malgun Gothic"/>
                <a:cs typeface="Malgun Gothic"/>
              </a:rPr>
              <a:t>지표가</a:t>
            </a:r>
            <a:r>
              <a:rPr sz="2400" b="1" spc="-15" baseline="20833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400" b="1" baseline="20833" dirty="0">
                <a:solidFill>
                  <a:srgbClr val="FF0000"/>
                </a:solidFill>
                <a:latin typeface="Malgun Gothic"/>
                <a:cs typeface="Malgun Gothic"/>
              </a:rPr>
              <a:t>더</a:t>
            </a:r>
            <a:r>
              <a:rPr sz="2400" b="1" spc="-22" baseline="20833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400" b="1" spc="-37" baseline="20833" dirty="0">
                <a:solidFill>
                  <a:srgbClr val="FF0000"/>
                </a:solidFill>
                <a:latin typeface="Malgun Gothic"/>
                <a:cs typeface="Malgun Gothic"/>
              </a:rPr>
              <a:t>우수</a:t>
            </a:r>
            <a:endParaRPr sz="2400" baseline="20833">
              <a:latin typeface="Malgun Gothic"/>
              <a:cs typeface="Malgun Gothic"/>
            </a:endParaRPr>
          </a:p>
          <a:p>
            <a:pPr marL="5453380">
              <a:lnSpc>
                <a:spcPts val="1785"/>
              </a:lnSpc>
            </a:pP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중소기업의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경우</a:t>
            </a:r>
            <a:r>
              <a:rPr sz="1600" b="1" spc="-5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특히</a:t>
            </a:r>
            <a:r>
              <a:rPr sz="16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편차가</a:t>
            </a:r>
            <a:r>
              <a:rPr sz="16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0" dirty="0">
                <a:solidFill>
                  <a:srgbClr val="FF0000"/>
                </a:solidFill>
                <a:latin typeface="Malgun Gothic"/>
                <a:cs typeface="Malgun Gothic"/>
              </a:rPr>
              <a:t>큼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99154" y="2527492"/>
            <a:ext cx="8005445" cy="3507740"/>
            <a:chOff x="599154" y="2527492"/>
            <a:chExt cx="8005445" cy="35077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9154" y="2527492"/>
              <a:ext cx="7905178" cy="337191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39283" y="3034284"/>
              <a:ext cx="548678" cy="300075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001006" y="3073146"/>
              <a:ext cx="429895" cy="2882265"/>
            </a:xfrm>
            <a:custGeom>
              <a:avLst/>
              <a:gdLst/>
              <a:ahLst/>
              <a:cxnLst/>
              <a:rect l="l" t="t" r="r" b="b"/>
              <a:pathLst>
                <a:path w="429895" h="2882265">
                  <a:moveTo>
                    <a:pt x="0" y="2881884"/>
                  </a:moveTo>
                  <a:lnTo>
                    <a:pt x="429768" y="2881884"/>
                  </a:lnTo>
                  <a:lnTo>
                    <a:pt x="429768" y="0"/>
                  </a:lnTo>
                  <a:lnTo>
                    <a:pt x="0" y="0"/>
                  </a:lnTo>
                  <a:lnTo>
                    <a:pt x="0" y="2881884"/>
                  </a:lnTo>
                  <a:close/>
                </a:path>
              </a:pathLst>
            </a:custGeom>
            <a:ln w="38100">
              <a:solidFill>
                <a:srgbClr val="EB2C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57388" y="3034284"/>
              <a:ext cx="547090" cy="300075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119110" y="3073146"/>
              <a:ext cx="428625" cy="2882265"/>
            </a:xfrm>
            <a:custGeom>
              <a:avLst/>
              <a:gdLst/>
              <a:ahLst/>
              <a:cxnLst/>
              <a:rect l="l" t="t" r="r" b="b"/>
              <a:pathLst>
                <a:path w="428625" h="2882265">
                  <a:moveTo>
                    <a:pt x="0" y="2881884"/>
                  </a:moveTo>
                  <a:lnTo>
                    <a:pt x="428244" y="2881884"/>
                  </a:lnTo>
                  <a:lnTo>
                    <a:pt x="428244" y="0"/>
                  </a:lnTo>
                  <a:lnTo>
                    <a:pt x="0" y="0"/>
                  </a:lnTo>
                  <a:lnTo>
                    <a:pt x="0" y="2881884"/>
                  </a:lnTo>
                  <a:close/>
                </a:path>
              </a:pathLst>
            </a:custGeom>
            <a:ln w="38100">
              <a:solidFill>
                <a:srgbClr val="EB2C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679060" y="6061049"/>
            <a:ext cx="10604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60" dirty="0">
                <a:solidFill>
                  <a:srgbClr val="FF0000"/>
                </a:solidFill>
                <a:latin typeface="Malgun Gothic"/>
                <a:cs typeface="Malgun Gothic"/>
              </a:rPr>
              <a:t>t-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검정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결과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35255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50" dirty="0"/>
              <a:t>9</a:t>
            </a:fld>
            <a:endParaRPr spc="-50" dirty="0"/>
          </a:p>
        </p:txBody>
      </p:sp>
      <p:sp>
        <p:nvSpPr>
          <p:cNvPr id="11" name="object 11"/>
          <p:cNvSpPr txBox="1"/>
          <p:nvPr/>
        </p:nvSpPr>
        <p:spPr>
          <a:xfrm>
            <a:off x="7853933" y="6054953"/>
            <a:ext cx="10604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60" dirty="0">
                <a:solidFill>
                  <a:srgbClr val="FF0000"/>
                </a:solidFill>
                <a:latin typeface="Malgun Gothic"/>
                <a:cs typeface="Malgun Gothic"/>
              </a:rPr>
              <a:t>t-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검정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결과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7438" y="5936081"/>
            <a:ext cx="3315335" cy="46482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통상적 유의도</a:t>
            </a:r>
            <a:r>
              <a:rPr sz="1200" b="1" spc="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spc="-25" dirty="0">
                <a:solidFill>
                  <a:srgbClr val="FF0000"/>
                </a:solidFill>
                <a:latin typeface="Malgun Gothic"/>
                <a:cs typeface="Malgun Gothic"/>
              </a:rPr>
              <a:t>표현: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*,</a:t>
            </a:r>
            <a:r>
              <a:rPr sz="12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**,</a:t>
            </a:r>
            <a:r>
              <a:rPr sz="12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***</a:t>
            </a:r>
            <a:r>
              <a:rPr sz="120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각각</a:t>
            </a:r>
            <a:r>
              <a:rPr sz="120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10%,</a:t>
            </a:r>
            <a:r>
              <a:rPr sz="12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5%,</a:t>
            </a:r>
            <a:r>
              <a:rPr sz="120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1%</a:t>
            </a:r>
            <a:r>
              <a:rPr sz="120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유의수준에서</a:t>
            </a:r>
            <a:r>
              <a:rPr sz="12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spc="-25" dirty="0">
                <a:solidFill>
                  <a:srgbClr val="FF0000"/>
                </a:solidFill>
                <a:latin typeface="Malgun Gothic"/>
                <a:cs typeface="Malgun Gothic"/>
              </a:rPr>
              <a:t>유의</a:t>
            </a:r>
            <a:endParaRPr sz="1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98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6079</Words>
  <Application>Microsoft Office PowerPoint</Application>
  <PresentationFormat>화면 슬라이드 쇼(4:3)</PresentationFormat>
  <Paragraphs>913</Paragraphs>
  <Slides>81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81</vt:i4>
      </vt:variant>
    </vt:vector>
  </HeadingPairs>
  <TitlesOfParts>
    <vt:vector size="89" baseType="lpstr">
      <vt:lpstr>Arial MT</vt:lpstr>
      <vt:lpstr>Malgun Gothic</vt:lpstr>
      <vt:lpstr>Arial</vt:lpstr>
      <vt:lpstr>Calibri</vt:lpstr>
      <vt:lpstr>Cambria Math</vt:lpstr>
      <vt:lpstr>Times New Roman</vt:lpstr>
      <vt:lpstr>Wingdings</vt:lpstr>
      <vt:lpstr>Office Theme</vt:lpstr>
      <vt:lpstr>경영경제데이터분석</vt:lpstr>
      <vt:lpstr>Contents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What is PSM?</vt:lpstr>
      <vt:lpstr>PSM</vt:lpstr>
      <vt:lpstr>PSM</vt:lpstr>
      <vt:lpstr>PSM</vt:lpstr>
      <vt:lpstr>PSM</vt:lpstr>
      <vt:lpstr>PSM</vt:lpstr>
      <vt:lpstr>PSM</vt:lpstr>
      <vt:lpstr>PSM</vt:lpstr>
      <vt:lpstr>PSM</vt:lpstr>
      <vt:lpstr>Conducting PSM Analysis</vt:lpstr>
      <vt:lpstr>PSM Analysis Using R</vt:lpstr>
      <vt:lpstr>PSM Analysis Using R</vt:lpstr>
      <vt:lpstr>PSM Analysis Using R</vt:lpstr>
      <vt:lpstr>PSM Analysis Using R</vt:lpstr>
      <vt:lpstr>PSM Analysis Using R</vt:lpstr>
      <vt:lpstr>PSM Analysis Using R</vt:lpstr>
      <vt:lpstr>PSM Analysis Using R</vt:lpstr>
      <vt:lpstr>PSM Analysis Using R</vt:lpstr>
      <vt:lpstr>PSM Analysis Using R</vt:lpstr>
      <vt:lpstr>PSM Analysis Using R</vt:lpstr>
      <vt:lpstr>PSM Analysis Using R</vt:lpstr>
      <vt:lpstr>PSM Analysis Using R</vt:lpstr>
      <vt:lpstr>PSM Analysis Using R</vt:lpstr>
      <vt:lpstr>PSM Analysis Using R</vt:lpstr>
      <vt:lpstr>PSM Analysis Using R</vt:lpstr>
      <vt:lpstr>PSM Analysis Using R</vt:lpstr>
      <vt:lpstr>PSM Analysis Using R</vt:lpstr>
      <vt:lpstr>PSM Analysis Using R</vt:lpstr>
      <vt:lpstr>PSM Analysis Using R</vt:lpstr>
      <vt:lpstr>PSM Analysis Using R</vt:lpstr>
      <vt:lpstr>PSM Analysis Using R</vt:lpstr>
      <vt:lpstr>PSM Analysis Using R</vt:lpstr>
      <vt:lpstr>PSM Analysis Using R</vt:lpstr>
      <vt:lpstr>PSM Analysis Using R</vt:lpstr>
      <vt:lpstr>PSM Analysis Using R</vt:lpstr>
      <vt:lpstr>PSM Analysis Using R</vt:lpstr>
      <vt:lpstr>PSM Analysis Using R</vt:lpstr>
      <vt:lpstr>PSM Analysis Using R</vt:lpstr>
      <vt:lpstr>Quick Review with Another Dataset</vt:lpstr>
      <vt:lpstr>Quick Review</vt:lpstr>
      <vt:lpstr>Quick Review</vt:lpstr>
      <vt:lpstr>Quick Review</vt:lpstr>
      <vt:lpstr>Quick Review</vt:lpstr>
      <vt:lpstr>Quick Review</vt:lpstr>
      <vt:lpstr>Quick Review</vt:lpstr>
      <vt:lpstr>Quick Review</vt:lpstr>
      <vt:lpstr>Quick Review</vt:lpstr>
      <vt:lpstr>Quick Review</vt:lpstr>
      <vt:lpstr>Comparing PSM with Other Methods</vt:lpstr>
      <vt:lpstr>Multiple Linear Regression Model</vt:lpstr>
      <vt:lpstr>PSM vs Linear Regression</vt:lpstr>
      <vt:lpstr>PSM vs Linear Regression</vt:lpstr>
      <vt:lpstr>PSM vs Linear Regression</vt:lpstr>
      <vt:lpstr>Structural Equation Modelling</vt:lpstr>
      <vt:lpstr>PSM vs SEM</vt:lpstr>
      <vt:lpstr>Recap</vt:lpstr>
      <vt:lpstr>Recap</vt:lpstr>
      <vt:lpstr>Recap</vt:lpstr>
      <vt:lpstr>Recap</vt:lpstr>
      <vt:lpstr>Recap</vt:lpstr>
      <vt:lpstr>Appendix: R Statistical Software</vt:lpstr>
      <vt:lpstr>R Statistical Software</vt:lpstr>
      <vt:lpstr>R Statistical Software</vt:lpstr>
      <vt:lpstr>R Statistical Software</vt:lpstr>
      <vt:lpstr>R Statistical Software</vt:lpstr>
      <vt:lpstr>R Statistical Software</vt:lpstr>
      <vt:lpstr>R Statistical Software</vt:lpstr>
      <vt:lpstr>R Statistical Software</vt:lpstr>
      <vt:lpstr>R Statistical 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the relationship between technological improvement and innovation diffusion: An empirical test</dc:title>
  <dc:creator>JRWoo</dc:creator>
  <cp:lastModifiedBy>박건우</cp:lastModifiedBy>
  <cp:revision>2</cp:revision>
  <dcterms:created xsi:type="dcterms:W3CDTF">2024-03-19T07:58:56Z</dcterms:created>
  <dcterms:modified xsi:type="dcterms:W3CDTF">2024-03-19T08:28:05Z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2024-03-16T00:00:00Z</vt:filetime>
  </property>
  <property fmtid="{D5CDD505-2E9C-101B-9397-08002B2CF9AE}" pid="3" name="Creator">
    <vt:lpwstr>Microsoft® PowerPoint® LTSC</vt:lpwstr>
  </property>
  <property fmtid="{D5CDD505-2E9C-101B-9397-08002B2CF9AE}" pid="4" name="LastSaved">
    <vt:filetime>2024-03-19T00:00:00Z</vt:filetime>
  </property>
  <property fmtid="{D5CDD505-2E9C-101B-9397-08002B2CF9AE}" pid="5" name="Producer">
    <vt:lpwstr>Microsoft® PowerPoint® LTSC</vt:lpwstr>
  </property>
</Properties>
</file>