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8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0351F-B093-4393-8860-7FA5B9C6466E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07146-38E2-4E4E-8C14-5ECB07560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90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07146-38E2-4E4E-8C14-5ECB075606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752840" cy="756285"/>
          </a:xfrm>
          <a:custGeom>
            <a:avLst/>
            <a:gdLst/>
            <a:ahLst/>
            <a:cxnLst/>
            <a:rect l="l" t="t" r="r" b="b"/>
            <a:pathLst>
              <a:path w="8752840" h="756285">
                <a:moveTo>
                  <a:pt x="0" y="755903"/>
                </a:moveTo>
                <a:lnTo>
                  <a:pt x="8752332" y="755903"/>
                </a:lnTo>
                <a:lnTo>
                  <a:pt x="8752332" y="0"/>
                </a:lnTo>
                <a:lnTo>
                  <a:pt x="0" y="0"/>
                </a:lnTo>
                <a:lnTo>
                  <a:pt x="0" y="755903"/>
                </a:lnTo>
                <a:close/>
              </a:path>
            </a:pathLst>
          </a:custGeom>
          <a:solidFill>
            <a:srgbClr val="0E0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0951" y="0"/>
            <a:ext cx="3175" cy="756285"/>
          </a:xfrm>
          <a:custGeom>
            <a:avLst/>
            <a:gdLst/>
            <a:ahLst/>
            <a:cxnLst/>
            <a:rect l="l" t="t" r="r" b="b"/>
            <a:pathLst>
              <a:path w="3175" h="756285">
                <a:moveTo>
                  <a:pt x="0" y="755903"/>
                </a:moveTo>
                <a:lnTo>
                  <a:pt x="3048" y="755903"/>
                </a:lnTo>
                <a:lnTo>
                  <a:pt x="3048" y="0"/>
                </a:lnTo>
                <a:lnTo>
                  <a:pt x="0" y="0"/>
                </a:lnTo>
                <a:lnTo>
                  <a:pt x="0" y="755903"/>
                </a:lnTo>
                <a:close/>
              </a:path>
            </a:pathLst>
          </a:custGeom>
          <a:solidFill>
            <a:srgbClr val="0E0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52331" y="0"/>
            <a:ext cx="388620" cy="756285"/>
          </a:xfrm>
          <a:custGeom>
            <a:avLst/>
            <a:gdLst/>
            <a:ahLst/>
            <a:cxnLst/>
            <a:rect l="l" t="t" r="r" b="b"/>
            <a:pathLst>
              <a:path w="388620" h="756285">
                <a:moveTo>
                  <a:pt x="388620" y="0"/>
                </a:moveTo>
                <a:lnTo>
                  <a:pt x="0" y="0"/>
                </a:lnTo>
                <a:lnTo>
                  <a:pt x="0" y="755903"/>
                </a:lnTo>
                <a:lnTo>
                  <a:pt x="388620" y="755903"/>
                </a:lnTo>
                <a:lnTo>
                  <a:pt x="388620" y="0"/>
                </a:lnTo>
                <a:close/>
              </a:path>
            </a:pathLst>
          </a:custGeom>
          <a:solidFill>
            <a:srgbClr val="C0A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65024"/>
            <a:ext cx="7760334" cy="60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5007" y="3123692"/>
            <a:ext cx="7538720" cy="284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16111" y="6402211"/>
            <a:ext cx="284860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D47"/>
                </a:solidFill>
                <a:latin typeface="Malgun Gothic"/>
                <a:cs typeface="Malgun Gothic"/>
              </a:defRPr>
            </a:lvl1pPr>
          </a:lstStyle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18" Type="http://schemas.openxmlformats.org/officeDocument/2006/relationships/image" Target="../media/image33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2.png"/><Relationship Id="rId17" Type="http://schemas.openxmlformats.org/officeDocument/2006/relationships/image" Target="../media/image32.png"/><Relationship Id="rId2" Type="http://schemas.openxmlformats.org/officeDocument/2006/relationships/image" Target="../media/image10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5" Type="http://schemas.openxmlformats.org/officeDocument/2006/relationships/image" Target="../media/image30.png"/><Relationship Id="rId10" Type="http://schemas.openxmlformats.org/officeDocument/2006/relationships/image" Target="../media/image20.png"/><Relationship Id="rId19" Type="http://schemas.openxmlformats.org/officeDocument/2006/relationships/image" Target="../media/image34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2.png"/><Relationship Id="rId18" Type="http://schemas.openxmlformats.org/officeDocument/2006/relationships/image" Target="../media/image36.png"/><Relationship Id="rId3" Type="http://schemas.openxmlformats.org/officeDocument/2006/relationships/image" Target="../media/image11.png"/><Relationship Id="rId21" Type="http://schemas.openxmlformats.org/officeDocument/2006/relationships/image" Target="../media/image21.png"/><Relationship Id="rId7" Type="http://schemas.openxmlformats.org/officeDocument/2006/relationships/image" Target="../media/image17.png"/><Relationship Id="rId12" Type="http://schemas.openxmlformats.org/officeDocument/2006/relationships/image" Target="../media/image31.png"/><Relationship Id="rId17" Type="http://schemas.openxmlformats.org/officeDocument/2006/relationships/image" Target="../media/image18.png"/><Relationship Id="rId2" Type="http://schemas.openxmlformats.org/officeDocument/2006/relationships/image" Target="../media/image10.png"/><Relationship Id="rId16" Type="http://schemas.openxmlformats.org/officeDocument/2006/relationships/image" Target="../media/image16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0.png"/><Relationship Id="rId5" Type="http://schemas.openxmlformats.org/officeDocument/2006/relationships/image" Target="../media/image13.png"/><Relationship Id="rId15" Type="http://schemas.openxmlformats.org/officeDocument/2006/relationships/image" Target="../media/image34.png"/><Relationship Id="rId23" Type="http://schemas.openxmlformats.org/officeDocument/2006/relationships/image" Target="../media/image35.png"/><Relationship Id="rId10" Type="http://schemas.openxmlformats.org/officeDocument/2006/relationships/image" Target="../media/image23.png"/><Relationship Id="rId19" Type="http://schemas.openxmlformats.org/officeDocument/2006/relationships/image" Target="../media/image24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33.png"/><Relationship Id="rId2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18" Type="http://schemas.openxmlformats.org/officeDocument/2006/relationships/image" Target="../media/image44.png"/><Relationship Id="rId26" Type="http://schemas.openxmlformats.org/officeDocument/2006/relationships/image" Target="../media/image46.png"/><Relationship Id="rId3" Type="http://schemas.openxmlformats.org/officeDocument/2006/relationships/image" Target="../media/image10.png"/><Relationship Id="rId21" Type="http://schemas.openxmlformats.org/officeDocument/2006/relationships/image" Target="../media/image2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43.png"/><Relationship Id="rId25" Type="http://schemas.openxmlformats.org/officeDocument/2006/relationships/image" Target="../media/image32.png"/><Relationship Id="rId2" Type="http://schemas.openxmlformats.org/officeDocument/2006/relationships/image" Target="../media/image38.png"/><Relationship Id="rId16" Type="http://schemas.openxmlformats.org/officeDocument/2006/relationships/image" Target="../media/image4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39.png"/><Relationship Id="rId15" Type="http://schemas.openxmlformats.org/officeDocument/2006/relationships/image" Target="../media/image41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45.png"/><Relationship Id="rId4" Type="http://schemas.openxmlformats.org/officeDocument/2006/relationships/image" Target="../media/image11.png"/><Relationship Id="rId9" Type="http://schemas.openxmlformats.org/officeDocument/2006/relationships/image" Target="../media/image40.png"/><Relationship Id="rId14" Type="http://schemas.openxmlformats.org/officeDocument/2006/relationships/image" Target="../media/image23.png"/><Relationship Id="rId22" Type="http://schemas.openxmlformats.org/officeDocument/2006/relationships/image" Target="../media/image21.png"/><Relationship Id="rId27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18" Type="http://schemas.openxmlformats.org/officeDocument/2006/relationships/image" Target="../media/image4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2.png"/><Relationship Id="rId17" Type="http://schemas.openxmlformats.org/officeDocument/2006/relationships/image" Target="../media/image18.png"/><Relationship Id="rId2" Type="http://schemas.openxmlformats.org/officeDocument/2006/relationships/image" Target="../media/image10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5" Type="http://schemas.openxmlformats.org/officeDocument/2006/relationships/image" Target="../media/image48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18" Type="http://schemas.openxmlformats.org/officeDocument/2006/relationships/image" Target="../media/image48.png"/><Relationship Id="rId3" Type="http://schemas.openxmlformats.org/officeDocument/2006/relationships/image" Target="../media/image11.png"/><Relationship Id="rId21" Type="http://schemas.openxmlformats.org/officeDocument/2006/relationships/image" Target="../media/image52.png"/><Relationship Id="rId7" Type="http://schemas.openxmlformats.org/officeDocument/2006/relationships/image" Target="../media/image15.png"/><Relationship Id="rId12" Type="http://schemas.openxmlformats.org/officeDocument/2006/relationships/image" Target="../media/image22.png"/><Relationship Id="rId17" Type="http://schemas.openxmlformats.org/officeDocument/2006/relationships/image" Target="../media/image49.png"/><Relationship Id="rId2" Type="http://schemas.openxmlformats.org/officeDocument/2006/relationships/image" Target="../media/image10.png"/><Relationship Id="rId16" Type="http://schemas.openxmlformats.org/officeDocument/2006/relationships/image" Target="../media/image18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24" Type="http://schemas.openxmlformats.org/officeDocument/2006/relationships/image" Target="../media/image54.png"/><Relationship Id="rId5" Type="http://schemas.openxmlformats.org/officeDocument/2006/relationships/image" Target="../media/image13.png"/><Relationship Id="rId15" Type="http://schemas.openxmlformats.org/officeDocument/2006/relationships/image" Target="../media/image16.png"/><Relationship Id="rId23" Type="http://schemas.openxmlformats.org/officeDocument/2006/relationships/image" Target="../media/image53.png"/><Relationship Id="rId10" Type="http://schemas.openxmlformats.org/officeDocument/2006/relationships/image" Target="../media/image20.png"/><Relationship Id="rId19" Type="http://schemas.openxmlformats.org/officeDocument/2006/relationships/image" Target="../media/image5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jpg"/><Relationship Id="rId4" Type="http://schemas.openxmlformats.org/officeDocument/2006/relationships/image" Target="../media/image61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jpg"/><Relationship Id="rId4" Type="http://schemas.openxmlformats.org/officeDocument/2006/relationships/image" Target="../media/image84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00.png"/><Relationship Id="rId18" Type="http://schemas.openxmlformats.org/officeDocument/2006/relationships/image" Target="../media/image103.png"/><Relationship Id="rId3" Type="http://schemas.openxmlformats.org/officeDocument/2006/relationships/image" Target="../media/image11.png"/><Relationship Id="rId7" Type="http://schemas.openxmlformats.org/officeDocument/2006/relationships/image" Target="../media/image97.png"/><Relationship Id="rId12" Type="http://schemas.openxmlformats.org/officeDocument/2006/relationships/image" Target="../media/image17.png"/><Relationship Id="rId17" Type="http://schemas.openxmlformats.org/officeDocument/2006/relationships/image" Target="../media/image102.png"/><Relationship Id="rId2" Type="http://schemas.openxmlformats.org/officeDocument/2006/relationships/image" Target="../media/image10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23.png"/><Relationship Id="rId5" Type="http://schemas.openxmlformats.org/officeDocument/2006/relationships/image" Target="../media/image95.png"/><Relationship Id="rId15" Type="http://schemas.openxmlformats.org/officeDocument/2006/relationships/image" Target="../media/image22.png"/><Relationship Id="rId10" Type="http://schemas.openxmlformats.org/officeDocument/2006/relationships/image" Target="../media/image99.png"/><Relationship Id="rId4" Type="http://schemas.openxmlformats.org/officeDocument/2006/relationships/image" Target="../media/image13.png"/><Relationship Id="rId9" Type="http://schemas.openxmlformats.org/officeDocument/2006/relationships/image" Target="../media/image98.png"/><Relationship Id="rId1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g"/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jpg"/><Relationship Id="rId4" Type="http://schemas.openxmlformats.org/officeDocument/2006/relationships/image" Target="../media/image106.jp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hbr.org/2015/12/what-is-disruptive-innovation" TargetMode="External"/><Relationship Id="rId3" Type="http://schemas.openxmlformats.org/officeDocument/2006/relationships/image" Target="../media/image109.jpg"/><Relationship Id="rId7" Type="http://schemas.openxmlformats.org/officeDocument/2006/relationships/hyperlink" Target="https://www.newyorker.com/magazine/2014/06/23/the-disruption-machine" TargetMode="External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hyperlink" Target="https://ieeexplore.ieee.org/abstract/document/9122042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jpg"/><Relationship Id="rId2" Type="http://schemas.openxmlformats.org/officeDocument/2006/relationships/image" Target="../media/image115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jpg"/><Relationship Id="rId2" Type="http://schemas.openxmlformats.org/officeDocument/2006/relationships/image" Target="../media/image120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3.jpg"/><Relationship Id="rId4" Type="http://schemas.openxmlformats.org/officeDocument/2006/relationships/image" Target="../media/image122.jp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18" Type="http://schemas.openxmlformats.org/officeDocument/2006/relationships/image" Target="../media/image44.png"/><Relationship Id="rId26" Type="http://schemas.openxmlformats.org/officeDocument/2006/relationships/image" Target="../media/image46.png"/><Relationship Id="rId3" Type="http://schemas.openxmlformats.org/officeDocument/2006/relationships/image" Target="../media/image10.png"/><Relationship Id="rId21" Type="http://schemas.openxmlformats.org/officeDocument/2006/relationships/image" Target="../media/image2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43.png"/><Relationship Id="rId25" Type="http://schemas.openxmlformats.org/officeDocument/2006/relationships/image" Target="../media/image32.png"/><Relationship Id="rId2" Type="http://schemas.openxmlformats.org/officeDocument/2006/relationships/image" Target="../media/image38.png"/><Relationship Id="rId16" Type="http://schemas.openxmlformats.org/officeDocument/2006/relationships/image" Target="../media/image4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39.png"/><Relationship Id="rId15" Type="http://schemas.openxmlformats.org/officeDocument/2006/relationships/image" Target="../media/image41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45.png"/><Relationship Id="rId4" Type="http://schemas.openxmlformats.org/officeDocument/2006/relationships/image" Target="../media/image11.png"/><Relationship Id="rId9" Type="http://schemas.openxmlformats.org/officeDocument/2006/relationships/image" Target="../media/image40.png"/><Relationship Id="rId14" Type="http://schemas.openxmlformats.org/officeDocument/2006/relationships/image" Target="../media/image23.png"/><Relationship Id="rId22" Type="http://schemas.openxmlformats.org/officeDocument/2006/relationships/image" Target="../media/image21.png"/><Relationship Id="rId27" Type="http://schemas.openxmlformats.org/officeDocument/2006/relationships/image" Target="../media/image4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371340"/>
            <a:chOff x="0" y="0"/>
            <a:chExt cx="9144000" cy="43713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4105910"/>
            </a:xfrm>
            <a:custGeom>
              <a:avLst/>
              <a:gdLst/>
              <a:ahLst/>
              <a:cxnLst/>
              <a:rect l="l" t="t" r="r" b="b"/>
              <a:pathLst>
                <a:path w="9144000" h="4105910">
                  <a:moveTo>
                    <a:pt x="0" y="4105655"/>
                  </a:moveTo>
                  <a:lnTo>
                    <a:pt x="9144000" y="410565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105655"/>
                  </a:lnTo>
                  <a:close/>
                </a:path>
              </a:pathLst>
            </a:custGeom>
            <a:solidFill>
              <a:srgbClr val="0E0E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105655"/>
              <a:ext cx="9144000" cy="265430"/>
            </a:xfrm>
            <a:custGeom>
              <a:avLst/>
              <a:gdLst/>
              <a:ahLst/>
              <a:cxnLst/>
              <a:rect l="l" t="t" r="r" b="b"/>
              <a:pathLst>
                <a:path w="9144000" h="265429">
                  <a:moveTo>
                    <a:pt x="9144000" y="0"/>
                  </a:moveTo>
                  <a:lnTo>
                    <a:pt x="0" y="0"/>
                  </a:lnTo>
                  <a:lnTo>
                    <a:pt x="0" y="265176"/>
                  </a:lnTo>
                  <a:lnTo>
                    <a:pt x="9144000" y="2651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0A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8032" y="953515"/>
            <a:ext cx="5567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경영경제데이터분석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1283588" y="1991360"/>
            <a:ext cx="656717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solidFill>
                  <a:srgbClr val="FFFFFF"/>
                </a:solidFill>
                <a:latin typeface="Malgun Gothic"/>
                <a:cs typeface="Malgun Gothic"/>
              </a:rPr>
              <a:t>DID</a:t>
            </a:r>
            <a:endParaRPr sz="4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Malgun Gothic"/>
                <a:cs typeface="Malgun Gothic"/>
              </a:rPr>
              <a:t>(Difference</a:t>
            </a:r>
            <a:r>
              <a:rPr sz="4000" b="1" spc="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4000" b="1" dirty="0">
                <a:solidFill>
                  <a:srgbClr val="FFFFFF"/>
                </a:solidFill>
                <a:latin typeface="Malgun Gothic"/>
                <a:cs typeface="Malgun Gothic"/>
              </a:rPr>
              <a:t>in</a:t>
            </a:r>
            <a:r>
              <a:rPr sz="4000" b="1" spc="2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Malgun Gothic"/>
                <a:cs typeface="Malgun Gothic"/>
              </a:rPr>
              <a:t>Differences)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3457" y="5065848"/>
            <a:ext cx="4105910" cy="112268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815"/>
              </a:spcBef>
            </a:pP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최</a:t>
            </a:r>
            <a:r>
              <a:rPr sz="3000" b="1" spc="95" dirty="0">
                <a:solidFill>
                  <a:srgbClr val="454546"/>
                </a:solidFill>
                <a:latin typeface="Malgun Gothic"/>
                <a:cs typeface="Malgun Gothic"/>
              </a:rPr>
              <a:t> </a:t>
            </a:r>
            <a:r>
              <a:rPr sz="3000" b="1" dirty="0">
                <a:solidFill>
                  <a:srgbClr val="454546"/>
                </a:solidFill>
                <a:latin typeface="Malgun Gothic"/>
                <a:cs typeface="Malgun Gothic"/>
              </a:rPr>
              <a:t>현</a:t>
            </a:r>
            <a:r>
              <a:rPr sz="3000" b="1" spc="95" dirty="0">
                <a:solidFill>
                  <a:srgbClr val="454546"/>
                </a:solidFill>
                <a:latin typeface="Malgun Gothic"/>
                <a:cs typeface="Malgun Gothic"/>
              </a:rPr>
              <a:t> </a:t>
            </a:r>
            <a:r>
              <a:rPr sz="3000" b="1" spc="-50" dirty="0">
                <a:solidFill>
                  <a:srgbClr val="454546"/>
                </a:solidFill>
                <a:latin typeface="Malgun Gothic"/>
                <a:cs typeface="Malgun Gothic"/>
              </a:rPr>
              <a:t>홍</a:t>
            </a:r>
            <a:endParaRPr sz="3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3000" b="1" spc="-10" dirty="0">
                <a:solidFill>
                  <a:srgbClr val="454546"/>
                </a:solidFill>
                <a:latin typeface="Malgun Gothic"/>
                <a:cs typeface="Malgun Gothic"/>
              </a:rPr>
              <a:t>(hongchoi@khu.ac.kr)</a:t>
            </a:r>
            <a:endParaRPr sz="3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633" y="2951226"/>
            <a:ext cx="3474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sng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What</a:t>
            </a:r>
            <a:r>
              <a:rPr sz="4400" u="sng" spc="-25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 </a:t>
            </a:r>
            <a:r>
              <a:rPr sz="4400" u="sng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is</a:t>
            </a:r>
            <a:r>
              <a:rPr sz="4400" u="sng" spc="-20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 DID?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Difference</a:t>
            </a:r>
            <a:r>
              <a:rPr spc="285" dirty="0"/>
              <a:t> </a:t>
            </a:r>
            <a:r>
              <a:rPr spc="45" dirty="0"/>
              <a:t>in</a:t>
            </a:r>
            <a:r>
              <a:rPr spc="195" dirty="0"/>
              <a:t> </a:t>
            </a:r>
            <a:r>
              <a:rPr spc="60" dirty="0"/>
              <a:t>Differences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5980" cy="44955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이중차분법(Difference-in-Differences)이란?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000" dirty="0">
              <a:latin typeface="Malgun Gothic"/>
              <a:cs typeface="Malgun Gothic"/>
            </a:endParaRPr>
          </a:p>
          <a:p>
            <a:pPr marL="563880" marR="78105" indent="-229235">
              <a:lnSpc>
                <a:spcPct val="1101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시간이</a:t>
            </a:r>
            <a:r>
              <a:rPr sz="20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지남에</a:t>
            </a:r>
            <a:r>
              <a:rPr sz="20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따라</a:t>
            </a:r>
            <a:r>
              <a:rPr sz="20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처리군과</a:t>
            </a:r>
            <a:r>
              <a:rPr sz="20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대조군</a:t>
            </a:r>
            <a:r>
              <a:rPr sz="20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모두에서</a:t>
            </a:r>
            <a:r>
              <a:rPr sz="20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관측되는</a:t>
            </a:r>
            <a:r>
              <a:rPr sz="2000" b="1" u="sng" spc="-2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결과의</a:t>
            </a:r>
            <a:r>
              <a:rPr sz="20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spc="-2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변화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고려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함으로써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적절히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방법론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buClr>
                <a:srgbClr val="333D47"/>
              </a:buClr>
              <a:buFont typeface="Wingdings"/>
              <a:buChar char=""/>
            </a:pPr>
            <a:endParaRPr sz="2000" dirty="0">
              <a:latin typeface="Malgun Gothic"/>
              <a:cs typeface="Malgun Gothic"/>
            </a:endParaRPr>
          </a:p>
          <a:p>
            <a:pPr marL="685800">
              <a:lnSpc>
                <a:spcPct val="100000"/>
              </a:lnSpc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처치군의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 전후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차이</a:t>
            </a:r>
            <a:r>
              <a:rPr sz="1800" b="1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– 대조군의 처치 전후 차이 =</a:t>
            </a:r>
            <a:r>
              <a:rPr sz="1800" b="1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순수한</a:t>
            </a:r>
            <a:r>
              <a:rPr sz="1800" b="1" u="sng" spc="-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처치 </a:t>
            </a:r>
            <a:r>
              <a:rPr sz="1800" b="1" u="sng" spc="-2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효과</a:t>
            </a:r>
            <a:endParaRPr sz="1800" dirty="0">
              <a:latin typeface="Malgun Gothic"/>
              <a:cs typeface="Malgun Gothic"/>
            </a:endParaRPr>
          </a:p>
          <a:p>
            <a:pPr marL="1456055">
              <a:lnSpc>
                <a:spcPct val="100000"/>
              </a:lnSpc>
              <a:spcBef>
                <a:spcPts val="885"/>
              </a:spcBef>
            </a:pP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단,</a:t>
            </a:r>
            <a:r>
              <a:rPr sz="14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시간의</a:t>
            </a:r>
            <a:r>
              <a:rPr sz="14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흐름에</a:t>
            </a:r>
            <a:r>
              <a:rPr sz="14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따른</a:t>
            </a:r>
            <a:r>
              <a:rPr sz="14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두</a:t>
            </a:r>
            <a:r>
              <a:rPr sz="14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그룹의</a:t>
            </a:r>
            <a:r>
              <a:rPr sz="14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변화</a:t>
            </a:r>
            <a:r>
              <a:rPr sz="14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추이가</a:t>
            </a:r>
            <a:r>
              <a:rPr sz="1400" b="1" spc="-2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B2C2F"/>
                </a:solidFill>
                <a:latin typeface="Malgun Gothic"/>
                <a:cs typeface="Malgun Gothic"/>
              </a:rPr>
              <a:t>동일하다고</a:t>
            </a:r>
            <a:r>
              <a:rPr sz="1400" b="1" spc="-25" dirty="0">
                <a:solidFill>
                  <a:srgbClr val="EB2C2F"/>
                </a:solidFill>
                <a:latin typeface="Malgun Gothic"/>
                <a:cs typeface="Malgun Gothic"/>
              </a:rPr>
              <a:t> 가정</a:t>
            </a:r>
            <a:endParaRPr sz="1400" dirty="0">
              <a:latin typeface="Malgun Gothic"/>
              <a:cs typeface="Malgun Gothic"/>
            </a:endParaRPr>
          </a:p>
          <a:p>
            <a:pPr marL="652145" indent="-316865">
              <a:lnSpc>
                <a:spcPct val="100000"/>
              </a:lnSpc>
              <a:spcBef>
                <a:spcPts val="1245"/>
              </a:spcBef>
              <a:buFont typeface="Wingdings"/>
              <a:buChar char=""/>
              <a:tabLst>
                <a:tab pos="65214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이중차분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이라고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불리는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이유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1021080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차분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: 두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관측값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사이의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차이를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구하는 </a:t>
            </a:r>
            <a:r>
              <a:rPr sz="1800" spc="-50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1800" dirty="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</a:tabLst>
            </a:pP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횡단면(cross-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sectional)</a:t>
            </a:r>
            <a:r>
              <a:rPr sz="1800" b="1" spc="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차분: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각</a:t>
            </a:r>
            <a:r>
              <a:rPr sz="1800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시점별</a:t>
            </a:r>
            <a:r>
              <a:rPr sz="1800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대조군과</a:t>
            </a:r>
            <a:r>
              <a:rPr sz="1800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처치군의</a:t>
            </a:r>
            <a:r>
              <a:rPr sz="1800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차이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측정</a:t>
            </a:r>
            <a:endParaRPr sz="1800" dirty="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종단면(longitudinal)</a:t>
            </a:r>
            <a:r>
              <a:rPr sz="1800" b="1" spc="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차분: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각</a:t>
            </a:r>
            <a:r>
              <a:rPr sz="1800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그룹의</a:t>
            </a:r>
            <a:r>
              <a:rPr sz="1800" spc="-1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시간에</a:t>
            </a:r>
            <a:r>
              <a:rPr sz="1800" spc="-2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따른</a:t>
            </a:r>
            <a:r>
              <a:rPr sz="1800" spc="-2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B0F0"/>
                </a:solidFill>
                <a:latin typeface="Malgun Gothic"/>
                <a:cs typeface="Malgun Gothic"/>
              </a:rPr>
              <a:t>차이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측정</a:t>
            </a:r>
            <a:endParaRPr sz="1800" dirty="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</a:tabLst>
            </a:pPr>
            <a:r>
              <a:rPr sz="1800" b="1" dirty="0">
                <a:solidFill>
                  <a:srgbClr val="00B0F0"/>
                </a:solidFill>
                <a:latin typeface="Malgun Gothic"/>
                <a:cs typeface="Malgun Gothic"/>
              </a:rPr>
              <a:t>“차분의</a:t>
            </a:r>
            <a:r>
              <a:rPr sz="1800" b="1" spc="17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B0F0"/>
                </a:solidFill>
                <a:latin typeface="Malgun Gothic"/>
                <a:cs typeface="Malgun Gothic"/>
              </a:rPr>
              <a:t>차분”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1800" spc="17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이용해서</a:t>
            </a:r>
            <a:r>
              <a:rPr sz="1800" spc="1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순수한</a:t>
            </a:r>
            <a:r>
              <a:rPr sz="1800" spc="1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spc="1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sz="1800" spc="17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분리하기</a:t>
            </a:r>
            <a:r>
              <a:rPr sz="1800" spc="17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때문에</a:t>
            </a:r>
            <a:r>
              <a:rPr sz="1800" spc="17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이중차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이라고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불림</a:t>
            </a:r>
            <a:endParaRPr sz="18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Difference</a:t>
            </a:r>
            <a:r>
              <a:rPr spc="285" dirty="0"/>
              <a:t> </a:t>
            </a:r>
            <a:r>
              <a:rPr spc="45" dirty="0"/>
              <a:t>in</a:t>
            </a:r>
            <a:r>
              <a:rPr spc="195" dirty="0"/>
              <a:t> </a:t>
            </a:r>
            <a:r>
              <a:rPr spc="60" dirty="0"/>
              <a:t>Differences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33435" cy="5031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DID의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endParaRPr sz="2000" dirty="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3484"/>
              </a:spcBef>
              <a:buFont typeface="Wingdings"/>
              <a:buChar char=""/>
              <a:tabLst>
                <a:tab pos="563245" algn="l"/>
              </a:tabLst>
            </a:pP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sz="19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(parallel</a:t>
            </a:r>
            <a:r>
              <a:rPr sz="19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trend)</a:t>
            </a:r>
            <a:r>
              <a:rPr sz="19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FF0000"/>
                </a:solidFill>
                <a:latin typeface="Malgun Gothic"/>
                <a:cs typeface="Malgun Gothic"/>
              </a:rPr>
              <a:t>–</a:t>
            </a:r>
            <a:r>
              <a:rPr sz="19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FF0000"/>
                </a:solidFill>
                <a:latin typeface="Malgun Gothic"/>
                <a:cs typeface="Malgun Gothic"/>
              </a:rPr>
              <a:t>가장</a:t>
            </a:r>
            <a:r>
              <a:rPr sz="1900" b="1" spc="-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9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중요</a:t>
            </a:r>
            <a:endParaRPr sz="1900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1021080" lvl="1" indent="-228600">
              <a:lnSpc>
                <a:spcPts val="2165"/>
              </a:lnSpc>
              <a:spcBef>
                <a:spcPts val="225"/>
              </a:spcBef>
              <a:buFont typeface="Arial MT"/>
              <a:buChar char="•"/>
              <a:tabLst>
                <a:tab pos="1021080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만약</a:t>
            </a:r>
            <a:r>
              <a:rPr sz="1900" spc="-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처치가</a:t>
            </a:r>
            <a:r>
              <a:rPr sz="1900" spc="-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이루어지지</a:t>
            </a:r>
            <a:r>
              <a:rPr sz="1900" spc="-7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않았다면,</a:t>
            </a:r>
            <a:r>
              <a:rPr sz="1900" spc="-7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00B0F0"/>
                </a:solidFill>
                <a:latin typeface="Malgun Gothic"/>
                <a:cs typeface="Malgun Gothic"/>
              </a:rPr>
              <a:t>처치군과</a:t>
            </a:r>
            <a:r>
              <a:rPr sz="1900" b="1" spc="-8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00B0F0"/>
                </a:solidFill>
                <a:latin typeface="Malgun Gothic"/>
                <a:cs typeface="Malgun Gothic"/>
              </a:rPr>
              <a:t>대조군의</a:t>
            </a:r>
            <a:r>
              <a:rPr sz="1900" b="1" spc="-8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00B0F0"/>
                </a:solidFill>
                <a:latin typeface="Malgun Gothic"/>
                <a:cs typeface="Malgun Gothic"/>
              </a:rPr>
              <a:t>결과변수</a:t>
            </a:r>
            <a:r>
              <a:rPr sz="1900" b="1" spc="-6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spc="-25" dirty="0">
                <a:solidFill>
                  <a:srgbClr val="00B0F0"/>
                </a:solidFill>
                <a:latin typeface="Malgun Gothic"/>
                <a:cs typeface="Malgun Gothic"/>
              </a:rPr>
              <a:t>값이</a:t>
            </a:r>
            <a:endParaRPr sz="1900" dirty="0">
              <a:solidFill>
                <a:srgbClr val="00B0F0"/>
              </a:solidFill>
              <a:latin typeface="Malgun Gothic"/>
              <a:cs typeface="Malgun Gothic"/>
            </a:endParaRPr>
          </a:p>
          <a:p>
            <a:pPr marL="1021080">
              <a:lnSpc>
                <a:spcPts val="2165"/>
              </a:lnSpc>
            </a:pPr>
            <a:r>
              <a:rPr sz="1900" b="1" dirty="0">
                <a:solidFill>
                  <a:srgbClr val="00B0F0"/>
                </a:solidFill>
                <a:latin typeface="Malgun Gothic"/>
                <a:cs typeface="Malgun Gothic"/>
              </a:rPr>
              <a:t>처치</a:t>
            </a:r>
            <a:r>
              <a:rPr sz="1900" b="1" spc="-5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00B0F0"/>
                </a:solidFill>
                <a:latin typeface="Malgun Gothic"/>
                <a:cs typeface="Malgun Gothic"/>
              </a:rPr>
              <a:t>전후로</a:t>
            </a:r>
            <a:r>
              <a:rPr sz="1900" b="1" spc="-5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00B0F0"/>
                </a:solidFill>
                <a:latin typeface="Malgun Gothic"/>
                <a:cs typeface="Malgun Gothic"/>
              </a:rPr>
              <a:t>비슷한</a:t>
            </a:r>
            <a:r>
              <a:rPr sz="1900" b="1" spc="-5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00B0F0"/>
                </a:solidFill>
                <a:latin typeface="Malgun Gothic"/>
                <a:cs typeface="Malgun Gothic"/>
              </a:rPr>
              <a:t>추세</a:t>
            </a:r>
            <a:r>
              <a:rPr sz="1900" dirty="0">
                <a:solidFill>
                  <a:srgbClr val="00B0F0"/>
                </a:solidFill>
                <a:latin typeface="Malgun Gothic"/>
                <a:cs typeface="Malgun Gothic"/>
              </a:rPr>
              <a:t>를</a:t>
            </a:r>
            <a:r>
              <a:rPr sz="1900" spc="-4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00B0F0"/>
                </a:solidFill>
                <a:latin typeface="Malgun Gothic"/>
                <a:cs typeface="Malgun Gothic"/>
              </a:rPr>
              <a:t>보일</a:t>
            </a:r>
            <a:r>
              <a:rPr sz="1900" spc="-6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00B0F0"/>
                </a:solidFill>
                <a:latin typeface="Malgun Gothic"/>
                <a:cs typeface="Malgun Gothic"/>
              </a:rPr>
              <a:t>것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이라는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endParaRPr sz="1900" dirty="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1021080" algn="l"/>
              </a:tabLst>
            </a:pP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합리적인</a:t>
            </a:r>
            <a:r>
              <a:rPr sz="19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r>
              <a:rPr sz="19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혹은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00B0F0"/>
                </a:solidFill>
                <a:latin typeface="Malgun Gothic"/>
                <a:cs typeface="Malgun Gothic"/>
              </a:rPr>
              <a:t>처치</a:t>
            </a:r>
            <a:r>
              <a:rPr sz="1900" b="1" spc="-5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00B0F0"/>
                </a:solidFill>
                <a:latin typeface="Malgun Gothic"/>
                <a:cs typeface="Malgun Gothic"/>
              </a:rPr>
              <a:t>전</a:t>
            </a:r>
            <a:r>
              <a:rPr sz="1900" b="1" spc="-4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00B0F0"/>
                </a:solidFill>
                <a:latin typeface="Malgun Gothic"/>
                <a:cs typeface="Malgun Gothic"/>
              </a:rPr>
              <a:t>데이터</a:t>
            </a:r>
            <a:r>
              <a:rPr sz="1900" b="1" spc="-4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00B0F0"/>
                </a:solidFill>
                <a:latin typeface="Malgun Gothic"/>
                <a:cs typeface="Malgun Gothic"/>
              </a:rPr>
              <a:t>추세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활용하여</a:t>
            </a:r>
            <a:r>
              <a:rPr sz="19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검증할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900" dirty="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2735"/>
              </a:spcBef>
              <a:buFont typeface="Wingdings"/>
              <a:buChar char=""/>
              <a:tabLst>
                <a:tab pos="563245" algn="l"/>
              </a:tabLst>
            </a:pP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단일</a:t>
            </a:r>
            <a:r>
              <a:rPr sz="19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9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(single</a:t>
            </a:r>
            <a:r>
              <a:rPr sz="19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treatment)</a:t>
            </a:r>
            <a:endParaRPr sz="1900" dirty="0">
              <a:latin typeface="Malgun Gothic"/>
              <a:cs typeface="Malgun Gothic"/>
            </a:endParaRPr>
          </a:p>
          <a:p>
            <a:pPr marL="1021080" lvl="1" indent="-228600">
              <a:lnSpc>
                <a:spcPts val="2170"/>
              </a:lnSpc>
              <a:spcBef>
                <a:spcPts val="229"/>
              </a:spcBef>
              <a:buFont typeface="Arial MT"/>
              <a:buChar char="•"/>
              <a:tabLst>
                <a:tab pos="1021080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900" spc="-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기간동안</a:t>
            </a:r>
            <a:r>
              <a:rPr sz="1900" spc="-9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00B0F0"/>
                </a:solidFill>
                <a:latin typeface="Malgun Gothic"/>
                <a:cs typeface="Malgun Gothic"/>
              </a:rPr>
              <a:t>처치군에</a:t>
            </a:r>
            <a:r>
              <a:rPr sz="1900" b="1" spc="-7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00B0F0"/>
                </a:solidFill>
                <a:latin typeface="Malgun Gothic"/>
                <a:cs typeface="Malgun Gothic"/>
              </a:rPr>
              <a:t>하나의</a:t>
            </a:r>
            <a:r>
              <a:rPr sz="1900" b="1" spc="-9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00B0F0"/>
                </a:solidFill>
                <a:latin typeface="Malgun Gothic"/>
                <a:cs typeface="Malgun Gothic"/>
              </a:rPr>
              <a:t>처치만이</a:t>
            </a:r>
            <a:r>
              <a:rPr sz="1900" b="1" spc="-8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00B0F0"/>
                </a:solidFill>
                <a:latin typeface="Malgun Gothic"/>
                <a:cs typeface="Malgun Gothic"/>
              </a:rPr>
              <a:t>적용</a:t>
            </a:r>
            <a:r>
              <a:rPr sz="1900" dirty="0">
                <a:solidFill>
                  <a:srgbClr val="00B0F0"/>
                </a:solidFill>
                <a:latin typeface="Malgun Gothic"/>
                <a:cs typeface="Malgun Gothic"/>
              </a:rPr>
              <a:t>되었다는</a:t>
            </a:r>
            <a:r>
              <a:rPr sz="1900" spc="-7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00B0F0"/>
                </a:solidFill>
                <a:latin typeface="Malgun Gothic"/>
                <a:cs typeface="Malgun Gothic"/>
              </a:rPr>
              <a:t>가정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으로,</a:t>
            </a:r>
            <a:r>
              <a:rPr sz="1900" spc="-8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50" dirty="0">
                <a:solidFill>
                  <a:srgbClr val="00B0F0"/>
                </a:solidFill>
                <a:latin typeface="Malgun Gothic"/>
                <a:cs typeface="Malgun Gothic"/>
              </a:rPr>
              <a:t>다</a:t>
            </a:r>
            <a:endParaRPr sz="1900" dirty="0">
              <a:solidFill>
                <a:srgbClr val="00B0F0"/>
              </a:solidFill>
              <a:latin typeface="Malgun Gothic"/>
              <a:cs typeface="Malgun Gothic"/>
            </a:endParaRPr>
          </a:p>
          <a:p>
            <a:pPr marL="1021080">
              <a:lnSpc>
                <a:spcPts val="2170"/>
              </a:lnSpc>
            </a:pPr>
            <a:r>
              <a:rPr sz="1900" dirty="0">
                <a:solidFill>
                  <a:srgbClr val="00B0F0"/>
                </a:solidFill>
                <a:latin typeface="Malgun Gothic"/>
                <a:cs typeface="Malgun Gothic"/>
              </a:rPr>
              <a:t>른</a:t>
            </a:r>
            <a:r>
              <a:rPr sz="1900" spc="-6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00B0F0"/>
                </a:solidFill>
                <a:latin typeface="Malgun Gothic"/>
                <a:cs typeface="Malgun Gothic"/>
              </a:rPr>
              <a:t>외부요인이</a:t>
            </a:r>
            <a:r>
              <a:rPr sz="1900" spc="-5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00B0F0"/>
                </a:solidFill>
                <a:latin typeface="Malgun Gothic"/>
                <a:cs typeface="Malgun Gothic"/>
              </a:rPr>
              <a:t>처치군의</a:t>
            </a:r>
            <a:r>
              <a:rPr sz="1900" spc="-4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00B0F0"/>
                </a:solidFill>
                <a:latin typeface="Malgun Gothic"/>
                <a:cs typeface="Malgun Gothic"/>
              </a:rPr>
              <a:t>결과에</a:t>
            </a:r>
            <a:r>
              <a:rPr sz="1900" spc="-5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00B0F0"/>
                </a:solidFill>
                <a:latin typeface="Malgun Gothic"/>
                <a:cs typeface="Malgun Gothic"/>
              </a:rPr>
              <a:t>영향을</a:t>
            </a:r>
            <a:r>
              <a:rPr sz="1900" spc="-6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00B0F0"/>
                </a:solidFill>
                <a:latin typeface="Malgun Gothic"/>
                <a:cs typeface="Malgun Gothic"/>
              </a:rPr>
              <a:t>주지</a:t>
            </a:r>
            <a:r>
              <a:rPr sz="1900" spc="-6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00B0F0"/>
                </a:solidFill>
                <a:latin typeface="Malgun Gothic"/>
                <a:cs typeface="Malgun Gothic"/>
              </a:rPr>
              <a:t>않았다는</a:t>
            </a:r>
            <a:r>
              <a:rPr sz="1900" spc="-5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00B0F0"/>
                </a:solidFill>
                <a:latin typeface="Malgun Gothic"/>
                <a:cs typeface="Malgun Gothic"/>
              </a:rPr>
              <a:t>가정</a:t>
            </a:r>
            <a:endParaRPr sz="1900" dirty="0">
              <a:solidFill>
                <a:srgbClr val="00B0F0"/>
              </a:solidFill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1021080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실제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분석에서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다른</a:t>
            </a:r>
            <a:r>
              <a:rPr sz="19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19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처치(이벤트,</a:t>
            </a:r>
            <a:r>
              <a:rPr sz="19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사건)이</a:t>
            </a:r>
            <a:r>
              <a:rPr sz="1900" b="1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없었는지</a:t>
            </a:r>
            <a:r>
              <a:rPr sz="19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체크</a:t>
            </a:r>
            <a:r>
              <a:rPr sz="19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필요</a:t>
            </a:r>
            <a:endParaRPr sz="1900" dirty="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2735"/>
              </a:spcBef>
              <a:buFont typeface="Wingdings"/>
              <a:buChar char=""/>
              <a:tabLst>
                <a:tab pos="563245" algn="l"/>
              </a:tabLst>
            </a:pP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9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19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안정성</a:t>
            </a:r>
            <a:r>
              <a:rPr sz="19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(stable</a:t>
            </a:r>
            <a:r>
              <a:rPr sz="19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treatment</a:t>
            </a:r>
            <a:r>
              <a:rPr sz="19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and</a:t>
            </a:r>
            <a:r>
              <a:rPr sz="19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control</a:t>
            </a:r>
            <a:r>
              <a:rPr sz="1900" b="1" spc="-7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10" dirty="0">
                <a:solidFill>
                  <a:srgbClr val="333D47"/>
                </a:solidFill>
                <a:latin typeface="Malgun Gothic"/>
                <a:cs typeface="Malgun Gothic"/>
              </a:rPr>
              <a:t>groups)</a:t>
            </a:r>
            <a:endParaRPr sz="1900" dirty="0">
              <a:latin typeface="Malgun Gothic"/>
              <a:cs typeface="Malgun Gothic"/>
            </a:endParaRPr>
          </a:p>
          <a:p>
            <a:pPr marL="1021080" lvl="1" indent="-228600">
              <a:lnSpc>
                <a:spcPts val="2165"/>
              </a:lnSpc>
              <a:spcBef>
                <a:spcPts val="229"/>
              </a:spcBef>
              <a:buFont typeface="Arial MT"/>
              <a:buChar char="•"/>
              <a:tabLst>
                <a:tab pos="1021080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900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1900" spc="-7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구성이</a:t>
            </a:r>
            <a:r>
              <a:rPr sz="1900" spc="-7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시간이</a:t>
            </a:r>
            <a:r>
              <a:rPr sz="19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지나면서</a:t>
            </a:r>
            <a:r>
              <a:rPr sz="1900" spc="-7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크게</a:t>
            </a:r>
            <a:r>
              <a:rPr sz="1900" spc="-7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변화하지</a:t>
            </a:r>
            <a:r>
              <a:rPr sz="1900" spc="-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않았으며</a:t>
            </a:r>
            <a:endParaRPr sz="1900" dirty="0">
              <a:latin typeface="Malgun Gothic"/>
              <a:cs typeface="Malgun Gothic"/>
            </a:endParaRPr>
          </a:p>
          <a:p>
            <a:pPr marL="1021080">
              <a:lnSpc>
                <a:spcPts val="2165"/>
              </a:lnSpc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일관되다는</a:t>
            </a:r>
            <a:r>
              <a:rPr sz="1900" spc="-8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endParaRPr sz="1900" dirty="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1021080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필요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시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전후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그룹의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19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특성을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비교해볼</a:t>
            </a:r>
            <a:r>
              <a:rPr sz="19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900" dirty="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25367" y="1251203"/>
            <a:ext cx="843280" cy="533400"/>
            <a:chOff x="3325367" y="1251203"/>
            <a:chExt cx="843280" cy="533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0439" y="1251203"/>
              <a:ext cx="252984" cy="2529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5367" y="1504187"/>
              <a:ext cx="252984" cy="2529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5155" y="1391411"/>
              <a:ext cx="252984" cy="2529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2171" y="1531619"/>
              <a:ext cx="252983" cy="252983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084233" y="1243378"/>
            <a:ext cx="1108710" cy="615950"/>
            <a:chOff x="3084233" y="1243378"/>
            <a:chExt cx="1108710" cy="6159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1141" y="1243378"/>
              <a:ext cx="307009" cy="3082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20439" y="1251203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5">
                  <a:moveTo>
                    <a:pt x="0" y="96647"/>
                  </a:moveTo>
                  <a:lnTo>
                    <a:pt x="96647" y="96647"/>
                  </a:lnTo>
                  <a:lnTo>
                    <a:pt x="126492" y="0"/>
                  </a:lnTo>
                  <a:lnTo>
                    <a:pt x="156337" y="96647"/>
                  </a:lnTo>
                  <a:lnTo>
                    <a:pt x="252984" y="96647"/>
                  </a:lnTo>
                  <a:lnTo>
                    <a:pt x="174751" y="156337"/>
                  </a:lnTo>
                  <a:lnTo>
                    <a:pt x="204724" y="252984"/>
                  </a:lnTo>
                  <a:lnTo>
                    <a:pt x="126492" y="193294"/>
                  </a:lnTo>
                  <a:lnTo>
                    <a:pt x="48260" y="252984"/>
                  </a:lnTo>
                  <a:lnTo>
                    <a:pt x="78232" y="156337"/>
                  </a:lnTo>
                  <a:lnTo>
                    <a:pt x="0" y="96647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4233" y="1316019"/>
              <a:ext cx="307009" cy="31227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113531" y="1325879"/>
              <a:ext cx="253365" cy="254635"/>
            </a:xfrm>
            <a:custGeom>
              <a:avLst/>
              <a:gdLst/>
              <a:ahLst/>
              <a:cxnLst/>
              <a:rect l="l" t="t" r="r" b="b"/>
              <a:pathLst>
                <a:path w="253364" h="254634">
                  <a:moveTo>
                    <a:pt x="126492" y="0"/>
                  </a:moveTo>
                  <a:lnTo>
                    <a:pt x="96647" y="97155"/>
                  </a:lnTo>
                  <a:lnTo>
                    <a:pt x="0" y="97155"/>
                  </a:lnTo>
                  <a:lnTo>
                    <a:pt x="78231" y="157353"/>
                  </a:lnTo>
                  <a:lnTo>
                    <a:pt x="48260" y="254508"/>
                  </a:lnTo>
                  <a:lnTo>
                    <a:pt x="126492" y="194437"/>
                  </a:lnTo>
                  <a:lnTo>
                    <a:pt x="204723" y="254508"/>
                  </a:lnTo>
                  <a:lnTo>
                    <a:pt x="174752" y="157353"/>
                  </a:lnTo>
                  <a:lnTo>
                    <a:pt x="252983" y="97155"/>
                  </a:lnTo>
                  <a:lnTo>
                    <a:pt x="156337" y="97155"/>
                  </a:lnTo>
                  <a:lnTo>
                    <a:pt x="1264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3531" y="1325879"/>
              <a:ext cx="253365" cy="254635"/>
            </a:xfrm>
            <a:custGeom>
              <a:avLst/>
              <a:gdLst/>
              <a:ahLst/>
              <a:cxnLst/>
              <a:rect l="l" t="t" r="r" b="b"/>
              <a:pathLst>
                <a:path w="253364" h="254634">
                  <a:moveTo>
                    <a:pt x="0" y="97155"/>
                  </a:moveTo>
                  <a:lnTo>
                    <a:pt x="96647" y="97155"/>
                  </a:lnTo>
                  <a:lnTo>
                    <a:pt x="126492" y="0"/>
                  </a:lnTo>
                  <a:lnTo>
                    <a:pt x="156337" y="97155"/>
                  </a:lnTo>
                  <a:lnTo>
                    <a:pt x="252983" y="97155"/>
                  </a:lnTo>
                  <a:lnTo>
                    <a:pt x="174752" y="157353"/>
                  </a:lnTo>
                  <a:lnTo>
                    <a:pt x="204723" y="254508"/>
                  </a:lnTo>
                  <a:lnTo>
                    <a:pt x="126492" y="194437"/>
                  </a:lnTo>
                  <a:lnTo>
                    <a:pt x="48260" y="254508"/>
                  </a:lnTo>
                  <a:lnTo>
                    <a:pt x="78231" y="157353"/>
                  </a:lnTo>
                  <a:lnTo>
                    <a:pt x="0" y="97155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8979" y="1469148"/>
              <a:ext cx="361188" cy="3626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325367" y="1504187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4">
                  <a:moveTo>
                    <a:pt x="0" y="96647"/>
                  </a:moveTo>
                  <a:lnTo>
                    <a:pt x="96647" y="96647"/>
                  </a:lnTo>
                  <a:lnTo>
                    <a:pt x="126492" y="0"/>
                  </a:lnTo>
                  <a:lnTo>
                    <a:pt x="156337" y="96647"/>
                  </a:lnTo>
                  <a:lnTo>
                    <a:pt x="252984" y="96647"/>
                  </a:lnTo>
                  <a:lnTo>
                    <a:pt x="174752" y="156337"/>
                  </a:lnTo>
                  <a:lnTo>
                    <a:pt x="204724" y="252984"/>
                  </a:lnTo>
                  <a:lnTo>
                    <a:pt x="126492" y="193294"/>
                  </a:lnTo>
                  <a:lnTo>
                    <a:pt x="48260" y="252984"/>
                  </a:lnTo>
                  <a:lnTo>
                    <a:pt x="78232" y="156337"/>
                  </a:lnTo>
                  <a:lnTo>
                    <a:pt x="0" y="96647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5857" y="1383575"/>
              <a:ext cx="307009" cy="30829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915155" y="1391411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4">
                  <a:moveTo>
                    <a:pt x="0" y="96647"/>
                  </a:moveTo>
                  <a:lnTo>
                    <a:pt x="96647" y="96647"/>
                  </a:lnTo>
                  <a:lnTo>
                    <a:pt x="126492" y="0"/>
                  </a:lnTo>
                  <a:lnTo>
                    <a:pt x="156337" y="96647"/>
                  </a:lnTo>
                  <a:lnTo>
                    <a:pt x="252984" y="96647"/>
                  </a:lnTo>
                  <a:lnTo>
                    <a:pt x="174752" y="156337"/>
                  </a:lnTo>
                  <a:lnTo>
                    <a:pt x="204724" y="252984"/>
                  </a:lnTo>
                  <a:lnTo>
                    <a:pt x="126492" y="193293"/>
                  </a:lnTo>
                  <a:lnTo>
                    <a:pt x="48260" y="252984"/>
                  </a:lnTo>
                  <a:lnTo>
                    <a:pt x="78232" y="156337"/>
                  </a:lnTo>
                  <a:lnTo>
                    <a:pt x="0" y="96647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5783" y="1496580"/>
              <a:ext cx="361188" cy="3626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662171" y="1531619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4">
                  <a:moveTo>
                    <a:pt x="0" y="96646"/>
                  </a:moveTo>
                  <a:lnTo>
                    <a:pt x="96647" y="96646"/>
                  </a:lnTo>
                  <a:lnTo>
                    <a:pt x="126491" y="0"/>
                  </a:lnTo>
                  <a:lnTo>
                    <a:pt x="156337" y="96646"/>
                  </a:lnTo>
                  <a:lnTo>
                    <a:pt x="252983" y="96646"/>
                  </a:lnTo>
                  <a:lnTo>
                    <a:pt x="174751" y="156337"/>
                  </a:lnTo>
                  <a:lnTo>
                    <a:pt x="204724" y="252983"/>
                  </a:lnTo>
                  <a:lnTo>
                    <a:pt x="126491" y="193293"/>
                  </a:lnTo>
                  <a:lnTo>
                    <a:pt x="48260" y="252983"/>
                  </a:lnTo>
                  <a:lnTo>
                    <a:pt x="78231" y="156337"/>
                  </a:lnTo>
                  <a:lnTo>
                    <a:pt x="0" y="96646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D34E2-BF71-1C49-A4DE-FF1838F95A3A}"/>
              </a:ext>
            </a:extLst>
          </p:cNvPr>
          <p:cNvSpPr txBox="1"/>
          <p:nvPr/>
        </p:nvSpPr>
        <p:spPr>
          <a:xfrm>
            <a:off x="8509848" y="4191000"/>
            <a:ext cx="494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Ex) </a:t>
            </a:r>
            <a:r>
              <a:rPr lang="ko-KR" altLang="en-US" dirty="0">
                <a:solidFill>
                  <a:srgbClr val="00B0F0"/>
                </a:solidFill>
              </a:rPr>
              <a:t>재개발사업과 도시재생사업이 동시에 발생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Difference</a:t>
            </a:r>
            <a:r>
              <a:rPr spc="285" dirty="0"/>
              <a:t> </a:t>
            </a:r>
            <a:r>
              <a:rPr spc="45" dirty="0"/>
              <a:t>in</a:t>
            </a:r>
            <a:r>
              <a:rPr spc="195" dirty="0"/>
              <a:t> </a:t>
            </a:r>
            <a:r>
              <a:rPr spc="60" dirty="0"/>
              <a:t>Differences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3342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병행추세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가정의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시각적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표현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6822" y="1820417"/>
            <a:ext cx="7150100" cy="4192270"/>
            <a:chOff x="826822" y="1820417"/>
            <a:chExt cx="7150100" cy="41922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822" y="1821107"/>
              <a:ext cx="126361" cy="41118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4202" y="1820417"/>
              <a:ext cx="76200" cy="4063365"/>
            </a:xfrm>
            <a:custGeom>
              <a:avLst/>
              <a:gdLst/>
              <a:ahLst/>
              <a:cxnLst/>
              <a:rect l="l" t="t" r="r" b="b"/>
              <a:pathLst>
                <a:path w="76200" h="406336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4063187"/>
                  </a:lnTo>
                  <a:lnTo>
                    <a:pt x="50800" y="4063187"/>
                  </a:lnTo>
                  <a:lnTo>
                    <a:pt x="50800" y="63500"/>
                  </a:lnTo>
                  <a:close/>
                </a:path>
                <a:path w="76200" h="406336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06336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2" y="5777483"/>
              <a:ext cx="7133844" cy="2346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86206" y="5839205"/>
              <a:ext cx="6976109" cy="76200"/>
            </a:xfrm>
            <a:custGeom>
              <a:avLst/>
              <a:gdLst/>
              <a:ahLst/>
              <a:cxnLst/>
              <a:rect l="l" t="t" r="r" b="b"/>
              <a:pathLst>
                <a:path w="6976109" h="76200">
                  <a:moveTo>
                    <a:pt x="6899783" y="0"/>
                  </a:moveTo>
                  <a:lnTo>
                    <a:pt x="6899783" y="76200"/>
                  </a:lnTo>
                  <a:lnTo>
                    <a:pt x="6950583" y="50800"/>
                  </a:lnTo>
                  <a:lnTo>
                    <a:pt x="6912483" y="50800"/>
                  </a:lnTo>
                  <a:lnTo>
                    <a:pt x="6912483" y="25400"/>
                  </a:lnTo>
                  <a:lnTo>
                    <a:pt x="6950583" y="25400"/>
                  </a:lnTo>
                  <a:lnTo>
                    <a:pt x="6899783" y="0"/>
                  </a:lnTo>
                  <a:close/>
                </a:path>
                <a:path w="6976109" h="76200">
                  <a:moveTo>
                    <a:pt x="6899783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6899783" y="50800"/>
                  </a:lnTo>
                  <a:lnTo>
                    <a:pt x="6899783" y="25400"/>
                  </a:lnTo>
                  <a:close/>
                </a:path>
                <a:path w="6976109" h="76200">
                  <a:moveTo>
                    <a:pt x="6950583" y="25400"/>
                  </a:moveTo>
                  <a:lnTo>
                    <a:pt x="6912483" y="25400"/>
                  </a:lnTo>
                  <a:lnTo>
                    <a:pt x="6912483" y="50800"/>
                  </a:lnTo>
                  <a:lnTo>
                    <a:pt x="6950583" y="50800"/>
                  </a:lnTo>
                  <a:lnTo>
                    <a:pt x="6975983" y="38100"/>
                  </a:lnTo>
                  <a:lnTo>
                    <a:pt x="6950583" y="254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5089" y="1774062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3241" y="5963208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시간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85128" y="1606296"/>
            <a:ext cx="2324100" cy="4628515"/>
            <a:chOff x="1885128" y="1606296"/>
            <a:chExt cx="2324100" cy="462851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128" y="3768709"/>
              <a:ext cx="2296787" cy="82621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913382" y="3786378"/>
              <a:ext cx="2236470" cy="748030"/>
            </a:xfrm>
            <a:custGeom>
              <a:avLst/>
              <a:gdLst/>
              <a:ahLst/>
              <a:cxnLst/>
              <a:rect l="l" t="t" r="r" b="b"/>
              <a:pathLst>
                <a:path w="2236470" h="748029">
                  <a:moveTo>
                    <a:pt x="0" y="748030"/>
                  </a:moveTo>
                  <a:lnTo>
                    <a:pt x="2236089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2608" y="1606296"/>
              <a:ext cx="106616" cy="462838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158233" y="1628394"/>
              <a:ext cx="0" cy="4535170"/>
            </a:xfrm>
            <a:custGeom>
              <a:avLst/>
              <a:gdLst/>
              <a:ahLst/>
              <a:cxnLst/>
              <a:rect l="l" t="t" r="r" b="b"/>
              <a:pathLst>
                <a:path h="4535170">
                  <a:moveTo>
                    <a:pt x="0" y="0"/>
                  </a:moveTo>
                  <a:lnTo>
                    <a:pt x="0" y="4535131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77565" y="6188760"/>
            <a:ext cx="1530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처치(treatment)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866900" y="2045207"/>
            <a:ext cx="5154295" cy="3776979"/>
            <a:chOff x="1866900" y="2045207"/>
            <a:chExt cx="5154295" cy="3776979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5467" y="2045207"/>
              <a:ext cx="2895599" cy="178765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174998" y="2081021"/>
              <a:ext cx="2795270" cy="1683385"/>
            </a:xfrm>
            <a:custGeom>
              <a:avLst/>
              <a:gdLst/>
              <a:ahLst/>
              <a:cxnLst/>
              <a:rect l="l" t="t" r="r" b="b"/>
              <a:pathLst>
                <a:path w="2795270" h="1683385">
                  <a:moveTo>
                    <a:pt x="0" y="1683130"/>
                  </a:moveTo>
                  <a:lnTo>
                    <a:pt x="279476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6900" y="4023359"/>
              <a:ext cx="5154167" cy="179832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913382" y="4059173"/>
              <a:ext cx="5057140" cy="1692275"/>
            </a:xfrm>
            <a:custGeom>
              <a:avLst/>
              <a:gdLst/>
              <a:ahLst/>
              <a:cxnLst/>
              <a:rect l="l" t="t" r="r" b="b"/>
              <a:pathLst>
                <a:path w="5057140" h="1692275">
                  <a:moveTo>
                    <a:pt x="0" y="1691652"/>
                  </a:moveTo>
                  <a:lnTo>
                    <a:pt x="5056886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04132" y="2802648"/>
              <a:ext cx="2916936" cy="104849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50614" y="2838449"/>
              <a:ext cx="2819400" cy="943610"/>
            </a:xfrm>
            <a:custGeom>
              <a:avLst/>
              <a:gdLst/>
              <a:ahLst/>
              <a:cxnLst/>
              <a:rect l="l" t="t" r="r" b="b"/>
              <a:pathLst>
                <a:path w="2819400" h="943610">
                  <a:moveTo>
                    <a:pt x="0" y="943229"/>
                  </a:moveTo>
                  <a:lnTo>
                    <a:pt x="2819400" y="0"/>
                  </a:lnTo>
                </a:path>
              </a:pathLst>
            </a:custGeom>
            <a:ln w="254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574419" y="4117975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14361" y="2667660"/>
            <a:ext cx="1726564" cy="15476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909" marR="5080" indent="-73660">
              <a:lnSpc>
                <a:spcPct val="120000"/>
              </a:lnSpc>
              <a:spcBef>
                <a:spcPts val="100"/>
              </a:spcBef>
            </a:pPr>
            <a:r>
              <a:rPr sz="1600" b="1" u="sng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처치가</a:t>
            </a:r>
            <a:r>
              <a:rPr sz="1600" b="1" u="sng" spc="-40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 </a:t>
            </a:r>
            <a:r>
              <a:rPr sz="1600" b="1" u="sng" spc="-25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없었을</a:t>
            </a: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u="sng" dirty="0" err="1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경우의</a:t>
            </a:r>
            <a:r>
              <a:rPr sz="1600" b="1" u="sng" spc="-40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 </a:t>
            </a:r>
            <a:r>
              <a:rPr sz="1600" b="1" u="sng" spc="-25" dirty="0" err="1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처치</a:t>
            </a:r>
            <a:r>
              <a:rPr lang="ko-KR" altLang="en-US" sz="1600" b="1" u="sng" spc="-25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군</a:t>
            </a:r>
            <a:endParaRPr lang="en-US" sz="1600" dirty="0">
              <a:latin typeface="Malgun Gothic"/>
              <a:cs typeface="Malgun Gothic"/>
            </a:endParaRPr>
          </a:p>
          <a:p>
            <a:pPr marR="6985" algn="r">
              <a:lnSpc>
                <a:spcPct val="100000"/>
              </a:lnSpc>
              <a:spcBef>
                <a:spcPts val="384"/>
              </a:spcBef>
            </a:pPr>
            <a:r>
              <a:rPr lang="en-US" sz="1600" b="1" u="sng" spc="-10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(</a:t>
            </a:r>
            <a:r>
              <a:rPr lang="en-US" sz="1600" b="1" u="sng" spc="-10" dirty="0">
                <a:solidFill>
                  <a:srgbClr val="00B0F0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counterfactual,</a:t>
            </a:r>
            <a:r>
              <a:rPr lang="en-US" sz="1600" b="1" u="sng" spc="500" dirty="0">
                <a:solidFill>
                  <a:srgbClr val="00B0F0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 </a:t>
            </a:r>
            <a:endParaRPr lang="en-US" sz="1600" dirty="0">
              <a:solidFill>
                <a:srgbClr val="00B0F0"/>
              </a:solidFill>
              <a:latin typeface="Malgun Gothic"/>
              <a:cs typeface="Malgun Gothic"/>
            </a:endParaRPr>
          </a:p>
          <a:p>
            <a:pPr marR="5715" algn="r">
              <a:lnSpc>
                <a:spcPct val="100000"/>
              </a:lnSpc>
              <a:spcBef>
                <a:spcPts val="380"/>
              </a:spcBef>
            </a:pPr>
            <a:r>
              <a:rPr sz="1600" b="1" u="sng" spc="-20" dirty="0" err="1">
                <a:solidFill>
                  <a:srgbClr val="00B0F0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반사실</a:t>
            </a:r>
            <a:r>
              <a:rPr sz="1600" b="1" u="sng" spc="-20" dirty="0">
                <a:solidFill>
                  <a:srgbClr val="1B1F2E"/>
                </a:solidFill>
                <a:uFill>
                  <a:solidFill>
                    <a:srgbClr val="1B1F2E"/>
                  </a:solidFill>
                </a:uFill>
                <a:latin typeface="Malgun Gothic"/>
                <a:cs typeface="Malgun Gothic"/>
              </a:rPr>
              <a:t>)</a:t>
            </a:r>
            <a:endParaRPr sz="16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후</a:t>
            </a: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대조군</a:t>
            </a:r>
            <a:endParaRPr sz="1600" dirty="0">
              <a:latin typeface="Malgun Gothic"/>
              <a:cs typeface="Malgun Gothic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726935" y="2619743"/>
            <a:ext cx="481965" cy="561340"/>
            <a:chOff x="6726935" y="2619743"/>
            <a:chExt cx="481965" cy="561340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58939" y="2656370"/>
              <a:ext cx="417563" cy="41906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26935" y="2619743"/>
              <a:ext cx="481571" cy="56084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806183" y="26807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2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2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06183" y="26807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2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2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894703" y="268960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726935" y="1904987"/>
            <a:ext cx="481965" cy="561340"/>
            <a:chOff x="6726935" y="1904987"/>
            <a:chExt cx="481965" cy="561340"/>
          </a:xfrm>
        </p:grpSpPr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58939" y="1941614"/>
              <a:ext cx="417563" cy="41906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6935" y="1904987"/>
              <a:ext cx="481571" cy="56084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1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1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1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1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894703" y="1980056"/>
            <a:ext cx="2045335" cy="713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5"/>
              </a:lnSpc>
              <a:tabLst>
                <a:tab pos="278130" algn="l"/>
              </a:tabLst>
            </a:pPr>
            <a:r>
              <a:rPr sz="2700" b="1" spc="-75" baseline="-462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700" b="1" baseline="-4629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후</a:t>
            </a: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처치군</a:t>
            </a:r>
            <a:endParaRPr sz="1600" dirty="0">
              <a:latin typeface="Malgun Gothic"/>
              <a:cs typeface="Malgun Gothic"/>
            </a:endParaRPr>
          </a:p>
          <a:p>
            <a:pPr marL="413384">
              <a:lnSpc>
                <a:spcPct val="100000"/>
              </a:lnSpc>
              <a:spcBef>
                <a:spcPts val="1535"/>
              </a:spcBef>
            </a:pPr>
            <a:r>
              <a:rPr sz="1600" b="1" dirty="0">
                <a:solidFill>
                  <a:srgbClr val="00B0F0"/>
                </a:solidFill>
                <a:latin typeface="Malgun Gothic"/>
                <a:cs typeface="Malgun Gothic"/>
              </a:rPr>
              <a:t>병행추세</a:t>
            </a:r>
            <a:r>
              <a:rPr sz="1600" b="1" spc="-4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B0F0"/>
                </a:solidFill>
                <a:latin typeface="Malgun Gothic"/>
                <a:cs typeface="Malgun Gothic"/>
              </a:rPr>
              <a:t>가정</a:t>
            </a:r>
            <a:r>
              <a:rPr sz="1600" b="1" spc="-4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00B0F0"/>
                </a:solidFill>
                <a:latin typeface="Malgun Gothic"/>
                <a:cs typeface="Malgun Gothic"/>
              </a:rPr>
              <a:t>시</a:t>
            </a: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,</a:t>
            </a:r>
            <a:endParaRPr sz="1600" dirty="0">
              <a:latin typeface="Malgun Gothic"/>
              <a:cs typeface="Malgun Gothic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726935" y="3831323"/>
            <a:ext cx="481965" cy="561340"/>
            <a:chOff x="6726935" y="3831323"/>
            <a:chExt cx="481965" cy="561340"/>
          </a:xfrm>
        </p:grpSpPr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58939" y="3869448"/>
              <a:ext cx="417563" cy="41756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26935" y="3831323"/>
              <a:ext cx="481571" cy="56084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163830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6" y="48005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29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6" y="279653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30" y="327659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4" y="279653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29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5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0" y="163829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6" y="48005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30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5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29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4" y="279653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30" y="327659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6" y="279653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894956" y="390245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901440" y="3537191"/>
            <a:ext cx="481965" cy="561340"/>
            <a:chOff x="3901440" y="3537191"/>
            <a:chExt cx="481965" cy="561340"/>
          </a:xfrm>
        </p:grpSpPr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33444" y="3573818"/>
              <a:ext cx="419061" cy="41906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01440" y="3537191"/>
              <a:ext cx="481571" cy="56084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069841" y="3607384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901440" y="3665220"/>
            <a:ext cx="481965" cy="1671955"/>
            <a:chOff x="3901440" y="3665220"/>
            <a:chExt cx="481965" cy="1671955"/>
          </a:xfrm>
        </p:grpSpPr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33444" y="4812830"/>
              <a:ext cx="419061" cy="41906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01440" y="4776203"/>
              <a:ext cx="481571" cy="56084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38600" y="3665220"/>
              <a:ext cx="234670" cy="1464564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120134" y="3765042"/>
              <a:ext cx="76200" cy="1229360"/>
            </a:xfrm>
            <a:custGeom>
              <a:avLst/>
              <a:gdLst/>
              <a:ahLst/>
              <a:cxnLst/>
              <a:rect l="l" t="t" r="r" b="b"/>
              <a:pathLst>
                <a:path w="76200" h="1229360">
                  <a:moveTo>
                    <a:pt x="25400" y="1153032"/>
                  </a:moveTo>
                  <a:lnTo>
                    <a:pt x="0" y="1153032"/>
                  </a:lnTo>
                  <a:lnTo>
                    <a:pt x="38100" y="1229232"/>
                  </a:lnTo>
                  <a:lnTo>
                    <a:pt x="69850" y="1165732"/>
                  </a:lnTo>
                  <a:lnTo>
                    <a:pt x="25400" y="1165732"/>
                  </a:lnTo>
                  <a:lnTo>
                    <a:pt x="25400" y="1153032"/>
                  </a:lnTo>
                  <a:close/>
                </a:path>
                <a:path w="76200" h="1229360">
                  <a:moveTo>
                    <a:pt x="50800" y="63499"/>
                  </a:moveTo>
                  <a:lnTo>
                    <a:pt x="25400" y="63499"/>
                  </a:lnTo>
                  <a:lnTo>
                    <a:pt x="25400" y="1165732"/>
                  </a:lnTo>
                  <a:lnTo>
                    <a:pt x="50800" y="1165732"/>
                  </a:lnTo>
                  <a:lnTo>
                    <a:pt x="50800" y="63499"/>
                  </a:lnTo>
                  <a:close/>
                </a:path>
                <a:path w="76200" h="1229360">
                  <a:moveTo>
                    <a:pt x="76200" y="1153032"/>
                  </a:moveTo>
                  <a:lnTo>
                    <a:pt x="50800" y="1153032"/>
                  </a:lnTo>
                  <a:lnTo>
                    <a:pt x="50800" y="1165732"/>
                  </a:lnTo>
                  <a:lnTo>
                    <a:pt x="69850" y="1165732"/>
                  </a:lnTo>
                  <a:lnTo>
                    <a:pt x="76200" y="1153032"/>
                  </a:lnTo>
                  <a:close/>
                </a:path>
                <a:path w="76200" h="1229360">
                  <a:moveTo>
                    <a:pt x="38100" y="0"/>
                  </a:moveTo>
                  <a:lnTo>
                    <a:pt x="0" y="76199"/>
                  </a:lnTo>
                  <a:lnTo>
                    <a:pt x="25400" y="76199"/>
                  </a:lnTo>
                  <a:lnTo>
                    <a:pt x="25400" y="63499"/>
                  </a:lnTo>
                  <a:lnTo>
                    <a:pt x="69850" y="63499"/>
                  </a:lnTo>
                  <a:lnTo>
                    <a:pt x="38100" y="0"/>
                  </a:lnTo>
                  <a:close/>
                </a:path>
                <a:path w="76200" h="1229360">
                  <a:moveTo>
                    <a:pt x="69850" y="63499"/>
                  </a:moveTo>
                  <a:lnTo>
                    <a:pt x="50800" y="63499"/>
                  </a:lnTo>
                  <a:lnTo>
                    <a:pt x="50800" y="76199"/>
                  </a:lnTo>
                  <a:lnTo>
                    <a:pt x="76200" y="76199"/>
                  </a:lnTo>
                  <a:lnTo>
                    <a:pt x="69850" y="63499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551557" y="3511422"/>
            <a:ext cx="1386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전</a:t>
            </a: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처치군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58" name="object 58"/>
          <p:cNvSpPr txBox="1"/>
          <p:nvPr/>
        </p:nvSpPr>
        <p:spPr>
          <a:xfrm>
            <a:off x="1561719" y="4316095"/>
            <a:ext cx="3524885" cy="1251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7C7C7C"/>
                </a:solidFill>
                <a:latin typeface="Malgun Gothic"/>
                <a:cs typeface="Malgun Gothic"/>
              </a:rPr>
              <a:t>병행추세</a:t>
            </a:r>
            <a:endParaRPr sz="1600">
              <a:latin typeface="Malgun Gothic"/>
              <a:cs typeface="Malgun Gothic"/>
            </a:endParaRPr>
          </a:p>
          <a:p>
            <a:pPr marL="1047750">
              <a:lnSpc>
                <a:spcPct val="100000"/>
              </a:lnSpc>
              <a:spcBef>
                <a:spcPts val="1500"/>
              </a:spcBef>
            </a:pP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전</a:t>
            </a: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대조군</a:t>
            </a:r>
            <a:r>
              <a:rPr sz="1600" b="1" spc="26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700" b="1" spc="-89" baseline="-2314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700" baseline="-23148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6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sz="1600" b="1" spc="-25" dirty="0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48098" y="985545"/>
            <a:ext cx="315468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순수한</a:t>
            </a:r>
            <a:r>
              <a:rPr sz="1600" b="1" spc="-3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처치</a:t>
            </a:r>
            <a:r>
              <a:rPr sz="1600" b="1" spc="-3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효과를</a:t>
            </a:r>
            <a:r>
              <a:rPr sz="1600" b="1" spc="-3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알기</a:t>
            </a:r>
            <a:r>
              <a:rPr sz="1600" b="1" spc="-3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EB2C2F"/>
                </a:solidFill>
                <a:latin typeface="Malgun Gothic"/>
                <a:cs typeface="Malgun Gothic"/>
              </a:rPr>
              <a:t>위해서는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누구와</a:t>
            </a:r>
            <a:r>
              <a:rPr sz="1600" b="1" spc="-4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누구를</a:t>
            </a:r>
            <a:r>
              <a:rPr sz="1600" b="1" spc="-4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비교해야</a:t>
            </a:r>
            <a:r>
              <a:rPr sz="1600" b="1" spc="-4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EB2C2F"/>
                </a:solidFill>
                <a:latin typeface="Malgun Gothic"/>
                <a:cs typeface="Malgun Gothic"/>
              </a:rPr>
              <a:t>하나?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81DFC4-9A50-EDCC-34D4-271F531A5BF5}"/>
              </a:ext>
            </a:extLst>
          </p:cNvPr>
          <p:cNvSpPr txBox="1"/>
          <p:nvPr/>
        </p:nvSpPr>
        <p:spPr>
          <a:xfrm>
            <a:off x="7497520" y="1081957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2</a:t>
            </a:r>
            <a:r>
              <a:rPr lang="ko-KR" altLang="en-US" dirty="0">
                <a:solidFill>
                  <a:srgbClr val="00B0F0"/>
                </a:solidFill>
              </a:rPr>
              <a:t>번</a:t>
            </a:r>
            <a:r>
              <a:rPr lang="en-US" altLang="ko-KR" dirty="0">
                <a:solidFill>
                  <a:srgbClr val="00B0F0"/>
                </a:solidFill>
              </a:rPr>
              <a:t>, 5</a:t>
            </a:r>
            <a:r>
              <a:rPr lang="ko-KR" altLang="en-US" dirty="0">
                <a:solidFill>
                  <a:srgbClr val="00B0F0"/>
                </a:solidFill>
              </a:rPr>
              <a:t>번을 </a:t>
            </a:r>
            <a:r>
              <a:rPr lang="ko-KR" altLang="en-US" dirty="0" err="1">
                <a:solidFill>
                  <a:srgbClr val="00B0F0"/>
                </a:solidFill>
              </a:rPr>
              <a:t>비교하는게</a:t>
            </a:r>
            <a:r>
              <a:rPr lang="ko-KR" altLang="en-US" dirty="0">
                <a:solidFill>
                  <a:srgbClr val="00B0F0"/>
                </a:solidFill>
              </a:rPr>
              <a:t> 맞음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Difference</a:t>
            </a:r>
            <a:r>
              <a:rPr spc="285" dirty="0"/>
              <a:t> </a:t>
            </a:r>
            <a:r>
              <a:rPr spc="45" dirty="0"/>
              <a:t>in</a:t>
            </a:r>
            <a:r>
              <a:rPr spc="195" dirty="0"/>
              <a:t> </a:t>
            </a:r>
            <a:r>
              <a:rPr spc="60" dirty="0"/>
              <a:t>Differences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815965" cy="3852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반사실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(counterfactual)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2000" dirty="0">
              <a:latin typeface="Malgun Gothic"/>
              <a:cs typeface="Malgun Gothic"/>
            </a:endParaRPr>
          </a:p>
          <a:p>
            <a:pPr marL="550545" indent="-227965" algn="ctr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5054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현실에서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실제로는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일어나지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않았지만,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처치가</a:t>
            </a:r>
            <a:endParaRPr sz="2000" dirty="0">
              <a:latin typeface="Malgun Gothic"/>
              <a:cs typeface="Malgun Gothic"/>
            </a:endParaRPr>
          </a:p>
          <a:p>
            <a:pPr marL="241935" algn="ctr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다르게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이루어졌다면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발생했을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가상의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결과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만약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~했다면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어땠을까?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예1)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기업이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A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전략을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시행하지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않았다면?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예2)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국가가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B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정책을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시행하지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않았다면?</a:t>
            </a:r>
            <a:endParaRPr sz="2000" dirty="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Arial MT"/>
              <a:buChar char="•"/>
            </a:pPr>
            <a:endParaRPr sz="2000" dirty="0">
              <a:latin typeface="Malgun Gothic"/>
              <a:cs typeface="Malgun Gothic"/>
            </a:endParaRPr>
          </a:p>
          <a:p>
            <a:pPr marL="422909" indent="-228600" algn="ctr">
              <a:lnSpc>
                <a:spcPct val="100000"/>
              </a:lnSpc>
              <a:buFont typeface="Wingdings"/>
              <a:buChar char=""/>
              <a:tabLst>
                <a:tab pos="422909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실제로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관측하기가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어렵기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때문에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DID에서는</a:t>
            </a:r>
            <a:endParaRPr sz="2000" dirty="0">
              <a:latin typeface="Malgun Gothic"/>
              <a:cs typeface="Malgun Gothic"/>
            </a:endParaRPr>
          </a:p>
          <a:p>
            <a:pPr marL="241935" algn="ctr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병행추세가정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반사실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결과를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가정함</a:t>
            </a:r>
            <a:endParaRPr sz="2000" dirty="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0923" y="1175003"/>
            <a:ext cx="1760220" cy="25237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3028" y="5138928"/>
            <a:ext cx="2555748" cy="13411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30923" y="4096511"/>
            <a:ext cx="1760220" cy="23835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3603" y="5138928"/>
            <a:ext cx="1827276" cy="134111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Difference</a:t>
            </a:r>
            <a:r>
              <a:rPr spc="285" dirty="0"/>
              <a:t> </a:t>
            </a:r>
            <a:r>
              <a:rPr spc="45" dirty="0"/>
              <a:t>in</a:t>
            </a:r>
            <a:r>
              <a:rPr spc="195" dirty="0"/>
              <a:t> </a:t>
            </a:r>
            <a:r>
              <a:rPr spc="60" dirty="0"/>
              <a:t>Differences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49615" cy="50225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추론에서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의의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2000" dirty="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24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현실(실무)에서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어떠한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전략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정책(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)을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시행했을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때,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결</a:t>
            </a:r>
            <a:endParaRPr sz="2000" dirty="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변화가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나타나기까지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시간이</a:t>
            </a:r>
            <a:r>
              <a:rPr sz="2000" b="1" spc="-2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필요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많음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2000" dirty="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그런데,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시간이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흐름에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요인이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함께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변화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하며,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인과</a:t>
            </a:r>
            <a:endParaRPr sz="2000" dirty="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대상이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에도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미침</a:t>
            </a:r>
            <a:endParaRPr sz="2000" dirty="0">
              <a:latin typeface="Malgun Gothic"/>
              <a:cs typeface="Malgun Gothic"/>
            </a:endParaRPr>
          </a:p>
          <a:p>
            <a:pPr marL="1021080" marR="90805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요인들은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매우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다양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측정하여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모형에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포함하기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어려움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시간에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변화를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통제하는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매우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어려움</a:t>
            </a:r>
            <a:endParaRPr sz="2000" dirty="0">
              <a:latin typeface="Malgun Gothic"/>
              <a:cs typeface="Malgun Gothic"/>
            </a:endParaRPr>
          </a:p>
          <a:p>
            <a:pPr marL="563880" marR="26670" indent="-229235">
              <a:lnSpc>
                <a:spcPct val="110000"/>
              </a:lnSpc>
              <a:spcBef>
                <a:spcPts val="3604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DID는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실험에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준하는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환경을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구축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할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있도록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해주는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방법론</a:t>
            </a:r>
            <a:endParaRPr sz="2000" dirty="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b="1" spc="-10" dirty="0">
                <a:solidFill>
                  <a:srgbClr val="00B0F0"/>
                </a:solidFill>
                <a:latin typeface="Malgun Gothic"/>
                <a:cs typeface="Malgun Gothic"/>
              </a:rPr>
              <a:t>준실험(quasi-</a:t>
            </a:r>
            <a:r>
              <a:rPr sz="2000" b="1" dirty="0">
                <a:solidFill>
                  <a:srgbClr val="00B0F0"/>
                </a:solidFill>
                <a:latin typeface="Malgun Gothic"/>
                <a:cs typeface="Malgun Gothic"/>
              </a:rPr>
              <a:t>experimental)</a:t>
            </a:r>
            <a:r>
              <a:rPr sz="2000" b="1" spc="-1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00B0F0"/>
                </a:solidFill>
                <a:latin typeface="Malgun Gothic"/>
                <a:cs typeface="Malgun Gothic"/>
              </a:rPr>
              <a:t>방법</a:t>
            </a:r>
            <a:endParaRPr sz="2000" dirty="0">
              <a:solidFill>
                <a:srgbClr val="00B0F0"/>
              </a:solidFill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Difference</a:t>
            </a:r>
            <a:r>
              <a:rPr spc="285" dirty="0"/>
              <a:t> </a:t>
            </a:r>
            <a:r>
              <a:rPr spc="45" dirty="0"/>
              <a:t>in</a:t>
            </a:r>
            <a:r>
              <a:rPr spc="195" dirty="0"/>
              <a:t> </a:t>
            </a:r>
            <a:r>
              <a:rPr spc="60" dirty="0"/>
              <a:t>Differences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3298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추정량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(DID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Estimator)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772" y="1885899"/>
            <a:ext cx="8134984" cy="450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8765" indent="-2279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7876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분석에서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핵심은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추정량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구하는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2000" dirty="0">
              <a:latin typeface="Malgun Gothic"/>
              <a:cs typeface="Malgun Gothic"/>
            </a:endParaRPr>
          </a:p>
          <a:p>
            <a:pPr marL="279400" marR="17780" indent="-229235">
              <a:lnSpc>
                <a:spcPct val="110000"/>
              </a:lnSpc>
              <a:spcBef>
                <a:spcPts val="3600"/>
              </a:spcBef>
              <a:buFont typeface="Wingdings"/>
              <a:buChar char=""/>
              <a:tabLst>
                <a:tab pos="27940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추정량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이란,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시간에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변화가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존재하는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상황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어떠한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처리가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결과에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미친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순수한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효과의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평균적인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수준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측정한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값</a:t>
            </a:r>
            <a:endParaRPr sz="2000" dirty="0">
              <a:latin typeface="Malgun Gothic"/>
              <a:cs typeface="Malgun Gothic"/>
            </a:endParaRPr>
          </a:p>
          <a:p>
            <a:pPr marL="279400" marR="53975" indent="-229235">
              <a:lnSpc>
                <a:spcPct val="110000"/>
              </a:lnSpc>
              <a:spcBef>
                <a:spcPts val="3604"/>
              </a:spcBef>
              <a:buFont typeface="Wingdings"/>
              <a:buChar char=""/>
              <a:tabLst>
                <a:tab pos="27940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시간에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고려하는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상황에서,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우리는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대조군이라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그룹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이전과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이후라는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다음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네가지의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상태를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고려할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 dirty="0">
              <a:latin typeface="Malgun Gothic"/>
              <a:cs typeface="Malgun Gothic"/>
            </a:endParaRPr>
          </a:p>
          <a:p>
            <a:pPr marL="73660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736600" algn="l"/>
              </a:tabLst>
            </a:pPr>
            <a:r>
              <a:rPr sz="2000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2175" baseline="-15325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20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이전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B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efore)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</a:t>
            </a:r>
            <a:r>
              <a:rPr sz="20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T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reatment)</a:t>
            </a:r>
            <a:endParaRPr sz="2000" dirty="0">
              <a:latin typeface="Malgun Gothic"/>
              <a:cs typeface="Malgun Gothic"/>
            </a:endParaRPr>
          </a:p>
          <a:p>
            <a:pPr marL="73660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736600" algn="l"/>
              </a:tabLst>
            </a:pPr>
            <a:r>
              <a:rPr sz="2000" spc="-10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2175" spc="-15" baseline="-15325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20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이후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A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fter)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</a:t>
            </a:r>
            <a:r>
              <a:rPr sz="20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T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reatment)</a:t>
            </a:r>
            <a:endParaRPr sz="2000" dirty="0">
              <a:latin typeface="Malgun Gothic"/>
              <a:cs typeface="Malgun Gothic"/>
            </a:endParaRPr>
          </a:p>
          <a:p>
            <a:pPr marL="73660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736600" algn="l"/>
              </a:tabLst>
            </a:pPr>
            <a:r>
              <a:rPr sz="2000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2175" baseline="-15325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B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efore)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C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ontrol)</a:t>
            </a:r>
            <a:endParaRPr sz="2000" dirty="0">
              <a:latin typeface="Malgun Gothic"/>
              <a:cs typeface="Malgun Gothic"/>
            </a:endParaRPr>
          </a:p>
          <a:p>
            <a:pPr marL="73660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736600" algn="l"/>
              </a:tabLst>
            </a:pPr>
            <a:r>
              <a:rPr sz="2000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2175" baseline="-15325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이후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A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fter)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C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ontrol)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9357" y="848385"/>
            <a:ext cx="481139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DID</a:t>
            </a:r>
            <a:r>
              <a:rPr sz="1600" b="1" spc="-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추정량의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추정에는</a:t>
            </a:r>
            <a:r>
              <a:rPr sz="16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선형회귀모형이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주로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활용됨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(DID는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분석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프레임워크)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Difference</a:t>
            </a:r>
            <a:r>
              <a:rPr spc="285" dirty="0"/>
              <a:t> </a:t>
            </a:r>
            <a:r>
              <a:rPr spc="45" dirty="0"/>
              <a:t>in</a:t>
            </a:r>
            <a:r>
              <a:rPr spc="195" dirty="0"/>
              <a:t> </a:t>
            </a:r>
            <a:r>
              <a:rPr spc="60" dirty="0"/>
              <a:t>Differences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933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처치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전후의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처치군과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대조군의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표현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추정량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02892" y="1603755"/>
          <a:ext cx="6096000" cy="1101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처치</a:t>
                      </a:r>
                      <a:r>
                        <a:rPr sz="1800" b="1" spc="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이전 </a:t>
                      </a:r>
                      <a:r>
                        <a:rPr sz="1800" b="1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(B)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처치 이후 </a:t>
                      </a:r>
                      <a:r>
                        <a:rPr sz="1800" b="1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(A)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처치군</a:t>
                      </a:r>
                      <a:r>
                        <a:rPr sz="1800" b="1" spc="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(T)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-37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-37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대조군</a:t>
                      </a:r>
                      <a:r>
                        <a:rPr sz="1800" b="1" spc="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(C)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sz="1950" spc="-37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sz="1950" spc="-37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78002" y="3034664"/>
            <a:ext cx="43929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1B1F2E"/>
                </a:solidFill>
                <a:latin typeface="Malgun Gothic"/>
                <a:cs typeface="Malgun Gothic"/>
              </a:rPr>
              <a:t>(1)</a:t>
            </a:r>
            <a:r>
              <a:rPr sz="2200" b="1" spc="-6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1B1F2E"/>
                </a:solidFill>
                <a:latin typeface="Malgun Gothic"/>
                <a:cs typeface="Malgun Gothic"/>
              </a:rPr>
              <a:t>DID</a:t>
            </a:r>
            <a:r>
              <a:rPr sz="2200" b="1" spc="-6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1B1F2E"/>
                </a:solidFill>
                <a:latin typeface="Malgun Gothic"/>
                <a:cs typeface="Malgun Gothic"/>
              </a:rPr>
              <a:t>추정량</a:t>
            </a:r>
            <a:r>
              <a:rPr sz="2200" b="1" spc="-6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1B1F2E"/>
                </a:solidFill>
                <a:latin typeface="Malgun Gothic"/>
                <a:cs typeface="Malgun Gothic"/>
              </a:rPr>
              <a:t>(DID</a:t>
            </a:r>
            <a:r>
              <a:rPr sz="22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1B1F2E"/>
                </a:solidFill>
                <a:latin typeface="Malgun Gothic"/>
                <a:cs typeface="Malgun Gothic"/>
              </a:rPr>
              <a:t>estimator)</a:t>
            </a:r>
            <a:r>
              <a:rPr sz="22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200" b="1" spc="-50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82794" y="3098292"/>
            <a:ext cx="1176655" cy="282575"/>
          </a:xfrm>
          <a:custGeom>
            <a:avLst/>
            <a:gdLst/>
            <a:ahLst/>
            <a:cxnLst/>
            <a:rect l="l" t="t" r="r" b="b"/>
            <a:pathLst>
              <a:path w="1176654" h="282575">
                <a:moveTo>
                  <a:pt x="1086230" y="0"/>
                </a:moveTo>
                <a:lnTo>
                  <a:pt x="1082293" y="11430"/>
                </a:lnTo>
                <a:lnTo>
                  <a:pt x="1098601" y="18504"/>
                </a:lnTo>
                <a:lnTo>
                  <a:pt x="1112646" y="28305"/>
                </a:lnTo>
                <a:lnTo>
                  <a:pt x="1141170" y="73852"/>
                </a:lnTo>
                <a:lnTo>
                  <a:pt x="1149465" y="115623"/>
                </a:lnTo>
                <a:lnTo>
                  <a:pt x="1150492" y="139700"/>
                </a:lnTo>
                <a:lnTo>
                  <a:pt x="1149465" y="164580"/>
                </a:lnTo>
                <a:lnTo>
                  <a:pt x="1141170" y="207529"/>
                </a:lnTo>
                <a:lnTo>
                  <a:pt x="1112694" y="253730"/>
                </a:lnTo>
                <a:lnTo>
                  <a:pt x="1082675" y="270763"/>
                </a:lnTo>
                <a:lnTo>
                  <a:pt x="1086230" y="282321"/>
                </a:lnTo>
                <a:lnTo>
                  <a:pt x="1124775" y="264191"/>
                </a:lnTo>
                <a:lnTo>
                  <a:pt x="1153032" y="232918"/>
                </a:lnTo>
                <a:lnTo>
                  <a:pt x="1170463" y="191071"/>
                </a:lnTo>
                <a:lnTo>
                  <a:pt x="1176273" y="141224"/>
                </a:lnTo>
                <a:lnTo>
                  <a:pt x="1174821" y="115339"/>
                </a:lnTo>
                <a:lnTo>
                  <a:pt x="1163200" y="69429"/>
                </a:lnTo>
                <a:lnTo>
                  <a:pt x="1140130" y="32093"/>
                </a:lnTo>
                <a:lnTo>
                  <a:pt x="1106705" y="7379"/>
                </a:lnTo>
                <a:lnTo>
                  <a:pt x="1086230" y="0"/>
                </a:lnTo>
                <a:close/>
              </a:path>
              <a:path w="1176654" h="282575">
                <a:moveTo>
                  <a:pt x="90042" y="0"/>
                </a:moveTo>
                <a:lnTo>
                  <a:pt x="51641" y="18081"/>
                </a:lnTo>
                <a:lnTo>
                  <a:pt x="23240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09"/>
                </a:lnTo>
                <a:lnTo>
                  <a:pt x="69514" y="274887"/>
                </a:lnTo>
                <a:lnTo>
                  <a:pt x="90042" y="282321"/>
                </a:lnTo>
                <a:lnTo>
                  <a:pt x="93598" y="270763"/>
                </a:lnTo>
                <a:lnTo>
                  <a:pt x="77531" y="263646"/>
                </a:lnTo>
                <a:lnTo>
                  <a:pt x="63642" y="253730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2A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45278" y="3008757"/>
            <a:ext cx="1035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2625" spc="-89" baseline="-15873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2625" spc="217" baseline="-15873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2400" spc="-105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2625" spc="-37" baseline="-15873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5709" y="3008757"/>
            <a:ext cx="1634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2400" spc="-65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400" spc="-10" dirty="0">
                <a:solidFill>
                  <a:srgbClr val="2A2C2C"/>
                </a:solidFill>
                <a:latin typeface="Cambria Math"/>
                <a:cs typeface="Cambria Math"/>
              </a:rPr>
              <a:t>(𝐶</a:t>
            </a:r>
            <a:r>
              <a:rPr sz="2625" spc="-15" baseline="-15873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2625" spc="277" baseline="-15873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2400" spc="-75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2625" spc="-37" baseline="-15873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2400" spc="-25" dirty="0">
                <a:solidFill>
                  <a:srgbClr val="2A2C2C"/>
                </a:solidFill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0490" y="3471417"/>
            <a:ext cx="3585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Cambria Math"/>
                <a:cs typeface="Cambria Math"/>
              </a:rPr>
              <a:t>𝑇</a:t>
            </a:r>
            <a:r>
              <a:rPr sz="1950" spc="-67" baseline="-14957" dirty="0">
                <a:latin typeface="Cambria Math"/>
                <a:cs typeface="Cambria Math"/>
              </a:rPr>
              <a:t>𝐴</a:t>
            </a:r>
            <a:r>
              <a:rPr sz="1950" spc="25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𝑇</a:t>
            </a:r>
            <a:r>
              <a:rPr sz="1950" baseline="-14957" dirty="0">
                <a:latin typeface="Cambria Math"/>
                <a:cs typeface="Cambria Math"/>
              </a:rPr>
              <a:t>𝐵</a:t>
            </a:r>
            <a:r>
              <a:rPr sz="1800" dirty="0">
                <a:latin typeface="Malgun Gothic"/>
                <a:cs typeface="Malgun Gothic"/>
              </a:rPr>
              <a:t>:</a:t>
            </a:r>
            <a:r>
              <a:rPr sz="1800" spc="-4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처치군의</a:t>
            </a:r>
            <a:r>
              <a:rPr sz="1800" spc="-3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처치</a:t>
            </a:r>
            <a:r>
              <a:rPr sz="1800" spc="-4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전/후</a:t>
            </a:r>
            <a:r>
              <a:rPr sz="1800" spc="-4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변화</a:t>
            </a:r>
            <a:endParaRPr sz="1800">
              <a:latin typeface="Malgun Gothic"/>
              <a:cs typeface="Malgun Gothic"/>
            </a:endParaRPr>
          </a:p>
          <a:p>
            <a:pPr marL="381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𝐶</a:t>
            </a:r>
            <a:r>
              <a:rPr sz="1950" baseline="-14957" dirty="0">
                <a:latin typeface="Cambria Math"/>
                <a:cs typeface="Cambria Math"/>
              </a:rPr>
              <a:t>𝐴</a:t>
            </a:r>
            <a:r>
              <a:rPr sz="1950" spc="24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𝐶</a:t>
            </a:r>
            <a:r>
              <a:rPr sz="1950" baseline="-14957" dirty="0">
                <a:latin typeface="Cambria Math"/>
                <a:cs typeface="Cambria Math"/>
              </a:rPr>
              <a:t>𝐵</a:t>
            </a:r>
            <a:r>
              <a:rPr sz="1800" dirty="0">
                <a:latin typeface="Malgun Gothic"/>
                <a:cs typeface="Malgun Gothic"/>
              </a:rPr>
              <a:t>:</a:t>
            </a:r>
            <a:r>
              <a:rPr sz="1800" spc="-2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대조군의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처치</a:t>
            </a:r>
            <a:r>
              <a:rPr sz="1800" spc="-2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전/후</a:t>
            </a:r>
            <a:r>
              <a:rPr sz="1800" spc="-30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변화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75809" y="4783835"/>
            <a:ext cx="1170305" cy="282575"/>
          </a:xfrm>
          <a:custGeom>
            <a:avLst/>
            <a:gdLst/>
            <a:ahLst/>
            <a:cxnLst/>
            <a:rect l="l" t="t" r="r" b="b"/>
            <a:pathLst>
              <a:path w="1170304" h="282575">
                <a:moveTo>
                  <a:pt x="1080135" y="0"/>
                </a:moveTo>
                <a:lnTo>
                  <a:pt x="1076070" y="11430"/>
                </a:lnTo>
                <a:lnTo>
                  <a:pt x="1092434" y="18575"/>
                </a:lnTo>
                <a:lnTo>
                  <a:pt x="1106487" y="28400"/>
                </a:lnTo>
                <a:lnTo>
                  <a:pt x="1135020" y="73854"/>
                </a:lnTo>
                <a:lnTo>
                  <a:pt x="1143351" y="115677"/>
                </a:lnTo>
                <a:lnTo>
                  <a:pt x="1144396" y="139826"/>
                </a:lnTo>
                <a:lnTo>
                  <a:pt x="1143349" y="164689"/>
                </a:lnTo>
                <a:lnTo>
                  <a:pt x="1134967" y="207603"/>
                </a:lnTo>
                <a:lnTo>
                  <a:pt x="1106487" y="253857"/>
                </a:lnTo>
                <a:lnTo>
                  <a:pt x="1076578" y="270890"/>
                </a:lnTo>
                <a:lnTo>
                  <a:pt x="1080135" y="282320"/>
                </a:lnTo>
                <a:lnTo>
                  <a:pt x="1118631" y="264302"/>
                </a:lnTo>
                <a:lnTo>
                  <a:pt x="1146937" y="233044"/>
                </a:lnTo>
                <a:lnTo>
                  <a:pt x="1164367" y="191134"/>
                </a:lnTo>
                <a:lnTo>
                  <a:pt x="1170177" y="141224"/>
                </a:lnTo>
                <a:lnTo>
                  <a:pt x="1168723" y="115341"/>
                </a:lnTo>
                <a:lnTo>
                  <a:pt x="1157051" y="69482"/>
                </a:lnTo>
                <a:lnTo>
                  <a:pt x="1133927" y="32146"/>
                </a:lnTo>
                <a:lnTo>
                  <a:pt x="1100589" y="7381"/>
                </a:lnTo>
                <a:lnTo>
                  <a:pt x="1080135" y="0"/>
                </a:lnTo>
                <a:close/>
              </a:path>
              <a:path w="1170304" h="282575">
                <a:moveTo>
                  <a:pt x="90042" y="0"/>
                </a:moveTo>
                <a:lnTo>
                  <a:pt x="51546" y="18097"/>
                </a:lnTo>
                <a:lnTo>
                  <a:pt x="23240" y="49530"/>
                </a:lnTo>
                <a:lnTo>
                  <a:pt x="5810" y="91424"/>
                </a:lnTo>
                <a:lnTo>
                  <a:pt x="0" y="141224"/>
                </a:lnTo>
                <a:lnTo>
                  <a:pt x="1450" y="167179"/>
                </a:lnTo>
                <a:lnTo>
                  <a:pt x="13019" y="213090"/>
                </a:lnTo>
                <a:lnTo>
                  <a:pt x="36018" y="250334"/>
                </a:lnTo>
                <a:lnTo>
                  <a:pt x="69494" y="274960"/>
                </a:lnTo>
                <a:lnTo>
                  <a:pt x="90042" y="282320"/>
                </a:lnTo>
                <a:lnTo>
                  <a:pt x="93599" y="270890"/>
                </a:lnTo>
                <a:lnTo>
                  <a:pt x="77475" y="263773"/>
                </a:lnTo>
                <a:lnTo>
                  <a:pt x="63579" y="253857"/>
                </a:lnTo>
                <a:lnTo>
                  <a:pt x="35083" y="207603"/>
                </a:lnTo>
                <a:lnTo>
                  <a:pt x="26701" y="164689"/>
                </a:lnTo>
                <a:lnTo>
                  <a:pt x="25653" y="139826"/>
                </a:lnTo>
                <a:lnTo>
                  <a:pt x="26701" y="115677"/>
                </a:lnTo>
                <a:lnTo>
                  <a:pt x="35083" y="73854"/>
                </a:lnTo>
                <a:lnTo>
                  <a:pt x="63674" y="28400"/>
                </a:lnTo>
                <a:lnTo>
                  <a:pt x="93979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2A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0191" y="4121607"/>
            <a:ext cx="7473950" cy="197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4365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순수한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처치</a:t>
            </a: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효과</a:t>
            </a:r>
            <a:r>
              <a:rPr sz="1800" b="1" spc="-1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=</a:t>
            </a:r>
            <a:r>
              <a:rPr sz="1800" b="1" spc="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처치군의</a:t>
            </a:r>
            <a:r>
              <a:rPr sz="1800" b="1" spc="-1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결과</a:t>
            </a:r>
            <a:r>
              <a:rPr sz="1800" b="1" spc="-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변화</a:t>
            </a:r>
            <a:r>
              <a:rPr sz="1800" b="1" spc="-1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–</a:t>
            </a:r>
            <a:r>
              <a:rPr sz="1800" b="1" spc="-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대조군의</a:t>
            </a:r>
            <a:r>
              <a:rPr sz="1800" b="1" spc="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결과</a:t>
            </a:r>
            <a:r>
              <a:rPr sz="1800" b="1" spc="-5" dirty="0">
                <a:latin typeface="Malgun Gothic"/>
                <a:cs typeface="Malgun Gothic"/>
              </a:rPr>
              <a:t> </a:t>
            </a:r>
            <a:r>
              <a:rPr sz="1800" b="1" spc="-25" dirty="0">
                <a:latin typeface="Malgun Gothic"/>
                <a:cs typeface="Malgun Gothic"/>
              </a:rPr>
              <a:t>변화</a:t>
            </a:r>
            <a:endParaRPr sz="1800" dirty="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  <a:spcBef>
                <a:spcPts val="2350"/>
              </a:spcBef>
              <a:tabLst>
                <a:tab pos="4655820" algn="l"/>
                <a:tab pos="5820410" algn="l"/>
              </a:tabLst>
            </a:pPr>
            <a:r>
              <a:rPr sz="2200" b="1" dirty="0">
                <a:solidFill>
                  <a:srgbClr val="1B1F2E"/>
                </a:solidFill>
                <a:latin typeface="Malgun Gothic"/>
                <a:cs typeface="Malgun Gothic"/>
              </a:rPr>
              <a:t>(2)</a:t>
            </a:r>
            <a:r>
              <a:rPr sz="2200" b="1" spc="-6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1B1F2E"/>
                </a:solidFill>
                <a:latin typeface="Malgun Gothic"/>
                <a:cs typeface="Malgun Gothic"/>
              </a:rPr>
              <a:t>DID</a:t>
            </a:r>
            <a:r>
              <a:rPr sz="2200" b="1" spc="-6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1B1F2E"/>
                </a:solidFill>
                <a:latin typeface="Malgun Gothic"/>
                <a:cs typeface="Malgun Gothic"/>
              </a:rPr>
              <a:t>추정량</a:t>
            </a:r>
            <a:r>
              <a:rPr sz="2200" b="1" spc="-6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1B1F2E"/>
                </a:solidFill>
                <a:latin typeface="Malgun Gothic"/>
                <a:cs typeface="Malgun Gothic"/>
              </a:rPr>
              <a:t>(DID</a:t>
            </a:r>
            <a:r>
              <a:rPr sz="22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1B1F2E"/>
                </a:solidFill>
                <a:latin typeface="Malgun Gothic"/>
                <a:cs typeface="Malgun Gothic"/>
              </a:rPr>
              <a:t>estimator)</a:t>
            </a:r>
            <a:r>
              <a:rPr sz="22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200" b="1" spc="-50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2200" b="1" dirty="0">
                <a:solidFill>
                  <a:srgbClr val="1B1F2E"/>
                </a:solidFill>
                <a:latin typeface="Malgun Gothic"/>
                <a:cs typeface="Malgun Gothic"/>
              </a:rPr>
              <a:t>	</a:t>
            </a:r>
            <a:r>
              <a:rPr sz="2400" spc="-60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2625" spc="-89" baseline="-15873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2625" spc="217" baseline="-15873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2400" spc="-105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2625" spc="-37" baseline="-15873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2625" baseline="-15873" dirty="0">
                <a:solidFill>
                  <a:srgbClr val="2A2C2C"/>
                </a:solidFill>
                <a:latin typeface="Cambria Math"/>
                <a:cs typeface="Cambria Math"/>
              </a:rPr>
              <a:t>	</a:t>
            </a:r>
            <a:r>
              <a:rPr sz="24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2400" spc="-70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A2C2C"/>
                </a:solidFill>
                <a:latin typeface="Cambria Math"/>
                <a:cs typeface="Cambria Math"/>
              </a:rPr>
              <a:t>(𝑇</a:t>
            </a:r>
            <a:r>
              <a:rPr sz="2625" baseline="-15873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2625" spc="292" baseline="-15873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2400" spc="-80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2625" spc="-37" baseline="-15873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2400" spc="-25" dirty="0">
                <a:solidFill>
                  <a:srgbClr val="2A2C2C"/>
                </a:solidFill>
                <a:latin typeface="Cambria Math"/>
                <a:cs typeface="Cambria Math"/>
              </a:rPr>
              <a:t>)</a:t>
            </a:r>
            <a:endParaRPr sz="2400" dirty="0">
              <a:latin typeface="Cambria Math"/>
              <a:cs typeface="Cambria Math"/>
            </a:endParaRPr>
          </a:p>
          <a:p>
            <a:pPr marL="697865">
              <a:lnSpc>
                <a:spcPct val="100000"/>
              </a:lnSpc>
              <a:spcBef>
                <a:spcPts val="825"/>
              </a:spcBef>
            </a:pPr>
            <a:r>
              <a:rPr sz="1800" spc="-45" dirty="0">
                <a:latin typeface="Cambria Math"/>
                <a:cs typeface="Cambria Math"/>
              </a:rPr>
              <a:t>𝑇</a:t>
            </a:r>
            <a:r>
              <a:rPr sz="1950" spc="-67" baseline="-14957" dirty="0">
                <a:latin typeface="Cambria Math"/>
                <a:cs typeface="Cambria Math"/>
              </a:rPr>
              <a:t>𝐴</a:t>
            </a:r>
            <a:r>
              <a:rPr sz="1950" spc="25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𝐶</a:t>
            </a:r>
            <a:r>
              <a:rPr sz="1950" baseline="-14957" dirty="0">
                <a:latin typeface="Cambria Math"/>
                <a:cs typeface="Cambria Math"/>
              </a:rPr>
              <a:t>𝐴</a:t>
            </a:r>
            <a:r>
              <a:rPr sz="1800" dirty="0">
                <a:latin typeface="Malgun Gothic"/>
                <a:cs typeface="Malgun Gothic"/>
              </a:rPr>
              <a:t>:</a:t>
            </a:r>
            <a:r>
              <a:rPr sz="1800" spc="-3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처치</a:t>
            </a:r>
            <a:r>
              <a:rPr sz="1800" spc="-2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후</a:t>
            </a:r>
            <a:r>
              <a:rPr sz="1800" spc="-4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처치군과</a:t>
            </a:r>
            <a:r>
              <a:rPr sz="1800" spc="-3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대조군의</a:t>
            </a:r>
            <a:r>
              <a:rPr sz="1800" spc="-40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차이</a:t>
            </a:r>
            <a:endParaRPr sz="1800" dirty="0">
              <a:latin typeface="Malgun Gothic"/>
              <a:cs typeface="Malgun Gothic"/>
            </a:endParaRPr>
          </a:p>
          <a:p>
            <a:pPr marL="697865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𝑇</a:t>
            </a:r>
            <a:r>
              <a:rPr sz="1950" baseline="-14957" dirty="0">
                <a:latin typeface="Cambria Math"/>
                <a:cs typeface="Cambria Math"/>
              </a:rPr>
              <a:t>𝐵</a:t>
            </a:r>
            <a:r>
              <a:rPr sz="1950" spc="300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𝐶</a:t>
            </a:r>
            <a:r>
              <a:rPr sz="1950" baseline="-14957" dirty="0">
                <a:latin typeface="Cambria Math"/>
                <a:cs typeface="Cambria Math"/>
              </a:rPr>
              <a:t>𝐵</a:t>
            </a:r>
            <a:r>
              <a:rPr sz="1800" dirty="0">
                <a:latin typeface="Malgun Gothic"/>
                <a:cs typeface="Malgun Gothic"/>
              </a:rPr>
              <a:t>:</a:t>
            </a:r>
            <a:r>
              <a:rPr sz="1800" spc="-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처치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전</a:t>
            </a:r>
            <a:r>
              <a:rPr sz="1800" spc="-2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처치군과</a:t>
            </a:r>
            <a:r>
              <a:rPr sz="1800" spc="-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대조군의</a:t>
            </a:r>
            <a:r>
              <a:rPr sz="1800" spc="-25" dirty="0">
                <a:latin typeface="Malgun Gothic"/>
                <a:cs typeface="Malgun Gothic"/>
              </a:rPr>
              <a:t> 차이</a:t>
            </a:r>
            <a:endParaRPr sz="1800" dirty="0">
              <a:latin typeface="Malgun Gothic"/>
              <a:cs typeface="Malgun Gothic"/>
            </a:endParaRPr>
          </a:p>
          <a:p>
            <a:pPr marL="585470">
              <a:lnSpc>
                <a:spcPct val="100000"/>
              </a:lnSpc>
              <a:spcBef>
                <a:spcPts val="65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순수한</a:t>
            </a: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처치</a:t>
            </a:r>
            <a:r>
              <a:rPr sz="1800" b="1" u="sng" spc="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효과</a:t>
            </a:r>
            <a:r>
              <a:rPr sz="1800" b="1" spc="-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=</a:t>
            </a:r>
            <a:r>
              <a:rPr sz="1800" b="1" spc="1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처치 전</a:t>
            </a:r>
            <a:r>
              <a:rPr sz="1800" b="1" spc="-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그룹 차이 –</a:t>
            </a:r>
            <a:r>
              <a:rPr sz="1800" b="1" spc="1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처치 후 그룹 </a:t>
            </a:r>
            <a:r>
              <a:rPr sz="1800" b="1" spc="-25" dirty="0">
                <a:latin typeface="Malgun Gothic"/>
                <a:cs typeface="Malgun Gothic"/>
              </a:rPr>
              <a:t>차이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7403338" y="795274"/>
            <a:ext cx="143891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반사실</a:t>
            </a:r>
            <a:r>
              <a:rPr sz="1800" b="1" spc="-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mbria Math"/>
                <a:cs typeface="Cambria Math"/>
              </a:rPr>
              <a:t>𝑇</a:t>
            </a:r>
            <a:r>
              <a:rPr sz="1950" spc="-15" baseline="-14957" dirty="0">
                <a:solidFill>
                  <a:srgbClr val="FF0000"/>
                </a:solidFill>
                <a:latin typeface="Cambria Math"/>
                <a:cs typeface="Cambria Math"/>
              </a:rPr>
              <a:t>𝐴</a:t>
            </a:r>
            <a:r>
              <a:rPr sz="1800" b="1" spc="-10" dirty="0">
                <a:solidFill>
                  <a:srgbClr val="FF0000"/>
                </a:solidFill>
                <a:latin typeface="Malgun Gothic"/>
                <a:cs typeface="Malgun Gothic"/>
              </a:rPr>
              <a:t>’</a:t>
            </a:r>
            <a:r>
              <a:rPr sz="1800" b="1" spc="-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spc="-50" dirty="0">
                <a:solidFill>
                  <a:srgbClr val="FF0000"/>
                </a:solidFill>
                <a:latin typeface="Malgun Gothic"/>
                <a:cs typeface="Malgun Gothic"/>
              </a:rPr>
              <a:t>은 </a:t>
            </a:r>
            <a:r>
              <a:rPr sz="1800" b="1" dirty="0">
                <a:solidFill>
                  <a:srgbClr val="FF0000"/>
                </a:solidFill>
                <a:latin typeface="Malgun Gothic"/>
                <a:cs typeface="Malgun Gothic"/>
              </a:rPr>
              <a:t>어떻게</a:t>
            </a:r>
            <a:r>
              <a:rPr sz="18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800" b="1" spc="-25" dirty="0">
                <a:solidFill>
                  <a:srgbClr val="FF0000"/>
                </a:solidFill>
                <a:latin typeface="Malgun Gothic"/>
                <a:cs typeface="Malgun Gothic"/>
              </a:rPr>
              <a:t>표현?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65700" y="3482020"/>
            <a:ext cx="60960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어떤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 err="1">
                <a:solidFill>
                  <a:srgbClr val="FF0000"/>
                </a:solidFill>
                <a:latin typeface="Malgun Gothic"/>
                <a:cs typeface="Malgun Gothic"/>
              </a:rPr>
              <a:t>차분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?</a:t>
            </a:r>
            <a:r>
              <a:rPr lang="en-US"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-&gt; </a:t>
            </a:r>
            <a:r>
              <a:rPr lang="ko-KR" altLang="en-US"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종단면 차분 </a:t>
            </a:r>
            <a:r>
              <a:rPr lang="en-US" altLang="ko-KR"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(</a:t>
            </a:r>
            <a:r>
              <a:rPr lang="ko-KR" altLang="en-US"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시간변화 </a:t>
            </a:r>
            <a:r>
              <a:rPr lang="en-US" altLang="ko-KR"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: </a:t>
            </a:r>
            <a:r>
              <a:rPr lang="ko-KR" altLang="en-US"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종 </a:t>
            </a:r>
            <a:r>
              <a:rPr lang="en-US" altLang="ko-KR"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/ </a:t>
            </a:r>
            <a:r>
              <a:rPr lang="ko-KR" altLang="en-US"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그룹에 따른 변화 </a:t>
            </a:r>
            <a:r>
              <a:rPr lang="en-US" altLang="ko-KR"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: </a:t>
            </a:r>
            <a:r>
              <a:rPr lang="ko-KR" altLang="en-US"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행</a:t>
            </a:r>
            <a:r>
              <a:rPr lang="en-US" altLang="ko-KR"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)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9DCADB-A7CB-A34A-F909-0E2E9F322938}"/>
              </a:ext>
            </a:extLst>
          </p:cNvPr>
          <p:cNvSpPr txBox="1"/>
          <p:nvPr/>
        </p:nvSpPr>
        <p:spPr>
          <a:xfrm>
            <a:off x="4959484" y="446668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처치후</a:t>
            </a:r>
            <a:r>
              <a:rPr lang="ko-KR" altLang="en-US" dirty="0"/>
              <a:t> 차이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F52FD1-8B8E-61DF-7672-CBF8C6C14879}"/>
              </a:ext>
            </a:extLst>
          </p:cNvPr>
          <p:cNvSpPr txBox="1"/>
          <p:nvPr/>
        </p:nvSpPr>
        <p:spPr>
          <a:xfrm>
            <a:off x="6476812" y="44467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처치전</a:t>
            </a:r>
            <a:r>
              <a:rPr lang="ko-KR" altLang="en-US" dirty="0"/>
              <a:t> 차이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1AF72-3A40-927D-F265-28A6C84BD854}"/>
              </a:ext>
            </a:extLst>
          </p:cNvPr>
          <p:cNvSpPr txBox="1"/>
          <p:nvPr/>
        </p:nvSpPr>
        <p:spPr>
          <a:xfrm>
            <a:off x="4873767" y="6457592"/>
            <a:ext cx="4410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1</a:t>
            </a:r>
            <a:r>
              <a:rPr lang="ko-KR" altLang="en-US" sz="1400" dirty="0">
                <a:solidFill>
                  <a:srgbClr val="00B0F0"/>
                </a:solidFill>
              </a:rPr>
              <a:t>번</a:t>
            </a:r>
            <a:r>
              <a:rPr lang="en-US" altLang="ko-KR" sz="1400" dirty="0">
                <a:solidFill>
                  <a:srgbClr val="00B0F0"/>
                </a:solidFill>
              </a:rPr>
              <a:t>, 2</a:t>
            </a:r>
            <a:r>
              <a:rPr lang="ko-KR" altLang="en-US" sz="1400" dirty="0">
                <a:solidFill>
                  <a:srgbClr val="00B0F0"/>
                </a:solidFill>
              </a:rPr>
              <a:t>번식 모두 결과값이 같음 </a:t>
            </a:r>
            <a:r>
              <a:rPr lang="en-US" altLang="ko-KR" sz="1400" dirty="0">
                <a:solidFill>
                  <a:srgbClr val="00B0F0"/>
                </a:solidFill>
              </a:rPr>
              <a:t>(1</a:t>
            </a:r>
            <a:r>
              <a:rPr lang="ko-KR" altLang="en-US" sz="1400" dirty="0">
                <a:solidFill>
                  <a:srgbClr val="00B0F0"/>
                </a:solidFill>
              </a:rPr>
              <a:t>번이 이해하기 쉬움</a:t>
            </a:r>
            <a:r>
              <a:rPr lang="en-US" altLang="ko-KR" sz="1400" dirty="0">
                <a:solidFill>
                  <a:srgbClr val="00B0F0"/>
                </a:solidFill>
              </a:rPr>
              <a:t>)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5DD717-E8D0-A643-90AC-63CEAD4DC612}"/>
              </a:ext>
            </a:extLst>
          </p:cNvPr>
          <p:cNvSpPr txBox="1"/>
          <p:nvPr/>
        </p:nvSpPr>
        <p:spPr>
          <a:xfrm>
            <a:off x="7639672" y="1486281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T_b</a:t>
            </a:r>
            <a:r>
              <a:rPr lang="en-US" dirty="0"/>
              <a:t> + (</a:t>
            </a:r>
            <a:r>
              <a:rPr lang="en-US" dirty="0" err="1"/>
              <a:t>C_a</a:t>
            </a:r>
            <a:r>
              <a:rPr lang="en-US" dirty="0"/>
              <a:t> –</a:t>
            </a:r>
            <a:r>
              <a:rPr lang="en-US" dirty="0" err="1"/>
              <a:t>C_b</a:t>
            </a:r>
            <a:r>
              <a:rPr lang="en-US" dirty="0"/>
              <a:t>)</a:t>
            </a: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9AB16C41-1FA2-6118-4ED9-22203F9727DA}"/>
              </a:ext>
            </a:extLst>
          </p:cNvPr>
          <p:cNvSpPr txBox="1"/>
          <p:nvPr/>
        </p:nvSpPr>
        <p:spPr>
          <a:xfrm>
            <a:off x="5468111" y="5294048"/>
            <a:ext cx="60960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어떤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 err="1">
                <a:solidFill>
                  <a:srgbClr val="FF0000"/>
                </a:solidFill>
                <a:latin typeface="Malgun Gothic"/>
                <a:cs typeface="Malgun Gothic"/>
              </a:rPr>
              <a:t>차분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?</a:t>
            </a:r>
            <a:r>
              <a:rPr lang="en-US"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-&gt; </a:t>
            </a:r>
            <a:r>
              <a:rPr lang="ko-KR" altLang="en-US"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횡단면 차분 </a:t>
            </a:r>
            <a:r>
              <a:rPr lang="en-US" altLang="ko-KR"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(</a:t>
            </a:r>
            <a:r>
              <a:rPr lang="ko-KR" altLang="en-US"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시간변화 </a:t>
            </a:r>
            <a:r>
              <a:rPr lang="en-US" altLang="ko-KR"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: </a:t>
            </a:r>
            <a:r>
              <a:rPr lang="ko-KR" altLang="en-US"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종 </a:t>
            </a:r>
            <a:r>
              <a:rPr lang="en-US" altLang="ko-KR"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/ </a:t>
            </a:r>
            <a:r>
              <a:rPr lang="ko-KR" altLang="en-US"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그룹에 따른 변화 </a:t>
            </a:r>
            <a:r>
              <a:rPr lang="en-US" altLang="ko-KR"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: </a:t>
            </a:r>
            <a:r>
              <a:rPr lang="ko-KR" altLang="en-US"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행</a:t>
            </a:r>
            <a:r>
              <a:rPr lang="en-US" altLang="ko-KR"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)</a:t>
            </a:r>
            <a:endParaRPr sz="16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Difference</a:t>
            </a:r>
            <a:r>
              <a:rPr spc="285" dirty="0"/>
              <a:t> </a:t>
            </a:r>
            <a:r>
              <a:rPr spc="45" dirty="0"/>
              <a:t>in</a:t>
            </a:r>
            <a:r>
              <a:rPr spc="195" dirty="0"/>
              <a:t> </a:t>
            </a:r>
            <a:r>
              <a:rPr spc="60" dirty="0"/>
              <a:t>Differences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196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Estimator의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시각적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표현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(식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1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기준)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6822" y="1606296"/>
            <a:ext cx="7150100" cy="4628515"/>
            <a:chOff x="826822" y="1606296"/>
            <a:chExt cx="7150100" cy="46285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822" y="1821107"/>
              <a:ext cx="126361" cy="41118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4202" y="1820418"/>
              <a:ext cx="76200" cy="4063365"/>
            </a:xfrm>
            <a:custGeom>
              <a:avLst/>
              <a:gdLst/>
              <a:ahLst/>
              <a:cxnLst/>
              <a:rect l="l" t="t" r="r" b="b"/>
              <a:pathLst>
                <a:path w="76200" h="406336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4063187"/>
                  </a:lnTo>
                  <a:lnTo>
                    <a:pt x="50800" y="4063187"/>
                  </a:lnTo>
                  <a:lnTo>
                    <a:pt x="50800" y="63500"/>
                  </a:lnTo>
                  <a:close/>
                </a:path>
                <a:path w="76200" h="406336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06336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2" y="5777484"/>
              <a:ext cx="7133844" cy="2346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86206" y="5839205"/>
              <a:ext cx="6976109" cy="76200"/>
            </a:xfrm>
            <a:custGeom>
              <a:avLst/>
              <a:gdLst/>
              <a:ahLst/>
              <a:cxnLst/>
              <a:rect l="l" t="t" r="r" b="b"/>
              <a:pathLst>
                <a:path w="6976109" h="76200">
                  <a:moveTo>
                    <a:pt x="6899783" y="0"/>
                  </a:moveTo>
                  <a:lnTo>
                    <a:pt x="6899783" y="76200"/>
                  </a:lnTo>
                  <a:lnTo>
                    <a:pt x="6950583" y="50800"/>
                  </a:lnTo>
                  <a:lnTo>
                    <a:pt x="6912483" y="50800"/>
                  </a:lnTo>
                  <a:lnTo>
                    <a:pt x="6912483" y="25400"/>
                  </a:lnTo>
                  <a:lnTo>
                    <a:pt x="6950583" y="25400"/>
                  </a:lnTo>
                  <a:lnTo>
                    <a:pt x="6899783" y="0"/>
                  </a:lnTo>
                  <a:close/>
                </a:path>
                <a:path w="6976109" h="76200">
                  <a:moveTo>
                    <a:pt x="6899783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6899783" y="50800"/>
                  </a:lnTo>
                  <a:lnTo>
                    <a:pt x="6899783" y="25400"/>
                  </a:lnTo>
                  <a:close/>
                </a:path>
                <a:path w="6976109" h="76200">
                  <a:moveTo>
                    <a:pt x="6950583" y="25400"/>
                  </a:moveTo>
                  <a:lnTo>
                    <a:pt x="6912483" y="25400"/>
                  </a:lnTo>
                  <a:lnTo>
                    <a:pt x="6912483" y="50800"/>
                  </a:lnTo>
                  <a:lnTo>
                    <a:pt x="6950583" y="50800"/>
                  </a:lnTo>
                  <a:lnTo>
                    <a:pt x="6975983" y="38100"/>
                  </a:lnTo>
                  <a:lnTo>
                    <a:pt x="6950583" y="254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128" y="3768709"/>
              <a:ext cx="2296787" cy="82621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13382" y="3786378"/>
              <a:ext cx="2236470" cy="748030"/>
            </a:xfrm>
            <a:custGeom>
              <a:avLst/>
              <a:gdLst/>
              <a:ahLst/>
              <a:cxnLst/>
              <a:rect l="l" t="t" r="r" b="b"/>
              <a:pathLst>
                <a:path w="2236470" h="748029">
                  <a:moveTo>
                    <a:pt x="0" y="748030"/>
                  </a:moveTo>
                  <a:lnTo>
                    <a:pt x="2236089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2608" y="1606296"/>
              <a:ext cx="106616" cy="46283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158234" y="1628394"/>
              <a:ext cx="0" cy="4535170"/>
            </a:xfrm>
            <a:custGeom>
              <a:avLst/>
              <a:gdLst/>
              <a:ahLst/>
              <a:cxnLst/>
              <a:rect l="l" t="t" r="r" b="b"/>
              <a:pathLst>
                <a:path h="4535170">
                  <a:moveTo>
                    <a:pt x="0" y="0"/>
                  </a:moveTo>
                  <a:lnTo>
                    <a:pt x="0" y="4535131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5467" y="2045208"/>
              <a:ext cx="2895599" cy="178765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74997" y="2081022"/>
              <a:ext cx="2795270" cy="1683385"/>
            </a:xfrm>
            <a:custGeom>
              <a:avLst/>
              <a:gdLst/>
              <a:ahLst/>
              <a:cxnLst/>
              <a:rect l="l" t="t" r="r" b="b"/>
              <a:pathLst>
                <a:path w="2795270" h="1683385">
                  <a:moveTo>
                    <a:pt x="0" y="1683130"/>
                  </a:moveTo>
                  <a:lnTo>
                    <a:pt x="279476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6900" y="4023360"/>
              <a:ext cx="5154167" cy="17983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913382" y="4059174"/>
              <a:ext cx="5057140" cy="1692275"/>
            </a:xfrm>
            <a:custGeom>
              <a:avLst/>
              <a:gdLst/>
              <a:ahLst/>
              <a:cxnLst/>
              <a:rect l="l" t="t" r="r" b="b"/>
              <a:pathLst>
                <a:path w="5057140" h="1692275">
                  <a:moveTo>
                    <a:pt x="0" y="1691652"/>
                  </a:moveTo>
                  <a:lnTo>
                    <a:pt x="5056886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5089" y="1774062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74419" y="4117975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74419" y="5298389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09790" y="3920438"/>
            <a:ext cx="18637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후</a:t>
            </a:r>
            <a:r>
              <a:rPr sz="16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대조군</a:t>
            </a:r>
            <a:r>
              <a:rPr sz="16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sz="1600" spc="-20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1725" spc="-30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726935" y="1904987"/>
            <a:ext cx="481965" cy="561340"/>
            <a:chOff x="6726935" y="1904987"/>
            <a:chExt cx="481965" cy="561340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8939" y="1941614"/>
              <a:ext cx="417563" cy="41906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26935" y="1904987"/>
              <a:ext cx="481571" cy="56084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1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1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1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1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761733" y="1553781"/>
            <a:ext cx="1852930" cy="72136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후</a:t>
            </a:r>
            <a:r>
              <a:rPr sz="16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처치군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(</a:t>
            </a:r>
            <a:r>
              <a:rPr sz="1600" spc="-20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1725" spc="-30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  <a:p>
            <a:pPr marL="145415">
              <a:lnSpc>
                <a:spcPct val="100000"/>
              </a:lnSpc>
              <a:spcBef>
                <a:spcPts val="74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901440" y="3537191"/>
            <a:ext cx="3307079" cy="1800225"/>
            <a:chOff x="3901440" y="3537191"/>
            <a:chExt cx="3307079" cy="1800225"/>
          </a:xfrm>
        </p:grpSpPr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8940" y="3869448"/>
              <a:ext cx="417563" cy="41756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6936" y="3831323"/>
              <a:ext cx="481571" cy="56084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806184" y="3893820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163830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6" y="48005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29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6" y="279653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30" y="327659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4" y="279653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29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5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06184" y="3893820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0" y="163829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6" y="48005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30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5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29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4" y="279653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30" y="327659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6" y="279653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33444" y="3573818"/>
              <a:ext cx="419061" cy="41906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01440" y="3537191"/>
              <a:ext cx="481571" cy="56084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33444" y="4812830"/>
              <a:ext cx="419061" cy="41906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1440" y="4776203"/>
              <a:ext cx="481571" cy="56084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069841" y="484670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87879" y="4732147"/>
            <a:ext cx="1877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전</a:t>
            </a:r>
            <a:r>
              <a:rPr sz="16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대조군</a:t>
            </a: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sz="1600" spc="-20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1725" spc="-30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114800" y="2017776"/>
            <a:ext cx="2923540" cy="1882139"/>
            <a:chOff x="4114800" y="2017776"/>
            <a:chExt cx="2923540" cy="1882139"/>
          </a:xfrm>
        </p:grpSpPr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82767" y="2017776"/>
              <a:ext cx="240817" cy="188214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464555" y="2117598"/>
              <a:ext cx="81915" cy="1647825"/>
            </a:xfrm>
            <a:custGeom>
              <a:avLst/>
              <a:gdLst/>
              <a:ahLst/>
              <a:cxnLst/>
              <a:rect l="l" t="t" r="r" b="b"/>
              <a:pathLst>
                <a:path w="81914" h="1647825">
                  <a:moveTo>
                    <a:pt x="30689" y="1571667"/>
                  </a:moveTo>
                  <a:lnTo>
                    <a:pt x="5334" y="1571752"/>
                  </a:lnTo>
                  <a:lnTo>
                    <a:pt x="43688" y="1647825"/>
                  </a:lnTo>
                  <a:lnTo>
                    <a:pt x="75173" y="1584325"/>
                  </a:lnTo>
                  <a:lnTo>
                    <a:pt x="30734" y="1584325"/>
                  </a:lnTo>
                  <a:lnTo>
                    <a:pt x="30689" y="1571667"/>
                  </a:lnTo>
                  <a:close/>
                </a:path>
                <a:path w="81914" h="1647825">
                  <a:moveTo>
                    <a:pt x="56089" y="1571582"/>
                  </a:moveTo>
                  <a:lnTo>
                    <a:pt x="30689" y="1571667"/>
                  </a:lnTo>
                  <a:lnTo>
                    <a:pt x="30734" y="1584325"/>
                  </a:lnTo>
                  <a:lnTo>
                    <a:pt x="56134" y="1584325"/>
                  </a:lnTo>
                  <a:lnTo>
                    <a:pt x="56089" y="1571582"/>
                  </a:lnTo>
                  <a:close/>
                </a:path>
                <a:path w="81914" h="1647825">
                  <a:moveTo>
                    <a:pt x="81534" y="1571497"/>
                  </a:moveTo>
                  <a:lnTo>
                    <a:pt x="56089" y="1571582"/>
                  </a:lnTo>
                  <a:lnTo>
                    <a:pt x="56134" y="1584325"/>
                  </a:lnTo>
                  <a:lnTo>
                    <a:pt x="75173" y="1584325"/>
                  </a:lnTo>
                  <a:lnTo>
                    <a:pt x="81534" y="1571497"/>
                  </a:lnTo>
                  <a:close/>
                </a:path>
                <a:path w="81914" h="1647825">
                  <a:moveTo>
                    <a:pt x="50844" y="76157"/>
                  </a:moveTo>
                  <a:lnTo>
                    <a:pt x="25444" y="76242"/>
                  </a:lnTo>
                  <a:lnTo>
                    <a:pt x="30689" y="1571667"/>
                  </a:lnTo>
                  <a:lnTo>
                    <a:pt x="56089" y="1571582"/>
                  </a:lnTo>
                  <a:lnTo>
                    <a:pt x="50844" y="76157"/>
                  </a:lnTo>
                  <a:close/>
                </a:path>
                <a:path w="81914" h="1647825">
                  <a:moveTo>
                    <a:pt x="37846" y="0"/>
                  </a:moveTo>
                  <a:lnTo>
                    <a:pt x="0" y="76326"/>
                  </a:lnTo>
                  <a:lnTo>
                    <a:pt x="25444" y="76242"/>
                  </a:lnTo>
                  <a:lnTo>
                    <a:pt x="25400" y="63500"/>
                  </a:lnTo>
                  <a:lnTo>
                    <a:pt x="69861" y="63500"/>
                  </a:lnTo>
                  <a:lnTo>
                    <a:pt x="37846" y="0"/>
                  </a:lnTo>
                  <a:close/>
                </a:path>
                <a:path w="81914" h="1647825">
                  <a:moveTo>
                    <a:pt x="50800" y="63500"/>
                  </a:moveTo>
                  <a:lnTo>
                    <a:pt x="25400" y="63500"/>
                  </a:lnTo>
                  <a:lnTo>
                    <a:pt x="25444" y="76242"/>
                  </a:lnTo>
                  <a:lnTo>
                    <a:pt x="50844" y="76157"/>
                  </a:lnTo>
                  <a:lnTo>
                    <a:pt x="50800" y="63500"/>
                  </a:lnTo>
                  <a:close/>
                </a:path>
                <a:path w="81914" h="1647825">
                  <a:moveTo>
                    <a:pt x="69861" y="63500"/>
                  </a:moveTo>
                  <a:lnTo>
                    <a:pt x="50800" y="63500"/>
                  </a:lnTo>
                  <a:lnTo>
                    <a:pt x="50844" y="76157"/>
                  </a:lnTo>
                  <a:lnTo>
                    <a:pt x="76200" y="76073"/>
                  </a:lnTo>
                  <a:lnTo>
                    <a:pt x="69861" y="63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14800" y="3729164"/>
              <a:ext cx="1444752" cy="10661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158234" y="3765042"/>
              <a:ext cx="1350645" cy="0"/>
            </a:xfrm>
            <a:custGeom>
              <a:avLst/>
              <a:gdLst/>
              <a:ahLst/>
              <a:cxnLst/>
              <a:rect l="l" t="t" r="r" b="b"/>
              <a:pathLst>
                <a:path w="1350645">
                  <a:moveTo>
                    <a:pt x="0" y="0"/>
                  </a:moveTo>
                  <a:lnTo>
                    <a:pt x="1350264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58967" y="2081720"/>
              <a:ext cx="1578864" cy="10661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502402" y="2117598"/>
              <a:ext cx="1485265" cy="0"/>
            </a:xfrm>
            <a:custGeom>
              <a:avLst/>
              <a:gdLst/>
              <a:ahLst/>
              <a:cxnLst/>
              <a:rect l="l" t="t" r="r" b="b"/>
              <a:pathLst>
                <a:path w="1485265">
                  <a:moveTo>
                    <a:pt x="0" y="0"/>
                  </a:moveTo>
                  <a:lnTo>
                    <a:pt x="1485265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202688" y="2521711"/>
            <a:ext cx="3244215" cy="138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5880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Cambria Math"/>
                <a:cs typeface="Cambria Math"/>
              </a:rPr>
              <a:t>𝑻</a:t>
            </a:r>
            <a:r>
              <a:rPr sz="1950" baseline="-14957" dirty="0">
                <a:solidFill>
                  <a:srgbClr val="00AF50"/>
                </a:solidFill>
                <a:latin typeface="Cambria Math"/>
                <a:cs typeface="Cambria Math"/>
              </a:rPr>
              <a:t>𝑨</a:t>
            </a:r>
            <a:r>
              <a:rPr sz="1950" spc="254" baseline="-14957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 Math"/>
                <a:cs typeface="Cambria Math"/>
              </a:rPr>
              <a:t>−</a:t>
            </a:r>
            <a:r>
              <a:rPr sz="1800" spc="5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spc="-25" dirty="0">
                <a:solidFill>
                  <a:srgbClr val="00AF50"/>
                </a:solidFill>
                <a:latin typeface="Cambria Math"/>
                <a:cs typeface="Cambria Math"/>
              </a:rPr>
              <a:t>𝑻</a:t>
            </a:r>
            <a:r>
              <a:rPr sz="1950" spc="-37" baseline="-14957" dirty="0">
                <a:solidFill>
                  <a:srgbClr val="00AF50"/>
                </a:solidFill>
                <a:latin typeface="Cambria Math"/>
                <a:cs typeface="Cambria Math"/>
              </a:rPr>
              <a:t>𝑩</a:t>
            </a:r>
            <a:endParaRPr sz="1950" baseline="-14957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55"/>
              </a:spcBef>
            </a:pPr>
            <a:endParaRPr sz="1800" dirty="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</a:pP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전</a:t>
            </a:r>
            <a:r>
              <a:rPr sz="16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처치군</a:t>
            </a: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sz="1600" spc="-20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1725" spc="-30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 dirty="0">
              <a:latin typeface="Malgun Gothic"/>
              <a:cs typeface="Malgun Gothic"/>
            </a:endParaRPr>
          </a:p>
          <a:p>
            <a:pPr marL="642620" algn="ctr">
              <a:lnSpc>
                <a:spcPct val="100000"/>
              </a:lnSpc>
              <a:spcBef>
                <a:spcPts val="805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123944" y="3957828"/>
            <a:ext cx="2074545" cy="1164590"/>
            <a:chOff x="4123944" y="3957828"/>
            <a:chExt cx="2074545" cy="1164590"/>
          </a:xfrm>
        </p:grpSpPr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123944" y="4966652"/>
              <a:ext cx="1999488" cy="10661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167378" y="5002530"/>
              <a:ext cx="1905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0" y="0"/>
                  </a:moveTo>
                  <a:lnTo>
                    <a:pt x="1905000" y="0"/>
                  </a:lnTo>
                </a:path>
              </a:pathLst>
            </a:custGeom>
            <a:ln w="25400">
              <a:solidFill>
                <a:srgbClr val="6F2F9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63411" y="3957828"/>
              <a:ext cx="234670" cy="1164336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044945" y="4057650"/>
              <a:ext cx="76200" cy="930275"/>
            </a:xfrm>
            <a:custGeom>
              <a:avLst/>
              <a:gdLst/>
              <a:ahLst/>
              <a:cxnLst/>
              <a:rect l="l" t="t" r="r" b="b"/>
              <a:pathLst>
                <a:path w="76200" h="930275">
                  <a:moveTo>
                    <a:pt x="25400" y="853820"/>
                  </a:moveTo>
                  <a:lnTo>
                    <a:pt x="0" y="853820"/>
                  </a:lnTo>
                  <a:lnTo>
                    <a:pt x="38100" y="930020"/>
                  </a:lnTo>
                  <a:lnTo>
                    <a:pt x="69850" y="866520"/>
                  </a:lnTo>
                  <a:lnTo>
                    <a:pt x="25400" y="866520"/>
                  </a:lnTo>
                  <a:lnTo>
                    <a:pt x="25400" y="853820"/>
                  </a:lnTo>
                  <a:close/>
                </a:path>
                <a:path w="76200" h="93027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866520"/>
                  </a:lnTo>
                  <a:lnTo>
                    <a:pt x="50800" y="866520"/>
                  </a:lnTo>
                  <a:lnTo>
                    <a:pt x="50800" y="63500"/>
                  </a:lnTo>
                  <a:close/>
                </a:path>
                <a:path w="76200" h="930275">
                  <a:moveTo>
                    <a:pt x="76200" y="853820"/>
                  </a:moveTo>
                  <a:lnTo>
                    <a:pt x="50800" y="853820"/>
                  </a:lnTo>
                  <a:lnTo>
                    <a:pt x="50800" y="866520"/>
                  </a:lnTo>
                  <a:lnTo>
                    <a:pt x="69850" y="866520"/>
                  </a:lnTo>
                  <a:lnTo>
                    <a:pt x="76200" y="853820"/>
                  </a:lnTo>
                  <a:close/>
                </a:path>
                <a:path w="76200" h="93027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93027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160261" y="4428235"/>
            <a:ext cx="8775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F2F9F"/>
                </a:solidFill>
                <a:latin typeface="Cambria Math"/>
                <a:cs typeface="Cambria Math"/>
              </a:rPr>
              <a:t>𝑪</a:t>
            </a:r>
            <a:r>
              <a:rPr sz="1950" baseline="-14957" dirty="0">
                <a:solidFill>
                  <a:srgbClr val="6F2F9F"/>
                </a:solidFill>
                <a:latin typeface="Cambria Math"/>
                <a:cs typeface="Cambria Math"/>
              </a:rPr>
              <a:t>𝑨</a:t>
            </a:r>
            <a:r>
              <a:rPr sz="1950" spc="254" baseline="-14957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6F2F9F"/>
                </a:solidFill>
                <a:latin typeface="Cambria Math"/>
                <a:cs typeface="Cambria Math"/>
              </a:rPr>
              <a:t>−</a:t>
            </a:r>
            <a:r>
              <a:rPr sz="1800" spc="10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1800" spc="-25" dirty="0">
                <a:solidFill>
                  <a:srgbClr val="6F2F9F"/>
                </a:solidFill>
                <a:latin typeface="Cambria Math"/>
                <a:cs typeface="Cambria Math"/>
              </a:rPr>
              <a:t>𝑪</a:t>
            </a:r>
            <a:r>
              <a:rPr sz="1950" spc="-37" baseline="-14957" dirty="0">
                <a:solidFill>
                  <a:srgbClr val="6F2F9F"/>
                </a:solidFill>
                <a:latin typeface="Cambria Math"/>
                <a:cs typeface="Cambria Math"/>
              </a:rPr>
              <a:t>𝑩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726935" y="3831323"/>
            <a:ext cx="481965" cy="561340"/>
            <a:chOff x="6726935" y="3831323"/>
            <a:chExt cx="481965" cy="561340"/>
          </a:xfrm>
        </p:grpSpPr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8939" y="3869448"/>
              <a:ext cx="417563" cy="41756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6935" y="3831323"/>
              <a:ext cx="481571" cy="560844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163830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6" y="48005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29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6" y="279653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30" y="327659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4" y="279653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29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5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0" y="163829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6" y="48005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30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5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29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4" y="279653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30" y="327659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6" y="279653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894956" y="390245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028944" y="4015676"/>
            <a:ext cx="1009015" cy="106680"/>
            <a:chOff x="6028944" y="4015676"/>
            <a:chExt cx="1009015" cy="106680"/>
          </a:xfrm>
        </p:grpSpPr>
        <p:pic>
          <p:nvPicPr>
            <p:cNvPr id="63" name="object 6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28944" y="4015676"/>
              <a:ext cx="1008900" cy="106616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6072378" y="4051554"/>
              <a:ext cx="915035" cy="0"/>
            </a:xfrm>
            <a:custGeom>
              <a:avLst/>
              <a:gdLst/>
              <a:ahLst/>
              <a:cxnLst/>
              <a:rect l="l" t="t" r="r" b="b"/>
              <a:pathLst>
                <a:path w="915034">
                  <a:moveTo>
                    <a:pt x="0" y="0"/>
                  </a:moveTo>
                  <a:lnTo>
                    <a:pt x="915035" y="0"/>
                  </a:lnTo>
                </a:path>
              </a:pathLst>
            </a:custGeom>
            <a:ln w="25400">
              <a:solidFill>
                <a:srgbClr val="6F2F9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7643241" y="5945295"/>
            <a:ext cx="431165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시간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377565" y="6170846"/>
            <a:ext cx="1530985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처치(treatment)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Difference</a:t>
            </a:r>
            <a:r>
              <a:rPr spc="285" dirty="0"/>
              <a:t> </a:t>
            </a:r>
            <a:r>
              <a:rPr spc="45" dirty="0"/>
              <a:t>in</a:t>
            </a:r>
            <a:r>
              <a:rPr spc="195" dirty="0"/>
              <a:t> </a:t>
            </a:r>
            <a:r>
              <a:rPr spc="60" dirty="0"/>
              <a:t>Differences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196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Estimator의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시각적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표현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(식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1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기준)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6822" y="1606296"/>
            <a:ext cx="7150100" cy="4628515"/>
            <a:chOff x="826822" y="1606296"/>
            <a:chExt cx="7150100" cy="46285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822" y="1821107"/>
              <a:ext cx="126361" cy="41118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4202" y="1820418"/>
              <a:ext cx="76200" cy="4063365"/>
            </a:xfrm>
            <a:custGeom>
              <a:avLst/>
              <a:gdLst/>
              <a:ahLst/>
              <a:cxnLst/>
              <a:rect l="l" t="t" r="r" b="b"/>
              <a:pathLst>
                <a:path w="76200" h="406336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4063187"/>
                  </a:lnTo>
                  <a:lnTo>
                    <a:pt x="50800" y="4063187"/>
                  </a:lnTo>
                  <a:lnTo>
                    <a:pt x="50800" y="63500"/>
                  </a:lnTo>
                  <a:close/>
                </a:path>
                <a:path w="76200" h="406336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06336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2" y="5777484"/>
              <a:ext cx="7133844" cy="2346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86206" y="5839205"/>
              <a:ext cx="6976109" cy="76200"/>
            </a:xfrm>
            <a:custGeom>
              <a:avLst/>
              <a:gdLst/>
              <a:ahLst/>
              <a:cxnLst/>
              <a:rect l="l" t="t" r="r" b="b"/>
              <a:pathLst>
                <a:path w="6976109" h="76200">
                  <a:moveTo>
                    <a:pt x="6899783" y="0"/>
                  </a:moveTo>
                  <a:lnTo>
                    <a:pt x="6899783" y="76200"/>
                  </a:lnTo>
                  <a:lnTo>
                    <a:pt x="6950583" y="50800"/>
                  </a:lnTo>
                  <a:lnTo>
                    <a:pt x="6912483" y="50800"/>
                  </a:lnTo>
                  <a:lnTo>
                    <a:pt x="6912483" y="25400"/>
                  </a:lnTo>
                  <a:lnTo>
                    <a:pt x="6950583" y="25400"/>
                  </a:lnTo>
                  <a:lnTo>
                    <a:pt x="6899783" y="0"/>
                  </a:lnTo>
                  <a:close/>
                </a:path>
                <a:path w="6976109" h="76200">
                  <a:moveTo>
                    <a:pt x="6899783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6899783" y="50800"/>
                  </a:lnTo>
                  <a:lnTo>
                    <a:pt x="6899783" y="25400"/>
                  </a:lnTo>
                  <a:close/>
                </a:path>
                <a:path w="6976109" h="76200">
                  <a:moveTo>
                    <a:pt x="6950583" y="25400"/>
                  </a:moveTo>
                  <a:lnTo>
                    <a:pt x="6912483" y="25400"/>
                  </a:lnTo>
                  <a:lnTo>
                    <a:pt x="6912483" y="50800"/>
                  </a:lnTo>
                  <a:lnTo>
                    <a:pt x="6950583" y="50800"/>
                  </a:lnTo>
                  <a:lnTo>
                    <a:pt x="6975983" y="38100"/>
                  </a:lnTo>
                  <a:lnTo>
                    <a:pt x="6950583" y="254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128" y="3768709"/>
              <a:ext cx="2296787" cy="82621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13382" y="3786378"/>
              <a:ext cx="2236470" cy="748030"/>
            </a:xfrm>
            <a:custGeom>
              <a:avLst/>
              <a:gdLst/>
              <a:ahLst/>
              <a:cxnLst/>
              <a:rect l="l" t="t" r="r" b="b"/>
              <a:pathLst>
                <a:path w="2236470" h="748029">
                  <a:moveTo>
                    <a:pt x="0" y="748030"/>
                  </a:moveTo>
                  <a:lnTo>
                    <a:pt x="2236089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2608" y="1606296"/>
              <a:ext cx="106616" cy="46283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158234" y="1628394"/>
              <a:ext cx="0" cy="4535170"/>
            </a:xfrm>
            <a:custGeom>
              <a:avLst/>
              <a:gdLst/>
              <a:ahLst/>
              <a:cxnLst/>
              <a:rect l="l" t="t" r="r" b="b"/>
              <a:pathLst>
                <a:path h="4535170">
                  <a:moveTo>
                    <a:pt x="0" y="0"/>
                  </a:moveTo>
                  <a:lnTo>
                    <a:pt x="0" y="4535131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5467" y="2045208"/>
              <a:ext cx="2895599" cy="178765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74997" y="2081022"/>
              <a:ext cx="2795270" cy="1683385"/>
            </a:xfrm>
            <a:custGeom>
              <a:avLst/>
              <a:gdLst/>
              <a:ahLst/>
              <a:cxnLst/>
              <a:rect l="l" t="t" r="r" b="b"/>
              <a:pathLst>
                <a:path w="2795270" h="1683385">
                  <a:moveTo>
                    <a:pt x="0" y="1683130"/>
                  </a:moveTo>
                  <a:lnTo>
                    <a:pt x="279476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85089" y="1774062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74419" y="4117975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726935" y="1904987"/>
            <a:ext cx="481965" cy="561340"/>
            <a:chOff x="6726935" y="1904987"/>
            <a:chExt cx="481965" cy="561340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58939" y="1941614"/>
              <a:ext cx="417563" cy="41906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26935" y="1904987"/>
              <a:ext cx="481571" cy="5608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1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1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1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1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761733" y="1553781"/>
            <a:ext cx="1852930" cy="72136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후</a:t>
            </a:r>
            <a:r>
              <a:rPr sz="16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처치군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(</a:t>
            </a:r>
            <a:r>
              <a:rPr sz="1600" spc="-20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1725" spc="-30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  <a:p>
            <a:pPr marL="145415">
              <a:lnSpc>
                <a:spcPct val="100000"/>
              </a:lnSpc>
              <a:spcBef>
                <a:spcPts val="74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901440" y="3537191"/>
            <a:ext cx="481965" cy="561340"/>
            <a:chOff x="3901440" y="3537191"/>
            <a:chExt cx="481965" cy="561340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33444" y="3573818"/>
              <a:ext cx="419061" cy="41906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01440" y="3537191"/>
              <a:ext cx="481571" cy="56084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215388" y="3171774"/>
            <a:ext cx="2019935" cy="7359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05"/>
              </a:spcBef>
            </a:pP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전</a:t>
            </a:r>
            <a:r>
              <a:rPr sz="16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처치군</a:t>
            </a: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sz="1600" spc="-20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1725" spc="-30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  <a:p>
            <a:pPr marR="17780" algn="r">
              <a:lnSpc>
                <a:spcPct val="100000"/>
              </a:lnSpc>
              <a:spcBef>
                <a:spcPts val="805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114800" y="2017776"/>
            <a:ext cx="2923540" cy="1882139"/>
            <a:chOff x="4114800" y="2017776"/>
            <a:chExt cx="2923540" cy="1882139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82767" y="2017776"/>
              <a:ext cx="240817" cy="188214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464555" y="2117598"/>
              <a:ext cx="81915" cy="1647825"/>
            </a:xfrm>
            <a:custGeom>
              <a:avLst/>
              <a:gdLst/>
              <a:ahLst/>
              <a:cxnLst/>
              <a:rect l="l" t="t" r="r" b="b"/>
              <a:pathLst>
                <a:path w="81914" h="1647825">
                  <a:moveTo>
                    <a:pt x="30689" y="1571667"/>
                  </a:moveTo>
                  <a:lnTo>
                    <a:pt x="5334" y="1571752"/>
                  </a:lnTo>
                  <a:lnTo>
                    <a:pt x="43688" y="1647825"/>
                  </a:lnTo>
                  <a:lnTo>
                    <a:pt x="75173" y="1584325"/>
                  </a:lnTo>
                  <a:lnTo>
                    <a:pt x="30734" y="1584325"/>
                  </a:lnTo>
                  <a:lnTo>
                    <a:pt x="30689" y="1571667"/>
                  </a:lnTo>
                  <a:close/>
                </a:path>
                <a:path w="81914" h="1647825">
                  <a:moveTo>
                    <a:pt x="56089" y="1571582"/>
                  </a:moveTo>
                  <a:lnTo>
                    <a:pt x="30689" y="1571667"/>
                  </a:lnTo>
                  <a:lnTo>
                    <a:pt x="30734" y="1584325"/>
                  </a:lnTo>
                  <a:lnTo>
                    <a:pt x="56134" y="1584325"/>
                  </a:lnTo>
                  <a:lnTo>
                    <a:pt x="56089" y="1571582"/>
                  </a:lnTo>
                  <a:close/>
                </a:path>
                <a:path w="81914" h="1647825">
                  <a:moveTo>
                    <a:pt x="81534" y="1571497"/>
                  </a:moveTo>
                  <a:lnTo>
                    <a:pt x="56089" y="1571582"/>
                  </a:lnTo>
                  <a:lnTo>
                    <a:pt x="56134" y="1584325"/>
                  </a:lnTo>
                  <a:lnTo>
                    <a:pt x="75173" y="1584325"/>
                  </a:lnTo>
                  <a:lnTo>
                    <a:pt x="81534" y="1571497"/>
                  </a:lnTo>
                  <a:close/>
                </a:path>
                <a:path w="81914" h="1647825">
                  <a:moveTo>
                    <a:pt x="50844" y="76157"/>
                  </a:moveTo>
                  <a:lnTo>
                    <a:pt x="25444" y="76242"/>
                  </a:lnTo>
                  <a:lnTo>
                    <a:pt x="30689" y="1571667"/>
                  </a:lnTo>
                  <a:lnTo>
                    <a:pt x="56089" y="1571582"/>
                  </a:lnTo>
                  <a:lnTo>
                    <a:pt x="50844" y="76157"/>
                  </a:lnTo>
                  <a:close/>
                </a:path>
                <a:path w="81914" h="1647825">
                  <a:moveTo>
                    <a:pt x="37846" y="0"/>
                  </a:moveTo>
                  <a:lnTo>
                    <a:pt x="0" y="76326"/>
                  </a:lnTo>
                  <a:lnTo>
                    <a:pt x="25444" y="76242"/>
                  </a:lnTo>
                  <a:lnTo>
                    <a:pt x="25400" y="63500"/>
                  </a:lnTo>
                  <a:lnTo>
                    <a:pt x="69861" y="63500"/>
                  </a:lnTo>
                  <a:lnTo>
                    <a:pt x="37846" y="0"/>
                  </a:lnTo>
                  <a:close/>
                </a:path>
                <a:path w="81914" h="1647825">
                  <a:moveTo>
                    <a:pt x="50800" y="63500"/>
                  </a:moveTo>
                  <a:lnTo>
                    <a:pt x="25400" y="63500"/>
                  </a:lnTo>
                  <a:lnTo>
                    <a:pt x="25444" y="76242"/>
                  </a:lnTo>
                  <a:lnTo>
                    <a:pt x="50844" y="76157"/>
                  </a:lnTo>
                  <a:lnTo>
                    <a:pt x="50800" y="63500"/>
                  </a:lnTo>
                  <a:close/>
                </a:path>
                <a:path w="81914" h="1647825">
                  <a:moveTo>
                    <a:pt x="69861" y="63500"/>
                  </a:moveTo>
                  <a:lnTo>
                    <a:pt x="50800" y="63500"/>
                  </a:lnTo>
                  <a:lnTo>
                    <a:pt x="50844" y="76157"/>
                  </a:lnTo>
                  <a:lnTo>
                    <a:pt x="76200" y="76073"/>
                  </a:lnTo>
                  <a:lnTo>
                    <a:pt x="69861" y="63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14800" y="3729164"/>
              <a:ext cx="1444752" cy="10661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158234" y="3765042"/>
              <a:ext cx="1350645" cy="0"/>
            </a:xfrm>
            <a:custGeom>
              <a:avLst/>
              <a:gdLst/>
              <a:ahLst/>
              <a:cxnLst/>
              <a:rect l="l" t="t" r="r" b="b"/>
              <a:pathLst>
                <a:path w="1350645">
                  <a:moveTo>
                    <a:pt x="0" y="0"/>
                  </a:moveTo>
                  <a:lnTo>
                    <a:pt x="1350264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58967" y="2081720"/>
              <a:ext cx="1578864" cy="10661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502402" y="2117598"/>
              <a:ext cx="1485265" cy="0"/>
            </a:xfrm>
            <a:custGeom>
              <a:avLst/>
              <a:gdLst/>
              <a:ahLst/>
              <a:cxnLst/>
              <a:rect l="l" t="t" r="r" b="b"/>
              <a:pathLst>
                <a:path w="1485265">
                  <a:moveTo>
                    <a:pt x="0" y="0"/>
                  </a:moveTo>
                  <a:lnTo>
                    <a:pt x="1485265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543933" y="2521711"/>
            <a:ext cx="8775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Cambria Math"/>
                <a:cs typeface="Cambria Math"/>
              </a:rPr>
              <a:t>𝑻</a:t>
            </a:r>
            <a:r>
              <a:rPr sz="1950" baseline="-14957" dirty="0">
                <a:solidFill>
                  <a:srgbClr val="00AF50"/>
                </a:solidFill>
                <a:latin typeface="Cambria Math"/>
                <a:cs typeface="Cambria Math"/>
              </a:rPr>
              <a:t>𝑨</a:t>
            </a:r>
            <a:r>
              <a:rPr sz="1950" spc="254" baseline="-14957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 Math"/>
                <a:cs typeface="Cambria Math"/>
              </a:rPr>
              <a:t>−</a:t>
            </a:r>
            <a:r>
              <a:rPr sz="1800" spc="5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spc="-25" dirty="0">
                <a:solidFill>
                  <a:srgbClr val="00AF50"/>
                </a:solidFill>
                <a:latin typeface="Cambria Math"/>
                <a:cs typeface="Cambria Math"/>
              </a:rPr>
              <a:t>𝑻</a:t>
            </a:r>
            <a:r>
              <a:rPr sz="1950" spc="-37" baseline="-14957" dirty="0">
                <a:solidFill>
                  <a:srgbClr val="00AF50"/>
                </a:solidFill>
                <a:latin typeface="Cambria Math"/>
                <a:cs typeface="Cambria Math"/>
              </a:rPr>
              <a:t>𝑩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123944" y="3973067"/>
            <a:ext cx="2074545" cy="1164590"/>
            <a:chOff x="4123944" y="3973067"/>
            <a:chExt cx="2074545" cy="1164590"/>
          </a:xfrm>
        </p:grpSpPr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23944" y="4974272"/>
              <a:ext cx="1999488" cy="10661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167378" y="5010150"/>
              <a:ext cx="1905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0" y="0"/>
                  </a:moveTo>
                  <a:lnTo>
                    <a:pt x="1905000" y="0"/>
                  </a:lnTo>
                </a:path>
              </a:pathLst>
            </a:custGeom>
            <a:ln w="25400">
              <a:solidFill>
                <a:srgbClr val="6F2F9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63411" y="3973067"/>
              <a:ext cx="234670" cy="1164336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044945" y="4072889"/>
              <a:ext cx="76200" cy="930275"/>
            </a:xfrm>
            <a:custGeom>
              <a:avLst/>
              <a:gdLst/>
              <a:ahLst/>
              <a:cxnLst/>
              <a:rect l="l" t="t" r="r" b="b"/>
              <a:pathLst>
                <a:path w="76200" h="930275">
                  <a:moveTo>
                    <a:pt x="25400" y="853821"/>
                  </a:moveTo>
                  <a:lnTo>
                    <a:pt x="0" y="853821"/>
                  </a:lnTo>
                  <a:lnTo>
                    <a:pt x="38100" y="930021"/>
                  </a:lnTo>
                  <a:lnTo>
                    <a:pt x="69850" y="866521"/>
                  </a:lnTo>
                  <a:lnTo>
                    <a:pt x="25400" y="866521"/>
                  </a:lnTo>
                  <a:lnTo>
                    <a:pt x="25400" y="853821"/>
                  </a:lnTo>
                  <a:close/>
                </a:path>
                <a:path w="76200" h="93027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866521"/>
                  </a:lnTo>
                  <a:lnTo>
                    <a:pt x="50800" y="866521"/>
                  </a:lnTo>
                  <a:lnTo>
                    <a:pt x="50800" y="63500"/>
                  </a:lnTo>
                  <a:close/>
                </a:path>
                <a:path w="76200" h="930275">
                  <a:moveTo>
                    <a:pt x="76200" y="853821"/>
                  </a:moveTo>
                  <a:lnTo>
                    <a:pt x="50800" y="853821"/>
                  </a:lnTo>
                  <a:lnTo>
                    <a:pt x="50800" y="866521"/>
                  </a:lnTo>
                  <a:lnTo>
                    <a:pt x="69850" y="866521"/>
                  </a:lnTo>
                  <a:lnTo>
                    <a:pt x="76200" y="853821"/>
                  </a:lnTo>
                  <a:close/>
                </a:path>
                <a:path w="76200" h="93027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93027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160261" y="4435602"/>
            <a:ext cx="8775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F2F9F"/>
                </a:solidFill>
                <a:latin typeface="Cambria Math"/>
                <a:cs typeface="Cambria Math"/>
              </a:rPr>
              <a:t>𝑪</a:t>
            </a:r>
            <a:r>
              <a:rPr sz="1950" baseline="-14957" dirty="0">
                <a:solidFill>
                  <a:srgbClr val="6F2F9F"/>
                </a:solidFill>
                <a:latin typeface="Cambria Math"/>
                <a:cs typeface="Cambria Math"/>
              </a:rPr>
              <a:t>𝑨</a:t>
            </a:r>
            <a:r>
              <a:rPr sz="1950" spc="254" baseline="-14957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6F2F9F"/>
                </a:solidFill>
                <a:latin typeface="Cambria Math"/>
                <a:cs typeface="Cambria Math"/>
              </a:rPr>
              <a:t>−</a:t>
            </a:r>
            <a:r>
              <a:rPr sz="1800" spc="10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1800" spc="-25" dirty="0">
                <a:solidFill>
                  <a:srgbClr val="6F2F9F"/>
                </a:solidFill>
                <a:latin typeface="Cambria Math"/>
                <a:cs typeface="Cambria Math"/>
              </a:rPr>
              <a:t>𝑪</a:t>
            </a:r>
            <a:r>
              <a:rPr sz="1950" spc="-37" baseline="-14957" dirty="0">
                <a:solidFill>
                  <a:srgbClr val="6F2F9F"/>
                </a:solidFill>
                <a:latin typeface="Cambria Math"/>
                <a:cs typeface="Cambria Math"/>
              </a:rPr>
              <a:t>𝑩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104132" y="2017763"/>
            <a:ext cx="3104515" cy="1833880"/>
            <a:chOff x="4104132" y="2017763"/>
            <a:chExt cx="3104515" cy="1833880"/>
          </a:xfrm>
        </p:grpSpPr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04132" y="2802648"/>
              <a:ext cx="2916936" cy="104849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150614" y="2838450"/>
              <a:ext cx="2819400" cy="943610"/>
            </a:xfrm>
            <a:custGeom>
              <a:avLst/>
              <a:gdLst/>
              <a:ahLst/>
              <a:cxnLst/>
              <a:rect l="l" t="t" r="r" b="b"/>
              <a:pathLst>
                <a:path w="2819400" h="943610">
                  <a:moveTo>
                    <a:pt x="0" y="943229"/>
                  </a:moveTo>
                  <a:lnTo>
                    <a:pt x="2819400" y="0"/>
                  </a:lnTo>
                </a:path>
              </a:pathLst>
            </a:custGeom>
            <a:ln w="254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58939" y="2656370"/>
              <a:ext cx="417563" cy="41906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26936" y="2619743"/>
              <a:ext cx="481571" cy="56084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806183" y="2680715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2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2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806183" y="2680715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2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2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53427" y="2017763"/>
              <a:ext cx="234670" cy="981468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934961" y="2117597"/>
              <a:ext cx="76200" cy="747395"/>
            </a:xfrm>
            <a:custGeom>
              <a:avLst/>
              <a:gdLst/>
              <a:ahLst/>
              <a:cxnLst/>
              <a:rect l="l" t="t" r="r" b="b"/>
              <a:pathLst>
                <a:path w="76200" h="747394">
                  <a:moveTo>
                    <a:pt x="25400" y="671067"/>
                  </a:moveTo>
                  <a:lnTo>
                    <a:pt x="0" y="671067"/>
                  </a:lnTo>
                  <a:lnTo>
                    <a:pt x="38100" y="747267"/>
                  </a:lnTo>
                  <a:lnTo>
                    <a:pt x="69850" y="683767"/>
                  </a:lnTo>
                  <a:lnTo>
                    <a:pt x="25400" y="683767"/>
                  </a:lnTo>
                  <a:lnTo>
                    <a:pt x="25400" y="671067"/>
                  </a:lnTo>
                  <a:close/>
                </a:path>
                <a:path w="76200" h="747394">
                  <a:moveTo>
                    <a:pt x="50800" y="63500"/>
                  </a:moveTo>
                  <a:lnTo>
                    <a:pt x="25400" y="63500"/>
                  </a:lnTo>
                  <a:lnTo>
                    <a:pt x="25400" y="683767"/>
                  </a:lnTo>
                  <a:lnTo>
                    <a:pt x="50800" y="683767"/>
                  </a:lnTo>
                  <a:lnTo>
                    <a:pt x="50800" y="63500"/>
                  </a:lnTo>
                  <a:close/>
                </a:path>
                <a:path w="76200" h="747394">
                  <a:moveTo>
                    <a:pt x="76200" y="671067"/>
                  </a:moveTo>
                  <a:lnTo>
                    <a:pt x="50800" y="671067"/>
                  </a:lnTo>
                  <a:lnTo>
                    <a:pt x="50800" y="683767"/>
                  </a:lnTo>
                  <a:lnTo>
                    <a:pt x="69850" y="683767"/>
                  </a:lnTo>
                  <a:lnTo>
                    <a:pt x="76200" y="671067"/>
                  </a:lnTo>
                  <a:close/>
                </a:path>
                <a:path w="76200" h="747394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47394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5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894703" y="2251623"/>
            <a:ext cx="1748155" cy="73787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815"/>
              </a:spcBef>
            </a:pPr>
            <a:r>
              <a:rPr sz="1600" b="1" dirty="0">
                <a:solidFill>
                  <a:srgbClr val="FF5B89"/>
                </a:solidFill>
                <a:latin typeface="Malgun Gothic"/>
                <a:cs typeface="Malgun Gothic"/>
              </a:rPr>
              <a:t>DID</a:t>
            </a:r>
            <a:r>
              <a:rPr sz="1600" b="1" spc="-35" dirty="0">
                <a:solidFill>
                  <a:srgbClr val="FF5B89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5B89"/>
                </a:solidFill>
                <a:latin typeface="Malgun Gothic"/>
                <a:cs typeface="Malgun Gothic"/>
              </a:rPr>
              <a:t>Estimator!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352425" algn="l"/>
              </a:tabLst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baseline="1736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2400" b="1" spc="-22" baseline="1736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400" b="1" baseline="1736" dirty="0">
                <a:solidFill>
                  <a:srgbClr val="1B1F2E"/>
                </a:solidFill>
                <a:latin typeface="Malgun Gothic"/>
                <a:cs typeface="Malgun Gothic"/>
              </a:rPr>
              <a:t>X</a:t>
            </a:r>
            <a:r>
              <a:rPr sz="2400" b="1" spc="-30" baseline="1736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400" b="1" spc="-37" baseline="1736" dirty="0">
                <a:solidFill>
                  <a:srgbClr val="1B1F2E"/>
                </a:solidFill>
                <a:latin typeface="Malgun Gothic"/>
                <a:cs typeface="Malgun Gothic"/>
              </a:rPr>
              <a:t>처치군</a:t>
            </a:r>
            <a:endParaRPr sz="2400" baseline="1736">
              <a:latin typeface="Malgun Gothic"/>
              <a:cs typeface="Malgun Gothic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901440" y="4776203"/>
            <a:ext cx="481965" cy="561340"/>
            <a:chOff x="3901440" y="4776203"/>
            <a:chExt cx="481965" cy="561340"/>
          </a:xfrm>
        </p:grpSpPr>
        <p:pic>
          <p:nvPicPr>
            <p:cNvPr id="54" name="object 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33444" y="4812830"/>
              <a:ext cx="419061" cy="41906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01440" y="4776203"/>
              <a:ext cx="481571" cy="560844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069841" y="484670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6726935" y="3831323"/>
            <a:ext cx="481965" cy="561340"/>
            <a:chOff x="6726935" y="3831323"/>
            <a:chExt cx="481965" cy="561340"/>
          </a:xfrm>
        </p:grpSpPr>
        <p:pic>
          <p:nvPicPr>
            <p:cNvPr id="60" name="object 6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768017" y="3878525"/>
              <a:ext cx="399408" cy="39940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26935" y="3831323"/>
              <a:ext cx="481571" cy="560844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163830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6" y="48005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29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6" y="279653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30" y="327659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4" y="279653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29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5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0" y="163829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6" y="48005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30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5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29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4" y="279653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30" y="327659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6" y="279653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894956" y="390245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574419" y="5298389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209790" y="3920438"/>
            <a:ext cx="18637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후</a:t>
            </a:r>
            <a:r>
              <a:rPr sz="16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대조군</a:t>
            </a:r>
            <a:r>
              <a:rPr sz="16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sz="1600" spc="-20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1725" spc="-30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866900" y="4023296"/>
            <a:ext cx="5171440" cy="1798955"/>
            <a:chOff x="1866900" y="4023296"/>
            <a:chExt cx="5171440" cy="1798955"/>
          </a:xfrm>
        </p:grpSpPr>
        <p:pic>
          <p:nvPicPr>
            <p:cNvPr id="68" name="object 6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866900" y="4023360"/>
              <a:ext cx="5154167" cy="1798320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913382" y="4059174"/>
              <a:ext cx="5057140" cy="1692275"/>
            </a:xfrm>
            <a:custGeom>
              <a:avLst/>
              <a:gdLst/>
              <a:ahLst/>
              <a:cxnLst/>
              <a:rect l="l" t="t" r="r" b="b"/>
              <a:pathLst>
                <a:path w="5057140" h="1692275">
                  <a:moveTo>
                    <a:pt x="0" y="1691652"/>
                  </a:moveTo>
                  <a:lnTo>
                    <a:pt x="5056886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028944" y="4023296"/>
              <a:ext cx="1008900" cy="106616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6072378" y="4059174"/>
              <a:ext cx="915035" cy="0"/>
            </a:xfrm>
            <a:custGeom>
              <a:avLst/>
              <a:gdLst/>
              <a:ahLst/>
              <a:cxnLst/>
              <a:rect l="l" t="t" r="r" b="b"/>
              <a:pathLst>
                <a:path w="915034">
                  <a:moveTo>
                    <a:pt x="0" y="0"/>
                  </a:moveTo>
                  <a:lnTo>
                    <a:pt x="915035" y="0"/>
                  </a:lnTo>
                </a:path>
              </a:pathLst>
            </a:custGeom>
            <a:ln w="25400">
              <a:solidFill>
                <a:srgbClr val="6F2F9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2087879" y="4732147"/>
            <a:ext cx="1877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전</a:t>
            </a:r>
            <a:r>
              <a:rPr sz="16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대조군</a:t>
            </a: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sz="1600" spc="-20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1725" spc="-30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643241" y="5945295"/>
            <a:ext cx="431165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시간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377565" y="6170846"/>
            <a:ext cx="1530985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처치(treatment)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Contents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39047" y="6402211"/>
            <a:ext cx="12382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spc="-50" dirty="0">
                <a:solidFill>
                  <a:srgbClr val="333D47"/>
                </a:solidFill>
                <a:latin typeface="Malgun Gothic"/>
                <a:cs typeface="Malgun Gothic"/>
              </a:rPr>
              <a:t>2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872" y="1476247"/>
            <a:ext cx="4680585" cy="3501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Introduction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Clr>
                <a:srgbClr val="333D47"/>
              </a:buClr>
              <a:buFont typeface="Wingdings"/>
              <a:buChar char=""/>
            </a:pPr>
            <a:endParaRPr sz="200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What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is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DID?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Clr>
                <a:srgbClr val="333D47"/>
              </a:buClr>
              <a:buFont typeface="Wingdings"/>
              <a:buChar char=""/>
            </a:pPr>
            <a:endParaRPr sz="200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Conducting</a:t>
            </a:r>
            <a:r>
              <a:rPr sz="20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Analysis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Wingdings"/>
              <a:buChar char=""/>
            </a:pPr>
            <a:endParaRPr sz="200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Comparing</a:t>
            </a:r>
            <a:r>
              <a:rPr sz="20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with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Other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Methods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Wingdings"/>
              <a:buChar char=""/>
            </a:pPr>
            <a:endParaRPr sz="200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Recap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6822" y="1606296"/>
            <a:ext cx="7150100" cy="4628515"/>
            <a:chOff x="826822" y="1606296"/>
            <a:chExt cx="7150100" cy="46285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5177" y="4041617"/>
              <a:ext cx="5117613" cy="177093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13382" y="4059174"/>
              <a:ext cx="5057140" cy="1692275"/>
            </a:xfrm>
            <a:custGeom>
              <a:avLst/>
              <a:gdLst/>
              <a:ahLst/>
              <a:cxnLst/>
              <a:rect l="l" t="t" r="r" b="b"/>
              <a:pathLst>
                <a:path w="5057140" h="1692275">
                  <a:moveTo>
                    <a:pt x="0" y="1691652"/>
                  </a:moveTo>
                  <a:lnTo>
                    <a:pt x="5056886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822" y="1821107"/>
              <a:ext cx="126361" cy="41118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4202" y="1820418"/>
              <a:ext cx="76200" cy="4063365"/>
            </a:xfrm>
            <a:custGeom>
              <a:avLst/>
              <a:gdLst/>
              <a:ahLst/>
              <a:cxnLst/>
              <a:rect l="l" t="t" r="r" b="b"/>
              <a:pathLst>
                <a:path w="76200" h="406336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4063187"/>
                  </a:lnTo>
                  <a:lnTo>
                    <a:pt x="50800" y="4063187"/>
                  </a:lnTo>
                  <a:lnTo>
                    <a:pt x="50800" y="63500"/>
                  </a:lnTo>
                  <a:close/>
                </a:path>
                <a:path w="76200" h="406336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06336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72" y="5777484"/>
              <a:ext cx="7133844" cy="2346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86206" y="5839205"/>
              <a:ext cx="6976109" cy="76200"/>
            </a:xfrm>
            <a:custGeom>
              <a:avLst/>
              <a:gdLst/>
              <a:ahLst/>
              <a:cxnLst/>
              <a:rect l="l" t="t" r="r" b="b"/>
              <a:pathLst>
                <a:path w="6976109" h="76200">
                  <a:moveTo>
                    <a:pt x="6899783" y="0"/>
                  </a:moveTo>
                  <a:lnTo>
                    <a:pt x="6899783" y="76200"/>
                  </a:lnTo>
                  <a:lnTo>
                    <a:pt x="6950583" y="50800"/>
                  </a:lnTo>
                  <a:lnTo>
                    <a:pt x="6912483" y="50800"/>
                  </a:lnTo>
                  <a:lnTo>
                    <a:pt x="6912483" y="25400"/>
                  </a:lnTo>
                  <a:lnTo>
                    <a:pt x="6950583" y="25400"/>
                  </a:lnTo>
                  <a:lnTo>
                    <a:pt x="6899783" y="0"/>
                  </a:lnTo>
                  <a:close/>
                </a:path>
                <a:path w="6976109" h="76200">
                  <a:moveTo>
                    <a:pt x="6899783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6899783" y="50800"/>
                  </a:lnTo>
                  <a:lnTo>
                    <a:pt x="6899783" y="25400"/>
                  </a:lnTo>
                  <a:close/>
                </a:path>
                <a:path w="6976109" h="76200">
                  <a:moveTo>
                    <a:pt x="6950583" y="25400"/>
                  </a:moveTo>
                  <a:lnTo>
                    <a:pt x="6912483" y="25400"/>
                  </a:lnTo>
                  <a:lnTo>
                    <a:pt x="6912483" y="50800"/>
                  </a:lnTo>
                  <a:lnTo>
                    <a:pt x="6950583" y="50800"/>
                  </a:lnTo>
                  <a:lnTo>
                    <a:pt x="6975983" y="38100"/>
                  </a:lnTo>
                  <a:lnTo>
                    <a:pt x="6950583" y="254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6900" y="3750551"/>
              <a:ext cx="2333244" cy="8534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13382" y="3786378"/>
              <a:ext cx="2236470" cy="748030"/>
            </a:xfrm>
            <a:custGeom>
              <a:avLst/>
              <a:gdLst/>
              <a:ahLst/>
              <a:cxnLst/>
              <a:rect l="l" t="t" r="r" b="b"/>
              <a:pathLst>
                <a:path w="2236470" h="748029">
                  <a:moveTo>
                    <a:pt x="0" y="748030"/>
                  </a:moveTo>
                  <a:lnTo>
                    <a:pt x="2236089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02608" y="1606296"/>
              <a:ext cx="106616" cy="46283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158234" y="1628394"/>
              <a:ext cx="0" cy="4535170"/>
            </a:xfrm>
            <a:custGeom>
              <a:avLst/>
              <a:gdLst/>
              <a:ahLst/>
              <a:cxnLst/>
              <a:rect l="l" t="t" r="r" b="b"/>
              <a:pathLst>
                <a:path h="4535170">
                  <a:moveTo>
                    <a:pt x="0" y="0"/>
                  </a:moveTo>
                  <a:lnTo>
                    <a:pt x="0" y="4535131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25467" y="2045208"/>
              <a:ext cx="2895599" cy="178765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74997" y="2081022"/>
              <a:ext cx="2795270" cy="1683385"/>
            </a:xfrm>
            <a:custGeom>
              <a:avLst/>
              <a:gdLst/>
              <a:ahLst/>
              <a:cxnLst/>
              <a:rect l="l" t="t" r="r" b="b"/>
              <a:pathLst>
                <a:path w="2795270" h="1683385">
                  <a:moveTo>
                    <a:pt x="0" y="1683130"/>
                  </a:moveTo>
                  <a:lnTo>
                    <a:pt x="279476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04132" y="2802648"/>
              <a:ext cx="2916936" cy="10484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150614" y="2838450"/>
              <a:ext cx="2819400" cy="943610"/>
            </a:xfrm>
            <a:custGeom>
              <a:avLst/>
              <a:gdLst/>
              <a:ahLst/>
              <a:cxnLst/>
              <a:rect l="l" t="t" r="r" b="b"/>
              <a:pathLst>
                <a:path w="2819400" h="943610">
                  <a:moveTo>
                    <a:pt x="0" y="943229"/>
                  </a:moveTo>
                  <a:lnTo>
                    <a:pt x="2819400" y="0"/>
                  </a:lnTo>
                </a:path>
              </a:pathLst>
            </a:custGeom>
            <a:ln w="254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Difference</a:t>
            </a:r>
            <a:r>
              <a:rPr spc="285" dirty="0"/>
              <a:t> </a:t>
            </a:r>
            <a:r>
              <a:rPr spc="45" dirty="0"/>
              <a:t>in</a:t>
            </a:r>
            <a:r>
              <a:rPr spc="195" dirty="0"/>
              <a:t> </a:t>
            </a:r>
            <a:r>
              <a:rPr spc="60" dirty="0"/>
              <a:t>Differences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85089" y="1017270"/>
            <a:ext cx="5196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Estimator의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시각적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표현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(식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1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기준)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(3)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5089" y="1774062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74419" y="4117975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38238" y="2518410"/>
            <a:ext cx="1743710" cy="654050"/>
          </a:xfrm>
          <a:custGeom>
            <a:avLst/>
            <a:gdLst/>
            <a:ahLst/>
            <a:cxnLst/>
            <a:rect l="l" t="t" r="r" b="b"/>
            <a:pathLst>
              <a:path w="1743709" h="654050">
                <a:moveTo>
                  <a:pt x="0" y="653796"/>
                </a:moveTo>
                <a:lnTo>
                  <a:pt x="1743455" y="653796"/>
                </a:lnTo>
                <a:lnTo>
                  <a:pt x="1743455" y="0"/>
                </a:lnTo>
                <a:lnTo>
                  <a:pt x="0" y="0"/>
                </a:lnTo>
                <a:lnTo>
                  <a:pt x="0" y="65379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247763" y="2518943"/>
            <a:ext cx="1724660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484"/>
              </a:spcBef>
            </a:pP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반사실</a:t>
            </a:r>
            <a:endParaRPr sz="1600">
              <a:latin typeface="Malgun Gothic"/>
              <a:cs typeface="Malgun Gothic"/>
            </a:endParaRPr>
          </a:p>
          <a:p>
            <a:pPr marL="81915">
              <a:lnSpc>
                <a:spcPct val="100000"/>
              </a:lnSpc>
              <a:spcBef>
                <a:spcPts val="380"/>
              </a:spcBef>
            </a:pP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(counterfactual)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238238" y="3313938"/>
            <a:ext cx="1807845" cy="1278890"/>
          </a:xfrm>
          <a:custGeom>
            <a:avLst/>
            <a:gdLst/>
            <a:ahLst/>
            <a:cxnLst/>
            <a:rect l="l" t="t" r="r" b="b"/>
            <a:pathLst>
              <a:path w="1807845" h="1278889">
                <a:moveTo>
                  <a:pt x="0" y="1278636"/>
                </a:moveTo>
                <a:lnTo>
                  <a:pt x="1807463" y="1278636"/>
                </a:lnTo>
                <a:lnTo>
                  <a:pt x="1807463" y="0"/>
                </a:lnTo>
                <a:lnTo>
                  <a:pt x="0" y="0"/>
                </a:lnTo>
                <a:lnTo>
                  <a:pt x="0" y="1278636"/>
                </a:lnTo>
                <a:close/>
              </a:path>
            </a:pathLst>
          </a:custGeom>
          <a:ln w="1905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292340" y="3314217"/>
            <a:ext cx="165798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000"/>
              </a:lnSpc>
              <a:spcBef>
                <a:spcPts val="100"/>
              </a:spcBef>
            </a:pPr>
            <a:r>
              <a:rPr sz="1600" b="1" dirty="0">
                <a:latin typeface="Malgun Gothic"/>
                <a:cs typeface="Malgun Gothic"/>
              </a:rPr>
              <a:t>시간의</a:t>
            </a:r>
            <a:r>
              <a:rPr sz="1600" b="1" spc="-40" dirty="0">
                <a:latin typeface="Malgun Gothic"/>
                <a:cs typeface="Malgun Gothic"/>
              </a:rPr>
              <a:t> </a:t>
            </a:r>
            <a:r>
              <a:rPr sz="1600" b="1" spc="-25" dirty="0">
                <a:latin typeface="Malgun Gothic"/>
                <a:cs typeface="Malgun Gothic"/>
              </a:rPr>
              <a:t>흐름에 </a:t>
            </a:r>
            <a:r>
              <a:rPr sz="1600" b="1" dirty="0">
                <a:latin typeface="Malgun Gothic"/>
                <a:cs typeface="Malgun Gothic"/>
              </a:rPr>
              <a:t>따른</a:t>
            </a:r>
            <a:r>
              <a:rPr sz="1600" b="1" spc="-25" dirty="0">
                <a:latin typeface="Malgun Gothic"/>
                <a:cs typeface="Malgun Gothic"/>
              </a:rPr>
              <a:t> 효과 </a:t>
            </a:r>
            <a:r>
              <a:rPr sz="1600" b="1" dirty="0">
                <a:latin typeface="Malgun Gothic"/>
                <a:cs typeface="Malgun Gothic"/>
              </a:rPr>
              <a:t>(=대조군의</a:t>
            </a:r>
            <a:r>
              <a:rPr sz="1600" b="1" spc="-70" dirty="0">
                <a:latin typeface="Malgun Gothic"/>
                <a:cs typeface="Malgun Gothic"/>
              </a:rPr>
              <a:t> </a:t>
            </a:r>
            <a:r>
              <a:rPr sz="1600" b="1" spc="-25" dirty="0">
                <a:latin typeface="Malgun Gothic"/>
                <a:cs typeface="Malgun Gothic"/>
              </a:rPr>
              <a:t>변화) </a:t>
            </a:r>
            <a:r>
              <a:rPr sz="1600" b="1" dirty="0">
                <a:latin typeface="Malgun Gothic"/>
                <a:cs typeface="Malgun Gothic"/>
              </a:rPr>
              <a:t>(</a:t>
            </a:r>
            <a:r>
              <a:rPr sz="1600" dirty="0">
                <a:latin typeface="Cambria Math"/>
                <a:cs typeface="Cambria Math"/>
              </a:rPr>
              <a:t>𝑪</a:t>
            </a:r>
            <a:r>
              <a:rPr sz="1725" baseline="-16908" dirty="0">
                <a:latin typeface="Cambria Math"/>
                <a:cs typeface="Cambria Math"/>
              </a:rPr>
              <a:t>𝑨</a:t>
            </a:r>
            <a:r>
              <a:rPr sz="1725" spc="232" baseline="-16908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− </a:t>
            </a:r>
            <a:r>
              <a:rPr sz="1600" spc="-25" dirty="0">
                <a:latin typeface="Cambria Math"/>
                <a:cs typeface="Cambria Math"/>
              </a:rPr>
              <a:t>𝑪</a:t>
            </a:r>
            <a:r>
              <a:rPr sz="1725" spc="-37" baseline="-16908" dirty="0">
                <a:latin typeface="Cambria Math"/>
                <a:cs typeface="Cambria Math"/>
              </a:rPr>
              <a:t>𝑩</a:t>
            </a:r>
            <a:r>
              <a:rPr sz="1600" b="1" spc="-25" dirty="0"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867525" y="1058036"/>
            <a:ext cx="2239645" cy="702310"/>
            <a:chOff x="6867525" y="1058036"/>
            <a:chExt cx="2239645" cy="702310"/>
          </a:xfrm>
        </p:grpSpPr>
        <p:sp>
          <p:nvSpPr>
            <p:cNvPr id="26" name="object 26"/>
            <p:cNvSpPr/>
            <p:nvPr/>
          </p:nvSpPr>
          <p:spPr>
            <a:xfrm>
              <a:off x="6877050" y="1067561"/>
              <a:ext cx="2220595" cy="683260"/>
            </a:xfrm>
            <a:custGeom>
              <a:avLst/>
              <a:gdLst/>
              <a:ahLst/>
              <a:cxnLst/>
              <a:rect l="l" t="t" r="r" b="b"/>
              <a:pathLst>
                <a:path w="2220595" h="683260">
                  <a:moveTo>
                    <a:pt x="0" y="682751"/>
                  </a:moveTo>
                  <a:lnTo>
                    <a:pt x="2220468" y="682751"/>
                  </a:lnTo>
                  <a:lnTo>
                    <a:pt x="2220468" y="0"/>
                  </a:lnTo>
                  <a:lnTo>
                    <a:pt x="0" y="0"/>
                  </a:lnTo>
                  <a:lnTo>
                    <a:pt x="0" y="682751"/>
                  </a:lnTo>
                  <a:close/>
                </a:path>
              </a:pathLst>
            </a:custGeom>
            <a:ln w="19050">
              <a:solidFill>
                <a:srgbClr val="FF5B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52182" y="1473707"/>
              <a:ext cx="786130" cy="187960"/>
            </a:xfrm>
            <a:custGeom>
              <a:avLst/>
              <a:gdLst/>
              <a:ahLst/>
              <a:cxnLst/>
              <a:rect l="l" t="t" r="r" b="b"/>
              <a:pathLst>
                <a:path w="786129" h="187960">
                  <a:moveTo>
                    <a:pt x="726186" y="0"/>
                  </a:moveTo>
                  <a:lnTo>
                    <a:pt x="723519" y="7619"/>
                  </a:lnTo>
                  <a:lnTo>
                    <a:pt x="734379" y="12334"/>
                  </a:lnTo>
                  <a:lnTo>
                    <a:pt x="743727" y="18859"/>
                  </a:lnTo>
                  <a:lnTo>
                    <a:pt x="766222" y="62293"/>
                  </a:lnTo>
                  <a:lnTo>
                    <a:pt x="768985" y="92963"/>
                  </a:lnTo>
                  <a:lnTo>
                    <a:pt x="768292" y="109464"/>
                  </a:lnTo>
                  <a:lnTo>
                    <a:pt x="757809" y="149987"/>
                  </a:lnTo>
                  <a:lnTo>
                    <a:pt x="723900" y="180086"/>
                  </a:lnTo>
                  <a:lnTo>
                    <a:pt x="726186" y="187705"/>
                  </a:lnTo>
                  <a:lnTo>
                    <a:pt x="762065" y="166417"/>
                  </a:lnTo>
                  <a:lnTo>
                    <a:pt x="782240" y="127063"/>
                  </a:lnTo>
                  <a:lnTo>
                    <a:pt x="786130" y="93852"/>
                  </a:lnTo>
                  <a:lnTo>
                    <a:pt x="785155" y="76684"/>
                  </a:lnTo>
                  <a:lnTo>
                    <a:pt x="770636" y="32892"/>
                  </a:lnTo>
                  <a:lnTo>
                    <a:pt x="739810" y="4907"/>
                  </a:lnTo>
                  <a:lnTo>
                    <a:pt x="726186" y="0"/>
                  </a:lnTo>
                  <a:close/>
                </a:path>
                <a:path w="786129" h="187960">
                  <a:moveTo>
                    <a:pt x="59817" y="0"/>
                  </a:moveTo>
                  <a:lnTo>
                    <a:pt x="24062" y="21341"/>
                  </a:lnTo>
                  <a:lnTo>
                    <a:pt x="3889" y="60801"/>
                  </a:lnTo>
                  <a:lnTo>
                    <a:pt x="0" y="93852"/>
                  </a:lnTo>
                  <a:lnTo>
                    <a:pt x="954" y="111113"/>
                  </a:lnTo>
                  <a:lnTo>
                    <a:pt x="15367" y="154939"/>
                  </a:lnTo>
                  <a:lnTo>
                    <a:pt x="46174" y="182800"/>
                  </a:lnTo>
                  <a:lnTo>
                    <a:pt x="59817" y="187705"/>
                  </a:lnTo>
                  <a:lnTo>
                    <a:pt x="62230" y="180086"/>
                  </a:lnTo>
                  <a:lnTo>
                    <a:pt x="51536" y="175347"/>
                  </a:lnTo>
                  <a:lnTo>
                    <a:pt x="42306" y="168751"/>
                  </a:lnTo>
                  <a:lnTo>
                    <a:pt x="19907" y="124475"/>
                  </a:lnTo>
                  <a:lnTo>
                    <a:pt x="17145" y="92963"/>
                  </a:lnTo>
                  <a:lnTo>
                    <a:pt x="17835" y="76914"/>
                  </a:lnTo>
                  <a:lnTo>
                    <a:pt x="28194" y="37337"/>
                  </a:lnTo>
                  <a:lnTo>
                    <a:pt x="62484" y="7619"/>
                  </a:lnTo>
                  <a:lnTo>
                    <a:pt x="59817" y="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930263" y="1067206"/>
            <a:ext cx="204787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효과</a:t>
            </a:r>
            <a:endParaRPr sz="16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380"/>
              </a:spcBef>
              <a:tabLst>
                <a:tab pos="970915" algn="l"/>
              </a:tabLst>
            </a:pPr>
            <a:r>
              <a:rPr sz="1600" spc="-45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1725" spc="-67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1725" spc="150" baseline="-14492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1600" spc="-65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25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1725" spc="-37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1725" baseline="-14492" dirty="0">
                <a:solidFill>
                  <a:srgbClr val="2A2C2C"/>
                </a:solidFill>
                <a:latin typeface="Cambria Math"/>
                <a:cs typeface="Cambria Math"/>
              </a:rPr>
              <a:t>	</a:t>
            </a:r>
            <a:r>
              <a:rPr sz="16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1600" spc="-60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2A2C2C"/>
                </a:solidFill>
                <a:latin typeface="Cambria Math"/>
                <a:cs typeface="Cambria Math"/>
              </a:rPr>
              <a:t>(𝐶</a:t>
            </a:r>
            <a:r>
              <a:rPr sz="1725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1725" spc="195" baseline="-14492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1600" spc="-30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40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1725" spc="-60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1725" spc="-217" baseline="-14492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2A2C2C"/>
                </a:solidFill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726935" y="1714512"/>
            <a:ext cx="1311275" cy="1466215"/>
            <a:chOff x="6726935" y="1714512"/>
            <a:chExt cx="1311275" cy="1466215"/>
          </a:xfrm>
        </p:grpSpPr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20483" y="1714512"/>
              <a:ext cx="1117104" cy="84733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970013" y="1750314"/>
              <a:ext cx="1016635" cy="743585"/>
            </a:xfrm>
            <a:custGeom>
              <a:avLst/>
              <a:gdLst/>
              <a:ahLst/>
              <a:cxnLst/>
              <a:rect l="l" t="t" r="r" b="b"/>
              <a:pathLst>
                <a:path w="1016634" h="743585">
                  <a:moveTo>
                    <a:pt x="0" y="743203"/>
                  </a:moveTo>
                  <a:lnTo>
                    <a:pt x="1016634" y="0"/>
                  </a:lnTo>
                </a:path>
              </a:pathLst>
            </a:custGeom>
            <a:ln w="25400">
              <a:solidFill>
                <a:srgbClr val="FF5B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8939" y="2656370"/>
              <a:ext cx="417563" cy="41906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6935" y="2619743"/>
              <a:ext cx="481571" cy="56084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806183" y="26807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2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2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06183" y="26807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2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2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894703" y="268960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726935" y="1904987"/>
            <a:ext cx="481965" cy="561340"/>
            <a:chOff x="6726935" y="1904987"/>
            <a:chExt cx="481965" cy="561340"/>
          </a:xfrm>
        </p:grpSpPr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8939" y="1941614"/>
              <a:ext cx="417563" cy="41906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26935" y="1904987"/>
              <a:ext cx="481571" cy="56084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1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1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1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1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894703" y="197523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901440" y="3537191"/>
            <a:ext cx="481965" cy="561340"/>
            <a:chOff x="3901440" y="3537191"/>
            <a:chExt cx="481965" cy="561340"/>
          </a:xfrm>
        </p:grpSpPr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33444" y="3573818"/>
              <a:ext cx="419061" cy="41906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1440" y="3537191"/>
              <a:ext cx="481571" cy="56084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069841" y="3607384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901440" y="2004034"/>
            <a:ext cx="3388360" cy="3333115"/>
            <a:chOff x="3901440" y="2004034"/>
            <a:chExt cx="3388360" cy="3333115"/>
          </a:xfrm>
        </p:grpSpPr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14800" y="3729164"/>
              <a:ext cx="2097024" cy="106616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158234" y="3765042"/>
              <a:ext cx="2003425" cy="0"/>
            </a:xfrm>
            <a:custGeom>
              <a:avLst/>
              <a:gdLst/>
              <a:ahLst/>
              <a:cxnLst/>
              <a:rect l="l" t="t" r="r" b="b"/>
              <a:pathLst>
                <a:path w="2003425">
                  <a:moveTo>
                    <a:pt x="0" y="0"/>
                  </a:moveTo>
                  <a:lnTo>
                    <a:pt x="2003298" y="0"/>
                  </a:lnTo>
                </a:path>
              </a:pathLst>
            </a:custGeom>
            <a:ln w="25400">
              <a:solidFill>
                <a:srgbClr val="6F2F9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42660" y="2747759"/>
              <a:ext cx="234670" cy="115215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124194" y="2847594"/>
              <a:ext cx="76200" cy="917575"/>
            </a:xfrm>
            <a:custGeom>
              <a:avLst/>
              <a:gdLst/>
              <a:ahLst/>
              <a:cxnLst/>
              <a:rect l="l" t="t" r="r" b="b"/>
              <a:pathLst>
                <a:path w="76200" h="917575">
                  <a:moveTo>
                    <a:pt x="25400" y="841120"/>
                  </a:moveTo>
                  <a:lnTo>
                    <a:pt x="0" y="841120"/>
                  </a:lnTo>
                  <a:lnTo>
                    <a:pt x="38100" y="917320"/>
                  </a:lnTo>
                  <a:lnTo>
                    <a:pt x="69850" y="853820"/>
                  </a:lnTo>
                  <a:lnTo>
                    <a:pt x="25400" y="853820"/>
                  </a:lnTo>
                  <a:lnTo>
                    <a:pt x="25400" y="841120"/>
                  </a:lnTo>
                  <a:close/>
                </a:path>
                <a:path w="76200" h="91757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853820"/>
                  </a:lnTo>
                  <a:lnTo>
                    <a:pt x="50800" y="853820"/>
                  </a:lnTo>
                  <a:lnTo>
                    <a:pt x="50800" y="63500"/>
                  </a:lnTo>
                  <a:close/>
                </a:path>
                <a:path w="76200" h="917575">
                  <a:moveTo>
                    <a:pt x="76200" y="841120"/>
                  </a:moveTo>
                  <a:lnTo>
                    <a:pt x="50800" y="841120"/>
                  </a:lnTo>
                  <a:lnTo>
                    <a:pt x="50800" y="853820"/>
                  </a:lnTo>
                  <a:lnTo>
                    <a:pt x="69850" y="853820"/>
                  </a:lnTo>
                  <a:lnTo>
                    <a:pt x="76200" y="841120"/>
                  </a:lnTo>
                  <a:close/>
                </a:path>
                <a:path w="76200" h="91757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91757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18860" y="2811716"/>
              <a:ext cx="902195" cy="106616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162294" y="2847594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90">
                  <a:moveTo>
                    <a:pt x="0" y="0"/>
                  </a:moveTo>
                  <a:lnTo>
                    <a:pt x="808608" y="0"/>
                  </a:lnTo>
                </a:path>
              </a:pathLst>
            </a:custGeom>
            <a:ln w="25400">
              <a:solidFill>
                <a:srgbClr val="6F2F9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18860" y="3227806"/>
              <a:ext cx="1170444" cy="79555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168390" y="3260598"/>
              <a:ext cx="1069975" cy="692785"/>
            </a:xfrm>
            <a:custGeom>
              <a:avLst/>
              <a:gdLst/>
              <a:ahLst/>
              <a:cxnLst/>
              <a:rect l="l" t="t" r="r" b="b"/>
              <a:pathLst>
                <a:path w="1069975" h="692785">
                  <a:moveTo>
                    <a:pt x="0" y="0"/>
                  </a:moveTo>
                  <a:lnTo>
                    <a:pt x="1069975" y="692531"/>
                  </a:lnTo>
                </a:path>
              </a:pathLst>
            </a:custGeom>
            <a:ln w="254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53428" y="2004034"/>
              <a:ext cx="234670" cy="978433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934962" y="2103882"/>
              <a:ext cx="76200" cy="743585"/>
            </a:xfrm>
            <a:custGeom>
              <a:avLst/>
              <a:gdLst/>
              <a:ahLst/>
              <a:cxnLst/>
              <a:rect l="l" t="t" r="r" b="b"/>
              <a:pathLst>
                <a:path w="76200" h="743585">
                  <a:moveTo>
                    <a:pt x="25400" y="667003"/>
                  </a:moveTo>
                  <a:lnTo>
                    <a:pt x="0" y="667003"/>
                  </a:lnTo>
                  <a:lnTo>
                    <a:pt x="38100" y="743203"/>
                  </a:lnTo>
                  <a:lnTo>
                    <a:pt x="69850" y="679703"/>
                  </a:lnTo>
                  <a:lnTo>
                    <a:pt x="25400" y="679703"/>
                  </a:lnTo>
                  <a:lnTo>
                    <a:pt x="25400" y="667003"/>
                  </a:lnTo>
                  <a:close/>
                </a:path>
                <a:path w="76200" h="74358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679703"/>
                  </a:lnTo>
                  <a:lnTo>
                    <a:pt x="50800" y="679703"/>
                  </a:lnTo>
                  <a:lnTo>
                    <a:pt x="50800" y="63500"/>
                  </a:lnTo>
                  <a:close/>
                </a:path>
                <a:path w="76200" h="743585">
                  <a:moveTo>
                    <a:pt x="76200" y="667003"/>
                  </a:moveTo>
                  <a:lnTo>
                    <a:pt x="50800" y="667003"/>
                  </a:lnTo>
                  <a:lnTo>
                    <a:pt x="50800" y="679703"/>
                  </a:lnTo>
                  <a:lnTo>
                    <a:pt x="69850" y="679703"/>
                  </a:lnTo>
                  <a:lnTo>
                    <a:pt x="76200" y="667003"/>
                  </a:lnTo>
                  <a:close/>
                </a:path>
                <a:path w="76200" h="74358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4358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5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33444" y="4812830"/>
              <a:ext cx="419061" cy="41906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01440" y="4776203"/>
              <a:ext cx="481571" cy="560844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4069841" y="484670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726935" y="3831323"/>
            <a:ext cx="481965" cy="561340"/>
            <a:chOff x="6726935" y="3831323"/>
            <a:chExt cx="481965" cy="561340"/>
          </a:xfrm>
        </p:grpSpPr>
        <p:pic>
          <p:nvPicPr>
            <p:cNvPr id="66" name="object 6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58939" y="3869448"/>
              <a:ext cx="417563" cy="41756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26935" y="3831323"/>
              <a:ext cx="481571" cy="560844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163830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6" y="48005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29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6" y="279653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30" y="327659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4" y="279653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29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5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0" y="163829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6" y="48005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30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5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29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4" y="279653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30" y="327659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6" y="279653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6894956" y="390245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574419" y="5298389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2740532" y="1835276"/>
            <a:ext cx="4297680" cy="2065020"/>
            <a:chOff x="2740532" y="1835276"/>
            <a:chExt cx="4297680" cy="2065020"/>
          </a:xfrm>
        </p:grpSpPr>
        <p:pic>
          <p:nvPicPr>
            <p:cNvPr id="73" name="object 7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82767" y="2017775"/>
              <a:ext cx="240817" cy="188214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5464555" y="2117597"/>
              <a:ext cx="81915" cy="1647825"/>
            </a:xfrm>
            <a:custGeom>
              <a:avLst/>
              <a:gdLst/>
              <a:ahLst/>
              <a:cxnLst/>
              <a:rect l="l" t="t" r="r" b="b"/>
              <a:pathLst>
                <a:path w="81914" h="1647825">
                  <a:moveTo>
                    <a:pt x="30689" y="1571667"/>
                  </a:moveTo>
                  <a:lnTo>
                    <a:pt x="5334" y="1571752"/>
                  </a:lnTo>
                  <a:lnTo>
                    <a:pt x="43688" y="1647825"/>
                  </a:lnTo>
                  <a:lnTo>
                    <a:pt x="75173" y="1584325"/>
                  </a:lnTo>
                  <a:lnTo>
                    <a:pt x="30734" y="1584325"/>
                  </a:lnTo>
                  <a:lnTo>
                    <a:pt x="30689" y="1571667"/>
                  </a:lnTo>
                  <a:close/>
                </a:path>
                <a:path w="81914" h="1647825">
                  <a:moveTo>
                    <a:pt x="56089" y="1571582"/>
                  </a:moveTo>
                  <a:lnTo>
                    <a:pt x="30689" y="1571667"/>
                  </a:lnTo>
                  <a:lnTo>
                    <a:pt x="30734" y="1584325"/>
                  </a:lnTo>
                  <a:lnTo>
                    <a:pt x="56134" y="1584325"/>
                  </a:lnTo>
                  <a:lnTo>
                    <a:pt x="56089" y="1571582"/>
                  </a:lnTo>
                  <a:close/>
                </a:path>
                <a:path w="81914" h="1647825">
                  <a:moveTo>
                    <a:pt x="81534" y="1571497"/>
                  </a:moveTo>
                  <a:lnTo>
                    <a:pt x="56089" y="1571582"/>
                  </a:lnTo>
                  <a:lnTo>
                    <a:pt x="56134" y="1584325"/>
                  </a:lnTo>
                  <a:lnTo>
                    <a:pt x="75173" y="1584325"/>
                  </a:lnTo>
                  <a:lnTo>
                    <a:pt x="81534" y="1571497"/>
                  </a:lnTo>
                  <a:close/>
                </a:path>
                <a:path w="81914" h="1647825">
                  <a:moveTo>
                    <a:pt x="50844" y="76157"/>
                  </a:moveTo>
                  <a:lnTo>
                    <a:pt x="25444" y="76242"/>
                  </a:lnTo>
                  <a:lnTo>
                    <a:pt x="30689" y="1571667"/>
                  </a:lnTo>
                  <a:lnTo>
                    <a:pt x="56089" y="1571582"/>
                  </a:lnTo>
                  <a:lnTo>
                    <a:pt x="50844" y="76157"/>
                  </a:lnTo>
                  <a:close/>
                </a:path>
                <a:path w="81914" h="1647825">
                  <a:moveTo>
                    <a:pt x="37846" y="0"/>
                  </a:moveTo>
                  <a:lnTo>
                    <a:pt x="0" y="76326"/>
                  </a:lnTo>
                  <a:lnTo>
                    <a:pt x="25444" y="76242"/>
                  </a:lnTo>
                  <a:lnTo>
                    <a:pt x="25400" y="63500"/>
                  </a:lnTo>
                  <a:lnTo>
                    <a:pt x="69861" y="63500"/>
                  </a:lnTo>
                  <a:lnTo>
                    <a:pt x="37846" y="0"/>
                  </a:lnTo>
                  <a:close/>
                </a:path>
                <a:path w="81914" h="1647825">
                  <a:moveTo>
                    <a:pt x="50800" y="63500"/>
                  </a:moveTo>
                  <a:lnTo>
                    <a:pt x="25400" y="63500"/>
                  </a:lnTo>
                  <a:lnTo>
                    <a:pt x="25444" y="76242"/>
                  </a:lnTo>
                  <a:lnTo>
                    <a:pt x="50844" y="76157"/>
                  </a:lnTo>
                  <a:lnTo>
                    <a:pt x="50800" y="63500"/>
                  </a:lnTo>
                  <a:close/>
                </a:path>
                <a:path w="81914" h="1647825">
                  <a:moveTo>
                    <a:pt x="69861" y="63500"/>
                  </a:moveTo>
                  <a:lnTo>
                    <a:pt x="50800" y="63500"/>
                  </a:lnTo>
                  <a:lnTo>
                    <a:pt x="50844" y="76157"/>
                  </a:lnTo>
                  <a:lnTo>
                    <a:pt x="76200" y="76073"/>
                  </a:lnTo>
                  <a:lnTo>
                    <a:pt x="69861" y="63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114799" y="3729164"/>
              <a:ext cx="1444752" cy="106616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4158233" y="3765041"/>
              <a:ext cx="1350645" cy="0"/>
            </a:xfrm>
            <a:custGeom>
              <a:avLst/>
              <a:gdLst/>
              <a:ahLst/>
              <a:cxnLst/>
              <a:rect l="l" t="t" r="r" b="b"/>
              <a:pathLst>
                <a:path w="1350645">
                  <a:moveTo>
                    <a:pt x="0" y="0"/>
                  </a:moveTo>
                  <a:lnTo>
                    <a:pt x="1350264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58967" y="2081720"/>
              <a:ext cx="1578864" cy="106616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5502401" y="2117597"/>
              <a:ext cx="1485265" cy="0"/>
            </a:xfrm>
            <a:custGeom>
              <a:avLst/>
              <a:gdLst/>
              <a:ahLst/>
              <a:cxnLst/>
              <a:rect l="l" t="t" r="r" b="b"/>
              <a:pathLst>
                <a:path w="1485265">
                  <a:moveTo>
                    <a:pt x="0" y="0"/>
                  </a:moveTo>
                  <a:lnTo>
                    <a:pt x="1485265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750057" y="1844801"/>
              <a:ext cx="2433955" cy="360045"/>
            </a:xfrm>
            <a:custGeom>
              <a:avLst/>
              <a:gdLst/>
              <a:ahLst/>
              <a:cxnLst/>
              <a:rect l="l" t="t" r="r" b="b"/>
              <a:pathLst>
                <a:path w="2433954" h="360044">
                  <a:moveTo>
                    <a:pt x="0" y="359663"/>
                  </a:moveTo>
                  <a:lnTo>
                    <a:pt x="2433827" y="359663"/>
                  </a:lnTo>
                  <a:lnTo>
                    <a:pt x="2433827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19049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2734182" y="1894712"/>
            <a:ext cx="24784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Malgun Gothic"/>
                <a:cs typeface="Malgun Gothic"/>
              </a:rPr>
              <a:t>처치군의</a:t>
            </a:r>
            <a:r>
              <a:rPr sz="1600" b="1" spc="-2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변화</a:t>
            </a:r>
            <a:r>
              <a:rPr sz="1600" b="1" spc="-25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(</a:t>
            </a:r>
            <a:r>
              <a:rPr sz="1600" dirty="0">
                <a:latin typeface="Cambria Math"/>
                <a:cs typeface="Cambria Math"/>
              </a:rPr>
              <a:t>𝑻</a:t>
            </a:r>
            <a:r>
              <a:rPr sz="1725" baseline="-14492" dirty="0">
                <a:latin typeface="Cambria Math"/>
                <a:cs typeface="Cambria Math"/>
              </a:rPr>
              <a:t>𝑨</a:t>
            </a:r>
            <a:r>
              <a:rPr sz="1725" spc="217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−</a:t>
            </a:r>
            <a:r>
              <a:rPr sz="1600" spc="-25" dirty="0">
                <a:latin typeface="Cambria Math"/>
                <a:cs typeface="Cambria Math"/>
              </a:rPr>
              <a:t> 𝑻</a:t>
            </a:r>
            <a:r>
              <a:rPr sz="1725" spc="-37" baseline="-14492" dirty="0">
                <a:latin typeface="Cambria Math"/>
                <a:cs typeface="Cambria Math"/>
              </a:rPr>
              <a:t>𝑩</a:t>
            </a:r>
            <a:r>
              <a:rPr sz="1600" b="1" spc="-25" dirty="0"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3919728" y="2170176"/>
            <a:ext cx="1615440" cy="690880"/>
            <a:chOff x="3919728" y="2170176"/>
            <a:chExt cx="1615440" cy="690880"/>
          </a:xfrm>
        </p:grpSpPr>
        <p:pic>
          <p:nvPicPr>
            <p:cNvPr id="82" name="object 8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919728" y="2170176"/>
              <a:ext cx="1615439" cy="690372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3966210" y="2204466"/>
              <a:ext cx="1518920" cy="586105"/>
            </a:xfrm>
            <a:custGeom>
              <a:avLst/>
              <a:gdLst/>
              <a:ahLst/>
              <a:cxnLst/>
              <a:rect l="l" t="t" r="r" b="b"/>
              <a:pathLst>
                <a:path w="1518920" h="586105">
                  <a:moveTo>
                    <a:pt x="0" y="0"/>
                  </a:moveTo>
                  <a:lnTo>
                    <a:pt x="1518792" y="585978"/>
                  </a:lnTo>
                </a:path>
              </a:pathLst>
            </a:custGeom>
            <a:ln w="254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object 84"/>
          <p:cNvGrpSpPr/>
          <p:nvPr/>
        </p:nvGrpSpPr>
        <p:grpSpPr>
          <a:xfrm>
            <a:off x="6929628" y="2810255"/>
            <a:ext cx="360045" cy="108585"/>
            <a:chOff x="6929628" y="2810255"/>
            <a:chExt cx="360045" cy="108585"/>
          </a:xfrm>
        </p:grpSpPr>
        <p:pic>
          <p:nvPicPr>
            <p:cNvPr id="85" name="object 8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929628" y="2810255"/>
              <a:ext cx="359676" cy="108076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6973062" y="2846069"/>
              <a:ext cx="265430" cy="1905"/>
            </a:xfrm>
            <a:custGeom>
              <a:avLst/>
              <a:gdLst/>
              <a:ahLst/>
              <a:cxnLst/>
              <a:rect l="l" t="t" r="r" b="b"/>
              <a:pathLst>
                <a:path w="265429" h="1905">
                  <a:moveTo>
                    <a:pt x="0" y="1777"/>
                  </a:moveTo>
                  <a:lnTo>
                    <a:pt x="26517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7643241" y="5945295"/>
            <a:ext cx="431165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시간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377565" y="6170846"/>
            <a:ext cx="1530985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처치(treatment)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Difference</a:t>
            </a:r>
            <a:r>
              <a:rPr spc="285" dirty="0"/>
              <a:t> </a:t>
            </a:r>
            <a:r>
              <a:rPr spc="45" dirty="0"/>
              <a:t>in</a:t>
            </a:r>
            <a:r>
              <a:rPr spc="195" dirty="0"/>
              <a:t> </a:t>
            </a:r>
            <a:r>
              <a:rPr spc="60" dirty="0"/>
              <a:t>Differences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196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Estimator의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시각적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표현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(식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기준)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6822" y="1606296"/>
            <a:ext cx="7150100" cy="4628515"/>
            <a:chOff x="826822" y="1606296"/>
            <a:chExt cx="7150100" cy="46285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822" y="1821107"/>
              <a:ext cx="126361" cy="41118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4202" y="1820418"/>
              <a:ext cx="76200" cy="4063365"/>
            </a:xfrm>
            <a:custGeom>
              <a:avLst/>
              <a:gdLst/>
              <a:ahLst/>
              <a:cxnLst/>
              <a:rect l="l" t="t" r="r" b="b"/>
              <a:pathLst>
                <a:path w="76200" h="406336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4063187"/>
                  </a:lnTo>
                  <a:lnTo>
                    <a:pt x="50800" y="4063187"/>
                  </a:lnTo>
                  <a:lnTo>
                    <a:pt x="50800" y="63500"/>
                  </a:lnTo>
                  <a:close/>
                </a:path>
                <a:path w="76200" h="406336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06336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2" y="5777484"/>
              <a:ext cx="7133844" cy="2346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86206" y="5839205"/>
              <a:ext cx="6976109" cy="76200"/>
            </a:xfrm>
            <a:custGeom>
              <a:avLst/>
              <a:gdLst/>
              <a:ahLst/>
              <a:cxnLst/>
              <a:rect l="l" t="t" r="r" b="b"/>
              <a:pathLst>
                <a:path w="6976109" h="76200">
                  <a:moveTo>
                    <a:pt x="6899783" y="0"/>
                  </a:moveTo>
                  <a:lnTo>
                    <a:pt x="6899783" y="76200"/>
                  </a:lnTo>
                  <a:lnTo>
                    <a:pt x="6950583" y="50800"/>
                  </a:lnTo>
                  <a:lnTo>
                    <a:pt x="6912483" y="50800"/>
                  </a:lnTo>
                  <a:lnTo>
                    <a:pt x="6912483" y="25400"/>
                  </a:lnTo>
                  <a:lnTo>
                    <a:pt x="6950583" y="25400"/>
                  </a:lnTo>
                  <a:lnTo>
                    <a:pt x="6899783" y="0"/>
                  </a:lnTo>
                  <a:close/>
                </a:path>
                <a:path w="6976109" h="76200">
                  <a:moveTo>
                    <a:pt x="6899783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6899783" y="50800"/>
                  </a:lnTo>
                  <a:lnTo>
                    <a:pt x="6899783" y="25400"/>
                  </a:lnTo>
                  <a:close/>
                </a:path>
                <a:path w="6976109" h="76200">
                  <a:moveTo>
                    <a:pt x="6950583" y="25400"/>
                  </a:moveTo>
                  <a:lnTo>
                    <a:pt x="6912483" y="25400"/>
                  </a:lnTo>
                  <a:lnTo>
                    <a:pt x="6912483" y="50800"/>
                  </a:lnTo>
                  <a:lnTo>
                    <a:pt x="6950583" y="50800"/>
                  </a:lnTo>
                  <a:lnTo>
                    <a:pt x="6975983" y="38100"/>
                  </a:lnTo>
                  <a:lnTo>
                    <a:pt x="6950583" y="254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128" y="3768709"/>
              <a:ext cx="2296787" cy="82621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13382" y="3786378"/>
              <a:ext cx="2236470" cy="748030"/>
            </a:xfrm>
            <a:custGeom>
              <a:avLst/>
              <a:gdLst/>
              <a:ahLst/>
              <a:cxnLst/>
              <a:rect l="l" t="t" r="r" b="b"/>
              <a:pathLst>
                <a:path w="2236470" h="748029">
                  <a:moveTo>
                    <a:pt x="0" y="748030"/>
                  </a:moveTo>
                  <a:lnTo>
                    <a:pt x="2236089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2608" y="1606296"/>
              <a:ext cx="106616" cy="46283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158234" y="1628394"/>
              <a:ext cx="0" cy="4535170"/>
            </a:xfrm>
            <a:custGeom>
              <a:avLst/>
              <a:gdLst/>
              <a:ahLst/>
              <a:cxnLst/>
              <a:rect l="l" t="t" r="r" b="b"/>
              <a:pathLst>
                <a:path h="4535170">
                  <a:moveTo>
                    <a:pt x="0" y="0"/>
                  </a:moveTo>
                  <a:lnTo>
                    <a:pt x="0" y="4535131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5467" y="2045208"/>
              <a:ext cx="2895599" cy="178765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74997" y="2081022"/>
              <a:ext cx="2795270" cy="1683385"/>
            </a:xfrm>
            <a:custGeom>
              <a:avLst/>
              <a:gdLst/>
              <a:ahLst/>
              <a:cxnLst/>
              <a:rect l="l" t="t" r="r" b="b"/>
              <a:pathLst>
                <a:path w="2795270" h="1683385">
                  <a:moveTo>
                    <a:pt x="0" y="1683130"/>
                  </a:moveTo>
                  <a:lnTo>
                    <a:pt x="279476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6900" y="4023360"/>
              <a:ext cx="5154167" cy="17983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913382" y="4059174"/>
              <a:ext cx="5057140" cy="1692275"/>
            </a:xfrm>
            <a:custGeom>
              <a:avLst/>
              <a:gdLst/>
              <a:ahLst/>
              <a:cxnLst/>
              <a:rect l="l" t="t" r="r" b="b"/>
              <a:pathLst>
                <a:path w="5057140" h="1692275">
                  <a:moveTo>
                    <a:pt x="0" y="1691652"/>
                  </a:moveTo>
                  <a:lnTo>
                    <a:pt x="5056886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5089" y="1774062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74419" y="4117975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74419" y="5298389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09790" y="3920438"/>
            <a:ext cx="18637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후</a:t>
            </a:r>
            <a:r>
              <a:rPr sz="16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대조군</a:t>
            </a:r>
            <a:r>
              <a:rPr sz="16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sz="1600" spc="-20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1725" spc="-30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726935" y="1904987"/>
            <a:ext cx="481965" cy="561340"/>
            <a:chOff x="6726935" y="1904987"/>
            <a:chExt cx="481965" cy="561340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8939" y="1941614"/>
              <a:ext cx="417563" cy="41906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26935" y="1904987"/>
              <a:ext cx="481571" cy="56084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1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1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1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1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761733" y="1553781"/>
            <a:ext cx="1852930" cy="72136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후</a:t>
            </a:r>
            <a:r>
              <a:rPr sz="16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처치군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(</a:t>
            </a:r>
            <a:r>
              <a:rPr sz="1600" spc="-20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1725" spc="-30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  <a:p>
            <a:pPr marL="145415">
              <a:lnSpc>
                <a:spcPct val="100000"/>
              </a:lnSpc>
              <a:spcBef>
                <a:spcPts val="74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901440" y="3537191"/>
            <a:ext cx="3307079" cy="855344"/>
            <a:chOff x="3901440" y="3537191"/>
            <a:chExt cx="3307079" cy="855344"/>
          </a:xfrm>
        </p:grpSpPr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8940" y="3869448"/>
              <a:ext cx="417563" cy="41756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6936" y="3831323"/>
              <a:ext cx="481571" cy="56084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806184" y="3893820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163830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6" y="48005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29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6" y="279653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30" y="327659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4" y="279653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29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5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06184" y="3893820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0" y="163829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6" y="48005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30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5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29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4" y="279653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30" y="327659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6" y="279653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33444" y="3573818"/>
              <a:ext cx="419061" cy="41906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01440" y="3537191"/>
              <a:ext cx="481571" cy="56084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069841" y="3607384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901440" y="4776203"/>
            <a:ext cx="481965" cy="561340"/>
            <a:chOff x="3901440" y="4776203"/>
            <a:chExt cx="481965" cy="561340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33444" y="4812830"/>
              <a:ext cx="419061" cy="41906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1440" y="4776203"/>
              <a:ext cx="481571" cy="56084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069841" y="484670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28088" y="3262122"/>
            <a:ext cx="1868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전</a:t>
            </a:r>
            <a:r>
              <a:rPr sz="16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처치군</a:t>
            </a: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sz="1600" spc="-20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1725" spc="-30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87879" y="4732147"/>
            <a:ext cx="1877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전</a:t>
            </a:r>
            <a:r>
              <a:rPr sz="16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대조군</a:t>
            </a: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sz="1600" spc="-20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1725" spc="-30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002526" y="3277870"/>
            <a:ext cx="867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Cambria Math"/>
                <a:cs typeface="Cambria Math"/>
              </a:rPr>
              <a:t>𝑻</a:t>
            </a:r>
            <a:r>
              <a:rPr sz="1950" baseline="-14957" dirty="0">
                <a:solidFill>
                  <a:srgbClr val="00AF50"/>
                </a:solidFill>
                <a:latin typeface="Cambria Math"/>
                <a:cs typeface="Cambria Math"/>
              </a:rPr>
              <a:t>𝑨</a:t>
            </a:r>
            <a:r>
              <a:rPr sz="1950" spc="254" baseline="-14957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AF50"/>
                </a:solidFill>
                <a:latin typeface="Cambria Math"/>
                <a:cs typeface="Cambria Math"/>
              </a:rPr>
              <a:t>−</a:t>
            </a:r>
            <a:r>
              <a:rPr sz="1800" spc="5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1800" spc="-25" dirty="0">
                <a:solidFill>
                  <a:srgbClr val="00AF50"/>
                </a:solidFill>
                <a:latin typeface="Cambria Math"/>
                <a:cs typeface="Cambria Math"/>
              </a:rPr>
              <a:t>𝑪</a:t>
            </a:r>
            <a:r>
              <a:rPr sz="1950" spc="-37" baseline="-14957" dirty="0">
                <a:solidFill>
                  <a:srgbClr val="00AF50"/>
                </a:solidFill>
                <a:latin typeface="Cambria Math"/>
                <a:cs typeface="Cambria Math"/>
              </a:rPr>
              <a:t>𝑨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038600" y="3651503"/>
            <a:ext cx="234950" cy="1524000"/>
            <a:chOff x="4038600" y="3651503"/>
            <a:chExt cx="234950" cy="1524000"/>
          </a:xfrm>
        </p:grpSpPr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38600" y="3651503"/>
              <a:ext cx="234670" cy="15240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120134" y="3751325"/>
              <a:ext cx="76200" cy="1289685"/>
            </a:xfrm>
            <a:custGeom>
              <a:avLst/>
              <a:gdLst/>
              <a:ahLst/>
              <a:cxnLst/>
              <a:rect l="l" t="t" r="r" b="b"/>
              <a:pathLst>
                <a:path w="76200" h="1289685">
                  <a:moveTo>
                    <a:pt x="25400" y="1213104"/>
                  </a:moveTo>
                  <a:lnTo>
                    <a:pt x="0" y="1213104"/>
                  </a:lnTo>
                  <a:lnTo>
                    <a:pt x="38100" y="1289304"/>
                  </a:lnTo>
                  <a:lnTo>
                    <a:pt x="69850" y="1225804"/>
                  </a:lnTo>
                  <a:lnTo>
                    <a:pt x="25400" y="1225804"/>
                  </a:lnTo>
                  <a:lnTo>
                    <a:pt x="25400" y="1213104"/>
                  </a:lnTo>
                  <a:close/>
                </a:path>
                <a:path w="76200" h="128968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1225804"/>
                  </a:lnTo>
                  <a:lnTo>
                    <a:pt x="50800" y="1225804"/>
                  </a:lnTo>
                  <a:lnTo>
                    <a:pt x="50800" y="63500"/>
                  </a:lnTo>
                  <a:close/>
                </a:path>
                <a:path w="76200" h="1289685">
                  <a:moveTo>
                    <a:pt x="76200" y="1213104"/>
                  </a:moveTo>
                  <a:lnTo>
                    <a:pt x="50800" y="1213104"/>
                  </a:lnTo>
                  <a:lnTo>
                    <a:pt x="50800" y="1225804"/>
                  </a:lnTo>
                  <a:lnTo>
                    <a:pt x="69850" y="1225804"/>
                  </a:lnTo>
                  <a:lnTo>
                    <a:pt x="76200" y="1213104"/>
                  </a:lnTo>
                  <a:close/>
                </a:path>
                <a:path w="76200" h="128968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28968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195317" y="4209999"/>
            <a:ext cx="8864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F2F9F"/>
                </a:solidFill>
                <a:latin typeface="Cambria Math"/>
                <a:cs typeface="Cambria Math"/>
              </a:rPr>
              <a:t>𝑻</a:t>
            </a:r>
            <a:r>
              <a:rPr sz="1950" baseline="-14957" dirty="0">
                <a:solidFill>
                  <a:srgbClr val="6F2F9F"/>
                </a:solidFill>
                <a:latin typeface="Cambria Math"/>
                <a:cs typeface="Cambria Math"/>
              </a:rPr>
              <a:t>𝑩</a:t>
            </a:r>
            <a:r>
              <a:rPr sz="1950" spc="240" baseline="-14957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6F2F9F"/>
                </a:solidFill>
                <a:latin typeface="Cambria Math"/>
                <a:cs typeface="Cambria Math"/>
              </a:rPr>
              <a:t>−</a:t>
            </a:r>
            <a:r>
              <a:rPr sz="1800" spc="-5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1800" spc="-35" dirty="0">
                <a:solidFill>
                  <a:srgbClr val="6F2F9F"/>
                </a:solidFill>
                <a:latin typeface="Cambria Math"/>
                <a:cs typeface="Cambria Math"/>
              </a:rPr>
              <a:t>𝑪</a:t>
            </a:r>
            <a:r>
              <a:rPr sz="1950" spc="-52" baseline="-14957" dirty="0">
                <a:solidFill>
                  <a:srgbClr val="6F2F9F"/>
                </a:solidFill>
                <a:latin typeface="Cambria Math"/>
                <a:cs typeface="Cambria Math"/>
              </a:rPr>
              <a:t>𝑩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726935" y="3831323"/>
            <a:ext cx="481965" cy="561340"/>
            <a:chOff x="6726935" y="3831323"/>
            <a:chExt cx="481965" cy="561340"/>
          </a:xfrm>
        </p:grpSpPr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8939" y="3869448"/>
              <a:ext cx="417563" cy="41756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6935" y="3831323"/>
              <a:ext cx="481571" cy="56084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163830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6" y="48005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29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6" y="279653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30" y="327659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4" y="279653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29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5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0" y="163829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6" y="48005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30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5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29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4" y="279653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30" y="327659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6" y="279653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894956" y="390245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104132" y="2619743"/>
            <a:ext cx="3104515" cy="1231900"/>
            <a:chOff x="4104132" y="2619743"/>
            <a:chExt cx="3104515" cy="1231900"/>
          </a:xfrm>
        </p:grpSpPr>
        <p:pic>
          <p:nvPicPr>
            <p:cNvPr id="57" name="object 5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04132" y="2802648"/>
              <a:ext cx="2916936" cy="104849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4150614" y="2838450"/>
              <a:ext cx="2819400" cy="943610"/>
            </a:xfrm>
            <a:custGeom>
              <a:avLst/>
              <a:gdLst/>
              <a:ahLst/>
              <a:cxnLst/>
              <a:rect l="l" t="t" r="r" b="b"/>
              <a:pathLst>
                <a:path w="2819400" h="943610">
                  <a:moveTo>
                    <a:pt x="0" y="943229"/>
                  </a:moveTo>
                  <a:lnTo>
                    <a:pt x="2819400" y="0"/>
                  </a:lnTo>
                </a:path>
              </a:pathLst>
            </a:custGeom>
            <a:ln w="254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8939" y="2656370"/>
              <a:ext cx="417563" cy="41906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26936" y="2619743"/>
              <a:ext cx="481571" cy="560844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806183" y="26807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2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2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06183" y="26807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2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2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894703" y="268960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845807" y="2017776"/>
            <a:ext cx="234950" cy="2185670"/>
            <a:chOff x="6845807" y="2017776"/>
            <a:chExt cx="234950" cy="2185670"/>
          </a:xfrm>
        </p:grpSpPr>
        <p:pic>
          <p:nvPicPr>
            <p:cNvPr id="65" name="object 6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45807" y="2017776"/>
              <a:ext cx="234670" cy="2185416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6927341" y="2117598"/>
              <a:ext cx="76200" cy="1951355"/>
            </a:xfrm>
            <a:custGeom>
              <a:avLst/>
              <a:gdLst/>
              <a:ahLst/>
              <a:cxnLst/>
              <a:rect l="l" t="t" r="r" b="b"/>
              <a:pathLst>
                <a:path w="76200" h="1951354">
                  <a:moveTo>
                    <a:pt x="25400" y="1874774"/>
                  </a:moveTo>
                  <a:lnTo>
                    <a:pt x="0" y="1874774"/>
                  </a:lnTo>
                  <a:lnTo>
                    <a:pt x="38100" y="1950974"/>
                  </a:lnTo>
                  <a:lnTo>
                    <a:pt x="69850" y="1887474"/>
                  </a:lnTo>
                  <a:lnTo>
                    <a:pt x="25400" y="1887474"/>
                  </a:lnTo>
                  <a:lnTo>
                    <a:pt x="25400" y="1874774"/>
                  </a:lnTo>
                  <a:close/>
                </a:path>
                <a:path w="76200" h="1951354">
                  <a:moveTo>
                    <a:pt x="50800" y="63500"/>
                  </a:moveTo>
                  <a:lnTo>
                    <a:pt x="25400" y="63500"/>
                  </a:lnTo>
                  <a:lnTo>
                    <a:pt x="25400" y="1887474"/>
                  </a:lnTo>
                  <a:lnTo>
                    <a:pt x="50800" y="1887474"/>
                  </a:lnTo>
                  <a:lnTo>
                    <a:pt x="50800" y="63500"/>
                  </a:lnTo>
                  <a:close/>
                </a:path>
                <a:path w="76200" h="1951354">
                  <a:moveTo>
                    <a:pt x="76200" y="1874774"/>
                  </a:moveTo>
                  <a:lnTo>
                    <a:pt x="50800" y="1874774"/>
                  </a:lnTo>
                  <a:lnTo>
                    <a:pt x="50800" y="1887474"/>
                  </a:lnTo>
                  <a:lnTo>
                    <a:pt x="69850" y="1887474"/>
                  </a:lnTo>
                  <a:lnTo>
                    <a:pt x="76200" y="1874774"/>
                  </a:lnTo>
                  <a:close/>
                </a:path>
                <a:path w="76200" h="1951354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951354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7643241" y="5945295"/>
            <a:ext cx="431165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시간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377565" y="6170846"/>
            <a:ext cx="1530985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처치(treatment)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Difference</a:t>
            </a:r>
            <a:r>
              <a:rPr spc="285" dirty="0"/>
              <a:t> </a:t>
            </a:r>
            <a:r>
              <a:rPr spc="45" dirty="0"/>
              <a:t>in</a:t>
            </a:r>
            <a:r>
              <a:rPr spc="195" dirty="0"/>
              <a:t> </a:t>
            </a:r>
            <a:r>
              <a:rPr spc="60" dirty="0"/>
              <a:t>Differences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196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Estimator의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시각적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표현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(식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기준)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6822" y="1606296"/>
            <a:ext cx="7150100" cy="4628515"/>
            <a:chOff x="826822" y="1606296"/>
            <a:chExt cx="7150100" cy="46285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822" y="1821107"/>
              <a:ext cx="126361" cy="41118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4202" y="1820418"/>
              <a:ext cx="76200" cy="4063365"/>
            </a:xfrm>
            <a:custGeom>
              <a:avLst/>
              <a:gdLst/>
              <a:ahLst/>
              <a:cxnLst/>
              <a:rect l="l" t="t" r="r" b="b"/>
              <a:pathLst>
                <a:path w="76200" h="406336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4063187"/>
                  </a:lnTo>
                  <a:lnTo>
                    <a:pt x="50800" y="4063187"/>
                  </a:lnTo>
                  <a:lnTo>
                    <a:pt x="50800" y="63500"/>
                  </a:lnTo>
                  <a:close/>
                </a:path>
                <a:path w="76200" h="406336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06336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2" y="5777484"/>
              <a:ext cx="7133844" cy="2346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86206" y="5839205"/>
              <a:ext cx="6976109" cy="76200"/>
            </a:xfrm>
            <a:custGeom>
              <a:avLst/>
              <a:gdLst/>
              <a:ahLst/>
              <a:cxnLst/>
              <a:rect l="l" t="t" r="r" b="b"/>
              <a:pathLst>
                <a:path w="6976109" h="76200">
                  <a:moveTo>
                    <a:pt x="6899783" y="0"/>
                  </a:moveTo>
                  <a:lnTo>
                    <a:pt x="6899783" y="76200"/>
                  </a:lnTo>
                  <a:lnTo>
                    <a:pt x="6950583" y="50800"/>
                  </a:lnTo>
                  <a:lnTo>
                    <a:pt x="6912483" y="50800"/>
                  </a:lnTo>
                  <a:lnTo>
                    <a:pt x="6912483" y="25400"/>
                  </a:lnTo>
                  <a:lnTo>
                    <a:pt x="6950583" y="25400"/>
                  </a:lnTo>
                  <a:lnTo>
                    <a:pt x="6899783" y="0"/>
                  </a:lnTo>
                  <a:close/>
                </a:path>
                <a:path w="6976109" h="76200">
                  <a:moveTo>
                    <a:pt x="6899783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6899783" y="50800"/>
                  </a:lnTo>
                  <a:lnTo>
                    <a:pt x="6899783" y="25400"/>
                  </a:lnTo>
                  <a:close/>
                </a:path>
                <a:path w="6976109" h="76200">
                  <a:moveTo>
                    <a:pt x="6950583" y="25400"/>
                  </a:moveTo>
                  <a:lnTo>
                    <a:pt x="6912483" y="25400"/>
                  </a:lnTo>
                  <a:lnTo>
                    <a:pt x="6912483" y="50800"/>
                  </a:lnTo>
                  <a:lnTo>
                    <a:pt x="6950583" y="50800"/>
                  </a:lnTo>
                  <a:lnTo>
                    <a:pt x="6975983" y="38100"/>
                  </a:lnTo>
                  <a:lnTo>
                    <a:pt x="6950583" y="254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128" y="3768709"/>
              <a:ext cx="2296787" cy="82621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13382" y="3786378"/>
              <a:ext cx="2236470" cy="748030"/>
            </a:xfrm>
            <a:custGeom>
              <a:avLst/>
              <a:gdLst/>
              <a:ahLst/>
              <a:cxnLst/>
              <a:rect l="l" t="t" r="r" b="b"/>
              <a:pathLst>
                <a:path w="2236470" h="748029">
                  <a:moveTo>
                    <a:pt x="0" y="748030"/>
                  </a:moveTo>
                  <a:lnTo>
                    <a:pt x="2236089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2608" y="1606296"/>
              <a:ext cx="106616" cy="46283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158234" y="1628394"/>
              <a:ext cx="0" cy="4535170"/>
            </a:xfrm>
            <a:custGeom>
              <a:avLst/>
              <a:gdLst/>
              <a:ahLst/>
              <a:cxnLst/>
              <a:rect l="l" t="t" r="r" b="b"/>
              <a:pathLst>
                <a:path h="4535170">
                  <a:moveTo>
                    <a:pt x="0" y="0"/>
                  </a:moveTo>
                  <a:lnTo>
                    <a:pt x="0" y="4535131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5467" y="2045208"/>
              <a:ext cx="2895599" cy="178765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74997" y="2081022"/>
              <a:ext cx="2795270" cy="1683385"/>
            </a:xfrm>
            <a:custGeom>
              <a:avLst/>
              <a:gdLst/>
              <a:ahLst/>
              <a:cxnLst/>
              <a:rect l="l" t="t" r="r" b="b"/>
              <a:pathLst>
                <a:path w="2795270" h="1683385">
                  <a:moveTo>
                    <a:pt x="0" y="1683130"/>
                  </a:moveTo>
                  <a:lnTo>
                    <a:pt x="279476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6900" y="4023360"/>
              <a:ext cx="5154167" cy="17983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913382" y="4059174"/>
              <a:ext cx="5057140" cy="1692275"/>
            </a:xfrm>
            <a:custGeom>
              <a:avLst/>
              <a:gdLst/>
              <a:ahLst/>
              <a:cxnLst/>
              <a:rect l="l" t="t" r="r" b="b"/>
              <a:pathLst>
                <a:path w="5057140" h="1692275">
                  <a:moveTo>
                    <a:pt x="0" y="1691652"/>
                  </a:moveTo>
                  <a:lnTo>
                    <a:pt x="5056886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5089" y="1774062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74419" y="4117975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74419" y="5298389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726935" y="1904987"/>
            <a:ext cx="481965" cy="561340"/>
            <a:chOff x="6726935" y="1904987"/>
            <a:chExt cx="481965" cy="56134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8939" y="1941614"/>
              <a:ext cx="417563" cy="41906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26935" y="1904987"/>
              <a:ext cx="481571" cy="56084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1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1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1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1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894703" y="197523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901440" y="3537191"/>
            <a:ext cx="3307079" cy="855344"/>
            <a:chOff x="3901440" y="3537191"/>
            <a:chExt cx="3307079" cy="855344"/>
          </a:xfrm>
        </p:grpSpPr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8940" y="3869448"/>
              <a:ext cx="417563" cy="41756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6936" y="3831323"/>
              <a:ext cx="481571" cy="56084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806184" y="3893820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163830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6" y="48005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29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6" y="279653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30" y="327659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4" y="279653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29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5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06184" y="3893820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0" y="163829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6" y="48005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30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5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29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4" y="279653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30" y="327659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6" y="279653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33444" y="3573818"/>
              <a:ext cx="419061" cy="41906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01440" y="3537191"/>
              <a:ext cx="481571" cy="56084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069841" y="3607384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901440" y="4776203"/>
            <a:ext cx="481965" cy="561340"/>
            <a:chOff x="3901440" y="4776203"/>
            <a:chExt cx="481965" cy="561340"/>
          </a:xfrm>
        </p:grpSpPr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33444" y="4812830"/>
              <a:ext cx="419061" cy="41906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1440" y="4776203"/>
              <a:ext cx="481571" cy="56084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069841" y="484670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28088" y="3262122"/>
            <a:ext cx="1868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전</a:t>
            </a:r>
            <a:r>
              <a:rPr sz="16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처치군</a:t>
            </a: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sz="1600" spc="-20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1725" spc="-30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87879" y="4732147"/>
            <a:ext cx="1877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전</a:t>
            </a:r>
            <a:r>
              <a:rPr sz="16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대조군</a:t>
            </a: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(</a:t>
            </a:r>
            <a:r>
              <a:rPr sz="1600" spc="-20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1725" spc="-30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229861" y="1443989"/>
            <a:ext cx="2170430" cy="862965"/>
          </a:xfrm>
          <a:custGeom>
            <a:avLst/>
            <a:gdLst/>
            <a:ahLst/>
            <a:cxnLst/>
            <a:rect l="l" t="t" r="r" b="b"/>
            <a:pathLst>
              <a:path w="2170429" h="862964">
                <a:moveTo>
                  <a:pt x="0" y="862584"/>
                </a:moveTo>
                <a:lnTo>
                  <a:pt x="2170176" y="862584"/>
                </a:lnTo>
                <a:lnTo>
                  <a:pt x="2170176" y="0"/>
                </a:lnTo>
                <a:lnTo>
                  <a:pt x="0" y="0"/>
                </a:lnTo>
                <a:lnTo>
                  <a:pt x="0" y="862584"/>
                </a:lnTo>
                <a:close/>
              </a:path>
            </a:pathLst>
          </a:custGeom>
          <a:ln w="1905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283709" y="1474088"/>
            <a:ext cx="184277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Malgun Gothic"/>
                <a:cs typeface="Malgun Gothic"/>
              </a:rPr>
              <a:t>처치</a:t>
            </a:r>
            <a:r>
              <a:rPr sz="1600" b="1" spc="-25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후의</a:t>
            </a:r>
            <a:r>
              <a:rPr sz="1600" b="1" spc="-30" dirty="0">
                <a:latin typeface="Malgun Gothic"/>
                <a:cs typeface="Malgun Gothic"/>
              </a:rPr>
              <a:t> </a:t>
            </a:r>
            <a:r>
              <a:rPr sz="1600" b="1" spc="-20" dirty="0">
                <a:latin typeface="Malgun Gothic"/>
                <a:cs typeface="Malgun Gothic"/>
              </a:rPr>
              <a:t>처치군과 </a:t>
            </a:r>
            <a:r>
              <a:rPr sz="1600" b="1" dirty="0">
                <a:latin typeface="Malgun Gothic"/>
                <a:cs typeface="Malgun Gothic"/>
              </a:rPr>
              <a:t>대조군의</a:t>
            </a:r>
            <a:r>
              <a:rPr sz="1600" b="1" spc="-60" dirty="0">
                <a:latin typeface="Malgun Gothic"/>
                <a:cs typeface="Malgun Gothic"/>
              </a:rPr>
              <a:t> </a:t>
            </a:r>
            <a:r>
              <a:rPr sz="1600" b="1" spc="-25" dirty="0">
                <a:latin typeface="Malgun Gothic"/>
                <a:cs typeface="Malgun Gothic"/>
              </a:rPr>
              <a:t>차이</a:t>
            </a:r>
            <a:endParaRPr sz="1600">
              <a:latin typeface="Malgun Gothic"/>
              <a:cs typeface="Malgun Gothic"/>
            </a:endParaRPr>
          </a:p>
          <a:p>
            <a:pPr marL="38100">
              <a:lnSpc>
                <a:spcPct val="100000"/>
              </a:lnSpc>
            </a:pPr>
            <a:r>
              <a:rPr sz="1600" dirty="0">
                <a:latin typeface="Cambria Math"/>
                <a:cs typeface="Cambria Math"/>
              </a:rPr>
              <a:t>(𝑻</a:t>
            </a:r>
            <a:r>
              <a:rPr sz="1725" baseline="-14492" dirty="0">
                <a:latin typeface="Cambria Math"/>
                <a:cs typeface="Cambria Math"/>
              </a:rPr>
              <a:t>𝑨</a:t>
            </a:r>
            <a:r>
              <a:rPr sz="1725" spc="232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− </a:t>
            </a:r>
            <a:r>
              <a:rPr sz="1600" spc="-25" dirty="0">
                <a:latin typeface="Cambria Math"/>
                <a:cs typeface="Cambria Math"/>
              </a:rPr>
              <a:t>𝑪</a:t>
            </a:r>
            <a:r>
              <a:rPr sz="1725" spc="-37" baseline="-14492" dirty="0">
                <a:latin typeface="Cambria Math"/>
                <a:cs typeface="Cambria Math"/>
              </a:rPr>
              <a:t>𝑨</a:t>
            </a:r>
            <a:r>
              <a:rPr sz="1600" b="1" spc="-25" dirty="0"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726935" y="3831323"/>
            <a:ext cx="481965" cy="561340"/>
            <a:chOff x="6726935" y="3831323"/>
            <a:chExt cx="481965" cy="561340"/>
          </a:xfrm>
        </p:grpSpPr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8939" y="3869448"/>
              <a:ext cx="417563" cy="41756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6935" y="3831323"/>
              <a:ext cx="481571" cy="56084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163830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6" y="48005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29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6" y="279653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30" y="327659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4" y="279653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29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5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0" y="163829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6" y="48005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30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5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29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4" y="279653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30" y="327659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6" y="279653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894956" y="390245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104132" y="2619743"/>
            <a:ext cx="3104515" cy="1231900"/>
            <a:chOff x="4104132" y="2619743"/>
            <a:chExt cx="3104515" cy="1231900"/>
          </a:xfrm>
        </p:grpSpPr>
        <p:pic>
          <p:nvPicPr>
            <p:cNvPr id="53" name="object 5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04132" y="2802648"/>
              <a:ext cx="2916936" cy="104849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150614" y="2838450"/>
              <a:ext cx="2819400" cy="943610"/>
            </a:xfrm>
            <a:custGeom>
              <a:avLst/>
              <a:gdLst/>
              <a:ahLst/>
              <a:cxnLst/>
              <a:rect l="l" t="t" r="r" b="b"/>
              <a:pathLst>
                <a:path w="2819400" h="943610">
                  <a:moveTo>
                    <a:pt x="0" y="943229"/>
                  </a:moveTo>
                  <a:lnTo>
                    <a:pt x="2819400" y="0"/>
                  </a:lnTo>
                </a:path>
              </a:pathLst>
            </a:custGeom>
            <a:ln w="254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8939" y="2656370"/>
              <a:ext cx="417563" cy="41906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26936" y="2619743"/>
              <a:ext cx="481571" cy="56084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806183" y="26807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2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2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806183" y="26807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2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2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894703" y="268960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493764" y="2017776"/>
            <a:ext cx="2616835" cy="2185670"/>
            <a:chOff x="6493764" y="2017776"/>
            <a:chExt cx="2616835" cy="2185670"/>
          </a:xfrm>
        </p:grpSpPr>
        <p:pic>
          <p:nvPicPr>
            <p:cNvPr id="61" name="object 6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93764" y="2017776"/>
              <a:ext cx="234670" cy="2185416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575298" y="2117598"/>
              <a:ext cx="76200" cy="1951355"/>
            </a:xfrm>
            <a:custGeom>
              <a:avLst/>
              <a:gdLst/>
              <a:ahLst/>
              <a:cxnLst/>
              <a:rect l="l" t="t" r="r" b="b"/>
              <a:pathLst>
                <a:path w="76200" h="1951354">
                  <a:moveTo>
                    <a:pt x="25400" y="1874774"/>
                  </a:moveTo>
                  <a:lnTo>
                    <a:pt x="0" y="1874774"/>
                  </a:lnTo>
                  <a:lnTo>
                    <a:pt x="38100" y="1950974"/>
                  </a:lnTo>
                  <a:lnTo>
                    <a:pt x="69850" y="1887474"/>
                  </a:lnTo>
                  <a:lnTo>
                    <a:pt x="25400" y="1887474"/>
                  </a:lnTo>
                  <a:lnTo>
                    <a:pt x="25400" y="1874774"/>
                  </a:lnTo>
                  <a:close/>
                </a:path>
                <a:path w="76200" h="1951354">
                  <a:moveTo>
                    <a:pt x="50800" y="63500"/>
                  </a:moveTo>
                  <a:lnTo>
                    <a:pt x="25400" y="63500"/>
                  </a:lnTo>
                  <a:lnTo>
                    <a:pt x="25400" y="1887474"/>
                  </a:lnTo>
                  <a:lnTo>
                    <a:pt x="50800" y="1887474"/>
                  </a:lnTo>
                  <a:lnTo>
                    <a:pt x="50800" y="63500"/>
                  </a:lnTo>
                  <a:close/>
                </a:path>
                <a:path w="76200" h="1951354">
                  <a:moveTo>
                    <a:pt x="76200" y="1874774"/>
                  </a:moveTo>
                  <a:lnTo>
                    <a:pt x="50800" y="1874774"/>
                  </a:lnTo>
                  <a:lnTo>
                    <a:pt x="50800" y="1887474"/>
                  </a:lnTo>
                  <a:lnTo>
                    <a:pt x="69850" y="1887474"/>
                  </a:lnTo>
                  <a:lnTo>
                    <a:pt x="76200" y="1874774"/>
                  </a:lnTo>
                  <a:close/>
                </a:path>
                <a:path w="76200" h="1951354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951354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45808" y="2670048"/>
              <a:ext cx="234670" cy="152400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6927342" y="2769870"/>
              <a:ext cx="76200" cy="1289685"/>
            </a:xfrm>
            <a:custGeom>
              <a:avLst/>
              <a:gdLst/>
              <a:ahLst/>
              <a:cxnLst/>
              <a:rect l="l" t="t" r="r" b="b"/>
              <a:pathLst>
                <a:path w="76200" h="1289685">
                  <a:moveTo>
                    <a:pt x="25400" y="1213103"/>
                  </a:moveTo>
                  <a:lnTo>
                    <a:pt x="0" y="1213103"/>
                  </a:lnTo>
                  <a:lnTo>
                    <a:pt x="38100" y="1289303"/>
                  </a:lnTo>
                  <a:lnTo>
                    <a:pt x="69850" y="1225803"/>
                  </a:lnTo>
                  <a:lnTo>
                    <a:pt x="25400" y="1225803"/>
                  </a:lnTo>
                  <a:lnTo>
                    <a:pt x="25400" y="1213103"/>
                  </a:lnTo>
                  <a:close/>
                </a:path>
                <a:path w="76200" h="128968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1225803"/>
                  </a:lnTo>
                  <a:lnTo>
                    <a:pt x="50800" y="1225803"/>
                  </a:lnTo>
                  <a:lnTo>
                    <a:pt x="50800" y="63500"/>
                  </a:lnTo>
                  <a:close/>
                </a:path>
                <a:path w="76200" h="1289685">
                  <a:moveTo>
                    <a:pt x="76200" y="1213103"/>
                  </a:moveTo>
                  <a:lnTo>
                    <a:pt x="50800" y="1213103"/>
                  </a:lnTo>
                  <a:lnTo>
                    <a:pt x="50800" y="1225803"/>
                  </a:lnTo>
                  <a:lnTo>
                    <a:pt x="69850" y="1225803"/>
                  </a:lnTo>
                  <a:lnTo>
                    <a:pt x="76200" y="1213103"/>
                  </a:lnTo>
                  <a:close/>
                </a:path>
                <a:path w="76200" h="128968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28968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294626" y="3025902"/>
              <a:ext cx="1805939" cy="951230"/>
            </a:xfrm>
            <a:custGeom>
              <a:avLst/>
              <a:gdLst/>
              <a:ahLst/>
              <a:cxnLst/>
              <a:rect l="l" t="t" r="r" b="b"/>
              <a:pathLst>
                <a:path w="1805940" h="951229">
                  <a:moveTo>
                    <a:pt x="0" y="950976"/>
                  </a:moveTo>
                  <a:lnTo>
                    <a:pt x="1805939" y="950976"/>
                  </a:lnTo>
                  <a:lnTo>
                    <a:pt x="1805939" y="0"/>
                  </a:lnTo>
                  <a:lnTo>
                    <a:pt x="0" y="0"/>
                  </a:lnTo>
                  <a:lnTo>
                    <a:pt x="0" y="950976"/>
                  </a:lnTo>
                  <a:close/>
                </a:path>
              </a:pathLst>
            </a:custGeom>
            <a:ln w="1905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347839" y="3026559"/>
            <a:ext cx="1569720" cy="90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20100"/>
              </a:lnSpc>
              <a:spcBef>
                <a:spcPts val="95"/>
              </a:spcBef>
            </a:pPr>
            <a:r>
              <a:rPr sz="1600" b="1" dirty="0">
                <a:latin typeface="Malgun Gothic"/>
                <a:cs typeface="Malgun Gothic"/>
              </a:rPr>
              <a:t>기존의</a:t>
            </a:r>
            <a:r>
              <a:rPr sz="1600" b="1" spc="-40" dirty="0">
                <a:latin typeface="Malgun Gothic"/>
                <a:cs typeface="Malgun Gothic"/>
              </a:rPr>
              <a:t> </a:t>
            </a:r>
            <a:r>
              <a:rPr sz="1600" b="1" spc="-20" dirty="0">
                <a:latin typeface="Malgun Gothic"/>
                <a:cs typeface="Malgun Gothic"/>
              </a:rPr>
              <a:t>처치군과 </a:t>
            </a:r>
            <a:r>
              <a:rPr sz="1600" b="1" dirty="0">
                <a:latin typeface="Malgun Gothic"/>
                <a:cs typeface="Malgun Gothic"/>
              </a:rPr>
              <a:t>대조군의</a:t>
            </a:r>
            <a:r>
              <a:rPr sz="1600" b="1" spc="-70" dirty="0">
                <a:latin typeface="Malgun Gothic"/>
                <a:cs typeface="Malgun Gothic"/>
              </a:rPr>
              <a:t> </a:t>
            </a:r>
            <a:r>
              <a:rPr sz="1600" b="1" spc="-25" dirty="0">
                <a:latin typeface="Malgun Gothic"/>
                <a:cs typeface="Malgun Gothic"/>
              </a:rPr>
              <a:t>차이 </a:t>
            </a:r>
            <a:r>
              <a:rPr sz="1600" b="1" dirty="0">
                <a:latin typeface="Malgun Gothic"/>
                <a:cs typeface="Malgun Gothic"/>
              </a:rPr>
              <a:t>(</a:t>
            </a:r>
            <a:r>
              <a:rPr sz="1600" dirty="0">
                <a:latin typeface="Cambria Math"/>
                <a:cs typeface="Cambria Math"/>
              </a:rPr>
              <a:t>𝑻</a:t>
            </a:r>
            <a:r>
              <a:rPr sz="1725" baseline="-14492" dirty="0">
                <a:latin typeface="Cambria Math"/>
                <a:cs typeface="Cambria Math"/>
              </a:rPr>
              <a:t>𝑩</a:t>
            </a:r>
            <a:r>
              <a:rPr sz="1725" spc="232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− </a:t>
            </a:r>
            <a:r>
              <a:rPr sz="1600" spc="-25" dirty="0">
                <a:latin typeface="Cambria Math"/>
                <a:cs typeface="Cambria Math"/>
              </a:rPr>
              <a:t>𝑪</a:t>
            </a:r>
            <a:r>
              <a:rPr sz="1725" spc="-37" baseline="-14492" dirty="0">
                <a:latin typeface="Cambria Math"/>
                <a:cs typeface="Cambria Math"/>
              </a:rPr>
              <a:t>𝑩</a:t>
            </a:r>
            <a:r>
              <a:rPr sz="1600" b="1" spc="-25" dirty="0"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6866001" y="1134236"/>
            <a:ext cx="2265680" cy="2438400"/>
            <a:chOff x="6866001" y="1134236"/>
            <a:chExt cx="2265680" cy="2438400"/>
          </a:xfrm>
        </p:grpSpPr>
        <p:pic>
          <p:nvPicPr>
            <p:cNvPr id="68" name="object 6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43344" y="3395433"/>
              <a:ext cx="402386" cy="176822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6988302" y="3429761"/>
              <a:ext cx="306705" cy="71755"/>
            </a:xfrm>
            <a:custGeom>
              <a:avLst/>
              <a:gdLst/>
              <a:ahLst/>
              <a:cxnLst/>
              <a:rect l="l" t="t" r="r" b="b"/>
              <a:pathLst>
                <a:path w="306704" h="71754">
                  <a:moveTo>
                    <a:pt x="0" y="0"/>
                  </a:moveTo>
                  <a:lnTo>
                    <a:pt x="306197" y="71247"/>
                  </a:lnTo>
                </a:path>
              </a:pathLst>
            </a:custGeom>
            <a:ln w="25399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875526" y="1143761"/>
              <a:ext cx="2246630" cy="683260"/>
            </a:xfrm>
            <a:custGeom>
              <a:avLst/>
              <a:gdLst/>
              <a:ahLst/>
              <a:cxnLst/>
              <a:rect l="l" t="t" r="r" b="b"/>
              <a:pathLst>
                <a:path w="2246629" h="683260">
                  <a:moveTo>
                    <a:pt x="0" y="682751"/>
                  </a:moveTo>
                  <a:lnTo>
                    <a:pt x="2246376" y="682751"/>
                  </a:lnTo>
                  <a:lnTo>
                    <a:pt x="2246376" y="0"/>
                  </a:lnTo>
                  <a:lnTo>
                    <a:pt x="0" y="0"/>
                  </a:lnTo>
                  <a:lnTo>
                    <a:pt x="0" y="682751"/>
                  </a:lnTo>
                  <a:close/>
                </a:path>
              </a:pathLst>
            </a:custGeom>
            <a:ln w="19050">
              <a:solidFill>
                <a:srgbClr val="FF5B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064629" y="1549399"/>
              <a:ext cx="780415" cy="187960"/>
            </a:xfrm>
            <a:custGeom>
              <a:avLst/>
              <a:gdLst/>
              <a:ahLst/>
              <a:cxnLst/>
              <a:rect l="l" t="t" r="r" b="b"/>
              <a:pathLst>
                <a:path w="780415" h="187960">
                  <a:moveTo>
                    <a:pt x="720090" y="0"/>
                  </a:moveTo>
                  <a:lnTo>
                    <a:pt x="717423" y="7620"/>
                  </a:lnTo>
                  <a:lnTo>
                    <a:pt x="728281" y="12336"/>
                  </a:lnTo>
                  <a:lnTo>
                    <a:pt x="737616" y="18875"/>
                  </a:lnTo>
                  <a:lnTo>
                    <a:pt x="760110" y="62404"/>
                  </a:lnTo>
                  <a:lnTo>
                    <a:pt x="762889" y="92963"/>
                  </a:lnTo>
                  <a:lnTo>
                    <a:pt x="762178" y="109537"/>
                  </a:lnTo>
                  <a:lnTo>
                    <a:pt x="751713" y="150113"/>
                  </a:lnTo>
                  <a:lnTo>
                    <a:pt x="717676" y="180212"/>
                  </a:lnTo>
                  <a:lnTo>
                    <a:pt x="720090" y="187833"/>
                  </a:lnTo>
                  <a:lnTo>
                    <a:pt x="755969" y="166491"/>
                  </a:lnTo>
                  <a:lnTo>
                    <a:pt x="776081" y="127126"/>
                  </a:lnTo>
                  <a:lnTo>
                    <a:pt x="779906" y="93979"/>
                  </a:lnTo>
                  <a:lnTo>
                    <a:pt x="778952" y="76737"/>
                  </a:lnTo>
                  <a:lnTo>
                    <a:pt x="764540" y="32892"/>
                  </a:lnTo>
                  <a:lnTo>
                    <a:pt x="733714" y="4925"/>
                  </a:lnTo>
                  <a:lnTo>
                    <a:pt x="720090" y="0"/>
                  </a:lnTo>
                  <a:close/>
                </a:path>
                <a:path w="780415" h="187960">
                  <a:moveTo>
                    <a:pt x="59817" y="0"/>
                  </a:moveTo>
                  <a:lnTo>
                    <a:pt x="24044" y="21395"/>
                  </a:lnTo>
                  <a:lnTo>
                    <a:pt x="3841" y="60817"/>
                  </a:lnTo>
                  <a:lnTo>
                    <a:pt x="0" y="93979"/>
                  </a:lnTo>
                  <a:lnTo>
                    <a:pt x="954" y="111220"/>
                  </a:lnTo>
                  <a:lnTo>
                    <a:pt x="15367" y="154939"/>
                  </a:lnTo>
                  <a:lnTo>
                    <a:pt x="46174" y="182925"/>
                  </a:lnTo>
                  <a:lnTo>
                    <a:pt x="59817" y="187833"/>
                  </a:lnTo>
                  <a:lnTo>
                    <a:pt x="62229" y="180212"/>
                  </a:lnTo>
                  <a:lnTo>
                    <a:pt x="51536" y="175474"/>
                  </a:lnTo>
                  <a:lnTo>
                    <a:pt x="42306" y="168878"/>
                  </a:lnTo>
                  <a:lnTo>
                    <a:pt x="19843" y="124587"/>
                  </a:lnTo>
                  <a:lnTo>
                    <a:pt x="17018" y="92963"/>
                  </a:lnTo>
                  <a:lnTo>
                    <a:pt x="17728" y="76987"/>
                  </a:lnTo>
                  <a:lnTo>
                    <a:pt x="28194" y="37464"/>
                  </a:lnTo>
                  <a:lnTo>
                    <a:pt x="62484" y="7620"/>
                  </a:lnTo>
                  <a:lnTo>
                    <a:pt x="59817" y="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6928993" y="1143152"/>
            <a:ext cx="2061210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순수한</a:t>
            </a:r>
            <a:r>
              <a:rPr sz="16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효과</a:t>
            </a:r>
            <a:endParaRPr sz="1600">
              <a:latin typeface="Malgun Gothic"/>
              <a:cs typeface="Malgun Gothic"/>
            </a:endParaRPr>
          </a:p>
          <a:p>
            <a:pPr marL="203835">
              <a:lnSpc>
                <a:spcPct val="100000"/>
              </a:lnSpc>
              <a:spcBef>
                <a:spcPts val="380"/>
              </a:spcBef>
              <a:tabLst>
                <a:tab pos="979805" algn="l"/>
              </a:tabLst>
            </a:pPr>
            <a:r>
              <a:rPr sz="1600" spc="-45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1725" spc="-67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1725" spc="135" baseline="-14492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1600" spc="-50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25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1725" spc="-37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1725" baseline="-14492" dirty="0">
                <a:solidFill>
                  <a:srgbClr val="2A2C2C"/>
                </a:solidFill>
                <a:latin typeface="Cambria Math"/>
                <a:cs typeface="Cambria Math"/>
              </a:rPr>
              <a:t>	</a:t>
            </a:r>
            <a:r>
              <a:rPr sz="16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1600" spc="-50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2A2C2C"/>
                </a:solidFill>
                <a:latin typeface="Cambria Math"/>
                <a:cs typeface="Cambria Math"/>
              </a:rPr>
              <a:t>(𝑇</a:t>
            </a:r>
            <a:r>
              <a:rPr sz="1725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1725" spc="202" baseline="-14492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1600" spc="-35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40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1725" spc="-60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1725" spc="-217" baseline="-14492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2A2C2C"/>
                </a:solidFill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6569964" y="4018724"/>
            <a:ext cx="459105" cy="106680"/>
            <a:chOff x="6569964" y="4018724"/>
            <a:chExt cx="459105" cy="106680"/>
          </a:xfrm>
        </p:grpSpPr>
        <p:pic>
          <p:nvPicPr>
            <p:cNvPr id="74" name="object 7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569964" y="4018724"/>
              <a:ext cx="458749" cy="106616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6613398" y="4054601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4">
                  <a:moveTo>
                    <a:pt x="0" y="0"/>
                  </a:moveTo>
                  <a:lnTo>
                    <a:pt x="363727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6569964" y="1790712"/>
            <a:ext cx="1478280" cy="1190625"/>
            <a:chOff x="6569964" y="1790712"/>
            <a:chExt cx="1478280" cy="1190625"/>
          </a:xfrm>
        </p:grpSpPr>
        <p:pic>
          <p:nvPicPr>
            <p:cNvPr id="77" name="object 7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20484" y="1790712"/>
              <a:ext cx="1127759" cy="774179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6970014" y="1826514"/>
              <a:ext cx="1028700" cy="669925"/>
            </a:xfrm>
            <a:custGeom>
              <a:avLst/>
              <a:gdLst/>
              <a:ahLst/>
              <a:cxnLst/>
              <a:rect l="l" t="t" r="r" b="b"/>
              <a:pathLst>
                <a:path w="1028700" h="669925">
                  <a:moveTo>
                    <a:pt x="0" y="669544"/>
                  </a:moveTo>
                  <a:lnTo>
                    <a:pt x="1028191" y="0"/>
                  </a:lnTo>
                </a:path>
              </a:pathLst>
            </a:custGeom>
            <a:ln w="25400">
              <a:solidFill>
                <a:srgbClr val="FF5B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854952" y="2002510"/>
              <a:ext cx="234670" cy="978433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6936486" y="2102358"/>
              <a:ext cx="76200" cy="743585"/>
            </a:xfrm>
            <a:custGeom>
              <a:avLst/>
              <a:gdLst/>
              <a:ahLst/>
              <a:cxnLst/>
              <a:rect l="l" t="t" r="r" b="b"/>
              <a:pathLst>
                <a:path w="76200" h="743585">
                  <a:moveTo>
                    <a:pt x="25400" y="667003"/>
                  </a:moveTo>
                  <a:lnTo>
                    <a:pt x="0" y="667003"/>
                  </a:lnTo>
                  <a:lnTo>
                    <a:pt x="38100" y="743203"/>
                  </a:lnTo>
                  <a:lnTo>
                    <a:pt x="69850" y="679703"/>
                  </a:lnTo>
                  <a:lnTo>
                    <a:pt x="25400" y="679703"/>
                  </a:lnTo>
                  <a:lnTo>
                    <a:pt x="25400" y="667003"/>
                  </a:lnTo>
                  <a:close/>
                </a:path>
                <a:path w="76200" h="74358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679703"/>
                  </a:lnTo>
                  <a:lnTo>
                    <a:pt x="50800" y="679703"/>
                  </a:lnTo>
                  <a:lnTo>
                    <a:pt x="50800" y="63500"/>
                  </a:lnTo>
                  <a:close/>
                </a:path>
                <a:path w="76200" h="743585">
                  <a:moveTo>
                    <a:pt x="76200" y="667003"/>
                  </a:moveTo>
                  <a:lnTo>
                    <a:pt x="50800" y="667003"/>
                  </a:lnTo>
                  <a:lnTo>
                    <a:pt x="50800" y="679703"/>
                  </a:lnTo>
                  <a:lnTo>
                    <a:pt x="69850" y="679703"/>
                  </a:lnTo>
                  <a:lnTo>
                    <a:pt x="76200" y="667003"/>
                  </a:lnTo>
                  <a:close/>
                </a:path>
                <a:path w="76200" h="74358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4358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5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569964" y="2081720"/>
              <a:ext cx="467893" cy="106616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6613398" y="2117598"/>
              <a:ext cx="374015" cy="0"/>
            </a:xfrm>
            <a:custGeom>
              <a:avLst/>
              <a:gdLst/>
              <a:ahLst/>
              <a:cxnLst/>
              <a:rect l="l" t="t" r="r" b="b"/>
              <a:pathLst>
                <a:path w="374015">
                  <a:moveTo>
                    <a:pt x="0" y="0"/>
                  </a:moveTo>
                  <a:lnTo>
                    <a:pt x="374015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" name="object 83"/>
          <p:cNvGrpSpPr/>
          <p:nvPr/>
        </p:nvGrpSpPr>
        <p:grpSpPr>
          <a:xfrm>
            <a:off x="5263896" y="2273782"/>
            <a:ext cx="1400810" cy="1079500"/>
            <a:chOff x="5263896" y="2273782"/>
            <a:chExt cx="1400810" cy="1079500"/>
          </a:xfrm>
        </p:grpSpPr>
        <p:pic>
          <p:nvPicPr>
            <p:cNvPr id="84" name="object 8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263896" y="2273782"/>
              <a:ext cx="1400555" cy="1079017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5314950" y="2306573"/>
              <a:ext cx="1298575" cy="975994"/>
            </a:xfrm>
            <a:custGeom>
              <a:avLst/>
              <a:gdLst/>
              <a:ahLst/>
              <a:cxnLst/>
              <a:rect l="l" t="t" r="r" b="b"/>
              <a:pathLst>
                <a:path w="1298575" h="975995">
                  <a:moveTo>
                    <a:pt x="0" y="0"/>
                  </a:moveTo>
                  <a:lnTo>
                    <a:pt x="1298448" y="975487"/>
                  </a:lnTo>
                </a:path>
              </a:pathLst>
            </a:custGeom>
            <a:ln w="254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7643241" y="5945295"/>
            <a:ext cx="431165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시간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377565" y="6170846"/>
            <a:ext cx="1530985" cy="295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처치(treatment)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Difference</a:t>
            </a:r>
            <a:r>
              <a:rPr spc="285" dirty="0"/>
              <a:t> </a:t>
            </a:r>
            <a:r>
              <a:rPr spc="45" dirty="0"/>
              <a:t>in</a:t>
            </a:r>
            <a:r>
              <a:rPr spc="195" dirty="0"/>
              <a:t> </a:t>
            </a:r>
            <a:r>
              <a:rPr spc="60" dirty="0"/>
              <a:t>Differences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28594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DID를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연구들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987" y="2755392"/>
            <a:ext cx="5463540" cy="9296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83120" y="2775864"/>
            <a:ext cx="1508760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수도권</a:t>
            </a:r>
            <a:r>
              <a:rPr sz="1600" b="1" spc="-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DTI</a:t>
            </a:r>
            <a:r>
              <a:rPr sz="16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규제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→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집값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변화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398" y="4253890"/>
            <a:ext cx="1242060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도시재생사업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→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집값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변화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955" y="3966971"/>
            <a:ext cx="5745480" cy="11125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276" y="5519928"/>
            <a:ext cx="5684520" cy="11125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787133" y="5716016"/>
            <a:ext cx="1183640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직업훈련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→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임금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변화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0776" y="1565147"/>
            <a:ext cx="5280660" cy="92963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87679" y="1687536"/>
            <a:ext cx="1661160" cy="611505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정부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R&amp;D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지원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→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경영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성과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변화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3330066" y="1078814"/>
            <a:ext cx="44456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결과가</a:t>
            </a:r>
            <a:r>
              <a:rPr sz="16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나타나기까지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시간이</a:t>
            </a:r>
            <a:r>
              <a:rPr sz="16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필요한</a:t>
            </a:r>
            <a:r>
              <a:rPr sz="16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경우가</a:t>
            </a:r>
            <a:r>
              <a:rPr sz="1600" b="1" spc="-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많음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Difference</a:t>
            </a:r>
            <a:r>
              <a:rPr spc="285" dirty="0"/>
              <a:t> </a:t>
            </a:r>
            <a:r>
              <a:rPr spc="45" dirty="0"/>
              <a:t>in</a:t>
            </a:r>
            <a:r>
              <a:rPr spc="195" dirty="0"/>
              <a:t> </a:t>
            </a:r>
            <a:r>
              <a:rPr spc="60" dirty="0"/>
              <a:t>Differences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28594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DID를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활용한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연구들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398" y="2873146"/>
            <a:ext cx="2139950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노동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정책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→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고용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및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생산성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변화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586" y="1484375"/>
            <a:ext cx="5503101" cy="9372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330066" y="1078814"/>
            <a:ext cx="5420995" cy="1036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결과가</a:t>
            </a:r>
            <a:r>
              <a:rPr sz="16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나타나기까지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시간이</a:t>
            </a:r>
            <a:r>
              <a:rPr sz="16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필요한</a:t>
            </a:r>
            <a:r>
              <a:rPr sz="16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경우가</a:t>
            </a:r>
            <a:r>
              <a:rPr sz="1600" b="1" spc="-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많음</a:t>
            </a:r>
            <a:endParaRPr sz="1600">
              <a:latin typeface="Malgun Gothic"/>
              <a:cs typeface="Malgun Gothic"/>
            </a:endParaRPr>
          </a:p>
          <a:p>
            <a:pPr marL="3365500">
              <a:lnSpc>
                <a:spcPct val="100000"/>
              </a:lnSpc>
              <a:spcBef>
                <a:spcPts val="1820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에너지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바우처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제공</a:t>
            </a:r>
            <a:endParaRPr sz="1600">
              <a:latin typeface="Malgun Gothic"/>
              <a:cs typeface="Malgun Gothic"/>
            </a:endParaRPr>
          </a:p>
          <a:p>
            <a:pPr marL="336550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→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에너지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사용량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변화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8292" y="2755392"/>
            <a:ext cx="5661660" cy="11125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2627" y="4187952"/>
            <a:ext cx="6362700" cy="92964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506336" y="4256303"/>
            <a:ext cx="1760220" cy="11696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고속철도</a:t>
            </a:r>
            <a:r>
              <a:rPr sz="16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개통</a:t>
            </a:r>
            <a:endParaRPr sz="1600">
              <a:latin typeface="Malgun Gothic"/>
              <a:cs typeface="Malgun Gothic"/>
            </a:endParaRPr>
          </a:p>
          <a:p>
            <a:pPr marL="457200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→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관광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변화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480"/>
              </a:spcBef>
            </a:pP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PSM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778251" y="5430011"/>
            <a:ext cx="5676900" cy="1112520"/>
            <a:chOff x="2778251" y="5430011"/>
            <a:chExt cx="5676900" cy="111252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8251" y="5430011"/>
              <a:ext cx="5676900" cy="11125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64580" y="5576315"/>
              <a:ext cx="1094219" cy="10661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208013" y="5612129"/>
              <a:ext cx="1000125" cy="0"/>
            </a:xfrm>
            <a:custGeom>
              <a:avLst/>
              <a:gdLst/>
              <a:ahLst/>
              <a:cxnLst/>
              <a:rect l="l" t="t" r="r" b="b"/>
              <a:pathLst>
                <a:path w="1000125">
                  <a:moveTo>
                    <a:pt x="0" y="0"/>
                  </a:moveTo>
                  <a:lnTo>
                    <a:pt x="999997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8398" y="5601092"/>
            <a:ext cx="1661160" cy="61214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정부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지원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→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기업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성과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변화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Difference</a:t>
            </a:r>
            <a:r>
              <a:rPr spc="285" dirty="0"/>
              <a:t> </a:t>
            </a:r>
            <a:r>
              <a:rPr spc="45" dirty="0"/>
              <a:t>in</a:t>
            </a:r>
            <a:r>
              <a:rPr spc="195" dirty="0"/>
              <a:t> </a:t>
            </a:r>
            <a:r>
              <a:rPr spc="60" dirty="0"/>
              <a:t>Differences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02320" cy="4631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분석의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한계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(및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이에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주의사항)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가정의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어려운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어려울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21080" marR="19812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검증,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시각적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자료를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이용한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관찰,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정성적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근거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필요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가정이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가능한,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처치군/대조군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설정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필요</a:t>
            </a:r>
            <a:endParaRPr sz="200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spcBef>
                <a:spcPts val="3604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처리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시점이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다르거나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다양할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어려울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Clr>
                <a:srgbClr val="333D47"/>
              </a:buClr>
              <a:buFont typeface="Wingdings"/>
              <a:buChar char=""/>
            </a:pPr>
            <a:endParaRPr sz="20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24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관찰되지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못한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혼동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편향이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존재할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관찰되지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못한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혼동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변수가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변화에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미쳤을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132" y="2951226"/>
            <a:ext cx="66808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sng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Conducting</a:t>
            </a:r>
            <a:r>
              <a:rPr sz="4400" u="sng" spc="-10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 </a:t>
            </a:r>
            <a:r>
              <a:rPr sz="4400" u="sng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DID</a:t>
            </a:r>
            <a:r>
              <a:rPr sz="4400" u="sng" spc="-190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 </a:t>
            </a:r>
            <a:r>
              <a:rPr sz="4400" u="sng" spc="-10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Analysis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Conducting</a:t>
            </a:r>
            <a:r>
              <a:rPr spc="275" dirty="0"/>
              <a:t> </a:t>
            </a:r>
            <a:r>
              <a:rPr dirty="0"/>
              <a:t>DID</a:t>
            </a:r>
            <a:r>
              <a:rPr spc="265" dirty="0"/>
              <a:t> </a:t>
            </a:r>
            <a:r>
              <a:rPr spc="65" dirty="0"/>
              <a:t>Analysis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7386320" cy="3168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이중차분법(Difference-in-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Differences)의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단계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이중차분법의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단계는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아래와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같이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나타낼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134110" lvl="1" indent="-34163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13411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기초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Malgun Gothic"/>
              <a:buAutoNum type="arabicPeriod"/>
            </a:pPr>
            <a:endParaRPr sz="2000">
              <a:latin typeface="Malgun Gothic"/>
              <a:cs typeface="Malgun Gothic"/>
            </a:endParaRPr>
          </a:p>
          <a:p>
            <a:pPr marL="1134110" lvl="1" indent="-341630">
              <a:lnSpc>
                <a:spcPct val="100000"/>
              </a:lnSpc>
              <a:buAutoNum type="arabicPeriod"/>
              <a:tabLst>
                <a:tab pos="113411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추정량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Malgun Gothic"/>
              <a:buAutoNum type="arabicPeriod"/>
            </a:pPr>
            <a:endParaRPr sz="2000">
              <a:latin typeface="Malgun Gothic"/>
              <a:cs typeface="Malgun Gothic"/>
            </a:endParaRPr>
          </a:p>
          <a:p>
            <a:pPr marL="1134110" lvl="1" indent="-341630">
              <a:lnSpc>
                <a:spcPct val="100000"/>
              </a:lnSpc>
              <a:buAutoNum type="arabicPeriod"/>
              <a:tabLst>
                <a:tab pos="113411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해석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Conducting</a:t>
            </a:r>
            <a:r>
              <a:rPr spc="275" dirty="0"/>
              <a:t> </a:t>
            </a:r>
            <a:r>
              <a:rPr dirty="0"/>
              <a:t>DID</a:t>
            </a:r>
            <a:r>
              <a:rPr spc="265" dirty="0"/>
              <a:t> </a:t>
            </a:r>
            <a:r>
              <a:rPr spc="6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46135" cy="3708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960" indent="-30226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496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기초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병행추세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-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개요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9"/>
              </a:spcBef>
              <a:buClr>
                <a:srgbClr val="2A2C2C"/>
              </a:buClr>
              <a:buFont typeface="Malgun Gothic"/>
              <a:buAutoNum type="arabicPeriod"/>
            </a:pPr>
            <a:endParaRPr sz="2000">
              <a:latin typeface="Malgun Gothic"/>
              <a:cs typeface="Malgun Gothic"/>
            </a:endParaRPr>
          </a:p>
          <a:p>
            <a:pPr marL="563880" marR="85090" lvl="1" indent="-229235">
              <a:lnSpc>
                <a:spcPct val="1101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본격적인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분석에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앞서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살펴보고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분석의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적용이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적절한지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단계</a:t>
            </a:r>
            <a:endParaRPr sz="2000">
              <a:latin typeface="Malgun Gothic"/>
              <a:cs typeface="Malgun Gothic"/>
            </a:endParaRPr>
          </a:p>
          <a:p>
            <a:pPr marL="1021080" lvl="2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처치군/대조군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구성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여부,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병행추세가정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2000">
              <a:latin typeface="Malgun Gothic"/>
              <a:cs typeface="Malgun Gothic"/>
            </a:endParaRPr>
          </a:p>
          <a:p>
            <a:pPr marL="563880" marR="5080" lvl="1" indent="-229235">
              <a:lnSpc>
                <a:spcPct val="110100"/>
              </a:lnSpc>
              <a:spcBef>
                <a:spcPts val="3600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본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섹션에서는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David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Card와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Alan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Krueger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아래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관련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데이터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활용하고자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  <a:p>
            <a:pPr marL="1021080" marR="326390" lvl="2" indent="-229235">
              <a:lnSpc>
                <a:spcPct val="110000"/>
              </a:lnSpc>
              <a:spcBef>
                <a:spcPts val="465"/>
              </a:spcBef>
              <a:buFont typeface="Arial MT"/>
              <a:buChar char="•"/>
              <a:tabLst>
                <a:tab pos="1021080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Minimum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wages</a:t>
            </a:r>
            <a:r>
              <a:rPr sz="18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and</a:t>
            </a:r>
            <a:r>
              <a:rPr sz="18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employment: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A</a:t>
            </a:r>
            <a:r>
              <a:rPr sz="18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case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study</a:t>
            </a:r>
            <a:r>
              <a:rPr sz="18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of</a:t>
            </a:r>
            <a:r>
              <a:rPr sz="18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the</a:t>
            </a:r>
            <a:r>
              <a:rPr sz="18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fast</a:t>
            </a:r>
            <a:r>
              <a:rPr sz="18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food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industry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in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New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Jersey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and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Pennsylvania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(1993)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4772" y="5056632"/>
            <a:ext cx="2686812" cy="15666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2415" y="5056632"/>
            <a:ext cx="2769108" cy="155905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Conducting</a:t>
            </a:r>
            <a:r>
              <a:rPr spc="275" dirty="0"/>
              <a:t> </a:t>
            </a:r>
            <a:r>
              <a:rPr dirty="0"/>
              <a:t>DID</a:t>
            </a:r>
            <a:r>
              <a:rPr spc="265" dirty="0"/>
              <a:t> </a:t>
            </a:r>
            <a:r>
              <a:rPr spc="6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74710" cy="2845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설명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(Card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&amp;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Krueger,</a:t>
            </a:r>
            <a:r>
              <a:rPr sz="2000" b="1" spc="-5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1999)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최저임금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인상과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고용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변화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20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buFont typeface="Wingdings"/>
              <a:buChar char=""/>
              <a:tabLst>
                <a:tab pos="56324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최저임금 인상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고용을 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감소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시키는가?</a:t>
            </a:r>
            <a:endParaRPr sz="18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021080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위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주제는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최저임금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인상으로 인한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경제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파급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효과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분석하는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0" dirty="0">
                <a:solidFill>
                  <a:srgbClr val="333D47"/>
                </a:solidFill>
                <a:latin typeface="Malgun Gothic"/>
                <a:cs typeface="Malgun Gothic"/>
              </a:rPr>
              <a:t>데</a:t>
            </a:r>
            <a:endParaRPr sz="18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있어 매우 중요한 주제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중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하나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8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24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중요한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주제이긴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하지만,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무작위 통제실험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가능한 주제는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아님</a:t>
            </a:r>
            <a:endParaRPr sz="18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그런데…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1992년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미국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북동부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실험과</a:t>
            </a:r>
            <a:r>
              <a:rPr sz="18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유사한</a:t>
            </a:r>
            <a:r>
              <a:rPr sz="1800" b="1" u="sng" spc="-1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사건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발생하였음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376" y="3957828"/>
            <a:ext cx="3922776" cy="26334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5755" y="3953255"/>
            <a:ext cx="3439667" cy="263652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8122" y="2951226"/>
            <a:ext cx="32861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sng" spc="-10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Introduction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Conducting</a:t>
            </a:r>
            <a:r>
              <a:rPr spc="275" dirty="0"/>
              <a:t> </a:t>
            </a:r>
            <a:r>
              <a:rPr dirty="0"/>
              <a:t>DID</a:t>
            </a:r>
            <a:r>
              <a:rPr spc="265" dirty="0"/>
              <a:t> </a:t>
            </a:r>
            <a:r>
              <a:rPr spc="6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7659370" cy="5123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설명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(Card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&amp;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Krueger,</a:t>
            </a:r>
            <a:r>
              <a:rPr sz="2000" b="1" spc="-5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1999)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뉴저지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주의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최저임금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인상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20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buFont typeface="Wingdings"/>
              <a:buChar char=""/>
              <a:tabLst>
                <a:tab pos="56324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1992년</a:t>
            </a:r>
            <a:r>
              <a:rPr sz="18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4월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뉴저지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주의 최저 임금이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시간당</a:t>
            </a:r>
            <a:endParaRPr sz="18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4.25달러에서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5.05달러로</a:t>
            </a:r>
            <a:r>
              <a:rPr sz="18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인상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endParaRPr sz="1800">
              <a:latin typeface="Malgun Gothic"/>
              <a:cs typeface="Malgun Gothic"/>
            </a:endParaRPr>
          </a:p>
          <a:p>
            <a:pPr marL="1021080" marR="2420620" indent="-2292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반면, 뉴저지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인접한 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펜실베이니아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주는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최저 임금이 4.25달러로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그대로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였음</a:t>
            </a:r>
            <a:endParaRPr sz="1800">
              <a:latin typeface="Malgun Gothic"/>
              <a:cs typeface="Malgun Gothic"/>
            </a:endParaRPr>
          </a:p>
          <a:p>
            <a:pPr marL="562610" marR="2336800" indent="-227965">
              <a:lnSpc>
                <a:spcPct val="100000"/>
              </a:lnSpc>
              <a:spcBef>
                <a:spcPts val="3025"/>
              </a:spcBef>
              <a:buFont typeface="Wingdings"/>
              <a:buChar char=""/>
              <a:tabLst>
                <a:tab pos="563880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그런데,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뉴저지</a:t>
            </a:r>
            <a:r>
              <a:rPr sz="1800" b="1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주와 펜실베이니아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주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접경지 	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역은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주민들의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생활권이</a:t>
            </a:r>
            <a:r>
              <a:rPr sz="18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겹치며 인구통계적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50" dirty="0">
                <a:solidFill>
                  <a:srgbClr val="333D47"/>
                </a:solidFill>
                <a:latin typeface="Malgun Gothic"/>
                <a:cs typeface="Malgun Gothic"/>
              </a:rPr>
              <a:t>특 	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성 역시 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유사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1800">
              <a:latin typeface="Malgun Gothic"/>
              <a:cs typeface="Malgun Gothic"/>
            </a:endParaRPr>
          </a:p>
          <a:p>
            <a:pPr marL="562610" marR="2345055" indent="-227965">
              <a:lnSpc>
                <a:spcPct val="100000"/>
              </a:lnSpc>
              <a:spcBef>
                <a:spcPts val="3025"/>
              </a:spcBef>
              <a:buFont typeface="Wingdings"/>
              <a:buChar char=""/>
              <a:tabLst>
                <a:tab pos="563880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즉, 뉴저지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주 정부의 최저임금 인산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정책으로 	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인해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실험과 유사한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환경이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조성됨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자연</a:t>
            </a:r>
            <a:r>
              <a:rPr sz="18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실험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)</a:t>
            </a:r>
            <a:endParaRPr sz="18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최저임금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인상</a:t>
            </a:r>
            <a:endParaRPr sz="18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처치군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뉴저지</a:t>
            </a:r>
            <a:endParaRPr sz="18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021080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펜실베이니아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21679" y="1702307"/>
            <a:ext cx="2891155" cy="1800225"/>
            <a:chOff x="5821679" y="1702307"/>
            <a:chExt cx="2891155" cy="18002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21679" y="1702307"/>
              <a:ext cx="2891028" cy="17998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0" y="1967509"/>
              <a:ext cx="539534" cy="60195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58150" y="2001773"/>
              <a:ext cx="429895" cy="492759"/>
            </a:xfrm>
            <a:custGeom>
              <a:avLst/>
              <a:gdLst/>
              <a:ahLst/>
              <a:cxnLst/>
              <a:rect l="l" t="t" r="r" b="b"/>
              <a:pathLst>
                <a:path w="429895" h="492760">
                  <a:moveTo>
                    <a:pt x="0" y="492251"/>
                  </a:moveTo>
                  <a:lnTo>
                    <a:pt x="429768" y="492251"/>
                  </a:lnTo>
                  <a:lnTo>
                    <a:pt x="429768" y="0"/>
                  </a:lnTo>
                  <a:lnTo>
                    <a:pt x="0" y="0"/>
                  </a:lnTo>
                  <a:lnTo>
                    <a:pt x="0" y="492251"/>
                  </a:lnTo>
                  <a:close/>
                </a:path>
              </a:pathLst>
            </a:custGeom>
            <a:ln w="28575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063874" y="3692822"/>
            <a:ext cx="2537460" cy="2350135"/>
            <a:chOff x="6063874" y="3692822"/>
            <a:chExt cx="2537460" cy="23501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3874" y="3692822"/>
              <a:ext cx="2536911" cy="23500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15783" y="5036820"/>
              <a:ext cx="295681" cy="79555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472933" y="5071110"/>
              <a:ext cx="186055" cy="685800"/>
            </a:xfrm>
            <a:custGeom>
              <a:avLst/>
              <a:gdLst/>
              <a:ahLst/>
              <a:cxnLst/>
              <a:rect l="l" t="t" r="r" b="b"/>
              <a:pathLst>
                <a:path w="186054" h="685800">
                  <a:moveTo>
                    <a:pt x="0" y="685799"/>
                  </a:moveTo>
                  <a:lnTo>
                    <a:pt x="185927" y="685799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685799"/>
                  </a:lnTo>
                  <a:close/>
                </a:path>
              </a:pathLst>
            </a:custGeom>
            <a:ln w="28575">
              <a:solidFill>
                <a:srgbClr val="EB2C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Conducting</a:t>
            </a:r>
            <a:r>
              <a:rPr spc="275" dirty="0"/>
              <a:t> </a:t>
            </a:r>
            <a:r>
              <a:rPr dirty="0"/>
              <a:t>DID</a:t>
            </a:r>
            <a:r>
              <a:rPr spc="265" dirty="0"/>
              <a:t> </a:t>
            </a:r>
            <a:r>
              <a:rPr spc="6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68030" cy="35706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설명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(Card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&amp;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Krueger,</a:t>
            </a:r>
            <a:r>
              <a:rPr sz="2000" b="1" spc="-6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1999)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수집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30"/>
              </a:spcBef>
            </a:pPr>
            <a:endParaRPr sz="20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24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Card와</a:t>
            </a:r>
            <a:r>
              <a:rPr sz="20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Krueger는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뉴저지(NJ)와</a:t>
            </a:r>
            <a:r>
              <a:rPr sz="20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펜실베이니아(PA)에</a:t>
            </a:r>
            <a:r>
              <a:rPr sz="2000" b="1" spc="-7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패스트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푸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드점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대상으로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전화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조사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실시하여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고용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변화를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측정하였음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1992년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2~3월: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최저임금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인상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전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조사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(NJ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&amp;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PA)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1992년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4월: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최저임금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인상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(NJ)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1992년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11~12월: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최저임금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인상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후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조사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(NJ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&amp;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PA)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Arial MT"/>
              <a:buChar char="•"/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하필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패스트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푸드점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이었을까?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0215" y="4165091"/>
            <a:ext cx="918971" cy="80007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6076" y="3973067"/>
            <a:ext cx="996696" cy="9966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06056" y="5073396"/>
            <a:ext cx="1080516" cy="9113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33515" y="5259323"/>
            <a:ext cx="995171" cy="99364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Conducting</a:t>
            </a:r>
            <a:r>
              <a:rPr spc="275" dirty="0"/>
              <a:t> </a:t>
            </a:r>
            <a:r>
              <a:rPr dirty="0"/>
              <a:t>DID</a:t>
            </a:r>
            <a:r>
              <a:rPr spc="265" dirty="0"/>
              <a:t> </a:t>
            </a:r>
            <a:r>
              <a:rPr spc="65" dirty="0"/>
              <a:t>Analysis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7035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설명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(Card</a:t>
            </a:r>
            <a:r>
              <a:rPr sz="2000" b="1" spc="-5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&amp;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Krueger,</a:t>
            </a:r>
            <a:r>
              <a:rPr sz="2000" b="1" spc="-6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1999)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주요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변수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1840483"/>
            <a:ext cx="3918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Card-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Krueger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 변수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목록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872" y="2146147"/>
            <a:ext cx="7863840" cy="42691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id: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관측치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ID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(같은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번호라면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패스트푸드점)</a:t>
            </a:r>
            <a:endParaRPr sz="2000">
              <a:latin typeface="Malgun Gothic"/>
              <a:cs typeface="Malgun Gothic"/>
            </a:endParaRPr>
          </a:p>
          <a:p>
            <a:pPr marL="6985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여부</a:t>
            </a:r>
            <a:endParaRPr sz="2000">
              <a:latin typeface="Malgun Gothic"/>
              <a:cs typeface="Malgun Gothic"/>
            </a:endParaRPr>
          </a:p>
          <a:p>
            <a:pPr marL="1155065" lvl="1" indent="-227965">
              <a:lnSpc>
                <a:spcPct val="100000"/>
              </a:lnSpc>
              <a:spcBef>
                <a:spcPts val="425"/>
              </a:spcBef>
              <a:buFont typeface="Wingdings"/>
              <a:buChar char=""/>
              <a:tabLst>
                <a:tab pos="115506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1: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뉴저지,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0: 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펜실베이니아</a:t>
            </a:r>
            <a:endParaRPr sz="1800">
              <a:latin typeface="Malgun Gothic"/>
              <a:cs typeface="Malgun Gothic"/>
            </a:endParaRPr>
          </a:p>
          <a:p>
            <a:pPr marL="698500" indent="-2286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after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조사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시점</a:t>
            </a:r>
            <a:endParaRPr sz="2000">
              <a:latin typeface="Malgun Gothic"/>
              <a:cs typeface="Malgun Gothic"/>
            </a:endParaRPr>
          </a:p>
          <a:p>
            <a:pPr marL="1155065" lvl="1" indent="-227965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115506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1: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최저임금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인상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이후,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0: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최저임금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인상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이전</a:t>
            </a:r>
            <a:endParaRPr sz="1800">
              <a:latin typeface="Malgun Gothic"/>
              <a:cs typeface="Malgun Gothic"/>
            </a:endParaRPr>
          </a:p>
          <a:p>
            <a:pPr marL="698500" indent="-2286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emp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고용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인원</a:t>
            </a:r>
            <a:endParaRPr sz="2000">
              <a:latin typeface="Malgun Gothic"/>
              <a:cs typeface="Malgun Gothic"/>
            </a:endParaRPr>
          </a:p>
          <a:p>
            <a:pPr marL="1155065" lvl="1" indent="-227965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115506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풀타임은 1, 파트타임은 근무시간에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0.5 등으로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합한 </a:t>
            </a:r>
            <a:r>
              <a:rPr sz="1800" spc="-50" dirty="0">
                <a:solidFill>
                  <a:srgbClr val="333D47"/>
                </a:solidFill>
                <a:latin typeface="Malgun Gothic"/>
                <a:cs typeface="Malgun Gothic"/>
              </a:rPr>
              <a:t>값</a:t>
            </a:r>
            <a:endParaRPr sz="1800">
              <a:latin typeface="Malgun Gothic"/>
              <a:cs typeface="Malgun Gothic"/>
            </a:endParaRPr>
          </a:p>
          <a:p>
            <a:pPr marL="6985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chain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패스트푸드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체인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분류</a:t>
            </a:r>
            <a:endParaRPr sz="2000">
              <a:latin typeface="Malgun Gothic"/>
              <a:cs typeface="Malgun Gothic"/>
            </a:endParaRPr>
          </a:p>
          <a:p>
            <a:pPr marL="1155065" lvl="1" indent="-227965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115506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4개의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서로 다른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패스트푸드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체인을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1,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2,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3,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4로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표현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80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인과: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treat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→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emp</a:t>
            </a:r>
            <a:endParaRPr sz="2000">
              <a:latin typeface="Malgun Gothic"/>
              <a:cs typeface="Malgun Gothic"/>
            </a:endParaRPr>
          </a:p>
          <a:p>
            <a:pPr marL="698500" lvl="1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정보: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after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5942" y="1814829"/>
            <a:ext cx="34442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총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관측치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수: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840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(일부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결측치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존재)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Conducting</a:t>
            </a:r>
            <a:r>
              <a:rPr spc="275" dirty="0"/>
              <a:t> </a:t>
            </a:r>
            <a:r>
              <a:rPr dirty="0"/>
              <a:t>DID</a:t>
            </a:r>
            <a:r>
              <a:rPr spc="265" dirty="0"/>
              <a:t> </a:t>
            </a:r>
            <a:r>
              <a:rPr spc="6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7103109" cy="2942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1.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기초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병행추세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기초통계량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 marL="189230">
              <a:lnSpc>
                <a:spcPct val="100000"/>
              </a:lnSpc>
              <a:spcBef>
                <a:spcPts val="326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#데이터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불러오기</a:t>
            </a:r>
            <a:endParaRPr sz="1400">
              <a:latin typeface="Malgun Gothic"/>
              <a:cs typeface="Malgun Gothic"/>
            </a:endParaRPr>
          </a:p>
          <a:p>
            <a:pPr marL="18923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mydata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read.csv("BEDA_3_DID_data_cardkrueger.csv")</a:t>
            </a:r>
            <a:endParaRPr sz="1400">
              <a:latin typeface="Malgun Gothic"/>
              <a:cs typeface="Malgun Gothic"/>
            </a:endParaRPr>
          </a:p>
          <a:p>
            <a:pPr marL="189230">
              <a:lnSpc>
                <a:spcPct val="100000"/>
              </a:lnSpc>
              <a:spcBef>
                <a:spcPts val="235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#처음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몇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줄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보기</a:t>
            </a:r>
            <a:endParaRPr sz="1400">
              <a:latin typeface="Malgun Gothic"/>
              <a:cs typeface="Malgun Gothic"/>
            </a:endParaRPr>
          </a:p>
          <a:p>
            <a:pPr marL="189230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head(mydata)</a:t>
            </a:r>
            <a:endParaRPr sz="1400">
              <a:latin typeface="Malgun Gothic"/>
              <a:cs typeface="Malgun Gothic"/>
            </a:endParaRPr>
          </a:p>
          <a:p>
            <a:pPr marL="189230">
              <a:lnSpc>
                <a:spcPct val="100000"/>
              </a:lnSpc>
              <a:spcBef>
                <a:spcPts val="235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#기초통계량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보기</a:t>
            </a:r>
            <a:endParaRPr sz="1400">
              <a:latin typeface="Malgun Gothic"/>
              <a:cs typeface="Malgun Gothic"/>
            </a:endParaRPr>
          </a:p>
          <a:p>
            <a:pPr marL="189230">
              <a:lnSpc>
                <a:spcPts val="1470"/>
              </a:lnSpc>
              <a:spcBef>
                <a:spcPts val="335"/>
              </a:spcBef>
            </a:pP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summary(mydata)</a:t>
            </a:r>
            <a:endParaRPr sz="1400">
              <a:latin typeface="Malgun Gothic"/>
              <a:cs typeface="Malgun Gothic"/>
            </a:endParaRPr>
          </a:p>
          <a:p>
            <a:pPr marL="3604895">
              <a:lnSpc>
                <a:spcPts val="1710"/>
              </a:lnSpc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시점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전:후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비율은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50:50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4752" y="5774232"/>
            <a:ext cx="17170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처치군(NJ)이</a:t>
            </a:r>
            <a:r>
              <a:rPr sz="1600" b="1" spc="-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80%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7152" y="1748027"/>
            <a:ext cx="3046476" cy="16322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772" y="3989832"/>
            <a:ext cx="8113776" cy="17526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23153" y="5830011"/>
            <a:ext cx="18440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emp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결측치가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26개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Conducting</a:t>
            </a:r>
            <a:r>
              <a:rPr spc="275" dirty="0"/>
              <a:t> </a:t>
            </a:r>
            <a:r>
              <a:rPr dirty="0"/>
              <a:t>DID</a:t>
            </a:r>
            <a:r>
              <a:rPr spc="265" dirty="0"/>
              <a:t> </a:t>
            </a:r>
            <a:r>
              <a:rPr spc="6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333D47"/>
                </a:solidFill>
                <a:latin typeface="Malgun Gothic"/>
                <a:cs typeface="Malgun Gothic"/>
              </a:rPr>
              <a:t>34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04" y="3778097"/>
            <a:ext cx="3737610" cy="7937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mydata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%&gt;%</a:t>
            </a:r>
            <a:endParaRPr sz="1400">
              <a:latin typeface="Malgun Gothic"/>
              <a:cs typeface="Malgun Gothic"/>
            </a:endParaRPr>
          </a:p>
          <a:p>
            <a:pPr marL="135890" marR="5080">
              <a:lnSpc>
                <a:spcPct val="12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mutate(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group</a:t>
            </a:r>
            <a:r>
              <a:rPr sz="1400" b="1" spc="-5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paste0(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treat,</a:t>
            </a:r>
            <a:r>
              <a:rPr sz="14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after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))</a:t>
            </a:r>
            <a:r>
              <a:rPr sz="1400" b="1" spc="-5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%&gt;%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group_by(</a:t>
            </a:r>
            <a:r>
              <a:rPr sz="1400" b="1" dirty="0">
                <a:solidFill>
                  <a:srgbClr val="006FC0"/>
                </a:solidFill>
                <a:latin typeface="Malgun Gothic"/>
                <a:cs typeface="Malgun Gothic"/>
              </a:rPr>
              <a:t>group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)</a:t>
            </a:r>
            <a:r>
              <a:rPr sz="1400" b="1" spc="-9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%&gt;%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089" y="1017270"/>
            <a:ext cx="8595995" cy="2786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960" indent="-30226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496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기초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병행추세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그룹별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고용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비교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65"/>
              </a:spcBef>
              <a:buClr>
                <a:srgbClr val="2A2C2C"/>
              </a:buClr>
              <a:buFont typeface="Malgun Gothic"/>
              <a:buAutoNum type="arabicPeriod"/>
            </a:pPr>
            <a:endParaRPr sz="2000">
              <a:latin typeface="Malgun Gothic"/>
              <a:cs typeface="Malgun Gothic"/>
            </a:endParaRPr>
          </a:p>
          <a:p>
            <a:pPr marL="563245" lvl="1" indent="-227965">
              <a:lnSpc>
                <a:spcPct val="100000"/>
              </a:lnSpc>
              <a:buFont typeface="Wingdings"/>
              <a:buChar char=""/>
              <a:tabLst>
                <a:tab pos="56324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앞서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연구에서 본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것처럼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처치군/대조군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 전/후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emp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수치를 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비교해보자</a:t>
            </a:r>
            <a:endParaRPr sz="1800">
              <a:latin typeface="Malgun Gothic"/>
              <a:cs typeface="Malgun Gothic"/>
            </a:endParaRPr>
          </a:p>
          <a:p>
            <a:pPr marL="514984">
              <a:lnSpc>
                <a:spcPct val="100000"/>
              </a:lnSpc>
              <a:spcBef>
                <a:spcPts val="2935"/>
              </a:spcBef>
              <a:tabLst>
                <a:tab pos="3190240" algn="l"/>
              </a:tabLst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#관련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패키지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설치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및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불러오기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	</a:t>
            </a:r>
            <a:r>
              <a:rPr sz="2400" b="1" baseline="1736" dirty="0">
                <a:solidFill>
                  <a:srgbClr val="FF0000"/>
                </a:solidFill>
                <a:latin typeface="Malgun Gothic"/>
                <a:cs typeface="Malgun Gothic"/>
              </a:rPr>
              <a:t>R</a:t>
            </a:r>
            <a:r>
              <a:rPr sz="2400" b="1" spc="-75" baseline="173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baseline="1736" dirty="0">
                <a:solidFill>
                  <a:srgbClr val="FF0000"/>
                </a:solidFill>
                <a:latin typeface="Malgun Gothic"/>
                <a:cs typeface="Malgun Gothic"/>
              </a:rPr>
              <a:t>데이터프레임을</a:t>
            </a:r>
            <a:r>
              <a:rPr sz="2400" b="1" spc="-37" baseline="173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baseline="1736" dirty="0">
                <a:solidFill>
                  <a:srgbClr val="FF0000"/>
                </a:solidFill>
                <a:latin typeface="Malgun Gothic"/>
                <a:cs typeface="Malgun Gothic"/>
              </a:rPr>
              <a:t>다루는</a:t>
            </a:r>
            <a:r>
              <a:rPr sz="2400" b="1" spc="-75" baseline="173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baseline="1736" dirty="0">
                <a:solidFill>
                  <a:srgbClr val="FF0000"/>
                </a:solidFill>
                <a:latin typeface="Malgun Gothic"/>
                <a:cs typeface="Malgun Gothic"/>
              </a:rPr>
              <a:t>데</a:t>
            </a:r>
            <a:r>
              <a:rPr sz="2400" b="1" spc="-60" baseline="173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baseline="1736" dirty="0">
                <a:solidFill>
                  <a:srgbClr val="FF0000"/>
                </a:solidFill>
                <a:latin typeface="Malgun Gothic"/>
                <a:cs typeface="Malgun Gothic"/>
              </a:rPr>
              <a:t>유용한</a:t>
            </a:r>
            <a:r>
              <a:rPr sz="2400" b="1" spc="-52" baseline="173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baseline="1736" dirty="0">
                <a:solidFill>
                  <a:srgbClr val="FF0000"/>
                </a:solidFill>
                <a:latin typeface="Malgun Gothic"/>
                <a:cs typeface="Malgun Gothic"/>
              </a:rPr>
              <a:t>dplyr</a:t>
            </a:r>
            <a:r>
              <a:rPr sz="2400" b="1" spc="-52" baseline="173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baseline="1736" dirty="0">
                <a:solidFill>
                  <a:srgbClr val="FF0000"/>
                </a:solidFill>
                <a:latin typeface="Malgun Gothic"/>
                <a:cs typeface="Malgun Gothic"/>
              </a:rPr>
              <a:t>패키지</a:t>
            </a:r>
            <a:r>
              <a:rPr sz="2400" b="1" spc="-82" baseline="173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spc="-37" baseline="1736" dirty="0">
                <a:solidFill>
                  <a:srgbClr val="FF0000"/>
                </a:solidFill>
                <a:latin typeface="Malgun Gothic"/>
                <a:cs typeface="Malgun Gothic"/>
              </a:rPr>
              <a:t>설치</a:t>
            </a:r>
            <a:endParaRPr sz="2400" baseline="1736">
              <a:latin typeface="Malgun Gothic"/>
              <a:cs typeface="Malgun Gothic"/>
            </a:endParaRPr>
          </a:p>
          <a:p>
            <a:pPr marL="514984" marR="6007100">
              <a:lnSpc>
                <a:spcPts val="2020"/>
              </a:lnSpc>
              <a:spcBef>
                <a:spcPts val="80"/>
              </a:spcBef>
            </a:pP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install.packages("dplyr") library(dplyr)</a:t>
            </a:r>
            <a:endParaRPr sz="1400">
              <a:latin typeface="Malgun Gothic"/>
              <a:cs typeface="Malgun Gothic"/>
            </a:endParaRPr>
          </a:p>
          <a:p>
            <a:pPr marL="514984">
              <a:lnSpc>
                <a:spcPct val="100000"/>
              </a:lnSpc>
              <a:spcBef>
                <a:spcPts val="222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#처치군/대조군</a:t>
            </a:r>
            <a:r>
              <a:rPr sz="1400" b="1" spc="-5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및</a:t>
            </a:r>
            <a:r>
              <a:rPr sz="1400" b="1" spc="-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이전/이후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기준으로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emp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평균치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계산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1148" y="4588255"/>
            <a:ext cx="767016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summarise(mean_outcome</a:t>
            </a:r>
            <a:r>
              <a:rPr sz="1400" b="1" spc="-5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mean(</a:t>
            </a:r>
            <a:r>
              <a:rPr sz="1400" b="1" dirty="0">
                <a:solidFill>
                  <a:srgbClr val="00AF50"/>
                </a:solidFill>
                <a:latin typeface="Malgun Gothic"/>
                <a:cs typeface="Malgun Gothic"/>
              </a:rPr>
              <a:t>emp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,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na.rm</a:t>
            </a:r>
            <a:r>
              <a:rPr sz="1400" b="1" spc="-5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TRUE))</a:t>
            </a:r>
            <a:endParaRPr sz="1400">
              <a:latin typeface="Malgun Gothic"/>
              <a:cs typeface="Malgun Gothic"/>
            </a:endParaRPr>
          </a:p>
          <a:p>
            <a:pPr marL="5051425" marR="5080">
              <a:lnSpc>
                <a:spcPct val="100000"/>
              </a:lnSpc>
              <a:spcBef>
                <a:spcPts val="5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그룹별로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emp의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평균을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구하는데,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계산에서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NA</a:t>
            </a:r>
            <a:r>
              <a:rPr sz="16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제외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3690" y="3860672"/>
            <a:ext cx="27781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treat와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after라는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두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기준으로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group이라는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새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기준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생성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84876" y="4786845"/>
            <a:ext cx="413384" cy="367665"/>
            <a:chOff x="5484876" y="4786845"/>
            <a:chExt cx="413384" cy="36766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4876" y="4786845"/>
              <a:ext cx="413042" cy="36732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604510" y="4886705"/>
              <a:ext cx="255904" cy="208915"/>
            </a:xfrm>
            <a:custGeom>
              <a:avLst/>
              <a:gdLst/>
              <a:ahLst/>
              <a:cxnLst/>
              <a:rect l="l" t="t" r="r" b="b"/>
              <a:pathLst>
                <a:path w="255904" h="208914">
                  <a:moveTo>
                    <a:pt x="67383" y="37859"/>
                  </a:moveTo>
                  <a:lnTo>
                    <a:pt x="51483" y="57650"/>
                  </a:lnTo>
                  <a:lnTo>
                    <a:pt x="239522" y="208661"/>
                  </a:lnTo>
                  <a:lnTo>
                    <a:pt x="255397" y="188849"/>
                  </a:lnTo>
                  <a:lnTo>
                    <a:pt x="67383" y="37859"/>
                  </a:lnTo>
                  <a:close/>
                </a:path>
                <a:path w="255904" h="208914">
                  <a:moveTo>
                    <a:pt x="0" y="0"/>
                  </a:moveTo>
                  <a:lnTo>
                    <a:pt x="35560" y="77470"/>
                  </a:lnTo>
                  <a:lnTo>
                    <a:pt x="51483" y="57650"/>
                  </a:lnTo>
                  <a:lnTo>
                    <a:pt x="41528" y="49657"/>
                  </a:lnTo>
                  <a:lnTo>
                    <a:pt x="57403" y="29845"/>
                  </a:lnTo>
                  <a:lnTo>
                    <a:pt x="73822" y="29845"/>
                  </a:lnTo>
                  <a:lnTo>
                    <a:pt x="83312" y="18034"/>
                  </a:lnTo>
                  <a:lnTo>
                    <a:pt x="0" y="0"/>
                  </a:lnTo>
                  <a:close/>
                </a:path>
                <a:path w="255904" h="208914">
                  <a:moveTo>
                    <a:pt x="57403" y="29845"/>
                  </a:moveTo>
                  <a:lnTo>
                    <a:pt x="41528" y="49657"/>
                  </a:lnTo>
                  <a:lnTo>
                    <a:pt x="51483" y="57650"/>
                  </a:lnTo>
                  <a:lnTo>
                    <a:pt x="67383" y="37859"/>
                  </a:lnTo>
                  <a:lnTo>
                    <a:pt x="57403" y="29845"/>
                  </a:lnTo>
                  <a:close/>
                </a:path>
                <a:path w="255904" h="208914">
                  <a:moveTo>
                    <a:pt x="73822" y="29845"/>
                  </a:moveTo>
                  <a:lnTo>
                    <a:pt x="57403" y="29845"/>
                  </a:lnTo>
                  <a:lnTo>
                    <a:pt x="67383" y="37859"/>
                  </a:lnTo>
                  <a:lnTo>
                    <a:pt x="73822" y="2984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7675" y="5091684"/>
            <a:ext cx="3087624" cy="161391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462017" y="5653227"/>
            <a:ext cx="19507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00: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대조군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처치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이전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01: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대조군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처치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이후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10: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처치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이전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11: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처치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이후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60110" y="5755962"/>
            <a:ext cx="135890" cy="340995"/>
            <a:chOff x="6560110" y="5755962"/>
            <a:chExt cx="135890" cy="34099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0110" y="5755962"/>
              <a:ext cx="135386" cy="34042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587489" y="5769102"/>
              <a:ext cx="76200" cy="283210"/>
            </a:xfrm>
            <a:custGeom>
              <a:avLst/>
              <a:gdLst/>
              <a:ahLst/>
              <a:cxnLst/>
              <a:rect l="l" t="t" r="r" b="b"/>
              <a:pathLst>
                <a:path w="76200" h="283210">
                  <a:moveTo>
                    <a:pt x="25400" y="206527"/>
                  </a:moveTo>
                  <a:lnTo>
                    <a:pt x="0" y="206527"/>
                  </a:lnTo>
                  <a:lnTo>
                    <a:pt x="38100" y="282727"/>
                  </a:lnTo>
                  <a:lnTo>
                    <a:pt x="69850" y="219227"/>
                  </a:lnTo>
                  <a:lnTo>
                    <a:pt x="25400" y="219227"/>
                  </a:lnTo>
                  <a:lnTo>
                    <a:pt x="25400" y="206527"/>
                  </a:lnTo>
                  <a:close/>
                </a:path>
                <a:path w="76200" h="283210">
                  <a:moveTo>
                    <a:pt x="50800" y="0"/>
                  </a:moveTo>
                  <a:lnTo>
                    <a:pt x="25400" y="0"/>
                  </a:lnTo>
                  <a:lnTo>
                    <a:pt x="25400" y="219227"/>
                  </a:lnTo>
                  <a:lnTo>
                    <a:pt x="50800" y="219227"/>
                  </a:lnTo>
                  <a:lnTo>
                    <a:pt x="50800" y="0"/>
                  </a:lnTo>
                  <a:close/>
                </a:path>
                <a:path w="76200" h="283210">
                  <a:moveTo>
                    <a:pt x="76200" y="206527"/>
                  </a:moveTo>
                  <a:lnTo>
                    <a:pt x="50800" y="206527"/>
                  </a:lnTo>
                  <a:lnTo>
                    <a:pt x="50800" y="219227"/>
                  </a:lnTo>
                  <a:lnTo>
                    <a:pt x="69850" y="219227"/>
                  </a:lnTo>
                  <a:lnTo>
                    <a:pt x="76200" y="206527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560110" y="6202494"/>
            <a:ext cx="135890" cy="340995"/>
            <a:chOff x="6560110" y="6202494"/>
            <a:chExt cx="135890" cy="34099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0110" y="6202494"/>
              <a:ext cx="135386" cy="3404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587489" y="6215633"/>
              <a:ext cx="76200" cy="283210"/>
            </a:xfrm>
            <a:custGeom>
              <a:avLst/>
              <a:gdLst/>
              <a:ahLst/>
              <a:cxnLst/>
              <a:rect l="l" t="t" r="r" b="b"/>
              <a:pathLst>
                <a:path w="76200" h="283210">
                  <a:moveTo>
                    <a:pt x="25400" y="206527"/>
                  </a:moveTo>
                  <a:lnTo>
                    <a:pt x="0" y="206527"/>
                  </a:lnTo>
                  <a:lnTo>
                    <a:pt x="38100" y="282727"/>
                  </a:lnTo>
                  <a:lnTo>
                    <a:pt x="69850" y="219227"/>
                  </a:lnTo>
                  <a:lnTo>
                    <a:pt x="25400" y="219227"/>
                  </a:lnTo>
                  <a:lnTo>
                    <a:pt x="25400" y="206527"/>
                  </a:lnTo>
                  <a:close/>
                </a:path>
                <a:path w="76200" h="283210">
                  <a:moveTo>
                    <a:pt x="50800" y="0"/>
                  </a:moveTo>
                  <a:lnTo>
                    <a:pt x="25400" y="0"/>
                  </a:lnTo>
                  <a:lnTo>
                    <a:pt x="25400" y="219227"/>
                  </a:lnTo>
                  <a:lnTo>
                    <a:pt x="50800" y="219227"/>
                  </a:lnTo>
                  <a:lnTo>
                    <a:pt x="50800" y="0"/>
                  </a:lnTo>
                  <a:close/>
                </a:path>
                <a:path w="76200" h="283210">
                  <a:moveTo>
                    <a:pt x="76200" y="206527"/>
                  </a:moveTo>
                  <a:lnTo>
                    <a:pt x="50800" y="206527"/>
                  </a:lnTo>
                  <a:lnTo>
                    <a:pt x="50800" y="219227"/>
                  </a:lnTo>
                  <a:lnTo>
                    <a:pt x="69850" y="219227"/>
                  </a:lnTo>
                  <a:lnTo>
                    <a:pt x="76200" y="206527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685026" y="5759297"/>
            <a:ext cx="459740" cy="727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006FC0"/>
                </a:solidFill>
                <a:latin typeface="Malgun Gothic"/>
                <a:cs typeface="Malgun Gothic"/>
              </a:rPr>
              <a:t>-</a:t>
            </a:r>
            <a:r>
              <a:rPr sz="1600" b="1" spc="-25" dirty="0">
                <a:solidFill>
                  <a:srgbClr val="006FC0"/>
                </a:solidFill>
                <a:latin typeface="Malgun Gothic"/>
                <a:cs typeface="Malgun Gothic"/>
              </a:rPr>
              <a:t>2.1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1600" b="1" spc="-20" dirty="0">
                <a:solidFill>
                  <a:srgbClr val="006FC0"/>
                </a:solidFill>
                <a:latin typeface="Malgun Gothic"/>
                <a:cs typeface="Malgun Gothic"/>
              </a:rPr>
              <a:t>+0.6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Conducting</a:t>
            </a:r>
            <a:r>
              <a:rPr spc="275" dirty="0"/>
              <a:t> </a:t>
            </a:r>
            <a:r>
              <a:rPr dirty="0"/>
              <a:t>DID</a:t>
            </a:r>
            <a:r>
              <a:rPr spc="265" dirty="0"/>
              <a:t> </a:t>
            </a:r>
            <a:r>
              <a:rPr spc="6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6341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1.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기초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병행추세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그룹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특성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1867915"/>
            <a:ext cx="3935729" cy="268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066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두 지역의 체인점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유형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구성은?</a:t>
            </a:r>
            <a:endParaRPr sz="1800">
              <a:latin typeface="Malgun Gothic"/>
              <a:cs typeface="Malgun Gothic"/>
            </a:endParaRPr>
          </a:p>
          <a:p>
            <a:pPr marL="210820">
              <a:lnSpc>
                <a:spcPct val="100000"/>
              </a:lnSpc>
              <a:spcBef>
                <a:spcPts val="198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#그룹별</a:t>
            </a:r>
            <a:r>
              <a:rPr sz="1400" b="1" spc="-5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체인점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유형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수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및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비중</a:t>
            </a:r>
            <a:endParaRPr sz="1400">
              <a:latin typeface="Malgun Gothic"/>
              <a:cs typeface="Malgun Gothic"/>
            </a:endParaRPr>
          </a:p>
          <a:p>
            <a:pPr marL="210820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mydata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%&gt;%</a:t>
            </a:r>
            <a:endParaRPr sz="1400">
              <a:latin typeface="Malgun Gothic"/>
              <a:cs typeface="Malgun Gothic"/>
            </a:endParaRPr>
          </a:p>
          <a:p>
            <a:pPr marL="334010" marR="5080">
              <a:lnSpc>
                <a:spcPct val="12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mutate(group</a:t>
            </a:r>
            <a:r>
              <a:rPr sz="1400" b="1" spc="-5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paste0(treat,</a:t>
            </a:r>
            <a:r>
              <a:rPr sz="1400" b="1" spc="-5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after))</a:t>
            </a:r>
            <a:r>
              <a:rPr sz="1400" b="1" spc="-4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%&gt;%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group_by(group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,</a:t>
            </a:r>
            <a:r>
              <a:rPr sz="1400" b="1" spc="-6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chain)</a:t>
            </a:r>
            <a:r>
              <a:rPr sz="14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%&gt;%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summarise(count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=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n())</a:t>
            </a:r>
            <a:r>
              <a:rPr sz="14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Malgun Gothic"/>
                <a:cs typeface="Malgun Gothic"/>
              </a:rPr>
              <a:t>%&gt;%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mutate(proportion</a:t>
            </a:r>
            <a:r>
              <a:rPr sz="14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=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count</a:t>
            </a:r>
            <a:r>
              <a:rPr sz="14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/</a:t>
            </a:r>
            <a:r>
              <a:rPr sz="1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Malgun Gothic"/>
                <a:cs typeface="Malgun Gothic"/>
              </a:rPr>
              <a:t>sum(count))</a:t>
            </a:r>
            <a:endParaRPr sz="1400">
              <a:latin typeface="Malgun Gothic"/>
              <a:cs typeface="Malgun Gothic"/>
            </a:endParaRPr>
          </a:p>
          <a:p>
            <a:pPr marL="311785" marR="832485">
              <a:lnSpc>
                <a:spcPct val="100000"/>
              </a:lnSpc>
              <a:spcBef>
                <a:spcPts val="1220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group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및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chain으로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구분하고,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빈도</a:t>
            </a:r>
            <a:r>
              <a:rPr sz="16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수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및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비중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출력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4728" y="1385316"/>
            <a:ext cx="3192779" cy="3512820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0648" y="4951729"/>
          <a:ext cx="6184900" cy="1101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유형1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유형2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유형3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유형4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대조군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0.443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0.152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0.215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0.190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b="1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처치군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spc="-1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0.411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spc="-1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0.205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spc="-1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0.248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spc="-1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0.136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805992" y="6147003"/>
            <a:ext cx="90931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대략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비슷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31557" y="835609"/>
            <a:ext cx="13150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처치/대조군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내에서는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동일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Conducting</a:t>
            </a:r>
            <a:r>
              <a:rPr spc="275" dirty="0"/>
              <a:t> </a:t>
            </a:r>
            <a:r>
              <a:rPr dirty="0"/>
              <a:t>DID</a:t>
            </a:r>
            <a:r>
              <a:rPr spc="265" dirty="0"/>
              <a:t> </a:t>
            </a:r>
            <a:r>
              <a:rPr spc="6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28659" cy="2314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6865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기초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병행추세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병행추세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(1)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Clr>
                <a:srgbClr val="2A2C2C"/>
              </a:buClr>
              <a:buFont typeface="Malgun Gothic"/>
              <a:buAutoNum type="arabicPeriod"/>
            </a:pPr>
            <a:endParaRPr sz="2000">
              <a:latin typeface="Malgun Gothic"/>
              <a:cs typeface="Malgun Gothic"/>
            </a:endParaRPr>
          </a:p>
          <a:p>
            <a:pPr marL="563880" lvl="1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합리적으로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수행하기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가정의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필요</a:t>
            </a:r>
            <a:endParaRPr sz="2000">
              <a:latin typeface="Malgun Gothic"/>
              <a:cs typeface="Malgun Gothic"/>
            </a:endParaRPr>
          </a:p>
          <a:p>
            <a:pPr marL="563880" marR="94615" lvl="1" indent="-229235">
              <a:lnSpc>
                <a:spcPct val="110000"/>
              </a:lnSpc>
              <a:spcBef>
                <a:spcPts val="3600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널리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접근법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중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처치</a:t>
            </a:r>
            <a:r>
              <a:rPr sz="20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이전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결과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추이를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시각적으로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비교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(추세적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유사성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비교)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30808" y="3511296"/>
            <a:ext cx="3302000" cy="2790825"/>
            <a:chOff x="1130808" y="3511296"/>
            <a:chExt cx="3302000" cy="27908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0311" y="3542649"/>
              <a:ext cx="3172154" cy="27590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808" y="3511296"/>
              <a:ext cx="3259836" cy="2790443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509515" y="3511296"/>
            <a:ext cx="3406140" cy="2790825"/>
            <a:chOff x="4509515" y="3511296"/>
            <a:chExt cx="3406140" cy="27908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1727" y="3610410"/>
              <a:ext cx="3147059" cy="269132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09515" y="3511296"/>
              <a:ext cx="3406140" cy="279044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Conducting</a:t>
            </a:r>
            <a:r>
              <a:rPr spc="275" dirty="0"/>
              <a:t> </a:t>
            </a:r>
            <a:r>
              <a:rPr dirty="0"/>
              <a:t>DID</a:t>
            </a:r>
            <a:r>
              <a:rPr spc="265" dirty="0"/>
              <a:t> </a:t>
            </a:r>
            <a:r>
              <a:rPr spc="65" dirty="0"/>
              <a:t>Analysis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63280" cy="4986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6865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기초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데이터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및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병행추세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병행추세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검증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(2)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9"/>
              </a:spcBef>
              <a:buClr>
                <a:srgbClr val="2A2C2C"/>
              </a:buClr>
              <a:buFont typeface="Malgun Gothic"/>
              <a:buAutoNum type="arabicPeriod"/>
            </a:pPr>
            <a:endParaRPr sz="2000">
              <a:latin typeface="Malgun Gothic"/>
              <a:cs typeface="Malgun Gothic"/>
            </a:endParaRPr>
          </a:p>
          <a:p>
            <a:pPr marL="563880" marR="8255" lvl="1" indent="-229235">
              <a:lnSpc>
                <a:spcPct val="1101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검증이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어려운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다른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방식을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병행추세가정의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타당성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간접적으로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지지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방식이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563880" marR="46990" lvl="1" indent="-229235">
              <a:lnSpc>
                <a:spcPct val="110000"/>
              </a:lnSpc>
              <a:spcBef>
                <a:spcPts val="3600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예를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들어,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Card-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Krueger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데이터에는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전/후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라는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시점의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자료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만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존재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어떻게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병행추세를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검증할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있을까?</a:t>
            </a:r>
            <a:endParaRPr sz="2000">
              <a:latin typeface="Malgun Gothic"/>
              <a:cs typeface="Malgun Gothic"/>
            </a:endParaRPr>
          </a:p>
          <a:p>
            <a:pPr marL="1021080" marR="5080" lvl="2" indent="-229235">
              <a:lnSpc>
                <a:spcPct val="110000"/>
              </a:lnSpc>
              <a:spcBef>
                <a:spcPts val="470"/>
              </a:spcBef>
              <a:buFont typeface="Arial MT"/>
              <a:buChar char="•"/>
              <a:tabLst>
                <a:tab pos="1021080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Card와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Krueger의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전/후의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시차가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짧았고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두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지역이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spc="-20" dirty="0">
                <a:solidFill>
                  <a:srgbClr val="333D47"/>
                </a:solidFill>
                <a:latin typeface="Malgun Gothic"/>
                <a:cs typeface="Malgun Gothic"/>
              </a:rPr>
              <a:t>지리적으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로 인접해 있으며 비슷한</a:t>
            </a:r>
            <a:r>
              <a:rPr sz="1800" b="1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경제적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환경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에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있었음</a:t>
            </a:r>
            <a:endParaRPr sz="1800">
              <a:latin typeface="Malgun Gothic"/>
              <a:cs typeface="Malgun Gothic"/>
            </a:endParaRPr>
          </a:p>
          <a:p>
            <a:pPr marL="1021080" marR="8255" lvl="2" indent="-229235">
              <a:lnSpc>
                <a:spcPct val="110000"/>
              </a:lnSpc>
              <a:spcBef>
                <a:spcPts val="430"/>
              </a:spcBef>
              <a:buFont typeface="Arial MT"/>
              <a:buChar char="•"/>
              <a:tabLst>
                <a:tab pos="1021080" algn="l"/>
              </a:tabLst>
            </a:pP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비슷한</a:t>
            </a:r>
            <a:r>
              <a:rPr sz="18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집단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비슷한 외부</a:t>
            </a:r>
            <a:r>
              <a:rPr sz="1800" b="1" u="sng" spc="1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영향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을 받는다면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비슷한</a:t>
            </a:r>
            <a:r>
              <a:rPr sz="1800" b="1" u="sng" spc="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추세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를 보일 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것이다!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라는, 병행추세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가정에 대한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간접적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근거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제시</a:t>
            </a:r>
            <a:endParaRPr sz="1800">
              <a:latin typeface="Malgun Gothic"/>
              <a:cs typeface="Malgun Gothic"/>
            </a:endParaRPr>
          </a:p>
          <a:p>
            <a:pPr marL="562610" marR="77470" lvl="1" indent="-227965">
              <a:lnSpc>
                <a:spcPct val="110000"/>
              </a:lnSpc>
              <a:spcBef>
                <a:spcPts val="3244"/>
              </a:spcBef>
              <a:buFont typeface="Wingdings"/>
              <a:buChar char=""/>
              <a:tabLst>
                <a:tab pos="563880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Q.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만약에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사이에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무시할 수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없을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정도로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큰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특성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차이가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0" dirty="0">
                <a:solidFill>
                  <a:srgbClr val="333D47"/>
                </a:solidFill>
                <a:latin typeface="Malgun Gothic"/>
                <a:cs typeface="Malgun Gothic"/>
              </a:rPr>
              <a:t>존 	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재한다면 어떻게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하면 좋을까? </a:t>
            </a:r>
            <a:r>
              <a:rPr sz="1800" spc="-20" dirty="0">
                <a:solidFill>
                  <a:srgbClr val="333D47"/>
                </a:solidFill>
                <a:latin typeface="Malgun Gothic"/>
                <a:cs typeface="Malgun Gothic"/>
              </a:rPr>
              <a:t>(후술)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089" y="1017270"/>
            <a:ext cx="8081009" cy="2280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" indent="-30289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15595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추정량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Clr>
                <a:srgbClr val="2A2C2C"/>
              </a:buClr>
              <a:buFont typeface="Malgun Gothic"/>
              <a:buAutoNum type="arabicPeriod" startAt="2"/>
            </a:pPr>
            <a:endParaRPr sz="2000">
              <a:latin typeface="Malgun Gothic"/>
              <a:cs typeface="Malgun Gothic"/>
            </a:endParaRPr>
          </a:p>
          <a:p>
            <a:pPr marL="563880" lvl="1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DID</a:t>
            </a:r>
            <a:r>
              <a:rPr sz="2000" spc="-2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분석의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핵심인</a:t>
            </a:r>
            <a:r>
              <a:rPr sz="2000" spc="-17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41E41"/>
                </a:solidFill>
                <a:latin typeface="Arial"/>
                <a:cs typeface="Arial"/>
              </a:rPr>
              <a:t>DID</a:t>
            </a:r>
            <a:r>
              <a:rPr sz="2000" b="1" spc="-20" dirty="0">
                <a:solidFill>
                  <a:srgbClr val="041E4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41E41"/>
                </a:solidFill>
                <a:latin typeface="Arial"/>
                <a:cs typeface="Arial"/>
              </a:rPr>
              <a:t>Estimator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,</a:t>
            </a:r>
            <a:r>
              <a:rPr sz="2000" spc="-3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즉</a:t>
            </a:r>
            <a:r>
              <a:rPr sz="2000" spc="-17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41E41"/>
                </a:solidFill>
                <a:latin typeface="Malgun Gothic"/>
                <a:cs typeface="Malgun Gothic"/>
              </a:rPr>
              <a:t>순수한</a:t>
            </a:r>
            <a:r>
              <a:rPr sz="2000" b="1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41E41"/>
                </a:solidFill>
                <a:latin typeface="Malgun Gothic"/>
                <a:cs typeface="Malgun Gothic"/>
              </a:rPr>
              <a:t>처치효과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를</a:t>
            </a:r>
            <a:r>
              <a:rPr sz="2000" spc="-18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spc="-20" dirty="0">
                <a:solidFill>
                  <a:srgbClr val="041E41"/>
                </a:solidFill>
                <a:latin typeface="Malgun Gothic"/>
                <a:cs typeface="Malgun Gothic"/>
              </a:rPr>
              <a:t>추정하는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solidFill>
                  <a:srgbClr val="041E41"/>
                </a:solidFill>
                <a:latin typeface="Malgun Gothic"/>
                <a:cs typeface="Malgun Gothic"/>
              </a:rPr>
              <a:t>모형을</a:t>
            </a:r>
            <a:r>
              <a:rPr sz="2000" spc="-15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041E41"/>
                </a:solidFill>
                <a:latin typeface="Malgun Gothic"/>
                <a:cs typeface="Malgun Gothic"/>
              </a:rPr>
              <a:t>구축하고</a:t>
            </a:r>
            <a:r>
              <a:rPr sz="2000" spc="-15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이를</a:t>
            </a:r>
            <a:r>
              <a:rPr sz="20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041E41"/>
                </a:solidFill>
                <a:latin typeface="Malgun Gothic"/>
                <a:cs typeface="Malgun Gothic"/>
              </a:rPr>
              <a:t>바탕으로</a:t>
            </a:r>
            <a:r>
              <a:rPr sz="2000" spc="-15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DID</a:t>
            </a:r>
            <a:r>
              <a:rPr sz="2000" spc="1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41E41"/>
                </a:solidFill>
                <a:latin typeface="Arial MT"/>
                <a:cs typeface="Arial MT"/>
              </a:rPr>
              <a:t>Estimator</a:t>
            </a:r>
            <a:r>
              <a:rPr sz="2000" spc="-10" dirty="0">
                <a:solidFill>
                  <a:srgbClr val="041E41"/>
                </a:solidFill>
                <a:latin typeface="Malgun Gothic"/>
                <a:cs typeface="Malgun Gothic"/>
              </a:rPr>
              <a:t>를</a:t>
            </a:r>
            <a:r>
              <a:rPr sz="2000" spc="-15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041E41"/>
                </a:solidFill>
                <a:latin typeface="Malgun Gothic"/>
                <a:cs typeface="Malgun Gothic"/>
              </a:rPr>
              <a:t>추정하는</a:t>
            </a:r>
            <a:r>
              <a:rPr sz="2000" spc="-15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041E41"/>
                </a:solidFill>
                <a:latin typeface="Malgun Gothic"/>
                <a:cs typeface="Malgun Gothic"/>
              </a:rPr>
              <a:t>단계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lvl="1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앞서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학습한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주요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개념들을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변수화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,</a:t>
            </a:r>
            <a:r>
              <a:rPr sz="2000" spc="-3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수식화하여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41E41"/>
                </a:solidFill>
                <a:latin typeface="Malgun Gothic"/>
                <a:cs typeface="Malgun Gothic"/>
              </a:rPr>
              <a:t>선형회귀분석</a:t>
            </a:r>
            <a:r>
              <a:rPr sz="2000" b="1" spc="-19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041E41"/>
                </a:solidFill>
                <a:latin typeface="Malgun Gothic"/>
                <a:cs typeface="Malgun Gothic"/>
              </a:rPr>
              <a:t>진행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Conducting</a:t>
            </a:r>
            <a:r>
              <a:rPr spc="275" dirty="0"/>
              <a:t> </a:t>
            </a:r>
            <a:r>
              <a:rPr dirty="0"/>
              <a:t>DID</a:t>
            </a:r>
            <a:r>
              <a:rPr spc="265" dirty="0"/>
              <a:t> </a:t>
            </a:r>
            <a:r>
              <a:rPr spc="65" dirty="0"/>
              <a:t>Analysis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2923" y="3374135"/>
            <a:ext cx="5343320" cy="326525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Conducting</a:t>
            </a:r>
            <a:r>
              <a:rPr spc="275" dirty="0"/>
              <a:t> </a:t>
            </a:r>
            <a:r>
              <a:rPr dirty="0"/>
              <a:t>DID</a:t>
            </a:r>
            <a:r>
              <a:rPr spc="265" dirty="0"/>
              <a:t> </a:t>
            </a:r>
            <a:r>
              <a:rPr spc="6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6045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2.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추정량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표현을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위한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변수화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02892" y="2077720"/>
          <a:ext cx="6184900" cy="1101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처치</a:t>
                      </a:r>
                      <a:r>
                        <a:rPr sz="1800" b="1" spc="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이전 </a:t>
                      </a:r>
                      <a:r>
                        <a:rPr sz="1800" b="1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(B)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처치 이후 </a:t>
                      </a:r>
                      <a:r>
                        <a:rPr sz="1800" b="1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(A)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처치군</a:t>
                      </a:r>
                      <a:r>
                        <a:rPr sz="1800" b="1" spc="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(T)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-37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-37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대조군</a:t>
                      </a:r>
                      <a:r>
                        <a:rPr sz="1800" b="1" spc="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(C)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sz="1950" spc="-37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sz="1950" spc="-37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02892" y="4312539"/>
          <a:ext cx="6184900" cy="1101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657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-37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229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-37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832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sz="1950" spc="-37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403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sz="1950" spc="-37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Treat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848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848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784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784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After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848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848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784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784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957671" y="3485212"/>
            <a:ext cx="746125" cy="567690"/>
            <a:chOff x="3957671" y="3485212"/>
            <a:chExt cx="746125" cy="56769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671" y="3485212"/>
              <a:ext cx="745547" cy="5673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8307" y="3500628"/>
              <a:ext cx="688847" cy="5029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988307" y="3500628"/>
              <a:ext cx="688975" cy="502920"/>
            </a:xfrm>
            <a:custGeom>
              <a:avLst/>
              <a:gdLst/>
              <a:ahLst/>
              <a:cxnLst/>
              <a:rect l="l" t="t" r="r" b="b"/>
              <a:pathLst>
                <a:path w="688975" h="502920">
                  <a:moveTo>
                    <a:pt x="0" y="251460"/>
                  </a:moveTo>
                  <a:lnTo>
                    <a:pt x="172212" y="251460"/>
                  </a:lnTo>
                  <a:lnTo>
                    <a:pt x="172212" y="0"/>
                  </a:lnTo>
                  <a:lnTo>
                    <a:pt x="516636" y="0"/>
                  </a:lnTo>
                  <a:lnTo>
                    <a:pt x="516636" y="251460"/>
                  </a:lnTo>
                  <a:lnTo>
                    <a:pt x="688847" y="251460"/>
                  </a:lnTo>
                  <a:lnTo>
                    <a:pt x="344424" y="502920"/>
                  </a:lnTo>
                  <a:lnTo>
                    <a:pt x="0" y="251460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06441" y="3623817"/>
            <a:ext cx="36042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Treat와</a:t>
            </a:r>
            <a:r>
              <a:rPr sz="16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After라는</a:t>
            </a:r>
            <a:r>
              <a:rPr sz="1600" b="1" spc="-6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두</a:t>
            </a:r>
            <a:r>
              <a:rPr sz="1600" b="1" spc="-6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변수로</a:t>
            </a:r>
            <a:r>
              <a:rPr sz="1600" b="1" spc="-5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변환/표현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84870" cy="2588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도시재생사업의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부동산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가격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영향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평가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서울시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도시재생활성화사업</a:t>
            </a:r>
            <a:endParaRPr sz="20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서울시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지역균형발전사업의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일환으로,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지역에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새로운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산업단지,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항만,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공항,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철도,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도로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등을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설치하여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핵심적인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기능을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부여하고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고용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기반을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창출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하거나,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생활권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단위의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생활환경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개선,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기초생활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인프라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확충,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공동체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활성화,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골목경제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살리기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등을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사업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7044" y="3674401"/>
            <a:ext cx="5012435" cy="291842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Conducting</a:t>
            </a:r>
            <a:r>
              <a:rPr spc="275" dirty="0"/>
              <a:t> </a:t>
            </a:r>
            <a:r>
              <a:rPr dirty="0"/>
              <a:t>DID</a:t>
            </a:r>
            <a:r>
              <a:rPr spc="265" dirty="0"/>
              <a:t> </a:t>
            </a:r>
            <a:r>
              <a:rPr spc="6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39020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2.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추정량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회귀식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도출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3061462"/>
            <a:ext cx="7775575" cy="1123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DID의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목적은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순수한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처치효과(DID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Estimator)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구하는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Wingdings"/>
              <a:buChar char=""/>
            </a:pPr>
            <a:endParaRPr sz="2000">
              <a:latin typeface="Malgun Gothic"/>
              <a:cs typeface="Malgun Gothic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표현법을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아래와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선형회귀모형을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6777" y="4189602"/>
            <a:ext cx="29641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Estimator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구할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있음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02892" y="1669923"/>
          <a:ext cx="6184900" cy="1101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657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-37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229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-37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832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sz="1950" spc="-37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403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sz="1950" spc="-37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Treat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848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848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784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784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After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848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848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784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784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3828" y="5803391"/>
            <a:ext cx="495300" cy="5105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2472" y="4751232"/>
            <a:ext cx="6849109" cy="129349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02690">
              <a:lnSpc>
                <a:spcPct val="100000"/>
              </a:lnSpc>
              <a:spcBef>
                <a:spcPts val="1440"/>
              </a:spcBef>
            </a:pP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8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𝛽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175" spc="30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𝛽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𝑇𝑟𝑒𝑎𝑡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𝛽</a:t>
            </a:r>
            <a:r>
              <a:rPr sz="2175" baseline="-15325" dirty="0">
                <a:latin typeface="Cambria Math"/>
                <a:cs typeface="Cambria Math"/>
              </a:rPr>
              <a:t>2</a:t>
            </a:r>
            <a:r>
              <a:rPr sz="2000" dirty="0">
                <a:latin typeface="Cambria Math"/>
                <a:cs typeface="Cambria Math"/>
              </a:rPr>
              <a:t>𝐴𝑓𝑡𝑒𝑟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𝜷</a:t>
            </a:r>
            <a:r>
              <a:rPr sz="2175" baseline="-15325" dirty="0">
                <a:solidFill>
                  <a:srgbClr val="FF0000"/>
                </a:solidFill>
                <a:latin typeface="Cambria Math"/>
                <a:cs typeface="Cambria Math"/>
              </a:rPr>
              <a:t>𝟑</a:t>
            </a:r>
            <a:r>
              <a:rPr sz="2000" dirty="0">
                <a:latin typeface="Cambria Math"/>
                <a:cs typeface="Cambria Math"/>
              </a:rPr>
              <a:t>𝑇𝑟𝑒𝑎𝑡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×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𝐴𝑓𝑡𝑒𝑟</a:t>
            </a:r>
            <a:endParaRPr sz="2000">
              <a:latin typeface="Cambria Math"/>
              <a:cs typeface="Cambria Math"/>
            </a:endParaRPr>
          </a:p>
          <a:p>
            <a:pPr marL="6217285">
              <a:lnSpc>
                <a:spcPct val="100000"/>
              </a:lnSpc>
              <a:spcBef>
                <a:spcPts val="1340"/>
              </a:spcBef>
            </a:pPr>
            <a:r>
              <a:rPr sz="20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왜…?</a:t>
            </a:r>
            <a:endParaRPr sz="2000">
              <a:latin typeface="Malgun Gothic"/>
              <a:cs typeface="Malgun Gothic"/>
            </a:endParaRPr>
          </a:p>
          <a:p>
            <a:pPr marL="26670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6670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</a:t>
            </a:r>
            <a:r>
              <a:rPr sz="20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회귀식에서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latin typeface="Cambria Math"/>
                <a:cs typeface="Cambria Math"/>
              </a:rPr>
              <a:t>𝜷</a:t>
            </a:r>
            <a:r>
              <a:rPr sz="2175" baseline="-15325" dirty="0">
                <a:latin typeface="Cambria Math"/>
                <a:cs typeface="Cambria Math"/>
              </a:rPr>
              <a:t>𝟑</a:t>
            </a:r>
            <a:r>
              <a:rPr sz="2000" dirty="0">
                <a:latin typeface="Malgun Gothic"/>
                <a:cs typeface="Malgun Gothic"/>
              </a:rPr>
              <a:t>의</a:t>
            </a:r>
            <a:r>
              <a:rPr sz="2000" spc="1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추정치가</a:t>
            </a:r>
            <a:r>
              <a:rPr sz="2000" spc="-5" dirty="0">
                <a:latin typeface="Malgun Gothic"/>
                <a:cs typeface="Malgun Gothic"/>
              </a:rPr>
              <a:t> </a:t>
            </a:r>
            <a:r>
              <a:rPr sz="2000" b="1" dirty="0">
                <a:latin typeface="Malgun Gothic"/>
                <a:cs typeface="Malgun Gothic"/>
              </a:rPr>
              <a:t>DID</a:t>
            </a:r>
            <a:r>
              <a:rPr sz="2000" b="1" spc="-10" dirty="0">
                <a:latin typeface="Malgun Gothic"/>
                <a:cs typeface="Malgun Gothic"/>
              </a:rPr>
              <a:t> Estimator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1429" y="4183760"/>
            <a:ext cx="39814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006FC0"/>
                </a:solidFill>
                <a:latin typeface="Malgun Gothic"/>
                <a:cs typeface="Malgun Gothic"/>
              </a:rPr>
              <a:t>Treat</a:t>
            </a:r>
            <a:r>
              <a:rPr sz="1600" b="1" spc="-3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변수와</a:t>
            </a:r>
            <a:r>
              <a:rPr sz="1600" b="1" spc="-4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After</a:t>
            </a:r>
            <a:r>
              <a:rPr sz="1600" b="1" spc="-4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변수를</a:t>
            </a:r>
            <a:r>
              <a:rPr sz="1600" b="1" spc="-4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006FC0"/>
                </a:solidFill>
                <a:latin typeface="Malgun Gothic"/>
                <a:cs typeface="Malgun Gothic"/>
              </a:rPr>
              <a:t>곱한,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교차항</a:t>
            </a:r>
            <a:r>
              <a:rPr sz="1600" b="1" spc="-6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혹은</a:t>
            </a:r>
            <a:r>
              <a:rPr sz="1600" b="1" spc="-7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상호작용항</a:t>
            </a:r>
            <a:r>
              <a:rPr sz="1600" b="1" spc="-5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6FC0"/>
                </a:solidFill>
                <a:latin typeface="Malgun Gothic"/>
                <a:cs typeface="Malgun Gothic"/>
              </a:rPr>
              <a:t>(interaction</a:t>
            </a:r>
            <a:r>
              <a:rPr sz="1600" b="1" spc="-55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6FC0"/>
                </a:solidFill>
                <a:latin typeface="Malgun Gothic"/>
                <a:cs typeface="Malgun Gothic"/>
              </a:rPr>
              <a:t>term)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19928" y="4625289"/>
            <a:ext cx="1630680" cy="457834"/>
            <a:chOff x="5519928" y="4625289"/>
            <a:chExt cx="1630680" cy="457834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5728" y="4625289"/>
              <a:ext cx="342900" cy="4572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325362" y="4648581"/>
              <a:ext cx="186055" cy="299720"/>
            </a:xfrm>
            <a:custGeom>
              <a:avLst/>
              <a:gdLst/>
              <a:ahLst/>
              <a:cxnLst/>
              <a:rect l="l" t="t" r="r" b="b"/>
              <a:pathLst>
                <a:path w="186054" h="299720">
                  <a:moveTo>
                    <a:pt x="6223" y="214503"/>
                  </a:moveTo>
                  <a:lnTo>
                    <a:pt x="0" y="299466"/>
                  </a:lnTo>
                  <a:lnTo>
                    <a:pt x="71754" y="253492"/>
                  </a:lnTo>
                  <a:lnTo>
                    <a:pt x="68339" y="251460"/>
                  </a:lnTo>
                  <a:lnTo>
                    <a:pt x="43434" y="251460"/>
                  </a:lnTo>
                  <a:lnTo>
                    <a:pt x="21589" y="238379"/>
                  </a:lnTo>
                  <a:lnTo>
                    <a:pt x="28073" y="227503"/>
                  </a:lnTo>
                  <a:lnTo>
                    <a:pt x="6223" y="214503"/>
                  </a:lnTo>
                  <a:close/>
                </a:path>
                <a:path w="186054" h="299720">
                  <a:moveTo>
                    <a:pt x="28073" y="227503"/>
                  </a:moveTo>
                  <a:lnTo>
                    <a:pt x="21589" y="238379"/>
                  </a:lnTo>
                  <a:lnTo>
                    <a:pt x="43434" y="251460"/>
                  </a:lnTo>
                  <a:lnTo>
                    <a:pt x="49952" y="240520"/>
                  </a:lnTo>
                  <a:lnTo>
                    <a:pt x="28073" y="227503"/>
                  </a:lnTo>
                  <a:close/>
                </a:path>
                <a:path w="186054" h="299720">
                  <a:moveTo>
                    <a:pt x="49952" y="240520"/>
                  </a:moveTo>
                  <a:lnTo>
                    <a:pt x="43434" y="251460"/>
                  </a:lnTo>
                  <a:lnTo>
                    <a:pt x="68339" y="251460"/>
                  </a:lnTo>
                  <a:lnTo>
                    <a:pt x="49952" y="240520"/>
                  </a:lnTo>
                  <a:close/>
                </a:path>
                <a:path w="186054" h="299720">
                  <a:moveTo>
                    <a:pt x="163702" y="0"/>
                  </a:moveTo>
                  <a:lnTo>
                    <a:pt x="28073" y="227503"/>
                  </a:lnTo>
                  <a:lnTo>
                    <a:pt x="49952" y="240520"/>
                  </a:lnTo>
                  <a:lnTo>
                    <a:pt x="185546" y="12954"/>
                  </a:lnTo>
                  <a:lnTo>
                    <a:pt x="163702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19928" y="4911788"/>
              <a:ext cx="1630679" cy="10661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563362" y="4947666"/>
              <a:ext cx="1536065" cy="0"/>
            </a:xfrm>
            <a:custGeom>
              <a:avLst/>
              <a:gdLst/>
              <a:ahLst/>
              <a:cxnLst/>
              <a:rect l="l" t="t" r="r" b="b"/>
              <a:pathLst>
                <a:path w="1536065">
                  <a:moveTo>
                    <a:pt x="0" y="0"/>
                  </a:moveTo>
                  <a:lnTo>
                    <a:pt x="1535811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Conducting</a:t>
            </a:r>
            <a:r>
              <a:rPr spc="275" dirty="0"/>
              <a:t> </a:t>
            </a:r>
            <a:r>
              <a:rPr dirty="0"/>
              <a:t>DID</a:t>
            </a:r>
            <a:r>
              <a:rPr spc="265" dirty="0"/>
              <a:t> </a:t>
            </a:r>
            <a:r>
              <a:rPr spc="6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52997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2.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추정량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추정량의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도출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배경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9050" y="2892044"/>
            <a:ext cx="53809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9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𝛽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175" spc="284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𝛽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𝑇𝑟𝑒𝑎𝑡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𝛽</a:t>
            </a:r>
            <a:r>
              <a:rPr sz="2175" baseline="-15325" dirty="0">
                <a:latin typeface="Cambria Math"/>
                <a:cs typeface="Cambria Math"/>
              </a:rPr>
              <a:t>2</a:t>
            </a:r>
            <a:r>
              <a:rPr sz="2000" dirty="0">
                <a:latin typeface="Cambria Math"/>
                <a:cs typeface="Cambria Math"/>
              </a:rPr>
              <a:t>𝐴𝑓𝑡𝑒𝑟 +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𝛽</a:t>
            </a:r>
            <a:r>
              <a:rPr sz="2175" baseline="-15325" dirty="0">
                <a:latin typeface="Cambria Math"/>
                <a:cs typeface="Cambria Math"/>
              </a:rPr>
              <a:t>3</a:t>
            </a:r>
            <a:r>
              <a:rPr sz="2000" dirty="0">
                <a:latin typeface="Cambria Math"/>
                <a:cs typeface="Cambria Math"/>
              </a:rPr>
              <a:t>𝑇𝑟𝑒𝑎𝑡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×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𝐴𝑓𝑡𝑒𝑟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9050" y="3501644"/>
            <a:ext cx="3622675" cy="270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1B1F2E"/>
                </a:solidFill>
                <a:latin typeface="Malgun Gothic"/>
                <a:cs typeface="Malgun Gothic"/>
              </a:rPr>
              <a:t>DID</a:t>
            </a:r>
            <a:r>
              <a:rPr sz="20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1B1F2E"/>
                </a:solidFill>
                <a:latin typeface="Malgun Gothic"/>
                <a:cs typeface="Malgun Gothic"/>
              </a:rPr>
              <a:t>추정량</a:t>
            </a:r>
            <a:r>
              <a:rPr sz="20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1B1F2E"/>
                </a:solidFill>
                <a:latin typeface="Malgun Gothic"/>
                <a:cs typeface="Malgun Gothic"/>
              </a:rPr>
              <a:t>(DID</a:t>
            </a:r>
            <a:r>
              <a:rPr sz="2000" b="1" spc="-5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1B1F2E"/>
                </a:solidFill>
                <a:latin typeface="Malgun Gothic"/>
                <a:cs typeface="Malgun Gothic"/>
              </a:rPr>
              <a:t>estimator)</a:t>
            </a:r>
            <a:r>
              <a:rPr sz="20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endParaRPr sz="2000">
              <a:latin typeface="Malgun Gothic"/>
              <a:cs typeface="Malgun Gothic"/>
            </a:endParaRPr>
          </a:p>
          <a:p>
            <a:pPr marL="38100">
              <a:lnSpc>
                <a:spcPct val="100000"/>
              </a:lnSpc>
              <a:spcBef>
                <a:spcPts val="2410"/>
              </a:spcBef>
            </a:pPr>
            <a:r>
              <a:rPr sz="2000" b="1" dirty="0">
                <a:latin typeface="Malgun Gothic"/>
                <a:cs typeface="Malgun Gothic"/>
              </a:rPr>
              <a:t>위</a:t>
            </a:r>
            <a:r>
              <a:rPr sz="2000" b="1" spc="-10" dirty="0">
                <a:latin typeface="Malgun Gothic"/>
                <a:cs typeface="Malgun Gothic"/>
              </a:rPr>
              <a:t> </a:t>
            </a:r>
            <a:r>
              <a:rPr sz="2000" b="1" dirty="0">
                <a:latin typeface="Malgun Gothic"/>
                <a:cs typeface="Malgun Gothic"/>
              </a:rPr>
              <a:t>변수</a:t>
            </a:r>
            <a:r>
              <a:rPr sz="2000" b="1" spc="-10" dirty="0">
                <a:latin typeface="Malgun Gothic"/>
                <a:cs typeface="Malgun Gothic"/>
              </a:rPr>
              <a:t> </a:t>
            </a:r>
            <a:r>
              <a:rPr sz="2000" b="1" dirty="0">
                <a:latin typeface="Malgun Gothic"/>
                <a:cs typeface="Malgun Gothic"/>
              </a:rPr>
              <a:t>표현법을</a:t>
            </a:r>
            <a:r>
              <a:rPr sz="2000" b="1" spc="-20" dirty="0">
                <a:latin typeface="Malgun Gothic"/>
                <a:cs typeface="Malgun Gothic"/>
              </a:rPr>
              <a:t> </a:t>
            </a:r>
            <a:r>
              <a:rPr sz="2000" b="1" spc="-10" dirty="0">
                <a:latin typeface="Malgun Gothic"/>
                <a:cs typeface="Malgun Gothic"/>
              </a:rPr>
              <a:t>고려하면…</a:t>
            </a:r>
            <a:endParaRPr sz="2000">
              <a:latin typeface="Malgun Gothic"/>
              <a:cs typeface="Malgun Gothic"/>
            </a:endParaRPr>
          </a:p>
          <a:p>
            <a:pPr marL="111125">
              <a:lnSpc>
                <a:spcPct val="100000"/>
              </a:lnSpc>
              <a:spcBef>
                <a:spcPts val="1325"/>
              </a:spcBef>
            </a:pPr>
            <a:r>
              <a:rPr sz="2000" dirty="0">
                <a:latin typeface="Cambria Math"/>
                <a:cs typeface="Cambria Math"/>
              </a:rPr>
              <a:t>𝑇</a:t>
            </a:r>
            <a:r>
              <a:rPr sz="2175" baseline="-15325" dirty="0">
                <a:latin typeface="Cambria Math"/>
                <a:cs typeface="Cambria Math"/>
              </a:rPr>
              <a:t>𝐵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Cambria Math"/>
                <a:cs typeface="Cambria Math"/>
              </a:rPr>
              <a:t>𝛽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175" spc="24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𝛽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  <a:p>
            <a:pPr marL="111125">
              <a:lnSpc>
                <a:spcPct val="100000"/>
              </a:lnSpc>
              <a:spcBef>
                <a:spcPts val="869"/>
              </a:spcBef>
            </a:pPr>
            <a:r>
              <a:rPr sz="2000" spc="-35" dirty="0">
                <a:latin typeface="Cambria Math"/>
                <a:cs typeface="Cambria Math"/>
              </a:rPr>
              <a:t>𝑇</a:t>
            </a:r>
            <a:r>
              <a:rPr sz="2175" spc="-52" baseline="-15325" dirty="0">
                <a:latin typeface="Cambria Math"/>
                <a:cs typeface="Cambria Math"/>
              </a:rPr>
              <a:t>𝐴</a:t>
            </a:r>
            <a:r>
              <a:rPr sz="2000" spc="-35" dirty="0">
                <a:latin typeface="Arial MT"/>
                <a:cs typeface="Arial MT"/>
              </a:rPr>
              <a:t>=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Cambria Math"/>
                <a:cs typeface="Cambria Math"/>
              </a:rPr>
              <a:t>𝛽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175" spc="22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6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𝛽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175" spc="21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6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𝛽</a:t>
            </a:r>
            <a:r>
              <a:rPr sz="2175" baseline="-15325" dirty="0">
                <a:latin typeface="Cambria Math"/>
                <a:cs typeface="Cambria Math"/>
              </a:rPr>
              <a:t>2</a:t>
            </a:r>
            <a:r>
              <a:rPr sz="2175" spc="23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6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𝛽</a:t>
            </a:r>
            <a:r>
              <a:rPr sz="2175" spc="-37" baseline="-15325" dirty="0">
                <a:latin typeface="Cambria Math"/>
                <a:cs typeface="Cambria Math"/>
              </a:rPr>
              <a:t>3</a:t>
            </a:r>
            <a:endParaRPr sz="2175" baseline="-15325">
              <a:latin typeface="Cambria Math"/>
              <a:cs typeface="Cambria Math"/>
            </a:endParaRPr>
          </a:p>
          <a:p>
            <a:pPr marL="111125">
              <a:lnSpc>
                <a:spcPct val="100000"/>
              </a:lnSpc>
              <a:spcBef>
                <a:spcPts val="1055"/>
              </a:spcBef>
            </a:pPr>
            <a:r>
              <a:rPr sz="2000" dirty="0">
                <a:latin typeface="Cambria Math"/>
                <a:cs typeface="Cambria Math"/>
              </a:rPr>
              <a:t>𝐶</a:t>
            </a:r>
            <a:r>
              <a:rPr sz="2175" baseline="-15325" dirty="0">
                <a:latin typeface="Cambria Math"/>
                <a:cs typeface="Cambria Math"/>
              </a:rPr>
              <a:t>𝐵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𝛽</a:t>
            </a:r>
            <a:r>
              <a:rPr sz="2175" spc="-37" baseline="-15325" dirty="0">
                <a:latin typeface="Cambria Math"/>
                <a:cs typeface="Cambria Math"/>
              </a:rPr>
              <a:t>0</a:t>
            </a:r>
            <a:endParaRPr sz="2175" baseline="-15325">
              <a:latin typeface="Cambria Math"/>
              <a:cs typeface="Cambria Math"/>
            </a:endParaRPr>
          </a:p>
          <a:p>
            <a:pPr marL="111125">
              <a:lnSpc>
                <a:spcPct val="100000"/>
              </a:lnSpc>
              <a:spcBef>
                <a:spcPts val="1060"/>
              </a:spcBef>
            </a:pPr>
            <a:r>
              <a:rPr sz="2000" dirty="0">
                <a:latin typeface="Cambria Math"/>
                <a:cs typeface="Cambria Math"/>
              </a:rPr>
              <a:t>𝐶</a:t>
            </a:r>
            <a:r>
              <a:rPr sz="2175" baseline="-15325" dirty="0">
                <a:latin typeface="Cambria Math"/>
                <a:cs typeface="Cambria Math"/>
              </a:rPr>
              <a:t>𝐴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dirty="0">
                <a:latin typeface="Cambria Math"/>
                <a:cs typeface="Cambria Math"/>
              </a:rPr>
              <a:t>𝛽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175" spc="337" baseline="-1532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+𝛽</a:t>
            </a:r>
            <a:r>
              <a:rPr sz="2175" spc="-37" baseline="-15325" dirty="0">
                <a:latin typeface="Cambria Math"/>
                <a:cs typeface="Cambria Math"/>
              </a:rPr>
              <a:t>2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83988" y="3577844"/>
            <a:ext cx="979805" cy="236220"/>
          </a:xfrm>
          <a:custGeom>
            <a:avLst/>
            <a:gdLst/>
            <a:ahLst/>
            <a:cxnLst/>
            <a:rect l="l" t="t" r="r" b="b"/>
            <a:pathLst>
              <a:path w="979804" h="236220">
                <a:moveTo>
                  <a:pt x="904621" y="0"/>
                </a:moveTo>
                <a:lnTo>
                  <a:pt x="901319" y="9651"/>
                </a:lnTo>
                <a:lnTo>
                  <a:pt x="914941" y="15557"/>
                </a:lnTo>
                <a:lnTo>
                  <a:pt x="926671" y="23748"/>
                </a:lnTo>
                <a:lnTo>
                  <a:pt x="950573" y="61723"/>
                </a:lnTo>
                <a:lnTo>
                  <a:pt x="958341" y="116712"/>
                </a:lnTo>
                <a:lnTo>
                  <a:pt x="957462" y="137497"/>
                </a:lnTo>
                <a:lnTo>
                  <a:pt x="944372" y="188467"/>
                </a:lnTo>
                <a:lnTo>
                  <a:pt x="915154" y="220257"/>
                </a:lnTo>
                <a:lnTo>
                  <a:pt x="901700" y="226186"/>
                </a:lnTo>
                <a:lnTo>
                  <a:pt x="904621" y="235838"/>
                </a:lnTo>
                <a:lnTo>
                  <a:pt x="949733" y="208996"/>
                </a:lnTo>
                <a:lnTo>
                  <a:pt x="975010" y="159607"/>
                </a:lnTo>
                <a:lnTo>
                  <a:pt x="979804" y="117982"/>
                </a:lnTo>
                <a:lnTo>
                  <a:pt x="978590" y="96337"/>
                </a:lnTo>
                <a:lnTo>
                  <a:pt x="968875" y="58046"/>
                </a:lnTo>
                <a:lnTo>
                  <a:pt x="936736" y="15176"/>
                </a:lnTo>
                <a:lnTo>
                  <a:pt x="921744" y="6219"/>
                </a:lnTo>
                <a:lnTo>
                  <a:pt x="904621" y="0"/>
                </a:lnTo>
                <a:close/>
              </a:path>
              <a:path w="979804" h="236220">
                <a:moveTo>
                  <a:pt x="75184" y="0"/>
                </a:moveTo>
                <a:lnTo>
                  <a:pt x="30196" y="26896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21" y="220678"/>
                </a:lnTo>
                <a:lnTo>
                  <a:pt x="75184" y="235838"/>
                </a:lnTo>
                <a:lnTo>
                  <a:pt x="78104" y="226186"/>
                </a:lnTo>
                <a:lnTo>
                  <a:pt x="64722" y="220257"/>
                </a:lnTo>
                <a:lnTo>
                  <a:pt x="53149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3" y="46989"/>
                </a:lnTo>
                <a:lnTo>
                  <a:pt x="64936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2A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16753" y="3501644"/>
            <a:ext cx="23736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1026160" algn="l"/>
              </a:tabLst>
            </a:pPr>
            <a:r>
              <a:rPr sz="2000" spc="-45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2175" spc="-67" baseline="-15325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2175" spc="165" baseline="-15325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2000" spc="-85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000" spc="-35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2175" spc="-52" baseline="-15325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2175" baseline="-15325" dirty="0">
                <a:solidFill>
                  <a:srgbClr val="2A2C2C"/>
                </a:solidFill>
                <a:latin typeface="Cambria Math"/>
                <a:cs typeface="Cambria Math"/>
              </a:rPr>
              <a:t>	</a:t>
            </a:r>
            <a:r>
              <a:rPr sz="20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2000" spc="-60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A2C2C"/>
                </a:solidFill>
                <a:latin typeface="Cambria Math"/>
                <a:cs typeface="Cambria Math"/>
              </a:rPr>
              <a:t>(𝐶</a:t>
            </a:r>
            <a:r>
              <a:rPr sz="2175" baseline="-15325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2175" spc="202" baseline="-15325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2000" spc="-60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000" spc="-25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2000" spc="-25" dirty="0">
                <a:solidFill>
                  <a:srgbClr val="2A2C2C"/>
                </a:solidFill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02892" y="1669923"/>
          <a:ext cx="6184900" cy="1101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657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-37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229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-37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832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sz="1950" spc="-37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403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sz="1950" spc="-37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Treat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848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848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784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784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After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848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848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784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784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0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177282" y="4459281"/>
            <a:ext cx="1914525" cy="90233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5"/>
              </a:spcBef>
            </a:pPr>
            <a:r>
              <a:rPr sz="2000" spc="-45" dirty="0">
                <a:latin typeface="Cambria Math"/>
                <a:cs typeface="Cambria Math"/>
              </a:rPr>
              <a:t>𝑇</a:t>
            </a:r>
            <a:r>
              <a:rPr sz="2175" spc="-67" baseline="-15325" dirty="0">
                <a:latin typeface="Cambria Math"/>
                <a:cs typeface="Cambria Math"/>
              </a:rPr>
              <a:t>𝐴</a:t>
            </a:r>
            <a:r>
              <a:rPr sz="2175" spc="20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6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𝑇</a:t>
            </a:r>
            <a:r>
              <a:rPr sz="2175" baseline="-15325" dirty="0">
                <a:latin typeface="Cambria Math"/>
                <a:cs typeface="Cambria Math"/>
              </a:rPr>
              <a:t>𝐵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Cambria Math"/>
                <a:cs typeface="Cambria Math"/>
              </a:rPr>
              <a:t>𝛽</a:t>
            </a:r>
            <a:r>
              <a:rPr sz="2175" baseline="-15325" dirty="0">
                <a:latin typeface="Cambria Math"/>
                <a:cs typeface="Cambria Math"/>
              </a:rPr>
              <a:t>2</a:t>
            </a:r>
            <a:r>
              <a:rPr sz="2175" spc="22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6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𝛽</a:t>
            </a:r>
            <a:r>
              <a:rPr sz="2175" spc="-37" baseline="-15325" dirty="0">
                <a:latin typeface="Cambria Math"/>
                <a:cs typeface="Cambria Math"/>
              </a:rPr>
              <a:t>3</a:t>
            </a:r>
            <a:endParaRPr sz="2175" baseline="-153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055"/>
              </a:spcBef>
            </a:pPr>
            <a:r>
              <a:rPr sz="2000" dirty="0">
                <a:latin typeface="Cambria Math"/>
                <a:cs typeface="Cambria Math"/>
              </a:rPr>
              <a:t>𝐶</a:t>
            </a:r>
            <a:r>
              <a:rPr sz="2175" baseline="-15325" dirty="0">
                <a:latin typeface="Cambria Math"/>
                <a:cs typeface="Cambria Math"/>
              </a:rPr>
              <a:t>𝐴</a:t>
            </a:r>
            <a:r>
              <a:rPr sz="2175" spc="22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𝐶</a:t>
            </a:r>
            <a:r>
              <a:rPr sz="2175" baseline="-15325" dirty="0">
                <a:latin typeface="Cambria Math"/>
                <a:cs typeface="Cambria Math"/>
              </a:rPr>
              <a:t>𝐵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𝛽</a:t>
            </a:r>
            <a:r>
              <a:rPr sz="2175" spc="-37" baseline="-15325" dirty="0">
                <a:latin typeface="Cambria Math"/>
                <a:cs typeface="Cambria Math"/>
              </a:rPr>
              <a:t>2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77282" y="5763259"/>
            <a:ext cx="22237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𝐷𝐼𝐷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𝐸𝑠𝑡𝑖𝑚𝑎𝑡𝑜𝑟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𝛽</a:t>
            </a:r>
            <a:r>
              <a:rPr sz="2175" spc="-37" baseline="-15325" dirty="0">
                <a:latin typeface="Cambria Math"/>
                <a:cs typeface="Cambria Math"/>
              </a:rPr>
              <a:t>3</a:t>
            </a:r>
            <a:endParaRPr sz="2175" baseline="-15325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1500" y="2727960"/>
            <a:ext cx="7853680" cy="1914525"/>
            <a:chOff x="571500" y="2727960"/>
            <a:chExt cx="7853680" cy="191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79" y="2727960"/>
              <a:ext cx="7708392" cy="19141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500" y="2965704"/>
              <a:ext cx="3313176" cy="13700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33222" y="3004566"/>
              <a:ext cx="3194685" cy="1251585"/>
            </a:xfrm>
            <a:custGeom>
              <a:avLst/>
              <a:gdLst/>
              <a:ahLst/>
              <a:cxnLst/>
              <a:rect l="l" t="t" r="r" b="b"/>
              <a:pathLst>
                <a:path w="3194685" h="1251585">
                  <a:moveTo>
                    <a:pt x="0" y="1251204"/>
                  </a:moveTo>
                  <a:lnTo>
                    <a:pt x="3194304" y="1251204"/>
                  </a:lnTo>
                  <a:lnTo>
                    <a:pt x="3194304" y="0"/>
                  </a:lnTo>
                  <a:lnTo>
                    <a:pt x="0" y="0"/>
                  </a:lnTo>
                  <a:lnTo>
                    <a:pt x="0" y="125120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Conducting</a:t>
            </a:r>
            <a:r>
              <a:rPr spc="275" dirty="0"/>
              <a:t> </a:t>
            </a:r>
            <a:r>
              <a:rPr dirty="0"/>
              <a:t>DID</a:t>
            </a:r>
            <a:r>
              <a:rPr spc="265" dirty="0"/>
              <a:t> </a:t>
            </a:r>
            <a:r>
              <a:rPr spc="65" dirty="0"/>
              <a:t>Analysis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5089" y="1017270"/>
            <a:ext cx="7584440" cy="149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2.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추정량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추정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 marL="3561079">
              <a:lnSpc>
                <a:spcPts val="1720"/>
              </a:lnSpc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콜론(:)은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두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변수를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곱한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교차항을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만들어줌</a:t>
            </a:r>
            <a:endParaRPr sz="1600">
              <a:latin typeface="Malgun Gothic"/>
              <a:cs typeface="Malgun Gothic"/>
            </a:endParaRPr>
          </a:p>
          <a:p>
            <a:pPr marL="189230">
              <a:lnSpc>
                <a:spcPct val="100000"/>
              </a:lnSpc>
              <a:spcBef>
                <a:spcPts val="1970"/>
              </a:spcBef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#통제변수를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포함한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이중차분분석</a:t>
            </a:r>
            <a:endParaRPr sz="1400">
              <a:latin typeface="Malgun Gothic"/>
              <a:cs typeface="Malgun Gothic"/>
            </a:endParaRPr>
          </a:p>
          <a:p>
            <a:pPr marL="189230" marR="1952625">
              <a:lnSpc>
                <a:spcPct val="12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mydid2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lm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(emp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~treat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after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treat:after,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data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mydata) summary(mydid2)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85259" y="1562061"/>
            <a:ext cx="477520" cy="603885"/>
            <a:chOff x="3985259" y="1562061"/>
            <a:chExt cx="477520" cy="60388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5259" y="1562061"/>
              <a:ext cx="477037" cy="60354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104893" y="1584452"/>
              <a:ext cx="320040" cy="446405"/>
            </a:xfrm>
            <a:custGeom>
              <a:avLst/>
              <a:gdLst/>
              <a:ahLst/>
              <a:cxnLst/>
              <a:rect l="l" t="t" r="r" b="b"/>
              <a:pathLst>
                <a:path w="320039" h="446405">
                  <a:moveTo>
                    <a:pt x="12826" y="361823"/>
                  </a:moveTo>
                  <a:lnTo>
                    <a:pt x="0" y="446024"/>
                  </a:lnTo>
                  <a:lnTo>
                    <a:pt x="75056" y="405638"/>
                  </a:lnTo>
                  <a:lnTo>
                    <a:pt x="69104" y="401447"/>
                  </a:lnTo>
                  <a:lnTo>
                    <a:pt x="46989" y="401447"/>
                  </a:lnTo>
                  <a:lnTo>
                    <a:pt x="26161" y="386842"/>
                  </a:lnTo>
                  <a:lnTo>
                    <a:pt x="33527" y="376397"/>
                  </a:lnTo>
                  <a:lnTo>
                    <a:pt x="12826" y="361823"/>
                  </a:lnTo>
                  <a:close/>
                </a:path>
                <a:path w="320039" h="446405">
                  <a:moveTo>
                    <a:pt x="33527" y="376397"/>
                  </a:moveTo>
                  <a:lnTo>
                    <a:pt x="26161" y="386842"/>
                  </a:lnTo>
                  <a:lnTo>
                    <a:pt x="46989" y="401447"/>
                  </a:lnTo>
                  <a:lnTo>
                    <a:pt x="54328" y="391043"/>
                  </a:lnTo>
                  <a:lnTo>
                    <a:pt x="33527" y="376397"/>
                  </a:lnTo>
                  <a:close/>
                </a:path>
                <a:path w="320039" h="446405">
                  <a:moveTo>
                    <a:pt x="54328" y="391043"/>
                  </a:moveTo>
                  <a:lnTo>
                    <a:pt x="46989" y="401447"/>
                  </a:lnTo>
                  <a:lnTo>
                    <a:pt x="69104" y="401447"/>
                  </a:lnTo>
                  <a:lnTo>
                    <a:pt x="54328" y="391043"/>
                  </a:lnTo>
                  <a:close/>
                </a:path>
                <a:path w="320039" h="446405">
                  <a:moveTo>
                    <a:pt x="298957" y="0"/>
                  </a:moveTo>
                  <a:lnTo>
                    <a:pt x="33527" y="376397"/>
                  </a:lnTo>
                  <a:lnTo>
                    <a:pt x="54328" y="391043"/>
                  </a:lnTo>
                  <a:lnTo>
                    <a:pt x="319785" y="14732"/>
                  </a:lnTo>
                  <a:lnTo>
                    <a:pt x="2989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872" y="1834388"/>
            <a:ext cx="175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066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모수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추정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041E41"/>
                </a:solidFill>
                <a:latin typeface="Malgun Gothic"/>
                <a:cs typeface="Malgun Gothic"/>
              </a:rPr>
              <a:t>결과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Conducting</a:t>
            </a:r>
            <a:r>
              <a:rPr spc="275" dirty="0"/>
              <a:t> </a:t>
            </a:r>
            <a:r>
              <a:rPr dirty="0"/>
              <a:t>DID</a:t>
            </a:r>
            <a:r>
              <a:rPr spc="265" dirty="0"/>
              <a:t> </a:t>
            </a:r>
            <a:r>
              <a:rPr spc="65" dirty="0"/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089" y="1017270"/>
            <a:ext cx="3103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3.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모수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추정치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05103" y="2299716"/>
          <a:ext cx="5569585" cy="1583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0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spc="-10" dirty="0">
                          <a:latin typeface="Malgun Gothic"/>
                          <a:cs typeface="Malgun Gothic"/>
                        </a:rPr>
                        <a:t>Variables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spc="-10" dirty="0">
                          <a:latin typeface="Malgun Gothic"/>
                          <a:cs typeface="Malgun Gothic"/>
                        </a:rPr>
                        <a:t>Coefficient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Std.Error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P-value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Intercept</a:t>
                      </a:r>
                      <a:r>
                        <a:rPr sz="1400" spc="-7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spc="-2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1400" spc="-20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spc="-30" baseline="-16666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400" spc="-20" dirty="0">
                          <a:latin typeface="Malgun Gothic"/>
                          <a:cs typeface="Malgun Gothic"/>
                        </a:rPr>
                        <a:t>)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10" dirty="0">
                          <a:latin typeface="Malgun Gothic"/>
                          <a:cs typeface="Malgun Gothic"/>
                        </a:rPr>
                        <a:t>23.331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10" dirty="0">
                          <a:latin typeface="Malgun Gothic"/>
                          <a:cs typeface="Malgun Gothic"/>
                        </a:rPr>
                        <a:t>1.072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10" dirty="0">
                          <a:latin typeface="Malgun Gothic"/>
                          <a:cs typeface="Malgun Gothic"/>
                        </a:rPr>
                        <a:t>0.0000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20" dirty="0">
                          <a:latin typeface="Malgun Gothic"/>
                          <a:cs typeface="Malgun Gothic"/>
                        </a:rPr>
                        <a:t>Treat</a:t>
                      </a:r>
                      <a:r>
                        <a:rPr sz="14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spc="-2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1400" spc="-20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spc="-30" baseline="-16666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400" spc="-20" dirty="0">
                          <a:latin typeface="Malgun Gothic"/>
                          <a:cs typeface="Malgun Gothic"/>
                        </a:rPr>
                        <a:t>)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400" spc="-10" dirty="0">
                          <a:latin typeface="Malgun Gothic"/>
                          <a:cs typeface="Malgun Gothic"/>
                        </a:rPr>
                        <a:t>2.892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0" dirty="0">
                          <a:latin typeface="Malgun Gothic"/>
                          <a:cs typeface="Malgun Gothic"/>
                        </a:rPr>
                        <a:t>1.194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0" dirty="0">
                          <a:latin typeface="Malgun Gothic"/>
                          <a:cs typeface="Malgun Gothic"/>
                        </a:rPr>
                        <a:t>0.0156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After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20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spc="-30" baseline="-16666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400" spc="-10" dirty="0">
                          <a:latin typeface="Malgun Gothic"/>
                          <a:cs typeface="Malgun Gothic"/>
                        </a:rPr>
                        <a:t>2.166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0" dirty="0">
                          <a:latin typeface="Malgun Gothic"/>
                          <a:cs typeface="Malgun Gothic"/>
                        </a:rPr>
                        <a:t>1.516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0" dirty="0">
                          <a:latin typeface="Malgun Gothic"/>
                          <a:cs typeface="Malgun Gothic"/>
                        </a:rPr>
                        <a:t>0.1535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Treat:After</a:t>
                      </a:r>
                      <a:r>
                        <a:rPr sz="1400" b="1" spc="-4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400" spc="-20" dirty="0">
                          <a:solidFill>
                            <a:srgbClr val="006FC0"/>
                          </a:solidFill>
                          <a:latin typeface="Cambria Math"/>
                          <a:cs typeface="Cambria Math"/>
                        </a:rPr>
                        <a:t>𝜷</a:t>
                      </a:r>
                      <a:r>
                        <a:rPr sz="1500" spc="-30" baseline="-16666" dirty="0">
                          <a:solidFill>
                            <a:srgbClr val="006FC0"/>
                          </a:solidFill>
                          <a:latin typeface="Cambria Math"/>
                          <a:cs typeface="Cambria Math"/>
                        </a:rPr>
                        <a:t>𝟑</a:t>
                      </a:r>
                      <a:r>
                        <a:rPr sz="1400" b="1" spc="-2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2.754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1.688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0.1033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27277" y="2963697"/>
            <a:ext cx="7689215" cy="3544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99430" marR="17780">
              <a:lnSpc>
                <a:spcPct val="12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5%</a:t>
            </a:r>
            <a:r>
              <a:rPr sz="16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유의수준에서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유의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유의하지</a:t>
            </a:r>
            <a:r>
              <a:rPr sz="16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않음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유의하지</a:t>
            </a:r>
            <a:r>
              <a:rPr sz="16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않음</a:t>
            </a:r>
            <a:endParaRPr sz="1600">
              <a:latin typeface="Malgun Gothic"/>
              <a:cs typeface="Malgun Gothic"/>
            </a:endParaRPr>
          </a:p>
          <a:p>
            <a:pPr marL="278765" indent="-227965">
              <a:lnSpc>
                <a:spcPct val="100000"/>
              </a:lnSpc>
              <a:spcBef>
                <a:spcPts val="1085"/>
              </a:spcBef>
              <a:buChar char="•"/>
              <a:tabLst>
                <a:tab pos="278765" algn="l"/>
              </a:tabLst>
            </a:pP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DID Estimator(</a:t>
            </a:r>
            <a:r>
              <a:rPr sz="2000" dirty="0">
                <a:solidFill>
                  <a:srgbClr val="041E41"/>
                </a:solidFill>
                <a:latin typeface="Cambria Math"/>
                <a:cs typeface="Cambria Math"/>
              </a:rPr>
              <a:t>𝜷</a:t>
            </a:r>
            <a:r>
              <a:rPr sz="2175" baseline="-15325" dirty="0">
                <a:solidFill>
                  <a:srgbClr val="041E41"/>
                </a:solidFill>
                <a:latin typeface="Cambria Math"/>
                <a:cs typeface="Cambria Math"/>
              </a:rPr>
              <a:t>𝟑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)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의</a:t>
            </a:r>
            <a:r>
              <a:rPr sz="2000" spc="-18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추정치가</a:t>
            </a:r>
            <a:r>
              <a:rPr sz="20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유의하지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041E41"/>
                </a:solidFill>
                <a:latin typeface="Malgun Gothic"/>
                <a:cs typeface="Malgun Gothic"/>
              </a:rPr>
              <a:t>않음</a:t>
            </a:r>
            <a:endParaRPr sz="2000">
              <a:latin typeface="Malgun Gothic"/>
              <a:cs typeface="Malgun Gothic"/>
            </a:endParaRPr>
          </a:p>
          <a:p>
            <a:pPr marL="735965" lvl="1" indent="-22796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73596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즉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,</a:t>
            </a:r>
            <a:r>
              <a:rPr sz="1800" spc="-2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순수한</a:t>
            </a:r>
            <a:r>
              <a:rPr sz="1800" b="1" u="sng" spc="-130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처리</a:t>
            </a:r>
            <a:r>
              <a:rPr sz="1800" b="1" u="sng" spc="-130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효과가</a:t>
            </a:r>
            <a:r>
              <a:rPr sz="1800" b="1" u="sng" spc="-145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Arial"/>
                <a:cs typeface="Arial"/>
              </a:rPr>
              <a:t>0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과</a:t>
            </a:r>
            <a:r>
              <a:rPr sz="1800" b="1" u="sng" spc="-130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다르다고</a:t>
            </a:r>
            <a:r>
              <a:rPr sz="1800" b="1" u="sng" spc="-130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할</a:t>
            </a:r>
            <a:r>
              <a:rPr sz="1800" b="1" u="sng" spc="-130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수</a:t>
            </a:r>
            <a:r>
              <a:rPr sz="1800" b="1" u="sng" spc="-145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spc="-25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없음</a:t>
            </a:r>
            <a:endParaRPr sz="1800">
              <a:latin typeface="Malgun Gothic"/>
              <a:cs typeface="Malgun Gothic"/>
            </a:endParaRPr>
          </a:p>
          <a:p>
            <a:pPr marL="735965" lvl="1" indent="-227965">
              <a:lnSpc>
                <a:spcPct val="100000"/>
              </a:lnSpc>
              <a:spcBef>
                <a:spcPts val="650"/>
              </a:spcBef>
              <a:buFont typeface="Wingdings"/>
              <a:buChar char=""/>
              <a:tabLst>
                <a:tab pos="735965" algn="l"/>
              </a:tabLst>
            </a:pP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즉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Arial"/>
                <a:cs typeface="Arial"/>
              </a:rPr>
              <a:t>,</a:t>
            </a:r>
            <a:r>
              <a:rPr sz="1800" b="1" u="sng" spc="-5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뉴저지의</a:t>
            </a:r>
            <a:r>
              <a:rPr sz="1800" b="1" u="sng" spc="-130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최저임금</a:t>
            </a:r>
            <a:r>
              <a:rPr sz="1800" b="1" u="sng" spc="-130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인상이</a:t>
            </a:r>
            <a:r>
              <a:rPr sz="1800" b="1" u="sng" spc="-140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고용</a:t>
            </a:r>
            <a:r>
              <a:rPr sz="1800" b="1" u="sng" spc="-130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감소를</a:t>
            </a:r>
            <a:r>
              <a:rPr sz="1800" b="1" u="sng" spc="-130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일으켰다고</a:t>
            </a:r>
            <a:r>
              <a:rPr sz="1800" b="1" u="sng" spc="-150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말할</a:t>
            </a:r>
            <a:r>
              <a:rPr sz="1800" b="1" u="sng" spc="-130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수</a:t>
            </a:r>
            <a:r>
              <a:rPr sz="1800" b="1" u="sng" spc="-130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spc="-25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없음</a:t>
            </a:r>
            <a:endParaRPr sz="1800">
              <a:latin typeface="Malgun Gothic"/>
              <a:cs typeface="Malgun Gothic"/>
            </a:endParaRPr>
          </a:p>
          <a:p>
            <a:pPr marL="278765" indent="-22796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278765" algn="l"/>
              </a:tabLst>
            </a:pP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근데</a:t>
            </a:r>
            <a:r>
              <a:rPr sz="2000" spc="-17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거의</a:t>
            </a:r>
            <a:r>
              <a:rPr sz="2000" spc="-17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유의한</a:t>
            </a:r>
            <a:r>
              <a:rPr sz="2000" spc="-17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것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같은데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…?</a:t>
            </a:r>
            <a:r>
              <a:rPr sz="2000" spc="-3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41E41"/>
                </a:solidFill>
                <a:latin typeface="Arial MT"/>
                <a:cs typeface="Arial MT"/>
              </a:rPr>
              <a:t>(p-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value</a:t>
            </a:r>
            <a:r>
              <a:rPr sz="2000" spc="-3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41E41"/>
                </a:solidFill>
                <a:latin typeface="Arial MT"/>
                <a:cs typeface="Arial MT"/>
              </a:rPr>
              <a:t>0.1033)</a:t>
            </a:r>
            <a:endParaRPr sz="2000">
              <a:latin typeface="Arial MT"/>
              <a:cs typeface="Arial MT"/>
            </a:endParaRPr>
          </a:p>
          <a:p>
            <a:pPr marL="735965" lvl="1" indent="-22796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73596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그런데</a:t>
            </a:r>
            <a:r>
              <a:rPr sz="1800" dirty="0">
                <a:solidFill>
                  <a:srgbClr val="041E41"/>
                </a:solidFill>
                <a:latin typeface="Arial MT"/>
                <a:cs typeface="Arial MT"/>
              </a:rPr>
              <a:t>,</a:t>
            </a:r>
            <a:r>
              <a:rPr sz="1800" spc="10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41E41"/>
                </a:solidFill>
                <a:latin typeface="Cambria Math"/>
                <a:cs typeface="Cambria Math"/>
              </a:rPr>
              <a:t>𝜷</a:t>
            </a:r>
            <a:r>
              <a:rPr sz="1950" baseline="-14957" dirty="0">
                <a:solidFill>
                  <a:srgbClr val="041E41"/>
                </a:solidFill>
                <a:latin typeface="Cambria Math"/>
                <a:cs typeface="Cambria Math"/>
              </a:rPr>
              <a:t>𝟑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의</a:t>
            </a:r>
            <a:r>
              <a:rPr sz="1800" spc="-11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값은</a:t>
            </a:r>
            <a:r>
              <a:rPr sz="1800" spc="-114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양수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임</a:t>
            </a:r>
            <a:r>
              <a:rPr sz="1800" spc="-12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041E41"/>
                </a:solidFill>
                <a:latin typeface="Arial MT"/>
                <a:cs typeface="Arial MT"/>
              </a:rPr>
              <a:t>(?)</a:t>
            </a:r>
            <a:endParaRPr sz="1800">
              <a:latin typeface="Arial MT"/>
              <a:cs typeface="Arial MT"/>
            </a:endParaRPr>
          </a:p>
          <a:p>
            <a:pPr marL="279400" marR="121285" indent="-229235">
              <a:lnSpc>
                <a:spcPct val="110000"/>
              </a:lnSpc>
              <a:spcBef>
                <a:spcPts val="450"/>
              </a:spcBef>
              <a:buChar char="•"/>
              <a:tabLst>
                <a:tab pos="279400" algn="l"/>
              </a:tabLst>
            </a:pPr>
            <a:r>
              <a:rPr sz="2000" spc="-10" dirty="0">
                <a:solidFill>
                  <a:srgbClr val="041E41"/>
                </a:solidFill>
                <a:latin typeface="Arial MT"/>
                <a:cs typeface="Arial MT"/>
              </a:rPr>
              <a:t>Card</a:t>
            </a:r>
            <a:r>
              <a:rPr sz="2000" spc="-10" dirty="0">
                <a:solidFill>
                  <a:srgbClr val="041E41"/>
                </a:solidFill>
                <a:latin typeface="Malgun Gothic"/>
                <a:cs typeface="Malgun Gothic"/>
              </a:rPr>
              <a:t>와</a:t>
            </a:r>
            <a:r>
              <a:rPr sz="2000" spc="-17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041E41"/>
                </a:solidFill>
                <a:latin typeface="Arial MT"/>
                <a:cs typeface="Arial MT"/>
              </a:rPr>
              <a:t>Krueger</a:t>
            </a:r>
            <a:r>
              <a:rPr sz="2000" spc="-10" dirty="0">
                <a:solidFill>
                  <a:srgbClr val="041E41"/>
                </a:solidFill>
                <a:latin typeface="Malgun Gothic"/>
                <a:cs typeface="Malgun Gothic"/>
              </a:rPr>
              <a:t>는</a:t>
            </a:r>
            <a:r>
              <a:rPr sz="2000" spc="-18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최저임금</a:t>
            </a:r>
            <a:r>
              <a:rPr sz="2000" spc="-15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인상이</a:t>
            </a:r>
            <a:r>
              <a:rPr sz="2000" spc="-15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41E41"/>
                </a:solidFill>
                <a:latin typeface="Malgun Gothic"/>
                <a:cs typeface="Malgun Gothic"/>
              </a:rPr>
              <a:t>고용</a:t>
            </a:r>
            <a:r>
              <a:rPr sz="2000" b="1" spc="-15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41E41"/>
                </a:solidFill>
                <a:latin typeface="Malgun Gothic"/>
                <a:cs typeface="Malgun Gothic"/>
              </a:rPr>
              <a:t>감소를</a:t>
            </a:r>
            <a:r>
              <a:rPr sz="2000" b="1" spc="-15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041E41"/>
                </a:solidFill>
                <a:latin typeface="Malgun Gothic"/>
                <a:cs typeface="Malgun Gothic"/>
              </a:rPr>
              <a:t>발생시키지</a:t>
            </a:r>
            <a:r>
              <a:rPr sz="2000" b="1" spc="-17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041E41"/>
                </a:solidFill>
                <a:latin typeface="Malgun Gothic"/>
                <a:cs typeface="Malgun Gothic"/>
              </a:rPr>
              <a:t>않았 </a:t>
            </a:r>
            <a:r>
              <a:rPr sz="2000" b="1" dirty="0">
                <a:solidFill>
                  <a:srgbClr val="041E41"/>
                </a:solidFill>
                <a:latin typeface="Malgun Gothic"/>
                <a:cs typeface="Malgun Gothic"/>
              </a:rPr>
              <a:t>으며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,</a:t>
            </a:r>
            <a:r>
              <a:rPr sz="2000" spc="-25" dirty="0">
                <a:solidFill>
                  <a:srgbClr val="041E41"/>
                </a:solidFill>
                <a:latin typeface="Arial MT"/>
                <a:cs typeface="Arial MT"/>
              </a:rPr>
              <a:t> </a:t>
            </a:r>
            <a:r>
              <a:rPr sz="20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심지어</a:t>
            </a:r>
            <a:r>
              <a:rPr sz="2000" b="1" u="sng" spc="-165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고용을</a:t>
            </a:r>
            <a:r>
              <a:rPr sz="2000" b="1" u="sng" spc="-165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증가시켰을</a:t>
            </a:r>
            <a:r>
              <a:rPr sz="2000" b="1" u="sng" spc="-175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수</a:t>
            </a:r>
            <a:r>
              <a:rPr sz="2000" b="1" u="sng" spc="-165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있다</a:t>
            </a:r>
            <a:r>
              <a:rPr sz="2000" u="sng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고</a:t>
            </a:r>
            <a:r>
              <a:rPr sz="2000" u="sng" spc="-170" dirty="0">
                <a:solidFill>
                  <a:srgbClr val="041E41"/>
                </a:solidFill>
                <a:uFill>
                  <a:solidFill>
                    <a:srgbClr val="041E41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041E41"/>
                </a:solidFill>
                <a:latin typeface="Malgun Gothic"/>
                <a:cs typeface="Malgun Gothic"/>
              </a:rPr>
              <a:t>주장함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1722" y="1797811"/>
            <a:ext cx="4846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𝑌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𝛽</a:t>
            </a:r>
            <a:r>
              <a:rPr sz="1950" baseline="-14957" dirty="0">
                <a:latin typeface="Cambria Math"/>
                <a:cs typeface="Cambria Math"/>
              </a:rPr>
              <a:t>0</a:t>
            </a:r>
            <a:r>
              <a:rPr sz="1950" spc="23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𝛽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𝑇𝑟𝑒𝑎𝑡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𝛽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𝐴𝑓𝑡𝑒𝑟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𝛽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𝑇𝑟𝑒𝑎𝑡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×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𝐴𝑓𝑡𝑒𝑟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Conducting</a:t>
            </a:r>
            <a:r>
              <a:rPr spc="275" dirty="0"/>
              <a:t> </a:t>
            </a:r>
            <a:r>
              <a:rPr dirty="0"/>
              <a:t>DID</a:t>
            </a:r>
            <a:r>
              <a:rPr spc="265" dirty="0"/>
              <a:t> </a:t>
            </a:r>
            <a:r>
              <a:rPr spc="65" dirty="0"/>
              <a:t>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26822" y="1820417"/>
            <a:ext cx="7150100" cy="4192270"/>
            <a:chOff x="826822" y="1820417"/>
            <a:chExt cx="7150100" cy="419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822" y="1821107"/>
              <a:ext cx="126361" cy="411183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4202" y="1820417"/>
              <a:ext cx="76200" cy="4063365"/>
            </a:xfrm>
            <a:custGeom>
              <a:avLst/>
              <a:gdLst/>
              <a:ahLst/>
              <a:cxnLst/>
              <a:rect l="l" t="t" r="r" b="b"/>
              <a:pathLst>
                <a:path w="76200" h="406336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4063187"/>
                  </a:lnTo>
                  <a:lnTo>
                    <a:pt x="50800" y="4063187"/>
                  </a:lnTo>
                  <a:lnTo>
                    <a:pt x="50800" y="63500"/>
                  </a:lnTo>
                  <a:close/>
                </a:path>
                <a:path w="76200" h="406336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06336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2" y="5777483"/>
              <a:ext cx="7133844" cy="23467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86206" y="5839205"/>
              <a:ext cx="6976109" cy="76200"/>
            </a:xfrm>
            <a:custGeom>
              <a:avLst/>
              <a:gdLst/>
              <a:ahLst/>
              <a:cxnLst/>
              <a:rect l="l" t="t" r="r" b="b"/>
              <a:pathLst>
                <a:path w="6976109" h="76200">
                  <a:moveTo>
                    <a:pt x="6899783" y="0"/>
                  </a:moveTo>
                  <a:lnTo>
                    <a:pt x="6899783" y="76200"/>
                  </a:lnTo>
                  <a:lnTo>
                    <a:pt x="6950583" y="50800"/>
                  </a:lnTo>
                  <a:lnTo>
                    <a:pt x="6912483" y="50800"/>
                  </a:lnTo>
                  <a:lnTo>
                    <a:pt x="6912483" y="25400"/>
                  </a:lnTo>
                  <a:lnTo>
                    <a:pt x="6950583" y="25400"/>
                  </a:lnTo>
                  <a:lnTo>
                    <a:pt x="6899783" y="0"/>
                  </a:lnTo>
                  <a:close/>
                </a:path>
                <a:path w="6976109" h="76200">
                  <a:moveTo>
                    <a:pt x="6899783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6899783" y="50800"/>
                  </a:lnTo>
                  <a:lnTo>
                    <a:pt x="6899783" y="25400"/>
                  </a:lnTo>
                  <a:close/>
                </a:path>
                <a:path w="6976109" h="76200">
                  <a:moveTo>
                    <a:pt x="6950583" y="25400"/>
                  </a:moveTo>
                  <a:lnTo>
                    <a:pt x="6912483" y="25400"/>
                  </a:lnTo>
                  <a:lnTo>
                    <a:pt x="6912483" y="50800"/>
                  </a:lnTo>
                  <a:lnTo>
                    <a:pt x="6950583" y="50800"/>
                  </a:lnTo>
                  <a:lnTo>
                    <a:pt x="6975983" y="38100"/>
                  </a:lnTo>
                  <a:lnTo>
                    <a:pt x="6950583" y="254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5089" y="1774062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3241" y="5963208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시간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02608" y="1606296"/>
            <a:ext cx="106680" cy="4628515"/>
            <a:chOff x="4102608" y="1606296"/>
            <a:chExt cx="106680" cy="462851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2608" y="1606296"/>
              <a:ext cx="106616" cy="46283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158234" y="1628394"/>
              <a:ext cx="0" cy="4535170"/>
            </a:xfrm>
            <a:custGeom>
              <a:avLst/>
              <a:gdLst/>
              <a:ahLst/>
              <a:cxnLst/>
              <a:rect l="l" t="t" r="r" b="b"/>
              <a:pathLst>
                <a:path h="4535170">
                  <a:moveTo>
                    <a:pt x="0" y="0"/>
                  </a:moveTo>
                  <a:lnTo>
                    <a:pt x="0" y="4535131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77565" y="6188760"/>
            <a:ext cx="1530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처치(treatment)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795016" y="2886443"/>
            <a:ext cx="2946400" cy="1925320"/>
            <a:chOff x="2795016" y="2886443"/>
            <a:chExt cx="2946400" cy="192532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30068" y="4140695"/>
              <a:ext cx="2910839" cy="67057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875026" y="4176522"/>
              <a:ext cx="2815590" cy="564515"/>
            </a:xfrm>
            <a:custGeom>
              <a:avLst/>
              <a:gdLst/>
              <a:ahLst/>
              <a:cxnLst/>
              <a:rect l="l" t="t" r="r" b="b"/>
              <a:pathLst>
                <a:path w="2815590" h="564514">
                  <a:moveTo>
                    <a:pt x="0" y="0"/>
                  </a:moveTo>
                  <a:lnTo>
                    <a:pt x="2815590" y="564260"/>
                  </a:lnTo>
                </a:path>
              </a:pathLst>
            </a:custGeom>
            <a:ln w="254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5016" y="2886443"/>
              <a:ext cx="2910839" cy="67057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839974" y="2922270"/>
              <a:ext cx="2815590" cy="564515"/>
            </a:xfrm>
            <a:custGeom>
              <a:avLst/>
              <a:gdLst/>
              <a:ahLst/>
              <a:cxnLst/>
              <a:rect l="l" t="t" r="r" b="b"/>
              <a:pathLst>
                <a:path w="2815590" h="564514">
                  <a:moveTo>
                    <a:pt x="0" y="0"/>
                  </a:moveTo>
                  <a:lnTo>
                    <a:pt x="2815590" y="56426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14390" y="3702811"/>
            <a:ext cx="1130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𝑇</a:t>
            </a:r>
            <a:r>
              <a:rPr sz="1725" baseline="-14492" dirty="0">
                <a:latin typeface="Cambria Math"/>
                <a:cs typeface="Cambria Math"/>
              </a:rPr>
              <a:t>𝐴</a:t>
            </a:r>
            <a:r>
              <a:rPr sz="1725" spc="240" baseline="-14492" dirty="0">
                <a:latin typeface="Cambria Math"/>
                <a:cs typeface="Cambria Math"/>
              </a:rPr>
              <a:t> </a:t>
            </a:r>
            <a:r>
              <a:rPr sz="1600" b="1" spc="-10" dirty="0">
                <a:latin typeface="Malgun Gothic"/>
                <a:cs typeface="Malgun Gothic"/>
              </a:rPr>
              <a:t>(21.027)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93976" y="3649217"/>
            <a:ext cx="1145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𝑇</a:t>
            </a:r>
            <a:r>
              <a:rPr sz="1725" baseline="-14492" dirty="0">
                <a:latin typeface="Cambria Math"/>
                <a:cs typeface="Cambria Math"/>
              </a:rPr>
              <a:t>𝐵</a:t>
            </a:r>
            <a:r>
              <a:rPr sz="1725" spc="382" baseline="-14492" dirty="0">
                <a:latin typeface="Cambria Math"/>
                <a:cs typeface="Cambria Math"/>
              </a:rPr>
              <a:t> </a:t>
            </a:r>
            <a:r>
              <a:rPr sz="1600" b="1" spc="-10" dirty="0">
                <a:latin typeface="Malgun Gothic"/>
                <a:cs typeface="Malgun Gothic"/>
              </a:rPr>
              <a:t>(20.439)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31592" y="3922776"/>
            <a:ext cx="2909570" cy="325120"/>
            <a:chOff x="2831592" y="3922776"/>
            <a:chExt cx="2909570" cy="32512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1592" y="3922776"/>
              <a:ext cx="2909316" cy="32461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875026" y="3958590"/>
              <a:ext cx="2815590" cy="217804"/>
            </a:xfrm>
            <a:custGeom>
              <a:avLst/>
              <a:gdLst/>
              <a:ahLst/>
              <a:cxnLst/>
              <a:rect l="l" t="t" r="r" b="b"/>
              <a:pathLst>
                <a:path w="2815590" h="217804">
                  <a:moveTo>
                    <a:pt x="0" y="217297"/>
                  </a:moveTo>
                  <a:lnTo>
                    <a:pt x="281559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00808" y="4057269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0000"/>
                </a:solidFill>
                <a:latin typeface="Malgun Gothic"/>
                <a:cs typeface="Malgun Gothic"/>
              </a:rPr>
              <a:t>뉴저지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97381" y="2751835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6FC0"/>
                </a:solidFill>
                <a:latin typeface="Malgun Gothic"/>
                <a:cs typeface="Malgun Gothic"/>
              </a:rPr>
              <a:t>펜실베이니아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5089" y="1024889"/>
            <a:ext cx="7412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37865" algn="l"/>
              </a:tabLst>
            </a:pPr>
            <a:r>
              <a:rPr sz="3000" b="1" baseline="1388" dirty="0">
                <a:solidFill>
                  <a:srgbClr val="2A2C2C"/>
                </a:solidFill>
                <a:latin typeface="Malgun Gothic"/>
                <a:cs typeface="Malgun Gothic"/>
              </a:rPr>
              <a:t>3.</a:t>
            </a:r>
            <a:r>
              <a:rPr sz="3000" b="1" spc="-15" baseline="1388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3000" b="1" baseline="1388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3000" b="1" spc="-22" baseline="1388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3000" b="1" baseline="1388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3000" b="1" spc="-37" baseline="1388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3000" b="1" baseline="1388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3000" b="1" spc="-7" baseline="1388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3000" b="1" baseline="1388" dirty="0">
                <a:solidFill>
                  <a:srgbClr val="2A2C2C"/>
                </a:solidFill>
                <a:latin typeface="Malgun Gothic"/>
                <a:cs typeface="Malgun Gothic"/>
              </a:rPr>
              <a:t>시각화</a:t>
            </a:r>
            <a:r>
              <a:rPr sz="3000" b="1" spc="-37" baseline="1388" dirty="0">
                <a:solidFill>
                  <a:srgbClr val="2A2C2C"/>
                </a:solidFill>
                <a:latin typeface="Malgun Gothic"/>
                <a:cs typeface="Malgun Gothic"/>
              </a:rPr>
              <a:t> 결과</a:t>
            </a:r>
            <a:r>
              <a:rPr sz="3000" b="1" baseline="1388" dirty="0">
                <a:solidFill>
                  <a:srgbClr val="2A2C2C"/>
                </a:solidFill>
                <a:latin typeface="Malgun Gothic"/>
                <a:cs typeface="Malgun Gothic"/>
              </a:rPr>
              <a:t>	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(유의도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무관하게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추정치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단순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계산으로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작성)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59931" y="2707894"/>
            <a:ext cx="1313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𝐶</a:t>
            </a:r>
            <a:r>
              <a:rPr sz="2175" baseline="-15325" dirty="0">
                <a:latin typeface="Cambria Math"/>
                <a:cs typeface="Cambria Math"/>
              </a:rPr>
              <a:t>𝐴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Cambria Math"/>
                <a:cs typeface="Cambria Math"/>
              </a:rPr>
              <a:t>𝛽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+𝛽</a:t>
            </a:r>
            <a:r>
              <a:rPr sz="2175" spc="-37" baseline="-15325" dirty="0">
                <a:latin typeface="Cambria Math"/>
                <a:cs typeface="Cambria Math"/>
              </a:rPr>
              <a:t>2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59931" y="1304645"/>
            <a:ext cx="2458085" cy="129540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65"/>
              </a:spcBef>
            </a:pPr>
            <a:r>
              <a:rPr sz="2000" dirty="0">
                <a:latin typeface="Cambria Math"/>
                <a:cs typeface="Cambria Math"/>
              </a:rPr>
              <a:t>𝑇</a:t>
            </a:r>
            <a:r>
              <a:rPr sz="2175" baseline="-15325" dirty="0">
                <a:latin typeface="Cambria Math"/>
                <a:cs typeface="Cambria Math"/>
              </a:rPr>
              <a:t>𝐵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Cambria Math"/>
                <a:cs typeface="Cambria Math"/>
              </a:rPr>
              <a:t>𝛽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175" spc="23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𝛽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869"/>
              </a:spcBef>
            </a:pPr>
            <a:r>
              <a:rPr sz="2000" spc="-35" dirty="0">
                <a:latin typeface="Cambria Math"/>
                <a:cs typeface="Cambria Math"/>
              </a:rPr>
              <a:t>𝑇</a:t>
            </a:r>
            <a:r>
              <a:rPr sz="2175" spc="-52" baseline="-15325" dirty="0">
                <a:latin typeface="Cambria Math"/>
                <a:cs typeface="Cambria Math"/>
              </a:rPr>
              <a:t>𝐴</a:t>
            </a:r>
            <a:r>
              <a:rPr sz="2000" spc="-35" dirty="0">
                <a:latin typeface="Arial MT"/>
                <a:cs typeface="Arial MT"/>
              </a:rPr>
              <a:t>=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Cambria Math"/>
                <a:cs typeface="Cambria Math"/>
              </a:rPr>
              <a:t>𝛽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175" spc="22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𝛽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175" spc="21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𝛽</a:t>
            </a:r>
            <a:r>
              <a:rPr sz="2175" baseline="-15325" dirty="0">
                <a:latin typeface="Cambria Math"/>
                <a:cs typeface="Cambria Math"/>
              </a:rPr>
              <a:t>2</a:t>
            </a:r>
            <a:r>
              <a:rPr sz="2175" spc="24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5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𝛽</a:t>
            </a:r>
            <a:r>
              <a:rPr sz="2175" spc="-37" baseline="-15325" dirty="0">
                <a:latin typeface="Cambria Math"/>
                <a:cs typeface="Cambria Math"/>
              </a:rPr>
              <a:t>3</a:t>
            </a:r>
            <a:endParaRPr sz="2175" baseline="-1532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060"/>
              </a:spcBef>
            </a:pPr>
            <a:r>
              <a:rPr sz="2000" dirty="0">
                <a:latin typeface="Cambria Math"/>
                <a:cs typeface="Cambria Math"/>
              </a:rPr>
              <a:t>𝐶</a:t>
            </a:r>
            <a:r>
              <a:rPr sz="2175" baseline="-15325" dirty="0">
                <a:latin typeface="Cambria Math"/>
                <a:cs typeface="Cambria Math"/>
              </a:rPr>
              <a:t>𝐵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𝛽</a:t>
            </a:r>
            <a:r>
              <a:rPr sz="2175" spc="-37" baseline="-15325" dirty="0">
                <a:latin typeface="Cambria Math"/>
                <a:cs typeface="Cambria Math"/>
              </a:rPr>
              <a:t>0</a:t>
            </a:r>
            <a:endParaRPr sz="2175" baseline="-15325">
              <a:latin typeface="Cambria Math"/>
              <a:cs typeface="Cambria Math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446776" y="3710927"/>
            <a:ext cx="481965" cy="561340"/>
            <a:chOff x="5446776" y="3710927"/>
            <a:chExt cx="481965" cy="561340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78780" y="3747528"/>
              <a:ext cx="417563" cy="41756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46776" y="3710927"/>
              <a:ext cx="481571" cy="56084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26024" y="3771900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163829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5" y="48006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30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5" y="279654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29" y="327660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3" y="279654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30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6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2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26024" y="3771900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163830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5" y="48006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29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6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30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3" y="279654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29" y="327660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5" y="279654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30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614796" y="378053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630423" y="3950195"/>
            <a:ext cx="481965" cy="561340"/>
            <a:chOff x="2630423" y="3950195"/>
            <a:chExt cx="481965" cy="561340"/>
          </a:xfrm>
        </p:grpSpPr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2427" y="3986796"/>
              <a:ext cx="419061" cy="41756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30423" y="3950195"/>
              <a:ext cx="481571" cy="56084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709671" y="4011168"/>
              <a:ext cx="329565" cy="327660"/>
            </a:xfrm>
            <a:custGeom>
              <a:avLst/>
              <a:gdLst/>
              <a:ahLst/>
              <a:cxnLst/>
              <a:rect l="l" t="t" r="r" b="b"/>
              <a:pathLst>
                <a:path w="329564" h="327660">
                  <a:moveTo>
                    <a:pt x="164591" y="0"/>
                  </a:moveTo>
                  <a:lnTo>
                    <a:pt x="120826" y="5856"/>
                  </a:lnTo>
                  <a:lnTo>
                    <a:pt x="81505" y="22380"/>
                  </a:lnTo>
                  <a:lnTo>
                    <a:pt x="48196" y="48005"/>
                  </a:lnTo>
                  <a:lnTo>
                    <a:pt x="22464" y="81167"/>
                  </a:lnTo>
                  <a:lnTo>
                    <a:pt x="5877" y="120297"/>
                  </a:lnTo>
                  <a:lnTo>
                    <a:pt x="0" y="163829"/>
                  </a:lnTo>
                  <a:lnTo>
                    <a:pt x="5877" y="207362"/>
                  </a:lnTo>
                  <a:lnTo>
                    <a:pt x="22464" y="246492"/>
                  </a:lnTo>
                  <a:lnTo>
                    <a:pt x="48196" y="279653"/>
                  </a:lnTo>
                  <a:lnTo>
                    <a:pt x="81505" y="305279"/>
                  </a:lnTo>
                  <a:lnTo>
                    <a:pt x="120826" y="321803"/>
                  </a:lnTo>
                  <a:lnTo>
                    <a:pt x="164591" y="327659"/>
                  </a:lnTo>
                  <a:lnTo>
                    <a:pt x="208357" y="321803"/>
                  </a:lnTo>
                  <a:lnTo>
                    <a:pt x="247678" y="305279"/>
                  </a:lnTo>
                  <a:lnTo>
                    <a:pt x="280987" y="279653"/>
                  </a:lnTo>
                  <a:lnTo>
                    <a:pt x="306719" y="246492"/>
                  </a:lnTo>
                  <a:lnTo>
                    <a:pt x="323306" y="207362"/>
                  </a:lnTo>
                  <a:lnTo>
                    <a:pt x="329183" y="163829"/>
                  </a:lnTo>
                  <a:lnTo>
                    <a:pt x="323306" y="120297"/>
                  </a:lnTo>
                  <a:lnTo>
                    <a:pt x="306719" y="81167"/>
                  </a:lnTo>
                  <a:lnTo>
                    <a:pt x="280987" y="48005"/>
                  </a:lnTo>
                  <a:lnTo>
                    <a:pt x="247678" y="22380"/>
                  </a:lnTo>
                  <a:lnTo>
                    <a:pt x="208357" y="5856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09671" y="4011168"/>
              <a:ext cx="329565" cy="327660"/>
            </a:xfrm>
            <a:custGeom>
              <a:avLst/>
              <a:gdLst/>
              <a:ahLst/>
              <a:cxnLst/>
              <a:rect l="l" t="t" r="r" b="b"/>
              <a:pathLst>
                <a:path w="329564" h="327660">
                  <a:moveTo>
                    <a:pt x="0" y="163829"/>
                  </a:moveTo>
                  <a:lnTo>
                    <a:pt x="5877" y="120297"/>
                  </a:lnTo>
                  <a:lnTo>
                    <a:pt x="22464" y="81167"/>
                  </a:lnTo>
                  <a:lnTo>
                    <a:pt x="48196" y="48005"/>
                  </a:lnTo>
                  <a:lnTo>
                    <a:pt x="81505" y="22380"/>
                  </a:lnTo>
                  <a:lnTo>
                    <a:pt x="120826" y="5856"/>
                  </a:lnTo>
                  <a:lnTo>
                    <a:pt x="164591" y="0"/>
                  </a:lnTo>
                  <a:lnTo>
                    <a:pt x="208357" y="5856"/>
                  </a:lnTo>
                  <a:lnTo>
                    <a:pt x="247678" y="22380"/>
                  </a:lnTo>
                  <a:lnTo>
                    <a:pt x="280987" y="48005"/>
                  </a:lnTo>
                  <a:lnTo>
                    <a:pt x="306719" y="81167"/>
                  </a:lnTo>
                  <a:lnTo>
                    <a:pt x="323306" y="120297"/>
                  </a:lnTo>
                  <a:lnTo>
                    <a:pt x="329183" y="163829"/>
                  </a:lnTo>
                  <a:lnTo>
                    <a:pt x="323306" y="207362"/>
                  </a:lnTo>
                  <a:lnTo>
                    <a:pt x="306719" y="246492"/>
                  </a:lnTo>
                  <a:lnTo>
                    <a:pt x="280987" y="279653"/>
                  </a:lnTo>
                  <a:lnTo>
                    <a:pt x="247678" y="305279"/>
                  </a:lnTo>
                  <a:lnTo>
                    <a:pt x="208357" y="321803"/>
                  </a:lnTo>
                  <a:lnTo>
                    <a:pt x="164591" y="327659"/>
                  </a:lnTo>
                  <a:lnTo>
                    <a:pt x="120826" y="321803"/>
                  </a:lnTo>
                  <a:lnTo>
                    <a:pt x="81505" y="305279"/>
                  </a:lnTo>
                  <a:lnTo>
                    <a:pt x="48196" y="279653"/>
                  </a:lnTo>
                  <a:lnTo>
                    <a:pt x="22464" y="246492"/>
                  </a:lnTo>
                  <a:lnTo>
                    <a:pt x="5877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798445" y="402005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596895" y="2695943"/>
            <a:ext cx="481965" cy="561340"/>
            <a:chOff x="2596895" y="2695943"/>
            <a:chExt cx="481965" cy="561340"/>
          </a:xfrm>
        </p:grpSpPr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28899" y="2732570"/>
              <a:ext cx="417563" cy="41906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96895" y="2695943"/>
              <a:ext cx="481571" cy="56084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676143" y="27569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60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2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2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76143" y="27569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60" h="329564">
                  <a:moveTo>
                    <a:pt x="0" y="164592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2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532888" y="2290586"/>
            <a:ext cx="1155065" cy="77533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5"/>
              </a:spcBef>
            </a:pP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𝐵</a:t>
            </a:r>
            <a:r>
              <a:rPr sz="1725" spc="494" baseline="-14492" dirty="0">
                <a:latin typeface="Cambria Math"/>
                <a:cs typeface="Cambria Math"/>
              </a:rPr>
              <a:t> </a:t>
            </a:r>
            <a:r>
              <a:rPr sz="1600" b="1" spc="-10" dirty="0">
                <a:latin typeface="Malgun Gothic"/>
                <a:cs typeface="Malgun Gothic"/>
              </a:rPr>
              <a:t>(23.331)</a:t>
            </a:r>
            <a:endParaRPr sz="1600">
              <a:latin typeface="Malgun Gothic"/>
              <a:cs typeface="Malgun Gothic"/>
            </a:endParaRPr>
          </a:p>
          <a:p>
            <a:pPr marL="243840">
              <a:lnSpc>
                <a:spcPct val="100000"/>
              </a:lnSpc>
              <a:spcBef>
                <a:spcPts val="97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433059" y="3264395"/>
            <a:ext cx="481965" cy="561340"/>
            <a:chOff x="5433059" y="3264395"/>
            <a:chExt cx="481965" cy="561340"/>
          </a:xfrm>
        </p:grpSpPr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65063" y="3301022"/>
              <a:ext cx="417563" cy="41906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33059" y="3264395"/>
              <a:ext cx="481571" cy="56084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512307" y="3325368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60" h="329564">
                  <a:moveTo>
                    <a:pt x="163829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5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2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5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29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3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59" y="164592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3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29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12307" y="3325368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60" h="329564">
                  <a:moveTo>
                    <a:pt x="0" y="164592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5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29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3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59" y="164592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3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29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5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346827" y="2848509"/>
            <a:ext cx="1141095" cy="78613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94"/>
              </a:spcBef>
            </a:pP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𝐴</a:t>
            </a:r>
            <a:r>
              <a:rPr sz="1725" spc="375" baseline="-14492" dirty="0">
                <a:latin typeface="Cambria Math"/>
                <a:cs typeface="Cambria Math"/>
              </a:rPr>
              <a:t> </a:t>
            </a:r>
            <a:r>
              <a:rPr sz="1600" b="1" spc="-10" dirty="0">
                <a:latin typeface="Malgun Gothic"/>
                <a:cs typeface="Malgun Gothic"/>
              </a:rPr>
              <a:t>(21.165)</a:t>
            </a:r>
            <a:endParaRPr sz="16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1015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451347" y="4514075"/>
            <a:ext cx="481965" cy="561340"/>
            <a:chOff x="5451347" y="4514075"/>
            <a:chExt cx="481965" cy="561340"/>
          </a:xfrm>
        </p:grpSpPr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83351" y="4550702"/>
              <a:ext cx="419061" cy="41906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51347" y="4514075"/>
              <a:ext cx="481571" cy="560844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5530595" y="4575047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1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3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3" y="164591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530595" y="4575047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1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3" y="164591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3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607303" y="4468984"/>
            <a:ext cx="1303655" cy="76136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1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  <a:spcBef>
                <a:spcPts val="800"/>
              </a:spcBef>
              <a:tabLst>
                <a:tab pos="466090" algn="l"/>
              </a:tabLst>
            </a:pPr>
            <a:r>
              <a:rPr sz="1600" spc="-25" dirty="0">
                <a:latin typeface="Cambria Math"/>
                <a:cs typeface="Cambria Math"/>
              </a:rPr>
              <a:t>𝑇</a:t>
            </a:r>
            <a:r>
              <a:rPr sz="1725" spc="-37" baseline="-14492" dirty="0">
                <a:latin typeface="Cambria Math"/>
                <a:cs typeface="Cambria Math"/>
              </a:rPr>
              <a:t>𝐴</a:t>
            </a:r>
            <a:r>
              <a:rPr sz="1600" spc="-25" dirty="0">
                <a:latin typeface="Cambria Math"/>
                <a:cs typeface="Cambria Math"/>
              </a:rPr>
              <a:t>′</a:t>
            </a:r>
            <a:r>
              <a:rPr sz="1600" dirty="0">
                <a:latin typeface="Cambria Math"/>
                <a:cs typeface="Cambria Math"/>
              </a:rPr>
              <a:t>	</a:t>
            </a:r>
            <a:r>
              <a:rPr sz="1600" b="1" spc="-10" dirty="0">
                <a:latin typeface="Malgun Gothic"/>
                <a:cs typeface="Malgun Gothic"/>
              </a:rPr>
              <a:t>(18.273)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6861429" y="4020692"/>
            <a:ext cx="2266950" cy="702310"/>
            <a:chOff x="6861429" y="4020692"/>
            <a:chExt cx="2266950" cy="702310"/>
          </a:xfrm>
        </p:grpSpPr>
        <p:sp>
          <p:nvSpPr>
            <p:cNvPr id="60" name="object 60"/>
            <p:cNvSpPr/>
            <p:nvPr/>
          </p:nvSpPr>
          <p:spPr>
            <a:xfrm>
              <a:off x="6870954" y="4030217"/>
              <a:ext cx="2247900" cy="683260"/>
            </a:xfrm>
            <a:custGeom>
              <a:avLst/>
              <a:gdLst/>
              <a:ahLst/>
              <a:cxnLst/>
              <a:rect l="l" t="t" r="r" b="b"/>
              <a:pathLst>
                <a:path w="2247900" h="683260">
                  <a:moveTo>
                    <a:pt x="0" y="682751"/>
                  </a:moveTo>
                  <a:lnTo>
                    <a:pt x="2247900" y="682751"/>
                  </a:lnTo>
                  <a:lnTo>
                    <a:pt x="2247900" y="0"/>
                  </a:lnTo>
                  <a:lnTo>
                    <a:pt x="0" y="0"/>
                  </a:lnTo>
                  <a:lnTo>
                    <a:pt x="0" y="682751"/>
                  </a:lnTo>
                  <a:close/>
                </a:path>
              </a:pathLst>
            </a:custGeom>
            <a:ln w="19049">
              <a:solidFill>
                <a:srgbClr val="FF5B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60565" y="4436490"/>
              <a:ext cx="786130" cy="187960"/>
            </a:xfrm>
            <a:custGeom>
              <a:avLst/>
              <a:gdLst/>
              <a:ahLst/>
              <a:cxnLst/>
              <a:rect l="l" t="t" r="r" b="b"/>
              <a:pathLst>
                <a:path w="786129" h="187960">
                  <a:moveTo>
                    <a:pt x="726312" y="0"/>
                  </a:moveTo>
                  <a:lnTo>
                    <a:pt x="723645" y="7619"/>
                  </a:lnTo>
                  <a:lnTo>
                    <a:pt x="734504" y="12334"/>
                  </a:lnTo>
                  <a:lnTo>
                    <a:pt x="743838" y="18859"/>
                  </a:lnTo>
                  <a:lnTo>
                    <a:pt x="766222" y="62293"/>
                  </a:lnTo>
                  <a:lnTo>
                    <a:pt x="768984" y="92963"/>
                  </a:lnTo>
                  <a:lnTo>
                    <a:pt x="768294" y="109535"/>
                  </a:lnTo>
                  <a:lnTo>
                    <a:pt x="757935" y="149986"/>
                  </a:lnTo>
                  <a:lnTo>
                    <a:pt x="723900" y="180085"/>
                  </a:lnTo>
                  <a:lnTo>
                    <a:pt x="726312" y="187705"/>
                  </a:lnTo>
                  <a:lnTo>
                    <a:pt x="762192" y="166417"/>
                  </a:lnTo>
                  <a:lnTo>
                    <a:pt x="782304" y="127126"/>
                  </a:lnTo>
                  <a:lnTo>
                    <a:pt x="786129" y="93979"/>
                  </a:lnTo>
                  <a:lnTo>
                    <a:pt x="785173" y="76737"/>
                  </a:lnTo>
                  <a:lnTo>
                    <a:pt x="770635" y="32892"/>
                  </a:lnTo>
                  <a:lnTo>
                    <a:pt x="739882" y="4907"/>
                  </a:lnTo>
                  <a:lnTo>
                    <a:pt x="726312" y="0"/>
                  </a:lnTo>
                  <a:close/>
                </a:path>
                <a:path w="786129" h="187960">
                  <a:moveTo>
                    <a:pt x="59943" y="0"/>
                  </a:moveTo>
                  <a:lnTo>
                    <a:pt x="24118" y="21341"/>
                  </a:lnTo>
                  <a:lnTo>
                    <a:pt x="3889" y="60817"/>
                  </a:lnTo>
                  <a:lnTo>
                    <a:pt x="0" y="93979"/>
                  </a:lnTo>
                  <a:lnTo>
                    <a:pt x="974" y="111220"/>
                  </a:lnTo>
                  <a:lnTo>
                    <a:pt x="15493" y="154939"/>
                  </a:lnTo>
                  <a:lnTo>
                    <a:pt x="46301" y="182800"/>
                  </a:lnTo>
                  <a:lnTo>
                    <a:pt x="59943" y="187705"/>
                  </a:lnTo>
                  <a:lnTo>
                    <a:pt x="62356" y="180085"/>
                  </a:lnTo>
                  <a:lnTo>
                    <a:pt x="51645" y="175347"/>
                  </a:lnTo>
                  <a:lnTo>
                    <a:pt x="42386" y="168751"/>
                  </a:lnTo>
                  <a:lnTo>
                    <a:pt x="19923" y="124571"/>
                  </a:lnTo>
                  <a:lnTo>
                    <a:pt x="17144" y="92963"/>
                  </a:lnTo>
                  <a:lnTo>
                    <a:pt x="17837" y="76914"/>
                  </a:lnTo>
                  <a:lnTo>
                    <a:pt x="28320" y="37337"/>
                  </a:lnTo>
                  <a:lnTo>
                    <a:pt x="62610" y="7619"/>
                  </a:lnTo>
                  <a:lnTo>
                    <a:pt x="59943" y="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6855079" y="4030751"/>
            <a:ext cx="2279650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순수한</a:t>
            </a:r>
            <a:r>
              <a:rPr sz="16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효과</a:t>
            </a:r>
            <a:r>
              <a:rPr sz="16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spc="-25" dirty="0">
                <a:latin typeface="Cambria Math"/>
                <a:cs typeface="Cambria Math"/>
              </a:rPr>
              <a:t>𝛽</a:t>
            </a:r>
            <a:r>
              <a:rPr sz="1725" spc="-37" baseline="-14492" dirty="0">
                <a:latin typeface="Cambria Math"/>
                <a:cs typeface="Cambria Math"/>
              </a:rPr>
              <a:t>3</a:t>
            </a:r>
            <a:endParaRPr sz="1725" baseline="-14492">
              <a:latin typeface="Cambria Math"/>
              <a:cs typeface="Cambria Math"/>
            </a:endParaRPr>
          </a:p>
          <a:p>
            <a:pPr marL="273685">
              <a:lnSpc>
                <a:spcPct val="100000"/>
              </a:lnSpc>
              <a:spcBef>
                <a:spcPts val="380"/>
              </a:spcBef>
              <a:tabLst>
                <a:tab pos="1054100" algn="l"/>
              </a:tabLst>
            </a:pPr>
            <a:r>
              <a:rPr sz="1600" spc="-45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1725" spc="-67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1725" spc="135" baseline="-14492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1600" spc="-50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25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1725" spc="-37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1725" baseline="-14492" dirty="0">
                <a:solidFill>
                  <a:srgbClr val="2A2C2C"/>
                </a:solidFill>
                <a:latin typeface="Cambria Math"/>
                <a:cs typeface="Cambria Math"/>
              </a:rPr>
              <a:t>	</a:t>
            </a:r>
            <a:r>
              <a:rPr sz="16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1600" spc="-60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2A2C2C"/>
                </a:solidFill>
                <a:latin typeface="Cambria Math"/>
                <a:cs typeface="Cambria Math"/>
              </a:rPr>
              <a:t>(𝐶</a:t>
            </a:r>
            <a:r>
              <a:rPr sz="1725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1725" spc="195" baseline="-14492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1600" spc="-30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40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1725" spc="-60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1725" spc="-217" baseline="-14492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2A2C2C"/>
                </a:solidFill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593079" y="3858780"/>
            <a:ext cx="1329055" cy="1041400"/>
            <a:chOff x="5593079" y="3858780"/>
            <a:chExt cx="1329055" cy="1041400"/>
          </a:xfrm>
        </p:grpSpPr>
        <p:pic>
          <p:nvPicPr>
            <p:cNvPr id="64" name="object 6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69279" y="4334256"/>
              <a:ext cx="1252740" cy="10807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5712713" y="4370070"/>
              <a:ext cx="1158875" cy="2540"/>
            </a:xfrm>
            <a:custGeom>
              <a:avLst/>
              <a:gdLst/>
              <a:ahLst/>
              <a:cxnLst/>
              <a:rect l="l" t="t" r="r" b="b"/>
              <a:pathLst>
                <a:path w="1158875" h="2539">
                  <a:moveTo>
                    <a:pt x="0" y="0"/>
                  </a:moveTo>
                  <a:lnTo>
                    <a:pt x="1158620" y="2031"/>
                  </a:lnTo>
                </a:path>
              </a:pathLst>
            </a:custGeom>
            <a:ln w="25399">
              <a:solidFill>
                <a:srgbClr val="FF5B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93079" y="3858780"/>
              <a:ext cx="234670" cy="1040879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5674613" y="3958590"/>
              <a:ext cx="76200" cy="806450"/>
            </a:xfrm>
            <a:custGeom>
              <a:avLst/>
              <a:gdLst/>
              <a:ahLst/>
              <a:cxnLst/>
              <a:rect l="l" t="t" r="r" b="b"/>
              <a:pathLst>
                <a:path w="76200" h="806450">
                  <a:moveTo>
                    <a:pt x="25400" y="729742"/>
                  </a:moveTo>
                  <a:lnTo>
                    <a:pt x="0" y="729742"/>
                  </a:lnTo>
                  <a:lnTo>
                    <a:pt x="38100" y="805942"/>
                  </a:lnTo>
                  <a:lnTo>
                    <a:pt x="69850" y="742442"/>
                  </a:lnTo>
                  <a:lnTo>
                    <a:pt x="25400" y="742442"/>
                  </a:lnTo>
                  <a:lnTo>
                    <a:pt x="25400" y="729742"/>
                  </a:lnTo>
                  <a:close/>
                </a:path>
                <a:path w="76200" h="806450">
                  <a:moveTo>
                    <a:pt x="50800" y="63500"/>
                  </a:moveTo>
                  <a:lnTo>
                    <a:pt x="25400" y="63500"/>
                  </a:lnTo>
                  <a:lnTo>
                    <a:pt x="25400" y="742442"/>
                  </a:lnTo>
                  <a:lnTo>
                    <a:pt x="50800" y="742442"/>
                  </a:lnTo>
                  <a:lnTo>
                    <a:pt x="50800" y="63500"/>
                  </a:lnTo>
                  <a:close/>
                </a:path>
                <a:path w="76200" h="806450">
                  <a:moveTo>
                    <a:pt x="76200" y="729742"/>
                  </a:moveTo>
                  <a:lnTo>
                    <a:pt x="50800" y="729742"/>
                  </a:lnTo>
                  <a:lnTo>
                    <a:pt x="50800" y="742442"/>
                  </a:lnTo>
                  <a:lnTo>
                    <a:pt x="69850" y="742442"/>
                  </a:lnTo>
                  <a:lnTo>
                    <a:pt x="76200" y="729742"/>
                  </a:lnTo>
                  <a:close/>
                </a:path>
                <a:path w="76200" h="806450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06450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5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Conducting</a:t>
            </a:r>
            <a:r>
              <a:rPr spc="275" dirty="0"/>
              <a:t> </a:t>
            </a:r>
            <a:r>
              <a:rPr dirty="0"/>
              <a:t>DID</a:t>
            </a:r>
            <a:r>
              <a:rPr spc="265" dirty="0"/>
              <a:t> </a:t>
            </a:r>
            <a:r>
              <a:rPr spc="65" dirty="0"/>
              <a:t>Analysis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34289" y="812654"/>
            <a:ext cx="8912225" cy="53238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65760" indent="-302260">
              <a:lnSpc>
                <a:spcPct val="100000"/>
              </a:lnSpc>
              <a:spcBef>
                <a:spcPts val="484"/>
              </a:spcBef>
              <a:buAutoNum type="arabicPeriod" startAt="3"/>
              <a:tabLst>
                <a:tab pos="365760" algn="l"/>
              </a:tabLst>
            </a:pPr>
            <a:r>
              <a:rPr sz="3000" b="1" baseline="-34722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3000" b="1" spc="-52" baseline="-34722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3000" b="1" baseline="-34722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3000" b="1" spc="-67" baseline="-34722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3000" b="1" baseline="-34722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3000" b="1" spc="-44" baseline="-34722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3000" b="1" baseline="-34722" dirty="0">
                <a:solidFill>
                  <a:srgbClr val="2A2C2C"/>
                </a:solidFill>
                <a:latin typeface="Malgun Gothic"/>
                <a:cs typeface="Malgun Gothic"/>
              </a:rPr>
              <a:t>왜</a:t>
            </a:r>
            <a:r>
              <a:rPr sz="3000" b="1" spc="-52" baseline="-34722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3000" b="1" baseline="-34722" dirty="0">
                <a:solidFill>
                  <a:srgbClr val="2A2C2C"/>
                </a:solidFill>
                <a:latin typeface="Malgun Gothic"/>
                <a:cs typeface="Malgun Gothic"/>
              </a:rPr>
              <a:t>이런</a:t>
            </a:r>
            <a:r>
              <a:rPr sz="3000" b="1" spc="-44" baseline="-34722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3000" b="1" baseline="-34722" dirty="0">
                <a:solidFill>
                  <a:srgbClr val="2A2C2C"/>
                </a:solidFill>
                <a:latin typeface="Malgun Gothic"/>
                <a:cs typeface="Malgun Gothic"/>
              </a:rPr>
              <a:t>결과가…?</a:t>
            </a:r>
            <a:r>
              <a:rPr sz="3000" b="1" spc="-127" baseline="-34722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데이터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분석을</a:t>
            </a:r>
            <a:r>
              <a:rPr sz="16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통해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어떤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결과를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도출한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후,</a:t>
            </a:r>
            <a:endParaRPr sz="1600">
              <a:latin typeface="Malgun Gothic"/>
              <a:cs typeface="Malgun Gothic"/>
            </a:endParaRPr>
          </a:p>
          <a:p>
            <a:pPr marL="3904615">
              <a:lnSpc>
                <a:spcPct val="100000"/>
              </a:lnSpc>
              <a:spcBef>
                <a:spcPts val="30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해당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결과에</a:t>
            </a:r>
            <a:r>
              <a:rPr sz="16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대한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합리적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설명을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제시하는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것도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중요함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600">
              <a:latin typeface="Malgun Gothic"/>
              <a:cs typeface="Malgun Gothic"/>
            </a:endParaRPr>
          </a:p>
          <a:p>
            <a:pPr marL="614680" marR="551815" lvl="1" indent="-229235" algn="just">
              <a:lnSpc>
                <a:spcPct val="110100"/>
              </a:lnSpc>
              <a:buFont typeface="Wingdings"/>
              <a:buChar char=""/>
              <a:tabLst>
                <a:tab pos="6146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Card와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Krueger는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최저임금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인상이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고용에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미치는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중립적인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혹은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긍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정적인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영향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다음과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설명을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제시하였음</a:t>
            </a:r>
            <a:endParaRPr sz="2000">
              <a:latin typeface="Malgun Gothic"/>
              <a:cs typeface="Malgun Gothic"/>
            </a:endParaRPr>
          </a:p>
          <a:p>
            <a:pPr marL="1069340" marR="513715" lvl="2" indent="-226695" algn="just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71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주변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지역으로부터의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인력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유입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최저임금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인상으로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비교적 	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임금이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주변지역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노동자들이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지역으로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유입될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69975" lvl="2" indent="-226695" algn="just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6997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가격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전가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기업들은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최저임금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인상에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비용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증가를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소비자</a:t>
            </a:r>
            <a:endParaRPr sz="2000">
              <a:latin typeface="Malgun Gothic"/>
              <a:cs typeface="Malgun Gothic"/>
            </a:endParaRPr>
          </a:p>
          <a:p>
            <a:pPr marL="1071880" algn="just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가격에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전가할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69340" marR="712470" lvl="2" indent="-226695" algn="just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71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효율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임금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이론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기업들은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높은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임금을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지불하여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근로자들의 	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동기를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부여하고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생산성을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향상시킬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있으며,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고용 	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감소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없이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임금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인상을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상쇄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가능할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71880" marR="402590" lvl="2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71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경제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활성화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인력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수요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증가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최저임금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근로자들의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구매력이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증가하여,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지역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내에서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소비가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증가하고,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기업들의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인력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수요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증가하여,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고용이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증가할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Conducting</a:t>
            </a:r>
            <a:r>
              <a:rPr spc="275" dirty="0"/>
              <a:t> </a:t>
            </a:r>
            <a:r>
              <a:rPr dirty="0"/>
              <a:t>DID</a:t>
            </a:r>
            <a:r>
              <a:rPr spc="265" dirty="0"/>
              <a:t> </a:t>
            </a:r>
            <a:r>
              <a:rPr spc="65" dirty="0"/>
              <a:t>Analysis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02955" cy="4652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960" indent="-302260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1496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-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비판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65"/>
              </a:spcBef>
              <a:buClr>
                <a:srgbClr val="2A2C2C"/>
              </a:buClr>
              <a:buFont typeface="Malgun Gothic"/>
              <a:buAutoNum type="arabicPeriod" startAt="3"/>
            </a:pPr>
            <a:endParaRPr sz="2000">
              <a:latin typeface="Malgun Gothic"/>
              <a:cs typeface="Malgun Gothic"/>
            </a:endParaRPr>
          </a:p>
          <a:p>
            <a:pPr marL="563880" marR="26034" lvl="1" indent="-229235" algn="just">
              <a:lnSpc>
                <a:spcPct val="11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Card와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Krueger의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연구는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DID를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활용한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가장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유명한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중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하나이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고,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후속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논의를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촉발시켰지만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비판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받기도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하였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음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(</a:t>
            </a:r>
            <a:r>
              <a:rPr sz="2000" spc="-10" dirty="0">
                <a:solidFill>
                  <a:srgbClr val="333D47"/>
                </a:solidFill>
                <a:latin typeface="Arial MT"/>
                <a:cs typeface="Arial MT"/>
              </a:rPr>
              <a:t>Neumark-</a:t>
            </a:r>
            <a:r>
              <a:rPr sz="2000" dirty="0">
                <a:solidFill>
                  <a:srgbClr val="333D47"/>
                </a:solidFill>
                <a:latin typeface="Arial MT"/>
                <a:cs typeface="Arial MT"/>
              </a:rPr>
              <a:t>Wascher</a:t>
            </a:r>
            <a:r>
              <a:rPr sz="2000" spc="85" dirty="0">
                <a:solidFill>
                  <a:srgbClr val="333D47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Criticism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등)</a:t>
            </a:r>
            <a:endParaRPr sz="2000">
              <a:latin typeface="Malgun Gothic"/>
              <a:cs typeface="Malgun Gothic"/>
            </a:endParaRPr>
          </a:p>
          <a:p>
            <a:pPr marL="1021080" marR="13970" lvl="2" indent="-229235">
              <a:lnSpc>
                <a:spcPct val="110000"/>
              </a:lnSpc>
              <a:spcBef>
                <a:spcPts val="465"/>
              </a:spcBef>
              <a:buFont typeface="Arial MT"/>
              <a:buChar char="•"/>
              <a:tabLst>
                <a:tab pos="1021080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전화를 통한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설문조사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방식의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데이터 수집으로 인해 데이터의 질이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낮았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을 것이라는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비판</a:t>
            </a:r>
            <a:endParaRPr sz="1800">
              <a:latin typeface="Malgun Gothic"/>
              <a:cs typeface="Malgun Gothic"/>
            </a:endParaRPr>
          </a:p>
          <a:p>
            <a:pPr marL="1021080" lvl="2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1021080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기간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정책으로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인한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고용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변화를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포착하기에는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너무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짧다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18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비판</a:t>
            </a:r>
            <a:endParaRPr sz="1800">
              <a:latin typeface="Malgun Gothic"/>
              <a:cs typeface="Malgun Gothic"/>
            </a:endParaRPr>
          </a:p>
          <a:p>
            <a:pPr marL="1021080" lvl="2" indent="-228600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1021080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특정 지역에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국한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된 결과라는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비판</a:t>
            </a:r>
            <a:endParaRPr sz="1800">
              <a:latin typeface="Malgun Gothic"/>
              <a:cs typeface="Malgun Gothic"/>
            </a:endParaRPr>
          </a:p>
          <a:p>
            <a:pPr marL="563880" marR="5080" lvl="1" indent="-229235">
              <a:lnSpc>
                <a:spcPct val="110000"/>
              </a:lnSpc>
              <a:spcBef>
                <a:spcPts val="3254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Card와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Krueger는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비판에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대응하여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노동부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고용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데이터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활용한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장기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데이터를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활용하여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자신들의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연구를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보완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하기도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하였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음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Conducting</a:t>
            </a:r>
            <a:r>
              <a:rPr spc="275" dirty="0"/>
              <a:t> </a:t>
            </a:r>
            <a:r>
              <a:rPr dirty="0"/>
              <a:t>DID</a:t>
            </a:r>
            <a:r>
              <a:rPr spc="265" dirty="0"/>
              <a:t> </a:t>
            </a:r>
            <a:r>
              <a:rPr spc="65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715" y="1556003"/>
            <a:ext cx="5654040" cy="10896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5089" y="1017270"/>
            <a:ext cx="7089775" cy="1123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번외)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Card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Krueger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관련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연구자들의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디스전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(?)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2000">
              <a:latin typeface="Malgun Gothic"/>
              <a:cs typeface="Malgun Gothic"/>
            </a:endParaRPr>
          </a:p>
          <a:p>
            <a:pPr marR="5080" algn="r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최초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연구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856" y="4157471"/>
            <a:ext cx="5661659" cy="10896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4283" y="2845307"/>
            <a:ext cx="5524500" cy="10896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4432" y="5462015"/>
            <a:ext cx="5661660" cy="10896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65454" y="3044723"/>
            <a:ext cx="138684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다양한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비판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이후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보완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연구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6564248" y="4296308"/>
            <a:ext cx="1518285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비판을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논문으로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작성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1583" y="5573051"/>
            <a:ext cx="1112520" cy="61214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비판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논문에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답하는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논문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Conducting</a:t>
            </a:r>
            <a:r>
              <a:rPr spc="275" dirty="0"/>
              <a:t> </a:t>
            </a:r>
            <a:r>
              <a:rPr dirty="0"/>
              <a:t>DID</a:t>
            </a:r>
            <a:r>
              <a:rPr spc="265" dirty="0"/>
              <a:t> </a:t>
            </a:r>
            <a:r>
              <a:rPr spc="6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41511" y="6417970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333D47"/>
                </a:solidFill>
                <a:latin typeface="Malgun Gothic"/>
                <a:cs typeface="Malgun Gothic"/>
              </a:rPr>
              <a:t>48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455" y="1450847"/>
            <a:ext cx="1473708" cy="14737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2283" y="1517903"/>
            <a:ext cx="1199388" cy="100431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85089" y="934634"/>
            <a:ext cx="8248015" cy="152273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번외2)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연구자들의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디스전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와해성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혁신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이론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관련</a:t>
            </a:r>
            <a:endParaRPr sz="2000">
              <a:latin typeface="Malgun Gothic"/>
              <a:cs typeface="Malgun Gothic"/>
            </a:endParaRPr>
          </a:p>
          <a:p>
            <a:pPr marL="3436620">
              <a:lnSpc>
                <a:spcPct val="100000"/>
              </a:lnSpc>
              <a:spcBef>
                <a:spcPts val="515"/>
              </a:spcBef>
            </a:pPr>
            <a:r>
              <a:rPr sz="1600" b="1" dirty="0">
                <a:latin typeface="Malgun Gothic"/>
                <a:cs typeface="Malgun Gothic"/>
              </a:rPr>
              <a:t>혁신가의</a:t>
            </a:r>
            <a:r>
              <a:rPr sz="1600" b="1" spc="-35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딜레마</a:t>
            </a:r>
            <a:r>
              <a:rPr sz="1600" b="1" spc="-3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(1997)</a:t>
            </a:r>
            <a:r>
              <a:rPr sz="1600" b="1" spc="-35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–</a:t>
            </a:r>
            <a:r>
              <a:rPr sz="1600" b="1" spc="-35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와해성</a:t>
            </a:r>
            <a:r>
              <a:rPr sz="1600" b="1" spc="-25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혁신</a:t>
            </a:r>
            <a:r>
              <a:rPr sz="1600" b="1" spc="-40" dirty="0">
                <a:latin typeface="Malgun Gothic"/>
                <a:cs typeface="Malgun Gothic"/>
              </a:rPr>
              <a:t> </a:t>
            </a:r>
            <a:r>
              <a:rPr sz="1600" b="1" spc="-25" dirty="0">
                <a:latin typeface="Malgun Gothic"/>
                <a:cs typeface="Malgun Gothic"/>
              </a:rPr>
              <a:t>이론</a:t>
            </a:r>
            <a:endParaRPr sz="1600">
              <a:latin typeface="Malgun Gothic"/>
              <a:cs typeface="Malgun Gothic"/>
            </a:endParaRPr>
          </a:p>
          <a:p>
            <a:pPr marL="3436620" marR="5080">
              <a:lnSpc>
                <a:spcPct val="120100"/>
              </a:lnSpc>
              <a:spcBef>
                <a:spcPts val="240"/>
              </a:spcBef>
            </a:pPr>
            <a:r>
              <a:rPr sz="1400" b="1" dirty="0">
                <a:latin typeface="Malgun Gothic"/>
                <a:cs typeface="Malgun Gothic"/>
              </a:rPr>
              <a:t>와해성</a:t>
            </a:r>
            <a:r>
              <a:rPr sz="1400" b="1" spc="-1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혁신이란</a:t>
            </a:r>
            <a:r>
              <a:rPr sz="1400" b="1" spc="-25" dirty="0">
                <a:latin typeface="Malgun Gothic"/>
                <a:cs typeface="Malgun Gothic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도입</a:t>
            </a:r>
            <a:r>
              <a:rPr sz="1400" b="1" u="sng" spc="-1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초기에는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기존기술보다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일시적으로</a:t>
            </a:r>
            <a:r>
              <a:rPr sz="1400" b="1" spc="-10" dirty="0">
                <a:latin typeface="Malgun Gothic"/>
                <a:cs typeface="Malgun Gothic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열등</a:t>
            </a:r>
            <a:r>
              <a:rPr sz="1400" b="1" dirty="0">
                <a:latin typeface="Malgun Gothic"/>
                <a:cs typeface="Malgun Gothic"/>
              </a:rPr>
              <a:t>했던</a:t>
            </a:r>
            <a:r>
              <a:rPr sz="1400" b="1" spc="-40" dirty="0">
                <a:latin typeface="Malgun Gothic"/>
                <a:cs typeface="Malgun Gothic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신규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진입자</a:t>
            </a:r>
            <a:r>
              <a:rPr sz="1400" b="1" dirty="0">
                <a:latin typeface="Malgun Gothic"/>
                <a:cs typeface="Malgun Gothic"/>
              </a:rPr>
              <a:t>에</a:t>
            </a:r>
            <a:r>
              <a:rPr sz="1400" b="1" spc="-2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의한</a:t>
            </a:r>
            <a:r>
              <a:rPr sz="1400" b="1" spc="-25" dirty="0">
                <a:latin typeface="Malgun Gothic"/>
                <a:cs typeface="Malgun Gothic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신기술</a:t>
            </a:r>
            <a:r>
              <a:rPr sz="1400" b="1" dirty="0">
                <a:latin typeface="Malgun Gothic"/>
                <a:cs typeface="Malgun Gothic"/>
              </a:rPr>
              <a:t>이,</a:t>
            </a:r>
            <a:r>
              <a:rPr sz="1400" b="1" spc="-45" dirty="0">
                <a:latin typeface="Malgun Gothic"/>
                <a:cs typeface="Malgun Gothic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새로운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가치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도입</a:t>
            </a:r>
            <a:r>
              <a:rPr sz="1400" b="1" spc="-25" dirty="0">
                <a:latin typeface="Malgun Gothic"/>
                <a:cs typeface="Malgun Gothic"/>
              </a:rPr>
              <a:t>과 </a:t>
            </a:r>
            <a:r>
              <a:rPr sz="1400" b="1" dirty="0">
                <a:latin typeface="Malgun Gothic"/>
                <a:cs typeface="Malgun Gothic"/>
              </a:rPr>
              <a:t>함께</a:t>
            </a:r>
            <a:r>
              <a:rPr sz="1400" b="1" spc="-15" dirty="0">
                <a:latin typeface="Malgun Gothic"/>
                <a:cs typeface="Malgun Gothic"/>
              </a:rPr>
              <a:t> 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low-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end 시장으로부터</a:t>
            </a:r>
            <a:r>
              <a:rPr sz="1400" b="1" u="sng" spc="-4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확산</a:t>
            </a:r>
            <a:r>
              <a:rPr sz="1400" b="1" dirty="0">
                <a:latin typeface="Malgun Gothic"/>
                <a:cs typeface="Malgun Gothic"/>
              </a:rPr>
              <a:t>되어</a:t>
            </a:r>
            <a:r>
              <a:rPr sz="1400" b="1" spc="-15" dirty="0">
                <a:latin typeface="Malgun Gothic"/>
                <a:cs typeface="Malgun Gothic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결국엔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시장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주도권</a:t>
            </a:r>
            <a:r>
              <a:rPr sz="1400" b="1" spc="-20" dirty="0">
                <a:latin typeface="Malgun Gothic"/>
                <a:cs typeface="Malgun Gothic"/>
              </a:rPr>
              <a:t>을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9161" y="2473579"/>
            <a:ext cx="187578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Malgun Gothic"/>
                <a:cs typeface="Malgun Gothic"/>
              </a:rPr>
              <a:t>가져오는</a:t>
            </a:r>
            <a:r>
              <a:rPr sz="1400" b="1" spc="-25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현상입니다~!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88032" y="2715659"/>
            <a:ext cx="1163955" cy="361950"/>
            <a:chOff x="3988032" y="2715659"/>
            <a:chExt cx="1163955" cy="3619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032" y="2715659"/>
              <a:ext cx="1163375" cy="36140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1836" y="2731008"/>
              <a:ext cx="1100327" cy="2895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021836" y="2731008"/>
              <a:ext cx="1100455" cy="289560"/>
            </a:xfrm>
            <a:custGeom>
              <a:avLst/>
              <a:gdLst/>
              <a:ahLst/>
              <a:cxnLst/>
              <a:rect l="l" t="t" r="r" b="b"/>
              <a:pathLst>
                <a:path w="1100454" h="289560">
                  <a:moveTo>
                    <a:pt x="0" y="144779"/>
                  </a:moveTo>
                  <a:lnTo>
                    <a:pt x="275081" y="144779"/>
                  </a:lnTo>
                  <a:lnTo>
                    <a:pt x="275081" y="0"/>
                  </a:lnTo>
                  <a:lnTo>
                    <a:pt x="825246" y="0"/>
                  </a:lnTo>
                  <a:lnTo>
                    <a:pt x="825246" y="144779"/>
                  </a:lnTo>
                  <a:lnTo>
                    <a:pt x="1100327" y="144779"/>
                  </a:lnTo>
                  <a:lnTo>
                    <a:pt x="550163" y="289559"/>
                  </a:lnTo>
                  <a:lnTo>
                    <a:pt x="0" y="14477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988032" y="3415175"/>
            <a:ext cx="1163955" cy="361950"/>
            <a:chOff x="3988032" y="3415175"/>
            <a:chExt cx="1163955" cy="36195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032" y="3415175"/>
              <a:ext cx="1163375" cy="36140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1836" y="3430524"/>
              <a:ext cx="1100327" cy="28955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021836" y="3430524"/>
              <a:ext cx="1100455" cy="289560"/>
            </a:xfrm>
            <a:custGeom>
              <a:avLst/>
              <a:gdLst/>
              <a:ahLst/>
              <a:cxnLst/>
              <a:rect l="l" t="t" r="r" b="b"/>
              <a:pathLst>
                <a:path w="1100454" h="289560">
                  <a:moveTo>
                    <a:pt x="0" y="144779"/>
                  </a:moveTo>
                  <a:lnTo>
                    <a:pt x="275081" y="144779"/>
                  </a:lnTo>
                  <a:lnTo>
                    <a:pt x="275081" y="0"/>
                  </a:lnTo>
                  <a:lnTo>
                    <a:pt x="825246" y="0"/>
                  </a:lnTo>
                  <a:lnTo>
                    <a:pt x="825246" y="144779"/>
                  </a:lnTo>
                  <a:lnTo>
                    <a:pt x="1100327" y="144779"/>
                  </a:lnTo>
                  <a:lnTo>
                    <a:pt x="550163" y="289559"/>
                  </a:lnTo>
                  <a:lnTo>
                    <a:pt x="0" y="14477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988032" y="4872119"/>
            <a:ext cx="1163955" cy="361950"/>
            <a:chOff x="3988032" y="4872119"/>
            <a:chExt cx="1163955" cy="36195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032" y="4872119"/>
              <a:ext cx="1163375" cy="36140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21836" y="4887468"/>
              <a:ext cx="1100327" cy="28955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021836" y="4887468"/>
              <a:ext cx="1100455" cy="289560"/>
            </a:xfrm>
            <a:custGeom>
              <a:avLst/>
              <a:gdLst/>
              <a:ahLst/>
              <a:cxnLst/>
              <a:rect l="l" t="t" r="r" b="b"/>
              <a:pathLst>
                <a:path w="1100454" h="289560">
                  <a:moveTo>
                    <a:pt x="0" y="144779"/>
                  </a:moveTo>
                  <a:lnTo>
                    <a:pt x="275081" y="144779"/>
                  </a:lnTo>
                  <a:lnTo>
                    <a:pt x="275081" y="0"/>
                  </a:lnTo>
                  <a:lnTo>
                    <a:pt x="825246" y="0"/>
                  </a:lnTo>
                  <a:lnTo>
                    <a:pt x="825246" y="144779"/>
                  </a:lnTo>
                  <a:lnTo>
                    <a:pt x="1100327" y="144779"/>
                  </a:lnTo>
                  <a:lnTo>
                    <a:pt x="550163" y="289559"/>
                  </a:lnTo>
                  <a:lnTo>
                    <a:pt x="0" y="14477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이론</a:t>
            </a:r>
            <a:r>
              <a:rPr spc="-15" dirty="0"/>
              <a:t> </a:t>
            </a:r>
            <a:r>
              <a:rPr dirty="0"/>
              <a:t>대성공</a:t>
            </a:r>
            <a:r>
              <a:rPr spc="-15" dirty="0"/>
              <a:t> </a:t>
            </a:r>
            <a:r>
              <a:rPr dirty="0"/>
              <a:t>후</a:t>
            </a:r>
            <a:r>
              <a:rPr spc="-15" dirty="0"/>
              <a:t> </a:t>
            </a:r>
            <a:r>
              <a:rPr dirty="0"/>
              <a:t>개념이</a:t>
            </a:r>
            <a:r>
              <a:rPr spc="-15" dirty="0"/>
              <a:t> </a:t>
            </a:r>
            <a:r>
              <a:rPr dirty="0"/>
              <a:t>남용되기</a:t>
            </a:r>
            <a:r>
              <a:rPr spc="-25" dirty="0"/>
              <a:t> </a:t>
            </a:r>
            <a:r>
              <a:rPr dirty="0"/>
              <a:t>시작함</a:t>
            </a:r>
            <a:r>
              <a:rPr spc="-25" dirty="0"/>
              <a:t> </a:t>
            </a:r>
            <a:r>
              <a:rPr dirty="0"/>
              <a:t>(뭔가</a:t>
            </a:r>
            <a:r>
              <a:rPr spc="-15" dirty="0"/>
              <a:t> </a:t>
            </a:r>
            <a:r>
              <a:rPr dirty="0"/>
              <a:t>새로운</a:t>
            </a:r>
            <a:r>
              <a:rPr spc="-15" dirty="0"/>
              <a:t> </a:t>
            </a:r>
            <a:r>
              <a:rPr dirty="0"/>
              <a:t>것이</a:t>
            </a:r>
            <a:r>
              <a:rPr spc="-15" dirty="0"/>
              <a:t> </a:t>
            </a:r>
            <a:r>
              <a:rPr dirty="0"/>
              <a:t>성공하면</a:t>
            </a:r>
            <a:r>
              <a:rPr spc="-30" dirty="0"/>
              <a:t> </a:t>
            </a:r>
            <a:r>
              <a:rPr dirty="0"/>
              <a:t>다</a:t>
            </a:r>
            <a:r>
              <a:rPr spc="-15" dirty="0"/>
              <a:t> </a:t>
            </a:r>
            <a:r>
              <a:rPr dirty="0"/>
              <a:t>와해성</a:t>
            </a:r>
            <a:r>
              <a:rPr spc="-15" dirty="0"/>
              <a:t> </a:t>
            </a:r>
            <a:r>
              <a:rPr dirty="0"/>
              <a:t>혁신이라고</a:t>
            </a:r>
            <a:r>
              <a:rPr spc="-25" dirty="0"/>
              <a:t> 함)</a:t>
            </a: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pc="-25" dirty="0"/>
          </a:p>
          <a:p>
            <a:pPr marL="12700">
              <a:lnSpc>
                <a:spcPct val="100000"/>
              </a:lnSpc>
            </a:pPr>
            <a:r>
              <a:rPr dirty="0"/>
              <a:t>이론이</a:t>
            </a:r>
            <a:r>
              <a:rPr spc="-25" dirty="0"/>
              <a:t> </a:t>
            </a:r>
            <a:r>
              <a:rPr dirty="0"/>
              <a:t>현실과</a:t>
            </a:r>
            <a:r>
              <a:rPr spc="-35" dirty="0"/>
              <a:t> </a:t>
            </a:r>
            <a:r>
              <a:rPr dirty="0"/>
              <a:t>맞지</a:t>
            </a:r>
            <a:r>
              <a:rPr spc="-20" dirty="0"/>
              <a:t> </a:t>
            </a:r>
            <a:r>
              <a:rPr dirty="0"/>
              <a:t>않는다고</a:t>
            </a:r>
            <a:r>
              <a:rPr spc="-25" dirty="0"/>
              <a:t> </a:t>
            </a:r>
            <a:r>
              <a:rPr dirty="0"/>
              <a:t>비판을</a:t>
            </a:r>
            <a:r>
              <a:rPr spc="-40" dirty="0"/>
              <a:t> </a:t>
            </a:r>
            <a:r>
              <a:rPr dirty="0"/>
              <a:t>받기</a:t>
            </a:r>
            <a:r>
              <a:rPr spc="-20" dirty="0"/>
              <a:t> </a:t>
            </a:r>
            <a:r>
              <a:rPr spc="-25" dirty="0"/>
              <a:t>시작함</a:t>
            </a:r>
          </a:p>
          <a:p>
            <a:pPr marL="12700" marR="166370">
              <a:lnSpc>
                <a:spcPct val="120000"/>
              </a:lnSpc>
              <a:spcBef>
                <a:spcPts val="5"/>
              </a:spcBef>
            </a:pPr>
            <a:r>
              <a:rPr dirty="0"/>
              <a:t>특히</a:t>
            </a:r>
            <a:r>
              <a:rPr spc="-40" dirty="0"/>
              <a:t> </a:t>
            </a:r>
            <a:r>
              <a:rPr dirty="0"/>
              <a:t>2014년</a:t>
            </a:r>
            <a:r>
              <a:rPr spc="-45" dirty="0"/>
              <a:t> </a:t>
            </a:r>
            <a:r>
              <a:rPr dirty="0"/>
              <a:t>Jill</a:t>
            </a:r>
            <a:r>
              <a:rPr spc="-20" dirty="0"/>
              <a:t> </a:t>
            </a:r>
            <a:r>
              <a:rPr dirty="0"/>
              <a:t>Lepore가</a:t>
            </a:r>
            <a:r>
              <a:rPr spc="-3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New</a:t>
            </a:r>
            <a:r>
              <a:rPr spc="-30" dirty="0"/>
              <a:t> </a:t>
            </a:r>
            <a:r>
              <a:rPr spc="-20" dirty="0"/>
              <a:t>Yorker에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Disruption</a:t>
            </a:r>
            <a:r>
              <a:rPr spc="-20" dirty="0"/>
              <a:t> </a:t>
            </a:r>
            <a:r>
              <a:rPr dirty="0"/>
              <a:t>Machine이라는</a:t>
            </a:r>
            <a:r>
              <a:rPr spc="-45" dirty="0"/>
              <a:t> </a:t>
            </a:r>
            <a:r>
              <a:rPr dirty="0"/>
              <a:t>글을</a:t>
            </a:r>
            <a:r>
              <a:rPr spc="-35" dirty="0"/>
              <a:t> </a:t>
            </a:r>
            <a:r>
              <a:rPr spc="-25" dirty="0"/>
              <a:t>기고해 </a:t>
            </a:r>
            <a:r>
              <a:rPr dirty="0"/>
              <a:t>강도높은</a:t>
            </a:r>
            <a:r>
              <a:rPr spc="-25" dirty="0"/>
              <a:t> </a:t>
            </a:r>
            <a:r>
              <a:rPr dirty="0"/>
              <a:t>비판</a:t>
            </a:r>
            <a:r>
              <a:rPr spc="-15" dirty="0"/>
              <a:t> </a:t>
            </a:r>
            <a:r>
              <a:rPr dirty="0"/>
              <a:t>(맞는</a:t>
            </a:r>
            <a:r>
              <a:rPr spc="-15" dirty="0"/>
              <a:t> </a:t>
            </a:r>
            <a:r>
              <a:rPr dirty="0"/>
              <a:t>경우가</a:t>
            </a:r>
            <a:r>
              <a:rPr spc="-15" dirty="0"/>
              <a:t> </a:t>
            </a:r>
            <a:r>
              <a:rPr dirty="0"/>
              <a:t>없다,</a:t>
            </a:r>
            <a:r>
              <a:rPr spc="-20" dirty="0"/>
              <a:t> </a:t>
            </a:r>
            <a:r>
              <a:rPr dirty="0"/>
              <a:t>미신적</a:t>
            </a:r>
            <a:r>
              <a:rPr spc="-25" dirty="0"/>
              <a:t> </a:t>
            </a:r>
            <a:r>
              <a:rPr dirty="0"/>
              <a:t>믿음</a:t>
            </a:r>
            <a:r>
              <a:rPr spc="-15" dirty="0"/>
              <a:t> </a:t>
            </a:r>
            <a:r>
              <a:rPr dirty="0"/>
              <a:t>수준이다</a:t>
            </a:r>
            <a:r>
              <a:rPr spc="-15" dirty="0"/>
              <a:t> </a:t>
            </a:r>
            <a:r>
              <a:rPr spc="-25" dirty="0"/>
              <a:t>등…) </a:t>
            </a:r>
            <a:r>
              <a:rPr u="sng" spc="-10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hlinkClick r:id="rId7"/>
              </a:rPr>
              <a:t>https://www.newyorker.com/magazine/2014/06/23/the-disruption-machine</a:t>
            </a: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u="sng" spc="-10" dirty="0">
              <a:solidFill>
                <a:srgbClr val="00698F"/>
              </a:solidFill>
              <a:uFill>
                <a:solidFill>
                  <a:srgbClr val="00698F"/>
                </a:solidFill>
              </a:uFill>
              <a:hlinkClick r:id="rId7"/>
            </a:endParaRPr>
          </a:p>
          <a:p>
            <a:pPr marL="12700" marR="254635">
              <a:lnSpc>
                <a:spcPct val="120000"/>
              </a:lnSpc>
            </a:pPr>
            <a:r>
              <a:rPr dirty="0"/>
              <a:t>2016년</a:t>
            </a:r>
            <a:r>
              <a:rPr spc="-40" dirty="0"/>
              <a:t> </a:t>
            </a:r>
            <a:r>
              <a:rPr dirty="0"/>
              <a:t>최초로</a:t>
            </a:r>
            <a:r>
              <a:rPr spc="-30" dirty="0"/>
              <a:t> </a:t>
            </a:r>
            <a:r>
              <a:rPr dirty="0"/>
              <a:t>이론을</a:t>
            </a:r>
            <a:r>
              <a:rPr spc="-40" dirty="0"/>
              <a:t> </a:t>
            </a:r>
            <a:r>
              <a:rPr dirty="0"/>
              <a:t>제시했던</a:t>
            </a:r>
            <a:r>
              <a:rPr spc="-30" dirty="0"/>
              <a:t> </a:t>
            </a:r>
            <a:r>
              <a:rPr dirty="0"/>
              <a:t>Clayton</a:t>
            </a:r>
            <a:r>
              <a:rPr spc="-45" dirty="0"/>
              <a:t> </a:t>
            </a:r>
            <a:r>
              <a:rPr dirty="0"/>
              <a:t>Christensen</a:t>
            </a:r>
            <a:r>
              <a:rPr spc="-10" dirty="0"/>
              <a:t> </a:t>
            </a:r>
            <a:r>
              <a:rPr dirty="0"/>
              <a:t>본인이</a:t>
            </a:r>
            <a:r>
              <a:rPr spc="-20" dirty="0"/>
              <a:t> </a:t>
            </a:r>
            <a:r>
              <a:rPr dirty="0"/>
              <a:t>Harvard</a:t>
            </a:r>
            <a:r>
              <a:rPr spc="-45" dirty="0"/>
              <a:t> </a:t>
            </a:r>
            <a:r>
              <a:rPr dirty="0"/>
              <a:t>Business</a:t>
            </a:r>
            <a:r>
              <a:rPr spc="-30" dirty="0"/>
              <a:t> </a:t>
            </a:r>
            <a:r>
              <a:rPr spc="-10" dirty="0"/>
              <a:t>Review에 </a:t>
            </a:r>
            <a:r>
              <a:rPr dirty="0"/>
              <a:t>‘What</a:t>
            </a:r>
            <a:r>
              <a:rPr spc="-5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Disruptive</a:t>
            </a:r>
            <a:r>
              <a:rPr spc="-35" dirty="0"/>
              <a:t> </a:t>
            </a:r>
            <a:r>
              <a:rPr dirty="0"/>
              <a:t>Innovation’이라는</a:t>
            </a:r>
            <a:r>
              <a:rPr spc="-65" dirty="0"/>
              <a:t> </a:t>
            </a:r>
            <a:r>
              <a:rPr dirty="0"/>
              <a:t>글을</a:t>
            </a:r>
            <a:r>
              <a:rPr spc="-45" dirty="0"/>
              <a:t> </a:t>
            </a:r>
            <a:r>
              <a:rPr spc="-25" dirty="0"/>
              <a:t>기고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u="sng" spc="-10" dirty="0">
                <a:solidFill>
                  <a:srgbClr val="00698F"/>
                </a:solidFill>
                <a:uFill>
                  <a:solidFill>
                    <a:srgbClr val="00698F"/>
                  </a:solidFill>
                </a:uFill>
                <a:hlinkClick r:id="rId8"/>
              </a:rPr>
              <a:t>https://hbr.org/2015/12/what-is-disruptive-innovation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470785" y="2508859"/>
            <a:ext cx="800735" cy="42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5255">
              <a:lnSpc>
                <a:spcPct val="120000"/>
              </a:lnSpc>
              <a:spcBef>
                <a:spcPts val="100"/>
              </a:spcBef>
            </a:pPr>
            <a:r>
              <a:rPr sz="1100" b="1" spc="-10" dirty="0">
                <a:latin typeface="Malgun Gothic"/>
                <a:cs typeface="Malgun Gothic"/>
              </a:rPr>
              <a:t>Clayton Christensen</a:t>
            </a:r>
            <a:endParaRPr sz="1100">
              <a:latin typeface="Malgun Gothic"/>
              <a:cs typeface="Malgun Gothic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988032" y="6001403"/>
            <a:ext cx="1163955" cy="361950"/>
            <a:chOff x="3988032" y="6001403"/>
            <a:chExt cx="1163955" cy="361950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032" y="6001403"/>
              <a:ext cx="1163375" cy="36140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21836" y="6016751"/>
              <a:ext cx="1100327" cy="28955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021836" y="6016751"/>
              <a:ext cx="1100455" cy="289560"/>
            </a:xfrm>
            <a:custGeom>
              <a:avLst/>
              <a:gdLst/>
              <a:ahLst/>
              <a:cxnLst/>
              <a:rect l="l" t="t" r="r" b="b"/>
              <a:pathLst>
                <a:path w="1100454" h="289560">
                  <a:moveTo>
                    <a:pt x="0" y="144780"/>
                  </a:moveTo>
                  <a:lnTo>
                    <a:pt x="275081" y="144780"/>
                  </a:lnTo>
                  <a:lnTo>
                    <a:pt x="275081" y="0"/>
                  </a:lnTo>
                  <a:lnTo>
                    <a:pt x="825246" y="0"/>
                  </a:lnTo>
                  <a:lnTo>
                    <a:pt x="825246" y="144780"/>
                  </a:lnTo>
                  <a:lnTo>
                    <a:pt x="1100327" y="144780"/>
                  </a:lnTo>
                  <a:lnTo>
                    <a:pt x="550163" y="289560"/>
                  </a:lnTo>
                  <a:lnTo>
                    <a:pt x="0" y="144780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45007" y="6237295"/>
            <a:ext cx="4762500" cy="5372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b="1" dirty="0">
                <a:latin typeface="Malgun Gothic"/>
                <a:cs typeface="Malgun Gothic"/>
              </a:rPr>
              <a:t>다양한</a:t>
            </a:r>
            <a:r>
              <a:rPr sz="1400" b="1" spc="-1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연구와</a:t>
            </a:r>
            <a:r>
              <a:rPr sz="1400" b="1" spc="-2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논의가</a:t>
            </a:r>
            <a:r>
              <a:rPr sz="1400" b="1" spc="-1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다시금</a:t>
            </a:r>
            <a:r>
              <a:rPr sz="1400" b="1" spc="-15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파생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u="sng" spc="-10" dirty="0">
                <a:solidFill>
                  <a:srgbClr val="6BA1B8"/>
                </a:solidFill>
                <a:uFill>
                  <a:solidFill>
                    <a:srgbClr val="6BA1B8"/>
                  </a:solidFill>
                </a:uFill>
                <a:latin typeface="Malgun Gothic"/>
                <a:cs typeface="Malgun Gothic"/>
                <a:hlinkClick r:id="rId9"/>
              </a:rPr>
              <a:t>https://ieeexplore.ieee.org/abstract/document/9122042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Conducting</a:t>
            </a:r>
            <a:r>
              <a:rPr spc="275" dirty="0"/>
              <a:t> </a:t>
            </a:r>
            <a:r>
              <a:rPr dirty="0"/>
              <a:t>DID</a:t>
            </a:r>
            <a:r>
              <a:rPr spc="265" dirty="0"/>
              <a:t> </a:t>
            </a:r>
            <a:r>
              <a:rPr spc="65" dirty="0"/>
              <a:t>Analysis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561070" cy="5241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처치군과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대조군의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성격이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다르면…?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00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1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수행할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때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대조군이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특성이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,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조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치가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필요할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21080" marR="15875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단,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분석의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PSM이나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무작위통제실험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수준으로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엄밀한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구성에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관심이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있지는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않으며,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및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표본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대표성을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만족시키는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더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중요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다만,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특성이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유사하고,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같은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외부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받는</a:t>
            </a:r>
            <a:endParaRPr sz="20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45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가정할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있다면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가정의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근거가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해법이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존재할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있지만,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가능한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접근법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중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일부는: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1)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이용해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대조군을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구성한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후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endParaRPr sz="20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시행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2)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앞서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살펴본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회귀식에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통제변수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추가하여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62010" cy="5089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도시재생사업의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부동산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가격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영향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평가</a:t>
            </a:r>
            <a:endParaRPr sz="2000" dirty="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3484"/>
              </a:spcBef>
              <a:buFont typeface="Wingdings"/>
              <a:buChar char=""/>
              <a:tabLst>
                <a:tab pos="563245" algn="l"/>
              </a:tabLst>
            </a:pP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이중차분법에</a:t>
            </a:r>
            <a:r>
              <a:rPr sz="19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의한</a:t>
            </a:r>
            <a:r>
              <a:rPr sz="1900" b="1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도시재생사업이</a:t>
            </a:r>
            <a:r>
              <a:rPr sz="19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아파트</a:t>
            </a:r>
            <a:r>
              <a:rPr sz="1900" b="1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가격에</a:t>
            </a:r>
            <a:r>
              <a:rPr sz="1900" b="1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미치는</a:t>
            </a:r>
            <a:r>
              <a:rPr sz="1900" b="1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영향</a:t>
            </a:r>
            <a:r>
              <a:rPr sz="1900" b="1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25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endParaRPr sz="1900" dirty="0">
              <a:latin typeface="Malgun Gothic"/>
              <a:cs typeface="Malgun Gothic"/>
            </a:endParaRPr>
          </a:p>
          <a:p>
            <a:pPr marL="1104900" lvl="1" indent="-312420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1104900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박대근,</a:t>
            </a:r>
            <a:r>
              <a:rPr sz="1900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김홍순</a:t>
            </a:r>
            <a:r>
              <a:rPr sz="1900" spc="-7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(2020)</a:t>
            </a:r>
            <a:endParaRPr sz="1900" dirty="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2740"/>
              </a:spcBef>
              <a:buFont typeface="Wingdings"/>
              <a:buChar char=""/>
              <a:tabLst>
                <a:tab pos="563245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인과관계: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00B0F0"/>
                </a:solidFill>
                <a:latin typeface="Malgun Gothic"/>
                <a:cs typeface="Malgun Gothic"/>
              </a:rPr>
              <a:t>도시재생사업</a:t>
            </a:r>
            <a:r>
              <a:rPr sz="1900" b="1" spc="-3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00B0F0"/>
                </a:solidFill>
                <a:latin typeface="Malgun Gothic"/>
                <a:cs typeface="Malgun Gothic"/>
              </a:rPr>
              <a:t>수혜</a:t>
            </a:r>
            <a:r>
              <a:rPr sz="1900" b="1" spc="-55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00B0F0"/>
                </a:solidFill>
                <a:latin typeface="Malgun Gothic"/>
                <a:cs typeface="Malgun Gothic"/>
              </a:rPr>
              <a:t>→</a:t>
            </a:r>
            <a:r>
              <a:rPr sz="1900" b="1" spc="-6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00B0F0"/>
                </a:solidFill>
                <a:latin typeface="Malgun Gothic"/>
                <a:cs typeface="Malgun Gothic"/>
              </a:rPr>
              <a:t>아파트</a:t>
            </a:r>
            <a:r>
              <a:rPr sz="1900" b="1" spc="-4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00B0F0"/>
                </a:solidFill>
                <a:latin typeface="Malgun Gothic"/>
                <a:cs typeface="Malgun Gothic"/>
              </a:rPr>
              <a:t>가격</a:t>
            </a:r>
            <a:r>
              <a:rPr sz="1900" b="1" spc="-60" dirty="0">
                <a:solidFill>
                  <a:srgbClr val="00B0F0"/>
                </a:solidFill>
                <a:latin typeface="Malgun Gothic"/>
                <a:cs typeface="Malgun Gothic"/>
              </a:rPr>
              <a:t> </a:t>
            </a:r>
            <a:r>
              <a:rPr sz="1900" b="1" spc="-25" dirty="0">
                <a:solidFill>
                  <a:srgbClr val="00B0F0"/>
                </a:solidFill>
                <a:latin typeface="Malgun Gothic"/>
                <a:cs typeface="Malgun Gothic"/>
              </a:rPr>
              <a:t>상승</a:t>
            </a:r>
            <a:endParaRPr sz="1900" dirty="0">
              <a:solidFill>
                <a:srgbClr val="00B0F0"/>
              </a:solidFill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1021080" algn="l"/>
              </a:tabLst>
            </a:pP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처치군:</a:t>
            </a:r>
            <a:r>
              <a:rPr sz="19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수유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1동</a:t>
            </a:r>
            <a:endParaRPr sz="1900" dirty="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1021080" algn="l"/>
              </a:tabLst>
            </a:pP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: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수유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2동</a:t>
            </a:r>
            <a:endParaRPr sz="1900" dirty="0">
              <a:latin typeface="Malgun Gothic"/>
              <a:cs typeface="Malgun Gothic"/>
            </a:endParaRPr>
          </a:p>
          <a:p>
            <a:pPr marL="562610" marR="7620" indent="-227965">
              <a:lnSpc>
                <a:spcPts val="2050"/>
              </a:lnSpc>
              <a:spcBef>
                <a:spcPts val="3000"/>
              </a:spcBef>
              <a:buFont typeface="Wingdings"/>
              <a:buChar char=""/>
              <a:tabLst>
                <a:tab pos="563880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그런데,</a:t>
            </a:r>
            <a:r>
              <a:rPr sz="1900" spc="-7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도시재생사업의</a:t>
            </a:r>
            <a:r>
              <a:rPr sz="1900" b="1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시행이라는</a:t>
            </a:r>
            <a:r>
              <a:rPr sz="1900" b="1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처치가</a:t>
            </a:r>
            <a:r>
              <a:rPr sz="1900" b="1" spc="-7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아파트</a:t>
            </a:r>
            <a:r>
              <a:rPr sz="1900" b="1" spc="-7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가격이라는</a:t>
            </a:r>
            <a:r>
              <a:rPr sz="1900" b="1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결과에</a:t>
            </a:r>
            <a:r>
              <a:rPr sz="1900" b="1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50" dirty="0">
                <a:solidFill>
                  <a:srgbClr val="333D47"/>
                </a:solidFill>
                <a:latin typeface="Malgun Gothic"/>
                <a:cs typeface="Malgun Gothic"/>
              </a:rPr>
              <a:t>영 	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향을</a:t>
            </a:r>
            <a:r>
              <a:rPr sz="19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미치는</a:t>
            </a:r>
            <a:r>
              <a:rPr sz="19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데에는</a:t>
            </a:r>
            <a:r>
              <a:rPr sz="19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시간이</a:t>
            </a:r>
            <a:r>
              <a:rPr sz="19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소요됨</a:t>
            </a:r>
            <a:endParaRPr sz="1900" dirty="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1021080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이후로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아파트</a:t>
            </a:r>
            <a:r>
              <a:rPr sz="19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거래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가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일어나야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하기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때문</a:t>
            </a:r>
            <a:endParaRPr sz="1900" dirty="0">
              <a:latin typeface="Malgun Gothic"/>
              <a:cs typeface="Malgun Gothic"/>
            </a:endParaRPr>
          </a:p>
          <a:p>
            <a:pPr marL="1021080" lvl="1" indent="-228600">
              <a:lnSpc>
                <a:spcPts val="2165"/>
              </a:lnSpc>
              <a:spcBef>
                <a:spcPts val="225"/>
              </a:spcBef>
              <a:buFont typeface="Arial MT"/>
              <a:buChar char="•"/>
              <a:tabLst>
                <a:tab pos="1021080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또한,</a:t>
            </a:r>
            <a:r>
              <a:rPr sz="19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아파트</a:t>
            </a:r>
            <a:r>
              <a:rPr sz="19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가격이라는</a:t>
            </a:r>
            <a:r>
              <a:rPr sz="19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것은</a:t>
            </a:r>
            <a:r>
              <a:rPr sz="19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이와</a:t>
            </a:r>
            <a:r>
              <a:rPr sz="19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별개로</a:t>
            </a:r>
            <a:r>
              <a:rPr sz="1900" b="1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19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외부</a:t>
            </a:r>
            <a:r>
              <a:rPr sz="1900" b="1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요인에</a:t>
            </a:r>
            <a:r>
              <a:rPr sz="19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의해</a:t>
            </a:r>
            <a:endParaRPr sz="1900" dirty="0">
              <a:latin typeface="Malgun Gothic"/>
              <a:cs typeface="Malgun Gothic"/>
            </a:endParaRPr>
          </a:p>
          <a:p>
            <a:pPr marL="1021080">
              <a:lnSpc>
                <a:spcPts val="2165"/>
              </a:lnSpc>
            </a:pP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시간의</a:t>
            </a:r>
            <a:r>
              <a:rPr sz="1900" b="1" spc="-6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흐름에</a:t>
            </a:r>
            <a:r>
              <a:rPr sz="19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19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계속</a:t>
            </a:r>
            <a:r>
              <a:rPr sz="1900" b="1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333D47"/>
                </a:solidFill>
                <a:latin typeface="Malgun Gothic"/>
                <a:cs typeface="Malgun Gothic"/>
              </a:rPr>
              <a:t>변화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하지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5" dirty="0">
                <a:solidFill>
                  <a:srgbClr val="333D47"/>
                </a:solidFill>
                <a:latin typeface="Malgun Gothic"/>
                <a:cs typeface="Malgun Gothic"/>
              </a:rPr>
              <a:t>않나?</a:t>
            </a:r>
            <a:endParaRPr sz="1900" dirty="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ts val="2050"/>
              </a:lnSpc>
              <a:spcBef>
                <a:spcPts val="495"/>
              </a:spcBef>
              <a:buFont typeface="Arial MT"/>
              <a:buChar char="•"/>
              <a:tabLst>
                <a:tab pos="1021080" algn="l"/>
              </a:tabLst>
            </a:pP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그냥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집값이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오르는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시기라서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아파트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가격이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오른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것인지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10" dirty="0">
                <a:solidFill>
                  <a:srgbClr val="333D47"/>
                </a:solidFill>
                <a:latin typeface="Malgun Gothic"/>
                <a:cs typeface="Malgun Gothic"/>
              </a:rPr>
              <a:t>도시재생사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업으로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인해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아파트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가격이</a:t>
            </a:r>
            <a:r>
              <a:rPr sz="19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오른</a:t>
            </a:r>
            <a:r>
              <a:rPr sz="19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것인지</a:t>
            </a:r>
            <a:r>
              <a:rPr sz="19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어떻게</a:t>
            </a:r>
            <a:r>
              <a:rPr sz="19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알</a:t>
            </a:r>
            <a:r>
              <a:rPr sz="19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19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900" spc="-20" dirty="0">
                <a:solidFill>
                  <a:srgbClr val="333D47"/>
                </a:solidFill>
                <a:latin typeface="Malgun Gothic"/>
                <a:cs typeface="Malgun Gothic"/>
              </a:rPr>
              <a:t>있을까?</a:t>
            </a:r>
            <a:endParaRPr sz="1900" dirty="0">
              <a:latin typeface="Malgun Gothic"/>
              <a:cs typeface="Malgun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A3C3E-1429-A9FC-98E7-295B62AA06A4}"/>
              </a:ext>
            </a:extLst>
          </p:cNvPr>
          <p:cNvSpPr txBox="1"/>
          <p:nvPr/>
        </p:nvSpPr>
        <p:spPr>
          <a:xfrm>
            <a:off x="4800600" y="6268909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시간이라는 혼동 변수가 있음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Conducting</a:t>
            </a:r>
            <a:r>
              <a:rPr spc="275" dirty="0"/>
              <a:t> </a:t>
            </a:r>
            <a:r>
              <a:rPr dirty="0"/>
              <a:t>DID</a:t>
            </a:r>
            <a:r>
              <a:rPr spc="265" dirty="0"/>
              <a:t> </a:t>
            </a:r>
            <a:r>
              <a:rPr spc="65" dirty="0"/>
              <a:t>Analysis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6989" y="1017270"/>
            <a:ext cx="8526780" cy="5323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추가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분석)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통제변수의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포함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000">
              <a:latin typeface="Malgun Gothic"/>
              <a:cs typeface="Malgun Gothic"/>
            </a:endParaRPr>
          </a:p>
          <a:p>
            <a:pPr marL="601980" marR="254635" indent="-229235">
              <a:lnSpc>
                <a:spcPct val="110100"/>
              </a:lnSpc>
              <a:buFont typeface="Wingdings"/>
              <a:buChar char=""/>
              <a:tabLst>
                <a:tab pos="6019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혹시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지역의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패스트푸드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체인점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유형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구성이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달라서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차이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아닐까?</a:t>
            </a:r>
            <a:endParaRPr sz="2000">
              <a:latin typeface="Malgun Gothic"/>
              <a:cs typeface="Malgun Gothic"/>
            </a:endParaRPr>
          </a:p>
          <a:p>
            <a:pPr marR="92075" algn="ctr">
              <a:lnSpc>
                <a:spcPct val="100000"/>
              </a:lnSpc>
              <a:spcBef>
                <a:spcPts val="1970"/>
              </a:spcBef>
            </a:pP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9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𝛽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175" spc="284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𝛽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𝑇𝑟𝑒𝑎𝑡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𝛽</a:t>
            </a:r>
            <a:r>
              <a:rPr sz="2175" baseline="-15325" dirty="0">
                <a:latin typeface="Cambria Math"/>
                <a:cs typeface="Cambria Math"/>
              </a:rPr>
              <a:t>2</a:t>
            </a:r>
            <a:r>
              <a:rPr sz="2000" dirty="0">
                <a:latin typeface="Cambria Math"/>
                <a:cs typeface="Cambria Math"/>
              </a:rPr>
              <a:t>𝐴𝑓𝑡𝑒𝑟 +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𝛽</a:t>
            </a:r>
            <a:r>
              <a:rPr sz="2175" baseline="-15325" dirty="0">
                <a:latin typeface="Cambria Math"/>
                <a:cs typeface="Cambria Math"/>
              </a:rPr>
              <a:t>3</a:t>
            </a:r>
            <a:r>
              <a:rPr sz="2000" dirty="0">
                <a:latin typeface="Cambria Math"/>
                <a:cs typeface="Cambria Math"/>
              </a:rPr>
              <a:t>𝑇𝑟𝑒𝑎𝑡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×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𝐴𝑓𝑡𝑒𝑟</a:t>
            </a:r>
            <a:endParaRPr sz="2000">
              <a:latin typeface="Cambria Math"/>
              <a:cs typeface="Cambria Math"/>
            </a:endParaRPr>
          </a:p>
          <a:p>
            <a:pPr marR="733425" algn="ctr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+𝛽</a:t>
            </a:r>
            <a:r>
              <a:rPr sz="2175" baseline="-15325" dirty="0">
                <a:solidFill>
                  <a:srgbClr val="FF0000"/>
                </a:solidFill>
                <a:latin typeface="Cambria Math"/>
                <a:cs typeface="Cambria Math"/>
              </a:rPr>
              <a:t>4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𝐶ℎ𝑎𝑖𝑛2</a:t>
            </a:r>
            <a:r>
              <a:rPr sz="2000" spc="-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2000" spc="-3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2175" baseline="-15325" dirty="0">
                <a:solidFill>
                  <a:srgbClr val="FF0000"/>
                </a:solidFill>
                <a:latin typeface="Cambria Math"/>
                <a:cs typeface="Cambria Math"/>
              </a:rPr>
              <a:t>5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𝐶ℎ𝑎𝑖𝑛3</a:t>
            </a:r>
            <a:r>
              <a:rPr sz="2000" spc="-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2000" spc="-3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2175" spc="-15" baseline="-15325" dirty="0">
                <a:solidFill>
                  <a:srgbClr val="FF0000"/>
                </a:solidFill>
                <a:latin typeface="Cambria Math"/>
                <a:cs typeface="Cambria Math"/>
              </a:rPr>
              <a:t>6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𝐶ℎ𝑎𝑖𝑛4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2000">
              <a:latin typeface="Cambria Math"/>
              <a:cs typeface="Cambria Math"/>
            </a:endParaRPr>
          </a:p>
          <a:p>
            <a:pPr marL="1059180" lvl="1" indent="-228600">
              <a:lnSpc>
                <a:spcPct val="100000"/>
              </a:lnSpc>
              <a:buFont typeface="Arial MT"/>
              <a:buChar char="•"/>
              <a:tabLst>
                <a:tab pos="10591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식과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같이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체인점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유형을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통제변수로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모형에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포함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515745" lvl="2" indent="-22796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51574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이제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체인점</a:t>
            </a:r>
            <a:r>
              <a:rPr sz="1800" b="1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차이가 통제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된</a:t>
            </a:r>
            <a:r>
              <a:rPr sz="1800" spc="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상황에서의 효과를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관찰</a:t>
            </a:r>
            <a:endParaRPr sz="1800">
              <a:latin typeface="Malgun Gothic"/>
              <a:cs typeface="Malgun Gothic"/>
            </a:endParaRPr>
          </a:p>
          <a:p>
            <a:pPr lvl="2">
              <a:lnSpc>
                <a:spcPct val="100000"/>
              </a:lnSpc>
              <a:spcBef>
                <a:spcPts val="545"/>
              </a:spcBef>
              <a:buClr>
                <a:srgbClr val="333D47"/>
              </a:buClr>
              <a:buFont typeface="Wingdings"/>
              <a:buChar char=""/>
            </a:pPr>
            <a:endParaRPr sz="1800">
              <a:latin typeface="Malgun Gothic"/>
              <a:cs typeface="Malgun Gothic"/>
            </a:endParaRPr>
          </a:p>
          <a:p>
            <a:pPr marL="601345" indent="-227965">
              <a:lnSpc>
                <a:spcPct val="100000"/>
              </a:lnSpc>
              <a:buFont typeface="Wingdings"/>
              <a:buChar char=""/>
              <a:tabLst>
                <a:tab pos="60134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그런데,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Chain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체인점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유형에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1,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2,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3,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4로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표현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되었는데,</a:t>
            </a:r>
            <a:endParaRPr sz="2000">
              <a:latin typeface="Malgun Gothic"/>
              <a:cs typeface="Malgun Gothic"/>
            </a:endParaRPr>
          </a:p>
          <a:p>
            <a:pPr marL="60198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그냥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반영하면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연속변수와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같이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받아들여지게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됨</a:t>
            </a:r>
            <a:endParaRPr sz="2000">
              <a:latin typeface="Malgun Gothic"/>
              <a:cs typeface="Malgun Gothic"/>
            </a:endParaRPr>
          </a:p>
          <a:p>
            <a:pPr marL="1059180" marR="1778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591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따라서,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범주형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변수로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받아들이도록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R 프로그램에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설명해주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8848" y="2801111"/>
            <a:ext cx="7085330" cy="2232660"/>
            <a:chOff x="688848" y="2801111"/>
            <a:chExt cx="7085330" cy="2232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808" y="2801111"/>
              <a:ext cx="7024116" cy="22326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848" y="3985272"/>
              <a:ext cx="3197352" cy="8762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0570" y="4024122"/>
              <a:ext cx="3078480" cy="757555"/>
            </a:xfrm>
            <a:custGeom>
              <a:avLst/>
              <a:gdLst/>
              <a:ahLst/>
              <a:cxnLst/>
              <a:rect l="l" t="t" r="r" b="b"/>
              <a:pathLst>
                <a:path w="3078479" h="757554">
                  <a:moveTo>
                    <a:pt x="0" y="757427"/>
                  </a:moveTo>
                  <a:lnTo>
                    <a:pt x="3078480" y="757427"/>
                  </a:lnTo>
                  <a:lnTo>
                    <a:pt x="3078480" y="0"/>
                  </a:lnTo>
                  <a:lnTo>
                    <a:pt x="0" y="0"/>
                  </a:lnTo>
                  <a:lnTo>
                    <a:pt x="0" y="757427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Conducting</a:t>
            </a:r>
            <a:r>
              <a:rPr spc="275" dirty="0"/>
              <a:t> </a:t>
            </a:r>
            <a:r>
              <a:rPr dirty="0"/>
              <a:t>DID</a:t>
            </a:r>
            <a:r>
              <a:rPr spc="265" dirty="0"/>
              <a:t> </a:t>
            </a:r>
            <a:r>
              <a:rPr spc="65" dirty="0"/>
              <a:t>Analysis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5089" y="1017270"/>
            <a:ext cx="8820150" cy="149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추가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분석)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통제변수의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포함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R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endParaRPr sz="2000">
              <a:latin typeface="Malgun Gothic"/>
              <a:cs typeface="Malgun Gothic"/>
            </a:endParaRPr>
          </a:p>
          <a:p>
            <a:pPr marL="5133975" marR="5080">
              <a:lnSpc>
                <a:spcPct val="100000"/>
              </a:lnSpc>
              <a:spcBef>
                <a:spcPts val="80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Chain이라는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변수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내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값들을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Malgun Gothic"/>
                <a:cs typeface="Malgun Gothic"/>
              </a:rPr>
              <a:t>범주형으로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인식해달라는</a:t>
            </a:r>
            <a:r>
              <a:rPr sz="1600" b="1" spc="-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함수</a:t>
            </a:r>
            <a:endParaRPr sz="1600">
              <a:latin typeface="Malgun Gothic"/>
              <a:cs typeface="Malgun Gothic"/>
            </a:endParaRPr>
          </a:p>
          <a:p>
            <a:pPr marL="189230">
              <a:lnSpc>
                <a:spcPts val="1245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#통제변수를</a:t>
            </a:r>
            <a:r>
              <a:rPr sz="1400" b="1" spc="-4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포함한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이중차분분석</a:t>
            </a:r>
            <a:endParaRPr sz="1400">
              <a:latin typeface="Malgun Gothic"/>
              <a:cs typeface="Malgun Gothic"/>
            </a:endParaRPr>
          </a:p>
          <a:p>
            <a:pPr marL="189230" marR="1847214">
              <a:lnSpc>
                <a:spcPct val="120000"/>
              </a:lnSpc>
            </a:pP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mydid2</a:t>
            </a:r>
            <a:r>
              <a:rPr sz="1400" b="1" spc="-5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&lt;-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lm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(emp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~treat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after</a:t>
            </a:r>
            <a:r>
              <a:rPr sz="14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treat:after</a:t>
            </a:r>
            <a:r>
              <a:rPr sz="1400" b="1" spc="-2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+</a:t>
            </a:r>
            <a:r>
              <a:rPr sz="1400" b="1" spc="-1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FF0000"/>
                </a:solidFill>
                <a:latin typeface="Malgun Gothic"/>
                <a:cs typeface="Malgun Gothic"/>
              </a:rPr>
              <a:t>factor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(chain),</a:t>
            </a:r>
            <a:r>
              <a:rPr sz="1400" b="1" spc="-5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data</a:t>
            </a:r>
            <a:r>
              <a:rPr sz="1400" b="1" spc="-3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1400" b="1" spc="-10" dirty="0">
                <a:solidFill>
                  <a:srgbClr val="1B1F2E"/>
                </a:solidFill>
                <a:latin typeface="Malgun Gothic"/>
                <a:cs typeface="Malgun Gothic"/>
              </a:rPr>
              <a:t> mydata) summary(mydid2)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98135" y="1566633"/>
            <a:ext cx="477520" cy="603885"/>
            <a:chOff x="4898135" y="1566633"/>
            <a:chExt cx="477520" cy="60388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8135" y="1566633"/>
              <a:ext cx="477037" cy="60354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017769" y="1589024"/>
              <a:ext cx="320040" cy="446405"/>
            </a:xfrm>
            <a:custGeom>
              <a:avLst/>
              <a:gdLst/>
              <a:ahLst/>
              <a:cxnLst/>
              <a:rect l="l" t="t" r="r" b="b"/>
              <a:pathLst>
                <a:path w="320039" h="446405">
                  <a:moveTo>
                    <a:pt x="12826" y="361823"/>
                  </a:moveTo>
                  <a:lnTo>
                    <a:pt x="0" y="446024"/>
                  </a:lnTo>
                  <a:lnTo>
                    <a:pt x="75056" y="405638"/>
                  </a:lnTo>
                  <a:lnTo>
                    <a:pt x="69104" y="401447"/>
                  </a:lnTo>
                  <a:lnTo>
                    <a:pt x="46989" y="401447"/>
                  </a:lnTo>
                  <a:lnTo>
                    <a:pt x="26162" y="386841"/>
                  </a:lnTo>
                  <a:lnTo>
                    <a:pt x="33527" y="376397"/>
                  </a:lnTo>
                  <a:lnTo>
                    <a:pt x="12826" y="361823"/>
                  </a:lnTo>
                  <a:close/>
                </a:path>
                <a:path w="320039" h="446405">
                  <a:moveTo>
                    <a:pt x="33527" y="376397"/>
                  </a:moveTo>
                  <a:lnTo>
                    <a:pt x="26162" y="386841"/>
                  </a:lnTo>
                  <a:lnTo>
                    <a:pt x="46989" y="401447"/>
                  </a:lnTo>
                  <a:lnTo>
                    <a:pt x="54328" y="391043"/>
                  </a:lnTo>
                  <a:lnTo>
                    <a:pt x="33527" y="376397"/>
                  </a:lnTo>
                  <a:close/>
                </a:path>
                <a:path w="320039" h="446405">
                  <a:moveTo>
                    <a:pt x="54328" y="391043"/>
                  </a:moveTo>
                  <a:lnTo>
                    <a:pt x="46989" y="401447"/>
                  </a:lnTo>
                  <a:lnTo>
                    <a:pt x="69104" y="401447"/>
                  </a:lnTo>
                  <a:lnTo>
                    <a:pt x="54328" y="391043"/>
                  </a:lnTo>
                  <a:close/>
                </a:path>
                <a:path w="320039" h="446405">
                  <a:moveTo>
                    <a:pt x="298957" y="0"/>
                  </a:moveTo>
                  <a:lnTo>
                    <a:pt x="33527" y="376397"/>
                  </a:lnTo>
                  <a:lnTo>
                    <a:pt x="54328" y="391043"/>
                  </a:lnTo>
                  <a:lnTo>
                    <a:pt x="319785" y="14731"/>
                  </a:lnTo>
                  <a:lnTo>
                    <a:pt x="2989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28243" y="5287136"/>
            <a:ext cx="56210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각각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chain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변수값이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1인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관측치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‘대비’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변수값이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2,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3,</a:t>
            </a:r>
            <a:r>
              <a:rPr sz="16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4인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관측치의</a:t>
            </a:r>
            <a:r>
              <a:rPr sz="1600" b="1" spc="-4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종속변수(emp)의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영향을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나타냄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872" y="1834388"/>
            <a:ext cx="175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0665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모수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추정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041E41"/>
                </a:solidFill>
                <a:latin typeface="Malgun Gothic"/>
                <a:cs typeface="Malgun Gothic"/>
              </a:rPr>
              <a:t>결과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39977" y="4793500"/>
            <a:ext cx="7595870" cy="14846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66065" indent="-227965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66065" algn="l"/>
              </a:tabLst>
            </a:pPr>
            <a:r>
              <a:rPr sz="2000" spc="-10" dirty="0">
                <a:solidFill>
                  <a:srgbClr val="041E41"/>
                </a:solidFill>
                <a:latin typeface="Malgun Gothic"/>
                <a:cs typeface="Malgun Gothic"/>
              </a:rPr>
              <a:t>이번에는</a:t>
            </a:r>
            <a:r>
              <a:rPr sz="2000" spc="-16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Cambria Math"/>
                <a:cs typeface="Cambria Math"/>
              </a:rPr>
              <a:t>𝜷</a:t>
            </a:r>
            <a:r>
              <a:rPr sz="2175" baseline="-15325" dirty="0">
                <a:solidFill>
                  <a:srgbClr val="041E41"/>
                </a:solidFill>
                <a:latin typeface="Cambria Math"/>
                <a:cs typeface="Cambria Math"/>
              </a:rPr>
              <a:t>𝟑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의</a:t>
            </a:r>
            <a:r>
              <a:rPr sz="2000" spc="-15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값이</a:t>
            </a:r>
            <a:r>
              <a:rPr sz="20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041E41"/>
                </a:solidFill>
                <a:latin typeface="Malgun Gothic"/>
                <a:cs typeface="Malgun Gothic"/>
              </a:rPr>
              <a:t>양수로</a:t>
            </a:r>
            <a:r>
              <a:rPr sz="2000" b="1" spc="-16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041E41"/>
                </a:solidFill>
                <a:latin typeface="Malgun Gothic"/>
                <a:cs typeface="Malgun Gothic"/>
              </a:rPr>
              <a:t>유의</a:t>
            </a:r>
            <a:r>
              <a:rPr sz="2000" spc="-10" dirty="0">
                <a:solidFill>
                  <a:srgbClr val="041E41"/>
                </a:solidFill>
                <a:latin typeface="Malgun Gothic"/>
                <a:cs typeface="Malgun Gothic"/>
              </a:rPr>
              <a:t>했음</a:t>
            </a:r>
            <a:r>
              <a:rPr sz="20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(p-value</a:t>
            </a:r>
            <a:r>
              <a:rPr sz="2000" spc="-10" dirty="0">
                <a:solidFill>
                  <a:srgbClr val="041E41"/>
                </a:solidFill>
                <a:latin typeface="Arial MT"/>
                <a:cs typeface="Arial MT"/>
              </a:rPr>
              <a:t> 0.065)</a:t>
            </a:r>
            <a:endParaRPr sz="2000">
              <a:latin typeface="Arial MT"/>
              <a:cs typeface="Arial MT"/>
            </a:endParaRPr>
          </a:p>
          <a:p>
            <a:pPr marL="723265" lvl="1" indent="-227965">
              <a:lnSpc>
                <a:spcPct val="100000"/>
              </a:lnSpc>
              <a:spcBef>
                <a:spcPts val="640"/>
              </a:spcBef>
              <a:buFont typeface="Wingdings"/>
              <a:buChar char=""/>
              <a:tabLst>
                <a:tab pos="723265" algn="l"/>
              </a:tabLst>
            </a:pPr>
            <a:r>
              <a:rPr sz="1600" spc="-10" dirty="0">
                <a:solidFill>
                  <a:srgbClr val="041E41"/>
                </a:solidFill>
                <a:latin typeface="Malgun Gothic"/>
                <a:cs typeface="Malgun Gothic"/>
              </a:rPr>
              <a:t>뉴저지</a:t>
            </a:r>
            <a:r>
              <a:rPr sz="16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041E41"/>
                </a:solidFill>
                <a:latin typeface="Malgun Gothic"/>
                <a:cs typeface="Malgun Gothic"/>
              </a:rPr>
              <a:t>주의</a:t>
            </a:r>
            <a:r>
              <a:rPr sz="1600" spc="-12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041E41"/>
                </a:solidFill>
                <a:latin typeface="Malgun Gothic"/>
                <a:cs typeface="Malgun Gothic"/>
              </a:rPr>
              <a:t>최저임금</a:t>
            </a:r>
            <a:r>
              <a:rPr sz="1600" spc="-114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041E41"/>
                </a:solidFill>
                <a:latin typeface="Malgun Gothic"/>
                <a:cs typeface="Malgun Gothic"/>
              </a:rPr>
              <a:t>인상이</a:t>
            </a:r>
            <a:r>
              <a:rPr sz="16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041E41"/>
                </a:solidFill>
                <a:latin typeface="Malgun Gothic"/>
                <a:cs typeface="Malgun Gothic"/>
              </a:rPr>
              <a:t>오히려</a:t>
            </a:r>
            <a:r>
              <a:rPr sz="1600" spc="-12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041E41"/>
                </a:solidFill>
                <a:latin typeface="Malgun Gothic"/>
                <a:cs typeface="Malgun Gothic"/>
              </a:rPr>
              <a:t>고용</a:t>
            </a:r>
            <a:r>
              <a:rPr sz="16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041E41"/>
                </a:solidFill>
                <a:latin typeface="Malgun Gothic"/>
                <a:cs typeface="Malgun Gothic"/>
              </a:rPr>
              <a:t>증대를</a:t>
            </a:r>
            <a:r>
              <a:rPr sz="1600" spc="-12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600" spc="-10" dirty="0">
                <a:solidFill>
                  <a:srgbClr val="041E41"/>
                </a:solidFill>
                <a:latin typeface="Malgun Gothic"/>
                <a:cs typeface="Malgun Gothic"/>
              </a:rPr>
              <a:t>불러왔다</a:t>
            </a:r>
            <a:r>
              <a:rPr sz="1600" spc="-10" dirty="0">
                <a:solidFill>
                  <a:srgbClr val="041E41"/>
                </a:solidFill>
                <a:latin typeface="Arial MT"/>
                <a:cs typeface="Arial MT"/>
              </a:rPr>
              <a:t>?</a:t>
            </a:r>
            <a:endParaRPr sz="1600">
              <a:latin typeface="Arial MT"/>
              <a:cs typeface="Arial MT"/>
            </a:endParaRPr>
          </a:p>
          <a:p>
            <a:pPr marL="266700" marR="30480" indent="-229235">
              <a:lnSpc>
                <a:spcPct val="110000"/>
              </a:lnSpc>
              <a:spcBef>
                <a:spcPts val="430"/>
              </a:spcBef>
              <a:buChar char="•"/>
              <a:tabLst>
                <a:tab pos="266700" algn="l"/>
              </a:tabLst>
            </a:pP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1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번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체인점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유형에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비해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2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번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및</a:t>
            </a:r>
            <a:r>
              <a:rPr sz="2000" spc="-15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Arial MT"/>
                <a:cs typeface="Arial MT"/>
              </a:rPr>
              <a:t>4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번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체인점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유형의</a:t>
            </a:r>
            <a:r>
              <a:rPr sz="2000" spc="-17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고용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수준이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041E41"/>
                </a:solidFill>
                <a:latin typeface="Malgun Gothic"/>
                <a:cs typeface="Malgun Gothic"/>
              </a:rPr>
              <a:t>유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의미하게</a:t>
            </a:r>
            <a:r>
              <a:rPr sz="2000" spc="-18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낮은</a:t>
            </a:r>
            <a:r>
              <a:rPr sz="2000" spc="-15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041E41"/>
                </a:solidFill>
                <a:latin typeface="Malgun Gothic"/>
                <a:cs typeface="Malgun Gothic"/>
              </a:rPr>
              <a:t>것으로</a:t>
            </a:r>
            <a:r>
              <a:rPr sz="2000" spc="-16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2000" spc="-20" dirty="0">
                <a:solidFill>
                  <a:srgbClr val="041E41"/>
                </a:solidFill>
                <a:latin typeface="Malgun Gothic"/>
                <a:cs typeface="Malgun Gothic"/>
              </a:rPr>
              <a:t>나타났음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Conducting</a:t>
            </a:r>
            <a:r>
              <a:rPr spc="275" dirty="0"/>
              <a:t> </a:t>
            </a:r>
            <a:r>
              <a:rPr dirty="0"/>
              <a:t>DID</a:t>
            </a:r>
            <a:r>
              <a:rPr spc="265" dirty="0"/>
              <a:t> </a:t>
            </a:r>
            <a:r>
              <a:rPr spc="65" dirty="0"/>
              <a:t>Analysis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9689" y="853923"/>
            <a:ext cx="7874634" cy="963294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90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추가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분석)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통제변수의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포함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–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해석</a:t>
            </a:r>
            <a:endParaRPr sz="2000">
              <a:latin typeface="Malgun Gothic"/>
              <a:cs typeface="Malgun Gothic"/>
            </a:endParaRPr>
          </a:p>
          <a:p>
            <a:pPr marL="2531110">
              <a:lnSpc>
                <a:spcPct val="100000"/>
              </a:lnSpc>
              <a:spcBef>
                <a:spcPts val="1290"/>
              </a:spcBef>
            </a:pP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9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𝛽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175" spc="284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𝛽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𝑇𝑟𝑒𝑎𝑡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𝛽</a:t>
            </a:r>
            <a:r>
              <a:rPr sz="2175" baseline="-15325" dirty="0">
                <a:latin typeface="Cambria Math"/>
                <a:cs typeface="Cambria Math"/>
              </a:rPr>
              <a:t>2</a:t>
            </a:r>
            <a:r>
              <a:rPr sz="2000" dirty="0">
                <a:latin typeface="Cambria Math"/>
                <a:cs typeface="Cambria Math"/>
              </a:rPr>
              <a:t>𝐴𝑓𝑡𝑒𝑟 +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𝛽</a:t>
            </a:r>
            <a:r>
              <a:rPr sz="2175" baseline="-15325" dirty="0">
                <a:latin typeface="Cambria Math"/>
                <a:cs typeface="Cambria Math"/>
              </a:rPr>
              <a:t>3</a:t>
            </a:r>
            <a:r>
              <a:rPr sz="2000" dirty="0">
                <a:latin typeface="Cambria Math"/>
                <a:cs typeface="Cambria Math"/>
              </a:rPr>
              <a:t>𝑇𝑟𝑒𝑎𝑡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×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𝐴𝑓𝑡𝑒𝑟</a:t>
            </a:r>
            <a:endParaRPr sz="2000">
              <a:latin typeface="Cambria Math"/>
              <a:cs typeface="Cambria Math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05103" y="2299716"/>
          <a:ext cx="5569585" cy="2498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0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spc="-10" dirty="0">
                          <a:latin typeface="Malgun Gothic"/>
                          <a:cs typeface="Malgun Gothic"/>
                        </a:rPr>
                        <a:t>Variables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spc="-10" dirty="0">
                          <a:latin typeface="Malgun Gothic"/>
                          <a:cs typeface="Malgun Gothic"/>
                        </a:rPr>
                        <a:t>Coefficient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Std.Error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P-value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Intercept</a:t>
                      </a:r>
                      <a:r>
                        <a:rPr sz="1400" spc="-7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spc="-2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1400" spc="-20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spc="-30" baseline="-16666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400" spc="-20" dirty="0">
                          <a:latin typeface="Malgun Gothic"/>
                          <a:cs typeface="Malgun Gothic"/>
                        </a:rPr>
                        <a:t>)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10" dirty="0">
                          <a:latin typeface="Malgun Gothic"/>
                          <a:cs typeface="Malgun Gothic"/>
                        </a:rPr>
                        <a:t>25.731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10" dirty="0">
                          <a:latin typeface="Malgun Gothic"/>
                          <a:cs typeface="Malgun Gothic"/>
                        </a:rPr>
                        <a:t>1.031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10" dirty="0">
                          <a:latin typeface="Malgun Gothic"/>
                          <a:cs typeface="Malgun Gothic"/>
                        </a:rPr>
                        <a:t>0.0000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20" dirty="0">
                          <a:latin typeface="Malgun Gothic"/>
                          <a:cs typeface="Malgun Gothic"/>
                        </a:rPr>
                        <a:t>Treat</a:t>
                      </a:r>
                      <a:r>
                        <a:rPr sz="14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spc="-2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sz="1400" spc="-20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spc="-30" baseline="-16666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400" spc="-20" dirty="0">
                          <a:latin typeface="Malgun Gothic"/>
                          <a:cs typeface="Malgun Gothic"/>
                        </a:rPr>
                        <a:t>)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400" spc="-10" dirty="0">
                          <a:latin typeface="Malgun Gothic"/>
                          <a:cs typeface="Malgun Gothic"/>
                        </a:rPr>
                        <a:t>2.321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0" dirty="0">
                          <a:latin typeface="Malgun Gothic"/>
                          <a:cs typeface="Malgun Gothic"/>
                        </a:rPr>
                        <a:t>1.080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0" dirty="0">
                          <a:latin typeface="Malgun Gothic"/>
                          <a:cs typeface="Malgun Gothic"/>
                        </a:rPr>
                        <a:t>0.0319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After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20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spc="-30" baseline="-16666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400" spc="-10" dirty="0">
                          <a:latin typeface="Malgun Gothic"/>
                          <a:cs typeface="Malgun Gothic"/>
                        </a:rPr>
                        <a:t>2.195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0" dirty="0">
                          <a:latin typeface="Malgun Gothic"/>
                          <a:cs typeface="Malgun Gothic"/>
                        </a:rPr>
                        <a:t>1.369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0" dirty="0">
                          <a:latin typeface="Malgun Gothic"/>
                          <a:cs typeface="Malgun Gothic"/>
                        </a:rPr>
                        <a:t>0.1093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Treat:After</a:t>
                      </a:r>
                      <a:r>
                        <a:rPr sz="1400" b="1" spc="-4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400" spc="-20" dirty="0">
                          <a:solidFill>
                            <a:srgbClr val="006FC0"/>
                          </a:solidFill>
                          <a:latin typeface="Cambria Math"/>
                          <a:cs typeface="Cambria Math"/>
                        </a:rPr>
                        <a:t>𝜷</a:t>
                      </a:r>
                      <a:r>
                        <a:rPr sz="1500" spc="-30" baseline="-16666" dirty="0">
                          <a:solidFill>
                            <a:srgbClr val="006FC0"/>
                          </a:solidFill>
                          <a:latin typeface="Cambria Math"/>
                          <a:cs typeface="Cambria Math"/>
                        </a:rPr>
                        <a:t>𝟑</a:t>
                      </a:r>
                      <a:r>
                        <a:rPr sz="1400" b="1" spc="-2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2.814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1.525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0.0654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Chain2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20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spc="-30" baseline="-16666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4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10.811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0.821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0.000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Chain3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20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spc="-30" baseline="-16666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5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2.252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0.770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0.227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Chain4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1400" spc="-20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𝛽</a:t>
                      </a:r>
                      <a:r>
                        <a:rPr sz="1500" spc="-30" baseline="-16666" dirty="0">
                          <a:solidFill>
                            <a:srgbClr val="041E41"/>
                          </a:solidFill>
                          <a:latin typeface="Cambria Math"/>
                          <a:cs typeface="Cambria Math"/>
                        </a:rPr>
                        <a:t>6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1.118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0.930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0.065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614286" y="2963697"/>
            <a:ext cx="220662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1920">
              <a:lnSpc>
                <a:spcPct val="12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5%</a:t>
            </a:r>
            <a:r>
              <a:rPr sz="16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유의수준에서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유의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유의하지</a:t>
            </a:r>
            <a:r>
              <a:rPr sz="16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않음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10%</a:t>
            </a:r>
            <a:r>
              <a:rPr sz="16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유의수준에서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유의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2229" y="1790826"/>
            <a:ext cx="40411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+𝛽</a:t>
            </a:r>
            <a:r>
              <a:rPr sz="2175" baseline="-15325" dirty="0">
                <a:solidFill>
                  <a:srgbClr val="FF0000"/>
                </a:solidFill>
                <a:latin typeface="Cambria Math"/>
                <a:cs typeface="Cambria Math"/>
              </a:rPr>
              <a:t>4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𝐶ℎ𝑎𝑖𝑛2</a:t>
            </a:r>
            <a:r>
              <a:rPr sz="2000" spc="-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2000" spc="-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2175" baseline="-15325" dirty="0">
                <a:solidFill>
                  <a:srgbClr val="FF0000"/>
                </a:solidFill>
                <a:latin typeface="Cambria Math"/>
                <a:cs typeface="Cambria Math"/>
              </a:rPr>
              <a:t>5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𝐶ℎ𝑎𝑖𝑛3</a:t>
            </a:r>
            <a:r>
              <a:rPr sz="2000" spc="-4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2000" spc="-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𝛽</a:t>
            </a:r>
            <a:r>
              <a:rPr sz="2175" spc="-15" baseline="-15325" dirty="0">
                <a:solidFill>
                  <a:srgbClr val="FF0000"/>
                </a:solidFill>
                <a:latin typeface="Cambria Math"/>
                <a:cs typeface="Cambria Math"/>
              </a:rPr>
              <a:t>6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𝐶ℎ𝑎𝑖𝑛4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089" y="1017270"/>
            <a:ext cx="8449945" cy="3339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보너스)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도입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부문에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살펴봤던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도시재생사업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연구의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결과를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살펴보자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2000">
              <a:latin typeface="Malgun Gothic"/>
              <a:cs typeface="Malgun Gothic"/>
            </a:endParaRPr>
          </a:p>
          <a:p>
            <a:pPr marL="562610" marR="4321810" indent="-227965" algn="just">
              <a:lnSpc>
                <a:spcPct val="110000"/>
              </a:lnSpc>
              <a:buFont typeface="Wingdings"/>
              <a:buChar char=""/>
              <a:tabLst>
                <a:tab pos="563880" algn="l"/>
              </a:tabLst>
            </a:pP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기본모형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에서는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도시재생사업</a:t>
            </a:r>
            <a:r>
              <a:rPr sz="1800" spc="-15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041E41"/>
                </a:solidFill>
                <a:latin typeface="Malgun Gothic"/>
                <a:cs typeface="Malgun Gothic"/>
              </a:rPr>
              <a:t>시행 	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으로</a:t>
            </a:r>
            <a:r>
              <a:rPr sz="1800" spc="-15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인한</a:t>
            </a:r>
            <a:r>
              <a:rPr sz="1800" spc="-15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아파트</a:t>
            </a:r>
            <a:r>
              <a:rPr sz="1800" spc="-13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가격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상승</a:t>
            </a:r>
            <a:r>
              <a:rPr sz="1800" spc="-15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041E41"/>
                </a:solidFill>
                <a:latin typeface="Malgun Gothic"/>
                <a:cs typeface="Malgun Gothic"/>
              </a:rPr>
              <a:t>효과가 	</a:t>
            </a:r>
            <a:r>
              <a:rPr sz="1800" b="1" spc="-10" dirty="0">
                <a:solidFill>
                  <a:srgbClr val="041E41"/>
                </a:solidFill>
                <a:latin typeface="Arial"/>
                <a:cs typeface="Arial"/>
              </a:rPr>
              <a:t>1.1%p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70"/>
              </a:spcBef>
              <a:buClr>
                <a:srgbClr val="041E41"/>
              </a:buClr>
              <a:buFont typeface="Wingdings"/>
              <a:buChar char=""/>
            </a:pPr>
            <a:endParaRPr sz="1800">
              <a:latin typeface="Arial"/>
              <a:cs typeface="Arial"/>
            </a:endParaRPr>
          </a:p>
          <a:p>
            <a:pPr marL="562610" marR="4257675" indent="-227965">
              <a:lnSpc>
                <a:spcPct val="110000"/>
              </a:lnSpc>
              <a:buFont typeface="Wingdings"/>
              <a:buChar char=""/>
              <a:tabLst>
                <a:tab pos="563880" algn="l"/>
              </a:tabLst>
            </a:pP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독립변수</a:t>
            </a:r>
            <a:r>
              <a:rPr sz="1800" b="1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추가를</a:t>
            </a:r>
            <a:r>
              <a:rPr sz="1800" b="1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통해</a:t>
            </a:r>
            <a:r>
              <a:rPr sz="1800" b="1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주택</a:t>
            </a:r>
            <a:r>
              <a:rPr sz="1800" b="1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규모</a:t>
            </a:r>
            <a:r>
              <a:rPr sz="1800" b="1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spc="-50" dirty="0">
                <a:solidFill>
                  <a:srgbClr val="041E41"/>
                </a:solidFill>
                <a:latin typeface="Malgun Gothic"/>
                <a:cs typeface="Malgun Gothic"/>
              </a:rPr>
              <a:t>및 	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층수를</a:t>
            </a:r>
            <a:r>
              <a:rPr sz="1800" b="1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통제한</a:t>
            </a:r>
            <a:r>
              <a:rPr sz="1800" b="1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모형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에서는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20" dirty="0">
                <a:solidFill>
                  <a:srgbClr val="041E41"/>
                </a:solidFill>
                <a:latin typeface="Malgun Gothic"/>
                <a:cs typeface="Malgun Gothic"/>
              </a:rPr>
              <a:t>도시재생 	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사업의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아파트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가격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상승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041E41"/>
                </a:solidFill>
                <a:latin typeface="Malgun Gothic"/>
                <a:cs typeface="Malgun Gothic"/>
              </a:rPr>
              <a:t>효과가 	</a:t>
            </a:r>
            <a:r>
              <a:rPr sz="1800" b="1" spc="-10" dirty="0">
                <a:solidFill>
                  <a:srgbClr val="041E41"/>
                </a:solidFill>
                <a:latin typeface="Arial"/>
                <a:cs typeface="Arial"/>
              </a:rPr>
              <a:t>1.4%p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872" y="4743155"/>
            <a:ext cx="3988435" cy="1534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marR="5080" indent="-227965">
              <a:lnSpc>
                <a:spcPct val="110000"/>
              </a:lnSpc>
              <a:spcBef>
                <a:spcPts val="95"/>
              </a:spcBef>
              <a:buFont typeface="Wingdings"/>
              <a:buChar char=""/>
              <a:tabLst>
                <a:tab pos="241300" algn="l"/>
              </a:tabLst>
            </a:pP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이런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분석을</a:t>
            </a:r>
            <a:r>
              <a:rPr sz="1800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하지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않고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단순히</a:t>
            </a:r>
            <a:r>
              <a:rPr sz="1800" b="1" spc="-14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spc="-25" dirty="0">
                <a:solidFill>
                  <a:srgbClr val="041E41"/>
                </a:solidFill>
                <a:latin typeface="Malgun Gothic"/>
                <a:cs typeface="Malgun Gothic"/>
              </a:rPr>
              <a:t>처치 	</a:t>
            </a:r>
            <a:r>
              <a:rPr sz="1800" b="1" spc="-10" dirty="0">
                <a:solidFill>
                  <a:srgbClr val="041E41"/>
                </a:solidFill>
                <a:latin typeface="Malgun Gothic"/>
                <a:cs typeface="Malgun Gothic"/>
              </a:rPr>
              <a:t>군</a:t>
            </a:r>
            <a:r>
              <a:rPr sz="1800" b="1" spc="-10" dirty="0">
                <a:solidFill>
                  <a:srgbClr val="041E41"/>
                </a:solidFill>
                <a:latin typeface="Arial"/>
                <a:cs typeface="Arial"/>
              </a:rPr>
              <a:t>(</a:t>
            </a:r>
            <a:r>
              <a:rPr sz="1800" b="1" spc="-10" dirty="0">
                <a:solidFill>
                  <a:srgbClr val="041E41"/>
                </a:solidFill>
                <a:latin typeface="Malgun Gothic"/>
                <a:cs typeface="Malgun Gothic"/>
              </a:rPr>
              <a:t>수유</a:t>
            </a:r>
            <a:r>
              <a:rPr sz="1800" b="1" spc="-10" dirty="0">
                <a:solidFill>
                  <a:srgbClr val="041E41"/>
                </a:solidFill>
                <a:latin typeface="Arial"/>
                <a:cs typeface="Arial"/>
              </a:rPr>
              <a:t>1</a:t>
            </a:r>
            <a:r>
              <a:rPr sz="1800" b="1" spc="-10" dirty="0">
                <a:solidFill>
                  <a:srgbClr val="041E41"/>
                </a:solidFill>
                <a:latin typeface="Malgun Gothic"/>
                <a:cs typeface="Malgun Gothic"/>
              </a:rPr>
              <a:t>동</a:t>
            </a:r>
            <a:r>
              <a:rPr sz="1800" b="1" spc="-10" dirty="0">
                <a:solidFill>
                  <a:srgbClr val="041E41"/>
                </a:solidFill>
                <a:latin typeface="Arial"/>
                <a:cs typeface="Arial"/>
              </a:rPr>
              <a:t>)</a:t>
            </a:r>
            <a:r>
              <a:rPr sz="1800" b="1" spc="-10" dirty="0">
                <a:solidFill>
                  <a:srgbClr val="041E41"/>
                </a:solidFill>
                <a:latin typeface="Malgun Gothic"/>
                <a:cs typeface="Malgun Gothic"/>
              </a:rPr>
              <a:t>의</a:t>
            </a:r>
            <a:r>
              <a:rPr sz="1800" b="1" spc="-12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선정</a:t>
            </a:r>
            <a:r>
              <a:rPr sz="1800" b="1" spc="-10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spc="-10" dirty="0">
                <a:solidFill>
                  <a:srgbClr val="041E41"/>
                </a:solidFill>
                <a:latin typeface="Malgun Gothic"/>
                <a:cs typeface="Malgun Gothic"/>
              </a:rPr>
              <a:t>이전</a:t>
            </a:r>
            <a:r>
              <a:rPr sz="1800" b="1" spc="-10" dirty="0">
                <a:solidFill>
                  <a:srgbClr val="041E41"/>
                </a:solidFill>
                <a:latin typeface="Arial"/>
                <a:cs typeface="Arial"/>
              </a:rPr>
              <a:t>/</a:t>
            </a:r>
            <a:r>
              <a:rPr sz="1800" b="1" spc="-10" dirty="0">
                <a:solidFill>
                  <a:srgbClr val="041E41"/>
                </a:solidFill>
                <a:latin typeface="Malgun Gothic"/>
                <a:cs typeface="Malgun Gothic"/>
              </a:rPr>
              <a:t>이후</a:t>
            </a:r>
            <a:r>
              <a:rPr sz="1800" b="1" spc="-12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spc="-25" dirty="0">
                <a:solidFill>
                  <a:srgbClr val="041E41"/>
                </a:solidFill>
                <a:latin typeface="Malgun Gothic"/>
                <a:cs typeface="Malgun Gothic"/>
              </a:rPr>
              <a:t>가격만 	</a:t>
            </a:r>
            <a:r>
              <a:rPr sz="1800" b="1" dirty="0">
                <a:solidFill>
                  <a:srgbClr val="041E41"/>
                </a:solidFill>
                <a:latin typeface="Malgun Gothic"/>
                <a:cs typeface="Malgun Gothic"/>
              </a:rPr>
              <a:t>비교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했다면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도시재생사업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시행의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0" dirty="0">
                <a:solidFill>
                  <a:srgbClr val="041E41"/>
                </a:solidFill>
                <a:latin typeface="Malgun Gothic"/>
                <a:cs typeface="Malgun Gothic"/>
              </a:rPr>
              <a:t>아 	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파트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가격</a:t>
            </a:r>
            <a:r>
              <a:rPr sz="1800" spc="-14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상승</a:t>
            </a:r>
            <a:r>
              <a:rPr sz="1800" spc="-125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효과를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b="1" spc="-10" dirty="0">
                <a:solidFill>
                  <a:srgbClr val="041E41"/>
                </a:solidFill>
                <a:latin typeface="Arial"/>
                <a:cs typeface="Arial"/>
              </a:rPr>
              <a:t>4.7%p</a:t>
            </a:r>
            <a:r>
              <a:rPr sz="1800" spc="-10" dirty="0">
                <a:solidFill>
                  <a:srgbClr val="041E41"/>
                </a:solidFill>
                <a:latin typeface="Malgun Gothic"/>
                <a:cs typeface="Malgun Gothic"/>
              </a:rPr>
              <a:t>로</a:t>
            </a:r>
            <a:r>
              <a:rPr sz="1800" spc="-12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25" dirty="0">
                <a:solidFill>
                  <a:srgbClr val="041E41"/>
                </a:solidFill>
                <a:latin typeface="Malgun Gothic"/>
                <a:cs typeface="Malgun Gothic"/>
              </a:rPr>
              <a:t>오해 	</a:t>
            </a:r>
            <a:r>
              <a:rPr sz="1800" dirty="0">
                <a:solidFill>
                  <a:srgbClr val="041E41"/>
                </a:solidFill>
                <a:latin typeface="Malgun Gothic"/>
                <a:cs typeface="Malgun Gothic"/>
              </a:rPr>
              <a:t>했을</a:t>
            </a:r>
            <a:r>
              <a:rPr sz="1800" spc="-130" dirty="0">
                <a:solidFill>
                  <a:srgbClr val="041E41"/>
                </a:solidFill>
                <a:latin typeface="Malgun Gothic"/>
                <a:cs typeface="Malgun Gothic"/>
              </a:rPr>
              <a:t> </a:t>
            </a:r>
            <a:r>
              <a:rPr sz="1800" spc="-50" dirty="0">
                <a:solidFill>
                  <a:srgbClr val="041E41"/>
                </a:solidFill>
                <a:latin typeface="Malgun Gothic"/>
                <a:cs typeface="Malgun Gothic"/>
              </a:rPr>
              <a:t>것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Conducting</a:t>
            </a:r>
            <a:r>
              <a:rPr spc="275" dirty="0"/>
              <a:t> </a:t>
            </a:r>
            <a:r>
              <a:rPr dirty="0"/>
              <a:t>DID</a:t>
            </a:r>
            <a:r>
              <a:rPr spc="265" dirty="0"/>
              <a:t> </a:t>
            </a:r>
            <a:r>
              <a:rPr spc="65" dirty="0"/>
              <a:t>Analysis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54575" y="5614212"/>
            <a:ext cx="3933190" cy="9086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85"/>
              </a:spcBef>
            </a:pP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참고)</a:t>
            </a:r>
            <a:endParaRPr sz="1200">
              <a:latin typeface="Malgun Gothic"/>
              <a:cs typeface="Malgun Gothic"/>
            </a:endParaRPr>
          </a:p>
          <a:p>
            <a:pPr marL="38100" marR="1384300">
              <a:lnSpc>
                <a:spcPct val="120000"/>
              </a:lnSpc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종속변수에 로그를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취한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모형의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경우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각</a:t>
            </a:r>
            <a:r>
              <a:rPr sz="12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X에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대해</a:t>
            </a:r>
            <a:r>
              <a:rPr sz="12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추정된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모수</a:t>
            </a:r>
            <a:r>
              <a:rPr sz="1200" b="1" spc="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FF0000"/>
                </a:solidFill>
                <a:latin typeface="Cambria Math"/>
                <a:cs typeface="Cambria Math"/>
              </a:rPr>
              <a:t>𝜷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에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대해,</a:t>
            </a:r>
            <a:endParaRPr sz="1200">
              <a:latin typeface="Malgun Gothic"/>
              <a:cs typeface="Malgun Gothic"/>
            </a:endParaRPr>
          </a:p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200" dirty="0">
                <a:solidFill>
                  <a:srgbClr val="FF0000"/>
                </a:solidFill>
                <a:latin typeface="Cambria Math"/>
                <a:cs typeface="Cambria Math"/>
              </a:rPr>
              <a:t>𝜷</a:t>
            </a:r>
            <a:r>
              <a:rPr sz="1200" spc="14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* 100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%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만큼의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영향이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종속변수에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있다고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해석함</a:t>
            </a:r>
            <a:r>
              <a:rPr sz="1200" b="1" spc="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100" spc="-37" baseline="-41666" dirty="0">
                <a:solidFill>
                  <a:srgbClr val="333D47"/>
                </a:solidFill>
                <a:latin typeface="Malgun Gothic"/>
                <a:cs typeface="Malgun Gothic"/>
              </a:rPr>
              <a:t>53</a:t>
            </a:r>
            <a:endParaRPr sz="2100" baseline="-41666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7742" y="2681162"/>
            <a:ext cx="4076294" cy="28890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4556" y="1947672"/>
            <a:ext cx="3608957" cy="603503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Conducting</a:t>
            </a:r>
            <a:r>
              <a:rPr spc="275" dirty="0"/>
              <a:t> </a:t>
            </a:r>
            <a:r>
              <a:rPr dirty="0"/>
              <a:t>DID</a:t>
            </a:r>
            <a:r>
              <a:rPr spc="265" dirty="0"/>
              <a:t> </a:t>
            </a:r>
            <a:r>
              <a:rPr spc="65" dirty="0"/>
              <a:t>Analysis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81365" cy="4995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분석을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어디에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활용해볼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수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있을지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생각해보자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디지털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마케팅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전략의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효과성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광고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노출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마케팅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개입에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의한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매출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증대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효과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20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(제품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판매량이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추세를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가지고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있다면?)</a:t>
            </a: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spcBef>
                <a:spcPts val="3360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정부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정책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개입의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효과성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수도권</a:t>
            </a:r>
            <a:r>
              <a:rPr sz="2000" spc="-6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DTI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규제,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출산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지원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정책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20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(부동산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가격/출산율이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이미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오르거나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내려가고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있다면?)</a:t>
            </a: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spcBef>
                <a:spcPts val="3359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웨어러블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보유가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건강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관리에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미친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영향,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친환경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소재가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제품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매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출에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미친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영향,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원격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근무가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업무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효율성에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미친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영향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등…</a:t>
            </a: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spcBef>
                <a:spcPts val="3360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여러분의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관심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분야에서는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어떤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가능할까?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Conducting</a:t>
            </a:r>
            <a:r>
              <a:rPr spc="275" dirty="0"/>
              <a:t> </a:t>
            </a:r>
            <a:r>
              <a:rPr dirty="0"/>
              <a:t>DID</a:t>
            </a:r>
            <a:r>
              <a:rPr spc="265" dirty="0"/>
              <a:t> </a:t>
            </a:r>
            <a:r>
              <a:rPr spc="6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913515"/>
            <a:ext cx="8715375" cy="115062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  <a:tabLst>
                <a:tab pos="4316730" algn="l"/>
              </a:tabLst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보너스2)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디지털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마케팅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전략의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효과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	</a:t>
            </a:r>
            <a:r>
              <a:rPr sz="2400" b="1" baseline="1736" dirty="0">
                <a:solidFill>
                  <a:srgbClr val="FF0000"/>
                </a:solidFill>
                <a:latin typeface="Malgun Gothic"/>
                <a:cs typeface="Malgun Gothic"/>
              </a:rPr>
              <a:t>우리는</a:t>
            </a:r>
            <a:r>
              <a:rPr sz="2400" b="1" spc="-60" baseline="173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baseline="1736" dirty="0">
                <a:solidFill>
                  <a:srgbClr val="FF0000"/>
                </a:solidFill>
                <a:latin typeface="Malgun Gothic"/>
                <a:cs typeface="Malgun Gothic"/>
              </a:rPr>
              <a:t>이제</a:t>
            </a:r>
            <a:r>
              <a:rPr sz="2400" b="1" spc="-67" baseline="173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baseline="1736" dirty="0">
                <a:solidFill>
                  <a:srgbClr val="FF0000"/>
                </a:solidFill>
                <a:latin typeface="Malgun Gothic"/>
                <a:cs typeface="Malgun Gothic"/>
              </a:rPr>
              <a:t>DID</a:t>
            </a:r>
            <a:r>
              <a:rPr sz="2400" b="1" spc="-52" baseline="173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baseline="1736" dirty="0">
                <a:solidFill>
                  <a:srgbClr val="FF0000"/>
                </a:solidFill>
                <a:latin typeface="Malgun Gothic"/>
                <a:cs typeface="Malgun Gothic"/>
              </a:rPr>
              <a:t>연구의</a:t>
            </a:r>
            <a:r>
              <a:rPr sz="2400" b="1" spc="-44" baseline="173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baseline="1736" dirty="0">
                <a:solidFill>
                  <a:srgbClr val="FF0000"/>
                </a:solidFill>
                <a:latin typeface="Malgun Gothic"/>
                <a:cs typeface="Malgun Gothic"/>
              </a:rPr>
              <a:t>결과를</a:t>
            </a:r>
            <a:r>
              <a:rPr sz="2400" b="1" spc="-44" baseline="173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baseline="1736" dirty="0">
                <a:solidFill>
                  <a:srgbClr val="FF0000"/>
                </a:solidFill>
                <a:latin typeface="Malgun Gothic"/>
                <a:cs typeface="Malgun Gothic"/>
              </a:rPr>
              <a:t>해석할</a:t>
            </a:r>
            <a:r>
              <a:rPr sz="2400" b="1" spc="-44" baseline="173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baseline="1736" dirty="0">
                <a:solidFill>
                  <a:srgbClr val="FF0000"/>
                </a:solidFill>
                <a:latin typeface="Malgun Gothic"/>
                <a:cs typeface="Malgun Gothic"/>
              </a:rPr>
              <a:t>수</a:t>
            </a:r>
            <a:r>
              <a:rPr sz="2400" b="1" spc="-60" baseline="1736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spc="-37" baseline="1736" dirty="0">
                <a:solidFill>
                  <a:srgbClr val="FF0000"/>
                </a:solidFill>
                <a:latin typeface="Malgun Gothic"/>
                <a:cs typeface="Malgun Gothic"/>
              </a:rPr>
              <a:t>있다!</a:t>
            </a:r>
            <a:endParaRPr sz="2400" baseline="1736">
              <a:latin typeface="Malgun Gothic"/>
              <a:cs typeface="Malgun Gothic"/>
            </a:endParaRPr>
          </a:p>
          <a:p>
            <a:pPr marL="154305" marR="1156335">
              <a:lnSpc>
                <a:spcPct val="100000"/>
              </a:lnSpc>
              <a:spcBef>
                <a:spcPts val="490"/>
              </a:spcBef>
            </a:pP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Wan,</a:t>
            </a:r>
            <a:r>
              <a:rPr sz="12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Fei,</a:t>
            </a:r>
            <a:r>
              <a:rPr sz="12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2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Fei</a:t>
            </a:r>
            <a:r>
              <a:rPr sz="12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Ren.</a:t>
            </a:r>
            <a:r>
              <a:rPr sz="12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"The</a:t>
            </a:r>
            <a:r>
              <a:rPr sz="12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effect</a:t>
            </a:r>
            <a:r>
              <a:rPr sz="1200" b="1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2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firm</a:t>
            </a:r>
            <a:r>
              <a:rPr sz="12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marketing</a:t>
            </a:r>
            <a:r>
              <a:rPr sz="12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content</a:t>
            </a:r>
            <a:r>
              <a:rPr sz="12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on</a:t>
            </a:r>
            <a:r>
              <a:rPr sz="12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product</a:t>
            </a:r>
            <a:r>
              <a:rPr sz="12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sales:</a:t>
            </a:r>
            <a:r>
              <a:rPr sz="1200" b="1" spc="-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Evidence</a:t>
            </a:r>
            <a:r>
              <a:rPr sz="12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from</a:t>
            </a:r>
            <a:r>
              <a:rPr sz="12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2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212121"/>
                </a:solidFill>
                <a:latin typeface="Arial"/>
                <a:cs typeface="Arial"/>
              </a:rPr>
              <a:t>mobile 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social</a:t>
            </a:r>
            <a:r>
              <a:rPr sz="1200" b="1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media</a:t>
            </a:r>
            <a:r>
              <a:rPr sz="12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platform."</a:t>
            </a:r>
            <a:r>
              <a:rPr sz="1200" b="1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212121"/>
                </a:solidFill>
                <a:latin typeface="Arial"/>
                <a:cs typeface="Arial"/>
              </a:rPr>
              <a:t>Journal</a:t>
            </a:r>
            <a:r>
              <a:rPr sz="1200" b="1" i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200" b="1" i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212121"/>
                </a:solidFill>
                <a:latin typeface="Arial"/>
                <a:cs typeface="Arial"/>
              </a:rPr>
              <a:t>Electronic</a:t>
            </a:r>
            <a:r>
              <a:rPr sz="1200" b="1" i="1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212121"/>
                </a:solidFill>
                <a:latin typeface="Arial"/>
                <a:cs typeface="Arial"/>
              </a:rPr>
              <a:t>Commerce</a:t>
            </a:r>
            <a:r>
              <a:rPr sz="1200" b="1" i="1" spc="-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212121"/>
                </a:solidFill>
                <a:latin typeface="Arial"/>
                <a:cs typeface="Arial"/>
              </a:rPr>
              <a:t>Research</a:t>
            </a:r>
            <a:r>
              <a:rPr sz="1200" b="1" i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18.4</a:t>
            </a:r>
            <a:r>
              <a:rPr sz="1200" b="1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(2017):</a:t>
            </a:r>
            <a:r>
              <a:rPr sz="1200" b="1" spc="-5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12121"/>
                </a:solidFill>
                <a:latin typeface="Arial"/>
                <a:cs typeface="Arial"/>
              </a:rPr>
              <a:t>288-</a:t>
            </a:r>
            <a:r>
              <a:rPr sz="1200" b="1" spc="-20" dirty="0">
                <a:solidFill>
                  <a:srgbClr val="212121"/>
                </a:solidFill>
                <a:latin typeface="Arial"/>
                <a:cs typeface="Arial"/>
              </a:rPr>
              <a:t>302.</a:t>
            </a:r>
            <a:endParaRPr sz="120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  <a:spcBef>
                <a:spcPts val="350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디지털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광고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노출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vs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미노출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제품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판매량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비교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(처치군: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광고</a:t>
            </a:r>
            <a:r>
              <a:rPr sz="1600" b="1" spc="-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O,</a:t>
            </a:r>
            <a:r>
              <a:rPr sz="1600" b="1" spc="-4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대조군: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광고</a:t>
            </a:r>
            <a:r>
              <a:rPr sz="1600" b="1" spc="-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X)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6888" y="3005327"/>
            <a:ext cx="8548370" cy="3456940"/>
            <a:chOff x="246888" y="3005327"/>
            <a:chExt cx="8548370" cy="34569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460" y="3005327"/>
              <a:ext cx="8517636" cy="34564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888" y="4049217"/>
              <a:ext cx="8548116" cy="37495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8610" y="4088130"/>
              <a:ext cx="8429625" cy="256540"/>
            </a:xfrm>
            <a:custGeom>
              <a:avLst/>
              <a:gdLst/>
              <a:ahLst/>
              <a:cxnLst/>
              <a:rect l="l" t="t" r="r" b="b"/>
              <a:pathLst>
                <a:path w="8429625" h="256539">
                  <a:moveTo>
                    <a:pt x="0" y="256032"/>
                  </a:moveTo>
                  <a:lnTo>
                    <a:pt x="8429244" y="256032"/>
                  </a:lnTo>
                  <a:lnTo>
                    <a:pt x="8429244" y="0"/>
                  </a:lnTo>
                  <a:lnTo>
                    <a:pt x="0" y="0"/>
                  </a:lnTo>
                  <a:lnTo>
                    <a:pt x="0" y="25603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33194" y="2683586"/>
            <a:ext cx="10426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통제변수</a:t>
            </a:r>
            <a:r>
              <a:rPr sz="1600" b="1" spc="-7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X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6444" y="2462555"/>
            <a:ext cx="106743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통제변수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 O</a:t>
            </a:r>
            <a:endParaRPr sz="1600">
              <a:latin typeface="Malgun Gothic"/>
              <a:cs typeface="Malgun Gothic"/>
            </a:endParaRPr>
          </a:p>
          <a:p>
            <a:pPr marL="128270">
              <a:lnSpc>
                <a:spcPct val="100000"/>
              </a:lnSpc>
              <a:spcBef>
                <a:spcPts val="380"/>
              </a:spcBef>
            </a:pPr>
            <a:r>
              <a:rPr sz="1600" b="1" spc="-20" dirty="0">
                <a:solidFill>
                  <a:srgbClr val="FF0000"/>
                </a:solidFill>
                <a:latin typeface="Malgun Gothic"/>
                <a:cs typeface="Malgun Gothic"/>
              </a:rPr>
              <a:t>전체표본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31307" y="2462555"/>
            <a:ext cx="1066800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통제변수</a:t>
            </a:r>
            <a:r>
              <a:rPr sz="1600" b="1" spc="-5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O</a:t>
            </a:r>
            <a:endParaRPr sz="16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화장품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30185" y="2462555"/>
            <a:ext cx="106743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solidFill>
                  <a:srgbClr val="FF0000"/>
                </a:solidFill>
                <a:latin typeface="Malgun Gothic"/>
                <a:cs typeface="Malgun Gothic"/>
              </a:rPr>
              <a:t>통제변수</a:t>
            </a:r>
            <a:r>
              <a:rPr sz="1600" b="1" spc="-6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00" b="1" spc="-50" dirty="0">
                <a:solidFill>
                  <a:srgbClr val="FF0000"/>
                </a:solidFill>
                <a:latin typeface="Malgun Gothic"/>
                <a:cs typeface="Malgun Gothic"/>
              </a:rPr>
              <a:t>O</a:t>
            </a:r>
            <a:endParaRPr sz="16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문구류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0938" y="2146887"/>
            <a:ext cx="5961089" cy="30218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016" y="2615945"/>
            <a:ext cx="701230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56485" marR="5080" indent="-2344420">
              <a:lnSpc>
                <a:spcPct val="100000"/>
              </a:lnSpc>
              <a:spcBef>
                <a:spcPts val="105"/>
              </a:spcBef>
            </a:pPr>
            <a:r>
              <a:rPr sz="4400" u="sng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Comparing DID</a:t>
            </a:r>
            <a:r>
              <a:rPr sz="4400" u="sng" spc="-25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 </a:t>
            </a:r>
            <a:r>
              <a:rPr sz="4400" u="sng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with </a:t>
            </a:r>
            <a:r>
              <a:rPr sz="4400" u="sng" spc="-10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Other</a:t>
            </a:r>
            <a:r>
              <a:rPr sz="4400" spc="-10" dirty="0">
                <a:solidFill>
                  <a:srgbClr val="041E41"/>
                </a:solidFill>
                <a:latin typeface="Arial"/>
                <a:cs typeface="Arial"/>
              </a:rPr>
              <a:t> </a:t>
            </a:r>
            <a:r>
              <a:rPr sz="4400" u="sng" spc="-10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Methods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DID</a:t>
            </a:r>
            <a:r>
              <a:rPr spc="310" dirty="0"/>
              <a:t> </a:t>
            </a:r>
            <a:r>
              <a:rPr dirty="0"/>
              <a:t>vs</a:t>
            </a:r>
            <a:r>
              <a:rPr spc="285" dirty="0"/>
              <a:t> </a:t>
            </a:r>
            <a:r>
              <a:rPr spc="30" dirty="0"/>
              <a:t>PSM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60409" cy="530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PSM과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DID는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서로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다른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강점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모형임</a:t>
            </a:r>
            <a:endParaRPr sz="2000">
              <a:latin typeface="Malgun Gothic"/>
              <a:cs typeface="Malgun Gothic"/>
            </a:endParaRPr>
          </a:p>
          <a:p>
            <a:pPr marL="563880" marR="179705" indent="-229235">
              <a:lnSpc>
                <a:spcPct val="100000"/>
              </a:lnSpc>
              <a:spcBef>
                <a:spcPts val="3360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은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b="1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구성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이로부터의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추론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근거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도출에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주요한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관심이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3360"/>
              </a:spcBef>
              <a:buFont typeface="Wingdings"/>
              <a:buChar char=""/>
              <a:tabLst>
                <a:tab pos="56324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20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시간의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변화로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인한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배제한,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순수한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처치효과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측정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관심이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spcBef>
                <a:spcPts val="3359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따라서,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연구들이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DID를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함께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하기도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PSM으로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대조군을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구성하고,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대</a:t>
            </a:r>
            <a:endParaRPr sz="2000">
              <a:latin typeface="Malgun Gothic"/>
              <a:cs typeface="Malgun Gothic"/>
            </a:endParaRPr>
          </a:p>
          <a:p>
            <a:pPr marL="1021080">
              <a:lnSpc>
                <a:spcPct val="100000"/>
              </a:lnSpc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조군을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활용하여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순수한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처치효과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측정을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endParaRPr sz="2000">
              <a:latin typeface="Malgun Gothic"/>
              <a:cs typeface="Malgun Gothic"/>
            </a:endParaRPr>
          </a:p>
          <a:p>
            <a:pPr marL="1021080" marR="508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PSM을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이용한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구성은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병행추세가정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강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화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도움이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DID</a:t>
            </a:r>
            <a:r>
              <a:rPr spc="310" dirty="0"/>
              <a:t> </a:t>
            </a:r>
            <a:r>
              <a:rPr dirty="0"/>
              <a:t>vs</a:t>
            </a:r>
            <a:r>
              <a:rPr spc="285" dirty="0"/>
              <a:t> </a:t>
            </a:r>
            <a:r>
              <a:rPr spc="30" dirty="0"/>
              <a:t>PSM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3924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PSM과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DID를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함께 활용한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연구들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031" y="1618488"/>
            <a:ext cx="5722620" cy="11125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0235" y="2894076"/>
            <a:ext cx="5821680" cy="11049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412" y="4223003"/>
            <a:ext cx="5661660" cy="1097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38051" y="5445252"/>
            <a:ext cx="5670775" cy="113537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52569" y="815021"/>
            <a:ext cx="4003675" cy="14535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처치군과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대조군의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특성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차이가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클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가능성 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높음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200" b="1" spc="-50" dirty="0">
                <a:solidFill>
                  <a:srgbClr val="FF0000"/>
                </a:solidFill>
                <a:latin typeface="Malgun Gothic"/>
                <a:cs typeface="Malgun Gothic"/>
              </a:rPr>
              <a:t>+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처치 이후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성과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창출에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시간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소요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1200">
              <a:latin typeface="Malgun Gothic"/>
              <a:cs typeface="Malgun Gothic"/>
            </a:endParaRPr>
          </a:p>
          <a:p>
            <a:pPr marL="2058035">
              <a:lnSpc>
                <a:spcPct val="100000"/>
              </a:lnSpc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기업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특성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다양</a:t>
            </a:r>
            <a:endParaRPr sz="1200">
              <a:latin typeface="Malgun Gothic"/>
              <a:cs typeface="Malgun Gothic"/>
            </a:endParaRPr>
          </a:p>
          <a:p>
            <a:pPr marL="2058035">
              <a:lnSpc>
                <a:spcPct val="100000"/>
              </a:lnSpc>
              <a:spcBef>
                <a:spcPts val="285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R&amp;D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성과 창출에</a:t>
            </a:r>
            <a:r>
              <a:rPr sz="12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시간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소요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422554" y="3207765"/>
            <a:ext cx="1918970" cy="464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기업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특성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다양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기업</a:t>
            </a:r>
            <a:r>
              <a:rPr sz="1200" b="1" spc="-1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성과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개선에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시간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소요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9553" y="4498085"/>
            <a:ext cx="2680970" cy="464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도시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특성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다양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도시계획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성과가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나타나는데</a:t>
            </a:r>
            <a:r>
              <a:rPr sz="1200" b="1" spc="-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시간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소요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2554" y="5720283"/>
            <a:ext cx="1558925" cy="46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국가/지역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특성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다양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환경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개선에</a:t>
            </a:r>
            <a:r>
              <a:rPr sz="1200" b="1" spc="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FF0000"/>
                </a:solidFill>
                <a:latin typeface="Malgun Gothic"/>
                <a:cs typeface="Malgun Gothic"/>
              </a:rPr>
              <a:t>시간</a:t>
            </a:r>
            <a:r>
              <a:rPr sz="1200" b="1" spc="-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소요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DID</a:t>
            </a:r>
            <a:r>
              <a:rPr spc="285" dirty="0"/>
              <a:t> </a:t>
            </a:r>
            <a:r>
              <a:rPr dirty="0"/>
              <a:t>vs</a:t>
            </a:r>
            <a:r>
              <a:rPr spc="254" dirty="0"/>
              <a:t> </a:t>
            </a:r>
            <a:r>
              <a:rPr spc="65" dirty="0"/>
              <a:t>Linear</a:t>
            </a:r>
            <a:r>
              <a:rPr spc="270" dirty="0"/>
              <a:t> </a:t>
            </a:r>
            <a:r>
              <a:rPr spc="60" dirty="0"/>
              <a:t>Regression</a:t>
            </a:r>
            <a:r>
              <a:rPr spc="280" dirty="0"/>
              <a:t> </a:t>
            </a:r>
            <a:r>
              <a:rPr spc="60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16290" cy="4173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선형회귀모형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기본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DID는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선형회귀모형을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이용하여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이루어짐</a:t>
            </a:r>
            <a:endParaRPr sz="2000">
              <a:latin typeface="Malgun Gothic"/>
              <a:cs typeface="Malgun Gothic"/>
            </a:endParaRPr>
          </a:p>
          <a:p>
            <a:pPr marL="1021080" marR="7493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순수한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처치효과(DID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Estimator)가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통계적으로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유의한지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여부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를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선형회귀모형을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endParaRPr sz="2000">
              <a:latin typeface="Malgun Gothic"/>
              <a:cs typeface="Malgun Gothic"/>
            </a:endParaRPr>
          </a:p>
          <a:p>
            <a:pPr marL="563880" marR="264795" indent="-229235">
              <a:lnSpc>
                <a:spcPct val="110100"/>
              </a:lnSpc>
              <a:spcBef>
                <a:spcPts val="3600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즉,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DID는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프레임워크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이고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분석에서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핵심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모수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추정(DID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Estimator)을</a:t>
            </a:r>
            <a:r>
              <a:rPr sz="20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선형회귀모형이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활용됨</a:t>
            </a:r>
            <a:endParaRPr sz="200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spcBef>
                <a:spcPts val="3600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혼동변수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논의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강화를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선형회귀모형에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통제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변수가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추가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Introduction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6983730" cy="2005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도시재생사업의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부동산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가격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영향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평가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자료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1동과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2동의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아파트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실거래가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자료</a:t>
            </a:r>
            <a:endParaRPr sz="2000">
              <a:latin typeface="Malgun Gothic"/>
              <a:cs typeface="Malgun Gothic"/>
            </a:endParaRPr>
          </a:p>
          <a:p>
            <a:pPr marL="4097654">
              <a:lnSpc>
                <a:spcPct val="100000"/>
              </a:lnSpc>
              <a:spcBef>
                <a:spcPts val="1410"/>
              </a:spcBef>
            </a:pP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처치군/대조군이라는</a:t>
            </a:r>
            <a:r>
              <a:rPr sz="1600" b="1" spc="-7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구분</a:t>
            </a:r>
            <a:r>
              <a:rPr sz="1600" b="1" spc="-8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EB2C2F"/>
                </a:solidFill>
                <a:latin typeface="Malgun Gothic"/>
                <a:cs typeface="Malgun Gothic"/>
              </a:rPr>
              <a:t>외에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3061462"/>
            <a:ext cx="1360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기간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872" y="3366137"/>
            <a:ext cx="7778115" cy="276542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도시재생사업</a:t>
            </a:r>
            <a:r>
              <a:rPr sz="2000" spc="-5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시점: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2016년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2월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~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2017년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1월</a:t>
            </a:r>
            <a:endParaRPr sz="2000">
              <a:latin typeface="Malgun Gothic"/>
              <a:cs typeface="Malgun Gothic"/>
            </a:endParaRPr>
          </a:p>
          <a:p>
            <a:pPr marL="6985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도시재생사업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선정: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2017년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2월</a:t>
            </a:r>
            <a:endParaRPr sz="2000">
              <a:latin typeface="Malgun Gothic"/>
              <a:cs typeface="Malgun Gothic"/>
            </a:endParaRPr>
          </a:p>
          <a:p>
            <a:pPr marL="6985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도시재생사업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이후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시점: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2017년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3월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~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2018년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2월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200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buFont typeface="Wingdings"/>
              <a:buChar char=""/>
              <a:tabLst>
                <a:tab pos="24066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기타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자료</a:t>
            </a:r>
            <a:endParaRPr sz="2000">
              <a:latin typeface="Malgun Gothic"/>
              <a:cs typeface="Malgun Gothic"/>
            </a:endParaRPr>
          </a:p>
          <a:p>
            <a:pPr marL="69850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1동과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2동의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인구통계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특성</a:t>
            </a:r>
            <a:endParaRPr sz="2000">
              <a:latin typeface="Malgun Gothic"/>
              <a:cs typeface="Malgun Gothic"/>
            </a:endParaRPr>
          </a:p>
          <a:p>
            <a:pPr marL="1155065" lvl="2" indent="-22796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155065" algn="l"/>
              </a:tabLst>
            </a:pP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인구,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연령대별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인구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비중</a:t>
            </a:r>
            <a:r>
              <a:rPr sz="18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(영유아, 청소년,</a:t>
            </a:r>
            <a:r>
              <a:rPr sz="1800" spc="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청년, 중장년,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고령)</a:t>
            </a:r>
            <a:r>
              <a:rPr sz="18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spc="-50" dirty="0">
                <a:solidFill>
                  <a:srgbClr val="333D47"/>
                </a:solidFill>
                <a:latin typeface="Malgun Gothic"/>
                <a:cs typeface="Malgun Gothic"/>
              </a:rPr>
              <a:t>등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0323" y="3046222"/>
            <a:ext cx="32448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처치</a:t>
            </a:r>
            <a:r>
              <a:rPr sz="1600" b="1" spc="-4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이전/이후라는</a:t>
            </a:r>
            <a:r>
              <a:rPr sz="1600" b="1" spc="-2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구분이</a:t>
            </a:r>
            <a:r>
              <a:rPr sz="1600" b="1" spc="-4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또</a:t>
            </a:r>
            <a:r>
              <a:rPr sz="1600" b="1" spc="-5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35" dirty="0">
                <a:solidFill>
                  <a:srgbClr val="EB2C2F"/>
                </a:solidFill>
                <a:latin typeface="Malgun Gothic"/>
                <a:cs typeface="Malgun Gothic"/>
              </a:rPr>
              <a:t>등장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078" y="2951226"/>
            <a:ext cx="1704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sng" spc="-10" dirty="0">
                <a:solidFill>
                  <a:srgbClr val="041E41"/>
                </a:solidFill>
                <a:uFill>
                  <a:solidFill>
                    <a:srgbClr val="0E0E6F"/>
                  </a:solidFill>
                </a:uFill>
                <a:latin typeface="Arial"/>
                <a:cs typeface="Arial"/>
              </a:rPr>
              <a:t>Recap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Recap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02955" cy="1522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이중차분법(Difference-in-Differences)이란?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00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1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시간이</a:t>
            </a:r>
            <a:r>
              <a:rPr sz="20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지남에</a:t>
            </a:r>
            <a:r>
              <a:rPr sz="20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따라</a:t>
            </a:r>
            <a:r>
              <a:rPr sz="20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처리군과</a:t>
            </a:r>
            <a:r>
              <a:rPr sz="20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대조군</a:t>
            </a:r>
            <a:r>
              <a:rPr sz="2000" b="1" u="sng" spc="-1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모두에서</a:t>
            </a:r>
            <a:r>
              <a:rPr sz="20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관측되는</a:t>
            </a:r>
            <a:r>
              <a:rPr sz="2000" b="1" u="sng" spc="-2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결과의</a:t>
            </a:r>
            <a:r>
              <a:rPr sz="2000" b="1" u="sng" spc="-20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 </a:t>
            </a:r>
            <a:r>
              <a:rPr sz="2000" b="1" u="sng" spc="-25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변화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고려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함으로써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적절히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방법론</a:t>
            </a:r>
            <a:endParaRPr sz="20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7650" y="2773679"/>
          <a:ext cx="6184900" cy="1101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처치 이전</a:t>
                      </a:r>
                      <a:r>
                        <a:rPr sz="1800" b="1" spc="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(B)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처치</a:t>
                      </a:r>
                      <a:r>
                        <a:rPr sz="1800" b="1" spc="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이후 </a:t>
                      </a:r>
                      <a:r>
                        <a:rPr sz="1800" b="1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(A)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처치군 </a:t>
                      </a:r>
                      <a:r>
                        <a:rPr sz="1800" b="1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(T)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-37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sz="1950" spc="-37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대조군 </a:t>
                      </a:r>
                      <a:r>
                        <a:rPr sz="1800" b="1" spc="-25" dirty="0">
                          <a:solidFill>
                            <a:srgbClr val="2A2C2C"/>
                          </a:solidFill>
                          <a:latin typeface="Malgun Gothic"/>
                          <a:cs typeface="Malgun Gothic"/>
                        </a:rPr>
                        <a:t>(C)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sz="1950" spc="-37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𝐵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5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sz="1950" spc="-37" baseline="-14957" dirty="0">
                          <a:solidFill>
                            <a:srgbClr val="2A2C2C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2A2C2C"/>
                      </a:solidFill>
                      <a:prstDash val="solid"/>
                    </a:lnL>
                    <a:lnR w="12700">
                      <a:solidFill>
                        <a:srgbClr val="2A2C2C"/>
                      </a:solidFill>
                      <a:prstDash val="solid"/>
                    </a:lnR>
                    <a:lnT w="12700">
                      <a:solidFill>
                        <a:srgbClr val="2A2C2C"/>
                      </a:solidFill>
                      <a:prstDash val="solid"/>
                    </a:lnT>
                    <a:lnB w="12700">
                      <a:solidFill>
                        <a:srgbClr val="2A2C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837303" y="4218178"/>
            <a:ext cx="1176655" cy="282575"/>
          </a:xfrm>
          <a:custGeom>
            <a:avLst/>
            <a:gdLst/>
            <a:ahLst/>
            <a:cxnLst/>
            <a:rect l="l" t="t" r="r" b="b"/>
            <a:pathLst>
              <a:path w="1176654" h="282575">
                <a:moveTo>
                  <a:pt x="1086231" y="0"/>
                </a:moveTo>
                <a:lnTo>
                  <a:pt x="1082294" y="11430"/>
                </a:lnTo>
                <a:lnTo>
                  <a:pt x="1098601" y="18504"/>
                </a:lnTo>
                <a:lnTo>
                  <a:pt x="1112647" y="28305"/>
                </a:lnTo>
                <a:lnTo>
                  <a:pt x="1141190" y="73852"/>
                </a:lnTo>
                <a:lnTo>
                  <a:pt x="1149572" y="115623"/>
                </a:lnTo>
                <a:lnTo>
                  <a:pt x="1150620" y="139700"/>
                </a:lnTo>
                <a:lnTo>
                  <a:pt x="1149572" y="164580"/>
                </a:lnTo>
                <a:lnTo>
                  <a:pt x="1141190" y="207529"/>
                </a:lnTo>
                <a:lnTo>
                  <a:pt x="1112694" y="253730"/>
                </a:lnTo>
                <a:lnTo>
                  <a:pt x="1082675" y="270764"/>
                </a:lnTo>
                <a:lnTo>
                  <a:pt x="1086231" y="282321"/>
                </a:lnTo>
                <a:lnTo>
                  <a:pt x="1124791" y="264191"/>
                </a:lnTo>
                <a:lnTo>
                  <a:pt x="1153160" y="232918"/>
                </a:lnTo>
                <a:lnTo>
                  <a:pt x="1170479" y="191023"/>
                </a:lnTo>
                <a:lnTo>
                  <a:pt x="1176274" y="141224"/>
                </a:lnTo>
                <a:lnTo>
                  <a:pt x="1174821" y="115339"/>
                </a:lnTo>
                <a:lnTo>
                  <a:pt x="1163200" y="69429"/>
                </a:lnTo>
                <a:lnTo>
                  <a:pt x="1140130" y="32093"/>
                </a:lnTo>
                <a:lnTo>
                  <a:pt x="1106705" y="7379"/>
                </a:lnTo>
                <a:lnTo>
                  <a:pt x="1086231" y="0"/>
                </a:lnTo>
                <a:close/>
              </a:path>
              <a:path w="1176654" h="282575">
                <a:moveTo>
                  <a:pt x="90043" y="0"/>
                </a:moveTo>
                <a:lnTo>
                  <a:pt x="51657" y="18081"/>
                </a:lnTo>
                <a:lnTo>
                  <a:pt x="23368" y="49403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06"/>
                </a:lnTo>
                <a:lnTo>
                  <a:pt x="13073" y="212965"/>
                </a:lnTo>
                <a:lnTo>
                  <a:pt x="36125" y="250209"/>
                </a:lnTo>
                <a:lnTo>
                  <a:pt x="69514" y="274887"/>
                </a:lnTo>
                <a:lnTo>
                  <a:pt x="90043" y="282321"/>
                </a:lnTo>
                <a:lnTo>
                  <a:pt x="93599" y="270764"/>
                </a:lnTo>
                <a:lnTo>
                  <a:pt x="77549" y="263646"/>
                </a:lnTo>
                <a:lnTo>
                  <a:pt x="63690" y="253730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2A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4786" y="3999695"/>
            <a:ext cx="7017384" cy="154241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15"/>
              </a:spcBef>
              <a:tabLst>
                <a:tab pos="4182745" algn="l"/>
                <a:tab pos="5353050" algn="l"/>
              </a:tabLst>
            </a:pPr>
            <a:r>
              <a:rPr sz="2200" b="1" dirty="0">
                <a:solidFill>
                  <a:srgbClr val="1B1F2E"/>
                </a:solidFill>
                <a:latin typeface="Malgun Gothic"/>
                <a:cs typeface="Malgun Gothic"/>
              </a:rPr>
              <a:t>DID</a:t>
            </a:r>
            <a:r>
              <a:rPr sz="2200" b="1" spc="-7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1B1F2E"/>
                </a:solidFill>
                <a:latin typeface="Malgun Gothic"/>
                <a:cs typeface="Malgun Gothic"/>
              </a:rPr>
              <a:t>추정량</a:t>
            </a:r>
            <a:r>
              <a:rPr sz="2200" b="1" spc="-7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1B1F2E"/>
                </a:solidFill>
                <a:latin typeface="Malgun Gothic"/>
                <a:cs typeface="Malgun Gothic"/>
              </a:rPr>
              <a:t>(DID</a:t>
            </a:r>
            <a:r>
              <a:rPr sz="2200" b="1" spc="-5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200" b="1" dirty="0">
                <a:solidFill>
                  <a:srgbClr val="1B1F2E"/>
                </a:solidFill>
                <a:latin typeface="Malgun Gothic"/>
                <a:cs typeface="Malgun Gothic"/>
              </a:rPr>
              <a:t>estimator)</a:t>
            </a:r>
            <a:r>
              <a:rPr sz="2200" b="1" spc="-35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2200" b="1" spc="-50" dirty="0">
                <a:solidFill>
                  <a:srgbClr val="1B1F2E"/>
                </a:solidFill>
                <a:latin typeface="Malgun Gothic"/>
                <a:cs typeface="Malgun Gothic"/>
              </a:rPr>
              <a:t>=</a:t>
            </a:r>
            <a:r>
              <a:rPr sz="2200" b="1" dirty="0">
                <a:solidFill>
                  <a:srgbClr val="1B1F2E"/>
                </a:solidFill>
                <a:latin typeface="Malgun Gothic"/>
                <a:cs typeface="Malgun Gothic"/>
              </a:rPr>
              <a:t>	</a:t>
            </a:r>
            <a:r>
              <a:rPr sz="2400" spc="-60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2625" spc="-89" baseline="-15873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2625" spc="217" baseline="-15873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2400" spc="-100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2625" spc="-37" baseline="-15873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2625" baseline="-15873" dirty="0">
                <a:solidFill>
                  <a:srgbClr val="2A2C2C"/>
                </a:solidFill>
                <a:latin typeface="Cambria Math"/>
                <a:cs typeface="Cambria Math"/>
              </a:rPr>
              <a:t>	</a:t>
            </a:r>
            <a:r>
              <a:rPr sz="24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2400" spc="-85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400" spc="-10" dirty="0">
                <a:solidFill>
                  <a:srgbClr val="2A2C2C"/>
                </a:solidFill>
                <a:latin typeface="Cambria Math"/>
                <a:cs typeface="Cambria Math"/>
              </a:rPr>
              <a:t>(𝐶</a:t>
            </a:r>
            <a:r>
              <a:rPr sz="2625" spc="-15" baseline="-15873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2625" spc="307" baseline="-15873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2400" spc="-60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400" spc="-70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2625" spc="-104" baseline="-15873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2625" spc="-330" baseline="-15873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2400" spc="-50" dirty="0">
                <a:solidFill>
                  <a:srgbClr val="2A2C2C"/>
                </a:solidFill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  <a:p>
            <a:pPr marL="678180">
              <a:lnSpc>
                <a:spcPct val="100000"/>
              </a:lnSpc>
              <a:spcBef>
                <a:spcPts val="765"/>
              </a:spcBef>
            </a:pPr>
            <a:r>
              <a:rPr sz="1800" spc="-45" dirty="0">
                <a:latin typeface="Cambria Math"/>
                <a:cs typeface="Cambria Math"/>
              </a:rPr>
              <a:t>𝑇</a:t>
            </a:r>
            <a:r>
              <a:rPr sz="1950" spc="-67" baseline="-14957" dirty="0">
                <a:latin typeface="Cambria Math"/>
                <a:cs typeface="Cambria Math"/>
              </a:rPr>
              <a:t>𝐴</a:t>
            </a:r>
            <a:r>
              <a:rPr sz="1950" spc="25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𝑇</a:t>
            </a:r>
            <a:r>
              <a:rPr sz="1950" baseline="-14957" dirty="0">
                <a:latin typeface="Cambria Math"/>
                <a:cs typeface="Cambria Math"/>
              </a:rPr>
              <a:t>𝐵</a:t>
            </a:r>
            <a:r>
              <a:rPr sz="1800" dirty="0">
                <a:latin typeface="Malgun Gothic"/>
                <a:cs typeface="Malgun Gothic"/>
              </a:rPr>
              <a:t>:</a:t>
            </a:r>
            <a:r>
              <a:rPr sz="1800" spc="-4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처치군의</a:t>
            </a:r>
            <a:r>
              <a:rPr sz="1800" spc="-3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처치</a:t>
            </a:r>
            <a:r>
              <a:rPr sz="1800" spc="-4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전/후</a:t>
            </a:r>
            <a:r>
              <a:rPr sz="1800" spc="-4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변화</a:t>
            </a:r>
            <a:endParaRPr sz="1800">
              <a:latin typeface="Malgun Gothic"/>
              <a:cs typeface="Malgun Gothic"/>
            </a:endParaRPr>
          </a:p>
          <a:p>
            <a:pPr marL="67818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𝐶</a:t>
            </a:r>
            <a:r>
              <a:rPr sz="1950" baseline="-14957" dirty="0">
                <a:latin typeface="Cambria Math"/>
                <a:cs typeface="Cambria Math"/>
              </a:rPr>
              <a:t>𝐴</a:t>
            </a:r>
            <a:r>
              <a:rPr sz="1950" spc="24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𝐶</a:t>
            </a:r>
            <a:r>
              <a:rPr sz="1950" baseline="-14957" dirty="0">
                <a:latin typeface="Cambria Math"/>
                <a:cs typeface="Cambria Math"/>
              </a:rPr>
              <a:t>𝐵</a:t>
            </a:r>
            <a:r>
              <a:rPr sz="1800" dirty="0">
                <a:latin typeface="Malgun Gothic"/>
                <a:cs typeface="Malgun Gothic"/>
              </a:rPr>
              <a:t>:</a:t>
            </a:r>
            <a:r>
              <a:rPr sz="1800" spc="-2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대조군의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처치</a:t>
            </a:r>
            <a:r>
              <a:rPr sz="1800" spc="-2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전/후</a:t>
            </a:r>
            <a:r>
              <a:rPr sz="1800" spc="-30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변화</a:t>
            </a:r>
            <a:endParaRPr sz="1800">
              <a:latin typeface="Malgun Gothic"/>
              <a:cs typeface="Malgun Gothic"/>
            </a:endParaRPr>
          </a:p>
          <a:p>
            <a:pPr marL="614680">
              <a:lnSpc>
                <a:spcPct val="100000"/>
              </a:lnSpc>
              <a:spcBef>
                <a:spcPts val="80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순수한</a:t>
            </a: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처치 효과</a:t>
            </a:r>
            <a:r>
              <a:rPr sz="1800" b="1" spc="-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=</a:t>
            </a:r>
            <a:r>
              <a:rPr sz="1800" b="1" spc="1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처치군의</a:t>
            </a:r>
            <a:r>
              <a:rPr sz="1800" b="1" spc="-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결과 변화</a:t>
            </a:r>
            <a:r>
              <a:rPr sz="1800" b="1" spc="-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– 대조군의</a:t>
            </a:r>
            <a:r>
              <a:rPr sz="1800" b="1" spc="1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결과</a:t>
            </a:r>
            <a:r>
              <a:rPr sz="1800" b="1" spc="-5" dirty="0">
                <a:latin typeface="Malgun Gothic"/>
                <a:cs typeface="Malgun Gothic"/>
              </a:rPr>
              <a:t> </a:t>
            </a:r>
            <a:r>
              <a:rPr sz="1800" b="1" spc="-25" dirty="0">
                <a:latin typeface="Malgun Gothic"/>
                <a:cs typeface="Malgun Gothic"/>
              </a:rPr>
              <a:t>변화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6822" y="1820417"/>
            <a:ext cx="7150100" cy="4192270"/>
            <a:chOff x="826822" y="1820417"/>
            <a:chExt cx="7150100" cy="4192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5177" y="4041617"/>
              <a:ext cx="5117613" cy="177093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13382" y="4059173"/>
              <a:ext cx="5057140" cy="1692275"/>
            </a:xfrm>
            <a:custGeom>
              <a:avLst/>
              <a:gdLst/>
              <a:ahLst/>
              <a:cxnLst/>
              <a:rect l="l" t="t" r="r" b="b"/>
              <a:pathLst>
                <a:path w="5057140" h="1692275">
                  <a:moveTo>
                    <a:pt x="0" y="1691652"/>
                  </a:moveTo>
                  <a:lnTo>
                    <a:pt x="5056886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822" y="1821107"/>
              <a:ext cx="126361" cy="41118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4202" y="1820417"/>
              <a:ext cx="76200" cy="4063365"/>
            </a:xfrm>
            <a:custGeom>
              <a:avLst/>
              <a:gdLst/>
              <a:ahLst/>
              <a:cxnLst/>
              <a:rect l="l" t="t" r="r" b="b"/>
              <a:pathLst>
                <a:path w="76200" h="406336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4063187"/>
                  </a:lnTo>
                  <a:lnTo>
                    <a:pt x="50800" y="4063187"/>
                  </a:lnTo>
                  <a:lnTo>
                    <a:pt x="50800" y="63500"/>
                  </a:lnTo>
                  <a:close/>
                </a:path>
                <a:path w="76200" h="406336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06336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772" y="5777483"/>
              <a:ext cx="7133844" cy="2346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86206" y="5839205"/>
              <a:ext cx="6976109" cy="76200"/>
            </a:xfrm>
            <a:custGeom>
              <a:avLst/>
              <a:gdLst/>
              <a:ahLst/>
              <a:cxnLst/>
              <a:rect l="l" t="t" r="r" b="b"/>
              <a:pathLst>
                <a:path w="6976109" h="76200">
                  <a:moveTo>
                    <a:pt x="6899783" y="0"/>
                  </a:moveTo>
                  <a:lnTo>
                    <a:pt x="6899783" y="76200"/>
                  </a:lnTo>
                  <a:lnTo>
                    <a:pt x="6950583" y="50800"/>
                  </a:lnTo>
                  <a:lnTo>
                    <a:pt x="6912483" y="50800"/>
                  </a:lnTo>
                  <a:lnTo>
                    <a:pt x="6912483" y="25400"/>
                  </a:lnTo>
                  <a:lnTo>
                    <a:pt x="6950583" y="25400"/>
                  </a:lnTo>
                  <a:lnTo>
                    <a:pt x="6899783" y="0"/>
                  </a:lnTo>
                  <a:close/>
                </a:path>
                <a:path w="6976109" h="76200">
                  <a:moveTo>
                    <a:pt x="6899783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6899783" y="50800"/>
                  </a:lnTo>
                  <a:lnTo>
                    <a:pt x="6899783" y="25400"/>
                  </a:lnTo>
                  <a:close/>
                </a:path>
                <a:path w="6976109" h="76200">
                  <a:moveTo>
                    <a:pt x="6950583" y="25400"/>
                  </a:moveTo>
                  <a:lnTo>
                    <a:pt x="6912483" y="25400"/>
                  </a:lnTo>
                  <a:lnTo>
                    <a:pt x="6912483" y="50800"/>
                  </a:lnTo>
                  <a:lnTo>
                    <a:pt x="6950583" y="50800"/>
                  </a:lnTo>
                  <a:lnTo>
                    <a:pt x="6975983" y="38100"/>
                  </a:lnTo>
                  <a:lnTo>
                    <a:pt x="6950583" y="2540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Recap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5089" y="1017270"/>
            <a:ext cx="34220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4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Estimator의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시각적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표현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089" y="1774062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결과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3241" y="5963208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시간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66900" y="1606296"/>
            <a:ext cx="2342515" cy="4628515"/>
            <a:chOff x="1866900" y="1606296"/>
            <a:chExt cx="2342515" cy="462851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6900" y="3750551"/>
              <a:ext cx="2333244" cy="85345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913382" y="3786378"/>
              <a:ext cx="2236470" cy="748030"/>
            </a:xfrm>
            <a:custGeom>
              <a:avLst/>
              <a:gdLst/>
              <a:ahLst/>
              <a:cxnLst/>
              <a:rect l="l" t="t" r="r" b="b"/>
              <a:pathLst>
                <a:path w="2236470" h="748029">
                  <a:moveTo>
                    <a:pt x="0" y="748030"/>
                  </a:moveTo>
                  <a:lnTo>
                    <a:pt x="2236089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02607" y="1606296"/>
              <a:ext cx="106616" cy="462838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158233" y="1628394"/>
              <a:ext cx="0" cy="4535170"/>
            </a:xfrm>
            <a:custGeom>
              <a:avLst/>
              <a:gdLst/>
              <a:ahLst/>
              <a:cxnLst/>
              <a:rect l="l" t="t" r="r" b="b"/>
              <a:pathLst>
                <a:path h="4535170">
                  <a:moveTo>
                    <a:pt x="0" y="0"/>
                  </a:moveTo>
                  <a:lnTo>
                    <a:pt x="0" y="4535131"/>
                  </a:lnTo>
                </a:path>
              </a:pathLst>
            </a:custGeom>
            <a:ln w="25400">
              <a:solidFill>
                <a:srgbClr val="041E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377565" y="6188760"/>
            <a:ext cx="1530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처치(treatment)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04132" y="2045207"/>
            <a:ext cx="4887595" cy="1805939"/>
            <a:chOff x="4104132" y="2045207"/>
            <a:chExt cx="4887595" cy="1805939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25468" y="2045207"/>
              <a:ext cx="2895599" cy="178765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174998" y="2081021"/>
              <a:ext cx="2795270" cy="1683385"/>
            </a:xfrm>
            <a:custGeom>
              <a:avLst/>
              <a:gdLst/>
              <a:ahLst/>
              <a:cxnLst/>
              <a:rect l="l" t="t" r="r" b="b"/>
              <a:pathLst>
                <a:path w="2795270" h="1683385">
                  <a:moveTo>
                    <a:pt x="0" y="1683130"/>
                  </a:moveTo>
                  <a:lnTo>
                    <a:pt x="279476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04132" y="2802648"/>
              <a:ext cx="2916936" cy="104849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50614" y="2838449"/>
              <a:ext cx="2819400" cy="943610"/>
            </a:xfrm>
            <a:custGeom>
              <a:avLst/>
              <a:gdLst/>
              <a:ahLst/>
              <a:cxnLst/>
              <a:rect l="l" t="t" r="r" b="b"/>
              <a:pathLst>
                <a:path w="2819400" h="943610">
                  <a:moveTo>
                    <a:pt x="0" y="943229"/>
                  </a:moveTo>
                  <a:lnTo>
                    <a:pt x="2819400" y="0"/>
                  </a:lnTo>
                </a:path>
              </a:pathLst>
            </a:custGeom>
            <a:ln w="254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38238" y="2518409"/>
              <a:ext cx="1743710" cy="654050"/>
            </a:xfrm>
            <a:custGeom>
              <a:avLst/>
              <a:gdLst/>
              <a:ahLst/>
              <a:cxnLst/>
              <a:rect l="l" t="t" r="r" b="b"/>
              <a:pathLst>
                <a:path w="1743709" h="654050">
                  <a:moveTo>
                    <a:pt x="0" y="653796"/>
                  </a:moveTo>
                  <a:lnTo>
                    <a:pt x="1743455" y="653796"/>
                  </a:lnTo>
                  <a:lnTo>
                    <a:pt x="1743455" y="0"/>
                  </a:lnTo>
                  <a:lnTo>
                    <a:pt x="0" y="0"/>
                  </a:lnTo>
                  <a:lnTo>
                    <a:pt x="0" y="65379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574419" y="4117975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FF0000"/>
                </a:solidFill>
                <a:latin typeface="Malgun Gothic"/>
                <a:cs typeface="Malgun Gothic"/>
              </a:rPr>
              <a:t>처치군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47763" y="2518943"/>
            <a:ext cx="1724660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484"/>
              </a:spcBef>
            </a:pP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반사실</a:t>
            </a:r>
            <a:endParaRPr sz="1600">
              <a:latin typeface="Malgun Gothic"/>
              <a:cs typeface="Malgun Gothic"/>
            </a:endParaRPr>
          </a:p>
          <a:p>
            <a:pPr marL="81915">
              <a:lnSpc>
                <a:spcPct val="100000"/>
              </a:lnSpc>
              <a:spcBef>
                <a:spcPts val="380"/>
              </a:spcBef>
            </a:pPr>
            <a:r>
              <a:rPr sz="1600" b="1" spc="-10" dirty="0">
                <a:solidFill>
                  <a:srgbClr val="1B1F2E"/>
                </a:solidFill>
                <a:latin typeface="Malgun Gothic"/>
                <a:cs typeface="Malgun Gothic"/>
              </a:rPr>
              <a:t>(counterfactual)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238238" y="3313938"/>
            <a:ext cx="1807845" cy="1278890"/>
          </a:xfrm>
          <a:custGeom>
            <a:avLst/>
            <a:gdLst/>
            <a:ahLst/>
            <a:cxnLst/>
            <a:rect l="l" t="t" r="r" b="b"/>
            <a:pathLst>
              <a:path w="1807845" h="1278889">
                <a:moveTo>
                  <a:pt x="0" y="1278636"/>
                </a:moveTo>
                <a:lnTo>
                  <a:pt x="1807463" y="1278636"/>
                </a:lnTo>
                <a:lnTo>
                  <a:pt x="1807463" y="0"/>
                </a:lnTo>
                <a:lnTo>
                  <a:pt x="0" y="0"/>
                </a:lnTo>
                <a:lnTo>
                  <a:pt x="0" y="1278636"/>
                </a:lnTo>
                <a:close/>
              </a:path>
            </a:pathLst>
          </a:custGeom>
          <a:ln w="1905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292340" y="3314217"/>
            <a:ext cx="165798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000"/>
              </a:lnSpc>
              <a:spcBef>
                <a:spcPts val="100"/>
              </a:spcBef>
            </a:pPr>
            <a:r>
              <a:rPr sz="1600" b="1" dirty="0">
                <a:latin typeface="Malgun Gothic"/>
                <a:cs typeface="Malgun Gothic"/>
              </a:rPr>
              <a:t>시간의</a:t>
            </a:r>
            <a:r>
              <a:rPr sz="1600" b="1" spc="-40" dirty="0">
                <a:latin typeface="Malgun Gothic"/>
                <a:cs typeface="Malgun Gothic"/>
              </a:rPr>
              <a:t> </a:t>
            </a:r>
            <a:r>
              <a:rPr sz="1600" b="1" spc="-25" dirty="0">
                <a:latin typeface="Malgun Gothic"/>
                <a:cs typeface="Malgun Gothic"/>
              </a:rPr>
              <a:t>흐름에 </a:t>
            </a:r>
            <a:r>
              <a:rPr sz="1600" b="1" dirty="0">
                <a:latin typeface="Malgun Gothic"/>
                <a:cs typeface="Malgun Gothic"/>
              </a:rPr>
              <a:t>따른</a:t>
            </a:r>
            <a:r>
              <a:rPr sz="1600" b="1" spc="-25" dirty="0">
                <a:latin typeface="Malgun Gothic"/>
                <a:cs typeface="Malgun Gothic"/>
              </a:rPr>
              <a:t> 효과 </a:t>
            </a:r>
            <a:r>
              <a:rPr sz="1600" b="1" dirty="0">
                <a:latin typeface="Malgun Gothic"/>
                <a:cs typeface="Malgun Gothic"/>
              </a:rPr>
              <a:t>(=대조군의</a:t>
            </a:r>
            <a:r>
              <a:rPr sz="1600" b="1" spc="-70" dirty="0">
                <a:latin typeface="Malgun Gothic"/>
                <a:cs typeface="Malgun Gothic"/>
              </a:rPr>
              <a:t> </a:t>
            </a:r>
            <a:r>
              <a:rPr sz="1600" b="1" spc="-25" dirty="0">
                <a:latin typeface="Malgun Gothic"/>
                <a:cs typeface="Malgun Gothic"/>
              </a:rPr>
              <a:t>변화) </a:t>
            </a:r>
            <a:r>
              <a:rPr sz="1600" b="1" dirty="0">
                <a:latin typeface="Malgun Gothic"/>
                <a:cs typeface="Malgun Gothic"/>
              </a:rPr>
              <a:t>(</a:t>
            </a:r>
            <a:r>
              <a:rPr sz="1600" dirty="0">
                <a:latin typeface="Cambria Math"/>
                <a:cs typeface="Cambria Math"/>
              </a:rPr>
              <a:t>𝑪</a:t>
            </a:r>
            <a:r>
              <a:rPr sz="1725" baseline="-16908" dirty="0">
                <a:latin typeface="Cambria Math"/>
                <a:cs typeface="Cambria Math"/>
              </a:rPr>
              <a:t>𝑨</a:t>
            </a:r>
            <a:r>
              <a:rPr sz="1725" spc="232" baseline="-16908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− </a:t>
            </a:r>
            <a:r>
              <a:rPr sz="1600" spc="-25" dirty="0">
                <a:latin typeface="Cambria Math"/>
                <a:cs typeface="Cambria Math"/>
              </a:rPr>
              <a:t>𝑪</a:t>
            </a:r>
            <a:r>
              <a:rPr sz="1725" spc="-37" baseline="-16908" dirty="0">
                <a:latin typeface="Cambria Math"/>
                <a:cs typeface="Cambria Math"/>
              </a:rPr>
              <a:t>𝑩</a:t>
            </a:r>
            <a:r>
              <a:rPr sz="1600" b="1" spc="-25" dirty="0"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867525" y="1058036"/>
            <a:ext cx="2239645" cy="702310"/>
            <a:chOff x="6867525" y="1058036"/>
            <a:chExt cx="2239645" cy="702310"/>
          </a:xfrm>
        </p:grpSpPr>
        <p:sp>
          <p:nvSpPr>
            <p:cNvPr id="30" name="object 30"/>
            <p:cNvSpPr/>
            <p:nvPr/>
          </p:nvSpPr>
          <p:spPr>
            <a:xfrm>
              <a:off x="6877050" y="1067561"/>
              <a:ext cx="2220595" cy="683260"/>
            </a:xfrm>
            <a:custGeom>
              <a:avLst/>
              <a:gdLst/>
              <a:ahLst/>
              <a:cxnLst/>
              <a:rect l="l" t="t" r="r" b="b"/>
              <a:pathLst>
                <a:path w="2220595" h="683260">
                  <a:moveTo>
                    <a:pt x="0" y="682751"/>
                  </a:moveTo>
                  <a:lnTo>
                    <a:pt x="2220468" y="682751"/>
                  </a:lnTo>
                  <a:lnTo>
                    <a:pt x="2220468" y="0"/>
                  </a:lnTo>
                  <a:lnTo>
                    <a:pt x="0" y="0"/>
                  </a:lnTo>
                  <a:lnTo>
                    <a:pt x="0" y="682751"/>
                  </a:lnTo>
                  <a:close/>
                </a:path>
              </a:pathLst>
            </a:custGeom>
            <a:ln w="19050">
              <a:solidFill>
                <a:srgbClr val="FF5B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52182" y="1473707"/>
              <a:ext cx="786130" cy="187960"/>
            </a:xfrm>
            <a:custGeom>
              <a:avLst/>
              <a:gdLst/>
              <a:ahLst/>
              <a:cxnLst/>
              <a:rect l="l" t="t" r="r" b="b"/>
              <a:pathLst>
                <a:path w="786129" h="187960">
                  <a:moveTo>
                    <a:pt x="726186" y="0"/>
                  </a:moveTo>
                  <a:lnTo>
                    <a:pt x="723519" y="7619"/>
                  </a:lnTo>
                  <a:lnTo>
                    <a:pt x="734379" y="12334"/>
                  </a:lnTo>
                  <a:lnTo>
                    <a:pt x="743727" y="18859"/>
                  </a:lnTo>
                  <a:lnTo>
                    <a:pt x="766222" y="62293"/>
                  </a:lnTo>
                  <a:lnTo>
                    <a:pt x="768985" y="92963"/>
                  </a:lnTo>
                  <a:lnTo>
                    <a:pt x="768292" y="109464"/>
                  </a:lnTo>
                  <a:lnTo>
                    <a:pt x="757809" y="149987"/>
                  </a:lnTo>
                  <a:lnTo>
                    <a:pt x="723900" y="180086"/>
                  </a:lnTo>
                  <a:lnTo>
                    <a:pt x="726186" y="187705"/>
                  </a:lnTo>
                  <a:lnTo>
                    <a:pt x="762065" y="166417"/>
                  </a:lnTo>
                  <a:lnTo>
                    <a:pt x="782240" y="127063"/>
                  </a:lnTo>
                  <a:lnTo>
                    <a:pt x="786130" y="93852"/>
                  </a:lnTo>
                  <a:lnTo>
                    <a:pt x="785155" y="76684"/>
                  </a:lnTo>
                  <a:lnTo>
                    <a:pt x="770636" y="32892"/>
                  </a:lnTo>
                  <a:lnTo>
                    <a:pt x="739810" y="4907"/>
                  </a:lnTo>
                  <a:lnTo>
                    <a:pt x="726186" y="0"/>
                  </a:lnTo>
                  <a:close/>
                </a:path>
                <a:path w="786129" h="187960">
                  <a:moveTo>
                    <a:pt x="59817" y="0"/>
                  </a:moveTo>
                  <a:lnTo>
                    <a:pt x="24062" y="21341"/>
                  </a:lnTo>
                  <a:lnTo>
                    <a:pt x="3889" y="60801"/>
                  </a:lnTo>
                  <a:lnTo>
                    <a:pt x="0" y="93852"/>
                  </a:lnTo>
                  <a:lnTo>
                    <a:pt x="954" y="111113"/>
                  </a:lnTo>
                  <a:lnTo>
                    <a:pt x="15367" y="154939"/>
                  </a:lnTo>
                  <a:lnTo>
                    <a:pt x="46174" y="182800"/>
                  </a:lnTo>
                  <a:lnTo>
                    <a:pt x="59817" y="187705"/>
                  </a:lnTo>
                  <a:lnTo>
                    <a:pt x="62230" y="180086"/>
                  </a:lnTo>
                  <a:lnTo>
                    <a:pt x="51536" y="175347"/>
                  </a:lnTo>
                  <a:lnTo>
                    <a:pt x="42306" y="168751"/>
                  </a:lnTo>
                  <a:lnTo>
                    <a:pt x="19907" y="124475"/>
                  </a:lnTo>
                  <a:lnTo>
                    <a:pt x="17145" y="92963"/>
                  </a:lnTo>
                  <a:lnTo>
                    <a:pt x="17835" y="76914"/>
                  </a:lnTo>
                  <a:lnTo>
                    <a:pt x="28194" y="37337"/>
                  </a:lnTo>
                  <a:lnTo>
                    <a:pt x="62484" y="7619"/>
                  </a:lnTo>
                  <a:lnTo>
                    <a:pt x="59817" y="0"/>
                  </a:lnTo>
                  <a:close/>
                </a:path>
              </a:pathLst>
            </a:custGeom>
            <a:solidFill>
              <a:srgbClr val="2A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930263" y="1067206"/>
            <a:ext cx="204787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solidFill>
                  <a:srgbClr val="1B1F2E"/>
                </a:solidFill>
                <a:latin typeface="Malgun Gothic"/>
                <a:cs typeface="Malgun Gothic"/>
              </a:rPr>
              <a:t>처치</a:t>
            </a:r>
            <a:r>
              <a:rPr sz="1600" b="1" spc="-20" dirty="0">
                <a:solidFill>
                  <a:srgbClr val="1B1F2E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1B1F2E"/>
                </a:solidFill>
                <a:latin typeface="Malgun Gothic"/>
                <a:cs typeface="Malgun Gothic"/>
              </a:rPr>
              <a:t>효과</a:t>
            </a:r>
            <a:endParaRPr sz="16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380"/>
              </a:spcBef>
              <a:tabLst>
                <a:tab pos="970915" algn="l"/>
              </a:tabLst>
            </a:pPr>
            <a:r>
              <a:rPr sz="1600" spc="-45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1725" spc="-67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1725" spc="150" baseline="-14492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1600" spc="-65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25" dirty="0">
                <a:solidFill>
                  <a:srgbClr val="2A2C2C"/>
                </a:solidFill>
                <a:latin typeface="Cambria Math"/>
                <a:cs typeface="Cambria Math"/>
              </a:rPr>
              <a:t>𝑇</a:t>
            </a:r>
            <a:r>
              <a:rPr sz="1725" spc="-37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1725" baseline="-14492" dirty="0">
                <a:solidFill>
                  <a:srgbClr val="2A2C2C"/>
                </a:solidFill>
                <a:latin typeface="Cambria Math"/>
                <a:cs typeface="Cambria Math"/>
              </a:rPr>
              <a:t>	</a:t>
            </a:r>
            <a:r>
              <a:rPr sz="16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1600" spc="-60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2A2C2C"/>
                </a:solidFill>
                <a:latin typeface="Cambria Math"/>
                <a:cs typeface="Cambria Math"/>
              </a:rPr>
              <a:t>(𝐶</a:t>
            </a:r>
            <a:r>
              <a:rPr sz="1725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𝐴</a:t>
            </a:r>
            <a:r>
              <a:rPr sz="1725" spc="195" baseline="-14492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2A2C2C"/>
                </a:solidFill>
                <a:latin typeface="Cambria Math"/>
                <a:cs typeface="Cambria Math"/>
              </a:rPr>
              <a:t>−</a:t>
            </a:r>
            <a:r>
              <a:rPr sz="1600" spc="-30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40" dirty="0">
                <a:solidFill>
                  <a:srgbClr val="2A2C2C"/>
                </a:solidFill>
                <a:latin typeface="Cambria Math"/>
                <a:cs typeface="Cambria Math"/>
              </a:rPr>
              <a:t>𝐶</a:t>
            </a:r>
            <a:r>
              <a:rPr sz="1725" spc="-60" baseline="-14492" dirty="0">
                <a:solidFill>
                  <a:srgbClr val="2A2C2C"/>
                </a:solidFill>
                <a:latin typeface="Cambria Math"/>
                <a:cs typeface="Cambria Math"/>
              </a:rPr>
              <a:t>𝐵</a:t>
            </a:r>
            <a:r>
              <a:rPr sz="1725" spc="-217" baseline="-14492" dirty="0">
                <a:solidFill>
                  <a:srgbClr val="2A2C2C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2A2C2C"/>
                </a:solidFill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726935" y="1714512"/>
            <a:ext cx="1311275" cy="1466215"/>
            <a:chOff x="6726935" y="1714512"/>
            <a:chExt cx="1311275" cy="1466215"/>
          </a:xfrm>
        </p:grpSpPr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20483" y="1714512"/>
              <a:ext cx="1117104" cy="84733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970013" y="1750314"/>
              <a:ext cx="1016635" cy="743585"/>
            </a:xfrm>
            <a:custGeom>
              <a:avLst/>
              <a:gdLst/>
              <a:ahLst/>
              <a:cxnLst/>
              <a:rect l="l" t="t" r="r" b="b"/>
              <a:pathLst>
                <a:path w="1016634" h="743585">
                  <a:moveTo>
                    <a:pt x="0" y="743203"/>
                  </a:moveTo>
                  <a:lnTo>
                    <a:pt x="1016634" y="0"/>
                  </a:lnTo>
                </a:path>
              </a:pathLst>
            </a:custGeom>
            <a:ln w="25400">
              <a:solidFill>
                <a:srgbClr val="FF5B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8939" y="2656370"/>
              <a:ext cx="417563" cy="41906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6935" y="2619743"/>
              <a:ext cx="481571" cy="56084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806183" y="26807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2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2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06183" y="2680716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2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2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894703" y="268960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726935" y="1904987"/>
            <a:ext cx="481965" cy="561340"/>
            <a:chOff x="6726935" y="1904987"/>
            <a:chExt cx="481965" cy="561340"/>
          </a:xfrm>
        </p:grpSpPr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8939" y="1941614"/>
              <a:ext cx="417563" cy="41906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26935" y="1904987"/>
              <a:ext cx="481571" cy="56084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163830" y="0"/>
                  </a:moveTo>
                  <a:lnTo>
                    <a:pt x="120297" y="5877"/>
                  </a:lnTo>
                  <a:lnTo>
                    <a:pt x="81167" y="22464"/>
                  </a:lnTo>
                  <a:lnTo>
                    <a:pt x="48006" y="48196"/>
                  </a:lnTo>
                  <a:lnTo>
                    <a:pt x="22380" y="81505"/>
                  </a:lnTo>
                  <a:lnTo>
                    <a:pt x="5856" y="120826"/>
                  </a:lnTo>
                  <a:lnTo>
                    <a:pt x="0" y="164591"/>
                  </a:lnTo>
                  <a:lnTo>
                    <a:pt x="5856" y="208357"/>
                  </a:lnTo>
                  <a:lnTo>
                    <a:pt x="22380" y="247678"/>
                  </a:lnTo>
                  <a:lnTo>
                    <a:pt x="48006" y="280987"/>
                  </a:lnTo>
                  <a:lnTo>
                    <a:pt x="81167" y="306719"/>
                  </a:lnTo>
                  <a:lnTo>
                    <a:pt x="120297" y="323306"/>
                  </a:lnTo>
                  <a:lnTo>
                    <a:pt x="163830" y="329184"/>
                  </a:lnTo>
                  <a:lnTo>
                    <a:pt x="207362" y="323306"/>
                  </a:lnTo>
                  <a:lnTo>
                    <a:pt x="246492" y="306719"/>
                  </a:lnTo>
                  <a:lnTo>
                    <a:pt x="279654" y="280987"/>
                  </a:lnTo>
                  <a:lnTo>
                    <a:pt x="305279" y="247678"/>
                  </a:lnTo>
                  <a:lnTo>
                    <a:pt x="321803" y="208357"/>
                  </a:lnTo>
                  <a:lnTo>
                    <a:pt x="327660" y="164591"/>
                  </a:lnTo>
                  <a:lnTo>
                    <a:pt x="321803" y="120826"/>
                  </a:lnTo>
                  <a:lnTo>
                    <a:pt x="305279" y="81505"/>
                  </a:lnTo>
                  <a:lnTo>
                    <a:pt x="279654" y="48196"/>
                  </a:lnTo>
                  <a:lnTo>
                    <a:pt x="246492" y="22464"/>
                  </a:lnTo>
                  <a:lnTo>
                    <a:pt x="207362" y="5877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806183" y="1965959"/>
              <a:ext cx="327660" cy="329565"/>
            </a:xfrm>
            <a:custGeom>
              <a:avLst/>
              <a:gdLst/>
              <a:ahLst/>
              <a:cxnLst/>
              <a:rect l="l" t="t" r="r" b="b"/>
              <a:pathLst>
                <a:path w="327659" h="329564">
                  <a:moveTo>
                    <a:pt x="0" y="164591"/>
                  </a:moveTo>
                  <a:lnTo>
                    <a:pt x="5856" y="120826"/>
                  </a:lnTo>
                  <a:lnTo>
                    <a:pt x="22380" y="81505"/>
                  </a:lnTo>
                  <a:lnTo>
                    <a:pt x="48006" y="48196"/>
                  </a:lnTo>
                  <a:lnTo>
                    <a:pt x="81167" y="22464"/>
                  </a:lnTo>
                  <a:lnTo>
                    <a:pt x="120297" y="5877"/>
                  </a:lnTo>
                  <a:lnTo>
                    <a:pt x="163830" y="0"/>
                  </a:lnTo>
                  <a:lnTo>
                    <a:pt x="207362" y="5877"/>
                  </a:lnTo>
                  <a:lnTo>
                    <a:pt x="246492" y="22464"/>
                  </a:lnTo>
                  <a:lnTo>
                    <a:pt x="279654" y="48196"/>
                  </a:lnTo>
                  <a:lnTo>
                    <a:pt x="305279" y="81505"/>
                  </a:lnTo>
                  <a:lnTo>
                    <a:pt x="321803" y="120826"/>
                  </a:lnTo>
                  <a:lnTo>
                    <a:pt x="327660" y="164591"/>
                  </a:lnTo>
                  <a:lnTo>
                    <a:pt x="321803" y="208357"/>
                  </a:lnTo>
                  <a:lnTo>
                    <a:pt x="305279" y="247678"/>
                  </a:lnTo>
                  <a:lnTo>
                    <a:pt x="279654" y="280987"/>
                  </a:lnTo>
                  <a:lnTo>
                    <a:pt x="246492" y="306719"/>
                  </a:lnTo>
                  <a:lnTo>
                    <a:pt x="207362" y="323306"/>
                  </a:lnTo>
                  <a:lnTo>
                    <a:pt x="163830" y="329184"/>
                  </a:lnTo>
                  <a:lnTo>
                    <a:pt x="120297" y="323306"/>
                  </a:lnTo>
                  <a:lnTo>
                    <a:pt x="81167" y="306719"/>
                  </a:lnTo>
                  <a:lnTo>
                    <a:pt x="48006" y="280987"/>
                  </a:lnTo>
                  <a:lnTo>
                    <a:pt x="22380" y="247678"/>
                  </a:lnTo>
                  <a:lnTo>
                    <a:pt x="5856" y="208357"/>
                  </a:lnTo>
                  <a:lnTo>
                    <a:pt x="0" y="164591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894703" y="197523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901440" y="3537191"/>
            <a:ext cx="481965" cy="561340"/>
            <a:chOff x="3901440" y="3537191"/>
            <a:chExt cx="481965" cy="561340"/>
          </a:xfrm>
        </p:grpSpPr>
        <p:pic>
          <p:nvPicPr>
            <p:cNvPr id="48" name="object 4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33444" y="3573818"/>
              <a:ext cx="419061" cy="41906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1440" y="3537191"/>
              <a:ext cx="481571" cy="56084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980688" y="3598164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069841" y="3607384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901440" y="2004034"/>
            <a:ext cx="3388360" cy="3333115"/>
            <a:chOff x="3901440" y="2004034"/>
            <a:chExt cx="3388360" cy="3333115"/>
          </a:xfrm>
        </p:grpSpPr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14800" y="3729164"/>
              <a:ext cx="2097024" cy="106616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158234" y="3765042"/>
              <a:ext cx="2003425" cy="0"/>
            </a:xfrm>
            <a:custGeom>
              <a:avLst/>
              <a:gdLst/>
              <a:ahLst/>
              <a:cxnLst/>
              <a:rect l="l" t="t" r="r" b="b"/>
              <a:pathLst>
                <a:path w="2003425">
                  <a:moveTo>
                    <a:pt x="0" y="0"/>
                  </a:moveTo>
                  <a:lnTo>
                    <a:pt x="2003298" y="0"/>
                  </a:lnTo>
                </a:path>
              </a:pathLst>
            </a:custGeom>
            <a:ln w="25400">
              <a:solidFill>
                <a:srgbClr val="6F2F9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42660" y="2747759"/>
              <a:ext cx="234670" cy="115215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124194" y="2847594"/>
              <a:ext cx="76200" cy="917575"/>
            </a:xfrm>
            <a:custGeom>
              <a:avLst/>
              <a:gdLst/>
              <a:ahLst/>
              <a:cxnLst/>
              <a:rect l="l" t="t" r="r" b="b"/>
              <a:pathLst>
                <a:path w="76200" h="917575">
                  <a:moveTo>
                    <a:pt x="25400" y="841120"/>
                  </a:moveTo>
                  <a:lnTo>
                    <a:pt x="0" y="841120"/>
                  </a:lnTo>
                  <a:lnTo>
                    <a:pt x="38100" y="917320"/>
                  </a:lnTo>
                  <a:lnTo>
                    <a:pt x="69850" y="853820"/>
                  </a:lnTo>
                  <a:lnTo>
                    <a:pt x="25400" y="853820"/>
                  </a:lnTo>
                  <a:lnTo>
                    <a:pt x="25400" y="841120"/>
                  </a:lnTo>
                  <a:close/>
                </a:path>
                <a:path w="76200" h="91757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853820"/>
                  </a:lnTo>
                  <a:lnTo>
                    <a:pt x="50800" y="853820"/>
                  </a:lnTo>
                  <a:lnTo>
                    <a:pt x="50800" y="63500"/>
                  </a:lnTo>
                  <a:close/>
                </a:path>
                <a:path w="76200" h="917575">
                  <a:moveTo>
                    <a:pt x="76200" y="841120"/>
                  </a:moveTo>
                  <a:lnTo>
                    <a:pt x="50800" y="841120"/>
                  </a:lnTo>
                  <a:lnTo>
                    <a:pt x="50800" y="853820"/>
                  </a:lnTo>
                  <a:lnTo>
                    <a:pt x="69850" y="853820"/>
                  </a:lnTo>
                  <a:lnTo>
                    <a:pt x="76200" y="841120"/>
                  </a:lnTo>
                  <a:close/>
                </a:path>
                <a:path w="76200" h="91757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91757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18860" y="2811716"/>
              <a:ext cx="902195" cy="106616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162294" y="2847594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90">
                  <a:moveTo>
                    <a:pt x="0" y="0"/>
                  </a:moveTo>
                  <a:lnTo>
                    <a:pt x="808608" y="0"/>
                  </a:lnTo>
                </a:path>
              </a:pathLst>
            </a:custGeom>
            <a:ln w="25400">
              <a:solidFill>
                <a:srgbClr val="6F2F9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18860" y="3227806"/>
              <a:ext cx="1170444" cy="795553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168390" y="3260598"/>
              <a:ext cx="1069975" cy="692785"/>
            </a:xfrm>
            <a:custGeom>
              <a:avLst/>
              <a:gdLst/>
              <a:ahLst/>
              <a:cxnLst/>
              <a:rect l="l" t="t" r="r" b="b"/>
              <a:pathLst>
                <a:path w="1069975" h="692785">
                  <a:moveTo>
                    <a:pt x="0" y="0"/>
                  </a:moveTo>
                  <a:lnTo>
                    <a:pt x="1069975" y="692531"/>
                  </a:lnTo>
                </a:path>
              </a:pathLst>
            </a:custGeom>
            <a:ln w="254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53428" y="2004034"/>
              <a:ext cx="234670" cy="978433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6934962" y="2103882"/>
              <a:ext cx="76200" cy="743585"/>
            </a:xfrm>
            <a:custGeom>
              <a:avLst/>
              <a:gdLst/>
              <a:ahLst/>
              <a:cxnLst/>
              <a:rect l="l" t="t" r="r" b="b"/>
              <a:pathLst>
                <a:path w="76200" h="743585">
                  <a:moveTo>
                    <a:pt x="25400" y="667003"/>
                  </a:moveTo>
                  <a:lnTo>
                    <a:pt x="0" y="667003"/>
                  </a:lnTo>
                  <a:lnTo>
                    <a:pt x="38100" y="743203"/>
                  </a:lnTo>
                  <a:lnTo>
                    <a:pt x="69850" y="679703"/>
                  </a:lnTo>
                  <a:lnTo>
                    <a:pt x="25400" y="679703"/>
                  </a:lnTo>
                  <a:lnTo>
                    <a:pt x="25400" y="667003"/>
                  </a:lnTo>
                  <a:close/>
                </a:path>
                <a:path w="76200" h="743585">
                  <a:moveTo>
                    <a:pt x="50800" y="63500"/>
                  </a:moveTo>
                  <a:lnTo>
                    <a:pt x="25400" y="63500"/>
                  </a:lnTo>
                  <a:lnTo>
                    <a:pt x="25400" y="679703"/>
                  </a:lnTo>
                  <a:lnTo>
                    <a:pt x="50800" y="679703"/>
                  </a:lnTo>
                  <a:lnTo>
                    <a:pt x="50800" y="63500"/>
                  </a:lnTo>
                  <a:close/>
                </a:path>
                <a:path w="76200" h="743585">
                  <a:moveTo>
                    <a:pt x="76200" y="667003"/>
                  </a:moveTo>
                  <a:lnTo>
                    <a:pt x="50800" y="667003"/>
                  </a:lnTo>
                  <a:lnTo>
                    <a:pt x="50800" y="679703"/>
                  </a:lnTo>
                  <a:lnTo>
                    <a:pt x="69850" y="679703"/>
                  </a:lnTo>
                  <a:lnTo>
                    <a:pt x="76200" y="667003"/>
                  </a:lnTo>
                  <a:close/>
                </a:path>
                <a:path w="76200" h="743585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43585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5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33444" y="4812830"/>
              <a:ext cx="419061" cy="41906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01440" y="4776203"/>
              <a:ext cx="481571" cy="560844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164591" y="0"/>
                  </a:moveTo>
                  <a:lnTo>
                    <a:pt x="120826" y="5877"/>
                  </a:lnTo>
                  <a:lnTo>
                    <a:pt x="81505" y="22464"/>
                  </a:lnTo>
                  <a:lnTo>
                    <a:pt x="48196" y="48196"/>
                  </a:lnTo>
                  <a:lnTo>
                    <a:pt x="22464" y="81505"/>
                  </a:lnTo>
                  <a:lnTo>
                    <a:pt x="5877" y="120826"/>
                  </a:lnTo>
                  <a:lnTo>
                    <a:pt x="0" y="164592"/>
                  </a:lnTo>
                  <a:lnTo>
                    <a:pt x="5877" y="208357"/>
                  </a:lnTo>
                  <a:lnTo>
                    <a:pt x="22464" y="247678"/>
                  </a:lnTo>
                  <a:lnTo>
                    <a:pt x="48196" y="280987"/>
                  </a:lnTo>
                  <a:lnTo>
                    <a:pt x="81505" y="306719"/>
                  </a:lnTo>
                  <a:lnTo>
                    <a:pt x="120826" y="323306"/>
                  </a:lnTo>
                  <a:lnTo>
                    <a:pt x="164591" y="329184"/>
                  </a:lnTo>
                  <a:lnTo>
                    <a:pt x="208357" y="323306"/>
                  </a:lnTo>
                  <a:lnTo>
                    <a:pt x="247678" y="306719"/>
                  </a:lnTo>
                  <a:lnTo>
                    <a:pt x="280987" y="280987"/>
                  </a:lnTo>
                  <a:lnTo>
                    <a:pt x="306719" y="247678"/>
                  </a:lnTo>
                  <a:lnTo>
                    <a:pt x="323306" y="208357"/>
                  </a:lnTo>
                  <a:lnTo>
                    <a:pt x="329184" y="164592"/>
                  </a:lnTo>
                  <a:lnTo>
                    <a:pt x="323306" y="120826"/>
                  </a:lnTo>
                  <a:lnTo>
                    <a:pt x="306719" y="81505"/>
                  </a:lnTo>
                  <a:lnTo>
                    <a:pt x="280987" y="48196"/>
                  </a:lnTo>
                  <a:lnTo>
                    <a:pt x="247678" y="22464"/>
                  </a:lnTo>
                  <a:lnTo>
                    <a:pt x="208357" y="587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980688" y="4837176"/>
              <a:ext cx="329565" cy="329565"/>
            </a:xfrm>
            <a:custGeom>
              <a:avLst/>
              <a:gdLst/>
              <a:ahLst/>
              <a:cxnLst/>
              <a:rect l="l" t="t" r="r" b="b"/>
              <a:pathLst>
                <a:path w="329564" h="329564">
                  <a:moveTo>
                    <a:pt x="0" y="164592"/>
                  </a:moveTo>
                  <a:lnTo>
                    <a:pt x="5877" y="120826"/>
                  </a:lnTo>
                  <a:lnTo>
                    <a:pt x="22464" y="81505"/>
                  </a:lnTo>
                  <a:lnTo>
                    <a:pt x="48196" y="48196"/>
                  </a:lnTo>
                  <a:lnTo>
                    <a:pt x="81505" y="22464"/>
                  </a:lnTo>
                  <a:lnTo>
                    <a:pt x="120826" y="5877"/>
                  </a:lnTo>
                  <a:lnTo>
                    <a:pt x="164591" y="0"/>
                  </a:lnTo>
                  <a:lnTo>
                    <a:pt x="208357" y="5877"/>
                  </a:lnTo>
                  <a:lnTo>
                    <a:pt x="247678" y="22464"/>
                  </a:lnTo>
                  <a:lnTo>
                    <a:pt x="280987" y="48196"/>
                  </a:lnTo>
                  <a:lnTo>
                    <a:pt x="306719" y="81505"/>
                  </a:lnTo>
                  <a:lnTo>
                    <a:pt x="323306" y="120826"/>
                  </a:lnTo>
                  <a:lnTo>
                    <a:pt x="329184" y="164592"/>
                  </a:lnTo>
                  <a:lnTo>
                    <a:pt x="323306" y="208357"/>
                  </a:lnTo>
                  <a:lnTo>
                    <a:pt x="306719" y="247678"/>
                  </a:lnTo>
                  <a:lnTo>
                    <a:pt x="280987" y="280987"/>
                  </a:lnTo>
                  <a:lnTo>
                    <a:pt x="247678" y="306719"/>
                  </a:lnTo>
                  <a:lnTo>
                    <a:pt x="208357" y="323306"/>
                  </a:lnTo>
                  <a:lnTo>
                    <a:pt x="164591" y="329184"/>
                  </a:lnTo>
                  <a:lnTo>
                    <a:pt x="120826" y="323306"/>
                  </a:lnTo>
                  <a:lnTo>
                    <a:pt x="81505" y="306719"/>
                  </a:lnTo>
                  <a:lnTo>
                    <a:pt x="48196" y="280987"/>
                  </a:lnTo>
                  <a:lnTo>
                    <a:pt x="22464" y="247678"/>
                  </a:lnTo>
                  <a:lnTo>
                    <a:pt x="5877" y="208357"/>
                  </a:lnTo>
                  <a:lnTo>
                    <a:pt x="0" y="164592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4069841" y="484670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6726935" y="3831323"/>
            <a:ext cx="481965" cy="561340"/>
            <a:chOff x="6726935" y="3831323"/>
            <a:chExt cx="481965" cy="561340"/>
          </a:xfrm>
        </p:grpSpPr>
        <p:pic>
          <p:nvPicPr>
            <p:cNvPr id="70" name="object 7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58939" y="3869448"/>
              <a:ext cx="417563" cy="41756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26935" y="3831323"/>
              <a:ext cx="481571" cy="56084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163830" y="0"/>
                  </a:moveTo>
                  <a:lnTo>
                    <a:pt x="120297" y="5856"/>
                  </a:lnTo>
                  <a:lnTo>
                    <a:pt x="81167" y="22380"/>
                  </a:lnTo>
                  <a:lnTo>
                    <a:pt x="48006" y="48005"/>
                  </a:lnTo>
                  <a:lnTo>
                    <a:pt x="22380" y="81167"/>
                  </a:lnTo>
                  <a:lnTo>
                    <a:pt x="5856" y="120297"/>
                  </a:lnTo>
                  <a:lnTo>
                    <a:pt x="0" y="163829"/>
                  </a:lnTo>
                  <a:lnTo>
                    <a:pt x="5856" y="207362"/>
                  </a:lnTo>
                  <a:lnTo>
                    <a:pt x="22380" y="246492"/>
                  </a:lnTo>
                  <a:lnTo>
                    <a:pt x="48006" y="279653"/>
                  </a:lnTo>
                  <a:lnTo>
                    <a:pt x="81167" y="305279"/>
                  </a:lnTo>
                  <a:lnTo>
                    <a:pt x="120297" y="321803"/>
                  </a:lnTo>
                  <a:lnTo>
                    <a:pt x="163830" y="327659"/>
                  </a:lnTo>
                  <a:lnTo>
                    <a:pt x="207362" y="321803"/>
                  </a:lnTo>
                  <a:lnTo>
                    <a:pt x="246492" y="305279"/>
                  </a:lnTo>
                  <a:lnTo>
                    <a:pt x="279654" y="279653"/>
                  </a:lnTo>
                  <a:lnTo>
                    <a:pt x="305279" y="246492"/>
                  </a:lnTo>
                  <a:lnTo>
                    <a:pt x="321803" y="207362"/>
                  </a:lnTo>
                  <a:lnTo>
                    <a:pt x="327660" y="163829"/>
                  </a:lnTo>
                  <a:lnTo>
                    <a:pt x="321803" y="120297"/>
                  </a:lnTo>
                  <a:lnTo>
                    <a:pt x="305279" y="81167"/>
                  </a:lnTo>
                  <a:lnTo>
                    <a:pt x="279654" y="48005"/>
                  </a:lnTo>
                  <a:lnTo>
                    <a:pt x="246492" y="22380"/>
                  </a:lnTo>
                  <a:lnTo>
                    <a:pt x="207362" y="5856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806183" y="389381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59" h="327660">
                  <a:moveTo>
                    <a:pt x="0" y="163829"/>
                  </a:moveTo>
                  <a:lnTo>
                    <a:pt x="5856" y="120297"/>
                  </a:lnTo>
                  <a:lnTo>
                    <a:pt x="22380" y="81167"/>
                  </a:lnTo>
                  <a:lnTo>
                    <a:pt x="48006" y="48005"/>
                  </a:lnTo>
                  <a:lnTo>
                    <a:pt x="81167" y="22380"/>
                  </a:lnTo>
                  <a:lnTo>
                    <a:pt x="120297" y="5856"/>
                  </a:lnTo>
                  <a:lnTo>
                    <a:pt x="163830" y="0"/>
                  </a:lnTo>
                  <a:lnTo>
                    <a:pt x="207362" y="5856"/>
                  </a:lnTo>
                  <a:lnTo>
                    <a:pt x="246492" y="22380"/>
                  </a:lnTo>
                  <a:lnTo>
                    <a:pt x="279654" y="48005"/>
                  </a:lnTo>
                  <a:lnTo>
                    <a:pt x="305279" y="81167"/>
                  </a:lnTo>
                  <a:lnTo>
                    <a:pt x="321803" y="120297"/>
                  </a:lnTo>
                  <a:lnTo>
                    <a:pt x="327660" y="163829"/>
                  </a:lnTo>
                  <a:lnTo>
                    <a:pt x="321803" y="207362"/>
                  </a:lnTo>
                  <a:lnTo>
                    <a:pt x="305279" y="246492"/>
                  </a:lnTo>
                  <a:lnTo>
                    <a:pt x="279654" y="279653"/>
                  </a:lnTo>
                  <a:lnTo>
                    <a:pt x="246492" y="305279"/>
                  </a:lnTo>
                  <a:lnTo>
                    <a:pt x="207362" y="321803"/>
                  </a:lnTo>
                  <a:lnTo>
                    <a:pt x="163830" y="327659"/>
                  </a:lnTo>
                  <a:lnTo>
                    <a:pt x="120297" y="321803"/>
                  </a:lnTo>
                  <a:lnTo>
                    <a:pt x="81167" y="305279"/>
                  </a:lnTo>
                  <a:lnTo>
                    <a:pt x="48006" y="279653"/>
                  </a:lnTo>
                  <a:lnTo>
                    <a:pt x="22380" y="246492"/>
                  </a:lnTo>
                  <a:lnTo>
                    <a:pt x="5856" y="207362"/>
                  </a:lnTo>
                  <a:lnTo>
                    <a:pt x="0" y="163829"/>
                  </a:lnTo>
                  <a:close/>
                </a:path>
              </a:pathLst>
            </a:custGeom>
            <a:ln w="9525">
              <a:solidFill>
                <a:srgbClr val="01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6894956" y="390245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574419" y="5298389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006FC0"/>
                </a:solidFill>
                <a:latin typeface="Malgun Gothic"/>
                <a:cs typeface="Malgun Gothic"/>
              </a:rPr>
              <a:t>대조군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2740532" y="1835276"/>
            <a:ext cx="4297680" cy="2065020"/>
            <a:chOff x="2740532" y="1835276"/>
            <a:chExt cx="4297680" cy="2065020"/>
          </a:xfrm>
        </p:grpSpPr>
        <p:pic>
          <p:nvPicPr>
            <p:cNvPr id="77" name="object 7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82767" y="2017775"/>
              <a:ext cx="240817" cy="188214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5464555" y="2117597"/>
              <a:ext cx="81915" cy="1647825"/>
            </a:xfrm>
            <a:custGeom>
              <a:avLst/>
              <a:gdLst/>
              <a:ahLst/>
              <a:cxnLst/>
              <a:rect l="l" t="t" r="r" b="b"/>
              <a:pathLst>
                <a:path w="81914" h="1647825">
                  <a:moveTo>
                    <a:pt x="30689" y="1571667"/>
                  </a:moveTo>
                  <a:lnTo>
                    <a:pt x="5334" y="1571752"/>
                  </a:lnTo>
                  <a:lnTo>
                    <a:pt x="43688" y="1647825"/>
                  </a:lnTo>
                  <a:lnTo>
                    <a:pt x="75173" y="1584325"/>
                  </a:lnTo>
                  <a:lnTo>
                    <a:pt x="30734" y="1584325"/>
                  </a:lnTo>
                  <a:lnTo>
                    <a:pt x="30689" y="1571667"/>
                  </a:lnTo>
                  <a:close/>
                </a:path>
                <a:path w="81914" h="1647825">
                  <a:moveTo>
                    <a:pt x="56089" y="1571582"/>
                  </a:moveTo>
                  <a:lnTo>
                    <a:pt x="30689" y="1571667"/>
                  </a:lnTo>
                  <a:lnTo>
                    <a:pt x="30734" y="1584325"/>
                  </a:lnTo>
                  <a:lnTo>
                    <a:pt x="56134" y="1584325"/>
                  </a:lnTo>
                  <a:lnTo>
                    <a:pt x="56089" y="1571582"/>
                  </a:lnTo>
                  <a:close/>
                </a:path>
                <a:path w="81914" h="1647825">
                  <a:moveTo>
                    <a:pt x="81534" y="1571497"/>
                  </a:moveTo>
                  <a:lnTo>
                    <a:pt x="56089" y="1571582"/>
                  </a:lnTo>
                  <a:lnTo>
                    <a:pt x="56134" y="1584325"/>
                  </a:lnTo>
                  <a:lnTo>
                    <a:pt x="75173" y="1584325"/>
                  </a:lnTo>
                  <a:lnTo>
                    <a:pt x="81534" y="1571497"/>
                  </a:lnTo>
                  <a:close/>
                </a:path>
                <a:path w="81914" h="1647825">
                  <a:moveTo>
                    <a:pt x="50844" y="76157"/>
                  </a:moveTo>
                  <a:lnTo>
                    <a:pt x="25444" y="76242"/>
                  </a:lnTo>
                  <a:lnTo>
                    <a:pt x="30689" y="1571667"/>
                  </a:lnTo>
                  <a:lnTo>
                    <a:pt x="56089" y="1571582"/>
                  </a:lnTo>
                  <a:lnTo>
                    <a:pt x="50844" y="76157"/>
                  </a:lnTo>
                  <a:close/>
                </a:path>
                <a:path w="81914" h="1647825">
                  <a:moveTo>
                    <a:pt x="37846" y="0"/>
                  </a:moveTo>
                  <a:lnTo>
                    <a:pt x="0" y="76326"/>
                  </a:lnTo>
                  <a:lnTo>
                    <a:pt x="25444" y="76242"/>
                  </a:lnTo>
                  <a:lnTo>
                    <a:pt x="25400" y="63500"/>
                  </a:lnTo>
                  <a:lnTo>
                    <a:pt x="69861" y="63500"/>
                  </a:lnTo>
                  <a:lnTo>
                    <a:pt x="37846" y="0"/>
                  </a:lnTo>
                  <a:close/>
                </a:path>
                <a:path w="81914" h="1647825">
                  <a:moveTo>
                    <a:pt x="50800" y="63500"/>
                  </a:moveTo>
                  <a:lnTo>
                    <a:pt x="25400" y="63500"/>
                  </a:lnTo>
                  <a:lnTo>
                    <a:pt x="25444" y="76242"/>
                  </a:lnTo>
                  <a:lnTo>
                    <a:pt x="50844" y="76157"/>
                  </a:lnTo>
                  <a:lnTo>
                    <a:pt x="50800" y="63500"/>
                  </a:lnTo>
                  <a:close/>
                </a:path>
                <a:path w="81914" h="1647825">
                  <a:moveTo>
                    <a:pt x="69861" y="63500"/>
                  </a:moveTo>
                  <a:lnTo>
                    <a:pt x="50800" y="63500"/>
                  </a:lnTo>
                  <a:lnTo>
                    <a:pt x="50844" y="76157"/>
                  </a:lnTo>
                  <a:lnTo>
                    <a:pt x="76200" y="76073"/>
                  </a:lnTo>
                  <a:lnTo>
                    <a:pt x="69861" y="635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114799" y="3729164"/>
              <a:ext cx="1444752" cy="106616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4158233" y="3765041"/>
              <a:ext cx="1350645" cy="0"/>
            </a:xfrm>
            <a:custGeom>
              <a:avLst/>
              <a:gdLst/>
              <a:ahLst/>
              <a:cxnLst/>
              <a:rect l="l" t="t" r="r" b="b"/>
              <a:pathLst>
                <a:path w="1350645">
                  <a:moveTo>
                    <a:pt x="0" y="0"/>
                  </a:moveTo>
                  <a:lnTo>
                    <a:pt x="1350264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58967" y="2081720"/>
              <a:ext cx="1578864" cy="106616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5502401" y="2117597"/>
              <a:ext cx="1485265" cy="0"/>
            </a:xfrm>
            <a:custGeom>
              <a:avLst/>
              <a:gdLst/>
              <a:ahLst/>
              <a:cxnLst/>
              <a:rect l="l" t="t" r="r" b="b"/>
              <a:pathLst>
                <a:path w="1485265">
                  <a:moveTo>
                    <a:pt x="0" y="0"/>
                  </a:moveTo>
                  <a:lnTo>
                    <a:pt x="1485265" y="0"/>
                  </a:lnTo>
                </a:path>
              </a:pathLst>
            </a:custGeom>
            <a:ln w="25400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750057" y="1844801"/>
              <a:ext cx="2433955" cy="360045"/>
            </a:xfrm>
            <a:custGeom>
              <a:avLst/>
              <a:gdLst/>
              <a:ahLst/>
              <a:cxnLst/>
              <a:rect l="l" t="t" r="r" b="b"/>
              <a:pathLst>
                <a:path w="2433954" h="360044">
                  <a:moveTo>
                    <a:pt x="0" y="359663"/>
                  </a:moveTo>
                  <a:lnTo>
                    <a:pt x="2433827" y="359663"/>
                  </a:lnTo>
                  <a:lnTo>
                    <a:pt x="2433827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19049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2734182" y="1894712"/>
            <a:ext cx="24784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Malgun Gothic"/>
                <a:cs typeface="Malgun Gothic"/>
              </a:rPr>
              <a:t>처치군의</a:t>
            </a:r>
            <a:r>
              <a:rPr sz="1600" b="1" spc="-20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변화</a:t>
            </a:r>
            <a:r>
              <a:rPr sz="1600" b="1" spc="-25" dirty="0">
                <a:latin typeface="Malgun Gothic"/>
                <a:cs typeface="Malgun Gothic"/>
              </a:rPr>
              <a:t> </a:t>
            </a:r>
            <a:r>
              <a:rPr sz="1600" b="1" dirty="0">
                <a:latin typeface="Malgun Gothic"/>
                <a:cs typeface="Malgun Gothic"/>
              </a:rPr>
              <a:t>(</a:t>
            </a:r>
            <a:r>
              <a:rPr sz="1600" dirty="0">
                <a:latin typeface="Cambria Math"/>
                <a:cs typeface="Cambria Math"/>
              </a:rPr>
              <a:t>𝑻</a:t>
            </a:r>
            <a:r>
              <a:rPr sz="1725" baseline="-14492" dirty="0">
                <a:latin typeface="Cambria Math"/>
                <a:cs typeface="Cambria Math"/>
              </a:rPr>
              <a:t>𝑨</a:t>
            </a:r>
            <a:r>
              <a:rPr sz="1725" spc="217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−</a:t>
            </a:r>
            <a:r>
              <a:rPr sz="1600" spc="-25" dirty="0">
                <a:latin typeface="Cambria Math"/>
                <a:cs typeface="Cambria Math"/>
              </a:rPr>
              <a:t> 𝑻</a:t>
            </a:r>
            <a:r>
              <a:rPr sz="1725" spc="-37" baseline="-14492" dirty="0">
                <a:latin typeface="Cambria Math"/>
                <a:cs typeface="Cambria Math"/>
              </a:rPr>
              <a:t>𝑩</a:t>
            </a:r>
            <a:r>
              <a:rPr sz="1600" b="1" spc="-25" dirty="0">
                <a:latin typeface="Malgun Gothic"/>
                <a:cs typeface="Malgun Gothic"/>
              </a:rPr>
              <a:t>)</a:t>
            </a:r>
            <a:endParaRPr sz="1600">
              <a:latin typeface="Malgun Gothic"/>
              <a:cs typeface="Malgun Gothic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3919728" y="2170176"/>
            <a:ext cx="1615440" cy="690880"/>
            <a:chOff x="3919728" y="2170176"/>
            <a:chExt cx="1615440" cy="690880"/>
          </a:xfrm>
        </p:grpSpPr>
        <p:pic>
          <p:nvPicPr>
            <p:cNvPr id="86" name="object 8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919728" y="2170176"/>
              <a:ext cx="1615439" cy="690372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3966210" y="2204466"/>
              <a:ext cx="1518920" cy="586105"/>
            </a:xfrm>
            <a:custGeom>
              <a:avLst/>
              <a:gdLst/>
              <a:ahLst/>
              <a:cxnLst/>
              <a:rect l="l" t="t" r="r" b="b"/>
              <a:pathLst>
                <a:path w="1518920" h="586105">
                  <a:moveTo>
                    <a:pt x="0" y="0"/>
                  </a:moveTo>
                  <a:lnTo>
                    <a:pt x="1518792" y="585978"/>
                  </a:lnTo>
                </a:path>
              </a:pathLst>
            </a:custGeom>
            <a:ln w="254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6929628" y="2810255"/>
            <a:ext cx="360045" cy="108585"/>
            <a:chOff x="6929628" y="2810255"/>
            <a:chExt cx="360045" cy="108585"/>
          </a:xfrm>
        </p:grpSpPr>
        <p:pic>
          <p:nvPicPr>
            <p:cNvPr id="89" name="object 8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929628" y="2810255"/>
              <a:ext cx="359676" cy="108076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6973062" y="2846069"/>
              <a:ext cx="265430" cy="1905"/>
            </a:xfrm>
            <a:custGeom>
              <a:avLst/>
              <a:gdLst/>
              <a:ahLst/>
              <a:cxnLst/>
              <a:rect l="l" t="t" r="r" b="b"/>
              <a:pathLst>
                <a:path w="265429" h="1905">
                  <a:moveTo>
                    <a:pt x="0" y="1777"/>
                  </a:moveTo>
                  <a:lnTo>
                    <a:pt x="26517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Recap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349615" cy="5315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인과성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추론에서</a:t>
            </a:r>
            <a:r>
              <a:rPr sz="2000" b="1" spc="-1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의의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20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24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현실(실무)에서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어떠한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전략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정책(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)을</a:t>
            </a:r>
            <a:r>
              <a:rPr sz="2000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시행했을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때,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결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변화가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나타나기까지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시간이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필요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많음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그런데,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시간이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흐름에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따라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다양한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요인이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함께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변화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하며,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인과</a:t>
            </a:r>
            <a:endParaRPr sz="2000">
              <a:latin typeface="Malgun Gothic"/>
              <a:cs typeface="Malgun Gothic"/>
            </a:endParaRPr>
          </a:p>
          <a:p>
            <a:pPr marL="56388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대상이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에도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미침</a:t>
            </a:r>
            <a:endParaRPr sz="2000">
              <a:latin typeface="Malgun Gothic"/>
              <a:cs typeface="Malgun Gothic"/>
            </a:endParaRPr>
          </a:p>
          <a:p>
            <a:pPr marL="1021080" marR="90805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요인들은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매우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다양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모두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측정하여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모형에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포함하기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어려움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시간에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변화를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통제하는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매우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어려움</a:t>
            </a:r>
            <a:endParaRPr sz="2000">
              <a:latin typeface="Malgun Gothic"/>
              <a:cs typeface="Malgun Gothic"/>
            </a:endParaRPr>
          </a:p>
          <a:p>
            <a:pPr marL="563880" marR="26670" indent="-229235">
              <a:lnSpc>
                <a:spcPct val="110000"/>
              </a:lnSpc>
              <a:spcBef>
                <a:spcPts val="3604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DID는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바탕으로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실험에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준하는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환경을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구축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할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있도록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해주는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방법론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준실험(quasi-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experimental)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Recap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02320" cy="4631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DID</a:t>
            </a:r>
            <a:r>
              <a:rPr sz="2000" b="1" spc="-3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분석의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한계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(및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이에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따른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주의사항)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가정의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어려운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어려울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21080" marR="198120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통계적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검증,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시각적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자료를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이용한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관찰,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정성적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근거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제시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등이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필요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가정이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가능한,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처치군/대조군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설정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필요</a:t>
            </a:r>
            <a:endParaRPr sz="200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spcBef>
                <a:spcPts val="3604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처리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시점이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다르거나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다양할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경우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어려울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Clr>
                <a:srgbClr val="333D47"/>
              </a:buClr>
              <a:buFont typeface="Wingdings"/>
              <a:buChar char=""/>
            </a:pPr>
            <a:endParaRPr sz="2000">
              <a:latin typeface="Malgun Gothic"/>
              <a:cs typeface="Malgun Gothic"/>
            </a:endParaRPr>
          </a:p>
          <a:p>
            <a:pPr marL="563245" indent="-2279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245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관찰되지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못한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혼동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인한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편향이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존재할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관찰되지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못한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혼동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변수가</a:t>
            </a:r>
            <a:r>
              <a:rPr sz="2000" spc="-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변화에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영향을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미쳤을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Recap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7386320" cy="3168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이중차분법(Difference-in-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Differences)의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단계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이중차분법의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단계는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아래와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같이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나타낼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134110" lvl="1" indent="-34163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13411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기초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데이터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병행추세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가정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검증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Malgun Gothic"/>
              <a:buAutoNum type="arabicPeriod"/>
            </a:pPr>
            <a:endParaRPr sz="2000">
              <a:latin typeface="Malgun Gothic"/>
              <a:cs typeface="Malgun Gothic"/>
            </a:endParaRPr>
          </a:p>
          <a:p>
            <a:pPr marL="1134110" lvl="1" indent="-341630">
              <a:lnSpc>
                <a:spcPct val="100000"/>
              </a:lnSpc>
              <a:buAutoNum type="arabicPeriod"/>
              <a:tabLst>
                <a:tab pos="113411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추정량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추정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Malgun Gothic"/>
              <a:buAutoNum type="arabicPeriod"/>
            </a:pPr>
            <a:endParaRPr sz="2000">
              <a:latin typeface="Malgun Gothic"/>
              <a:cs typeface="Malgun Gothic"/>
            </a:endParaRPr>
          </a:p>
          <a:p>
            <a:pPr marL="1134110" lvl="1" indent="-341630">
              <a:lnSpc>
                <a:spcPct val="100000"/>
              </a:lnSpc>
              <a:buAutoNum type="arabicPeriod"/>
              <a:tabLst>
                <a:tab pos="113411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결과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해석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Recap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56930" cy="5262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PSM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vs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(DID</a:t>
            </a:r>
            <a:r>
              <a:rPr sz="2000" b="1" spc="-4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&amp;</a:t>
            </a:r>
            <a:r>
              <a:rPr sz="2000" b="1" spc="-5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선형회귀모형)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vs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endParaRPr sz="2000">
              <a:latin typeface="Malgun Gothic"/>
              <a:cs typeface="Malgun Gothic"/>
            </a:endParaRPr>
          </a:p>
          <a:p>
            <a:pPr marL="1018540" marR="5080" lvl="1" indent="-226695" algn="just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PSM과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DID는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서로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다른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강점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모형으로,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은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처치군과 	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대조군의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적절한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구성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및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이로부터의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추론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근거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도출에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주 	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요한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관심이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있는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반면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는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시간의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변화로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인한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배제한, 	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순수한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처치효과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측정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관심이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  <a:p>
            <a:pPr marL="1019175" lvl="1" indent="-226695" algn="just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19175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따라서,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많은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연구들이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PSM과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DID를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함께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활용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하기도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함</a:t>
            </a:r>
            <a:endParaRPr sz="20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333D47"/>
              </a:buClr>
              <a:buFont typeface="Arial MT"/>
              <a:buChar char="•"/>
            </a:pPr>
            <a:endParaRPr sz="2000">
              <a:latin typeface="Malgun Gothic"/>
              <a:cs typeface="Malgun Gothic"/>
            </a:endParaRPr>
          </a:p>
          <a:p>
            <a:pPr marL="563880" indent="-2286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vs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선형회귀모형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b="1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Estimator의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추정은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선형회귀모형을</a:t>
            </a:r>
            <a:r>
              <a:rPr sz="2000" b="1" spc="-4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통해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이루어짐</a:t>
            </a:r>
            <a:endParaRPr sz="2000">
              <a:latin typeface="Malgun Gothic"/>
              <a:cs typeface="Malgun Gothic"/>
            </a:endParaRPr>
          </a:p>
          <a:p>
            <a:pPr marL="1477645" lvl="2" indent="-227965">
              <a:lnSpc>
                <a:spcPct val="100000"/>
              </a:lnSpc>
              <a:spcBef>
                <a:spcPts val="680"/>
              </a:spcBef>
              <a:buFont typeface="Wingdings"/>
              <a:buChar char=""/>
              <a:tabLst>
                <a:tab pos="1477645" algn="l"/>
              </a:tabLst>
            </a:pP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DID는</a:t>
            </a:r>
            <a:r>
              <a:rPr sz="18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333D47"/>
                </a:solidFill>
                <a:latin typeface="Malgun Gothic"/>
                <a:cs typeface="Malgun Gothic"/>
              </a:rPr>
              <a:t>분석 프레임워크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라고</a:t>
            </a:r>
            <a:r>
              <a:rPr sz="1800" spc="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333D47"/>
                </a:solidFill>
                <a:latin typeface="Malgun Gothic"/>
                <a:cs typeface="Malgun Gothic"/>
              </a:rPr>
              <a:t>볼 수 </a:t>
            </a:r>
            <a:r>
              <a:rPr sz="18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021080" marR="32384" lvl="1" indent="-229235">
              <a:lnSpc>
                <a:spcPct val="110000"/>
              </a:lnSpc>
              <a:spcBef>
                <a:spcPts val="45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통제변수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포함하여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혼동변수를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통제하고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인과성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논의를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강화할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수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있음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4448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도시재생사업의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부동산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가격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영향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평가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72" y="1872488"/>
            <a:ext cx="3747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대상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지역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주요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특성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비교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46632" y="2194560"/>
            <a:ext cx="6438900" cy="4563110"/>
            <a:chOff x="1246632" y="2194560"/>
            <a:chExt cx="6438900" cy="45631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4211" y="4066030"/>
              <a:ext cx="2869691" cy="26691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6632" y="2194560"/>
              <a:ext cx="6438900" cy="18440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4907" y="4155450"/>
              <a:ext cx="2979354" cy="260196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478526" y="2061717"/>
            <a:ext cx="2475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주요</a:t>
            </a:r>
            <a:r>
              <a:rPr sz="1600" b="1" spc="-3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인구통계</a:t>
            </a:r>
            <a:r>
              <a:rPr sz="1600" b="1" spc="-4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특성이</a:t>
            </a:r>
            <a:r>
              <a:rPr sz="1600" b="1" spc="-3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EB2C2F"/>
                </a:solidFill>
                <a:latin typeface="Malgun Gothic"/>
                <a:cs typeface="Malgun Gothic"/>
              </a:rPr>
              <a:t>유사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object 10"/>
          <p:cNvSpPr txBox="1"/>
          <p:nvPr/>
        </p:nvSpPr>
        <p:spPr>
          <a:xfrm>
            <a:off x="7656703" y="4876760"/>
            <a:ext cx="1038860" cy="61214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지리적으로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25" dirty="0">
                <a:solidFill>
                  <a:srgbClr val="EB2C2F"/>
                </a:solidFill>
                <a:latin typeface="Malgun Gothic"/>
                <a:cs typeface="Malgun Gothic"/>
              </a:rPr>
              <a:t>인접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979" y="4134383"/>
            <a:ext cx="1589405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과거</a:t>
            </a:r>
            <a:r>
              <a:rPr sz="1600" b="1" spc="-4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아파트</a:t>
            </a:r>
            <a:r>
              <a:rPr sz="1600" b="1" spc="-3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EB2C2F"/>
                </a:solidFill>
                <a:latin typeface="Malgun Gothic"/>
                <a:cs typeface="Malgun Gothic"/>
              </a:rPr>
              <a:t>가격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변동</a:t>
            </a:r>
            <a:r>
              <a:rPr sz="1600" b="1" spc="-4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추이가</a:t>
            </a:r>
            <a:r>
              <a:rPr sz="1600" b="1" spc="-3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EB2C2F"/>
                </a:solidFill>
                <a:latin typeface="Malgun Gothic"/>
                <a:cs typeface="Malgun Gothic"/>
              </a:rPr>
              <a:t>유사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8567" y="5041798"/>
            <a:ext cx="7094220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도시재생사업이라는</a:t>
            </a:r>
            <a:r>
              <a:rPr sz="1600" b="1" spc="-3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처치로</a:t>
            </a:r>
            <a:r>
              <a:rPr sz="1600" b="1" spc="-6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인한</a:t>
            </a:r>
            <a:r>
              <a:rPr sz="1600" b="1" spc="-6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“처치효과”는</a:t>
            </a:r>
            <a:r>
              <a:rPr sz="1600" b="1" spc="-6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어느</a:t>
            </a:r>
            <a:r>
              <a:rPr sz="1600" b="1" spc="-6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정도일까…?</a:t>
            </a:r>
            <a:endParaRPr sz="1600">
              <a:latin typeface="Malgun Gothic"/>
              <a:cs typeface="Malgun Gothic"/>
            </a:endParaRPr>
          </a:p>
          <a:p>
            <a:pPr marL="83820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naïve한</a:t>
            </a:r>
            <a:r>
              <a:rPr sz="1600" b="1" spc="-1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결론)</a:t>
            </a:r>
            <a:r>
              <a:rPr sz="16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처치군의</a:t>
            </a:r>
            <a:r>
              <a:rPr sz="1600" b="1" spc="-2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처치</a:t>
            </a:r>
            <a:r>
              <a:rPr sz="1600" b="1" spc="-3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이후</a:t>
            </a:r>
            <a:r>
              <a:rPr sz="1600" b="1" spc="-3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–</a:t>
            </a:r>
            <a:r>
              <a:rPr sz="1600" b="1" spc="-4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처치</a:t>
            </a:r>
            <a:r>
              <a:rPr sz="1600" b="1" spc="-2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이전?</a:t>
            </a:r>
            <a:r>
              <a:rPr sz="1600" b="1" spc="-2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(36,030</a:t>
            </a:r>
            <a:r>
              <a:rPr sz="1600" b="1" spc="-2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–</a:t>
            </a:r>
            <a:r>
              <a:rPr sz="1600" b="1" spc="-3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34,410</a:t>
            </a:r>
            <a:r>
              <a:rPr sz="1600" b="1" spc="-2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=</a:t>
            </a:r>
            <a:r>
              <a:rPr sz="1600" b="1" spc="-3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1620</a:t>
            </a:r>
            <a:r>
              <a:rPr sz="1600" b="1" spc="-3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EB2C2F"/>
                </a:solidFill>
                <a:latin typeface="Malgun Gothic"/>
                <a:cs typeface="Malgun Gothic"/>
              </a:rPr>
              <a:t>?)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695"/>
              </a:spcBef>
            </a:pP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그런데</a:t>
            </a:r>
            <a:r>
              <a:rPr sz="1600" b="1" spc="-4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대조군을</a:t>
            </a:r>
            <a:r>
              <a:rPr sz="1600" b="1" spc="-4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보니</a:t>
            </a:r>
            <a:r>
              <a:rPr sz="1600" b="1" spc="-4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대조군도</a:t>
            </a:r>
            <a:r>
              <a:rPr sz="1600" b="1" spc="-3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처치</a:t>
            </a:r>
            <a:r>
              <a:rPr sz="1600" b="1" spc="-5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이후/이전</a:t>
            </a:r>
            <a:r>
              <a:rPr sz="1600" b="1" spc="-2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차이가</a:t>
            </a:r>
            <a:r>
              <a:rPr sz="1600" b="1" spc="-40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많이</a:t>
            </a:r>
            <a:r>
              <a:rPr sz="1600" b="1" spc="-45" dirty="0">
                <a:solidFill>
                  <a:srgbClr val="EB2C2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B2C2F"/>
                </a:solidFill>
                <a:latin typeface="Malgun Gothic"/>
                <a:cs typeface="Malgun Gothic"/>
              </a:rPr>
              <a:t>나는데…?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1371" y="2805827"/>
            <a:ext cx="5829961" cy="21471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5089" y="1017270"/>
            <a:ext cx="8237855" cy="1816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도시재생사업의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부동산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가격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영향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평가</a:t>
            </a:r>
            <a:endParaRPr sz="2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000" dirty="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1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처치군과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대조군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그리고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사업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선정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이전과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이후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에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대해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평균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아파트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거래가격은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아래와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같았음</a:t>
            </a:r>
            <a:endParaRPr sz="2000" dirty="0">
              <a:latin typeface="Malgun Gothic"/>
              <a:cs typeface="Malgun Gothic"/>
            </a:endParaRPr>
          </a:p>
          <a:p>
            <a:pPr marL="3892550">
              <a:lnSpc>
                <a:spcPct val="100000"/>
              </a:lnSpc>
              <a:spcBef>
                <a:spcPts val="400"/>
              </a:spcBef>
              <a:tabLst>
                <a:tab pos="5869940" algn="l"/>
              </a:tabLst>
            </a:pPr>
            <a:r>
              <a:rPr sz="1600" b="1" spc="-25" dirty="0">
                <a:solidFill>
                  <a:srgbClr val="EB2C2F"/>
                </a:solidFill>
                <a:latin typeface="Malgun Gothic"/>
                <a:cs typeface="Malgun Gothic"/>
              </a:rPr>
              <a:t>처치군</a:t>
            </a:r>
            <a:r>
              <a:rPr sz="1600" b="1" dirty="0">
                <a:solidFill>
                  <a:srgbClr val="EB2C2F"/>
                </a:solidFill>
                <a:latin typeface="Malgun Gothic"/>
                <a:cs typeface="Malgun Gothic"/>
              </a:rPr>
              <a:t>	</a:t>
            </a:r>
            <a:r>
              <a:rPr sz="1600" b="1" spc="-25" dirty="0">
                <a:solidFill>
                  <a:srgbClr val="EB2C2F"/>
                </a:solidFill>
                <a:latin typeface="Malgun Gothic"/>
                <a:cs typeface="Malgun Gothic"/>
              </a:rPr>
              <a:t>대조군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285089" y="1017270"/>
            <a:ext cx="8495665" cy="4448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도시재생사업의</a:t>
            </a:r>
            <a:r>
              <a:rPr sz="2000" b="1" spc="-3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부동산</a:t>
            </a:r>
            <a:r>
              <a:rPr sz="2000" b="1" spc="-2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가격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2A2C2C"/>
                </a:solidFill>
                <a:latin typeface="Malgun Gothic"/>
                <a:cs typeface="Malgun Gothic"/>
              </a:rPr>
              <a:t>영향</a:t>
            </a:r>
            <a:r>
              <a:rPr sz="2000" b="1" spc="-10" dirty="0">
                <a:solidFill>
                  <a:srgbClr val="2A2C2C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2A2C2C"/>
                </a:solidFill>
                <a:latin typeface="Malgun Gothic"/>
                <a:cs typeface="Malgun Gothic"/>
              </a:rPr>
              <a:t>평가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2000">
              <a:latin typeface="Malgun Gothic"/>
              <a:cs typeface="Malgun Gothic"/>
            </a:endParaRPr>
          </a:p>
          <a:p>
            <a:pPr marL="563880" marR="5080" indent="-229235">
              <a:lnSpc>
                <a:spcPct val="110000"/>
              </a:lnSpc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연구에서는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DID</a:t>
            </a:r>
            <a:r>
              <a:rPr sz="2000" b="1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프레임워크를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시간의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변화에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따른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50" dirty="0">
                <a:solidFill>
                  <a:srgbClr val="333D47"/>
                </a:solidFill>
                <a:latin typeface="Malgun Gothic"/>
                <a:cs typeface="Malgun Gothic"/>
              </a:rPr>
              <a:t>아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파트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가격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변화량을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대조군으로부터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도출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하고,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처치군의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전/후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변화량로부터</a:t>
            </a:r>
            <a:r>
              <a:rPr sz="2000" b="1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변화량을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제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하여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순수한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처치효과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를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도출하였음</a:t>
            </a:r>
            <a:endParaRPr sz="2000">
              <a:latin typeface="Malgun Gothic"/>
              <a:cs typeface="Malgun Gothic"/>
            </a:endParaRPr>
          </a:p>
          <a:p>
            <a:pPr marL="1021080" lvl="1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이러한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방식을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취하기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위해서는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어떤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가정이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필요할까?</a:t>
            </a:r>
            <a:endParaRPr sz="2000">
              <a:latin typeface="Malgun Gothic"/>
              <a:cs typeface="Malgun Gothic"/>
            </a:endParaRPr>
          </a:p>
          <a:p>
            <a:pPr marL="563880" marR="295910" indent="-229235">
              <a:lnSpc>
                <a:spcPct val="110000"/>
              </a:lnSpc>
              <a:spcBef>
                <a:spcPts val="3604"/>
              </a:spcBef>
              <a:buFont typeface="Wingdings"/>
              <a:buChar char=""/>
              <a:tabLst>
                <a:tab pos="5638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결과,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도시재생사업으로</a:t>
            </a:r>
            <a:r>
              <a:rPr sz="2000" spc="-4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인한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아파트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가격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상승의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순수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효과는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약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u="sng" dirty="0">
                <a:solidFill>
                  <a:srgbClr val="333D47"/>
                </a:solidFill>
                <a:uFill>
                  <a:solidFill>
                    <a:srgbClr val="333D47"/>
                  </a:solidFill>
                </a:uFill>
                <a:latin typeface="Malgun Gothic"/>
                <a:cs typeface="Malgun Gothic"/>
              </a:rPr>
              <a:t>1.1%p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정도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인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것으로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나타났음</a:t>
            </a:r>
            <a:endParaRPr sz="2000">
              <a:latin typeface="Malgun Gothic"/>
              <a:cs typeface="Malgun Gothic"/>
            </a:endParaRPr>
          </a:p>
          <a:p>
            <a:pPr marL="1021080" marR="71755" lvl="1" indent="-229235">
              <a:lnSpc>
                <a:spcPct val="110000"/>
              </a:lnSpc>
              <a:spcBef>
                <a:spcPts val="480"/>
              </a:spcBef>
              <a:buFont typeface="Arial MT"/>
              <a:buChar char="•"/>
              <a:tabLst>
                <a:tab pos="1021080" algn="l"/>
              </a:tabLst>
            </a:pP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해당</a:t>
            </a:r>
            <a:r>
              <a:rPr sz="2000" spc="-1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분석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기간은</a:t>
            </a:r>
            <a:r>
              <a:rPr sz="2000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아파트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가격이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상승하던</a:t>
            </a:r>
            <a:r>
              <a:rPr sz="2000" b="1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기간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이었으므로,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DID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방법론을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적절히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활용하지</a:t>
            </a:r>
            <a:r>
              <a:rPr sz="2000" spc="-2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않았다면</a:t>
            </a:r>
            <a:r>
              <a:rPr sz="2000" spc="-2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도시재생사업의</a:t>
            </a:r>
            <a:r>
              <a:rPr sz="2000" b="1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효과를</a:t>
            </a:r>
            <a:r>
              <a:rPr sz="2000" b="1" spc="-1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b="1" spc="-25" dirty="0">
                <a:solidFill>
                  <a:srgbClr val="333D47"/>
                </a:solidFill>
                <a:latin typeface="Malgun Gothic"/>
                <a:cs typeface="Malgun Gothic"/>
              </a:rPr>
              <a:t>과대 </a:t>
            </a:r>
            <a:r>
              <a:rPr sz="2000" b="1" dirty="0">
                <a:solidFill>
                  <a:srgbClr val="333D47"/>
                </a:solidFill>
                <a:latin typeface="Malgun Gothic"/>
                <a:cs typeface="Malgun Gothic"/>
              </a:rPr>
              <a:t>평가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하게</a:t>
            </a:r>
            <a:r>
              <a:rPr sz="2000" spc="-35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D47"/>
                </a:solidFill>
                <a:latin typeface="Malgun Gothic"/>
                <a:cs typeface="Malgun Gothic"/>
              </a:rPr>
              <a:t>되었을</a:t>
            </a:r>
            <a:r>
              <a:rPr sz="2000" spc="-30" dirty="0">
                <a:solidFill>
                  <a:srgbClr val="333D47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D47"/>
                </a:solidFill>
                <a:latin typeface="Malgun Gothic"/>
                <a:cs typeface="Malgun Gothic"/>
              </a:rPr>
              <a:t>것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5047</Words>
  <Application>Microsoft Office PowerPoint</Application>
  <PresentationFormat>화면 슬라이드 쇼(4:3)</PresentationFormat>
  <Paragraphs>897</Paragraphs>
  <Slides>66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4" baseType="lpstr">
      <vt:lpstr>Arial MT</vt:lpstr>
      <vt:lpstr>Malgun Gothic</vt:lpstr>
      <vt:lpstr>Aptos</vt:lpstr>
      <vt:lpstr>Arial</vt:lpstr>
      <vt:lpstr>Cambria Math</vt:lpstr>
      <vt:lpstr>Times New Roman</vt:lpstr>
      <vt:lpstr>Wingdings</vt:lpstr>
      <vt:lpstr>Office Theme</vt:lpstr>
      <vt:lpstr>경영경제데이터분석</vt:lpstr>
      <vt:lpstr>Contents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What is DID?</vt:lpstr>
      <vt:lpstr>Difference in Differences</vt:lpstr>
      <vt:lpstr>Difference in Differences</vt:lpstr>
      <vt:lpstr>Difference in Differences</vt:lpstr>
      <vt:lpstr>Difference in Differences</vt:lpstr>
      <vt:lpstr>Difference in Differences</vt:lpstr>
      <vt:lpstr>Difference in Differences</vt:lpstr>
      <vt:lpstr>Difference in Differences</vt:lpstr>
      <vt:lpstr>Difference in Differences</vt:lpstr>
      <vt:lpstr>Difference in Differences</vt:lpstr>
      <vt:lpstr>Difference in Differences</vt:lpstr>
      <vt:lpstr>Difference in Differences</vt:lpstr>
      <vt:lpstr>Difference in Differences</vt:lpstr>
      <vt:lpstr>Difference in Differences</vt:lpstr>
      <vt:lpstr>Difference in Differences</vt:lpstr>
      <vt:lpstr>Difference in Differences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Conducting DID Analysis</vt:lpstr>
      <vt:lpstr>Comparing DID with Other Methods</vt:lpstr>
      <vt:lpstr>DID vs PSM</vt:lpstr>
      <vt:lpstr>DID vs PSM</vt:lpstr>
      <vt:lpstr>DID vs Linear Regression Model</vt:lpstr>
      <vt:lpstr>Recap</vt:lpstr>
      <vt:lpstr>Recap</vt:lpstr>
      <vt:lpstr>Recap</vt:lpstr>
      <vt:lpstr>Recap</vt:lpstr>
      <vt:lpstr>Recap</vt:lpstr>
      <vt:lpstr>Recap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relationship between technological improvement and innovation diffusion: An empirical test</dc:title>
  <dc:creator>JRWoo</dc:creator>
  <cp:lastModifiedBy>박건우</cp:lastModifiedBy>
  <cp:revision>2</cp:revision>
  <dcterms:created xsi:type="dcterms:W3CDTF">2024-03-21T07:55:53Z</dcterms:created>
  <dcterms:modified xsi:type="dcterms:W3CDTF">2024-03-21T08:54:17Z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2024-03-21T00:00:00Z</vt:filetime>
  </property>
  <property fmtid="{D5CDD505-2E9C-101B-9397-08002B2CF9AE}" pid="5" name="Producer">
    <vt:lpwstr>Microsoft® PowerPoint® LTSC</vt:lpwstr>
  </property>
</Properties>
</file>