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07:48:42.0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255 191,'185'-14,"-106"4,171-24,-119 14,-53 13,135 5,-102 4,1310-2,-1405 1,0 1,0 0,0 1,22 8,19 3,183 29,-173-27,-38-8,0-1,1-1,55 2,-74-7,6-1,-28-2,-47-6,-60-17,27 5,74 17,-449-83,388 78,-141 3,139 6,102 0,-1 1,1 2,40 10,72 30,-97-30,111 42,-147-55,0-1,0 0,-1 0,1 0,0 0,0 1,-1-1,1 0,0 1,0-1,-1 1,1-1,0 1,-1-1,1 1,0-1,-1 1,1 0,-1-1,1 1,-1 0,0-1,1 2,-1-1,0-1,0 1,-1 0,1-1,0 1,-1-1,1 1,-1 0,1-1,0 1,-1-1,1 1,-1-1,1 0,-1 1,0-1,1 1,-1-1,1 0,-2 1,-4 1,0 1,0-1,-1 0,-10 1,-73 2,-19 2,53-1,200-7,-67 2,229-1,-287 0,39-9,-38 6,37-3,-23 7,-19 0,0-1,22-2,-32 1,-1 0,0 0,1 0,-1 0,0-1,0 1,0-1,0 0,0-1,0 1,-1-1,7-5,8-7,12-10,-29 24,0 0,0-1,0 1,0 0,-1-1,1 1,0 0,0-1,-1 1,1-1,-1 1,1-1,-1 1,0-1,0 1,0-1,1 0,-1 1,-1-3,1 3,-1-1,1 1,-1 0,0 0,0 0,1 0,-1-1,0 1,0 0,0 1,0-1,0 0,0 0,0 0,-1 0,1 1,0-1,0 1,0-1,-1 1,1-1,0 1,-1 0,1 0,-3-1,-39 0,36 1,-2 0,-376 2,2-31,303 18,-142-38,195 42,0 1,-44-3,18 3,-6 1,-110 5,73 2,52-3,0 2,0 2,0 2,-44 11,-58 22,-65 0,122-27,-114-1,-465-11,663 2,-1-1,1 1,-1 0,1 0,0 1,-1 0,-6 3,11-5,0 1,0-1,0 1,0-1,0 1,1 0,-1-1,0 1,0 0,1-1,-1 1,0 0,1 0,-1 0,1 0,-1-1,1 1,0 0,-1 1,1 0,0-1,0 0,1 0,-1 0,0 0,1 0,-1 0,0 0,1 0,0 0,-1 0,1 0,-1 0,1-1,0 1,0 0,0 0,-1-1,1 1,0 0,0-1,2 2,12 6,0 0,1 0,24 7,-3 0,-21-10,-1-1,1 0,-1-1,1-1,19 1,-14-1,-1 0,29 8,-20-4,-1-1,1-2,0-1,0-1,32-3,59 2,-54 9,-40-5,37 1,-37-3,-1 1,47 11,11 1,-77-14,65 8,73-1,116-9,-285 2,10-1,-1 0,1 0,-17-4,17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8T07:39:01.3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20,'340'-11,"-235"6,300 2,-227 4,-151 0,37 7,-37-4,39 1,-50-5,-1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0581" y="2951226"/>
            <a:ext cx="186283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103" y="2299716"/>
            <a:ext cx="5499734" cy="251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34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3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44.png"/><Relationship Id="rId26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3.png"/><Relationship Id="rId25" Type="http://schemas.openxmlformats.org/officeDocument/2006/relationships/image" Target="../media/image32.png"/><Relationship Id="rId2" Type="http://schemas.openxmlformats.org/officeDocument/2006/relationships/image" Target="../media/image38.png"/><Relationship Id="rId16" Type="http://schemas.openxmlformats.org/officeDocument/2006/relationships/image" Target="../media/image4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45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Relationship Id="rId14" Type="http://schemas.openxmlformats.org/officeDocument/2006/relationships/image" Target="../media/image23.png"/><Relationship Id="rId22" Type="http://schemas.openxmlformats.org/officeDocument/2006/relationships/image" Target="../media/image21.png"/><Relationship Id="rId27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48.png"/><Relationship Id="rId3" Type="http://schemas.openxmlformats.org/officeDocument/2006/relationships/image" Target="../media/image11.png"/><Relationship Id="rId21" Type="http://schemas.openxmlformats.org/officeDocument/2006/relationships/image" Target="../media/image52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49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24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23" Type="http://schemas.openxmlformats.org/officeDocument/2006/relationships/image" Target="../media/image53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customXml" Target="../ink/ink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1.png"/><Relationship Id="rId18" Type="http://schemas.openxmlformats.org/officeDocument/2006/relationships/image" Target="../media/image104.png"/><Relationship Id="rId3" Type="http://schemas.openxmlformats.org/officeDocument/2006/relationships/image" Target="../media/image11.png"/><Relationship Id="rId7" Type="http://schemas.openxmlformats.org/officeDocument/2006/relationships/image" Target="../media/image98.png"/><Relationship Id="rId12" Type="http://schemas.openxmlformats.org/officeDocument/2006/relationships/image" Target="../media/image17.png"/><Relationship Id="rId17" Type="http://schemas.openxmlformats.org/officeDocument/2006/relationships/image" Target="../media/image103.png"/><Relationship Id="rId2" Type="http://schemas.openxmlformats.org/officeDocument/2006/relationships/image" Target="../media/image10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23.png"/><Relationship Id="rId5" Type="http://schemas.openxmlformats.org/officeDocument/2006/relationships/image" Target="../media/image96.png"/><Relationship Id="rId15" Type="http://schemas.openxmlformats.org/officeDocument/2006/relationships/image" Target="../media/image22.png"/><Relationship Id="rId10" Type="http://schemas.openxmlformats.org/officeDocument/2006/relationships/image" Target="../media/image100.png"/><Relationship Id="rId4" Type="http://schemas.openxmlformats.org/officeDocument/2006/relationships/image" Target="../media/image13.png"/><Relationship Id="rId9" Type="http://schemas.openxmlformats.org/officeDocument/2006/relationships/image" Target="../media/image99.png"/><Relationship Id="rId1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hbr.org/2015/12/what-is-disruptive-innovation" TargetMode="External"/><Relationship Id="rId3" Type="http://schemas.openxmlformats.org/officeDocument/2006/relationships/image" Target="../media/image110.jpg"/><Relationship Id="rId7" Type="http://schemas.openxmlformats.org/officeDocument/2006/relationships/hyperlink" Target="https://www.newyorker.com/magazine/2014/06/23/the-disruption-machine" TargetMode="External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hyperlink" Target="https://ieeexplore.ieee.org/abstract/document/9122042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customXml" Target="../ink/ink2.xml"/><Relationship Id="rId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44.png"/><Relationship Id="rId26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3.png"/><Relationship Id="rId25" Type="http://schemas.openxmlformats.org/officeDocument/2006/relationships/image" Target="../media/image32.png"/><Relationship Id="rId2" Type="http://schemas.openxmlformats.org/officeDocument/2006/relationships/image" Target="../media/image38.png"/><Relationship Id="rId16" Type="http://schemas.openxmlformats.org/officeDocument/2006/relationships/image" Target="../media/image4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45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Relationship Id="rId14" Type="http://schemas.openxmlformats.org/officeDocument/2006/relationships/image" Target="../media/image23.png"/><Relationship Id="rId22" Type="http://schemas.openxmlformats.org/officeDocument/2006/relationships/image" Target="../media/image21.png"/><Relationship Id="rId27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588" y="1991360"/>
            <a:ext cx="65671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(Difference</a:t>
            </a:r>
            <a:r>
              <a:rPr sz="4000" b="1" spc="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4000" b="1" spc="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Differences)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3" y="2951226"/>
            <a:ext cx="3474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DID?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980" cy="479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7810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sz="20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333D47"/>
              </a:buClr>
              <a:buFont typeface="Wingdings"/>
              <a:buChar char=""/>
            </a:pPr>
            <a:endParaRPr sz="2050">
              <a:latin typeface="Malgun Gothic"/>
              <a:cs typeface="Malgun Gothic"/>
            </a:endParaRPr>
          </a:p>
          <a:p>
            <a:pPr marL="68580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 =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효과</a:t>
            </a:r>
            <a:endParaRPr sz="1800">
              <a:latin typeface="Malgun Gothic"/>
              <a:cs typeface="Malgun Gothic"/>
            </a:endParaRPr>
          </a:p>
          <a:p>
            <a:pPr marL="1456055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단,</a:t>
            </a:r>
            <a:r>
              <a:rPr sz="14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시간의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흐름에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따른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두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그룹의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변화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동일하다고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가정</a:t>
            </a:r>
            <a:endParaRPr sz="1400">
              <a:latin typeface="Malgun Gothic"/>
              <a:cs typeface="Malgun Gothic"/>
            </a:endParaRPr>
          </a:p>
          <a:p>
            <a:pPr marL="652780" indent="-317500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불리는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 관측값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횡단면(cross-sectional)</a:t>
            </a:r>
            <a:r>
              <a:rPr sz="1800" b="1" spc="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차분: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시점별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종단면(longitudinal)</a:t>
            </a:r>
            <a:r>
              <a:rPr sz="1800" b="1" spc="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차분: 각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“차분의</a:t>
            </a:r>
            <a:r>
              <a:rPr sz="1800" b="1" spc="1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차분”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이용해서</a:t>
            </a:r>
            <a:r>
              <a:rPr sz="1800" spc="1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1800" spc="1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1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1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분리하기</a:t>
            </a:r>
            <a:r>
              <a:rPr sz="1800" spc="1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1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이중차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불림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3435" cy="503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(parallel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trend)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– 가장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중요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만약 처치가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이루어지지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않았다면,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대조군의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결과변수</a:t>
            </a:r>
            <a:r>
              <a:rPr sz="19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전후로 비슷한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보일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것이라는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합리적인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 전 데이터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추세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를 활용하여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단일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(single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treatment)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7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기간동안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처치군에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처치만이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되♘다는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가정으로,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다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70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른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외부요인이 처치군의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결과에 영향을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주지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않았다는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실제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다른 주요 처치(이벤트,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사건)이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없♘는지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체크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Arial MT"/>
              <a:buChar char="•"/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안정성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(stable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 and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control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groups)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지나면서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변화하지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않았으며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일관되다는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시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전후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그룹의 주요 특성을 비교해볼</a:t>
            </a:r>
            <a:r>
              <a:rPr sz="19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5367" y="1251203"/>
            <a:ext cx="843280" cy="533400"/>
            <a:chOff x="3325367" y="1251203"/>
            <a:chExt cx="843280" cy="53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1251203"/>
              <a:ext cx="252984" cy="252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367" y="1504187"/>
              <a:ext cx="252984" cy="252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155" y="1391411"/>
              <a:ext cx="252984" cy="252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171" y="1531619"/>
              <a:ext cx="252983" cy="25298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84233" y="1243378"/>
            <a:ext cx="1108710" cy="615950"/>
            <a:chOff x="3084233" y="1243378"/>
            <a:chExt cx="1108710" cy="6159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141" y="1243378"/>
              <a:ext cx="307009" cy="308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20439" y="1251203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1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4233" y="1316019"/>
              <a:ext cx="307009" cy="3122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126492" y="0"/>
                  </a:moveTo>
                  <a:lnTo>
                    <a:pt x="96647" y="97155"/>
                  </a:lnTo>
                  <a:lnTo>
                    <a:pt x="0" y="97155"/>
                  </a:lnTo>
                  <a:lnTo>
                    <a:pt x="78231" y="157353"/>
                  </a:lnTo>
                  <a:lnTo>
                    <a:pt x="48260" y="254508"/>
                  </a:lnTo>
                  <a:lnTo>
                    <a:pt x="126492" y="194437"/>
                  </a:lnTo>
                  <a:lnTo>
                    <a:pt x="204723" y="254508"/>
                  </a:lnTo>
                  <a:lnTo>
                    <a:pt x="174752" y="157353"/>
                  </a:lnTo>
                  <a:lnTo>
                    <a:pt x="252983" y="97155"/>
                  </a:lnTo>
                  <a:lnTo>
                    <a:pt x="156337" y="97155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0" y="97155"/>
                  </a:moveTo>
                  <a:lnTo>
                    <a:pt x="96647" y="97155"/>
                  </a:lnTo>
                  <a:lnTo>
                    <a:pt x="126492" y="0"/>
                  </a:lnTo>
                  <a:lnTo>
                    <a:pt x="156337" y="97155"/>
                  </a:lnTo>
                  <a:lnTo>
                    <a:pt x="252983" y="97155"/>
                  </a:lnTo>
                  <a:lnTo>
                    <a:pt x="174752" y="157353"/>
                  </a:lnTo>
                  <a:lnTo>
                    <a:pt x="204723" y="254508"/>
                  </a:lnTo>
                  <a:lnTo>
                    <a:pt x="126492" y="194437"/>
                  </a:lnTo>
                  <a:lnTo>
                    <a:pt x="48260" y="254508"/>
                  </a:lnTo>
                  <a:lnTo>
                    <a:pt x="78231" y="157353"/>
                  </a:lnTo>
                  <a:lnTo>
                    <a:pt x="0" y="9715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979" y="1469148"/>
              <a:ext cx="361188" cy="362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5367" y="150418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857" y="1383575"/>
              <a:ext cx="307009" cy="30829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15155" y="139141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3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783" y="1496580"/>
              <a:ext cx="361188" cy="3626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62171" y="153161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6"/>
                  </a:moveTo>
                  <a:lnTo>
                    <a:pt x="96647" y="96646"/>
                  </a:lnTo>
                  <a:lnTo>
                    <a:pt x="126491" y="0"/>
                  </a:lnTo>
                  <a:lnTo>
                    <a:pt x="156337" y="96646"/>
                  </a:lnTo>
                  <a:lnTo>
                    <a:pt x="252983" y="96646"/>
                  </a:lnTo>
                  <a:lnTo>
                    <a:pt x="174751" y="156337"/>
                  </a:lnTo>
                  <a:lnTo>
                    <a:pt x="204724" y="252983"/>
                  </a:lnTo>
                  <a:lnTo>
                    <a:pt x="126491" y="193293"/>
                  </a:lnTo>
                  <a:lnTo>
                    <a:pt x="48260" y="252983"/>
                  </a:lnTo>
                  <a:lnTo>
                    <a:pt x="78231" y="156337"/>
                  </a:lnTo>
                  <a:lnTo>
                    <a:pt x="0" y="96646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34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85128" y="1606296"/>
            <a:ext cx="2324100" cy="4628515"/>
            <a:chOff x="1885128" y="1606296"/>
            <a:chExt cx="2324100" cy="46285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7565" y="6188760"/>
            <a:ext cx="153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66900" y="2045207"/>
            <a:ext cx="5154295" cy="3776979"/>
            <a:chOff x="1866900" y="2045207"/>
            <a:chExt cx="5154295" cy="3776979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7"/>
              <a:ext cx="2895599" cy="17876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59"/>
              <a:ext cx="5154167" cy="17983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361" y="2667660"/>
            <a:ext cx="1726564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 marR="5080" indent="-73660">
              <a:lnSpc>
                <a:spcPct val="120000"/>
              </a:lnSpc>
              <a:spcBef>
                <a:spcPts val="100"/>
              </a:spcBef>
            </a:pPr>
            <a:r>
              <a:rPr sz="16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처치가 없♘을 </a:t>
            </a:r>
            <a:r>
              <a:rPr sz="1600" b="1" spc="-5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경우의</a:t>
            </a:r>
            <a:r>
              <a:rPr sz="1600" b="1" u="sng" spc="-8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  <a:p>
            <a:pPr marR="6985" algn="r">
              <a:lnSpc>
                <a:spcPct val="100000"/>
              </a:lnSpc>
              <a:spcBef>
                <a:spcPts val="384"/>
              </a:spcBef>
            </a:pPr>
            <a:r>
              <a:rPr sz="16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(counterfactual,</a:t>
            </a:r>
            <a:r>
              <a:rPr sz="1600" b="1" u="sng" spc="4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endParaRPr sz="1600">
              <a:latin typeface="Malgun Gothic"/>
              <a:cs typeface="Malgun Gothic"/>
            </a:endParaRPr>
          </a:p>
          <a:p>
            <a:pPr marR="5715" algn="r">
              <a:lnSpc>
                <a:spcPct val="100000"/>
              </a:lnSpc>
              <a:spcBef>
                <a:spcPts val="380"/>
              </a:spcBef>
            </a:pPr>
            <a:r>
              <a:rPr sz="1600" b="1" u="sng" spc="-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반사실)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26935" y="2619743"/>
            <a:ext cx="481965" cy="561340"/>
            <a:chOff x="6726935" y="2619743"/>
            <a:chExt cx="481965" cy="56134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94703" y="1980056"/>
            <a:ext cx="2045335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278130" algn="l"/>
              </a:tabLst>
            </a:pPr>
            <a:r>
              <a:rPr sz="2700" b="1" spc="-7" baseline="-4629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15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병행추세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가정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시,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01440" y="3665220"/>
            <a:ext cx="481965" cy="1671955"/>
            <a:chOff x="3901440" y="3665220"/>
            <a:chExt cx="481965" cy="1671955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8600" y="3665220"/>
              <a:ext cx="234670" cy="14645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120134" y="3765042"/>
              <a:ext cx="76200" cy="1229360"/>
            </a:xfrm>
            <a:custGeom>
              <a:avLst/>
              <a:gdLst/>
              <a:ahLst/>
              <a:cxnLst/>
              <a:rect l="l" t="t" r="r" b="b"/>
              <a:pathLst>
                <a:path w="76200" h="1229360">
                  <a:moveTo>
                    <a:pt x="25400" y="1153032"/>
                  </a:moveTo>
                  <a:lnTo>
                    <a:pt x="0" y="1153032"/>
                  </a:lnTo>
                  <a:lnTo>
                    <a:pt x="38100" y="1229232"/>
                  </a:lnTo>
                  <a:lnTo>
                    <a:pt x="69850" y="1165732"/>
                  </a:lnTo>
                  <a:lnTo>
                    <a:pt x="25400" y="1165732"/>
                  </a:lnTo>
                  <a:lnTo>
                    <a:pt x="25400" y="1153032"/>
                  </a:lnTo>
                  <a:close/>
                </a:path>
                <a:path w="76200" h="122936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1165732"/>
                  </a:lnTo>
                  <a:lnTo>
                    <a:pt x="50800" y="1165732"/>
                  </a:lnTo>
                  <a:lnTo>
                    <a:pt x="50800" y="63499"/>
                  </a:lnTo>
                  <a:close/>
                </a:path>
                <a:path w="76200" h="1229360">
                  <a:moveTo>
                    <a:pt x="76200" y="1153032"/>
                  </a:moveTo>
                  <a:lnTo>
                    <a:pt x="50800" y="1153032"/>
                  </a:lnTo>
                  <a:lnTo>
                    <a:pt x="50800" y="1165732"/>
                  </a:lnTo>
                  <a:lnTo>
                    <a:pt x="69850" y="1165732"/>
                  </a:lnTo>
                  <a:lnTo>
                    <a:pt x="76200" y="1153032"/>
                  </a:lnTo>
                  <a:close/>
                </a:path>
                <a:path w="76200" h="122936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122936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51557" y="3511422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1561719" y="4316095"/>
            <a:ext cx="3524885" cy="125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C7C7C"/>
                </a:solidFill>
                <a:latin typeface="Malgun Gothic"/>
                <a:cs typeface="Malgun Gothic"/>
              </a:rPr>
              <a:t>병행추세</a:t>
            </a:r>
            <a:endParaRPr sz="1600">
              <a:latin typeface="Malgun Gothic"/>
              <a:cs typeface="Malgun Gothic"/>
            </a:endParaRPr>
          </a:p>
          <a:p>
            <a:pPr marL="1047750">
              <a:lnSpc>
                <a:spcPct val="100000"/>
              </a:lnSpc>
              <a:spcBef>
                <a:spcPts val="150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2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700" b="1" spc="-7" baseline="-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 baseline="-23148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15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48098" y="985545"/>
            <a:ext cx="315468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순수한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효과를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알기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위해서는 </a:t>
            </a:r>
            <a:r>
              <a:rPr sz="1600" b="1" spc="-5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누구와 누구를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비교해야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하나?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15965" cy="3852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반사실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(counterfactual)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419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현실에서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일어나지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않았지만,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endParaRPr sz="2000">
              <a:latin typeface="Malgun Gothic"/>
              <a:cs typeface="Malgun Gothic"/>
            </a:endParaRPr>
          </a:p>
          <a:p>
            <a:pPr marL="241935" algn="ctr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다르게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이루어졌다면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발생했을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가상의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~했다면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어땠을까?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국가가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37020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관측하기가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어렵기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DID에서는</a:t>
            </a:r>
            <a:endParaRPr sz="2000">
              <a:latin typeface="Malgun Gothic"/>
              <a:cs typeface="Malgun Gothic"/>
            </a:endParaRPr>
          </a:p>
          <a:p>
            <a:pPr marL="241935" algn="ct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반사실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가정함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923" y="1175003"/>
            <a:ext cx="1760220" cy="2523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3028" y="5138928"/>
            <a:ext cx="2555748" cy="1341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0923" y="4096511"/>
            <a:ext cx="1760220" cy="2383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603" y="5138928"/>
            <a:ext cx="1827276" cy="13411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9615" cy="5315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endParaRPr sz="2000">
              <a:latin typeface="Malgun Gothic"/>
              <a:cs typeface="Malgun Gothic"/>
            </a:endParaRPr>
          </a:p>
          <a:p>
            <a:pPr marL="1021080" marR="90805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포함하기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준실험(quasi-experimental)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299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772" y="1885899"/>
            <a:ext cx="8134984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800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279400" marR="17780" indent="-229235">
              <a:lnSpc>
                <a:spcPct val="110000"/>
              </a:lnSpc>
              <a:buFont typeface="Wingdings"/>
              <a:buChar char=""/>
              <a:tabLst>
                <a:tab pos="2800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이란,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어떠한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평균적인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279400" marR="53975" indent="-229235">
              <a:lnSpc>
                <a:spcPct val="110000"/>
              </a:lnSpc>
              <a:buFont typeface="Wingdings"/>
              <a:buChar char=""/>
              <a:tabLst>
                <a:tab pos="2800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상황에서,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는 두 그룹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 이전과 이후라는 두 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 대해 다음 네가지의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상태를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sz="20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30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sz="2000" spc="-6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97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fter)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sz="2000" spc="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spc="1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sz="20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  <a:tab pos="737235" algn="l"/>
              </a:tabLst>
            </a:pPr>
            <a:r>
              <a:rPr sz="2000" spc="-3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spc="-52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fter) 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357" y="848385"/>
            <a:ext cx="48113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추정량의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추정에는 선형회귀모형이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주로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활용됨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(DID는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프레임워크)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933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전후의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2892" y="1603755"/>
          <a:ext cx="6096000" cy="110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이후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sz="18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sz="18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4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002" y="3034664"/>
            <a:ext cx="4391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(1)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200" b="1" spc="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2794" y="3098292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0" y="0"/>
                </a:moveTo>
                <a:lnTo>
                  <a:pt x="1082293" y="11430"/>
                </a:lnTo>
                <a:lnTo>
                  <a:pt x="1098601" y="18504"/>
                </a:lnTo>
                <a:lnTo>
                  <a:pt x="1112646" y="28305"/>
                </a:lnTo>
                <a:lnTo>
                  <a:pt x="1141170" y="73852"/>
                </a:lnTo>
                <a:lnTo>
                  <a:pt x="1149465" y="115623"/>
                </a:lnTo>
                <a:lnTo>
                  <a:pt x="1150492" y="139700"/>
                </a:lnTo>
                <a:lnTo>
                  <a:pt x="1149465" y="164580"/>
                </a:lnTo>
                <a:lnTo>
                  <a:pt x="1141170" y="207529"/>
                </a:lnTo>
                <a:lnTo>
                  <a:pt x="1112694" y="253730"/>
                </a:lnTo>
                <a:lnTo>
                  <a:pt x="1082675" y="270763"/>
                </a:lnTo>
                <a:lnTo>
                  <a:pt x="1086230" y="282321"/>
                </a:lnTo>
                <a:lnTo>
                  <a:pt x="1124775" y="264191"/>
                </a:lnTo>
                <a:lnTo>
                  <a:pt x="1153032" y="232918"/>
                </a:lnTo>
                <a:lnTo>
                  <a:pt x="1170463" y="191071"/>
                </a:lnTo>
                <a:lnTo>
                  <a:pt x="1176273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0" y="0"/>
                </a:lnTo>
                <a:close/>
              </a:path>
              <a:path w="117665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5278" y="3008757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24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22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4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11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165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5709" y="3008757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2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75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2625" spc="-112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36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3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22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400" spc="1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0490" y="3471417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Cambria Math"/>
                <a:cs typeface="Cambria Math"/>
              </a:rPr>
              <a:t>𝑇</a:t>
            </a:r>
            <a:r>
              <a:rPr sz="1950" spc="-172" baseline="-14957" dirty="0">
                <a:latin typeface="Cambria Math"/>
                <a:cs typeface="Cambria Math"/>
              </a:rPr>
              <a:t>𝐴</a:t>
            </a:r>
            <a:r>
              <a:rPr sz="1950" spc="29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𝑇</a:t>
            </a:r>
            <a:r>
              <a:rPr sz="1950" spc="-30" baseline="-14957" dirty="0">
                <a:latin typeface="Cambria Math"/>
                <a:cs typeface="Cambria Math"/>
              </a:rPr>
              <a:t>𝐵</a:t>
            </a:r>
            <a:r>
              <a:rPr sz="1800" spc="-20" dirty="0">
                <a:latin typeface="Malgun Gothic"/>
                <a:cs typeface="Malgun Gothic"/>
              </a:rPr>
              <a:t>: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처치군의 처치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전/후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1800" spc="-70" dirty="0">
                <a:latin typeface="Cambria Math"/>
                <a:cs typeface="Cambria Math"/>
              </a:rPr>
              <a:t>𝐶</a:t>
            </a:r>
            <a:r>
              <a:rPr sz="1950" spc="-104" baseline="-14957" dirty="0">
                <a:latin typeface="Cambria Math"/>
                <a:cs typeface="Cambria Math"/>
              </a:rPr>
              <a:t>𝐴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𝐶</a:t>
            </a:r>
            <a:r>
              <a:rPr sz="1950" spc="15" baseline="-14957" dirty="0">
                <a:latin typeface="Cambria Math"/>
                <a:cs typeface="Cambria Math"/>
              </a:rPr>
              <a:t>𝐵</a:t>
            </a:r>
            <a:r>
              <a:rPr sz="1800" spc="1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 처치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전/후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5809" y="4783835"/>
            <a:ext cx="1170305" cy="282575"/>
          </a:xfrm>
          <a:custGeom>
            <a:avLst/>
            <a:gdLst/>
            <a:ahLst/>
            <a:cxnLst/>
            <a:rect l="l" t="t" r="r" b="b"/>
            <a:pathLst>
              <a:path w="1170304" h="282575">
                <a:moveTo>
                  <a:pt x="1080135" y="0"/>
                </a:moveTo>
                <a:lnTo>
                  <a:pt x="1076070" y="11430"/>
                </a:lnTo>
                <a:lnTo>
                  <a:pt x="1092434" y="18575"/>
                </a:lnTo>
                <a:lnTo>
                  <a:pt x="1106487" y="28400"/>
                </a:lnTo>
                <a:lnTo>
                  <a:pt x="1135020" y="73854"/>
                </a:lnTo>
                <a:lnTo>
                  <a:pt x="1143351" y="115677"/>
                </a:lnTo>
                <a:lnTo>
                  <a:pt x="1144396" y="139826"/>
                </a:lnTo>
                <a:lnTo>
                  <a:pt x="1143349" y="164689"/>
                </a:lnTo>
                <a:lnTo>
                  <a:pt x="1134967" y="207603"/>
                </a:lnTo>
                <a:lnTo>
                  <a:pt x="1106487" y="253857"/>
                </a:lnTo>
                <a:lnTo>
                  <a:pt x="1076578" y="270890"/>
                </a:lnTo>
                <a:lnTo>
                  <a:pt x="1080135" y="282320"/>
                </a:lnTo>
                <a:lnTo>
                  <a:pt x="1118631" y="264302"/>
                </a:lnTo>
                <a:lnTo>
                  <a:pt x="1146937" y="233044"/>
                </a:lnTo>
                <a:lnTo>
                  <a:pt x="1164367" y="191134"/>
                </a:lnTo>
                <a:lnTo>
                  <a:pt x="1170177" y="141224"/>
                </a:lnTo>
                <a:lnTo>
                  <a:pt x="1168723" y="115341"/>
                </a:lnTo>
                <a:lnTo>
                  <a:pt x="1157051" y="69482"/>
                </a:lnTo>
                <a:lnTo>
                  <a:pt x="1133927" y="32146"/>
                </a:lnTo>
                <a:lnTo>
                  <a:pt x="1100589" y="7381"/>
                </a:lnTo>
                <a:lnTo>
                  <a:pt x="1080135" y="0"/>
                </a:lnTo>
                <a:close/>
              </a:path>
              <a:path w="117030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334"/>
                </a:lnTo>
                <a:lnTo>
                  <a:pt x="6949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677"/>
                </a:lnTo>
                <a:lnTo>
                  <a:pt x="35083" y="73854"/>
                </a:lnTo>
                <a:lnTo>
                  <a:pt x="63674" y="28400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191" y="4121607"/>
            <a:ext cx="7473950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sz="1800" b="1" dirty="0">
                <a:latin typeface="Malgun Gothic"/>
                <a:cs typeface="Malgun Gothic"/>
              </a:rPr>
              <a:t> =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처치군의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결과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변화</a:t>
            </a:r>
            <a:r>
              <a:rPr sz="1800" b="1" dirty="0">
                <a:latin typeface="Malgun Gothic"/>
                <a:cs typeface="Malgun Gothic"/>
              </a:rPr>
              <a:t> –</a:t>
            </a:r>
            <a:r>
              <a:rPr sz="1800" b="1" spc="-5" dirty="0">
                <a:latin typeface="Malgun Gothic"/>
                <a:cs typeface="Malgun Gothic"/>
              </a:rPr>
              <a:t> 대조군의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결과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tabLst>
                <a:tab pos="4655820" algn="l"/>
                <a:tab pos="5820410" algn="l"/>
              </a:tabLst>
            </a:pP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(2)</a:t>
            </a:r>
            <a:r>
              <a:rPr sz="2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200" b="1" spc="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200" b="1" spc="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=	</a:t>
            </a:r>
            <a:r>
              <a:rPr sz="2400" spc="-16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24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405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1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-165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	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75" dirty="0">
                <a:solidFill>
                  <a:srgbClr val="2A2C2C"/>
                </a:solidFill>
                <a:latin typeface="Cambria Math"/>
                <a:cs typeface="Cambria Math"/>
              </a:rPr>
              <a:t>(𝑇</a:t>
            </a:r>
            <a:r>
              <a:rPr sz="2625" spc="-112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spc="-6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22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400" spc="1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697865">
              <a:lnSpc>
                <a:spcPct val="100000"/>
              </a:lnSpc>
              <a:spcBef>
                <a:spcPts val="825"/>
              </a:spcBef>
            </a:pPr>
            <a:r>
              <a:rPr sz="1800" spc="-114" dirty="0">
                <a:latin typeface="Cambria Math"/>
                <a:cs typeface="Cambria Math"/>
              </a:rPr>
              <a:t>𝑇</a:t>
            </a:r>
            <a:r>
              <a:rPr sz="1950" spc="-172" baseline="-14957" dirty="0">
                <a:latin typeface="Cambria Math"/>
                <a:cs typeface="Cambria Math"/>
              </a:rPr>
              <a:t>𝐴</a:t>
            </a:r>
            <a:r>
              <a:rPr sz="1950" spc="4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𝐶</a:t>
            </a:r>
            <a:r>
              <a:rPr sz="1950" spc="-30" baseline="-14957" dirty="0">
                <a:latin typeface="Cambria Math"/>
                <a:cs typeface="Cambria Math"/>
              </a:rPr>
              <a:t>𝐴</a:t>
            </a:r>
            <a:r>
              <a:rPr sz="1800" spc="-20" dirty="0">
                <a:latin typeface="Malgun Gothic"/>
                <a:cs typeface="Malgun Gothic"/>
              </a:rPr>
              <a:t>: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차이</a:t>
            </a:r>
            <a:endParaRPr sz="1800">
              <a:latin typeface="Malgun Gothic"/>
              <a:cs typeface="Malgun Gothic"/>
            </a:endParaRPr>
          </a:p>
          <a:p>
            <a:pPr marL="697865">
              <a:lnSpc>
                <a:spcPct val="100000"/>
              </a:lnSpc>
            </a:pPr>
            <a:r>
              <a:rPr sz="1800" spc="-80" dirty="0">
                <a:latin typeface="Cambria Math"/>
                <a:cs typeface="Cambria Math"/>
              </a:rPr>
              <a:t>𝑇</a:t>
            </a:r>
            <a:r>
              <a:rPr sz="1950" spc="-120" baseline="-14957" dirty="0">
                <a:latin typeface="Cambria Math"/>
                <a:cs typeface="Cambria Math"/>
              </a:rPr>
              <a:t>𝐵</a:t>
            </a:r>
            <a:r>
              <a:rPr sz="1950" spc="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10" dirty="0">
                <a:latin typeface="Cambria Math"/>
                <a:cs typeface="Cambria Math"/>
              </a:rPr>
              <a:t>𝐶</a:t>
            </a:r>
            <a:r>
              <a:rPr sz="1950" spc="15" baseline="-14957" dirty="0">
                <a:latin typeface="Cambria Math"/>
                <a:cs typeface="Cambria Math"/>
              </a:rPr>
              <a:t>𝐵</a:t>
            </a:r>
            <a:r>
              <a:rPr sz="1800" spc="10" dirty="0">
                <a:latin typeface="Malgun Gothic"/>
                <a:cs typeface="Malgun Gothic"/>
              </a:rPr>
              <a:t>: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처치군과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차이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93114" y="5796178"/>
            <a:ext cx="257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sz="1800" b="1" spc="-2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=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2910" y="5781789"/>
            <a:ext cx="2413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0217" y="5796178"/>
            <a:ext cx="175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그룹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차이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–</a:t>
            </a:r>
            <a:r>
              <a:rPr sz="1800" b="1" spc="-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5842" y="5781789"/>
            <a:ext cx="2413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3658" y="5796178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그룹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차이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3338" y="795274"/>
            <a:ext cx="143891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반사실</a:t>
            </a:r>
            <a:r>
              <a:rPr sz="18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𝑇</a:t>
            </a:r>
            <a:r>
              <a:rPr sz="1950" spc="-7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1800" b="1" spc="-50" dirty="0">
                <a:solidFill>
                  <a:srgbClr val="FF0000"/>
                </a:solidFill>
                <a:latin typeface="Malgun Gothic"/>
                <a:cs typeface="Malgun Gothic"/>
              </a:rPr>
              <a:t>’</a:t>
            </a:r>
            <a:r>
              <a:rPr sz="18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은 </a:t>
            </a:r>
            <a:r>
              <a:rPr sz="1800" b="1" spc="-6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8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표현?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6038" y="3507740"/>
            <a:ext cx="10013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6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차분?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3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5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01440" y="3537191"/>
            <a:ext cx="3307079" cy="1800225"/>
            <a:chOff x="3901440" y="3537191"/>
            <a:chExt cx="3307079" cy="180022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202688" y="2521711"/>
            <a:ext cx="3244215" cy="13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32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642620" algn="ctr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23944" y="3957828"/>
            <a:ext cx="2074545" cy="1164590"/>
            <a:chOff x="4123944" y="3957828"/>
            <a:chExt cx="2074545" cy="1164590"/>
          </a:xfrm>
        </p:grpSpPr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23944" y="4966652"/>
              <a:ext cx="1999488" cy="10661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67378" y="500253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63411" y="3957828"/>
              <a:ext cx="234670" cy="11643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44945" y="4057650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0"/>
                  </a:moveTo>
                  <a:lnTo>
                    <a:pt x="0" y="853820"/>
                  </a:lnTo>
                  <a:lnTo>
                    <a:pt x="38100" y="930020"/>
                  </a:lnTo>
                  <a:lnTo>
                    <a:pt x="69850" y="866520"/>
                  </a:lnTo>
                  <a:lnTo>
                    <a:pt x="25400" y="866520"/>
                  </a:lnTo>
                  <a:lnTo>
                    <a:pt x="25400" y="853820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0"/>
                  </a:lnTo>
                  <a:lnTo>
                    <a:pt x="50800" y="866520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0"/>
                  </a:moveTo>
                  <a:lnTo>
                    <a:pt x="50800" y="853820"/>
                  </a:lnTo>
                  <a:lnTo>
                    <a:pt x="50800" y="866520"/>
                  </a:lnTo>
                  <a:lnTo>
                    <a:pt x="69850" y="866520"/>
                  </a:lnTo>
                  <a:lnTo>
                    <a:pt x="76200" y="853820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60261" y="4428235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sz="1950" spc="217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28944" y="4015676"/>
            <a:ext cx="1009015" cy="106680"/>
            <a:chOff x="6028944" y="4015676"/>
            <a:chExt cx="1009015" cy="106680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8944" y="4015676"/>
              <a:ext cx="1008900" cy="10661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072378" y="405155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77565" y="6170846"/>
            <a:ext cx="1530350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3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5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15388" y="3171774"/>
            <a:ext cx="2019935" cy="7359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R="17780" algn="r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43933" y="2521711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23944" y="3973067"/>
            <a:ext cx="2074545" cy="1164590"/>
            <a:chOff x="4123944" y="3973067"/>
            <a:chExt cx="2074545" cy="1164590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23944" y="4974272"/>
              <a:ext cx="1999488" cy="1066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67378" y="501015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3411" y="3973067"/>
              <a:ext cx="234670" cy="11643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44945" y="4072889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1"/>
                  </a:moveTo>
                  <a:lnTo>
                    <a:pt x="0" y="853821"/>
                  </a:lnTo>
                  <a:lnTo>
                    <a:pt x="38100" y="930021"/>
                  </a:lnTo>
                  <a:lnTo>
                    <a:pt x="69850" y="866521"/>
                  </a:lnTo>
                  <a:lnTo>
                    <a:pt x="25400" y="866521"/>
                  </a:lnTo>
                  <a:lnTo>
                    <a:pt x="25400" y="853821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1"/>
                  </a:lnTo>
                  <a:lnTo>
                    <a:pt x="50800" y="866521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1"/>
                  </a:moveTo>
                  <a:lnTo>
                    <a:pt x="50800" y="853821"/>
                  </a:lnTo>
                  <a:lnTo>
                    <a:pt x="50800" y="866521"/>
                  </a:lnTo>
                  <a:lnTo>
                    <a:pt x="69850" y="866521"/>
                  </a:lnTo>
                  <a:lnTo>
                    <a:pt x="76200" y="853821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60261" y="4435602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sz="1950" spc="217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1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04132" y="2017763"/>
            <a:ext cx="3104515" cy="1833880"/>
            <a:chOff x="4104132" y="2017763"/>
            <a:chExt cx="3104515" cy="1833880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3427" y="2017763"/>
              <a:ext cx="234670" cy="98146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34961" y="2117597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4">
                  <a:moveTo>
                    <a:pt x="25400" y="671067"/>
                  </a:moveTo>
                  <a:lnTo>
                    <a:pt x="0" y="671067"/>
                  </a:lnTo>
                  <a:lnTo>
                    <a:pt x="38100" y="747267"/>
                  </a:lnTo>
                  <a:lnTo>
                    <a:pt x="69850" y="683767"/>
                  </a:lnTo>
                  <a:lnTo>
                    <a:pt x="25400" y="683767"/>
                  </a:lnTo>
                  <a:lnTo>
                    <a:pt x="25400" y="671067"/>
                  </a:lnTo>
                  <a:close/>
                </a:path>
                <a:path w="76200" h="74739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7"/>
                  </a:lnTo>
                  <a:lnTo>
                    <a:pt x="50800" y="683767"/>
                  </a:lnTo>
                  <a:lnTo>
                    <a:pt x="50800" y="63500"/>
                  </a:lnTo>
                  <a:close/>
                </a:path>
                <a:path w="76200" h="747394">
                  <a:moveTo>
                    <a:pt x="76200" y="671067"/>
                  </a:moveTo>
                  <a:lnTo>
                    <a:pt x="50800" y="671067"/>
                  </a:lnTo>
                  <a:lnTo>
                    <a:pt x="50800" y="683767"/>
                  </a:lnTo>
                  <a:lnTo>
                    <a:pt x="69850" y="683767"/>
                  </a:lnTo>
                  <a:lnTo>
                    <a:pt x="76200" y="671067"/>
                  </a:lnTo>
                  <a:close/>
                </a:path>
                <a:path w="76200" h="74739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94703" y="2251623"/>
            <a:ext cx="1748789" cy="7378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815"/>
              </a:spcBef>
            </a:pPr>
            <a:r>
              <a:rPr sz="1600" b="1" spc="-5" dirty="0">
                <a:solidFill>
                  <a:srgbClr val="FF5B89"/>
                </a:solidFill>
                <a:latin typeface="Malgun Gothic"/>
                <a:cs typeface="Malgun Gothic"/>
              </a:rPr>
              <a:t>DID</a:t>
            </a:r>
            <a:r>
              <a:rPr sz="1600" b="1" spc="-5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5B89"/>
                </a:solidFill>
                <a:latin typeface="Malgun Gothic"/>
                <a:cs typeface="Malgun Gothic"/>
              </a:rPr>
              <a:t>Estimator!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2425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	</a:t>
            </a:r>
            <a:r>
              <a:rPr sz="2400" b="1" spc="-7" baseline="1736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2400" b="1" spc="-37" baseline="1736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2400" b="1" spc="-44" baseline="1736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endParaRPr sz="2400" baseline="1736">
              <a:latin typeface="Malgun Gothic"/>
              <a:cs typeface="Malgun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68017" y="3878525"/>
              <a:ext cx="399408" cy="3994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866900" y="4023296"/>
            <a:ext cx="5171440" cy="1798955"/>
            <a:chOff x="1866900" y="4023296"/>
            <a:chExt cx="5171440" cy="1798955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28944" y="4023296"/>
              <a:ext cx="1008900" cy="1066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072378" y="405917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77565" y="6170846"/>
            <a:ext cx="1530350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02211"/>
            <a:ext cx="1238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67741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8238" y="2518410"/>
            <a:ext cx="1743710" cy="654050"/>
          </a:xfrm>
          <a:custGeom>
            <a:avLst/>
            <a:gdLst/>
            <a:ahLst/>
            <a:cxnLst/>
            <a:rect l="l" t="t" r="r" b="b"/>
            <a:pathLst>
              <a:path w="1743709" h="654050">
                <a:moveTo>
                  <a:pt x="0" y="653796"/>
                </a:moveTo>
                <a:lnTo>
                  <a:pt x="1743455" y="653796"/>
                </a:lnTo>
                <a:lnTo>
                  <a:pt x="1743455" y="0"/>
                </a:lnTo>
                <a:lnTo>
                  <a:pt x="0" y="0"/>
                </a:lnTo>
                <a:lnTo>
                  <a:pt x="0" y="6537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38238" y="2518410"/>
            <a:ext cx="174371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latin typeface="Malgun Gothic"/>
                <a:cs typeface="Malgun Gothic"/>
              </a:rPr>
              <a:t>시간의 흐름에 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따른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효과 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(=대조군의</a:t>
            </a:r>
            <a:r>
              <a:rPr sz="1600" b="1" spc="-7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변화) </a:t>
            </a:r>
            <a:r>
              <a:rPr sz="1600" b="1" spc="-54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</a:t>
            </a:r>
            <a:r>
              <a:rPr sz="1600" spc="-5" dirty="0">
                <a:latin typeface="Cambria Math"/>
                <a:cs typeface="Cambria Math"/>
              </a:rPr>
              <a:t>𝑪</a:t>
            </a:r>
            <a:r>
              <a:rPr sz="1725" spc="-7" baseline="-16908" dirty="0">
                <a:latin typeface="Cambria Math"/>
                <a:cs typeface="Cambria Math"/>
              </a:rPr>
              <a:t>𝑨</a:t>
            </a:r>
            <a:r>
              <a:rPr sz="1725" spc="247" baseline="-16908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𝑪</a:t>
            </a:r>
            <a:r>
              <a:rPr sz="1725" spc="30" baseline="-16908" dirty="0">
                <a:latin typeface="Cambria Math"/>
                <a:cs typeface="Cambria Math"/>
              </a:rPr>
              <a:t>𝑩</a:t>
            </a:r>
            <a:r>
              <a:rPr sz="1600" b="1" spc="20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26" name="object 26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sz="1600" spc="-2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04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7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 (</a:t>
            </a:r>
            <a:r>
              <a:rPr sz="1600" spc="-19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04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처치군의 변화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40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25" dirty="0">
                <a:latin typeface="Cambria Math"/>
                <a:cs typeface="Cambria Math"/>
              </a:rPr>
              <a:t>𝑻</a:t>
            </a:r>
            <a:r>
              <a:rPr sz="1725" spc="37" baseline="-14492" dirty="0">
                <a:latin typeface="Cambria Math"/>
                <a:cs typeface="Cambria Math"/>
              </a:rPr>
              <a:t>𝑩</a:t>
            </a:r>
            <a:r>
              <a:rPr sz="1600" b="1" spc="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5" name="object 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77565" y="6170846"/>
            <a:ext cx="1530350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3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5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02526" y="3277870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𝑪</a:t>
            </a:r>
            <a:r>
              <a:rPr sz="1950" spc="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38600" y="3651503"/>
            <a:ext cx="234950" cy="1524000"/>
            <a:chOff x="4038600" y="3651503"/>
            <a:chExt cx="234950" cy="15240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8600" y="3651503"/>
              <a:ext cx="234670" cy="15240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20134" y="3751325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4"/>
                  </a:moveTo>
                  <a:lnTo>
                    <a:pt x="0" y="1213104"/>
                  </a:lnTo>
                  <a:lnTo>
                    <a:pt x="38100" y="1289304"/>
                  </a:lnTo>
                  <a:lnTo>
                    <a:pt x="69850" y="1225804"/>
                  </a:lnTo>
                  <a:lnTo>
                    <a:pt x="25400" y="1225804"/>
                  </a:lnTo>
                  <a:lnTo>
                    <a:pt x="25400" y="1213104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4"/>
                  </a:lnTo>
                  <a:lnTo>
                    <a:pt x="50800" y="1225804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4"/>
                  </a:moveTo>
                  <a:lnTo>
                    <a:pt x="50800" y="1213104"/>
                  </a:lnTo>
                  <a:lnTo>
                    <a:pt x="50800" y="1225804"/>
                  </a:lnTo>
                  <a:lnTo>
                    <a:pt x="69850" y="1225804"/>
                  </a:lnTo>
                  <a:lnTo>
                    <a:pt x="76200" y="1213104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95317" y="4209999"/>
            <a:ext cx="886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6F2F9F"/>
                </a:solidFill>
                <a:latin typeface="Cambria Math"/>
                <a:cs typeface="Cambria Math"/>
              </a:rPr>
              <a:t>𝑻</a:t>
            </a:r>
            <a:r>
              <a:rPr sz="1950" spc="7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r>
              <a:rPr sz="1950" spc="202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3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spc="7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45807" y="2017776"/>
            <a:ext cx="234950" cy="2185670"/>
            <a:chOff x="6845807" y="2017776"/>
            <a:chExt cx="234950" cy="2185670"/>
          </a:xfrm>
        </p:grpSpPr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5807" y="2017776"/>
              <a:ext cx="234670" cy="218541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927341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77565" y="6170846"/>
            <a:ext cx="1530350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1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22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29861" y="1443989"/>
            <a:ext cx="2170430" cy="862965"/>
          </a:xfrm>
          <a:custGeom>
            <a:avLst/>
            <a:gdLst/>
            <a:ahLst/>
            <a:cxnLst/>
            <a:rect l="l" t="t" r="r" b="b"/>
            <a:pathLst>
              <a:path w="2170429" h="862964">
                <a:moveTo>
                  <a:pt x="0" y="862584"/>
                </a:moveTo>
                <a:lnTo>
                  <a:pt x="2170176" y="862584"/>
                </a:lnTo>
                <a:lnTo>
                  <a:pt x="2170176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83709" y="1474088"/>
            <a:ext cx="18427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처치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후의</a:t>
            </a:r>
            <a:r>
              <a:rPr sz="1600" b="1" spc="-4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처치군과 </a:t>
            </a:r>
            <a:r>
              <a:rPr sz="1600" b="1" spc="-54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대조군의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차이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(𝑻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09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𝑪</a:t>
            </a:r>
            <a:r>
              <a:rPr sz="1725" spc="30" baseline="-14492" dirty="0">
                <a:latin typeface="Cambria Math"/>
                <a:cs typeface="Cambria Math"/>
              </a:rPr>
              <a:t>𝑨</a:t>
            </a:r>
            <a:r>
              <a:rPr sz="1600" b="1" spc="20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93764" y="2017776"/>
            <a:ext cx="2616835" cy="2185670"/>
            <a:chOff x="6493764" y="2017776"/>
            <a:chExt cx="2616835" cy="2185670"/>
          </a:xfrm>
        </p:grpSpPr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93764" y="2017776"/>
              <a:ext cx="234670" cy="218541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75298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5808" y="2670048"/>
              <a:ext cx="234670" cy="1524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927342" y="2769870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3"/>
                  </a:moveTo>
                  <a:lnTo>
                    <a:pt x="0" y="1213103"/>
                  </a:lnTo>
                  <a:lnTo>
                    <a:pt x="38100" y="1289303"/>
                  </a:lnTo>
                  <a:lnTo>
                    <a:pt x="69850" y="1225803"/>
                  </a:lnTo>
                  <a:lnTo>
                    <a:pt x="25400" y="1225803"/>
                  </a:lnTo>
                  <a:lnTo>
                    <a:pt x="25400" y="1213103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3"/>
                  </a:lnTo>
                  <a:lnTo>
                    <a:pt x="50800" y="1225803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3"/>
                  </a:moveTo>
                  <a:lnTo>
                    <a:pt x="50800" y="1213103"/>
                  </a:lnTo>
                  <a:lnTo>
                    <a:pt x="50800" y="1225803"/>
                  </a:lnTo>
                  <a:lnTo>
                    <a:pt x="69850" y="1225803"/>
                  </a:lnTo>
                  <a:lnTo>
                    <a:pt x="76200" y="1213103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94626" y="3025902"/>
              <a:ext cx="1805939" cy="951230"/>
            </a:xfrm>
            <a:custGeom>
              <a:avLst/>
              <a:gdLst/>
              <a:ahLst/>
              <a:cxnLst/>
              <a:rect l="l" t="t" r="r" b="b"/>
              <a:pathLst>
                <a:path w="1805940" h="951229">
                  <a:moveTo>
                    <a:pt x="0" y="950976"/>
                  </a:moveTo>
                  <a:lnTo>
                    <a:pt x="1805939" y="950976"/>
                  </a:lnTo>
                  <a:lnTo>
                    <a:pt x="1805939" y="0"/>
                  </a:lnTo>
                  <a:lnTo>
                    <a:pt x="0" y="0"/>
                  </a:lnTo>
                  <a:lnTo>
                    <a:pt x="0" y="950976"/>
                  </a:lnTo>
                  <a:close/>
                </a:path>
              </a:pathLst>
            </a:custGeom>
            <a:ln w="190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347839" y="3026559"/>
            <a:ext cx="156972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기존의</a:t>
            </a:r>
            <a:r>
              <a:rPr sz="1600" b="1" spc="-8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처치군과 </a:t>
            </a:r>
            <a:r>
              <a:rPr sz="1600" b="1" spc="-550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대조군의 </a:t>
            </a:r>
            <a:r>
              <a:rPr sz="1600" b="1" spc="-5" dirty="0">
                <a:latin typeface="Malgun Gothic"/>
                <a:cs typeface="Malgun Gothic"/>
              </a:rPr>
              <a:t>차이 </a:t>
            </a:r>
            <a:r>
              <a:rPr sz="1600" b="1" dirty="0">
                <a:latin typeface="Malgun Gothic"/>
                <a:cs typeface="Malgun Gothic"/>
              </a:rPr>
              <a:t> 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𝑩</a:t>
            </a:r>
            <a:r>
              <a:rPr sz="1725" spc="247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25" dirty="0">
                <a:latin typeface="Cambria Math"/>
                <a:cs typeface="Cambria Math"/>
              </a:rPr>
              <a:t>𝑪</a:t>
            </a:r>
            <a:r>
              <a:rPr sz="1725" spc="37" baseline="-14492" dirty="0">
                <a:latin typeface="Cambria Math"/>
                <a:cs typeface="Cambria Math"/>
              </a:rPr>
              <a:t>𝑩</a:t>
            </a:r>
            <a:r>
              <a:rPr sz="1600" b="1" spc="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943343" y="1549400"/>
            <a:ext cx="901700" cy="2023110"/>
            <a:chOff x="6943343" y="1549400"/>
            <a:chExt cx="901700" cy="2023110"/>
          </a:xfrm>
        </p:grpSpPr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3343" y="3395433"/>
              <a:ext cx="402386" cy="17682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988301" y="3429761"/>
              <a:ext cx="306705" cy="71755"/>
            </a:xfrm>
            <a:custGeom>
              <a:avLst/>
              <a:gdLst/>
              <a:ahLst/>
              <a:cxnLst/>
              <a:rect l="l" t="t" r="r" b="b"/>
              <a:pathLst>
                <a:path w="306704" h="71754">
                  <a:moveTo>
                    <a:pt x="0" y="0"/>
                  </a:moveTo>
                  <a:lnTo>
                    <a:pt x="306197" y="71247"/>
                  </a:lnTo>
                </a:path>
              </a:pathLst>
            </a:custGeom>
            <a:ln w="253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64628" y="1549400"/>
              <a:ext cx="780415" cy="187960"/>
            </a:xfrm>
            <a:custGeom>
              <a:avLst/>
              <a:gdLst/>
              <a:ahLst/>
              <a:cxnLst/>
              <a:rect l="l" t="t" r="r" b="b"/>
              <a:pathLst>
                <a:path w="780415" h="187960">
                  <a:moveTo>
                    <a:pt x="720090" y="0"/>
                  </a:moveTo>
                  <a:lnTo>
                    <a:pt x="717423" y="7620"/>
                  </a:lnTo>
                  <a:lnTo>
                    <a:pt x="728281" y="12336"/>
                  </a:lnTo>
                  <a:lnTo>
                    <a:pt x="737616" y="18875"/>
                  </a:lnTo>
                  <a:lnTo>
                    <a:pt x="760110" y="62404"/>
                  </a:lnTo>
                  <a:lnTo>
                    <a:pt x="762889" y="92963"/>
                  </a:lnTo>
                  <a:lnTo>
                    <a:pt x="762178" y="109537"/>
                  </a:lnTo>
                  <a:lnTo>
                    <a:pt x="751713" y="150113"/>
                  </a:lnTo>
                  <a:lnTo>
                    <a:pt x="717676" y="180212"/>
                  </a:lnTo>
                  <a:lnTo>
                    <a:pt x="720090" y="187833"/>
                  </a:lnTo>
                  <a:lnTo>
                    <a:pt x="755969" y="166491"/>
                  </a:lnTo>
                  <a:lnTo>
                    <a:pt x="776081" y="127126"/>
                  </a:lnTo>
                  <a:lnTo>
                    <a:pt x="779906" y="93979"/>
                  </a:lnTo>
                  <a:lnTo>
                    <a:pt x="778952" y="76737"/>
                  </a:lnTo>
                  <a:lnTo>
                    <a:pt x="764540" y="32892"/>
                  </a:lnTo>
                  <a:lnTo>
                    <a:pt x="733714" y="4925"/>
                  </a:lnTo>
                  <a:lnTo>
                    <a:pt x="720090" y="0"/>
                  </a:lnTo>
                  <a:close/>
                </a:path>
                <a:path w="780415" h="187960">
                  <a:moveTo>
                    <a:pt x="59817" y="0"/>
                  </a:moveTo>
                  <a:lnTo>
                    <a:pt x="24044" y="21395"/>
                  </a:lnTo>
                  <a:lnTo>
                    <a:pt x="3841" y="60817"/>
                  </a:lnTo>
                  <a:lnTo>
                    <a:pt x="0" y="93979"/>
                  </a:lnTo>
                  <a:lnTo>
                    <a:pt x="954" y="111220"/>
                  </a:lnTo>
                  <a:lnTo>
                    <a:pt x="15367" y="154939"/>
                  </a:lnTo>
                  <a:lnTo>
                    <a:pt x="46174" y="182925"/>
                  </a:lnTo>
                  <a:lnTo>
                    <a:pt x="59817" y="187833"/>
                  </a:lnTo>
                  <a:lnTo>
                    <a:pt x="62229" y="180212"/>
                  </a:lnTo>
                  <a:lnTo>
                    <a:pt x="51536" y="175474"/>
                  </a:lnTo>
                  <a:lnTo>
                    <a:pt x="42306" y="168878"/>
                  </a:lnTo>
                  <a:lnTo>
                    <a:pt x="19843" y="124587"/>
                  </a:lnTo>
                  <a:lnTo>
                    <a:pt x="17018" y="92963"/>
                  </a:lnTo>
                  <a:lnTo>
                    <a:pt x="17728" y="76987"/>
                  </a:lnTo>
                  <a:lnTo>
                    <a:pt x="28194" y="37464"/>
                  </a:lnTo>
                  <a:lnTo>
                    <a:pt x="62484" y="7620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75526" y="1143761"/>
            <a:ext cx="2246630" cy="683260"/>
          </a:xfrm>
          <a:prstGeom prst="rect">
            <a:avLst/>
          </a:prstGeom>
          <a:ln w="19050">
            <a:solidFill>
              <a:srgbClr val="FF5B89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257175">
              <a:lnSpc>
                <a:spcPct val="100000"/>
              </a:lnSpc>
              <a:spcBef>
                <a:spcPts val="380"/>
              </a:spcBef>
              <a:tabLst>
                <a:tab pos="1033144" algn="l"/>
              </a:tabLst>
            </a:pPr>
            <a:r>
              <a:rPr sz="1600" spc="-2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20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9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2A2C2C"/>
                </a:solidFill>
                <a:latin typeface="Cambria Math"/>
                <a:cs typeface="Cambria Math"/>
              </a:rPr>
              <a:t>(</a:t>
            </a:r>
            <a:r>
              <a:rPr sz="1600" spc="-17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89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569964" y="4018724"/>
            <a:ext cx="459105" cy="106680"/>
            <a:chOff x="6569964" y="4018724"/>
            <a:chExt cx="459105" cy="106680"/>
          </a:xfrm>
        </p:grpSpPr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69964" y="4018724"/>
              <a:ext cx="458749" cy="10661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613398" y="4054601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727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569964" y="1790712"/>
            <a:ext cx="1478280" cy="1190625"/>
            <a:chOff x="6569964" y="1790712"/>
            <a:chExt cx="1478280" cy="1190625"/>
          </a:xfrm>
        </p:grpSpPr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20484" y="1790712"/>
              <a:ext cx="1127759" cy="77417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970014" y="1826514"/>
              <a:ext cx="1028700" cy="669925"/>
            </a:xfrm>
            <a:custGeom>
              <a:avLst/>
              <a:gdLst/>
              <a:ahLst/>
              <a:cxnLst/>
              <a:rect l="l" t="t" r="r" b="b"/>
              <a:pathLst>
                <a:path w="1028700" h="669925">
                  <a:moveTo>
                    <a:pt x="0" y="669544"/>
                  </a:moveTo>
                  <a:lnTo>
                    <a:pt x="1028191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4952" y="2002510"/>
              <a:ext cx="234670" cy="97843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936486" y="2102358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9964" y="2081720"/>
              <a:ext cx="467893" cy="10661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613398" y="2117598"/>
              <a:ext cx="374015" cy="0"/>
            </a:xfrm>
            <a:custGeom>
              <a:avLst/>
              <a:gdLst/>
              <a:ahLst/>
              <a:cxnLst/>
              <a:rect l="l" t="t" r="r" b="b"/>
              <a:pathLst>
                <a:path w="374015">
                  <a:moveTo>
                    <a:pt x="0" y="0"/>
                  </a:moveTo>
                  <a:lnTo>
                    <a:pt x="37401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263896" y="2273782"/>
            <a:ext cx="1400810" cy="1079500"/>
            <a:chOff x="5263896" y="2273782"/>
            <a:chExt cx="1400810" cy="1079500"/>
          </a:xfrm>
        </p:grpSpPr>
        <p:pic>
          <p:nvPicPr>
            <p:cNvPr id="83" name="object 8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63896" y="2273782"/>
              <a:ext cx="1400555" cy="107901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14950" y="2306573"/>
              <a:ext cx="1298575" cy="975994"/>
            </a:xfrm>
            <a:custGeom>
              <a:avLst/>
              <a:gdLst/>
              <a:ahLst/>
              <a:cxnLst/>
              <a:rect l="l" t="t" r="r" b="b"/>
              <a:pathLst>
                <a:path w="1298575" h="975995">
                  <a:moveTo>
                    <a:pt x="0" y="0"/>
                  </a:moveTo>
                  <a:lnTo>
                    <a:pt x="1298448" y="975487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377565" y="6170846"/>
            <a:ext cx="1530350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2755392"/>
            <a:ext cx="5463540" cy="929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83120" y="2775864"/>
            <a:ext cx="15087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수도권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DTI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규제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398" y="4253890"/>
            <a:ext cx="12420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도시재생사업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955" y="3966971"/>
            <a:ext cx="5745480" cy="1112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6" y="5519928"/>
            <a:ext cx="5684520" cy="11125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87133" y="5716016"/>
            <a:ext cx="118364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직업훈련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임금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776" y="1565147"/>
            <a:ext cx="5280660" cy="9296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679" y="1687536"/>
            <a:ext cx="166116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경영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330066" y="1078814"/>
            <a:ext cx="444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결과가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398" y="2873146"/>
            <a:ext cx="21399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노동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정책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고용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생산성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86" y="1484375"/>
            <a:ext cx="5503101" cy="93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30066" y="1078814"/>
            <a:ext cx="5420995" cy="103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182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바우처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제공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사용량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2755392"/>
            <a:ext cx="5661660" cy="1112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627" y="4187952"/>
            <a:ext cx="6362700" cy="9296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06336" y="4256303"/>
            <a:ext cx="1760220" cy="1169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고속철도</a:t>
            </a:r>
            <a:r>
              <a:rPr sz="16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개통</a:t>
            </a:r>
            <a:endParaRPr sz="1600">
              <a:latin typeface="Malgun Gothic"/>
              <a:cs typeface="Malgun Gothic"/>
            </a:endParaRPr>
          </a:p>
          <a:p>
            <a:pPr marL="4572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관광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PSM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8251" y="5430011"/>
            <a:ext cx="5676900" cy="1112520"/>
            <a:chOff x="2778251" y="5430011"/>
            <a:chExt cx="5676900" cy="11125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251" y="5430011"/>
              <a:ext cx="5676900" cy="1112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4580" y="5576315"/>
              <a:ext cx="1094219" cy="1066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08013" y="5612129"/>
              <a:ext cx="1000125" cy="0"/>
            </a:xfrm>
            <a:custGeom>
              <a:avLst/>
              <a:gdLst/>
              <a:ahLst/>
              <a:cxnLst/>
              <a:rect l="l" t="t" r="r" b="b"/>
              <a:pathLst>
                <a:path w="1000125">
                  <a:moveTo>
                    <a:pt x="0" y="0"/>
                  </a:moveTo>
                  <a:lnTo>
                    <a:pt x="99999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8398" y="5601092"/>
            <a:ext cx="1661160" cy="6121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350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</a:t>
            </a:r>
            <a:r>
              <a:rPr sz="3800" u="none" spc="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Differences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2951226"/>
            <a:ext cx="6682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35" dirty="0"/>
              <a:t> </a:t>
            </a:r>
            <a:r>
              <a:rPr dirty="0"/>
              <a:t>DID</a:t>
            </a:r>
            <a:r>
              <a:rPr spc="-215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6135" cy="370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/>
            </a:pPr>
            <a:endParaRPr sz="2250">
              <a:latin typeface="Malgun Gothic"/>
              <a:cs typeface="Malgun Gothic"/>
            </a:endParaRPr>
          </a:p>
          <a:p>
            <a:pPr marL="563880" marR="8509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본격적인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살펴보고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분석의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60"/>
              </a:spcBef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섹션에서는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David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Alan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marR="327025" lvl="2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Minimum</a:t>
            </a:r>
            <a:r>
              <a:rPr sz="18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wages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 employment: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case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study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of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fast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food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industry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New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Jersey</a:t>
            </a:r>
            <a:r>
              <a:rPr sz="18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Pennsylvania</a:t>
            </a:r>
            <a:r>
              <a:rPr sz="1800" b="1" spc="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(1993)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5056632"/>
            <a:ext cx="2686812" cy="1566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2415" y="5056632"/>
            <a:ext cx="2769108" cy="15590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2845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인상과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고용을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시키는가?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주제는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인상으로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인한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파급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분석하는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데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주제 중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주제이긴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하지만,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무작위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통제실험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그런데…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북동부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실험과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유사한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사건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3957828"/>
            <a:ext cx="3922776" cy="2633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755" y="3953255"/>
            <a:ext cx="3439667" cy="2636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659370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뉴저지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임금이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시간당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4.25달러에서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5.05달러로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420620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 뉴저지 주와 인접한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펜실베이니아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임금이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4.25달러로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그대로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였음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L="563880" marR="233680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뉴저지 주와 펜실베이니아 주 접경지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역은 주민들의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생활권이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겹치며 인구통계적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역시 유사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63880" marR="2345055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 뉴저지 주 정부의 최저임금 인산 정책으로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조성됨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679" y="1702307"/>
            <a:ext cx="2891155" cy="1800225"/>
            <a:chOff x="5821679" y="1702307"/>
            <a:chExt cx="2891155" cy="1800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9" y="1702307"/>
              <a:ext cx="2891028" cy="1799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1967509"/>
              <a:ext cx="539534" cy="601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58150" y="2001773"/>
              <a:ext cx="429895" cy="492759"/>
            </a:xfrm>
            <a:custGeom>
              <a:avLst/>
              <a:gdLst/>
              <a:ahLst/>
              <a:cxnLst/>
              <a:rect l="l" t="t" r="r" b="b"/>
              <a:pathLst>
                <a:path w="429895" h="492760">
                  <a:moveTo>
                    <a:pt x="0" y="492251"/>
                  </a:moveTo>
                  <a:lnTo>
                    <a:pt x="429768" y="492251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63874" y="3692822"/>
            <a:ext cx="2537460" cy="2350135"/>
            <a:chOff x="6063874" y="3692822"/>
            <a:chExt cx="2537460" cy="2350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3874" y="3692822"/>
              <a:ext cx="2536911" cy="23500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5783" y="5036820"/>
              <a:ext cx="295681" cy="7955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72933" y="5071110"/>
              <a:ext cx="186055" cy="685800"/>
            </a:xfrm>
            <a:custGeom>
              <a:avLst/>
              <a:gdLst/>
              <a:ahLst/>
              <a:cxnLst/>
              <a:rect l="l" t="t" r="r" b="b"/>
              <a:pathLst>
                <a:path w="186054" h="685800">
                  <a:moveTo>
                    <a:pt x="0" y="685799"/>
                  </a:moveTo>
                  <a:lnTo>
                    <a:pt x="185927" y="685799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68579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8030" cy="32066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수집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뉴저지(NJ)와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펜실베이니아(PA)에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푸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실시하여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측정하였음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2~3월: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4월: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(NJ)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11~12월: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 err="1">
                <a:solidFill>
                  <a:srgbClr val="333D47"/>
                </a:solidFill>
                <a:latin typeface="Malgun Gothic"/>
                <a:cs typeface="Malgun Gothic"/>
              </a:rPr>
              <a:t>푸드점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lang="ko-KR" altLang="en-US" sz="2000" dirty="0" err="1">
                <a:solidFill>
                  <a:srgbClr val="333D47"/>
                </a:solidFill>
                <a:latin typeface="Malgun Gothic"/>
                <a:cs typeface="Malgun Gothic"/>
              </a:rPr>
              <a:t>었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을까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?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4165091"/>
            <a:ext cx="918971" cy="8000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6076" y="3973067"/>
            <a:ext cx="996696" cy="996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6056" y="5073396"/>
            <a:ext cx="1080516" cy="911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515" y="5259323"/>
            <a:ext cx="995171" cy="993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E210F-E2D3-FACD-CC1A-C8373900E6B9}"/>
              </a:ext>
            </a:extLst>
          </p:cNvPr>
          <p:cNvSpPr txBox="1"/>
          <p:nvPr/>
        </p:nvSpPr>
        <p:spPr>
          <a:xfrm>
            <a:off x="609600" y="4279324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최저임금에 가장 많이 영향 받는 </a:t>
            </a:r>
            <a:r>
              <a:rPr lang="ko-KR" altLang="en-US" dirty="0" err="1">
                <a:solidFill>
                  <a:srgbClr val="00B0F0"/>
                </a:solidFill>
              </a:rPr>
              <a:t>업종이기때문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703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40483"/>
            <a:ext cx="3918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Card-Krueger</a:t>
            </a:r>
            <a:r>
              <a:rPr sz="20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2146147"/>
            <a:ext cx="7863840" cy="4269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id: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ID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번호라면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패스트푸드점)</a:t>
            </a:r>
            <a:endParaRPr sz="20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2000">
              <a:latin typeface="Malgun Gothic"/>
              <a:cs typeface="Malgun Gothic"/>
            </a:endParaRPr>
          </a:p>
          <a:p>
            <a:pPr marL="1155700" lvl="1" indent="-229235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11563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뉴저지,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endParaRPr sz="2000">
              <a:latin typeface="Malgun Gothic"/>
              <a:cs typeface="Malgun Gothic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63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1: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최저임금 인상 이후,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0: 최저임금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인상 이전</a:t>
            </a:r>
            <a:endParaRPr sz="18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인원</a:t>
            </a:r>
            <a:endParaRPr sz="2000">
              <a:latin typeface="Malgun Gothic"/>
              <a:cs typeface="Malgun Gothic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63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풀타임은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파트타임은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근무시간에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체인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분류</a:t>
            </a:r>
            <a:endParaRPr sz="2000">
              <a:latin typeface="Malgun Gothic"/>
              <a:cs typeface="Malgun Gothic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63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4개의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다른 패스트푸드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체인을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1, 2,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표현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정보: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942" y="1814829"/>
            <a:ext cx="3444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총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관측치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840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(일부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결측치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존재)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103109" cy="28296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기초통계량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 dirty="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read.csv("BEDA_3_DID_data_cardkrueger.csv")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 dirty="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#처음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몇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줄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 dirty="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 dirty="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#기초통계량</a:t>
            </a:r>
            <a:r>
              <a:rPr sz="1400" b="1" spc="-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 dirty="0">
              <a:latin typeface="Malgun Gothic"/>
              <a:cs typeface="Malgun Gothic"/>
            </a:endParaRPr>
          </a:p>
          <a:p>
            <a:pPr marL="189230">
              <a:lnSpc>
                <a:spcPts val="1470"/>
              </a:lnSpc>
              <a:spcBef>
                <a:spcPts val="3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summary(mydata)</a:t>
            </a:r>
            <a:endParaRPr sz="1400" dirty="0">
              <a:latin typeface="Malgun Gothic"/>
              <a:cs typeface="Malgun Gothic"/>
            </a:endParaRPr>
          </a:p>
          <a:p>
            <a:pPr marL="3604895">
              <a:lnSpc>
                <a:spcPts val="1710"/>
              </a:lnSpc>
            </a:pPr>
            <a:endParaRPr lang="en-US" sz="1600" b="1" spc="-5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3604895">
              <a:lnSpc>
                <a:spcPts val="1710"/>
              </a:lnSpc>
            </a:pPr>
            <a:r>
              <a:rPr sz="16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시점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전:후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비율은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50:50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752" y="5774232"/>
            <a:ext cx="1717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처치군(NJ)이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80%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152" y="1748027"/>
            <a:ext cx="3046476" cy="16322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772" y="3989832"/>
            <a:ext cx="8113776" cy="1752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3153" y="5830011"/>
            <a:ext cx="1844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emp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결측치가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26개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1D2966C-8DE5-356E-AF1B-9FF2B720EFBD}"/>
                  </a:ext>
                </a:extLst>
              </p14:cNvPr>
              <p14:cNvContentPartPr/>
              <p14:nvPr/>
            </p14:nvContentPartPr>
            <p14:xfrm>
              <a:off x="3998267" y="4991079"/>
              <a:ext cx="1220400" cy="125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1D2966C-8DE5-356E-AF1B-9FF2B720E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0627" y="4955439"/>
                <a:ext cx="1256040" cy="1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3778097"/>
            <a:ext cx="373761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mutate(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group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paste0(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after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group_by(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group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8595995" cy="278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그룹별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A2C2C"/>
              </a:buClr>
              <a:buFont typeface="Malgun Gothic"/>
              <a:buAutoNum type="arabicPeriod"/>
            </a:pPr>
            <a:endParaRPr sz="2350" dirty="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본 것처럼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전/후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emp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수치를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비교해보자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  <a:tabLst>
                <a:tab pos="3190240" algn="l"/>
              </a:tabLst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#관련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	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400" b="1" spc="-1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데이터프레임을</a:t>
            </a:r>
            <a:r>
              <a:rPr sz="2400" b="1" spc="30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다루는</a:t>
            </a:r>
            <a:r>
              <a:rPr sz="2400" b="1" spc="-1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데</a:t>
            </a:r>
            <a:r>
              <a:rPr sz="2400" b="1" spc="7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유용한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15" baseline="1736" dirty="0">
                <a:solidFill>
                  <a:srgbClr val="FF0000"/>
                </a:solidFill>
                <a:latin typeface="Malgun Gothic"/>
                <a:cs typeface="Malgun Gothic"/>
              </a:rPr>
              <a:t>dplyr</a:t>
            </a:r>
            <a:r>
              <a:rPr sz="2400" b="1" spc="1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2400" b="1" spc="-22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설치</a:t>
            </a:r>
            <a:endParaRPr sz="2400" baseline="1736" dirty="0">
              <a:latin typeface="Malgun Gothic"/>
              <a:cs typeface="Malgun Gothic"/>
            </a:endParaRPr>
          </a:p>
          <a:p>
            <a:pPr marL="514984" marR="6007100">
              <a:lnSpc>
                <a:spcPts val="2020"/>
              </a:lnSpc>
              <a:spcBef>
                <a:spcPts val="8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install.packages("dplyr")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library(dplyr)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#처치군/대조군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 처치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이전/이후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기준으로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emp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평균치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계산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148" y="4588255"/>
            <a:ext cx="7670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summarise(mean_outcome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mean(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emp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na.rm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TRUE))</a:t>
            </a:r>
            <a:endParaRPr sz="1400">
              <a:latin typeface="Malgun Gothic"/>
              <a:cs typeface="Malgun Gothic"/>
            </a:endParaRPr>
          </a:p>
          <a:p>
            <a:pPr marL="5051425" marR="5080">
              <a:lnSpc>
                <a:spcPct val="100000"/>
              </a:lnSpc>
              <a:spcBef>
                <a:spcPts val="5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그룹별로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emp의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평균을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구하는데, 계산에서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NA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3690" y="3860672"/>
            <a:ext cx="2778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treat와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after라는 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group이라는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새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생성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84876" y="4786845"/>
            <a:ext cx="413384" cy="367665"/>
            <a:chOff x="5484876" y="4786845"/>
            <a:chExt cx="413384" cy="3676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6" y="4786845"/>
              <a:ext cx="413042" cy="3673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04510" y="4886705"/>
              <a:ext cx="255904" cy="208915"/>
            </a:xfrm>
            <a:custGeom>
              <a:avLst/>
              <a:gdLst/>
              <a:ahLst/>
              <a:cxnLst/>
              <a:rect l="l" t="t" r="r" b="b"/>
              <a:pathLst>
                <a:path w="255904" h="208914">
                  <a:moveTo>
                    <a:pt x="67383" y="37859"/>
                  </a:moveTo>
                  <a:lnTo>
                    <a:pt x="51483" y="57650"/>
                  </a:lnTo>
                  <a:lnTo>
                    <a:pt x="239522" y="208661"/>
                  </a:lnTo>
                  <a:lnTo>
                    <a:pt x="255397" y="188849"/>
                  </a:lnTo>
                  <a:lnTo>
                    <a:pt x="67383" y="37859"/>
                  </a:lnTo>
                  <a:close/>
                </a:path>
                <a:path w="255904" h="208914">
                  <a:moveTo>
                    <a:pt x="0" y="0"/>
                  </a:moveTo>
                  <a:lnTo>
                    <a:pt x="35560" y="77470"/>
                  </a:lnTo>
                  <a:lnTo>
                    <a:pt x="51483" y="57650"/>
                  </a:lnTo>
                  <a:lnTo>
                    <a:pt x="41528" y="49657"/>
                  </a:lnTo>
                  <a:lnTo>
                    <a:pt x="57403" y="29845"/>
                  </a:lnTo>
                  <a:lnTo>
                    <a:pt x="73822" y="29845"/>
                  </a:lnTo>
                  <a:lnTo>
                    <a:pt x="83312" y="18034"/>
                  </a:lnTo>
                  <a:lnTo>
                    <a:pt x="0" y="0"/>
                  </a:lnTo>
                  <a:close/>
                </a:path>
                <a:path w="255904" h="208914">
                  <a:moveTo>
                    <a:pt x="57403" y="29845"/>
                  </a:moveTo>
                  <a:lnTo>
                    <a:pt x="41528" y="49657"/>
                  </a:lnTo>
                  <a:lnTo>
                    <a:pt x="51483" y="57650"/>
                  </a:lnTo>
                  <a:lnTo>
                    <a:pt x="67383" y="37859"/>
                  </a:lnTo>
                  <a:lnTo>
                    <a:pt x="57403" y="29845"/>
                  </a:lnTo>
                  <a:close/>
                </a:path>
                <a:path w="255904" h="208914">
                  <a:moveTo>
                    <a:pt x="73822" y="29845"/>
                  </a:moveTo>
                  <a:lnTo>
                    <a:pt x="57403" y="29845"/>
                  </a:lnTo>
                  <a:lnTo>
                    <a:pt x="67383" y="37859"/>
                  </a:lnTo>
                  <a:lnTo>
                    <a:pt x="73822" y="298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675" y="5091684"/>
            <a:ext cx="3087624" cy="16139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62017" y="5653227"/>
            <a:ext cx="19507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00: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01: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10: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11: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60110" y="5755962"/>
            <a:ext cx="135890" cy="340995"/>
            <a:chOff x="6560110" y="5755962"/>
            <a:chExt cx="135890" cy="3409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5755962"/>
              <a:ext cx="135386" cy="3404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87489" y="5769102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560110" y="6202494"/>
            <a:ext cx="135890" cy="340995"/>
            <a:chOff x="6560110" y="6202494"/>
            <a:chExt cx="135890" cy="3409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6202494"/>
              <a:ext cx="135386" cy="340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87489" y="6215633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85026" y="5759297"/>
            <a:ext cx="459105" cy="72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-2.1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+0.6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41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915"/>
            <a:ext cx="3934460" cy="268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지역의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구성은?</a:t>
            </a:r>
            <a:endParaRPr sz="18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198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#그룹별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체인점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유형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비중</a:t>
            </a:r>
            <a:endParaRPr sz="14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3401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mutate(group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paste0(treat,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after))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group_by(group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,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chain)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%&gt;%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summarise(count 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n()) %&gt;%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mutate(proportion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count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sum(count))</a:t>
            </a:r>
            <a:endParaRPr sz="1400">
              <a:latin typeface="Malgun Gothic"/>
              <a:cs typeface="Malgun Gothic"/>
            </a:endParaRPr>
          </a:p>
          <a:p>
            <a:pPr marL="311785" marR="831215">
              <a:lnSpc>
                <a:spcPct val="100000"/>
              </a:lnSpc>
              <a:spcBef>
                <a:spcPts val="1220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group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 chain으로 구분하고,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빈도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 및 비중 출력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385316"/>
            <a:ext cx="3192779" cy="351282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0648" y="4951729"/>
          <a:ext cx="6096000" cy="110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0.443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0.215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0.190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0.411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0.205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0.248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0.136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05992" y="6147003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대략</a:t>
            </a:r>
            <a:r>
              <a:rPr sz="16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비슷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1557" y="835609"/>
            <a:ext cx="1315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처치/대조군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내에서는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동일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28659" cy="231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7500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데이터 분석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2A2C2C"/>
              </a:buClr>
              <a:buFont typeface="Malgun Gothic"/>
              <a:buAutoNum type="arabicPeriod"/>
            </a:pPr>
            <a:endParaRPr sz="23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94615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20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추이를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시각적으로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(추세적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유사성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0808" y="3511296"/>
            <a:ext cx="3302000" cy="2790825"/>
            <a:chOff x="1130808" y="3511296"/>
            <a:chExt cx="3302000" cy="279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11" y="3542649"/>
              <a:ext cx="3172154" cy="2759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3511296"/>
              <a:ext cx="3259836" cy="279044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09515" y="3511296"/>
            <a:ext cx="3406140" cy="2790825"/>
            <a:chOff x="4509515" y="3511296"/>
            <a:chExt cx="3406140" cy="27908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1727" y="3610410"/>
              <a:ext cx="3147059" cy="2691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515" y="3511296"/>
              <a:ext cx="3406140" cy="279044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280" cy="45345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7500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데이터 분석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/>
            </a:pPr>
            <a:endParaRPr sz="2250" dirty="0">
              <a:latin typeface="Malgun Gothic"/>
              <a:cs typeface="Malgun Gothic"/>
            </a:endParaRPr>
          </a:p>
          <a:p>
            <a:pPr marL="563880" marR="8255" lvl="1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간접적으로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har char=""/>
            </a:pPr>
            <a:endParaRPr sz="1950" dirty="0">
              <a:latin typeface="Malgun Gothic"/>
              <a:cs typeface="Malgun Gothic"/>
            </a:endParaRPr>
          </a:p>
          <a:p>
            <a:pPr marL="563880" marR="46990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Card-Krueger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전/후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라는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있을까?</a:t>
            </a:r>
            <a:endParaRPr sz="2000" dirty="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7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Card와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Krueger의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 전/후의 시차가 짧았고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두 지역이 지리적으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인접해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있으며 비슷한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경제적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있♘음</a:t>
            </a:r>
            <a:endParaRPr sz="1800" dirty="0">
              <a:latin typeface="Malgun Gothic"/>
              <a:cs typeface="Malgun Gothic"/>
            </a:endParaRPr>
          </a:p>
          <a:p>
            <a:pPr marL="1021080" marR="8255" lvl="2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집단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외부</a:t>
            </a:r>
            <a:r>
              <a:rPr sz="1800" b="1" u="sng" spc="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받는다면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추세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것이다!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라는, 병행추세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 간접적 근거 제시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 dirty="0">
              <a:latin typeface="Malgun Gothic"/>
              <a:cs typeface="Malgun Gothic"/>
            </a:endParaRPr>
          </a:p>
          <a:p>
            <a:pPr marL="563880" marR="77470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60" dirty="0">
                <a:solidFill>
                  <a:srgbClr val="333D47"/>
                </a:solidFill>
                <a:latin typeface="Malgun Gothic"/>
                <a:cs typeface="Malgun Gothic"/>
              </a:rPr>
              <a:t>Q.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만약에 처치군과 대조군 사이에 무시할 수 없을 정도로 큰 특성 차이가 존 </a:t>
            </a:r>
            <a:r>
              <a:rPr sz="1800" spc="-6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재한다면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어떻게</a:t>
            </a:r>
            <a:r>
              <a:rPr sz="1800" spc="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하면</a:t>
            </a:r>
            <a:r>
              <a:rPr sz="1800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좋을까?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(후술)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CE044-1365-ABE5-B2CF-5DC1DA2C13B4}"/>
              </a:ext>
            </a:extLst>
          </p:cNvPr>
          <p:cNvSpPr txBox="1"/>
          <p:nvPr/>
        </p:nvSpPr>
        <p:spPr>
          <a:xfrm>
            <a:off x="990600" y="5791200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줄여주기 </a:t>
            </a:r>
            <a:r>
              <a:rPr lang="en-US" altLang="ko-KR" dirty="0"/>
              <a:t>ex) PSM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081009" cy="228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86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2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sz="20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분석의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핵심인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Arial"/>
                <a:cs typeface="Arial"/>
              </a:rPr>
              <a:t>DID</a:t>
            </a:r>
            <a:r>
              <a:rPr sz="2000" b="1" spc="-15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41E41"/>
                </a:solidFill>
                <a:latin typeface="Arial"/>
                <a:cs typeface="Arial"/>
              </a:rPr>
              <a:t>Esti</a:t>
            </a:r>
            <a:r>
              <a:rPr sz="2000" b="1" spc="-10" dirty="0">
                <a:solidFill>
                  <a:srgbClr val="041E41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41E41"/>
                </a:solidFill>
                <a:latin typeface="Arial"/>
                <a:cs typeface="Arial"/>
              </a:rPr>
              <a:t>ator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3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순수한</a:t>
            </a:r>
            <a:r>
              <a:rPr sz="2000" b="1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추정하는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을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구축하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고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이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바탕으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Estimato</a:t>
            </a:r>
            <a:r>
              <a:rPr sz="2000" spc="-20" dirty="0">
                <a:solidFill>
                  <a:srgbClr val="041E41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추정하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앞서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학습한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주요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개념들을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변수화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수식화하여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선형회귀분석</a:t>
            </a:r>
            <a:r>
              <a:rPr sz="2000" b="1" spc="-2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923" y="3374135"/>
            <a:ext cx="5343320" cy="32652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04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변수화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2892" y="2077720"/>
          <a:ext cx="6096000" cy="1102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이후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sz="18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sz="1800" b="1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4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2892" y="4312539"/>
          <a:ext cx="6096000" cy="110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5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957671" y="3485212"/>
            <a:ext cx="746125" cy="567690"/>
            <a:chOff x="3957671" y="3485212"/>
            <a:chExt cx="746125" cy="5676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671" y="3485212"/>
              <a:ext cx="745547" cy="567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3500628"/>
              <a:ext cx="688847" cy="5029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88307" y="3500628"/>
              <a:ext cx="688975" cy="502920"/>
            </a:xfrm>
            <a:custGeom>
              <a:avLst/>
              <a:gdLst/>
              <a:ahLst/>
              <a:cxnLst/>
              <a:rect l="l" t="t" r="r" b="b"/>
              <a:pathLst>
                <a:path w="688975" h="502920">
                  <a:moveTo>
                    <a:pt x="0" y="251460"/>
                  </a:moveTo>
                  <a:lnTo>
                    <a:pt x="172212" y="251460"/>
                  </a:lnTo>
                  <a:lnTo>
                    <a:pt x="172212" y="0"/>
                  </a:lnTo>
                  <a:lnTo>
                    <a:pt x="516636" y="0"/>
                  </a:lnTo>
                  <a:lnTo>
                    <a:pt x="516636" y="251460"/>
                  </a:lnTo>
                  <a:lnTo>
                    <a:pt x="688847" y="251460"/>
                  </a:lnTo>
                  <a:lnTo>
                    <a:pt x="344424" y="502920"/>
                  </a:lnTo>
                  <a:lnTo>
                    <a:pt x="0" y="25146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06441" y="3623817"/>
            <a:ext cx="36042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00B0F0"/>
                </a:solidFill>
                <a:latin typeface="Malgun Gothic"/>
                <a:cs typeface="Malgun Gothic"/>
              </a:rPr>
              <a:t>Treat와</a:t>
            </a:r>
            <a:r>
              <a:rPr sz="1600" b="1" spc="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B0F0"/>
                </a:solidFill>
                <a:latin typeface="Malgun Gothic"/>
                <a:cs typeface="Malgun Gothic"/>
              </a:rPr>
              <a:t>After라는</a:t>
            </a:r>
            <a:r>
              <a:rPr sz="16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두</a:t>
            </a:r>
            <a:r>
              <a:rPr sz="16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변수로</a:t>
            </a:r>
            <a:r>
              <a:rPr sz="16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B0F0"/>
                </a:solidFill>
                <a:latin typeface="Malgun Gothic"/>
                <a:cs typeface="Malgun Gothic"/>
              </a:rPr>
              <a:t>변환/표현</a:t>
            </a:r>
            <a:endParaRPr sz="16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84870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도시재생활성화사업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서울시 지역균형발전사업의 일환으로, 지역에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새로운 산업단지,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항만, 공항, 철도, 도로 등을 설치하여 핵심적인 기능을 부여하고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 기반을 창출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하거나,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생활권 단위의 생활환경 개선, 기초생활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인프라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확충,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공동체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활성화,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골목경제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살리기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사업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044" y="3674401"/>
            <a:ext cx="5012435" cy="29184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4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02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777557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Estimator)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표현법을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777" y="4189602"/>
            <a:ext cx="2964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Estimator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2892" y="1669923"/>
          <a:ext cx="6096000" cy="110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5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3828" y="5803391"/>
            <a:ext cx="495300" cy="5105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2472" y="4751232"/>
            <a:ext cx="6849109" cy="1410643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0</a:t>
            </a:r>
            <a:r>
              <a:rPr sz="2175" spc="-6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𝛽</a:t>
            </a:r>
            <a:r>
              <a:rPr sz="2175" spc="-15" baseline="-15325" dirty="0">
                <a:latin typeface="Cambria Math"/>
                <a:cs typeface="Cambria Math"/>
              </a:rPr>
              <a:t>1</a:t>
            </a:r>
            <a:r>
              <a:rPr sz="2000" spc="-10" dirty="0">
                <a:latin typeface="Cambria Math"/>
                <a:cs typeface="Cambria Math"/>
              </a:rPr>
              <a:t>𝑇𝑟𝑒𝑎𝑡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Cambria Math"/>
                <a:cs typeface="Cambria Math"/>
              </a:rPr>
              <a:t>𝛽 </a:t>
            </a:r>
            <a:r>
              <a:rPr sz="2175" spc="22" baseline="-15325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2000" spc="15" dirty="0">
                <a:latin typeface="Cambria Math"/>
                <a:cs typeface="Cambria Math"/>
              </a:rPr>
              <a:t>𝑇𝑟𝑒𝑎𝑡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5" dirty="0">
                <a:latin typeface="Cambria Math"/>
                <a:cs typeface="Cambria Math"/>
              </a:rPr>
              <a:t> 𝐴𝑓𝑡𝑒𝑟</a:t>
            </a:r>
            <a:endParaRPr sz="2000" dirty="0">
              <a:latin typeface="Cambria Math"/>
              <a:cs typeface="Cambria Math"/>
            </a:endParaRPr>
          </a:p>
          <a:p>
            <a:pPr marL="6217285">
              <a:lnSpc>
                <a:spcPct val="100000"/>
              </a:lnSpc>
              <a:spcBef>
                <a:spcPts val="1340"/>
              </a:spcBef>
            </a:pP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왜…?</a:t>
            </a:r>
            <a:endParaRPr sz="2000" dirty="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673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회귀식에서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Cambria Math"/>
                <a:cs typeface="Cambria Math"/>
              </a:rPr>
              <a:t>𝛽 </a:t>
            </a:r>
            <a:r>
              <a:rPr sz="2175" spc="60" baseline="-15325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2000" spc="40" dirty="0">
                <a:solidFill>
                  <a:srgbClr val="FF0000"/>
                </a:solidFill>
                <a:latin typeface="Malgun Gothic"/>
                <a:cs typeface="Malgun Gothic"/>
              </a:rPr>
              <a:t>의</a:t>
            </a:r>
            <a:r>
              <a:rPr sz="2000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추정치가</a:t>
            </a:r>
            <a:r>
              <a:rPr sz="2000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Estimator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429" y="4183760"/>
            <a:ext cx="3981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06FC0"/>
                </a:solidFill>
                <a:latin typeface="Malgun Gothic"/>
                <a:cs typeface="Malgun Gothic"/>
              </a:rPr>
              <a:t>Treat</a:t>
            </a:r>
            <a:r>
              <a:rPr sz="16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변수와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After</a:t>
            </a:r>
            <a:r>
              <a:rPr sz="16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변수를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곱한,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교차항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Malgun Gothic"/>
                <a:cs typeface="Malgun Gothic"/>
              </a:rPr>
              <a:t>혹은 상호작용항</a:t>
            </a:r>
            <a:r>
              <a:rPr sz="1600" b="1" spc="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(interaction</a:t>
            </a:r>
            <a:r>
              <a:rPr sz="1600" b="1" spc="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term)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19928" y="4625289"/>
            <a:ext cx="1630680" cy="457834"/>
            <a:chOff x="5519928" y="4625289"/>
            <a:chExt cx="1630680" cy="45783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728" y="4625289"/>
              <a:ext cx="342900" cy="4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25362" y="4648581"/>
              <a:ext cx="186055" cy="299720"/>
            </a:xfrm>
            <a:custGeom>
              <a:avLst/>
              <a:gdLst/>
              <a:ahLst/>
              <a:cxnLst/>
              <a:rect l="l" t="t" r="r" b="b"/>
              <a:pathLst>
                <a:path w="186054" h="299720">
                  <a:moveTo>
                    <a:pt x="6223" y="214503"/>
                  </a:moveTo>
                  <a:lnTo>
                    <a:pt x="0" y="299466"/>
                  </a:lnTo>
                  <a:lnTo>
                    <a:pt x="71754" y="253492"/>
                  </a:lnTo>
                  <a:lnTo>
                    <a:pt x="68339" y="251460"/>
                  </a:lnTo>
                  <a:lnTo>
                    <a:pt x="43434" y="251460"/>
                  </a:lnTo>
                  <a:lnTo>
                    <a:pt x="21589" y="238379"/>
                  </a:lnTo>
                  <a:lnTo>
                    <a:pt x="28073" y="227503"/>
                  </a:lnTo>
                  <a:lnTo>
                    <a:pt x="6223" y="214503"/>
                  </a:lnTo>
                  <a:close/>
                </a:path>
                <a:path w="186054" h="299720">
                  <a:moveTo>
                    <a:pt x="28073" y="227503"/>
                  </a:moveTo>
                  <a:lnTo>
                    <a:pt x="21589" y="238379"/>
                  </a:lnTo>
                  <a:lnTo>
                    <a:pt x="43434" y="251460"/>
                  </a:lnTo>
                  <a:lnTo>
                    <a:pt x="49952" y="240520"/>
                  </a:lnTo>
                  <a:lnTo>
                    <a:pt x="28073" y="227503"/>
                  </a:lnTo>
                  <a:close/>
                </a:path>
                <a:path w="186054" h="299720">
                  <a:moveTo>
                    <a:pt x="49952" y="240520"/>
                  </a:moveTo>
                  <a:lnTo>
                    <a:pt x="43434" y="251460"/>
                  </a:lnTo>
                  <a:lnTo>
                    <a:pt x="68339" y="251460"/>
                  </a:lnTo>
                  <a:lnTo>
                    <a:pt x="49952" y="240520"/>
                  </a:lnTo>
                  <a:close/>
                </a:path>
                <a:path w="186054" h="299720">
                  <a:moveTo>
                    <a:pt x="163702" y="0"/>
                  </a:moveTo>
                  <a:lnTo>
                    <a:pt x="28073" y="227503"/>
                  </a:lnTo>
                  <a:lnTo>
                    <a:pt x="49952" y="240520"/>
                  </a:lnTo>
                  <a:lnTo>
                    <a:pt x="185546" y="12954"/>
                  </a:lnTo>
                  <a:lnTo>
                    <a:pt x="16370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9928" y="4911788"/>
              <a:ext cx="1630679" cy="106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63362" y="4947666"/>
              <a:ext cx="1536065" cy="0"/>
            </a:xfrm>
            <a:custGeom>
              <a:avLst/>
              <a:gdLst/>
              <a:ahLst/>
              <a:cxnLst/>
              <a:rect l="l" t="t" r="r" b="b"/>
              <a:pathLst>
                <a:path w="1536065">
                  <a:moveTo>
                    <a:pt x="0" y="0"/>
                  </a:moveTo>
                  <a:lnTo>
                    <a:pt x="1535811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29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배경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2892044"/>
            <a:ext cx="5380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𝛽</a:t>
            </a:r>
            <a:r>
              <a:rPr sz="2175" spc="-22" baseline="-15325" dirty="0">
                <a:latin typeface="Cambria Math"/>
                <a:cs typeface="Cambria Math"/>
              </a:rPr>
              <a:t>1</a:t>
            </a:r>
            <a:r>
              <a:rPr sz="2000" spc="-15" dirty="0">
                <a:latin typeface="Cambria Math"/>
                <a:cs typeface="Cambria Math"/>
              </a:rPr>
              <a:t>𝑇𝑟𝑒𝑎𝑡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3</a:t>
            </a:r>
            <a:r>
              <a:rPr sz="2000" spc="-5" dirty="0">
                <a:latin typeface="Cambria Math"/>
                <a:cs typeface="Cambria Math"/>
              </a:rPr>
              <a:t>𝑇𝑟𝑒𝑎𝑡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 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050" y="3501644"/>
            <a:ext cx="362331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0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0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0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0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2000" b="1" dirty="0">
                <a:latin typeface="Malgun Gothic"/>
                <a:cs typeface="Malgun Gothic"/>
              </a:rPr>
              <a:t>위</a:t>
            </a:r>
            <a:r>
              <a:rPr sz="2000" b="1" spc="-2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변수</a:t>
            </a:r>
            <a:r>
              <a:rPr sz="2000" b="1" spc="-2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표현법을</a:t>
            </a:r>
            <a:r>
              <a:rPr sz="2000" b="1" spc="-3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고려하면…</a:t>
            </a:r>
            <a:endParaRPr sz="2000">
              <a:latin typeface="Malgun Gothic"/>
              <a:cs typeface="Malgun Gothic"/>
            </a:endParaRPr>
          </a:p>
          <a:p>
            <a:pPr marL="111125">
              <a:lnSpc>
                <a:spcPct val="100000"/>
              </a:lnSpc>
              <a:spcBef>
                <a:spcPts val="1325"/>
              </a:spcBef>
            </a:pPr>
            <a:r>
              <a:rPr sz="2000" spc="-20" dirty="0">
                <a:latin typeface="Cambria Math"/>
                <a:cs typeface="Cambria Math"/>
              </a:rPr>
              <a:t>𝑇</a:t>
            </a:r>
            <a:r>
              <a:rPr sz="2175" spc="-30" baseline="-15325" dirty="0">
                <a:latin typeface="Cambria Math"/>
                <a:cs typeface="Cambria Math"/>
              </a:rPr>
              <a:t>𝐵</a:t>
            </a:r>
            <a:r>
              <a:rPr sz="2000" spc="-2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𝛽</a:t>
            </a:r>
            <a:r>
              <a:rPr sz="2175" spc="-104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865"/>
              </a:spcBef>
            </a:pPr>
            <a:r>
              <a:rPr sz="2000" spc="-60" dirty="0">
                <a:latin typeface="Cambria Math"/>
                <a:cs typeface="Cambria Math"/>
              </a:rPr>
              <a:t>𝑇</a:t>
            </a:r>
            <a:r>
              <a:rPr sz="2175" spc="-89" baseline="-15325" dirty="0">
                <a:latin typeface="Cambria Math"/>
                <a:cs typeface="Cambria Math"/>
              </a:rPr>
              <a:t>𝐴</a:t>
            </a:r>
            <a:r>
              <a:rPr sz="2000" spc="-6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0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𝛽</a:t>
            </a:r>
            <a:r>
              <a:rPr sz="2175" spc="-104" baseline="-15325" dirty="0">
                <a:latin typeface="Cambria Math"/>
                <a:cs typeface="Cambria Math"/>
              </a:rPr>
              <a:t>1</a:t>
            </a:r>
            <a:r>
              <a:rPr sz="2175" spc="-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60"/>
              </a:spcBef>
            </a:pPr>
            <a:r>
              <a:rPr sz="2000" spc="10" dirty="0">
                <a:latin typeface="Cambria Math"/>
                <a:cs typeface="Cambria Math"/>
              </a:rPr>
              <a:t>𝐶</a:t>
            </a:r>
            <a:r>
              <a:rPr sz="2175" spc="15" baseline="-15325" dirty="0">
                <a:latin typeface="Cambria Math"/>
                <a:cs typeface="Cambria Math"/>
              </a:rPr>
              <a:t>𝐵</a:t>
            </a:r>
            <a:r>
              <a:rPr sz="2000" spc="10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55"/>
              </a:spcBef>
            </a:pPr>
            <a:r>
              <a:rPr sz="2000" spc="-30" dirty="0">
                <a:latin typeface="Cambria Math"/>
                <a:cs typeface="Cambria Math"/>
              </a:rPr>
              <a:t>𝐶</a:t>
            </a:r>
            <a:r>
              <a:rPr sz="2175" spc="-44" baseline="-15325" dirty="0">
                <a:latin typeface="Cambria Math"/>
                <a:cs typeface="Cambria Math"/>
              </a:rPr>
              <a:t>𝐴</a:t>
            </a:r>
            <a:r>
              <a:rPr sz="2000" spc="-3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0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+𝛽</a:t>
            </a:r>
            <a:r>
              <a:rPr sz="2175" spc="-44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988" y="3577844"/>
            <a:ext cx="979805" cy="236220"/>
          </a:xfrm>
          <a:custGeom>
            <a:avLst/>
            <a:gdLst/>
            <a:ahLst/>
            <a:cxnLst/>
            <a:rect l="l" t="t" r="r" b="b"/>
            <a:pathLst>
              <a:path w="979804" h="236220">
                <a:moveTo>
                  <a:pt x="904621" y="0"/>
                </a:moveTo>
                <a:lnTo>
                  <a:pt x="901319" y="9651"/>
                </a:lnTo>
                <a:lnTo>
                  <a:pt x="914941" y="15557"/>
                </a:lnTo>
                <a:lnTo>
                  <a:pt x="926671" y="23748"/>
                </a:lnTo>
                <a:lnTo>
                  <a:pt x="950573" y="61723"/>
                </a:lnTo>
                <a:lnTo>
                  <a:pt x="958341" y="116712"/>
                </a:lnTo>
                <a:lnTo>
                  <a:pt x="957462" y="137497"/>
                </a:lnTo>
                <a:lnTo>
                  <a:pt x="944372" y="188467"/>
                </a:lnTo>
                <a:lnTo>
                  <a:pt x="915154" y="220257"/>
                </a:lnTo>
                <a:lnTo>
                  <a:pt x="901700" y="226186"/>
                </a:lnTo>
                <a:lnTo>
                  <a:pt x="904621" y="235838"/>
                </a:lnTo>
                <a:lnTo>
                  <a:pt x="949733" y="208996"/>
                </a:lnTo>
                <a:lnTo>
                  <a:pt x="975010" y="159607"/>
                </a:lnTo>
                <a:lnTo>
                  <a:pt x="979804" y="117982"/>
                </a:lnTo>
                <a:lnTo>
                  <a:pt x="978590" y="96337"/>
                </a:lnTo>
                <a:lnTo>
                  <a:pt x="968875" y="58046"/>
                </a:lnTo>
                <a:lnTo>
                  <a:pt x="936736" y="15176"/>
                </a:lnTo>
                <a:lnTo>
                  <a:pt x="921744" y="6219"/>
                </a:lnTo>
                <a:lnTo>
                  <a:pt x="904621" y="0"/>
                </a:lnTo>
                <a:close/>
              </a:path>
              <a:path w="979804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6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6753" y="3501644"/>
            <a:ext cx="2373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26160" algn="l"/>
              </a:tabLst>
            </a:pPr>
            <a:r>
              <a:rPr sz="2000" spc="-13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202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175" spc="315" baseline="-1532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spc="-9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142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	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-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spc="-6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2175" spc="-89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175" spc="277" baseline="-1532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-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spc="1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spc="1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2892" y="1669923"/>
          <a:ext cx="6096000" cy="1102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5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177282" y="4459281"/>
            <a:ext cx="1914525" cy="9023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2000" spc="-135" dirty="0">
                <a:latin typeface="Cambria Math"/>
                <a:cs typeface="Cambria Math"/>
              </a:rPr>
              <a:t>𝑇</a:t>
            </a:r>
            <a:r>
              <a:rPr sz="2175" spc="-202" baseline="-15325" dirty="0">
                <a:latin typeface="Cambria Math"/>
                <a:cs typeface="Cambria Math"/>
              </a:rPr>
              <a:t>𝐴</a:t>
            </a:r>
            <a:r>
              <a:rPr sz="2175" spc="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𝑇</a:t>
            </a:r>
            <a:r>
              <a:rPr sz="2175" spc="-30" baseline="-15325" dirty="0">
                <a:latin typeface="Cambria Math"/>
                <a:cs typeface="Cambria Math"/>
              </a:rPr>
              <a:t>𝐵</a:t>
            </a:r>
            <a:r>
              <a:rPr sz="2000" spc="-2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2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2000" spc="-85" dirty="0">
                <a:latin typeface="Cambria Math"/>
                <a:cs typeface="Cambria Math"/>
              </a:rPr>
              <a:t>𝐶</a:t>
            </a:r>
            <a:r>
              <a:rPr sz="2175" spc="-127" baseline="-15325" dirty="0">
                <a:latin typeface="Cambria Math"/>
                <a:cs typeface="Cambria Math"/>
              </a:rPr>
              <a:t>𝐴</a:t>
            </a:r>
            <a:r>
              <a:rPr sz="2175" spc="-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𝐶</a:t>
            </a:r>
            <a:r>
              <a:rPr sz="2175" spc="15" baseline="-15325" dirty="0">
                <a:latin typeface="Cambria Math"/>
                <a:cs typeface="Cambria Math"/>
              </a:rPr>
              <a:t>𝐵</a:t>
            </a:r>
            <a:r>
              <a:rPr sz="2000" spc="1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𝛽</a:t>
            </a:r>
            <a:r>
              <a:rPr sz="2175" spc="-75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7282" y="5763259"/>
            <a:ext cx="2223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𝐷𝐼𝐷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𝐸𝑠𝑡𝑖𝑚𝑎𝑡𝑜𝑟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2727960"/>
            <a:ext cx="7853680" cy="1914525"/>
            <a:chOff x="571500" y="2727960"/>
            <a:chExt cx="7853680" cy="191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9" y="2727960"/>
              <a:ext cx="7708392" cy="1914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2965704"/>
              <a:ext cx="3313176" cy="13700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3222" y="3004566"/>
              <a:ext cx="3194685" cy="1251585"/>
            </a:xfrm>
            <a:custGeom>
              <a:avLst/>
              <a:gdLst/>
              <a:ahLst/>
              <a:cxnLst/>
              <a:rect l="l" t="t" r="r" b="b"/>
              <a:pathLst>
                <a:path w="3194685" h="1251585">
                  <a:moveTo>
                    <a:pt x="0" y="1251204"/>
                  </a:moveTo>
                  <a:lnTo>
                    <a:pt x="3194304" y="1251204"/>
                  </a:lnTo>
                  <a:lnTo>
                    <a:pt x="3194304" y="0"/>
                  </a:lnTo>
                  <a:lnTo>
                    <a:pt x="0" y="0"/>
                  </a:lnTo>
                  <a:lnTo>
                    <a:pt x="0" y="125120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758444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3561079">
              <a:lnSpc>
                <a:spcPts val="172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콜론(:)은 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변수를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곱한 교차항을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만들어줌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952625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mydid2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(emp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~treat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after +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treat:after,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 = mydata)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85259" y="1562061"/>
            <a:ext cx="477520" cy="603885"/>
            <a:chOff x="3985259" y="1562061"/>
            <a:chExt cx="477520" cy="603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259" y="1562061"/>
              <a:ext cx="477037" cy="6035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4893" y="1584452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1" y="386842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1" y="386842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2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310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5103" y="2299716"/>
          <a:ext cx="5480049" cy="158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23.331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1.072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35" dirty="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5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7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-2.892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1.194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0.0156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-2.166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1.516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0.1535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2.754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1.688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0.1033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27277" y="2963697"/>
            <a:ext cx="7689215" cy="359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9430" marR="177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않음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 dirty="0">
              <a:latin typeface="Malgun Gothic"/>
              <a:cs typeface="Malgun Gothic"/>
            </a:endParaRPr>
          </a:p>
          <a:p>
            <a:pPr marL="279400" indent="-229235">
              <a:lnSpc>
                <a:spcPct val="100000"/>
              </a:lnSpc>
              <a:spcBef>
                <a:spcPts val="1085"/>
              </a:spcBef>
              <a:buChar char="•"/>
              <a:tabLst>
                <a:tab pos="278765" algn="l"/>
                <a:tab pos="280035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sz="20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Estima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041E41"/>
                </a:solidFill>
                <a:latin typeface="Arial MT"/>
                <a:cs typeface="Arial MT"/>
              </a:rPr>
              <a:t>(</a:t>
            </a:r>
            <a:r>
              <a:rPr sz="2000" spc="70" dirty="0">
                <a:solidFill>
                  <a:srgbClr val="041E41"/>
                </a:solidFill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2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유의하지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않음</a:t>
            </a:r>
            <a:endParaRPr sz="2000" dirty="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72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처리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효과가</a:t>
            </a:r>
            <a:r>
              <a:rPr sz="1800" b="1" u="sng" spc="-15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0</a:t>
            </a:r>
            <a:r>
              <a:rPr sz="1800" b="1" u="sng" spc="-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과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다르다고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할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1800" b="1" u="sng" spc="-15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 dirty="0">
              <a:latin typeface="Malgun Gothic"/>
              <a:cs typeface="Malgun Gothic"/>
            </a:endParaRPr>
          </a:p>
          <a:p>
            <a:pPr marL="736600" lvl="1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37235" algn="l"/>
              </a:tabLst>
            </a:pP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즉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,</a:t>
            </a:r>
            <a:r>
              <a:rPr sz="1800" b="1" u="sng" spc="-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뉴저지의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최저임금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인상이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감소를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일으켰다고</a:t>
            </a:r>
            <a:r>
              <a:rPr sz="1800" b="1" u="sng" spc="-15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말할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 dirty="0">
              <a:latin typeface="Malgun Gothic"/>
              <a:cs typeface="Malgun Gothic"/>
            </a:endParaRPr>
          </a:p>
          <a:p>
            <a:pPr marL="2794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78765" algn="l"/>
                <a:tab pos="2800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근데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거의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유의한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r>
              <a:rPr sz="20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같은데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…?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(p-value</a:t>
            </a:r>
            <a:r>
              <a:rPr sz="2000" spc="-3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0.1033)</a:t>
            </a:r>
            <a:endParaRPr sz="2000" dirty="0">
              <a:latin typeface="Arial MT"/>
              <a:cs typeface="Arial MT"/>
            </a:endParaRPr>
          </a:p>
          <a:p>
            <a:pPr marL="7366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72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그런데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latin typeface="Cambria Math"/>
                <a:cs typeface="Cambria Math"/>
              </a:rPr>
              <a:t>𝛽 </a:t>
            </a:r>
            <a:r>
              <a:rPr sz="1950" spc="135" baseline="-14957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값은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양수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임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(?)</a:t>
            </a:r>
            <a:endParaRPr sz="1800" dirty="0">
              <a:latin typeface="Arial MT"/>
              <a:cs typeface="Arial MT"/>
            </a:endParaRPr>
          </a:p>
          <a:p>
            <a:pPr marL="279400" marR="121285" indent="-229235">
              <a:lnSpc>
                <a:spcPct val="110000"/>
              </a:lnSpc>
              <a:spcBef>
                <a:spcPts val="450"/>
              </a:spcBef>
              <a:buChar char="•"/>
              <a:tabLst>
                <a:tab pos="278765" algn="l"/>
                <a:tab pos="280035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Card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와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Krueger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2000" spc="-18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sz="20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2000" b="1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감소를</a:t>
            </a:r>
            <a:r>
              <a:rPr sz="2000" b="1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발생시키지</a:t>
            </a:r>
            <a:r>
              <a:rPr sz="2000" b="1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않았 </a:t>
            </a:r>
            <a:r>
              <a:rPr sz="2000" b="1" spc="-68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으며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심지어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고용을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증가시켰을</a:t>
            </a:r>
            <a:r>
              <a:rPr sz="2000" b="1" u="sng" spc="-17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있다</a:t>
            </a:r>
            <a:r>
              <a:rPr sz="2000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</a:t>
            </a:r>
            <a:r>
              <a:rPr sz="2000" u="sng" spc="-17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주장함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1722" y="1797811"/>
            <a:ext cx="484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𝑌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𝑇𝑟𝑒𝑎𝑡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𝐴𝑓𝑡𝑒𝑟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 </a:t>
            </a:r>
            <a:r>
              <a:rPr sz="1800" spc="-5" dirty="0">
                <a:latin typeface="Cambria Math"/>
                <a:cs typeface="Cambria Math"/>
              </a:rPr>
              <a:t>𝐴𝑓𝑡𝑒𝑟</a:t>
            </a:r>
            <a:endParaRPr sz="1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02608" y="1606296"/>
            <a:ext cx="106680" cy="4628515"/>
            <a:chOff x="4102608" y="1606296"/>
            <a:chExt cx="106680" cy="46285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7565" y="6188760"/>
            <a:ext cx="153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95016" y="2886443"/>
            <a:ext cx="2946400" cy="1925320"/>
            <a:chOff x="2795016" y="2886443"/>
            <a:chExt cx="2946400" cy="19253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0068" y="4140695"/>
              <a:ext cx="2910839" cy="6705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75026" y="4176522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016" y="2886443"/>
              <a:ext cx="2910839" cy="6705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39974" y="2922270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4390" y="3702811"/>
            <a:ext cx="113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latin typeface="Cambria Math"/>
                <a:cs typeface="Cambria Math"/>
              </a:rPr>
              <a:t>𝑇</a:t>
            </a:r>
            <a:r>
              <a:rPr sz="1725" spc="-165" baseline="-14492" dirty="0">
                <a:latin typeface="Cambria Math"/>
                <a:cs typeface="Cambria Math"/>
              </a:rPr>
              <a:t>𝐴</a:t>
            </a:r>
            <a:r>
              <a:rPr sz="1725" spc="307" baseline="-14492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(21.027)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3976" y="3649217"/>
            <a:ext cx="1145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Cambria Math"/>
                <a:cs typeface="Cambria Math"/>
              </a:rPr>
              <a:t>𝑇</a:t>
            </a:r>
            <a:r>
              <a:rPr sz="1725" spc="-104" baseline="-14492" dirty="0">
                <a:latin typeface="Cambria Math"/>
                <a:cs typeface="Cambria Math"/>
              </a:rPr>
              <a:t>𝐵</a:t>
            </a:r>
            <a:r>
              <a:rPr sz="1725" spc="262" baseline="-14492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(20.439)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31592" y="3922776"/>
            <a:ext cx="2909570" cy="325120"/>
            <a:chOff x="2831592" y="3922776"/>
            <a:chExt cx="2909570" cy="3251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1592" y="3922776"/>
              <a:ext cx="2909316" cy="3246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75026" y="3958590"/>
              <a:ext cx="2815590" cy="217804"/>
            </a:xfrm>
            <a:custGeom>
              <a:avLst/>
              <a:gdLst/>
              <a:ahLst/>
              <a:cxnLst/>
              <a:rect l="l" t="t" r="r" b="b"/>
              <a:pathLst>
                <a:path w="2815590" h="217804">
                  <a:moveTo>
                    <a:pt x="0" y="217297"/>
                  </a:moveTo>
                  <a:lnTo>
                    <a:pt x="281559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56453" y="4961382"/>
            <a:ext cx="1241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7195" algn="l"/>
              </a:tabLst>
            </a:pPr>
            <a:r>
              <a:rPr sz="1600" spc="-50" dirty="0">
                <a:latin typeface="Cambria Math"/>
                <a:cs typeface="Cambria Math"/>
              </a:rPr>
              <a:t>𝑇</a:t>
            </a:r>
            <a:r>
              <a:rPr sz="1725" spc="-75" baseline="-14492" dirty="0">
                <a:latin typeface="Cambria Math"/>
                <a:cs typeface="Cambria Math"/>
              </a:rPr>
              <a:t>𝐴</a:t>
            </a:r>
            <a:r>
              <a:rPr sz="1600" spc="-50" dirty="0">
                <a:latin typeface="Cambria Math"/>
                <a:cs typeface="Cambria Math"/>
              </a:rPr>
              <a:t>′	</a:t>
            </a:r>
            <a:r>
              <a:rPr sz="1600" b="1" spc="-5" dirty="0">
                <a:latin typeface="Malgun Gothic"/>
                <a:cs typeface="Malgun Gothic"/>
              </a:rPr>
              <a:t>(18.273)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0808" y="405726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7381" y="275183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089" y="1024889"/>
            <a:ext cx="741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37865" algn="l"/>
              </a:tabLst>
            </a:pP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3. 결과</a:t>
            </a:r>
            <a:r>
              <a:rPr sz="3000" b="1" spc="-7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3000" b="1" spc="-22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– 시각화</a:t>
            </a:r>
            <a:r>
              <a:rPr sz="3000" b="1" spc="-15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결과	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(유의도 무관하게 추정치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단순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계산으로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작성)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46776" y="3710927"/>
            <a:ext cx="481965" cy="561340"/>
            <a:chOff x="5446776" y="3710927"/>
            <a:chExt cx="481965" cy="56134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8780" y="3747528"/>
              <a:ext cx="417563" cy="4175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6776" y="3710927"/>
              <a:ext cx="481571" cy="5608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163829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5" y="279654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29" y="327660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3" y="279654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30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6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830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5" y="48006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29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6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30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3" y="279654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29" y="327660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5" y="279654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3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14796" y="37805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30423" y="3950195"/>
            <a:ext cx="481965" cy="561340"/>
            <a:chOff x="2630423" y="3950195"/>
            <a:chExt cx="481965" cy="561340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427" y="3986796"/>
              <a:ext cx="419061" cy="4175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423" y="3950195"/>
              <a:ext cx="481571" cy="5608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164591" y="0"/>
                  </a:moveTo>
                  <a:lnTo>
                    <a:pt x="120826" y="5856"/>
                  </a:lnTo>
                  <a:lnTo>
                    <a:pt x="81505" y="22380"/>
                  </a:lnTo>
                  <a:lnTo>
                    <a:pt x="48196" y="48005"/>
                  </a:lnTo>
                  <a:lnTo>
                    <a:pt x="22464" y="81167"/>
                  </a:lnTo>
                  <a:lnTo>
                    <a:pt x="5877" y="120297"/>
                  </a:lnTo>
                  <a:lnTo>
                    <a:pt x="0" y="163829"/>
                  </a:lnTo>
                  <a:lnTo>
                    <a:pt x="5877" y="207362"/>
                  </a:lnTo>
                  <a:lnTo>
                    <a:pt x="22464" y="246492"/>
                  </a:lnTo>
                  <a:lnTo>
                    <a:pt x="48196" y="279653"/>
                  </a:lnTo>
                  <a:lnTo>
                    <a:pt x="81505" y="305279"/>
                  </a:lnTo>
                  <a:lnTo>
                    <a:pt x="120826" y="321803"/>
                  </a:lnTo>
                  <a:lnTo>
                    <a:pt x="164591" y="327659"/>
                  </a:lnTo>
                  <a:lnTo>
                    <a:pt x="208357" y="321803"/>
                  </a:lnTo>
                  <a:lnTo>
                    <a:pt x="247678" y="305279"/>
                  </a:lnTo>
                  <a:lnTo>
                    <a:pt x="280987" y="279653"/>
                  </a:lnTo>
                  <a:lnTo>
                    <a:pt x="306719" y="246492"/>
                  </a:lnTo>
                  <a:lnTo>
                    <a:pt x="323306" y="207362"/>
                  </a:lnTo>
                  <a:lnTo>
                    <a:pt x="329183" y="163829"/>
                  </a:lnTo>
                  <a:lnTo>
                    <a:pt x="323306" y="120297"/>
                  </a:lnTo>
                  <a:lnTo>
                    <a:pt x="306719" y="81167"/>
                  </a:lnTo>
                  <a:lnTo>
                    <a:pt x="280987" y="48005"/>
                  </a:lnTo>
                  <a:lnTo>
                    <a:pt x="247678" y="22380"/>
                  </a:lnTo>
                  <a:lnTo>
                    <a:pt x="208357" y="5856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0" y="163829"/>
                  </a:moveTo>
                  <a:lnTo>
                    <a:pt x="5877" y="120297"/>
                  </a:lnTo>
                  <a:lnTo>
                    <a:pt x="22464" y="81167"/>
                  </a:lnTo>
                  <a:lnTo>
                    <a:pt x="48196" y="48005"/>
                  </a:lnTo>
                  <a:lnTo>
                    <a:pt x="81505" y="22380"/>
                  </a:lnTo>
                  <a:lnTo>
                    <a:pt x="120826" y="5856"/>
                  </a:lnTo>
                  <a:lnTo>
                    <a:pt x="164591" y="0"/>
                  </a:lnTo>
                  <a:lnTo>
                    <a:pt x="208357" y="5856"/>
                  </a:lnTo>
                  <a:lnTo>
                    <a:pt x="247678" y="22380"/>
                  </a:lnTo>
                  <a:lnTo>
                    <a:pt x="280987" y="48005"/>
                  </a:lnTo>
                  <a:lnTo>
                    <a:pt x="306719" y="81167"/>
                  </a:lnTo>
                  <a:lnTo>
                    <a:pt x="323306" y="120297"/>
                  </a:lnTo>
                  <a:lnTo>
                    <a:pt x="329183" y="163829"/>
                  </a:lnTo>
                  <a:lnTo>
                    <a:pt x="323306" y="207362"/>
                  </a:lnTo>
                  <a:lnTo>
                    <a:pt x="306719" y="246492"/>
                  </a:lnTo>
                  <a:lnTo>
                    <a:pt x="280987" y="279653"/>
                  </a:lnTo>
                  <a:lnTo>
                    <a:pt x="247678" y="305279"/>
                  </a:lnTo>
                  <a:lnTo>
                    <a:pt x="208357" y="321803"/>
                  </a:lnTo>
                  <a:lnTo>
                    <a:pt x="164591" y="327659"/>
                  </a:lnTo>
                  <a:lnTo>
                    <a:pt x="120826" y="321803"/>
                  </a:lnTo>
                  <a:lnTo>
                    <a:pt x="81505" y="305279"/>
                  </a:lnTo>
                  <a:lnTo>
                    <a:pt x="48196" y="279653"/>
                  </a:lnTo>
                  <a:lnTo>
                    <a:pt x="22464" y="246492"/>
                  </a:lnTo>
                  <a:lnTo>
                    <a:pt x="5877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98445" y="40200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96895" y="2695943"/>
            <a:ext cx="481965" cy="561340"/>
            <a:chOff x="2596895" y="2695943"/>
            <a:chExt cx="481965" cy="56134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8899" y="2732570"/>
              <a:ext cx="417563" cy="4190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6895" y="2695943"/>
              <a:ext cx="481571" cy="56084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532888" y="2290586"/>
            <a:ext cx="1155065" cy="7753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600" spc="-40" dirty="0">
                <a:latin typeface="Cambria Math"/>
                <a:cs typeface="Cambria Math"/>
              </a:rPr>
              <a:t>𝐶</a:t>
            </a:r>
            <a:r>
              <a:rPr sz="1725" spc="-60" baseline="-14492" dirty="0">
                <a:latin typeface="Cambria Math"/>
                <a:cs typeface="Cambria Math"/>
              </a:rPr>
              <a:t>𝐵</a:t>
            </a:r>
            <a:r>
              <a:rPr sz="1725" spc="225" baseline="-14492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(23.331)</a:t>
            </a:r>
            <a:endParaRPr sz="1600">
              <a:latin typeface="Malgun Gothic"/>
              <a:cs typeface="Malgun Gothic"/>
            </a:endParaRPr>
          </a:p>
          <a:p>
            <a:pPr marL="243840">
              <a:lnSpc>
                <a:spcPct val="100000"/>
              </a:lnSpc>
              <a:spcBef>
                <a:spcPts val="97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33059" y="3264395"/>
            <a:ext cx="481965" cy="561340"/>
            <a:chOff x="5433059" y="3264395"/>
            <a:chExt cx="481965" cy="561340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5063" y="3301022"/>
              <a:ext cx="417563" cy="41906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3059" y="3264395"/>
              <a:ext cx="481571" cy="56084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29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5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5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29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3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59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3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5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29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3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59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3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29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5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346827" y="1304645"/>
            <a:ext cx="3671570" cy="23304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965"/>
              </a:spcBef>
            </a:pPr>
            <a:r>
              <a:rPr sz="2000" spc="-20" dirty="0">
                <a:latin typeface="Cambria Math"/>
                <a:cs typeface="Cambria Math"/>
              </a:rPr>
              <a:t>𝑇</a:t>
            </a:r>
            <a:r>
              <a:rPr sz="2175" spc="-30" baseline="-15325" dirty="0">
                <a:latin typeface="Cambria Math"/>
                <a:cs typeface="Cambria Math"/>
              </a:rPr>
              <a:t>𝐵</a:t>
            </a:r>
            <a:r>
              <a:rPr sz="2000" spc="-20" dirty="0">
                <a:latin typeface="Arial MT"/>
                <a:cs typeface="Arial MT"/>
              </a:rPr>
              <a:t>=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𝛽</a:t>
            </a:r>
            <a:r>
              <a:rPr sz="2175" spc="-104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1250950">
              <a:lnSpc>
                <a:spcPct val="100000"/>
              </a:lnSpc>
              <a:spcBef>
                <a:spcPts val="869"/>
              </a:spcBef>
            </a:pPr>
            <a:r>
              <a:rPr sz="2000" spc="-60" dirty="0">
                <a:latin typeface="Cambria Math"/>
                <a:cs typeface="Cambria Math"/>
              </a:rPr>
              <a:t>𝑇</a:t>
            </a:r>
            <a:r>
              <a:rPr sz="2175" spc="-89" baseline="-15325" dirty="0">
                <a:latin typeface="Cambria Math"/>
                <a:cs typeface="Cambria Math"/>
              </a:rPr>
              <a:t>𝐴</a:t>
            </a:r>
            <a:r>
              <a:rPr sz="2000" spc="-6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30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70" dirty="0">
                <a:latin typeface="Cambria Math"/>
                <a:cs typeface="Cambria Math"/>
              </a:rPr>
              <a:t>𝛽</a:t>
            </a:r>
            <a:r>
              <a:rPr sz="2175" spc="-104" baseline="-15325" dirty="0">
                <a:latin typeface="Cambria Math"/>
                <a:cs typeface="Cambria Math"/>
              </a:rPr>
              <a:t>1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2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1250950">
              <a:lnSpc>
                <a:spcPct val="100000"/>
              </a:lnSpc>
              <a:spcBef>
                <a:spcPts val="1060"/>
              </a:spcBef>
            </a:pPr>
            <a:r>
              <a:rPr sz="2000" spc="10" dirty="0">
                <a:latin typeface="Cambria Math"/>
                <a:cs typeface="Cambria Math"/>
              </a:rPr>
              <a:t>𝐶</a:t>
            </a:r>
            <a:r>
              <a:rPr sz="2175" spc="15" baseline="-15325" dirty="0">
                <a:latin typeface="Cambria Math"/>
                <a:cs typeface="Cambria Math"/>
              </a:rPr>
              <a:t>𝐵</a:t>
            </a:r>
            <a:r>
              <a:rPr sz="2000" spc="10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1250950">
              <a:lnSpc>
                <a:spcPts val="2200"/>
              </a:lnSpc>
              <a:spcBef>
                <a:spcPts val="1055"/>
              </a:spcBef>
            </a:pPr>
            <a:r>
              <a:rPr sz="2000" spc="-30" dirty="0">
                <a:latin typeface="Cambria Math"/>
                <a:cs typeface="Cambria Math"/>
              </a:rPr>
              <a:t>𝐶</a:t>
            </a:r>
            <a:r>
              <a:rPr sz="2175" spc="-44" baseline="-15325" dirty="0">
                <a:latin typeface="Cambria Math"/>
                <a:cs typeface="Cambria Math"/>
              </a:rPr>
              <a:t>𝐴</a:t>
            </a:r>
            <a:r>
              <a:rPr sz="2000" spc="-3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30" baseline="-15325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+𝛽</a:t>
            </a:r>
            <a:r>
              <a:rPr sz="2175" spc="-44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ts val="1720"/>
              </a:lnSpc>
            </a:pPr>
            <a:r>
              <a:rPr sz="1600" spc="-75" dirty="0">
                <a:latin typeface="Cambria Math"/>
                <a:cs typeface="Cambria Math"/>
              </a:rPr>
              <a:t>𝐶</a:t>
            </a:r>
            <a:r>
              <a:rPr sz="1725" spc="-112" baseline="-14492" dirty="0">
                <a:latin typeface="Cambria Math"/>
                <a:cs typeface="Cambria Math"/>
              </a:rPr>
              <a:t>𝐴</a:t>
            </a:r>
            <a:r>
              <a:rPr sz="1725" spc="15" baseline="-14492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(21.165)</a:t>
            </a:r>
            <a:endParaRPr sz="1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101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451347" y="4514075"/>
            <a:ext cx="481965" cy="561340"/>
            <a:chOff x="5451347" y="4514075"/>
            <a:chExt cx="481965" cy="561340"/>
          </a:xfrm>
        </p:grpSpPr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3351" y="4550702"/>
              <a:ext cx="419061" cy="41906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1347" y="4514075"/>
              <a:ext cx="481571" cy="5608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1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3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3" y="164591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1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3" y="164591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3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620003" y="458457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61429" y="4020692"/>
            <a:ext cx="2266950" cy="702310"/>
            <a:chOff x="6861429" y="4020692"/>
            <a:chExt cx="2266950" cy="702310"/>
          </a:xfrm>
        </p:grpSpPr>
        <p:sp>
          <p:nvSpPr>
            <p:cNvPr id="59" name="object 59"/>
            <p:cNvSpPr/>
            <p:nvPr/>
          </p:nvSpPr>
          <p:spPr>
            <a:xfrm>
              <a:off x="6870954" y="4030217"/>
              <a:ext cx="2247900" cy="683260"/>
            </a:xfrm>
            <a:custGeom>
              <a:avLst/>
              <a:gdLst/>
              <a:ahLst/>
              <a:cxnLst/>
              <a:rect l="l" t="t" r="r" b="b"/>
              <a:pathLst>
                <a:path w="2247900" h="683260">
                  <a:moveTo>
                    <a:pt x="0" y="682751"/>
                  </a:moveTo>
                  <a:lnTo>
                    <a:pt x="2247900" y="682751"/>
                  </a:lnTo>
                  <a:lnTo>
                    <a:pt x="2247900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4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60565" y="4436490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312" y="0"/>
                  </a:moveTo>
                  <a:lnTo>
                    <a:pt x="723645" y="7619"/>
                  </a:lnTo>
                  <a:lnTo>
                    <a:pt x="734504" y="12334"/>
                  </a:lnTo>
                  <a:lnTo>
                    <a:pt x="743838" y="18859"/>
                  </a:lnTo>
                  <a:lnTo>
                    <a:pt x="766222" y="62293"/>
                  </a:lnTo>
                  <a:lnTo>
                    <a:pt x="768984" y="92963"/>
                  </a:lnTo>
                  <a:lnTo>
                    <a:pt x="768294" y="109535"/>
                  </a:lnTo>
                  <a:lnTo>
                    <a:pt x="757935" y="149986"/>
                  </a:lnTo>
                  <a:lnTo>
                    <a:pt x="723900" y="180085"/>
                  </a:lnTo>
                  <a:lnTo>
                    <a:pt x="726312" y="187705"/>
                  </a:lnTo>
                  <a:lnTo>
                    <a:pt x="762192" y="166417"/>
                  </a:lnTo>
                  <a:lnTo>
                    <a:pt x="782304" y="127126"/>
                  </a:lnTo>
                  <a:lnTo>
                    <a:pt x="786129" y="93979"/>
                  </a:lnTo>
                  <a:lnTo>
                    <a:pt x="785173" y="76737"/>
                  </a:lnTo>
                  <a:lnTo>
                    <a:pt x="770635" y="32892"/>
                  </a:lnTo>
                  <a:lnTo>
                    <a:pt x="739882" y="4907"/>
                  </a:lnTo>
                  <a:lnTo>
                    <a:pt x="726312" y="0"/>
                  </a:lnTo>
                  <a:close/>
                </a:path>
                <a:path w="786129" h="187960">
                  <a:moveTo>
                    <a:pt x="59943" y="0"/>
                  </a:moveTo>
                  <a:lnTo>
                    <a:pt x="24118" y="21341"/>
                  </a:lnTo>
                  <a:lnTo>
                    <a:pt x="3889" y="60817"/>
                  </a:lnTo>
                  <a:lnTo>
                    <a:pt x="0" y="93979"/>
                  </a:lnTo>
                  <a:lnTo>
                    <a:pt x="974" y="111220"/>
                  </a:lnTo>
                  <a:lnTo>
                    <a:pt x="15493" y="154939"/>
                  </a:lnTo>
                  <a:lnTo>
                    <a:pt x="46301" y="182800"/>
                  </a:lnTo>
                  <a:lnTo>
                    <a:pt x="59943" y="187705"/>
                  </a:lnTo>
                  <a:lnTo>
                    <a:pt x="62356" y="180085"/>
                  </a:lnTo>
                  <a:lnTo>
                    <a:pt x="51645" y="175347"/>
                  </a:lnTo>
                  <a:lnTo>
                    <a:pt x="42386" y="168751"/>
                  </a:lnTo>
                  <a:lnTo>
                    <a:pt x="19923" y="124571"/>
                  </a:lnTo>
                  <a:lnTo>
                    <a:pt x="17144" y="92963"/>
                  </a:lnTo>
                  <a:lnTo>
                    <a:pt x="17837" y="76914"/>
                  </a:lnTo>
                  <a:lnTo>
                    <a:pt x="28320" y="37337"/>
                  </a:lnTo>
                  <a:lnTo>
                    <a:pt x="62610" y="7619"/>
                  </a:lnTo>
                  <a:lnTo>
                    <a:pt x="59943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70954" y="4030217"/>
            <a:ext cx="2247900" cy="683260"/>
          </a:xfrm>
          <a:prstGeom prst="rect">
            <a:avLst/>
          </a:prstGeom>
          <a:ln w="19050">
            <a:solidFill>
              <a:srgbClr val="FF5B89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spc="-35" dirty="0"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latin typeface="Cambria Math"/>
                <a:cs typeface="Cambria Math"/>
              </a:rPr>
              <a:t>3</a:t>
            </a:r>
            <a:endParaRPr sz="1725" baseline="-14492">
              <a:latin typeface="Cambria Math"/>
              <a:cs typeface="Cambria Math"/>
            </a:endParaRPr>
          </a:p>
          <a:p>
            <a:pPr marL="257810">
              <a:lnSpc>
                <a:spcPct val="100000"/>
              </a:lnSpc>
              <a:spcBef>
                <a:spcPts val="385"/>
              </a:spcBef>
              <a:tabLst>
                <a:tab pos="1038225" algn="l"/>
              </a:tabLst>
            </a:pPr>
            <a:r>
              <a:rPr sz="1600" spc="-2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20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7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 (</a:t>
            </a:r>
            <a:r>
              <a:rPr sz="1600" spc="-19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04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593079" y="3858780"/>
            <a:ext cx="1329055" cy="1041400"/>
            <a:chOff x="5593079" y="3858780"/>
            <a:chExt cx="1329055" cy="1041400"/>
          </a:xfrm>
        </p:grpSpPr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279" y="4334256"/>
              <a:ext cx="1252740" cy="10807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712713" y="4370070"/>
              <a:ext cx="1158875" cy="2540"/>
            </a:xfrm>
            <a:custGeom>
              <a:avLst/>
              <a:gdLst/>
              <a:ahLst/>
              <a:cxnLst/>
              <a:rect l="l" t="t" r="r" b="b"/>
              <a:pathLst>
                <a:path w="1158875" h="2539">
                  <a:moveTo>
                    <a:pt x="0" y="0"/>
                  </a:moveTo>
                  <a:lnTo>
                    <a:pt x="1158620" y="2031"/>
                  </a:lnTo>
                </a:path>
              </a:pathLst>
            </a:custGeom>
            <a:ln w="2539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3079" y="3858780"/>
              <a:ext cx="234670" cy="104087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674613" y="3958590"/>
              <a:ext cx="76200" cy="806450"/>
            </a:xfrm>
            <a:custGeom>
              <a:avLst/>
              <a:gdLst/>
              <a:ahLst/>
              <a:cxnLst/>
              <a:rect l="l" t="t" r="r" b="b"/>
              <a:pathLst>
                <a:path w="76200" h="806450">
                  <a:moveTo>
                    <a:pt x="25400" y="729742"/>
                  </a:moveTo>
                  <a:lnTo>
                    <a:pt x="0" y="729742"/>
                  </a:lnTo>
                  <a:lnTo>
                    <a:pt x="38100" y="805942"/>
                  </a:lnTo>
                  <a:lnTo>
                    <a:pt x="69850" y="742442"/>
                  </a:lnTo>
                  <a:lnTo>
                    <a:pt x="25400" y="742442"/>
                  </a:lnTo>
                  <a:lnTo>
                    <a:pt x="25400" y="729742"/>
                  </a:lnTo>
                  <a:close/>
                </a:path>
                <a:path w="76200" h="80645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742442"/>
                  </a:lnTo>
                  <a:lnTo>
                    <a:pt x="50800" y="742442"/>
                  </a:lnTo>
                  <a:lnTo>
                    <a:pt x="50800" y="63500"/>
                  </a:lnTo>
                  <a:close/>
                </a:path>
                <a:path w="76200" h="806450">
                  <a:moveTo>
                    <a:pt x="76200" y="729742"/>
                  </a:moveTo>
                  <a:lnTo>
                    <a:pt x="50800" y="729742"/>
                  </a:lnTo>
                  <a:lnTo>
                    <a:pt x="50800" y="742442"/>
                  </a:lnTo>
                  <a:lnTo>
                    <a:pt x="69850" y="742442"/>
                  </a:lnTo>
                  <a:lnTo>
                    <a:pt x="76200" y="729742"/>
                  </a:lnTo>
                  <a:close/>
                </a:path>
                <a:path w="76200" h="80645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0645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289" y="812654"/>
            <a:ext cx="8912225" cy="5323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6395" indent="-30353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367030" algn="l"/>
              </a:tabLst>
            </a:pP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3000" b="1" spc="-22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3000" b="1" spc="-37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3000" b="1" spc="-7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왜</a:t>
            </a:r>
            <a:r>
              <a:rPr sz="3000" b="1" spc="-22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이런</a:t>
            </a:r>
            <a:r>
              <a:rPr sz="3000" b="1" spc="-22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결과가…?</a:t>
            </a:r>
            <a:r>
              <a:rPr sz="3000" b="1" spc="-89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통해 어떤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도출한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후,</a:t>
            </a:r>
            <a:endParaRPr sz="1600" dirty="0">
              <a:latin typeface="Malgun Gothic"/>
              <a:cs typeface="Malgun Gothic"/>
            </a:endParaRPr>
          </a:p>
          <a:p>
            <a:pPr marL="3904615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결과에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합리적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설명을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제시하는 것도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중요함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Malgun Gothic"/>
              <a:cs typeface="Malgun Gothic"/>
            </a:endParaRPr>
          </a:p>
          <a:p>
            <a:pPr marL="614680" marR="551815" lvl="1" indent="-229235" algn="just">
              <a:lnSpc>
                <a:spcPct val="110100"/>
              </a:lnSpc>
              <a:buFont typeface="Wingdings"/>
              <a:buChar char=""/>
              <a:tabLst>
                <a:tab pos="6153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인상이 고용에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중립적인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긍 </a:t>
            </a:r>
            <a:r>
              <a:rPr sz="2000" b="1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정적인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제시하였음</a:t>
            </a:r>
            <a:endParaRPr sz="2000" dirty="0">
              <a:latin typeface="Malgun Gothic"/>
              <a:cs typeface="Malgun Gothic"/>
            </a:endParaRPr>
          </a:p>
          <a:p>
            <a:pPr marL="1071880" marR="513715" lvl="2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2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주변 지역으로부터의 인력 유입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 최저임금 인상으로 인해 비교적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주변지역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노동자들이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유입될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71880" lvl="2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72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전가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인상에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비용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</a:t>
            </a:r>
            <a:endParaRPr sz="2000" dirty="0">
              <a:latin typeface="Malgun Gothic"/>
              <a:cs typeface="Malgun Gothic"/>
            </a:endParaRPr>
          </a:p>
          <a:p>
            <a:pPr marL="1071880" algn="just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가격에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전가할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71880" marR="712470" lvl="2" indent="-229235" algn="just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72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효율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임금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이론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지불하여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근로자들의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동기를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부여하고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생산성을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향상시킬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71880" marR="40259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경제 활성화 </a:t>
            </a:r>
            <a:r>
              <a:rPr sz="2000" b="1" spc="5" dirty="0">
                <a:solidFill>
                  <a:srgbClr val="00B0F0"/>
                </a:solidFill>
                <a:latin typeface="Malgun Gothic"/>
                <a:cs typeface="Malgun Gothic"/>
              </a:rPr>
              <a:t>및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인력 수요 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 최저임금 근로자들의 구매력이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수요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652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250">
              <a:latin typeface="Malgun Gothic"/>
              <a:cs typeface="Malgun Gothic"/>
            </a:endParaRPr>
          </a:p>
          <a:p>
            <a:pPr marL="563880" marR="26034" lvl="1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Card와 Krueger의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 DID를 활용한 가장 유명한 연구 중 하나이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후속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촉발시켰지만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받기도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spc="-5" dirty="0">
                <a:solidFill>
                  <a:srgbClr val="333D47"/>
                </a:solidFill>
                <a:latin typeface="Arial MT"/>
                <a:cs typeface="Arial MT"/>
              </a:rPr>
              <a:t>Neumark-Wascher</a:t>
            </a:r>
            <a:r>
              <a:rPr sz="2000" spc="105" dirty="0">
                <a:solidFill>
                  <a:srgbClr val="333D4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Criticism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2000">
              <a:latin typeface="Malgun Gothic"/>
              <a:cs typeface="Malgun Gothic"/>
            </a:endParaRPr>
          </a:p>
          <a:p>
            <a:pPr marL="1021080" marR="13970" lvl="2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전화를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설문조사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수집으로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질이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낮았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정책으로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포착하기에는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짧다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국한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결과라는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8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Card와 Krueger는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 이러한 비판에 대응하여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노동부 고용 데이터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자신들의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보완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556003"/>
            <a:ext cx="5654040" cy="1089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7089775" cy="112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Card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Krueger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최초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56" y="4157471"/>
            <a:ext cx="5661659" cy="1089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4283" y="2845307"/>
            <a:ext cx="5524500" cy="1089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4432" y="5462015"/>
            <a:ext cx="5661660" cy="1089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5454" y="3044723"/>
            <a:ext cx="138684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다양한 비판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보완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564248" y="4296308"/>
            <a:ext cx="151828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비판을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논문으로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작성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583" y="5573051"/>
            <a:ext cx="1112520" cy="6121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비판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논문에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답하는</a:t>
            </a:r>
            <a:r>
              <a:rPr sz="16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논문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450847"/>
            <a:ext cx="1473708" cy="1473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83" y="1517903"/>
            <a:ext cx="1199388" cy="1004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5089" y="934634"/>
            <a:ext cx="8248015" cy="15227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번외2)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와해성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이론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endParaRPr sz="2000">
              <a:latin typeface="Malgun Gothic"/>
              <a:cs typeface="Malgun Gothic"/>
            </a:endParaRPr>
          </a:p>
          <a:p>
            <a:pPr marL="3436620">
              <a:lnSpc>
                <a:spcPct val="100000"/>
              </a:lnSpc>
              <a:spcBef>
                <a:spcPts val="515"/>
              </a:spcBef>
            </a:pPr>
            <a:r>
              <a:rPr sz="1600" b="1" spc="-5" dirty="0">
                <a:latin typeface="Malgun Gothic"/>
                <a:cs typeface="Malgun Gothic"/>
              </a:rPr>
              <a:t>혁신가의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딜레마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(1997) –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와해성</a:t>
            </a:r>
            <a:r>
              <a:rPr sz="1600" b="1" spc="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혁신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이론</a:t>
            </a:r>
            <a:endParaRPr sz="1600">
              <a:latin typeface="Malgun Gothic"/>
              <a:cs typeface="Malgun Gothic"/>
            </a:endParaRPr>
          </a:p>
          <a:p>
            <a:pPr marL="3436620" marR="5080">
              <a:lnSpc>
                <a:spcPct val="120100"/>
              </a:lnSpc>
              <a:spcBef>
                <a:spcPts val="240"/>
              </a:spcBef>
            </a:pPr>
            <a:r>
              <a:rPr sz="1400" b="1" dirty="0">
                <a:latin typeface="Malgun Gothic"/>
                <a:cs typeface="Malgun Gothic"/>
              </a:rPr>
              <a:t>와해성 혁신이란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도입 초기에는 기존기술보다 일시적으로 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열등</a:t>
            </a:r>
            <a:r>
              <a:rPr sz="1400" b="1" dirty="0">
                <a:latin typeface="Malgun Gothic"/>
                <a:cs typeface="Malgun Gothic"/>
              </a:rPr>
              <a:t>했던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신규 진입자</a:t>
            </a:r>
            <a:r>
              <a:rPr sz="1400" b="1" dirty="0">
                <a:latin typeface="Malgun Gothic"/>
                <a:cs typeface="Malgun Gothic"/>
              </a:rPr>
              <a:t>에 의한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신기술</a:t>
            </a:r>
            <a:r>
              <a:rPr sz="1400" b="1" dirty="0">
                <a:latin typeface="Malgun Gothic"/>
                <a:cs typeface="Malgun Gothic"/>
              </a:rPr>
              <a:t>이,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새로운 가치 도입</a:t>
            </a:r>
            <a:r>
              <a:rPr sz="1400" b="1" dirty="0">
                <a:latin typeface="Malgun Gothic"/>
                <a:cs typeface="Malgun Gothic"/>
              </a:rPr>
              <a:t>과 </a:t>
            </a:r>
            <a:r>
              <a:rPr sz="1400" b="1" spc="-48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함께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low-end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시장으로부터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확산</a:t>
            </a:r>
            <a:r>
              <a:rPr sz="1400" b="1" dirty="0">
                <a:latin typeface="Malgun Gothic"/>
                <a:cs typeface="Malgun Gothic"/>
              </a:rPr>
              <a:t>되어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결국엔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시장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주도권</a:t>
            </a:r>
            <a:r>
              <a:rPr sz="1400" b="1" dirty="0">
                <a:latin typeface="Malgun Gothic"/>
                <a:cs typeface="Malgun Gothic"/>
              </a:rPr>
              <a:t>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9161" y="2473579"/>
            <a:ext cx="1875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가져오는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현상입니다~!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88032" y="2715659"/>
            <a:ext cx="1163955" cy="361950"/>
            <a:chOff x="3988032" y="2715659"/>
            <a:chExt cx="1163955" cy="361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2715659"/>
              <a:ext cx="1163375" cy="3614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2731008"/>
              <a:ext cx="1100327" cy="2895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21836" y="273100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88032" y="3415175"/>
            <a:ext cx="1163955" cy="361950"/>
            <a:chOff x="3988032" y="3415175"/>
            <a:chExt cx="1163955" cy="3619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3415175"/>
              <a:ext cx="1163375" cy="3614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3430524"/>
              <a:ext cx="1100327" cy="2895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21836" y="3430524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988032" y="4872119"/>
            <a:ext cx="1163955" cy="361950"/>
            <a:chOff x="3988032" y="4872119"/>
            <a:chExt cx="1163955" cy="3619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4872119"/>
              <a:ext cx="1163375" cy="3614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4887468"/>
              <a:ext cx="1100327" cy="2895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21836" y="488746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007" y="3123692"/>
            <a:ext cx="7538720" cy="284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이론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대성공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후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개념이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남용되기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시작함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(뭔가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새로운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것이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성공하면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다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와해성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혁신이라고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함)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이론이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현실과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맞지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않는다고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비판을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spc="5" dirty="0">
                <a:latin typeface="Malgun Gothic"/>
                <a:cs typeface="Malgun Gothic"/>
              </a:rPr>
              <a:t>받기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시작함</a:t>
            </a:r>
            <a:endParaRPr sz="1400">
              <a:latin typeface="Malgun Gothic"/>
              <a:cs typeface="Malgun Gothic"/>
            </a:endParaRPr>
          </a:p>
          <a:p>
            <a:pPr marL="12700" marR="166370">
              <a:lnSpc>
                <a:spcPct val="120000"/>
              </a:lnSpc>
            </a:pPr>
            <a:r>
              <a:rPr sz="1400" b="1" dirty="0">
                <a:latin typeface="Malgun Gothic"/>
                <a:cs typeface="Malgun Gothic"/>
              </a:rPr>
              <a:t>특히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2014년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Jill</a:t>
            </a:r>
            <a:r>
              <a:rPr sz="1400" b="1" spc="1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Lepore가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The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New</a:t>
            </a:r>
            <a:r>
              <a:rPr sz="1400" b="1" spc="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Yorker에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The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Disruption</a:t>
            </a:r>
            <a:r>
              <a:rPr sz="1400" b="1" spc="15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Machine이라는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글을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기고해 </a:t>
            </a:r>
            <a:r>
              <a:rPr sz="1400" b="1" spc="-47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강도높은 비판 (맞는 경우가 없다, 미신적 믿음 수준이다 </a:t>
            </a:r>
            <a:r>
              <a:rPr sz="1400" b="1" spc="-5" dirty="0">
                <a:latin typeface="Malgun Gothic"/>
                <a:cs typeface="Malgun Gothic"/>
              </a:rPr>
              <a:t>등…) </a:t>
            </a:r>
            <a:r>
              <a:rPr sz="1400" b="1" dirty="0">
                <a:latin typeface="Malgun Gothic"/>
                <a:cs typeface="Malgun Gothic"/>
              </a:rPr>
              <a:t> </a:t>
            </a:r>
            <a:r>
              <a:rPr sz="1400" b="1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7"/>
              </a:rPr>
              <a:t>https://www.newyorker.com/magazine/2014/06/23/the-disruption-machine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Malgun Gothic"/>
              <a:cs typeface="Malgun Gothic"/>
            </a:endParaRPr>
          </a:p>
          <a:p>
            <a:pPr marL="12700" marR="254635">
              <a:lnSpc>
                <a:spcPct val="120000"/>
              </a:lnSpc>
            </a:pPr>
            <a:r>
              <a:rPr sz="1400" b="1" dirty="0">
                <a:latin typeface="Malgun Gothic"/>
                <a:cs typeface="Malgun Gothic"/>
              </a:rPr>
              <a:t>2016년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최초로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이론을</a:t>
            </a:r>
            <a:r>
              <a:rPr sz="1400" b="1" spc="-2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제시했던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Clayton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Christensen 본인이</a:t>
            </a:r>
            <a:r>
              <a:rPr sz="1400" b="1" spc="-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Harvard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Business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Review에 </a:t>
            </a:r>
            <a:r>
              <a:rPr sz="1400" b="1" spc="-47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‘What</a:t>
            </a:r>
            <a:r>
              <a:rPr sz="1400" b="1" spc="-30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is</a:t>
            </a:r>
            <a:r>
              <a:rPr sz="1400" b="1" dirty="0">
                <a:latin typeface="Malgun Gothic"/>
                <a:cs typeface="Malgun Gothic"/>
              </a:rPr>
              <a:t> </a:t>
            </a:r>
            <a:r>
              <a:rPr sz="1400" b="1" spc="-5" dirty="0">
                <a:latin typeface="Malgun Gothic"/>
                <a:cs typeface="Malgun Gothic"/>
              </a:rPr>
              <a:t>Disruptive Innovation’이라는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글을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기고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8"/>
              </a:rPr>
              <a:t>https://hbr.org/2015/12/what-is-disruptive-innovation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0785" y="2508859"/>
            <a:ext cx="80073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20000"/>
              </a:lnSpc>
              <a:spcBef>
                <a:spcPts val="100"/>
              </a:spcBef>
            </a:pPr>
            <a:r>
              <a:rPr sz="1100" b="1" dirty="0">
                <a:latin typeface="Malgun Gothic"/>
                <a:cs typeface="Malgun Gothic"/>
              </a:rPr>
              <a:t>Clayton </a:t>
            </a:r>
            <a:r>
              <a:rPr sz="1100" b="1" spc="5" dirty="0">
                <a:latin typeface="Malgun Gothic"/>
                <a:cs typeface="Malgun Gothic"/>
              </a:rPr>
              <a:t> </a:t>
            </a:r>
            <a:r>
              <a:rPr sz="1100" b="1" dirty="0">
                <a:latin typeface="Malgun Gothic"/>
                <a:cs typeface="Malgun Gothic"/>
              </a:rPr>
              <a:t>Chr</a:t>
            </a:r>
            <a:r>
              <a:rPr sz="1100" b="1" spc="-5" dirty="0">
                <a:latin typeface="Malgun Gothic"/>
                <a:cs typeface="Malgun Gothic"/>
              </a:rPr>
              <a:t>i</a:t>
            </a:r>
            <a:r>
              <a:rPr sz="1100" b="1" spc="-10" dirty="0">
                <a:latin typeface="Malgun Gothic"/>
                <a:cs typeface="Malgun Gothic"/>
              </a:rPr>
              <a:t>s</a:t>
            </a:r>
            <a:r>
              <a:rPr sz="1100" b="1" spc="-5" dirty="0">
                <a:latin typeface="Malgun Gothic"/>
                <a:cs typeface="Malgun Gothic"/>
              </a:rPr>
              <a:t>t</a:t>
            </a:r>
            <a:r>
              <a:rPr sz="1100" b="1" dirty="0">
                <a:latin typeface="Malgun Gothic"/>
                <a:cs typeface="Malgun Gothic"/>
              </a:rPr>
              <a:t>e</a:t>
            </a:r>
            <a:r>
              <a:rPr sz="1100" b="1" spc="-5" dirty="0">
                <a:latin typeface="Malgun Gothic"/>
                <a:cs typeface="Malgun Gothic"/>
              </a:rPr>
              <a:t>n</a:t>
            </a:r>
            <a:r>
              <a:rPr sz="1100" b="1" spc="-10" dirty="0">
                <a:latin typeface="Malgun Gothic"/>
                <a:cs typeface="Malgun Gothic"/>
              </a:rPr>
              <a:t>s</a:t>
            </a:r>
            <a:r>
              <a:rPr sz="1100" b="1" dirty="0">
                <a:latin typeface="Malgun Gothic"/>
                <a:cs typeface="Malgun Gothic"/>
              </a:rPr>
              <a:t>en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88032" y="6001403"/>
            <a:ext cx="1163955" cy="361950"/>
            <a:chOff x="3988032" y="6001403"/>
            <a:chExt cx="1163955" cy="36195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6001403"/>
              <a:ext cx="1163375" cy="3614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6016751"/>
              <a:ext cx="1100327" cy="2895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21836" y="6016751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80"/>
                  </a:moveTo>
                  <a:lnTo>
                    <a:pt x="275081" y="144780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80"/>
                  </a:lnTo>
                  <a:lnTo>
                    <a:pt x="1100327" y="144780"/>
                  </a:lnTo>
                  <a:lnTo>
                    <a:pt x="550163" y="289560"/>
                  </a:lnTo>
                  <a:lnTo>
                    <a:pt x="0" y="14478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5007" y="6237295"/>
            <a:ext cx="476250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latin typeface="Malgun Gothic"/>
                <a:cs typeface="Malgun Gothic"/>
              </a:rPr>
              <a:t>다양한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연구와</a:t>
            </a:r>
            <a:r>
              <a:rPr sz="1400" b="1" spc="-3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논의가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다시금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파생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Malgun Gothic"/>
                <a:cs typeface="Malgun Gothic"/>
                <a:hlinkClick r:id="rId9"/>
              </a:rPr>
              <a:t>https://ieeexplore.ieee.org/abstract/document/9122042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61070" cy="524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성격이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다르면…?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치가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5875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분석의 경우 PSM이나 무작위통제실험 수준으로 엄밀한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대표성을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만족시키는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유사하고,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받는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해법이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있지만,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일부는: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회귀식에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추가하여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2010" cy="503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이중차분법에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도시재생사업이</a:t>
            </a:r>
            <a:r>
              <a:rPr sz="19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가격에 미치는 영향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900">
              <a:latin typeface="Malgun Gothic"/>
              <a:cs typeface="Malgun Gothic"/>
            </a:endParaRPr>
          </a:p>
          <a:p>
            <a:pPr marL="1104900" lvl="1" indent="-31305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04900" algn="l"/>
                <a:tab pos="110553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박대근,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김홍순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(2020)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Arial MT"/>
              <a:buChar char="•"/>
            </a:pPr>
            <a:endParaRPr sz="15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인과관계: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수혜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상승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19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1동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2동</a:t>
            </a:r>
            <a:endParaRPr sz="19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marR="7620" indent="-229235">
              <a:lnSpc>
                <a:spcPts val="2050"/>
              </a:lnSpc>
              <a:buFont typeface="Wingdings"/>
              <a:buChar char=""/>
              <a:tabLst>
                <a:tab pos="5645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그런데,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시행이라는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 가격이라는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sz="1900" b="1" spc="-6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향을 미치는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데에는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소요됨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이후로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거래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일어나야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때문</a:t>
            </a:r>
            <a:endParaRPr sz="1900">
              <a:latin typeface="Malgun Gothic"/>
              <a:cs typeface="Malgun Gothic"/>
            </a:endParaRPr>
          </a:p>
          <a:p>
            <a:pPr marL="1021080" lvl="1" indent="-229235">
              <a:lnSpc>
                <a:spcPts val="2165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또한,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가격이라는</a:t>
            </a:r>
            <a:r>
              <a:rPr sz="19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이와 별개로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요인에</a:t>
            </a:r>
            <a:r>
              <a:rPr sz="19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endParaRPr sz="190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19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계속</a:t>
            </a:r>
            <a:r>
              <a:rPr sz="19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하지 않나?</a:t>
            </a:r>
            <a:endParaRPr sz="19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ts val="2050"/>
              </a:lnSpc>
              <a:spcBef>
                <a:spcPts val="4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그냥 집값이 오르는 시기라서 아파트 가격이 오른 것인지 도시재생사 </a:t>
            </a:r>
            <a:r>
              <a:rPr sz="1900" spc="-6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업으로 인해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아파트 가격이</a:t>
            </a:r>
            <a:r>
              <a:rPr sz="19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오른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것인지</a:t>
            </a:r>
            <a:r>
              <a:rPr sz="19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9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" dirty="0">
                <a:solidFill>
                  <a:srgbClr val="333D47"/>
                </a:solidFill>
                <a:latin typeface="Malgun Gothic"/>
                <a:cs typeface="Malgun Gothic"/>
              </a:rPr>
              <a:t>수 있을까?</a:t>
            </a:r>
            <a:endParaRPr sz="1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6989" y="1017270"/>
            <a:ext cx="8526780" cy="532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601980" marR="254635" indent="-229235">
              <a:lnSpc>
                <a:spcPct val="110100"/>
              </a:lnSpc>
              <a:buFont typeface="Wingdings"/>
              <a:buChar char=""/>
              <a:tabLst>
                <a:tab pos="6026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달라서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차이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아닐까?</a:t>
            </a:r>
            <a:endParaRPr sz="2000">
              <a:latin typeface="Malgun Gothic"/>
              <a:cs typeface="Malgun Gothic"/>
            </a:endParaRPr>
          </a:p>
          <a:p>
            <a:pPr marR="93980" algn="ctr">
              <a:lnSpc>
                <a:spcPct val="100000"/>
              </a:lnSpc>
              <a:spcBef>
                <a:spcPts val="1964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𝛽</a:t>
            </a:r>
            <a:r>
              <a:rPr sz="2175" spc="-22" baseline="-15325" dirty="0">
                <a:latin typeface="Cambria Math"/>
                <a:cs typeface="Cambria Math"/>
              </a:rPr>
              <a:t>1</a:t>
            </a:r>
            <a:r>
              <a:rPr sz="2000" spc="-15" dirty="0">
                <a:latin typeface="Cambria Math"/>
                <a:cs typeface="Cambria Math"/>
              </a:rPr>
              <a:t>𝑇𝑟𝑒𝑎𝑡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3</a:t>
            </a:r>
            <a:r>
              <a:rPr sz="2000" spc="-5" dirty="0">
                <a:latin typeface="Cambria Math"/>
                <a:cs typeface="Cambria Math"/>
              </a:rPr>
              <a:t>𝑇𝑟𝑒𝑎𝑡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 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  <a:p>
            <a:pPr marR="734060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sz="2175" spc="-7" baseline="-1532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𝐶ℎ𝑎𝑖𝑛3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spc="-7" baseline="-15325" dirty="0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mbria Math"/>
              <a:cs typeface="Cambria Math"/>
            </a:endParaRPr>
          </a:p>
          <a:p>
            <a:pPr marL="1059180" lvl="1" indent="-229235">
              <a:lnSpc>
                <a:spcPct val="100000"/>
              </a:lnSpc>
              <a:buFont typeface="Arial MT"/>
              <a:buChar char="•"/>
              <a:tabLst>
                <a:tab pos="1059180" algn="l"/>
                <a:tab pos="10598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5163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5170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된 상황에서의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>
              <a:latin typeface="Malgun Gothic"/>
              <a:cs typeface="Malgun Gothic"/>
            </a:endParaRPr>
          </a:p>
          <a:p>
            <a:pPr marL="601980" indent="-229235">
              <a:lnSpc>
                <a:spcPct val="100000"/>
              </a:lnSpc>
              <a:buFont typeface="Wingdings"/>
              <a:buChar char=""/>
              <a:tabLst>
                <a:tab pos="6026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변수는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되♘는데,</a:t>
            </a:r>
            <a:endParaRPr sz="2000">
              <a:latin typeface="Malgun Gothic"/>
              <a:cs typeface="Malgun Gothic"/>
            </a:endParaRPr>
          </a:p>
          <a:p>
            <a:pPr marL="6019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반영하면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연속변수와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받아들여지게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marL="1059180" marR="177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59180" algn="l"/>
                <a:tab pos="10598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범주형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받아들이도록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프로그램에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설명해주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8848" y="2801111"/>
            <a:ext cx="7085330" cy="2232660"/>
            <a:chOff x="688848" y="2801111"/>
            <a:chExt cx="7085330" cy="223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2801111"/>
              <a:ext cx="7024116" cy="2232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8" y="3985272"/>
              <a:ext cx="3197352" cy="876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0570" y="4024122"/>
              <a:ext cx="3078480" cy="757555"/>
            </a:xfrm>
            <a:custGeom>
              <a:avLst/>
              <a:gdLst/>
              <a:ahLst/>
              <a:cxnLst/>
              <a:rect l="l" t="t" r="r" b="b"/>
              <a:pathLst>
                <a:path w="3078479" h="757554">
                  <a:moveTo>
                    <a:pt x="0" y="757427"/>
                  </a:moveTo>
                  <a:lnTo>
                    <a:pt x="3078480" y="757427"/>
                  </a:lnTo>
                  <a:lnTo>
                    <a:pt x="3078480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882015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  <a:p>
            <a:pPr marL="5133975" marR="5080">
              <a:lnSpc>
                <a:spcPct val="100000"/>
              </a:lnSpc>
              <a:spcBef>
                <a:spcPts val="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Chain이라는 변수 내 값들을 범주형으로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인식해달라는</a:t>
            </a:r>
            <a:r>
              <a:rPr sz="1600" b="1" spc="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endParaRPr sz="1600">
              <a:latin typeface="Malgun Gothic"/>
              <a:cs typeface="Malgun Gothic"/>
            </a:endParaRPr>
          </a:p>
          <a:p>
            <a:pPr marL="189230">
              <a:lnSpc>
                <a:spcPts val="124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847214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mydid2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(emp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~treat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after + treat:after +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factor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(chain),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 = mydata)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98135" y="1566633"/>
            <a:ext cx="477520" cy="603885"/>
            <a:chOff x="4898135" y="1566633"/>
            <a:chExt cx="477520" cy="603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8135" y="1566633"/>
              <a:ext cx="477037" cy="6035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7769" y="1589024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2" y="386841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2" y="386841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1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243" y="5287136"/>
            <a:ext cx="5621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각각 chain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1인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관측치 ‘대비’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2,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3, 4인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관측치의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종속변수(emp)의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영향을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4793500"/>
            <a:ext cx="7595870" cy="14846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이번에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70" dirty="0">
                <a:solidFill>
                  <a:srgbClr val="041E41"/>
                </a:solidFill>
                <a:latin typeface="Cambria Math"/>
                <a:cs typeface="Cambria Math"/>
              </a:rPr>
              <a:t>𝖰</a:t>
            </a:r>
            <a:r>
              <a:rPr sz="2175" spc="142" baseline="-15325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값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이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양수</a:t>
            </a:r>
            <a:r>
              <a:rPr sz="2000" b="1" spc="5" dirty="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sz="2000" b="1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041E41"/>
                </a:solidFill>
                <a:latin typeface="Malgun Gothic"/>
                <a:cs typeface="Malgun Gothic"/>
              </a:rPr>
              <a:t>유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했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음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(p-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alue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0.065)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40"/>
              </a:spcBef>
              <a:buFont typeface="Wingdings"/>
              <a:buChar char=""/>
              <a:tabLst>
                <a:tab pos="724535" algn="l"/>
              </a:tabLst>
            </a:pP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뉴저지</a:t>
            </a:r>
            <a:r>
              <a:rPr sz="16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주의</a:t>
            </a:r>
            <a:r>
              <a:rPr sz="1600" spc="-10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sz="1600" spc="-10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sz="1600" spc="-114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오히려</a:t>
            </a:r>
            <a:r>
              <a:rPr sz="1600" spc="-11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1600" spc="-114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041E41"/>
                </a:solidFill>
                <a:latin typeface="Malgun Gothic"/>
                <a:cs typeface="Malgun Gothic"/>
              </a:rPr>
              <a:t>증대를</a:t>
            </a:r>
            <a:r>
              <a:rPr sz="16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불러왔다</a:t>
            </a:r>
            <a:r>
              <a:rPr sz="1600" spc="-1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  <a:p>
            <a:pPr marL="266700" marR="30480" indent="-229235">
              <a:lnSpc>
                <a:spcPct val="110000"/>
              </a:lnSpc>
              <a:spcBef>
                <a:spcPts val="430"/>
              </a:spcBef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1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유형에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비해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2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및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4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유형의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수준이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 </a:t>
            </a:r>
            <a:r>
              <a:rPr sz="2000" spc="-69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의미하게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낮은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것으로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689" y="853923"/>
            <a:ext cx="7873365" cy="96329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 marL="253111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𝛽</a:t>
            </a:r>
            <a:r>
              <a:rPr sz="2175" spc="-67" baseline="-15325" dirty="0">
                <a:latin typeface="Cambria Math"/>
                <a:cs typeface="Cambria Math"/>
              </a:rPr>
              <a:t>0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𝛽</a:t>
            </a:r>
            <a:r>
              <a:rPr sz="2175" spc="-22" baseline="-15325" dirty="0">
                <a:latin typeface="Cambria Math"/>
                <a:cs typeface="Cambria Math"/>
              </a:rPr>
              <a:t>1</a:t>
            </a:r>
            <a:r>
              <a:rPr sz="2000" spc="-15" dirty="0">
                <a:latin typeface="Cambria Math"/>
                <a:cs typeface="Cambria Math"/>
              </a:rPr>
              <a:t>𝑇𝑟𝑒𝑎𝑡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2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175" spc="-7" baseline="-15325" dirty="0">
                <a:latin typeface="Cambria Math"/>
                <a:cs typeface="Cambria Math"/>
              </a:rPr>
              <a:t>3</a:t>
            </a:r>
            <a:r>
              <a:rPr sz="2000" spc="-5" dirty="0">
                <a:latin typeface="Cambria Math"/>
                <a:cs typeface="Cambria Math"/>
              </a:rPr>
              <a:t>𝑇𝑟𝑒𝑎𝑡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 </a:t>
            </a:r>
            <a:r>
              <a:rPr sz="2000" spc="-5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5103" y="2299716"/>
          <a:ext cx="5480049" cy="2498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25.731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1.031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35" dirty="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5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7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-5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-2.321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1.080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0.0319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-2.195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1.369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0.1093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2.814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1.525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0.0654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Chain2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5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22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-10.811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0.821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Chain3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-2.252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0.770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Chain4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6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-1.118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0.930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14286" y="2963697"/>
            <a:ext cx="22066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10%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2229" y="1790826"/>
            <a:ext cx="4041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sz="2175" spc="-15" baseline="-1532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 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𝐶ℎ𝑎𝑖𝑛3 +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spc="-7" baseline="-15325" dirty="0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449945" cy="333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부문에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살펴봤던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Malgun Gothic"/>
              <a:cs typeface="Malgun Gothic"/>
            </a:endParaRPr>
          </a:p>
          <a:p>
            <a:pPr marL="563880" marR="4321810" indent="-229235" algn="just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기본모형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시행 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인한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아파트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효과가 </a:t>
            </a:r>
            <a:r>
              <a:rPr sz="1800" spc="-6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1.1%p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41E41"/>
              </a:buClr>
              <a:buFont typeface="Wingdings"/>
              <a:buChar char=""/>
            </a:pPr>
            <a:endParaRPr sz="2800">
              <a:latin typeface="Arial"/>
              <a:cs typeface="Arial"/>
            </a:endParaRPr>
          </a:p>
          <a:p>
            <a:pPr marL="563880" marR="425767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독립변수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추가를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통해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주택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규모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및  층수를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통제한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도시재생  사업의 아파트 가격 상승 효과가 </a:t>
            </a:r>
            <a:r>
              <a:rPr sz="1800" spc="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1.4%p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4743155"/>
            <a:ext cx="398843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이런 분석을 하지 않고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단순히 처치 </a:t>
            </a:r>
            <a:r>
              <a:rPr sz="1800" b="1" spc="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군</a:t>
            </a:r>
            <a:r>
              <a:rPr sz="1800" b="1" spc="-5" dirty="0">
                <a:solidFill>
                  <a:srgbClr val="041E41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수유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동</a:t>
            </a:r>
            <a:r>
              <a:rPr sz="1800" b="1" spc="-5" dirty="0">
                <a:solidFill>
                  <a:srgbClr val="041E41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b="1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선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정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이전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/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이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후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가격만 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비교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했다면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시행의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아  파트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효과를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4.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7</a:t>
            </a:r>
            <a:r>
              <a:rPr sz="1800" b="1" spc="-25" dirty="0">
                <a:solidFill>
                  <a:srgbClr val="041E41"/>
                </a:solidFill>
                <a:latin typeface="Arial"/>
                <a:cs typeface="Arial"/>
              </a:rPr>
              <a:t>%</a:t>
            </a:r>
            <a:r>
              <a:rPr sz="1800" b="1" dirty="0">
                <a:solidFill>
                  <a:srgbClr val="041E41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sz="18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오해  했을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4575" y="5614212"/>
            <a:ext cx="3933190" cy="908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참고)</a:t>
            </a:r>
            <a:endParaRPr sz="1200">
              <a:latin typeface="Malgun Gothic"/>
              <a:cs typeface="Malgun Gothic"/>
            </a:endParaRPr>
          </a:p>
          <a:p>
            <a:pPr marL="38100" marR="1384300">
              <a:lnSpc>
                <a:spcPct val="120000"/>
              </a:lnSpc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종속변수에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로그를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취한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모형의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경우 </a:t>
            </a:r>
            <a:r>
              <a:rPr sz="1200" b="1" spc="-409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각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X에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대해 추정된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모수 </a:t>
            </a:r>
            <a:r>
              <a:rPr sz="1200" spc="10" dirty="0">
                <a:solidFill>
                  <a:srgbClr val="FF0000"/>
                </a:solidFill>
                <a:latin typeface="Cambria Math"/>
                <a:cs typeface="Cambria Math"/>
              </a:rPr>
              <a:t>𝖰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대해,</a:t>
            </a:r>
            <a:endParaRPr sz="12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30" dirty="0">
                <a:solidFill>
                  <a:srgbClr val="FF0000"/>
                </a:solidFill>
                <a:latin typeface="Cambria Math"/>
                <a:cs typeface="Cambria Math"/>
              </a:rPr>
              <a:t>𝖰</a:t>
            </a:r>
            <a:r>
              <a:rPr sz="1200" spc="1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100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%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만큼의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영향이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종속변수에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있다고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해석함</a:t>
            </a:r>
            <a:r>
              <a:rPr sz="1200" b="1" spc="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spc="-15" baseline="-41666" dirty="0">
                <a:solidFill>
                  <a:srgbClr val="333D47"/>
                </a:solidFill>
                <a:latin typeface="Malgun Gothic"/>
                <a:cs typeface="Malgun Gothic"/>
              </a:rPr>
              <a:t>53</a:t>
            </a:r>
            <a:endParaRPr sz="2100" baseline="-41666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7742" y="2681162"/>
            <a:ext cx="4076294" cy="28890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556" y="1947672"/>
            <a:ext cx="3608957" cy="60350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1365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전략의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광고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노출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(제품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가지고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개입의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수도권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DTI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규제,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출산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(부동산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가격/출산율이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오르거나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내려가고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웨어러블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보유가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건강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관리에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친환경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소재가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출에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원격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근무가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업무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효율성에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등…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여러분의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분야에서는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가능할까?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0109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13515"/>
            <a:ext cx="8715375" cy="115062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43167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디지털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마케팅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전략의 효과	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우리는 이제</a:t>
            </a:r>
            <a:r>
              <a:rPr sz="2400" b="1" spc="-30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DID 연구의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해석할 수</a:t>
            </a:r>
            <a:r>
              <a:rPr sz="2400" b="1" spc="-1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7" baseline="1736" dirty="0">
                <a:solidFill>
                  <a:srgbClr val="FF0000"/>
                </a:solidFill>
                <a:latin typeface="Malgun Gothic"/>
                <a:cs typeface="Malgun Gothic"/>
              </a:rPr>
              <a:t>있다!</a:t>
            </a:r>
            <a:endParaRPr sz="2400" baseline="1736">
              <a:latin typeface="Malgun Gothic"/>
              <a:cs typeface="Malgun Gothic"/>
            </a:endParaRPr>
          </a:p>
          <a:p>
            <a:pPr marL="154305" marR="1156335">
              <a:lnSpc>
                <a:spcPct val="100000"/>
              </a:lnSpc>
              <a:spcBef>
                <a:spcPts val="490"/>
              </a:spcBef>
            </a:pPr>
            <a:r>
              <a:rPr sz="1200" b="1" spc="-15" dirty="0">
                <a:solidFill>
                  <a:srgbClr val="212121"/>
                </a:solidFill>
                <a:latin typeface="Arial"/>
                <a:cs typeface="Arial"/>
              </a:rPr>
              <a:t>Wan,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 Fei,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Fei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Ren.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"The</a:t>
            </a:r>
            <a:r>
              <a:rPr sz="1200" b="1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effect</a:t>
            </a:r>
            <a:r>
              <a:rPr sz="12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firm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marketing</a:t>
            </a:r>
            <a:r>
              <a:rPr sz="12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content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 on</a:t>
            </a:r>
            <a:r>
              <a:rPr sz="1200" b="1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product</a:t>
            </a:r>
            <a:r>
              <a:rPr sz="120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sales: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Evidence</a:t>
            </a:r>
            <a:r>
              <a:rPr sz="12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from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mobile </a:t>
            </a:r>
            <a:r>
              <a:rPr sz="1200" b="1" spc="-3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social</a:t>
            </a:r>
            <a:r>
              <a:rPr sz="12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media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 platform."</a:t>
            </a:r>
            <a:r>
              <a:rPr sz="12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Journal of</a:t>
            </a:r>
            <a:r>
              <a:rPr sz="1200" b="1" i="1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Electronic</a:t>
            </a:r>
            <a:r>
              <a:rPr sz="1200" b="1" i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212121"/>
                </a:solidFill>
                <a:latin typeface="Arial"/>
                <a:cs typeface="Arial"/>
              </a:rPr>
              <a:t>Commerce</a:t>
            </a:r>
            <a:r>
              <a:rPr sz="1200" b="1" i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212121"/>
                </a:solidFill>
                <a:latin typeface="Arial"/>
                <a:cs typeface="Arial"/>
              </a:rPr>
              <a:t>Research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18.4</a:t>
            </a:r>
            <a:r>
              <a:rPr sz="12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(2017):</a:t>
            </a:r>
            <a:r>
              <a:rPr sz="12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288-302.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디지털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광고 노출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미노출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제품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판매량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(처치군: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sz="16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O,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대조군: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X)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888" y="3005327"/>
            <a:ext cx="8548370" cy="3456940"/>
            <a:chOff x="246888" y="3005327"/>
            <a:chExt cx="8548370" cy="3456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" y="3005327"/>
              <a:ext cx="8517636" cy="3456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4049217"/>
              <a:ext cx="8548116" cy="374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8610" y="4088130"/>
              <a:ext cx="8429625" cy="256540"/>
            </a:xfrm>
            <a:custGeom>
              <a:avLst/>
              <a:gdLst/>
              <a:ahLst/>
              <a:cxnLst/>
              <a:rect l="l" t="t" r="r" b="b"/>
              <a:pathLst>
                <a:path w="8429625" h="256539">
                  <a:moveTo>
                    <a:pt x="0" y="256032"/>
                  </a:moveTo>
                  <a:lnTo>
                    <a:pt x="8429244" y="256032"/>
                  </a:lnTo>
                  <a:lnTo>
                    <a:pt x="8429244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3194" y="2683586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444" y="2462555"/>
            <a:ext cx="10674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marL="12827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전체표본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1307" y="2462555"/>
            <a:ext cx="106680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화장품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185" y="2462555"/>
            <a:ext cx="10674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문구류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938" y="2146887"/>
            <a:ext cx="5961089" cy="30218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32EE2-C706-D213-4276-DFA133EC0AA7}"/>
              </a:ext>
            </a:extLst>
          </p:cNvPr>
          <p:cNvSpPr txBox="1"/>
          <p:nvPr/>
        </p:nvSpPr>
        <p:spPr>
          <a:xfrm>
            <a:off x="2895600" y="429200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42% </a:t>
            </a:r>
            <a:r>
              <a:rPr lang="ko-KR" altLang="en-US" dirty="0">
                <a:solidFill>
                  <a:srgbClr val="FF0000"/>
                </a:solidFill>
              </a:rPr>
              <a:t>향상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B0ACCC-8CBF-3F54-35D9-044161EF584B}"/>
                  </a:ext>
                </a:extLst>
              </p14:cNvPr>
              <p14:cNvContentPartPr/>
              <p14:nvPr/>
            </p14:nvContentPartPr>
            <p14:xfrm>
              <a:off x="3558948" y="4227434"/>
              <a:ext cx="447840" cy="7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B0ACCC-8CBF-3F54-35D9-044161EF58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308" y="4191794"/>
                <a:ext cx="483480" cy="7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2615945"/>
            <a:ext cx="70123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6485" marR="5080" indent="-234442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DID</a:t>
            </a:r>
            <a:r>
              <a:rPr spc="-4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Other </a:t>
            </a:r>
            <a:r>
              <a:rPr u="none" spc="-1205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619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0409" cy="530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</a:pPr>
            <a:endParaRPr sz="1850">
              <a:latin typeface="Malgun Gothic"/>
              <a:cs typeface="Malgun Gothic"/>
            </a:endParaRPr>
          </a:p>
          <a:p>
            <a:pPr marL="563880" marR="179705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이로부터의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도출에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D47"/>
              </a:buClr>
              <a:buFont typeface="Wingdings"/>
              <a:buChar char=""/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배제한,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PSM으로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구성하고,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대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조군을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8619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0" dirty="0">
                <a:solidFill>
                  <a:srgbClr val="FFFFFF"/>
                </a:solidFill>
                <a:latin typeface="Malgun Gothic"/>
                <a:cs typeface="Malgun Gothic"/>
              </a:rPr>
              <a:t>PSM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2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PSM과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1618488"/>
            <a:ext cx="5722620" cy="1112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0235" y="2894076"/>
            <a:ext cx="5821680" cy="1104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412" y="4223003"/>
            <a:ext cx="566166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8051" y="5445252"/>
            <a:ext cx="5670775" cy="11353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52569" y="815021"/>
            <a:ext cx="4003675" cy="14535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대조군의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클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가능성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높음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창출에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5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2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창출에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2554" y="3207765"/>
            <a:ext cx="191897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9553" y="4498085"/>
            <a:ext cx="268097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도시</a:t>
            </a:r>
            <a:r>
              <a:rPr sz="1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도시계획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성과가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나타나는데</a:t>
            </a:r>
            <a:r>
              <a:rPr sz="12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554" y="5720283"/>
            <a:ext cx="155892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국가/지역 특성 다양 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환경</a:t>
            </a:r>
            <a:r>
              <a:rPr sz="12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76033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r>
              <a:rPr sz="3800" u="none" spc="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vs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Linear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Model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6290" cy="4173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선형회귀모형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이루어짐</a:t>
            </a:r>
            <a:endParaRPr sz="2000">
              <a:latin typeface="Malgun Gothic"/>
              <a:cs typeface="Malgun Gothic"/>
            </a:endParaRPr>
          </a:p>
          <a:p>
            <a:pPr marL="1021080" marR="7493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Estimator)가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통계적으로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유의한지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264160" indent="-229235">
              <a:lnSpc>
                <a:spcPct val="1101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프레임워크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추정(DID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Estimator)을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혼동변수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983730" cy="200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실거래가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처치군/대조군이라는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구분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외에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1360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3366137"/>
            <a:ext cx="7778115" cy="27654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2016년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endParaRPr sz="20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선정: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 marL="6985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2018년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인구통계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  <a:p>
            <a:pPr marL="115570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1563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인구,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연령대별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(영유아,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청소년,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청년,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중장년,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고령)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0323" y="3046222"/>
            <a:ext cx="3244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이전/이후라는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구분이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또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등장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152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sz="20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773679"/>
          <a:ext cx="6115050" cy="111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이후</a:t>
                      </a:r>
                      <a:r>
                        <a:rPr sz="1800" b="1" spc="-3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sz="1800" b="1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8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20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14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17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sz="1800" b="1" spc="-5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52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70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104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37303" y="4218178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1" y="0"/>
                </a:moveTo>
                <a:lnTo>
                  <a:pt x="1082294" y="11430"/>
                </a:lnTo>
                <a:lnTo>
                  <a:pt x="1098601" y="18504"/>
                </a:lnTo>
                <a:lnTo>
                  <a:pt x="1112647" y="28305"/>
                </a:lnTo>
                <a:lnTo>
                  <a:pt x="1141190" y="73852"/>
                </a:lnTo>
                <a:lnTo>
                  <a:pt x="1149572" y="115623"/>
                </a:lnTo>
                <a:lnTo>
                  <a:pt x="1150620" y="139700"/>
                </a:lnTo>
                <a:lnTo>
                  <a:pt x="1149572" y="164580"/>
                </a:lnTo>
                <a:lnTo>
                  <a:pt x="1141190" y="207529"/>
                </a:lnTo>
                <a:lnTo>
                  <a:pt x="1112694" y="253730"/>
                </a:lnTo>
                <a:lnTo>
                  <a:pt x="1082675" y="270764"/>
                </a:lnTo>
                <a:lnTo>
                  <a:pt x="1086231" y="282321"/>
                </a:lnTo>
                <a:lnTo>
                  <a:pt x="1124791" y="264191"/>
                </a:lnTo>
                <a:lnTo>
                  <a:pt x="1153160" y="232918"/>
                </a:lnTo>
                <a:lnTo>
                  <a:pt x="1170479" y="191023"/>
                </a:lnTo>
                <a:lnTo>
                  <a:pt x="1176274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1" y="0"/>
                </a:lnTo>
                <a:close/>
              </a:path>
              <a:path w="1176654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9" y="263646"/>
                </a:lnTo>
                <a:lnTo>
                  <a:pt x="63690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86" y="3999695"/>
            <a:ext cx="7017384" cy="15424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5"/>
              </a:spcBef>
              <a:tabLst>
                <a:tab pos="4182745" algn="l"/>
                <a:tab pos="5353050" algn="l"/>
              </a:tabLst>
            </a:pP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2200" b="1" spc="-20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I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22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e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s</a:t>
            </a:r>
            <a:r>
              <a:rPr sz="22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tim</a:t>
            </a:r>
            <a:r>
              <a:rPr sz="2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2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t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o</a:t>
            </a:r>
            <a:r>
              <a:rPr sz="2200" b="1" spc="-15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r>
              <a:rPr sz="2200" b="1" spc="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2400" spc="-37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120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625" spc="-179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4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89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10" dirty="0">
                <a:solidFill>
                  <a:srgbClr val="2A2C2C"/>
                </a:solidFill>
                <a:latin typeface="Cambria Math"/>
                <a:cs typeface="Cambria Math"/>
              </a:rPr>
              <a:t>(</a:t>
            </a:r>
            <a:r>
              <a:rPr sz="2400" spc="-27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120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625" spc="-165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14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89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spc="-330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678180">
              <a:lnSpc>
                <a:spcPct val="100000"/>
              </a:lnSpc>
              <a:spcBef>
                <a:spcPts val="765"/>
              </a:spcBef>
            </a:pPr>
            <a:r>
              <a:rPr sz="1800" spc="-114" dirty="0">
                <a:latin typeface="Cambria Math"/>
                <a:cs typeface="Cambria Math"/>
              </a:rPr>
              <a:t>𝑇</a:t>
            </a:r>
            <a:r>
              <a:rPr sz="1950" spc="-172" baseline="-14957" dirty="0">
                <a:latin typeface="Cambria Math"/>
                <a:cs typeface="Cambria Math"/>
              </a:rPr>
              <a:t>𝐴</a:t>
            </a:r>
            <a:r>
              <a:rPr sz="1950" spc="29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𝑇</a:t>
            </a:r>
            <a:r>
              <a:rPr sz="1950" spc="-30" baseline="-14957" dirty="0">
                <a:latin typeface="Cambria Math"/>
                <a:cs typeface="Cambria Math"/>
              </a:rPr>
              <a:t>𝐵</a:t>
            </a:r>
            <a:r>
              <a:rPr sz="1800" spc="-20" dirty="0">
                <a:latin typeface="Malgun Gothic"/>
                <a:cs typeface="Malgun Gothic"/>
              </a:rPr>
              <a:t>: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처치군의 처치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전/후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78180">
              <a:lnSpc>
                <a:spcPct val="100000"/>
              </a:lnSpc>
            </a:pPr>
            <a:r>
              <a:rPr sz="1800" spc="-70" dirty="0">
                <a:latin typeface="Cambria Math"/>
                <a:cs typeface="Cambria Math"/>
              </a:rPr>
              <a:t>𝐶</a:t>
            </a:r>
            <a:r>
              <a:rPr sz="1950" spc="-104" baseline="-14957" dirty="0">
                <a:latin typeface="Cambria Math"/>
                <a:cs typeface="Cambria Math"/>
              </a:rPr>
              <a:t>𝐴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𝐶</a:t>
            </a:r>
            <a:r>
              <a:rPr sz="1950" spc="15" baseline="-14957" dirty="0">
                <a:latin typeface="Cambria Math"/>
                <a:cs typeface="Cambria Math"/>
              </a:rPr>
              <a:t>𝐵</a:t>
            </a:r>
            <a:r>
              <a:rPr sz="1800" spc="10" dirty="0">
                <a:latin typeface="Malgun Gothic"/>
                <a:cs typeface="Malgun Gothic"/>
              </a:rPr>
              <a:t>: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 처치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전/후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14680">
              <a:lnSpc>
                <a:spcPct val="100000"/>
              </a:lnSpc>
              <a:spcBef>
                <a:spcPts val="8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=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처치군의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변화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–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대조군의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089" y="1017270"/>
            <a:ext cx="342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66900" y="1606296"/>
            <a:ext cx="2342515" cy="4628515"/>
            <a:chOff x="1866900" y="1606296"/>
            <a:chExt cx="2342515" cy="46285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7" y="1606296"/>
              <a:ext cx="106616" cy="46283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77565" y="6188760"/>
            <a:ext cx="153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4132" y="2045207"/>
            <a:ext cx="4887595" cy="1805939"/>
            <a:chOff x="4104132" y="2045207"/>
            <a:chExt cx="4887595" cy="1805939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8" y="2045207"/>
              <a:ext cx="2895599" cy="17876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8238" y="2518409"/>
              <a:ext cx="1743710" cy="654050"/>
            </a:xfrm>
            <a:custGeom>
              <a:avLst/>
              <a:gdLst/>
              <a:ahLst/>
              <a:cxnLst/>
              <a:rect l="l" t="t" r="r" b="b"/>
              <a:pathLst>
                <a:path w="1743709" h="654050">
                  <a:moveTo>
                    <a:pt x="0" y="653796"/>
                  </a:moveTo>
                  <a:lnTo>
                    <a:pt x="1743455" y="653796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8238" y="2518410"/>
            <a:ext cx="1743710" cy="6540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9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latin typeface="Malgun Gothic"/>
                <a:cs typeface="Malgun Gothic"/>
              </a:rPr>
              <a:t>시간의 흐름에 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따른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효과 </a:t>
            </a:r>
            <a:r>
              <a:rPr sz="1600" b="1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(=대조군의</a:t>
            </a:r>
            <a:r>
              <a:rPr sz="1600" b="1" spc="-70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변화) </a:t>
            </a:r>
            <a:r>
              <a:rPr sz="1600" b="1" spc="-545" dirty="0">
                <a:latin typeface="Malgun Gothic"/>
                <a:cs typeface="Malgun Gothic"/>
              </a:rPr>
              <a:t> </a:t>
            </a:r>
            <a:r>
              <a:rPr sz="1600" b="1" spc="-5" dirty="0">
                <a:latin typeface="Malgun Gothic"/>
                <a:cs typeface="Malgun Gothic"/>
              </a:rPr>
              <a:t>(</a:t>
            </a:r>
            <a:r>
              <a:rPr sz="1600" spc="-5" dirty="0">
                <a:latin typeface="Cambria Math"/>
                <a:cs typeface="Cambria Math"/>
              </a:rPr>
              <a:t>𝑪</a:t>
            </a:r>
            <a:r>
              <a:rPr sz="1725" spc="-7" baseline="-16908" dirty="0">
                <a:latin typeface="Cambria Math"/>
                <a:cs typeface="Cambria Math"/>
              </a:rPr>
              <a:t>𝑨</a:t>
            </a:r>
            <a:r>
              <a:rPr sz="1725" spc="247" baseline="-16908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𝑪</a:t>
            </a:r>
            <a:r>
              <a:rPr sz="1725" spc="30" baseline="-16908" dirty="0">
                <a:latin typeface="Cambria Math"/>
                <a:cs typeface="Cambria Math"/>
              </a:rPr>
              <a:t>𝑩</a:t>
            </a:r>
            <a:r>
              <a:rPr sz="1600" b="1" spc="20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30" name="object 30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sz="1600" spc="-2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04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7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 (</a:t>
            </a:r>
            <a:r>
              <a:rPr sz="1600" spc="-19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9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725" spc="-104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1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11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7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처치군의 변화</a:t>
            </a:r>
            <a:r>
              <a:rPr sz="1600" b="1" spc="-1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40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25" dirty="0">
                <a:latin typeface="Cambria Math"/>
                <a:cs typeface="Cambria Math"/>
              </a:rPr>
              <a:t>𝑻</a:t>
            </a:r>
            <a:r>
              <a:rPr sz="1725" spc="37" baseline="-14492" dirty="0">
                <a:latin typeface="Cambria Math"/>
                <a:cs typeface="Cambria Math"/>
              </a:rPr>
              <a:t>𝑩</a:t>
            </a:r>
            <a:r>
              <a:rPr sz="1600" b="1" spc="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9" name="object 8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9615" cy="5315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5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endParaRPr sz="2000">
              <a:latin typeface="Malgun Gothic"/>
              <a:cs typeface="Malgun Gothic"/>
            </a:endParaRPr>
          </a:p>
          <a:p>
            <a:pPr marL="1021080" marR="90805" lvl="1" indent="-229235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포함하기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준실험(quasi-experimental)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Malgun Gothic"/>
              <a:buAutoNum type="arabicPeriod"/>
            </a:pPr>
            <a:endParaRPr sz="21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360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6930" cy="526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선형회귀모형)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PSM과 DID는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서로 다른 강점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 가진 모형으로,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 적절한 구성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 이로부터의 인과성 추론 근거 도출에 주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배제한,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Estimator의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이루어짐</a:t>
            </a:r>
            <a:endParaRPr sz="20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프레임워크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2384" lvl="1" indent="-229235">
              <a:lnSpc>
                <a:spcPct val="110000"/>
              </a:lnSpc>
              <a:spcBef>
                <a:spcPts val="4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강화할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44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3747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6632" y="2194560"/>
            <a:ext cx="6438900" cy="4563110"/>
            <a:chOff x="1246632" y="2194560"/>
            <a:chExt cx="6438900" cy="4563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211" y="4066030"/>
              <a:ext cx="2869691" cy="266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2" y="2194560"/>
              <a:ext cx="6438900" cy="18440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907" y="4155450"/>
              <a:ext cx="2979354" cy="260196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78526" y="2061717"/>
            <a:ext cx="247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주요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인구통계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특성이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6703" y="4876760"/>
            <a:ext cx="1038860" cy="612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지리적으로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인접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79" y="4134383"/>
            <a:ext cx="15894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과거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아파트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가격 </a:t>
            </a:r>
            <a:r>
              <a:rPr sz="1600" b="1" spc="-5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변동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567" y="5041798"/>
            <a:ext cx="709422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도시재생사업이라는</a:t>
            </a:r>
            <a:r>
              <a:rPr sz="1600" b="1" spc="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처치로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인한 “처치효과”는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정도일까…?</a:t>
            </a:r>
            <a:endParaRPr sz="1600">
              <a:latin typeface="Malgun Gothic"/>
              <a:cs typeface="Malgun Gothic"/>
            </a:endParaRPr>
          </a:p>
          <a:p>
            <a:pPr marL="83820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naïve한</a:t>
            </a:r>
            <a:r>
              <a:rPr sz="1600" b="1" spc="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결론)</a:t>
            </a:r>
            <a:r>
              <a:rPr sz="16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처치군의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이후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이전?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(36,030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34,410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1620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?)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그런데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대조군을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대조군도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이후/이전</a:t>
            </a:r>
            <a:r>
              <a:rPr sz="1600" b="1" spc="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차이가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많이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나는데…?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371" y="2805827"/>
            <a:ext cx="5829961" cy="2147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237855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그리고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사업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아파트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거래가격은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같았음</a:t>
            </a:r>
            <a:endParaRPr sz="2000">
              <a:latin typeface="Malgun Gothic"/>
              <a:cs typeface="Malgun Gothic"/>
            </a:endParaRPr>
          </a:p>
          <a:p>
            <a:pPr marL="3892550">
              <a:lnSpc>
                <a:spcPct val="100000"/>
              </a:lnSpc>
              <a:spcBef>
                <a:spcPts val="400"/>
              </a:spcBef>
              <a:tabLst>
                <a:tab pos="5869940" algn="l"/>
              </a:tabLst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처치군	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5665" cy="444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프레임워크를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활용,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파트 가격 변화량을 대조군으로부터 도출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처치군의 처치 전/후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변화량로부터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변화량을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도출하였음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취하기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필요할까?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>
              <a:latin typeface="Malgun Gothic"/>
              <a:cs typeface="Malgun Gothic"/>
            </a:endParaRPr>
          </a:p>
          <a:p>
            <a:pPr marL="563880" marR="295910" indent="-22923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도시재생사업으로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효과는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1.1%p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 분석 기간은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아파트 가격이 상승하던 기간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이♘으므로,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 방법론을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않았다면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과대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되♘을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4978</Words>
  <Application>Microsoft Office PowerPoint</Application>
  <PresentationFormat>화면 슬라이드 쇼(4:3)</PresentationFormat>
  <Paragraphs>933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Arial MT</vt:lpstr>
      <vt:lpstr>Malgun Gothic</vt:lpstr>
      <vt:lpstr>Arial</vt:lpstr>
      <vt:lpstr>Calibri</vt:lpstr>
      <vt:lpstr>Cambria Math</vt:lpstr>
      <vt:lpstr>Times New Roman</vt:lpstr>
      <vt:lpstr>Wingdings</vt:lpstr>
      <vt:lpstr>Office Theme</vt:lpstr>
      <vt:lpstr>경영경제데이터분석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DID?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Comparing DID with Other  Methods</vt:lpstr>
      <vt:lpstr>DID vs PSM</vt:lpstr>
      <vt:lpstr>DID vs PSM</vt:lpstr>
      <vt:lpstr>DID vs Linear Regression Model</vt:lpstr>
      <vt:lpstr>Recap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3</cp:revision>
  <dcterms:created xsi:type="dcterms:W3CDTF">2024-03-26T07:44:00Z</dcterms:created>
  <dcterms:modified xsi:type="dcterms:W3CDTF">2024-03-28T07:46:21Z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2024-03-26T00:00:00Z</vt:filetime>
  </property>
</Properties>
</file>