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16:3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24575,'-43'807'-44,"36"-714"-6,-29 282-278,4-49 183,28-168 506,3-50-155,-10 140-206,-10 438 0,21-682 0,0 1 0,0-1 0,1 1 0,-1-1 0,1 1 0,0-1 0,2 5 0,-3-8 0,0-1 0,1 1 0,-1-1 0,0 1 0,1-1 0,-1 1 0,0-1 0,1 1 0,-1-1 0,0 1 0,1-1 0,-1 0 0,1 1 0,-1-1 0,1 0 0,-1 1 0,1-1 0,-1 0 0,1 0 0,-1 0 0,1 1 0,0-1 0,0 0 0,0 0 0,1 0 0,-1-1 0,0 1 0,1 0 0,-1-1 0,0 1 0,0-1 0,1 0 0,-1 1 0,0-1 0,0 0 0,0 1 0,0-1 0,2-2 0,14-13 0,-13 12 0,-1 0 0,1 0 0,0 1 0,0 0 0,0 0 0,1 0 0,-1 0 0,1 1 0,-1-1 0,1 1 0,0 0 0,0 1 0,0-1 0,8-1 0,76-3 0,113 5 0,-106 2 0,35-1 0,125 2 0,-179 2 0,100 19 0,251 61-222,235 42-578,7-54 315,81-57 1992,-696-14-1507,63-2 0,-117 0-97,1 1-1,0 0 1,-1 0-1,1-1 1,-1 1-1,1-1 1,-1 1-1,1-1 1,-1 0-1,0 1 1,1-1-1,-1 0 0,3-2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16:3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1669 24575,'19'-439'0,"-14"399"0,18-74 0,-3 23 0,56-383 0,-31 187 0,-38 247 0,-2 15 0,-1-1 0,-1 0 0,-1-48 0,-3 72 0,1 1 0,0-1 0,0 1 0,0 0 0,0-1 0,0 1 0,0-1 0,1 1 0,-1-1 0,0 1 0,1 0 0,-1-1 0,1 1 0,-1 0 0,1-1 0,0 1 0,1-1 0,-1 1 0,-1 0 0,1 1 0,0-1 0,0 1 0,0-1 0,0 1 0,0-1 0,0 1 0,0-1 0,0 1 0,0 0 0,0 0 0,0 0 0,0 0 0,0-1 0,0 1 0,0 0 0,2 1 0,5 0 0,0 1 0,0 0 0,0 1 0,-1 0 0,9 4 0,5 2 0,44 14 0,-21-7 0,74 17 0,-12-16 0,171 5 0,113-23 0,-152-2 0,-63 12 0,16 0 0,-184-9 0,24-2 0,-30 2 0,0 0 0,0 0 0,-1 0 0,1 0 0,0 0 0,0 0 0,0-1 0,-1 1 0,1 0 0,0-1 0,0 1 0,-1 0 0,1-1 0,0 1 0,-1-1 0,1 1 0,0-1 0,-1 0 0,1 1 0,-1-1 0,1 0 0,-1 1 0,1-1 0,-1 0 0,0 1 0,1-1 0,-1 0 0,0 0 0,0 0 0,1-1 0,-4-4-1365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0581" y="2951226"/>
            <a:ext cx="186283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103" y="2182367"/>
            <a:ext cx="5499734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63" Type="http://schemas.openxmlformats.org/officeDocument/2006/relationships/image" Target="../media/image82.png"/><Relationship Id="rId159" Type="http://schemas.openxmlformats.org/officeDocument/2006/relationships/image" Target="../media/image178.png"/><Relationship Id="rId170" Type="http://schemas.openxmlformats.org/officeDocument/2006/relationships/image" Target="../media/image189.png"/><Relationship Id="rId226" Type="http://schemas.openxmlformats.org/officeDocument/2006/relationships/image" Target="../media/image245.pn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53" Type="http://schemas.openxmlformats.org/officeDocument/2006/relationships/image" Target="../media/image72.png"/><Relationship Id="rId74" Type="http://schemas.openxmlformats.org/officeDocument/2006/relationships/image" Target="../media/image93.png"/><Relationship Id="rId128" Type="http://schemas.openxmlformats.org/officeDocument/2006/relationships/image" Target="../media/image147.png"/><Relationship Id="rId149" Type="http://schemas.openxmlformats.org/officeDocument/2006/relationships/image" Target="../media/image168.png"/><Relationship Id="rId5" Type="http://schemas.openxmlformats.org/officeDocument/2006/relationships/image" Target="../media/image24.png"/><Relationship Id="rId95" Type="http://schemas.openxmlformats.org/officeDocument/2006/relationships/image" Target="../media/image114.png"/><Relationship Id="rId160" Type="http://schemas.openxmlformats.org/officeDocument/2006/relationships/image" Target="../media/image179.png"/><Relationship Id="rId181" Type="http://schemas.openxmlformats.org/officeDocument/2006/relationships/image" Target="../media/image200.png"/><Relationship Id="rId216" Type="http://schemas.openxmlformats.org/officeDocument/2006/relationships/image" Target="../media/image235.png"/><Relationship Id="rId237" Type="http://schemas.openxmlformats.org/officeDocument/2006/relationships/image" Target="../media/image256.png"/><Relationship Id="rId258" Type="http://schemas.openxmlformats.org/officeDocument/2006/relationships/image" Target="../media/image277.png"/><Relationship Id="rId22" Type="http://schemas.openxmlformats.org/officeDocument/2006/relationships/image" Target="../media/image41.png"/><Relationship Id="rId43" Type="http://schemas.openxmlformats.org/officeDocument/2006/relationships/image" Target="../media/image62.png"/><Relationship Id="rId64" Type="http://schemas.openxmlformats.org/officeDocument/2006/relationships/image" Target="../media/image83.png"/><Relationship Id="rId118" Type="http://schemas.openxmlformats.org/officeDocument/2006/relationships/image" Target="../media/image137.png"/><Relationship Id="rId139" Type="http://schemas.openxmlformats.org/officeDocument/2006/relationships/image" Target="../media/image158.png"/><Relationship Id="rId85" Type="http://schemas.openxmlformats.org/officeDocument/2006/relationships/image" Target="../media/image104.png"/><Relationship Id="rId150" Type="http://schemas.openxmlformats.org/officeDocument/2006/relationships/image" Target="../media/image169.png"/><Relationship Id="rId171" Type="http://schemas.openxmlformats.org/officeDocument/2006/relationships/image" Target="../media/image190.png"/><Relationship Id="rId192" Type="http://schemas.openxmlformats.org/officeDocument/2006/relationships/image" Target="../media/image211.png"/><Relationship Id="rId206" Type="http://schemas.openxmlformats.org/officeDocument/2006/relationships/image" Target="../media/image225.png"/><Relationship Id="rId227" Type="http://schemas.openxmlformats.org/officeDocument/2006/relationships/image" Target="../media/image246.png"/><Relationship Id="rId248" Type="http://schemas.openxmlformats.org/officeDocument/2006/relationships/image" Target="../media/image267.png"/><Relationship Id="rId12" Type="http://schemas.openxmlformats.org/officeDocument/2006/relationships/image" Target="../media/image31.png"/><Relationship Id="rId33" Type="http://schemas.openxmlformats.org/officeDocument/2006/relationships/image" Target="../media/image52.png"/><Relationship Id="rId108" Type="http://schemas.openxmlformats.org/officeDocument/2006/relationships/image" Target="../media/image127.png"/><Relationship Id="rId129" Type="http://schemas.openxmlformats.org/officeDocument/2006/relationships/image" Target="../media/image148.png"/><Relationship Id="rId54" Type="http://schemas.openxmlformats.org/officeDocument/2006/relationships/image" Target="../media/image73.png"/><Relationship Id="rId75" Type="http://schemas.openxmlformats.org/officeDocument/2006/relationships/image" Target="../media/image94.png"/><Relationship Id="rId96" Type="http://schemas.openxmlformats.org/officeDocument/2006/relationships/image" Target="../media/image115.png"/><Relationship Id="rId140" Type="http://schemas.openxmlformats.org/officeDocument/2006/relationships/image" Target="../media/image159.png"/><Relationship Id="rId161" Type="http://schemas.openxmlformats.org/officeDocument/2006/relationships/image" Target="../media/image180.png"/><Relationship Id="rId182" Type="http://schemas.openxmlformats.org/officeDocument/2006/relationships/image" Target="../media/image201.png"/><Relationship Id="rId217" Type="http://schemas.openxmlformats.org/officeDocument/2006/relationships/image" Target="../media/image236.png"/><Relationship Id="rId6" Type="http://schemas.openxmlformats.org/officeDocument/2006/relationships/image" Target="../media/image25.png"/><Relationship Id="rId238" Type="http://schemas.openxmlformats.org/officeDocument/2006/relationships/image" Target="../media/image257.png"/><Relationship Id="rId259" Type="http://schemas.openxmlformats.org/officeDocument/2006/relationships/image" Target="../media/image278.png"/><Relationship Id="rId23" Type="http://schemas.openxmlformats.org/officeDocument/2006/relationships/image" Target="../media/image42.png"/><Relationship Id="rId119" Type="http://schemas.openxmlformats.org/officeDocument/2006/relationships/image" Target="../media/image138.png"/><Relationship Id="rId44" Type="http://schemas.openxmlformats.org/officeDocument/2006/relationships/image" Target="../media/image63.png"/><Relationship Id="rId65" Type="http://schemas.openxmlformats.org/officeDocument/2006/relationships/image" Target="../media/image84.png"/><Relationship Id="rId86" Type="http://schemas.openxmlformats.org/officeDocument/2006/relationships/image" Target="../media/image105.png"/><Relationship Id="rId130" Type="http://schemas.openxmlformats.org/officeDocument/2006/relationships/image" Target="../media/image149.png"/><Relationship Id="rId151" Type="http://schemas.openxmlformats.org/officeDocument/2006/relationships/image" Target="../media/image170.png"/><Relationship Id="rId172" Type="http://schemas.openxmlformats.org/officeDocument/2006/relationships/image" Target="../media/image191.png"/><Relationship Id="rId193" Type="http://schemas.openxmlformats.org/officeDocument/2006/relationships/image" Target="../media/image212.png"/><Relationship Id="rId207" Type="http://schemas.openxmlformats.org/officeDocument/2006/relationships/image" Target="../media/image226.png"/><Relationship Id="rId228" Type="http://schemas.openxmlformats.org/officeDocument/2006/relationships/image" Target="../media/image247.png"/><Relationship Id="rId249" Type="http://schemas.openxmlformats.org/officeDocument/2006/relationships/image" Target="../media/image268.png"/><Relationship Id="rId13" Type="http://schemas.openxmlformats.org/officeDocument/2006/relationships/image" Target="../media/image32.png"/><Relationship Id="rId109" Type="http://schemas.openxmlformats.org/officeDocument/2006/relationships/image" Target="../media/image128.png"/><Relationship Id="rId260" Type="http://schemas.openxmlformats.org/officeDocument/2006/relationships/image" Target="../media/image279.png"/><Relationship Id="rId34" Type="http://schemas.openxmlformats.org/officeDocument/2006/relationships/image" Target="../media/image53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97" Type="http://schemas.openxmlformats.org/officeDocument/2006/relationships/image" Target="../media/image116.png"/><Relationship Id="rId120" Type="http://schemas.openxmlformats.org/officeDocument/2006/relationships/image" Target="../media/image139.png"/><Relationship Id="rId141" Type="http://schemas.openxmlformats.org/officeDocument/2006/relationships/image" Target="../media/image160.png"/><Relationship Id="rId7" Type="http://schemas.openxmlformats.org/officeDocument/2006/relationships/image" Target="../media/image26.png"/><Relationship Id="rId162" Type="http://schemas.openxmlformats.org/officeDocument/2006/relationships/image" Target="../media/image181.png"/><Relationship Id="rId183" Type="http://schemas.openxmlformats.org/officeDocument/2006/relationships/image" Target="../media/image202.png"/><Relationship Id="rId218" Type="http://schemas.openxmlformats.org/officeDocument/2006/relationships/image" Target="../media/image237.png"/><Relationship Id="rId239" Type="http://schemas.openxmlformats.org/officeDocument/2006/relationships/image" Target="../media/image258.png"/><Relationship Id="rId250" Type="http://schemas.openxmlformats.org/officeDocument/2006/relationships/image" Target="../media/image269.png"/><Relationship Id="rId24" Type="http://schemas.openxmlformats.org/officeDocument/2006/relationships/image" Target="../media/image43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Relationship Id="rId87" Type="http://schemas.openxmlformats.org/officeDocument/2006/relationships/image" Target="../media/image106.png"/><Relationship Id="rId110" Type="http://schemas.openxmlformats.org/officeDocument/2006/relationships/image" Target="../media/image129.png"/><Relationship Id="rId131" Type="http://schemas.openxmlformats.org/officeDocument/2006/relationships/image" Target="../media/image150.png"/><Relationship Id="rId152" Type="http://schemas.openxmlformats.org/officeDocument/2006/relationships/image" Target="../media/image171.png"/><Relationship Id="rId173" Type="http://schemas.openxmlformats.org/officeDocument/2006/relationships/image" Target="../media/image192.png"/><Relationship Id="rId194" Type="http://schemas.openxmlformats.org/officeDocument/2006/relationships/image" Target="../media/image213.png"/><Relationship Id="rId208" Type="http://schemas.openxmlformats.org/officeDocument/2006/relationships/image" Target="../media/image227.png"/><Relationship Id="rId229" Type="http://schemas.openxmlformats.org/officeDocument/2006/relationships/image" Target="../media/image248.png"/><Relationship Id="rId240" Type="http://schemas.openxmlformats.org/officeDocument/2006/relationships/image" Target="../media/image259.png"/><Relationship Id="rId261" Type="http://schemas.openxmlformats.org/officeDocument/2006/relationships/image" Target="../media/image280.png"/><Relationship Id="rId14" Type="http://schemas.openxmlformats.org/officeDocument/2006/relationships/image" Target="../media/image33.png"/><Relationship Id="rId35" Type="http://schemas.openxmlformats.org/officeDocument/2006/relationships/image" Target="../media/image54.png"/><Relationship Id="rId56" Type="http://schemas.openxmlformats.org/officeDocument/2006/relationships/image" Target="../media/image75.png"/><Relationship Id="rId77" Type="http://schemas.openxmlformats.org/officeDocument/2006/relationships/image" Target="../media/image96.png"/><Relationship Id="rId100" Type="http://schemas.openxmlformats.org/officeDocument/2006/relationships/image" Target="../media/image119.png"/><Relationship Id="rId8" Type="http://schemas.openxmlformats.org/officeDocument/2006/relationships/image" Target="../media/image27.png"/><Relationship Id="rId98" Type="http://schemas.openxmlformats.org/officeDocument/2006/relationships/image" Target="../media/image117.png"/><Relationship Id="rId121" Type="http://schemas.openxmlformats.org/officeDocument/2006/relationships/image" Target="../media/image140.png"/><Relationship Id="rId142" Type="http://schemas.openxmlformats.org/officeDocument/2006/relationships/image" Target="../media/image161.png"/><Relationship Id="rId163" Type="http://schemas.openxmlformats.org/officeDocument/2006/relationships/image" Target="../media/image182.png"/><Relationship Id="rId184" Type="http://schemas.openxmlformats.org/officeDocument/2006/relationships/image" Target="../media/image203.png"/><Relationship Id="rId219" Type="http://schemas.openxmlformats.org/officeDocument/2006/relationships/image" Target="../media/image238.png"/><Relationship Id="rId230" Type="http://schemas.openxmlformats.org/officeDocument/2006/relationships/image" Target="../media/image249.png"/><Relationship Id="rId251" Type="http://schemas.openxmlformats.org/officeDocument/2006/relationships/image" Target="../media/image270.png"/><Relationship Id="rId25" Type="http://schemas.openxmlformats.org/officeDocument/2006/relationships/image" Target="../media/image44.png"/><Relationship Id="rId46" Type="http://schemas.openxmlformats.org/officeDocument/2006/relationships/image" Target="../media/image65.png"/><Relationship Id="rId67" Type="http://schemas.openxmlformats.org/officeDocument/2006/relationships/image" Target="../media/image86.png"/><Relationship Id="rId88" Type="http://schemas.openxmlformats.org/officeDocument/2006/relationships/image" Target="../media/image107.png"/><Relationship Id="rId111" Type="http://schemas.openxmlformats.org/officeDocument/2006/relationships/image" Target="../media/image130.png"/><Relationship Id="rId132" Type="http://schemas.openxmlformats.org/officeDocument/2006/relationships/image" Target="../media/image151.png"/><Relationship Id="rId153" Type="http://schemas.openxmlformats.org/officeDocument/2006/relationships/image" Target="../media/image172.png"/><Relationship Id="rId174" Type="http://schemas.openxmlformats.org/officeDocument/2006/relationships/image" Target="../media/image193.png"/><Relationship Id="rId195" Type="http://schemas.openxmlformats.org/officeDocument/2006/relationships/image" Target="../media/image214.png"/><Relationship Id="rId209" Type="http://schemas.openxmlformats.org/officeDocument/2006/relationships/image" Target="../media/image228.png"/><Relationship Id="rId220" Type="http://schemas.openxmlformats.org/officeDocument/2006/relationships/image" Target="../media/image239.png"/><Relationship Id="rId241" Type="http://schemas.openxmlformats.org/officeDocument/2006/relationships/image" Target="../media/image260.png"/><Relationship Id="rId15" Type="http://schemas.openxmlformats.org/officeDocument/2006/relationships/image" Target="../media/image34.png"/><Relationship Id="rId36" Type="http://schemas.openxmlformats.org/officeDocument/2006/relationships/image" Target="../media/image55.png"/><Relationship Id="rId57" Type="http://schemas.openxmlformats.org/officeDocument/2006/relationships/image" Target="../media/image76.png"/><Relationship Id="rId262" Type="http://schemas.openxmlformats.org/officeDocument/2006/relationships/image" Target="../media/image281.png"/><Relationship Id="rId78" Type="http://schemas.openxmlformats.org/officeDocument/2006/relationships/image" Target="../media/image97.pn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122" Type="http://schemas.openxmlformats.org/officeDocument/2006/relationships/image" Target="../media/image141.png"/><Relationship Id="rId143" Type="http://schemas.openxmlformats.org/officeDocument/2006/relationships/image" Target="../media/image162.png"/><Relationship Id="rId164" Type="http://schemas.openxmlformats.org/officeDocument/2006/relationships/image" Target="../media/image183.png"/><Relationship Id="rId185" Type="http://schemas.openxmlformats.org/officeDocument/2006/relationships/image" Target="../media/image204.png"/><Relationship Id="rId9" Type="http://schemas.openxmlformats.org/officeDocument/2006/relationships/image" Target="../media/image28.png"/><Relationship Id="rId210" Type="http://schemas.openxmlformats.org/officeDocument/2006/relationships/image" Target="../media/image229.png"/><Relationship Id="rId26" Type="http://schemas.openxmlformats.org/officeDocument/2006/relationships/image" Target="../media/image45.png"/><Relationship Id="rId231" Type="http://schemas.openxmlformats.org/officeDocument/2006/relationships/image" Target="../media/image250.png"/><Relationship Id="rId252" Type="http://schemas.openxmlformats.org/officeDocument/2006/relationships/image" Target="../media/image271.png"/><Relationship Id="rId47" Type="http://schemas.openxmlformats.org/officeDocument/2006/relationships/image" Target="../media/image66.png"/><Relationship Id="rId68" Type="http://schemas.openxmlformats.org/officeDocument/2006/relationships/image" Target="../media/image87.png"/><Relationship Id="rId89" Type="http://schemas.openxmlformats.org/officeDocument/2006/relationships/image" Target="../media/image108.png"/><Relationship Id="rId112" Type="http://schemas.openxmlformats.org/officeDocument/2006/relationships/image" Target="../media/image131.png"/><Relationship Id="rId133" Type="http://schemas.openxmlformats.org/officeDocument/2006/relationships/image" Target="../media/image152.png"/><Relationship Id="rId154" Type="http://schemas.openxmlformats.org/officeDocument/2006/relationships/image" Target="../media/image173.png"/><Relationship Id="rId175" Type="http://schemas.openxmlformats.org/officeDocument/2006/relationships/image" Target="../media/image194.png"/><Relationship Id="rId196" Type="http://schemas.openxmlformats.org/officeDocument/2006/relationships/image" Target="../media/image215.png"/><Relationship Id="rId200" Type="http://schemas.openxmlformats.org/officeDocument/2006/relationships/image" Target="../media/image219.png"/><Relationship Id="rId16" Type="http://schemas.openxmlformats.org/officeDocument/2006/relationships/image" Target="../media/image35.png"/><Relationship Id="rId221" Type="http://schemas.openxmlformats.org/officeDocument/2006/relationships/image" Target="../media/image240.png"/><Relationship Id="rId242" Type="http://schemas.openxmlformats.org/officeDocument/2006/relationships/image" Target="../media/image261.png"/><Relationship Id="rId263" Type="http://schemas.openxmlformats.org/officeDocument/2006/relationships/image" Target="../media/image282.png"/><Relationship Id="rId37" Type="http://schemas.openxmlformats.org/officeDocument/2006/relationships/image" Target="../media/image56.png"/><Relationship Id="rId58" Type="http://schemas.openxmlformats.org/officeDocument/2006/relationships/image" Target="../media/image77.png"/><Relationship Id="rId79" Type="http://schemas.openxmlformats.org/officeDocument/2006/relationships/image" Target="../media/image98.png"/><Relationship Id="rId102" Type="http://schemas.openxmlformats.org/officeDocument/2006/relationships/image" Target="../media/image121.png"/><Relationship Id="rId123" Type="http://schemas.openxmlformats.org/officeDocument/2006/relationships/image" Target="../media/image142.png"/><Relationship Id="rId144" Type="http://schemas.openxmlformats.org/officeDocument/2006/relationships/image" Target="../media/image163.png"/><Relationship Id="rId90" Type="http://schemas.openxmlformats.org/officeDocument/2006/relationships/image" Target="../media/image109.png"/><Relationship Id="rId165" Type="http://schemas.openxmlformats.org/officeDocument/2006/relationships/image" Target="../media/image184.png"/><Relationship Id="rId186" Type="http://schemas.openxmlformats.org/officeDocument/2006/relationships/image" Target="../media/image205.png"/><Relationship Id="rId211" Type="http://schemas.openxmlformats.org/officeDocument/2006/relationships/image" Target="../media/image230.png"/><Relationship Id="rId232" Type="http://schemas.openxmlformats.org/officeDocument/2006/relationships/image" Target="../media/image251.png"/><Relationship Id="rId253" Type="http://schemas.openxmlformats.org/officeDocument/2006/relationships/image" Target="../media/image272.png"/><Relationship Id="rId27" Type="http://schemas.openxmlformats.org/officeDocument/2006/relationships/image" Target="../media/image46.png"/><Relationship Id="rId48" Type="http://schemas.openxmlformats.org/officeDocument/2006/relationships/image" Target="../media/image67.pn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134" Type="http://schemas.openxmlformats.org/officeDocument/2006/relationships/image" Target="../media/image153.png"/><Relationship Id="rId80" Type="http://schemas.openxmlformats.org/officeDocument/2006/relationships/image" Target="../media/image99.png"/><Relationship Id="rId155" Type="http://schemas.openxmlformats.org/officeDocument/2006/relationships/image" Target="../media/image174.png"/><Relationship Id="rId176" Type="http://schemas.openxmlformats.org/officeDocument/2006/relationships/image" Target="../media/image195.png"/><Relationship Id="rId197" Type="http://schemas.openxmlformats.org/officeDocument/2006/relationships/image" Target="../media/image216.png"/><Relationship Id="rId201" Type="http://schemas.openxmlformats.org/officeDocument/2006/relationships/image" Target="../media/image220.png"/><Relationship Id="rId222" Type="http://schemas.openxmlformats.org/officeDocument/2006/relationships/image" Target="../media/image241.png"/><Relationship Id="rId243" Type="http://schemas.openxmlformats.org/officeDocument/2006/relationships/image" Target="../media/image262.png"/><Relationship Id="rId264" Type="http://schemas.openxmlformats.org/officeDocument/2006/relationships/image" Target="../media/image283.png"/><Relationship Id="rId17" Type="http://schemas.openxmlformats.org/officeDocument/2006/relationships/image" Target="../media/image36.png"/><Relationship Id="rId38" Type="http://schemas.openxmlformats.org/officeDocument/2006/relationships/image" Target="../media/image57.pn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24" Type="http://schemas.openxmlformats.org/officeDocument/2006/relationships/image" Target="../media/image143.png"/><Relationship Id="rId70" Type="http://schemas.openxmlformats.org/officeDocument/2006/relationships/image" Target="../media/image89.png"/><Relationship Id="rId91" Type="http://schemas.openxmlformats.org/officeDocument/2006/relationships/image" Target="../media/image110.png"/><Relationship Id="rId145" Type="http://schemas.openxmlformats.org/officeDocument/2006/relationships/image" Target="../media/image164.png"/><Relationship Id="rId166" Type="http://schemas.openxmlformats.org/officeDocument/2006/relationships/image" Target="../media/image185.png"/><Relationship Id="rId187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31.png"/><Relationship Id="rId233" Type="http://schemas.openxmlformats.org/officeDocument/2006/relationships/image" Target="../media/image252.png"/><Relationship Id="rId254" Type="http://schemas.openxmlformats.org/officeDocument/2006/relationships/image" Target="../media/image273.png"/><Relationship Id="rId28" Type="http://schemas.openxmlformats.org/officeDocument/2006/relationships/image" Target="../media/image47.png"/><Relationship Id="rId49" Type="http://schemas.openxmlformats.org/officeDocument/2006/relationships/image" Target="../media/image68.png"/><Relationship Id="rId114" Type="http://schemas.openxmlformats.org/officeDocument/2006/relationships/image" Target="../media/image133.png"/><Relationship Id="rId60" Type="http://schemas.openxmlformats.org/officeDocument/2006/relationships/image" Target="../media/image79.png"/><Relationship Id="rId81" Type="http://schemas.openxmlformats.org/officeDocument/2006/relationships/image" Target="../media/image100.png"/><Relationship Id="rId135" Type="http://schemas.openxmlformats.org/officeDocument/2006/relationships/image" Target="../media/image154.png"/><Relationship Id="rId156" Type="http://schemas.openxmlformats.org/officeDocument/2006/relationships/image" Target="../media/image175.png"/><Relationship Id="rId177" Type="http://schemas.openxmlformats.org/officeDocument/2006/relationships/image" Target="../media/image196.png"/><Relationship Id="rId198" Type="http://schemas.openxmlformats.org/officeDocument/2006/relationships/image" Target="../media/image217.png"/><Relationship Id="rId202" Type="http://schemas.openxmlformats.org/officeDocument/2006/relationships/image" Target="../media/image221.png"/><Relationship Id="rId223" Type="http://schemas.openxmlformats.org/officeDocument/2006/relationships/image" Target="../media/image242.png"/><Relationship Id="rId244" Type="http://schemas.openxmlformats.org/officeDocument/2006/relationships/image" Target="../media/image263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265" Type="http://schemas.openxmlformats.org/officeDocument/2006/relationships/image" Target="../media/image284.png"/><Relationship Id="rId50" Type="http://schemas.openxmlformats.org/officeDocument/2006/relationships/image" Target="../media/image69.png"/><Relationship Id="rId104" Type="http://schemas.openxmlformats.org/officeDocument/2006/relationships/image" Target="../media/image123.png"/><Relationship Id="rId125" Type="http://schemas.openxmlformats.org/officeDocument/2006/relationships/image" Target="../media/image144.png"/><Relationship Id="rId146" Type="http://schemas.openxmlformats.org/officeDocument/2006/relationships/image" Target="../media/image165.png"/><Relationship Id="rId167" Type="http://schemas.openxmlformats.org/officeDocument/2006/relationships/image" Target="../media/image186.png"/><Relationship Id="rId188" Type="http://schemas.openxmlformats.org/officeDocument/2006/relationships/image" Target="../media/image207.png"/><Relationship Id="rId71" Type="http://schemas.openxmlformats.org/officeDocument/2006/relationships/image" Target="../media/image90.png"/><Relationship Id="rId92" Type="http://schemas.openxmlformats.org/officeDocument/2006/relationships/image" Target="../media/image111.png"/><Relationship Id="rId213" Type="http://schemas.openxmlformats.org/officeDocument/2006/relationships/image" Target="../media/image232.png"/><Relationship Id="rId234" Type="http://schemas.openxmlformats.org/officeDocument/2006/relationships/image" Target="../media/image253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55" Type="http://schemas.openxmlformats.org/officeDocument/2006/relationships/image" Target="../media/image274.png"/><Relationship Id="rId40" Type="http://schemas.openxmlformats.org/officeDocument/2006/relationships/image" Target="../media/image59.png"/><Relationship Id="rId115" Type="http://schemas.openxmlformats.org/officeDocument/2006/relationships/image" Target="../media/image134.png"/><Relationship Id="rId136" Type="http://schemas.openxmlformats.org/officeDocument/2006/relationships/image" Target="../media/image155.png"/><Relationship Id="rId157" Type="http://schemas.openxmlformats.org/officeDocument/2006/relationships/image" Target="../media/image176.png"/><Relationship Id="rId178" Type="http://schemas.openxmlformats.org/officeDocument/2006/relationships/image" Target="../media/image197.png"/><Relationship Id="rId61" Type="http://schemas.openxmlformats.org/officeDocument/2006/relationships/image" Target="../media/image80.png"/><Relationship Id="rId82" Type="http://schemas.openxmlformats.org/officeDocument/2006/relationships/image" Target="../media/image101.png"/><Relationship Id="rId199" Type="http://schemas.openxmlformats.org/officeDocument/2006/relationships/image" Target="../media/image218.png"/><Relationship Id="rId203" Type="http://schemas.openxmlformats.org/officeDocument/2006/relationships/image" Target="../media/image222.png"/><Relationship Id="rId19" Type="http://schemas.openxmlformats.org/officeDocument/2006/relationships/image" Target="../media/image38.png"/><Relationship Id="rId224" Type="http://schemas.openxmlformats.org/officeDocument/2006/relationships/image" Target="../media/image243.png"/><Relationship Id="rId245" Type="http://schemas.openxmlformats.org/officeDocument/2006/relationships/image" Target="../media/image264.png"/><Relationship Id="rId266" Type="http://schemas.openxmlformats.org/officeDocument/2006/relationships/image" Target="../media/image285.png"/><Relationship Id="rId30" Type="http://schemas.openxmlformats.org/officeDocument/2006/relationships/image" Target="../media/image49.png"/><Relationship Id="rId105" Type="http://schemas.openxmlformats.org/officeDocument/2006/relationships/image" Target="../media/image124.png"/><Relationship Id="rId126" Type="http://schemas.openxmlformats.org/officeDocument/2006/relationships/image" Target="../media/image145.png"/><Relationship Id="rId147" Type="http://schemas.openxmlformats.org/officeDocument/2006/relationships/image" Target="../media/image166.png"/><Relationship Id="rId168" Type="http://schemas.openxmlformats.org/officeDocument/2006/relationships/image" Target="../media/image18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93" Type="http://schemas.openxmlformats.org/officeDocument/2006/relationships/image" Target="../media/image112.png"/><Relationship Id="rId189" Type="http://schemas.openxmlformats.org/officeDocument/2006/relationships/image" Target="../media/image208.png"/><Relationship Id="rId3" Type="http://schemas.openxmlformats.org/officeDocument/2006/relationships/image" Target="../media/image22.png"/><Relationship Id="rId214" Type="http://schemas.openxmlformats.org/officeDocument/2006/relationships/image" Target="../media/image233.png"/><Relationship Id="rId235" Type="http://schemas.openxmlformats.org/officeDocument/2006/relationships/image" Target="../media/image254.png"/><Relationship Id="rId256" Type="http://schemas.openxmlformats.org/officeDocument/2006/relationships/image" Target="../media/image275.png"/><Relationship Id="rId116" Type="http://schemas.openxmlformats.org/officeDocument/2006/relationships/image" Target="../media/image135.png"/><Relationship Id="rId137" Type="http://schemas.openxmlformats.org/officeDocument/2006/relationships/image" Target="../media/image156.png"/><Relationship Id="rId158" Type="http://schemas.openxmlformats.org/officeDocument/2006/relationships/image" Target="../media/image17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62" Type="http://schemas.openxmlformats.org/officeDocument/2006/relationships/image" Target="../media/image81.png"/><Relationship Id="rId83" Type="http://schemas.openxmlformats.org/officeDocument/2006/relationships/image" Target="../media/image102.png"/><Relationship Id="rId179" Type="http://schemas.openxmlformats.org/officeDocument/2006/relationships/image" Target="../media/image198.png"/><Relationship Id="rId190" Type="http://schemas.openxmlformats.org/officeDocument/2006/relationships/image" Target="../media/image209.png"/><Relationship Id="rId204" Type="http://schemas.openxmlformats.org/officeDocument/2006/relationships/image" Target="../media/image223.png"/><Relationship Id="rId225" Type="http://schemas.openxmlformats.org/officeDocument/2006/relationships/image" Target="../media/image244.png"/><Relationship Id="rId246" Type="http://schemas.openxmlformats.org/officeDocument/2006/relationships/image" Target="../media/image265.png"/><Relationship Id="rId267" Type="http://schemas.openxmlformats.org/officeDocument/2006/relationships/image" Target="../media/image286.png"/><Relationship Id="rId106" Type="http://schemas.openxmlformats.org/officeDocument/2006/relationships/image" Target="../media/image125.png"/><Relationship Id="rId127" Type="http://schemas.openxmlformats.org/officeDocument/2006/relationships/image" Target="../media/image14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52" Type="http://schemas.openxmlformats.org/officeDocument/2006/relationships/image" Target="../media/image71.png"/><Relationship Id="rId73" Type="http://schemas.openxmlformats.org/officeDocument/2006/relationships/image" Target="../media/image92.png"/><Relationship Id="rId94" Type="http://schemas.openxmlformats.org/officeDocument/2006/relationships/image" Target="../media/image113.png"/><Relationship Id="rId148" Type="http://schemas.openxmlformats.org/officeDocument/2006/relationships/image" Target="../media/image167.png"/><Relationship Id="rId169" Type="http://schemas.openxmlformats.org/officeDocument/2006/relationships/image" Target="../media/image188.png"/><Relationship Id="rId4" Type="http://schemas.openxmlformats.org/officeDocument/2006/relationships/image" Target="../media/image23.png"/><Relationship Id="rId180" Type="http://schemas.openxmlformats.org/officeDocument/2006/relationships/image" Target="../media/image199.png"/><Relationship Id="rId215" Type="http://schemas.openxmlformats.org/officeDocument/2006/relationships/image" Target="../media/image234.png"/><Relationship Id="rId236" Type="http://schemas.openxmlformats.org/officeDocument/2006/relationships/image" Target="../media/image255.png"/><Relationship Id="rId257" Type="http://schemas.openxmlformats.org/officeDocument/2006/relationships/image" Target="../media/image276.png"/><Relationship Id="rId42" Type="http://schemas.openxmlformats.org/officeDocument/2006/relationships/image" Target="../media/image61.png"/><Relationship Id="rId84" Type="http://schemas.openxmlformats.org/officeDocument/2006/relationships/image" Target="../media/image103.png"/><Relationship Id="rId138" Type="http://schemas.openxmlformats.org/officeDocument/2006/relationships/image" Target="../media/image157.png"/><Relationship Id="rId191" Type="http://schemas.openxmlformats.org/officeDocument/2006/relationships/image" Target="../media/image210.png"/><Relationship Id="rId205" Type="http://schemas.openxmlformats.org/officeDocument/2006/relationships/image" Target="../media/image224.png"/><Relationship Id="rId247" Type="http://schemas.openxmlformats.org/officeDocument/2006/relationships/image" Target="../media/image2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jpg"/><Relationship Id="rId2" Type="http://schemas.openxmlformats.org/officeDocument/2006/relationships/image" Target="../media/image29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3.jpg"/><Relationship Id="rId4" Type="http://schemas.openxmlformats.org/officeDocument/2006/relationships/image" Target="../media/image29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jpg"/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8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jpg"/><Relationship Id="rId2" Type="http://schemas.openxmlformats.org/officeDocument/2006/relationships/image" Target="../media/image3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5.png"/><Relationship Id="rId7" Type="http://schemas.openxmlformats.org/officeDocument/2006/relationships/image" Target="../media/image313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17.png"/><Relationship Id="rId5" Type="http://schemas.openxmlformats.org/officeDocument/2006/relationships/image" Target="../media/image308.png"/><Relationship Id="rId10" Type="http://schemas.openxmlformats.org/officeDocument/2006/relationships/image" Target="../media/image316.png"/><Relationship Id="rId4" Type="http://schemas.openxmlformats.org/officeDocument/2006/relationships/image" Target="../media/image306.png"/><Relationship Id="rId9" Type="http://schemas.openxmlformats.org/officeDocument/2006/relationships/image" Target="../media/image3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3" Type="http://schemas.openxmlformats.org/officeDocument/2006/relationships/image" Target="../media/image305.png"/><Relationship Id="rId7" Type="http://schemas.openxmlformats.org/officeDocument/2006/relationships/image" Target="../media/image31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308.png"/><Relationship Id="rId10" Type="http://schemas.openxmlformats.org/officeDocument/2006/relationships/image" Target="../media/image318.png"/><Relationship Id="rId4" Type="http://schemas.openxmlformats.org/officeDocument/2006/relationships/image" Target="../media/image306.png"/><Relationship Id="rId9" Type="http://schemas.openxmlformats.org/officeDocument/2006/relationships/image" Target="../media/image3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image" Target="../media/image32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4.jpg"/><Relationship Id="rId4" Type="http://schemas.openxmlformats.org/officeDocument/2006/relationships/image" Target="../media/image333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jpg"/><Relationship Id="rId2" Type="http://schemas.openxmlformats.org/officeDocument/2006/relationships/image" Target="../media/image3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9.png"/><Relationship Id="rId4" Type="http://schemas.openxmlformats.org/officeDocument/2006/relationships/image" Target="../media/image3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13" Type="http://schemas.openxmlformats.org/officeDocument/2006/relationships/image" Target="../media/image340.png"/><Relationship Id="rId3" Type="http://schemas.openxmlformats.org/officeDocument/2006/relationships/image" Target="../media/image305.png"/><Relationship Id="rId7" Type="http://schemas.openxmlformats.org/officeDocument/2006/relationships/image" Target="../media/image313.png"/><Relationship Id="rId12" Type="http://schemas.openxmlformats.org/officeDocument/2006/relationships/image" Target="../media/image318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17.png"/><Relationship Id="rId5" Type="http://schemas.openxmlformats.org/officeDocument/2006/relationships/image" Target="../media/image308.png"/><Relationship Id="rId10" Type="http://schemas.openxmlformats.org/officeDocument/2006/relationships/image" Target="../media/image316.png"/><Relationship Id="rId4" Type="http://schemas.openxmlformats.org/officeDocument/2006/relationships/image" Target="../media/image306.png"/><Relationship Id="rId9" Type="http://schemas.openxmlformats.org/officeDocument/2006/relationships/image" Target="../media/image3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648157"/>
            <a:ext cx="5567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364" y="1686560"/>
            <a:ext cx="633095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endParaRPr sz="4000">
              <a:latin typeface="Malgun Gothic"/>
              <a:cs typeface="Malgun Gothic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20" dirty="0">
                <a:solidFill>
                  <a:srgbClr val="FFFFFF"/>
                </a:solidFill>
                <a:latin typeface="Malgun Gothic"/>
                <a:cs typeface="Malgun Gothic"/>
              </a:rPr>
              <a:t>(Regression</a:t>
            </a:r>
            <a:r>
              <a:rPr sz="4000" b="1" spc="1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Discontinuity </a:t>
            </a:r>
            <a:r>
              <a:rPr sz="4000" b="1" spc="-13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Design)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06434" cy="145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229235" marR="29845" indent="-229235" algn="r">
              <a:lnSpc>
                <a:spcPct val="100000"/>
              </a:lnSpc>
              <a:buFont typeface="Wingdings"/>
              <a:buChar char=""/>
              <a:tabLst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레스토랑의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7시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예약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후,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컷오프(3.25,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3.75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그래프를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669" y="3162157"/>
            <a:ext cx="3181766" cy="2356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882" y="3086669"/>
            <a:ext cx="3162085" cy="24744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6311" y="5946444"/>
            <a:ext cx="552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위 그래프에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회귀선(regression</a:t>
            </a:r>
            <a:r>
              <a:rPr sz="1600" b="1" spc="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line)을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그린다고</a:t>
            </a:r>
            <a:r>
              <a:rPr sz="1600" b="1" spc="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426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3.25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59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3.75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1359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따르면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추가될수록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19%p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(49%)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시키는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marR="120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부가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없을수록(즉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0.5단위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강할수록)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향력이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소비자들이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강하게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받는다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점을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0795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표기에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존재한다면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업주가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우려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5715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4.24점이라면,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남겨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4.25점을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넘기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싶은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유혹을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느끼게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정량분석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의심이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될만한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패턴은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076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해당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때문인지는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모르겠지만…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714500"/>
            <a:ext cx="6099048" cy="445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4621" y="3223996"/>
            <a:ext cx="175133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400" b="1" spc="4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별점을 </a:t>
            </a:r>
            <a:r>
              <a:rPr sz="14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병기하는</a:t>
            </a:r>
            <a:r>
              <a:rPr sz="14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식으로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수정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2951226"/>
            <a:ext cx="3723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RDD?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5959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규칙과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우리가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세상은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 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463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Yelp에서는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별점을 5점 만점으로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0.5점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단위로 실제 점수를 반올림하여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 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초등학교는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아동이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6세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날이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속하는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입학이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A대학에서는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학점이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3.8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넘으면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대학원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받음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(왜??)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구입할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(왜?????)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0604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편의성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정해진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많지만,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입장에서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일종의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만들어주기도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36280" cy="496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18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Campbell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(1960)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의해 개발되♘음</a:t>
            </a:r>
            <a:endParaRPr sz="1800">
              <a:latin typeface="Malgun Gothic"/>
              <a:cs typeface="Malgun Gothic"/>
            </a:endParaRPr>
          </a:p>
          <a:p>
            <a:pPr marL="1021080" marR="1892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Regression-discontinuity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analysis: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An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alternative to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ex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post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facto </a:t>
            </a:r>
            <a:r>
              <a:rPr sz="1800" spc="-6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experiment.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정부에서는 대학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희망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고등학생들의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시험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National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Merit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Scholarship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(NMS)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수여하였음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점수가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특정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점수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이상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경우에만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난이도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고려하여 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Thistlewaite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 Campbell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(1960)에서는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 질문에 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대학을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줄까?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인과관계는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무엇인가?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대조군은 무엇인가?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11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Naïve한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비교하면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아닌가?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4224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그러나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보이기에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학생들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진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학해서도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학업을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우수한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높음</a:t>
            </a:r>
            <a:endParaRPr sz="2000">
              <a:latin typeface="Malgun Gothic"/>
              <a:cs typeface="Malgun Gothic"/>
            </a:endParaRPr>
          </a:p>
          <a:p>
            <a:pPr marL="1021080" marR="16827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아무래도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졸업할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marR="1422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과대추정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능성이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큼</a:t>
            </a:r>
            <a:endParaRPr sz="2000">
              <a:latin typeface="Malgun Gothic"/>
              <a:cs typeface="Malgun Gothic"/>
            </a:endParaRPr>
          </a:p>
          <a:p>
            <a:pPr marL="1478280" marR="106045" lvl="2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줘서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아니라,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잘하는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학생이라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848" y="3776470"/>
            <a:ext cx="4495800" cy="305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465185" cy="528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14605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Campbell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(1960)에서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제시한 RDD의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인접한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사람들만을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넘어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못미쳐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수혜받지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회귀선에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불연속(단절)이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예)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PSAT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1500점이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컷오프라면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1499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90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vs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1501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비교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8559" y="4786884"/>
            <a:ext cx="234950" cy="981710"/>
            <a:chOff x="3718559" y="4786884"/>
            <a:chExt cx="234950" cy="981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59" y="4786884"/>
              <a:ext cx="234670" cy="9814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0093" y="4886706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5">
                  <a:moveTo>
                    <a:pt x="25400" y="671068"/>
                  </a:moveTo>
                  <a:lnTo>
                    <a:pt x="0" y="671068"/>
                  </a:lnTo>
                  <a:lnTo>
                    <a:pt x="38100" y="747280"/>
                  </a:lnTo>
                  <a:lnTo>
                    <a:pt x="69851" y="683768"/>
                  </a:lnTo>
                  <a:lnTo>
                    <a:pt x="25400" y="683768"/>
                  </a:lnTo>
                  <a:lnTo>
                    <a:pt x="25400" y="671068"/>
                  </a:lnTo>
                  <a:close/>
                </a:path>
                <a:path w="76200" h="7473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8"/>
                  </a:lnTo>
                  <a:lnTo>
                    <a:pt x="50800" y="683768"/>
                  </a:lnTo>
                  <a:lnTo>
                    <a:pt x="50800" y="63500"/>
                  </a:lnTo>
                  <a:close/>
                </a:path>
                <a:path w="76200" h="747395">
                  <a:moveTo>
                    <a:pt x="76200" y="671068"/>
                  </a:moveTo>
                  <a:lnTo>
                    <a:pt x="50800" y="671068"/>
                  </a:lnTo>
                  <a:lnTo>
                    <a:pt x="50800" y="683768"/>
                  </a:lnTo>
                  <a:lnTo>
                    <a:pt x="69851" y="683768"/>
                  </a:lnTo>
                  <a:lnTo>
                    <a:pt x="76200" y="671068"/>
                  </a:lnTo>
                  <a:close/>
                </a:path>
                <a:path w="76200" h="7473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4858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5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변수(assignment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변수(outcome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 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 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"/>
            </a:pPr>
            <a:endParaRPr sz="15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대역폭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(bandwidth)</a:t>
            </a:r>
            <a:endParaRPr sz="1700" dirty="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89" y="927168"/>
            <a:ext cx="8589645" cy="11226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3000" b="1" spc="-15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3000" b="1" spc="-22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3000" b="1" spc="-7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3000" b="1" spc="60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HH증권에서는</a:t>
            </a:r>
            <a:r>
              <a:rPr sz="1400" b="1" spc="-3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주식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보유액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일정금액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이상을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기준으로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선정된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대상으로</a:t>
            </a:r>
            <a:endParaRPr sz="140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이벤트를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진행하여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각종</a:t>
            </a: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혜택을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제공함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(환전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및 거래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수수료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등)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</a:pP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Q.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선정으로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효과(주식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거래량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증가)는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측정해야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할까?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1598" y="2469642"/>
            <a:ext cx="6089650" cy="3211830"/>
            <a:chOff x="1701598" y="2469642"/>
            <a:chExt cx="6089650" cy="3211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598" y="2470309"/>
              <a:ext cx="126361" cy="31243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978" y="2469642"/>
              <a:ext cx="76200" cy="3076575"/>
            </a:xfrm>
            <a:custGeom>
              <a:avLst/>
              <a:gdLst/>
              <a:ahLst/>
              <a:cxnLst/>
              <a:rect l="l" t="t" r="r" b="b"/>
              <a:pathLst>
                <a:path w="76200" h="3076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076321"/>
                  </a:lnTo>
                  <a:lnTo>
                    <a:pt x="50800" y="3076321"/>
                  </a:lnTo>
                  <a:lnTo>
                    <a:pt x="50800" y="63500"/>
                  </a:lnTo>
                  <a:close/>
                </a:path>
                <a:path w="76200" h="3076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76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4" y="5446776"/>
              <a:ext cx="60670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7078" y="5508498"/>
              <a:ext cx="5909310" cy="76200"/>
            </a:xfrm>
            <a:custGeom>
              <a:avLst/>
              <a:gdLst/>
              <a:ahLst/>
              <a:cxnLst/>
              <a:rect l="l" t="t" r="r" b="b"/>
              <a:pathLst>
                <a:path w="5909309" h="76200">
                  <a:moveTo>
                    <a:pt x="5832602" y="0"/>
                  </a:moveTo>
                  <a:lnTo>
                    <a:pt x="5832602" y="76199"/>
                  </a:lnTo>
                  <a:lnTo>
                    <a:pt x="5883402" y="50799"/>
                  </a:lnTo>
                  <a:lnTo>
                    <a:pt x="5845302" y="50799"/>
                  </a:lnTo>
                  <a:lnTo>
                    <a:pt x="5845302" y="25399"/>
                  </a:lnTo>
                  <a:lnTo>
                    <a:pt x="5883402" y="25399"/>
                  </a:lnTo>
                  <a:lnTo>
                    <a:pt x="5832602" y="0"/>
                  </a:lnTo>
                  <a:close/>
                </a:path>
                <a:path w="5909309" h="76200">
                  <a:moveTo>
                    <a:pt x="5832602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5832602" y="50799"/>
                  </a:lnTo>
                  <a:lnTo>
                    <a:pt x="5832602" y="25399"/>
                  </a:lnTo>
                  <a:close/>
                </a:path>
                <a:path w="5909309" h="76200">
                  <a:moveTo>
                    <a:pt x="5883402" y="25399"/>
                  </a:moveTo>
                  <a:lnTo>
                    <a:pt x="5845302" y="25399"/>
                  </a:lnTo>
                  <a:lnTo>
                    <a:pt x="5845302" y="50799"/>
                  </a:lnTo>
                  <a:lnTo>
                    <a:pt x="5883402" y="50799"/>
                  </a:lnTo>
                  <a:lnTo>
                    <a:pt x="5908802" y="38099"/>
                  </a:lnTo>
                  <a:lnTo>
                    <a:pt x="5883402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8213" y="5618784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보유액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(할당변수)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152" y="2263292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거래량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(결과변수)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34539" y="2398776"/>
            <a:ext cx="5539105" cy="3424554"/>
            <a:chOff x="2034539" y="2398776"/>
            <a:chExt cx="5539105" cy="342455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3" y="2398776"/>
              <a:ext cx="106616" cy="34244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9610" y="2420874"/>
              <a:ext cx="0" cy="3331210"/>
            </a:xfrm>
            <a:custGeom>
              <a:avLst/>
              <a:gdLst/>
              <a:ahLst/>
              <a:cxnLst/>
              <a:rect l="l" t="t" r="r" b="b"/>
              <a:pathLst>
                <a:path h="3331210">
                  <a:moveTo>
                    <a:pt x="0" y="0"/>
                  </a:moveTo>
                  <a:lnTo>
                    <a:pt x="0" y="3331032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276" y="4715932"/>
              <a:ext cx="130514" cy="1218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0073" y="4723892"/>
              <a:ext cx="56642" cy="566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0073" y="47238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1776" y="4805848"/>
              <a:ext cx="130514" cy="1218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827" y="4813935"/>
              <a:ext cx="56642" cy="565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065" y="4809172"/>
              <a:ext cx="66167" cy="66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2068" y="4654972"/>
              <a:ext cx="130514" cy="1218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1246" y="4662677"/>
              <a:ext cx="56641" cy="566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6484" y="4657915"/>
              <a:ext cx="66166" cy="661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468" y="4807372"/>
              <a:ext cx="130514" cy="1218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3646" y="4815077"/>
              <a:ext cx="56641" cy="566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884" y="4810315"/>
              <a:ext cx="66166" cy="66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47543" y="4546130"/>
              <a:ext cx="147916" cy="147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6057" y="4570476"/>
              <a:ext cx="56642" cy="565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1295" y="4565713"/>
              <a:ext cx="66167" cy="660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2471" y="4629950"/>
              <a:ext cx="147916" cy="147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0477" y="4654296"/>
              <a:ext cx="56642" cy="566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00477" y="465429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6368" y="4200820"/>
              <a:ext cx="130514" cy="1218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5292" y="4207891"/>
              <a:ext cx="56514" cy="56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25292" y="42078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38768" y="4353220"/>
              <a:ext cx="130514" cy="1218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7692" y="4360291"/>
              <a:ext cx="56514" cy="566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7692" y="43602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42628" y="4447708"/>
              <a:ext cx="130514" cy="1218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2061" y="4455160"/>
              <a:ext cx="56641" cy="565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82061" y="445516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22816" y="4700692"/>
              <a:ext cx="130514" cy="1218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1740" y="4708271"/>
              <a:ext cx="56514" cy="566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61740" y="47082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2920" y="4296832"/>
              <a:ext cx="130514" cy="12181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32479" y="4303902"/>
              <a:ext cx="56642" cy="565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2479" y="4303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5320" y="4449232"/>
              <a:ext cx="130514" cy="12181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84879" y="4456302"/>
              <a:ext cx="56642" cy="565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84879" y="4456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5928" y="4648876"/>
              <a:ext cx="130514" cy="1218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741" y="4656708"/>
              <a:ext cx="56514" cy="565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10979" y="4651946"/>
              <a:ext cx="66039" cy="660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19627" y="4783874"/>
              <a:ext cx="147916" cy="1479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68141" y="4809108"/>
              <a:ext cx="56514" cy="565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63379" y="4804346"/>
              <a:ext cx="66039" cy="660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15767" y="4264190"/>
              <a:ext cx="147916" cy="147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3646" y="4289552"/>
              <a:ext cx="56641" cy="5651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763646" y="428955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2" y="44245"/>
                  </a:lnTo>
                  <a:lnTo>
                    <a:pt x="44513" y="52085"/>
                  </a:lnTo>
                  <a:lnTo>
                    <a:pt x="34353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9627" y="4358589"/>
              <a:ext cx="147916" cy="14940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68141" y="4384294"/>
              <a:ext cx="56514" cy="5664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168141" y="43842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27" y="4347"/>
                  </a:lnTo>
                  <a:lnTo>
                    <a:pt x="52038" y="12112"/>
                  </a:lnTo>
                  <a:lnTo>
                    <a:pt x="56372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9815" y="4613186"/>
              <a:ext cx="147916" cy="147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47694" y="4637532"/>
              <a:ext cx="56515" cy="5651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42932" y="4632769"/>
              <a:ext cx="66040" cy="660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2215" y="4765586"/>
              <a:ext cx="147916" cy="14791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00094" y="4789932"/>
              <a:ext cx="56514" cy="5651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00094" y="478993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07563" y="4113314"/>
              <a:ext cx="147916" cy="14791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55696" y="4138295"/>
              <a:ext cx="56514" cy="566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655696" y="41382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59963" y="4265714"/>
              <a:ext cx="147916" cy="14791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8096" y="4290695"/>
              <a:ext cx="56514" cy="566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08096" y="42906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63823" y="4360202"/>
              <a:ext cx="149402" cy="14791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12464" y="4385436"/>
              <a:ext cx="56642" cy="566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212464" y="43854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54323" y="4556798"/>
              <a:ext cx="147916" cy="1479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1694" y="4581144"/>
              <a:ext cx="56641" cy="5651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6932" y="4576381"/>
              <a:ext cx="66166" cy="6603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6411" y="4732058"/>
              <a:ext cx="147916" cy="1479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44417" y="4756277"/>
              <a:ext cx="56642" cy="56642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344417" y="475627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347" y="44247"/>
                  </a:lnTo>
                  <a:lnTo>
                    <a:pt x="44577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806764" y="4610776"/>
              <a:ext cx="130514" cy="12181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46450" y="4617847"/>
              <a:ext cx="56642" cy="5664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41688" y="4613084"/>
              <a:ext cx="66167" cy="6616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49423" y="4677194"/>
              <a:ext cx="149402" cy="147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98064" y="4702302"/>
              <a:ext cx="56642" cy="565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298064" y="4702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9319" y="4808258"/>
              <a:ext cx="147916" cy="1479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27325" y="4833111"/>
              <a:ext cx="56515" cy="565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22563" y="4828349"/>
              <a:ext cx="66040" cy="6603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24455" y="4567466"/>
              <a:ext cx="147916" cy="1479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72080" y="4592066"/>
              <a:ext cx="56514" cy="565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67318" y="4587303"/>
              <a:ext cx="66039" cy="660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69107" y="4413542"/>
              <a:ext cx="147916" cy="14791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6351" y="4438650"/>
              <a:ext cx="56642" cy="566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816351" y="44386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959607" y="4503458"/>
              <a:ext cx="147916" cy="1479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07232" y="4528693"/>
              <a:ext cx="56515" cy="5664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02470" y="4523930"/>
              <a:ext cx="66040" cy="661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09900" y="4352582"/>
              <a:ext cx="147916" cy="1479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57651" y="4377436"/>
              <a:ext cx="56515" cy="5664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052889" y="4372673"/>
              <a:ext cx="66040" cy="6616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62300" y="4504982"/>
              <a:ext cx="147916" cy="14791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10051" y="4529836"/>
              <a:ext cx="56514" cy="5664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210051" y="452983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94075" y="4259529"/>
              <a:ext cx="147916" cy="14940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2336" y="4285233"/>
              <a:ext cx="56641" cy="5664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942336" y="42852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99003" y="4343349"/>
              <a:ext cx="147916" cy="1494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746755" y="4369054"/>
              <a:ext cx="56642" cy="5664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746755" y="43690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32900" y="3915832"/>
              <a:ext cx="130514" cy="12181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71570" y="3922649"/>
              <a:ext cx="56642" cy="5664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171570" y="39226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85300" y="4068232"/>
              <a:ext cx="130514" cy="12181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323970" y="4075049"/>
              <a:ext cx="56641" cy="5664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323970" y="40750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89160" y="4162720"/>
              <a:ext cx="130514" cy="12181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28338" y="4169918"/>
              <a:ext cx="56641" cy="5651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3728338" y="41699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669348" y="4415704"/>
              <a:ext cx="130514" cy="12181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708019" y="4423155"/>
              <a:ext cx="56514" cy="5651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708019" y="442315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39452" y="3717712"/>
              <a:ext cx="130514" cy="12181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78757" y="3724783"/>
              <a:ext cx="56641" cy="5651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773995" y="3720020"/>
              <a:ext cx="66166" cy="660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891852" y="4164244"/>
              <a:ext cx="130514" cy="12181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931157" y="4171061"/>
              <a:ext cx="56641" cy="5664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931157" y="41710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92"/>
                  </a:lnTo>
                  <a:lnTo>
                    <a:pt x="4492" y="44513"/>
                  </a:lnTo>
                  <a:lnTo>
                    <a:pt x="144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413759" y="4346486"/>
              <a:ext cx="147916" cy="14791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62019" y="4371467"/>
              <a:ext cx="56514" cy="5664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462019" y="437146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66159" y="4498886"/>
              <a:ext cx="147916" cy="14791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614419" y="4523867"/>
              <a:ext cx="56514" cy="5664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609657" y="4519104"/>
              <a:ext cx="66039" cy="6616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162300" y="3979202"/>
              <a:ext cx="147916" cy="14791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10051" y="4004310"/>
              <a:ext cx="56514" cy="5651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210051" y="40043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74860" y="3797046"/>
              <a:ext cx="130514" cy="1230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14419" y="3805174"/>
              <a:ext cx="56514" cy="5664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614419" y="38051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46347" y="4326585"/>
              <a:ext cx="147916" cy="14940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972" y="4352290"/>
              <a:ext cx="56641" cy="56642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593972" y="43522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8747" y="4478985"/>
              <a:ext cx="147916" cy="14940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6372" y="4504690"/>
              <a:ext cx="56641" cy="5664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746372" y="4504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54095" y="3828326"/>
              <a:ext cx="147916" cy="147916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01975" y="3853053"/>
              <a:ext cx="56642" cy="5664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101975" y="38530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06495" y="3980726"/>
              <a:ext cx="147916" cy="14791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4375" y="4005453"/>
              <a:ext cx="56641" cy="56642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254375" y="40054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610355" y="3781082"/>
              <a:ext cx="147916" cy="14791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58742" y="3806317"/>
              <a:ext cx="56642" cy="56641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658742" y="38063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799332" y="4270197"/>
              <a:ext cx="149402" cy="14940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47972" y="4295902"/>
              <a:ext cx="56641" cy="5651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3847972" y="4295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742944" y="4445546"/>
              <a:ext cx="147916" cy="14791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790822" y="4471035"/>
              <a:ext cx="56514" cy="5664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3790822" y="447103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44595" y="4308386"/>
              <a:ext cx="147916" cy="147916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292855" y="4332605"/>
              <a:ext cx="56515" cy="5664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292855" y="433260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27" y="4367"/>
                  </a:lnTo>
                  <a:lnTo>
                    <a:pt x="52038" y="12176"/>
                  </a:lnTo>
                  <a:lnTo>
                    <a:pt x="56372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695955" y="4392206"/>
              <a:ext cx="147916" cy="14791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744342" y="4417060"/>
              <a:ext cx="56642" cy="56641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2744342" y="441706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2"/>
                  </a:lnTo>
                  <a:lnTo>
                    <a:pt x="4540" y="44513"/>
                  </a:lnTo>
                  <a:lnTo>
                    <a:pt x="162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25851" y="4523270"/>
              <a:ext cx="147916" cy="1479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73603" y="4547870"/>
              <a:ext cx="56514" cy="5664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68841" y="4543107"/>
              <a:ext cx="66039" cy="6616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70987" y="4282478"/>
              <a:ext cx="147916" cy="14791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8358" y="4306824"/>
              <a:ext cx="56642" cy="56642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618358" y="430682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717035" y="4200182"/>
              <a:ext cx="147916" cy="14791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65676" y="4225290"/>
              <a:ext cx="56514" cy="56642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765676" y="42252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909060" y="4290098"/>
              <a:ext cx="147916" cy="147916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56430" y="4315333"/>
              <a:ext cx="56515" cy="5651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56430" y="431533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959351" y="4139222"/>
              <a:ext cx="147916" cy="14791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06850" y="4164076"/>
              <a:ext cx="56514" cy="56642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006850" y="41640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120452" y="4309024"/>
              <a:ext cx="130514" cy="12181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59250" y="4316476"/>
              <a:ext cx="56514" cy="56642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159250" y="4316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843527" y="4046169"/>
              <a:ext cx="147916" cy="14940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891660" y="4071874"/>
              <a:ext cx="56514" cy="5664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86898" y="4067111"/>
              <a:ext cx="66039" cy="6616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648455" y="3837470"/>
              <a:ext cx="147916" cy="1479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96080" y="3861816"/>
              <a:ext cx="56515" cy="5651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696080" y="386181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88307" y="3985298"/>
              <a:ext cx="147916" cy="1479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35932" y="4009771"/>
              <a:ext cx="56514" cy="5664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4035932" y="40097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233316" y="3854872"/>
              <a:ext cx="131825" cy="121813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273169" y="3861689"/>
              <a:ext cx="56641" cy="5664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273169" y="386168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38612" y="3949360"/>
              <a:ext cx="130514" cy="121813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7663" y="3956558"/>
              <a:ext cx="56514" cy="56515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4677663" y="39565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617364" y="3483102"/>
              <a:ext cx="131825" cy="123037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57216" y="3491230"/>
              <a:ext cx="56642" cy="56642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657216" y="34912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688904" y="3798484"/>
              <a:ext cx="130514" cy="12181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728082" y="3805301"/>
              <a:ext cx="56514" cy="56642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728082" y="38053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841304" y="3950884"/>
              <a:ext cx="130514" cy="12181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880482" y="3957701"/>
              <a:ext cx="56514" cy="56642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4880482" y="39577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363211" y="4133126"/>
              <a:ext cx="147916" cy="14791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1217" y="4158107"/>
              <a:ext cx="56642" cy="5664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406455" y="4153344"/>
              <a:ext cx="66167" cy="6616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5611" y="3567722"/>
              <a:ext cx="147916" cy="1479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3617" y="3592068"/>
              <a:ext cx="56642" cy="5664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58855" y="3587305"/>
              <a:ext cx="66167" cy="6616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111751" y="3765842"/>
              <a:ext cx="147916" cy="1479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59250" y="3790950"/>
              <a:ext cx="56514" cy="56514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4159250" y="379095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15611" y="3860330"/>
              <a:ext cx="147916" cy="1479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563617" y="3885692"/>
              <a:ext cx="56642" cy="56641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63617" y="38856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495800" y="4113225"/>
              <a:ext cx="147916" cy="149402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170" y="4138930"/>
              <a:ext cx="56641" cy="56642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38408" y="4134167"/>
              <a:ext cx="66166" cy="66167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48200" y="3547910"/>
              <a:ext cx="147916" cy="1479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695570" y="3572891"/>
              <a:ext cx="56641" cy="56515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4695570" y="357289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18204" y="3915194"/>
              <a:ext cx="147916" cy="14791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966336" y="3940175"/>
              <a:ext cx="56514" cy="56514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3966336" y="394017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55947" y="3767366"/>
              <a:ext cx="147916" cy="14791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203572" y="3792093"/>
              <a:ext cx="56641" cy="56642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4203572" y="379209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559807" y="3861854"/>
              <a:ext cx="147916" cy="147916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067" y="3886962"/>
              <a:ext cx="56515" cy="56514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608067" y="38869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748783" y="4056837"/>
              <a:ext cx="147916" cy="149402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97297" y="4082542"/>
              <a:ext cx="56514" cy="56514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4797297" y="40825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692395" y="3514382"/>
              <a:ext cx="147916" cy="147916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740020" y="3539236"/>
              <a:ext cx="56641" cy="56641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4740020" y="3539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202748" y="4112428"/>
              <a:ext cx="130514" cy="12181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242054" y="4119245"/>
              <a:ext cx="56515" cy="5664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237291" y="4114482"/>
              <a:ext cx="66040" cy="66167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645407" y="4178846"/>
              <a:ext cx="147916" cy="147916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693667" y="4203700"/>
              <a:ext cx="56515" cy="56642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3693667" y="42037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3575303" y="4309910"/>
              <a:ext cx="147916" cy="147916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2801" y="4334510"/>
              <a:ext cx="56642" cy="56641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3622801" y="43345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3518915" y="3774986"/>
              <a:ext cx="149402" cy="147916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7683" y="3799586"/>
              <a:ext cx="56514" cy="56514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567683" y="37995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4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757927" y="3829850"/>
              <a:ext cx="147916" cy="147916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806314" y="3855212"/>
              <a:ext cx="56514" cy="56642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806314" y="385521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948427" y="3919766"/>
              <a:ext cx="149402" cy="147916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97069" y="3945255"/>
              <a:ext cx="56641" cy="56514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997069" y="39452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008945" y="3786292"/>
              <a:ext cx="130514" cy="12181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47488" y="3793998"/>
              <a:ext cx="56641" cy="56641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5047488" y="37939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61345" y="3938692"/>
              <a:ext cx="130514" cy="121813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99888" y="3946398"/>
              <a:ext cx="56641" cy="5664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95125" y="3941635"/>
              <a:ext cx="66166" cy="66166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419" y="3677450"/>
              <a:ext cx="147916" cy="14791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32298" y="3701796"/>
              <a:ext cx="56514" cy="56515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4932298" y="37017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89347" y="3761270"/>
              <a:ext cx="147916" cy="147916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736719" y="3785616"/>
              <a:ext cx="56514" cy="56641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736719" y="378561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21720" y="3332140"/>
              <a:ext cx="130514" cy="12181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161533" y="3339211"/>
              <a:ext cx="56514" cy="56641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5161533" y="33392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74120" y="3484540"/>
              <a:ext cx="130514" cy="121813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313933" y="3491611"/>
              <a:ext cx="56514" cy="56641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313933" y="34916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679505" y="3579028"/>
              <a:ext cx="130514" cy="121813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718301" y="3586480"/>
              <a:ext cx="56514" cy="56515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5718301" y="3586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658168" y="3832012"/>
              <a:ext cx="130514" cy="121813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7855" y="3839591"/>
              <a:ext cx="56642" cy="56641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697855" y="383959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429568" y="3428152"/>
              <a:ext cx="130514" cy="121813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68238" y="3435223"/>
              <a:ext cx="56641" cy="56514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5468238" y="343522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882196" y="3580552"/>
              <a:ext cx="130514" cy="121813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921120" y="3587623"/>
              <a:ext cx="56514" cy="56514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5921120" y="358762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412805" y="3780196"/>
              <a:ext cx="130514" cy="121813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451855" y="3788029"/>
              <a:ext cx="56642" cy="56514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7093" y="3783266"/>
              <a:ext cx="66167" cy="66039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56504" y="3915194"/>
              <a:ext cx="147916" cy="147916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604255" y="3940429"/>
              <a:ext cx="56642" cy="56514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9493" y="3935666"/>
              <a:ext cx="66167" cy="66039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152644" y="3395510"/>
              <a:ext cx="147916" cy="147916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199888" y="3420872"/>
              <a:ext cx="56641" cy="56514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5199888" y="342087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556504" y="3489909"/>
              <a:ext cx="147916" cy="14940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04255" y="3515614"/>
              <a:ext cx="56642" cy="56641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5604255" y="3515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536692" y="3744506"/>
              <a:ext cx="147916" cy="14791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83936" y="3768852"/>
              <a:ext cx="56514" cy="56515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5583936" y="3768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689092" y="3896906"/>
              <a:ext cx="147916" cy="147916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36336" y="3921252"/>
              <a:ext cx="56514" cy="56515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5736336" y="39212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044439" y="3244634"/>
              <a:ext cx="147916" cy="147916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1938" y="3269615"/>
              <a:ext cx="56514" cy="56642"/>
            </a:xfrm>
            <a:prstGeom prst="rect">
              <a:avLst/>
            </a:prstGeom>
          </p:spPr>
        </p:pic>
        <p:sp>
          <p:nvSpPr>
            <p:cNvPr id="313" name="object 313"/>
            <p:cNvSpPr/>
            <p:nvPr/>
          </p:nvSpPr>
          <p:spPr>
            <a:xfrm>
              <a:off x="5091938" y="32696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196839" y="3397034"/>
              <a:ext cx="147916" cy="14791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4338" y="3422015"/>
              <a:ext cx="56514" cy="56642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5244338" y="34220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00699" y="3491522"/>
              <a:ext cx="147916" cy="147916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648705" y="3516757"/>
              <a:ext cx="56515" cy="56641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5648705" y="35167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789675" y="3688118"/>
              <a:ext cx="147916" cy="147916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837936" y="3712464"/>
              <a:ext cx="56514" cy="5651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5837936" y="37124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33287" y="3863378"/>
              <a:ext cx="147916" cy="147916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780658" y="3887597"/>
              <a:ext cx="56641" cy="56641"/>
            </a:xfrm>
            <a:prstGeom prst="rect">
              <a:avLst/>
            </a:prstGeom>
          </p:spPr>
        </p:pic>
        <p:sp>
          <p:nvSpPr>
            <p:cNvPr id="325" name="object 325"/>
            <p:cNvSpPr/>
            <p:nvPr/>
          </p:nvSpPr>
          <p:spPr>
            <a:xfrm>
              <a:off x="5780658" y="388759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243640" y="3742096"/>
              <a:ext cx="130514" cy="12181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282691" y="3749167"/>
              <a:ext cx="56642" cy="56514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5282691" y="3749167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686300" y="3808514"/>
              <a:ext cx="147916" cy="147916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734305" y="3833622"/>
              <a:ext cx="56515" cy="56514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4734305" y="383362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16195" y="3939578"/>
              <a:ext cx="147916" cy="147916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663439" y="3964432"/>
              <a:ext cx="56642" cy="56515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4663439" y="39644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559807" y="3698786"/>
              <a:ext cx="147916" cy="147916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322" y="3723386"/>
              <a:ext cx="56514" cy="56514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4608322" y="37233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26963" y="3590582"/>
              <a:ext cx="147916" cy="14791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474716" y="3615690"/>
              <a:ext cx="56514" cy="56642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5474716" y="36156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17463" y="3680498"/>
              <a:ext cx="147916" cy="147916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665469" y="3705733"/>
              <a:ext cx="56641" cy="5651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5665469" y="3705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67755" y="3529622"/>
              <a:ext cx="147916" cy="147916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715888" y="3554476"/>
              <a:ext cx="56514" cy="56642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5715888" y="3554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0155" y="3682022"/>
              <a:ext cx="147916" cy="14791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868288" y="3706876"/>
              <a:ext cx="56514" cy="56642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5868288" y="37068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553455" y="3436569"/>
              <a:ext cx="147916" cy="14940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00699" y="3462274"/>
              <a:ext cx="56514" cy="56641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5600699" y="34622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356860" y="3520389"/>
              <a:ext cx="147916" cy="14940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405119" y="3546094"/>
              <a:ext cx="56514" cy="56641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5405119" y="35460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490529" y="3092872"/>
              <a:ext cx="130514" cy="121813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529452" y="3099689"/>
              <a:ext cx="56514" cy="56641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5529452" y="3099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642929" y="3245272"/>
              <a:ext cx="130514" cy="121813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81852" y="3252089"/>
              <a:ext cx="56514" cy="56641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5681852" y="32520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347017" y="3339760"/>
              <a:ext cx="130514" cy="121813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86702" y="3346958"/>
              <a:ext cx="56514" cy="56514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6386702" y="33469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327205" y="3592744"/>
              <a:ext cx="130514" cy="12181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366255" y="3600069"/>
              <a:ext cx="56642" cy="56641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6366255" y="360006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347"/>
                  </a:lnTo>
                  <a:lnTo>
                    <a:pt x="4476" y="44576"/>
                  </a:lnTo>
                  <a:lnTo>
                    <a:pt x="142" y="34424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397308" y="3188884"/>
              <a:ext cx="130514" cy="121813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437122" y="3195701"/>
              <a:ext cx="56514" cy="56641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432359" y="3190938"/>
              <a:ext cx="66039" cy="66166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549708" y="3341284"/>
              <a:ext cx="130514" cy="121813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589522" y="3348101"/>
              <a:ext cx="56514" cy="56641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6589522" y="33481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080404" y="3540928"/>
              <a:ext cx="131825" cy="121813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0256" y="3548507"/>
              <a:ext cx="56641" cy="5664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15494" y="3543744"/>
              <a:ext cx="66166" cy="66166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224016" y="3675926"/>
              <a:ext cx="149402" cy="147916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2656" y="3700907"/>
              <a:ext cx="56641" cy="5664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267894" y="3696144"/>
              <a:ext cx="66166" cy="6616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519927" y="3156242"/>
              <a:ext cx="147916" cy="147916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567806" y="3181350"/>
              <a:ext cx="56641" cy="56514"/>
            </a:xfrm>
            <a:prstGeom prst="rect">
              <a:avLst/>
            </a:prstGeom>
          </p:spPr>
        </p:pic>
        <p:sp>
          <p:nvSpPr>
            <p:cNvPr id="382" name="object 382"/>
            <p:cNvSpPr/>
            <p:nvPr/>
          </p:nvSpPr>
          <p:spPr>
            <a:xfrm>
              <a:off x="5567806" y="3181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224016" y="3250730"/>
              <a:ext cx="149402" cy="147916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272656" y="3276092"/>
              <a:ext cx="56641" cy="56642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6272656" y="32760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204204" y="3503625"/>
              <a:ext cx="147916" cy="14940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252210" y="3529330"/>
              <a:ext cx="56641" cy="5664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6247447" y="3524567"/>
              <a:ext cx="66166" cy="66167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356604" y="3656025"/>
              <a:ext cx="147916" cy="14940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404610" y="3681730"/>
              <a:ext cx="56641" cy="56642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6404610" y="36817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347" y="44247"/>
                  </a:lnTo>
                  <a:lnTo>
                    <a:pt x="44576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11724" y="3005366"/>
              <a:ext cx="147916" cy="147916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459856" y="3030093"/>
              <a:ext cx="56514" cy="56642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5459856" y="3030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64124" y="3157766"/>
              <a:ext cx="147916" cy="147916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612256" y="3182493"/>
              <a:ext cx="56514" cy="56642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5612256" y="31824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39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6269736" y="3252254"/>
              <a:ext cx="147916" cy="14791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317106" y="3277362"/>
              <a:ext cx="56514" cy="56514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6317106" y="32773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6458711" y="3447237"/>
              <a:ext cx="147916" cy="14940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506336" y="3472942"/>
              <a:ext cx="56515" cy="56515"/>
            </a:xfrm>
            <a:prstGeom prst="rect">
              <a:avLst/>
            </a:prstGeom>
          </p:spPr>
        </p:pic>
        <p:sp>
          <p:nvSpPr>
            <p:cNvPr id="403" name="object 403"/>
            <p:cNvSpPr/>
            <p:nvPr/>
          </p:nvSpPr>
          <p:spPr>
            <a:xfrm>
              <a:off x="6506336" y="34729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4" name="object 40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00799" y="3622586"/>
              <a:ext cx="147916" cy="14791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449060" y="3648075"/>
              <a:ext cx="56641" cy="56642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6449060" y="36480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5902451" y="3485426"/>
              <a:ext cx="147916" cy="147916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5951093" y="3509645"/>
              <a:ext cx="56515" cy="56641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5951093" y="350964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55336" y="3569246"/>
              <a:ext cx="147916" cy="147916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5402706" y="3594100"/>
              <a:ext cx="56514" cy="56642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5402706" y="35941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5283707" y="3700310"/>
              <a:ext cx="147916" cy="147916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331841" y="3724910"/>
              <a:ext cx="56642" cy="56641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5331841" y="37249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28844" y="3459518"/>
              <a:ext cx="147916" cy="147916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76722" y="3483864"/>
              <a:ext cx="56514" cy="56641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5276722" y="348386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42800" y="4054516"/>
              <a:ext cx="130514" cy="121813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232" y="4062095"/>
              <a:ext cx="56641" cy="56515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6182232" y="40620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333300" y="4144432"/>
              <a:ext cx="130514" cy="121813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372986" y="4152011"/>
              <a:ext cx="56641" cy="56641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368224" y="4147248"/>
              <a:ext cx="66166" cy="66166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383593" y="3993556"/>
              <a:ext cx="130514" cy="121813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3405" y="4000881"/>
              <a:ext cx="56642" cy="56514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8643" y="3996118"/>
              <a:ext cx="66167" cy="66039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535993" y="4145956"/>
              <a:ext cx="130514" cy="121813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5805" y="4153280"/>
              <a:ext cx="56642" cy="56514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1043" y="4148518"/>
              <a:ext cx="66167" cy="66039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260592" y="3883190"/>
              <a:ext cx="147916" cy="147916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308217" y="3908552"/>
              <a:ext cx="56642" cy="5664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303454" y="3903789"/>
              <a:ext cx="66167" cy="66167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063995" y="3967010"/>
              <a:ext cx="149402" cy="147916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2636" y="3992499"/>
              <a:ext cx="56641" cy="56514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6112636" y="399249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89192" y="3520478"/>
              <a:ext cx="147916" cy="147916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7451" y="3546094"/>
              <a:ext cx="56515" cy="56514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6537451" y="35460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658994" y="3690280"/>
              <a:ext cx="121813" cy="121813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689851" y="3698494"/>
              <a:ext cx="56515" cy="56514"/>
            </a:xfrm>
            <a:prstGeom prst="rect">
              <a:avLst/>
            </a:prstGeom>
          </p:spPr>
        </p:pic>
        <p:sp>
          <p:nvSpPr>
            <p:cNvPr id="442" name="object 442"/>
            <p:cNvSpPr/>
            <p:nvPr/>
          </p:nvSpPr>
          <p:spPr>
            <a:xfrm>
              <a:off x="6689851" y="36984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7055676" y="3786292"/>
              <a:ext cx="130514" cy="121813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7094219" y="3793236"/>
              <a:ext cx="56641" cy="56641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7094219" y="3793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7034340" y="4039276"/>
              <a:ext cx="130514" cy="121813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73899" y="4046474"/>
              <a:ext cx="56515" cy="56514"/>
            </a:xfrm>
            <a:prstGeom prst="rect">
              <a:avLst/>
            </a:prstGeom>
          </p:spPr>
        </p:pic>
        <p:sp>
          <p:nvSpPr>
            <p:cNvPr id="448" name="object 448"/>
            <p:cNvSpPr/>
            <p:nvPr/>
          </p:nvSpPr>
          <p:spPr>
            <a:xfrm>
              <a:off x="7073899" y="40464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9" name="object 449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105968" y="3633892"/>
              <a:ext cx="130514" cy="121813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638" y="3642106"/>
              <a:ext cx="56641" cy="56514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7144638" y="364210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258368" y="3786292"/>
              <a:ext cx="130514" cy="121813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038" y="3794506"/>
              <a:ext cx="56641" cy="56514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7292276" y="3789743"/>
              <a:ext cx="66166" cy="66039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6788976" y="3987460"/>
              <a:ext cx="130514" cy="121813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827900" y="3994785"/>
              <a:ext cx="56515" cy="56641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6827900" y="399478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6932675" y="4122458"/>
              <a:ext cx="147916" cy="14791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80300" y="4147185"/>
              <a:ext cx="56515" cy="56641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75538" y="4142422"/>
              <a:ext cx="66040" cy="66166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527292" y="3602774"/>
              <a:ext cx="147916" cy="147916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5805" y="3627628"/>
              <a:ext cx="56642" cy="56642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6575805" y="362762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4" name="object 464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6932675" y="3697262"/>
              <a:ext cx="147916" cy="147916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980300" y="3722497"/>
              <a:ext cx="56515" cy="56514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6980300" y="37224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7" name="object 46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911339" y="3950246"/>
              <a:ext cx="147916" cy="147916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6959854" y="3975608"/>
              <a:ext cx="56515" cy="5664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955091" y="3970845"/>
              <a:ext cx="66040" cy="66167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063739" y="4102646"/>
              <a:ext cx="147916" cy="147916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7112254" y="4128008"/>
              <a:ext cx="56515" cy="56642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7112254" y="412800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5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420611" y="3451898"/>
              <a:ext cx="147916" cy="147916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67855" y="3476498"/>
              <a:ext cx="56515" cy="56514"/>
            </a:xfrm>
            <a:prstGeom prst="rect">
              <a:avLst/>
            </a:prstGeom>
          </p:spPr>
        </p:pic>
        <p:sp>
          <p:nvSpPr>
            <p:cNvPr id="475" name="object 475"/>
            <p:cNvSpPr/>
            <p:nvPr/>
          </p:nvSpPr>
          <p:spPr>
            <a:xfrm>
              <a:off x="6467855" y="34764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6" name="object 476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573011" y="3604298"/>
              <a:ext cx="147916" cy="147916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0255" y="3628898"/>
              <a:ext cx="56515" cy="56514"/>
            </a:xfrm>
            <a:prstGeom prst="rect">
              <a:avLst/>
            </a:prstGeom>
          </p:spPr>
        </p:pic>
        <p:sp>
          <p:nvSpPr>
            <p:cNvPr id="478" name="object 478"/>
            <p:cNvSpPr/>
            <p:nvPr/>
          </p:nvSpPr>
          <p:spPr>
            <a:xfrm>
              <a:off x="6620255" y="36288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76872" y="3698786"/>
              <a:ext cx="147916" cy="147916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24624" y="3723640"/>
              <a:ext cx="56642" cy="56642"/>
            </a:xfrm>
            <a:prstGeom prst="rect">
              <a:avLst/>
            </a:prstGeom>
          </p:spPr>
        </p:pic>
        <p:sp>
          <p:nvSpPr>
            <p:cNvPr id="481" name="object 481"/>
            <p:cNvSpPr/>
            <p:nvPr/>
          </p:nvSpPr>
          <p:spPr>
            <a:xfrm>
              <a:off x="7024624" y="3723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2" name="object 482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7165848" y="3893858"/>
              <a:ext cx="147916" cy="147916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854" y="3919220"/>
              <a:ext cx="56642" cy="5664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7209091" y="3914457"/>
              <a:ext cx="66167" cy="66167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7107936" y="4069118"/>
              <a:ext cx="149402" cy="147916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6704" y="4094480"/>
              <a:ext cx="56515" cy="56514"/>
            </a:xfrm>
            <a:prstGeom prst="rect">
              <a:avLst/>
            </a:prstGeom>
          </p:spPr>
        </p:pic>
        <p:sp>
          <p:nvSpPr>
            <p:cNvPr id="487" name="object 487"/>
            <p:cNvSpPr/>
            <p:nvPr/>
          </p:nvSpPr>
          <p:spPr>
            <a:xfrm>
              <a:off x="7156704" y="4094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48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6619812" y="3947836"/>
              <a:ext cx="130514" cy="121813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658610" y="3956050"/>
              <a:ext cx="56642" cy="56514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6658610" y="39560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062472" y="4015778"/>
              <a:ext cx="147916" cy="147916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0224" y="4040505"/>
              <a:ext cx="56641" cy="56514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6110224" y="404050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4" name="object 49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690616" y="3427514"/>
              <a:ext cx="147916" cy="147916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739002" y="3452749"/>
              <a:ext cx="56514" cy="56641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5739002" y="34527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5935980" y="3904437"/>
              <a:ext cx="147916" cy="14940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5984239" y="3930142"/>
              <a:ext cx="56642" cy="5664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5979477" y="3925379"/>
              <a:ext cx="66167" cy="66166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92239" y="3430562"/>
              <a:ext cx="147916" cy="147916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9611" y="3455670"/>
              <a:ext cx="56515" cy="56514"/>
            </a:xfrm>
            <a:prstGeom prst="rect">
              <a:avLst/>
            </a:prstGeom>
          </p:spPr>
        </p:pic>
        <p:sp>
          <p:nvSpPr>
            <p:cNvPr id="502" name="object 502"/>
            <p:cNvSpPr/>
            <p:nvPr/>
          </p:nvSpPr>
          <p:spPr>
            <a:xfrm>
              <a:off x="6539611" y="345567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6682739" y="3520478"/>
              <a:ext cx="147916" cy="147916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30364" y="3545713"/>
              <a:ext cx="56641" cy="56514"/>
            </a:xfrm>
            <a:prstGeom prst="rect">
              <a:avLst/>
            </a:prstGeom>
          </p:spPr>
        </p:pic>
        <p:sp>
          <p:nvSpPr>
            <p:cNvPr id="505" name="object 505"/>
            <p:cNvSpPr/>
            <p:nvPr/>
          </p:nvSpPr>
          <p:spPr>
            <a:xfrm>
              <a:off x="6730364" y="354571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6" name="object 50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741732" y="3387004"/>
              <a:ext cx="130514" cy="121813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780783" y="3394456"/>
              <a:ext cx="56515" cy="56642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6780783" y="339445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5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894132" y="3539404"/>
              <a:ext cx="130514" cy="121813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933183" y="3546856"/>
              <a:ext cx="56515" cy="56642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928421" y="3542093"/>
              <a:ext cx="66040" cy="66167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617207" y="3276638"/>
              <a:ext cx="147916" cy="147916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6665594" y="3302254"/>
              <a:ext cx="56514" cy="56515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6665594" y="33022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6422136" y="3360369"/>
              <a:ext cx="147916" cy="149402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470014" y="3386074"/>
              <a:ext cx="56514" cy="56514"/>
            </a:xfrm>
            <a:prstGeom prst="rect">
              <a:avLst/>
            </a:prstGeom>
          </p:spPr>
        </p:pic>
        <p:sp>
          <p:nvSpPr>
            <p:cNvPr id="517" name="object 517"/>
            <p:cNvSpPr/>
            <p:nvPr/>
          </p:nvSpPr>
          <p:spPr>
            <a:xfrm>
              <a:off x="6470014" y="33860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675119" y="3909098"/>
              <a:ext cx="147916" cy="147916"/>
            </a:xfrm>
            <a:prstGeom prst="rect">
              <a:avLst/>
            </a:prstGeom>
          </p:spPr>
        </p:pic>
        <p:pic>
          <p:nvPicPr>
            <p:cNvPr id="519" name="object 519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722491" y="3933571"/>
              <a:ext cx="56641" cy="56642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6722491" y="39335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827519" y="4061498"/>
              <a:ext cx="147916" cy="147916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874891" y="4085971"/>
              <a:ext cx="56641" cy="56642"/>
            </a:xfrm>
            <a:prstGeom prst="rect">
              <a:avLst/>
            </a:prstGeom>
          </p:spPr>
        </p:pic>
        <p:sp>
          <p:nvSpPr>
            <p:cNvPr id="523" name="object 523"/>
            <p:cNvSpPr/>
            <p:nvPr/>
          </p:nvSpPr>
          <p:spPr>
            <a:xfrm>
              <a:off x="6874891" y="40859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4" name="object 524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7240081" y="3454146"/>
              <a:ext cx="130514" cy="123037"/>
            </a:xfrm>
            <a:prstGeom prst="rect">
              <a:avLst/>
            </a:prstGeom>
          </p:spPr>
        </p:pic>
        <p:pic>
          <p:nvPicPr>
            <p:cNvPr id="525" name="object 52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79258" y="3462274"/>
              <a:ext cx="56642" cy="56641"/>
            </a:xfrm>
            <a:prstGeom prst="rect">
              <a:avLst/>
            </a:prstGeom>
          </p:spPr>
        </p:pic>
        <p:pic>
          <p:nvPicPr>
            <p:cNvPr id="526" name="object 526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7274496" y="3457511"/>
              <a:ext cx="66167" cy="66166"/>
            </a:xfrm>
            <a:prstGeom prst="rect">
              <a:avLst/>
            </a:prstGeom>
          </p:spPr>
        </p:pic>
        <p:pic>
          <p:nvPicPr>
            <p:cNvPr id="527" name="object 527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7220268" y="4426372"/>
              <a:ext cx="130514" cy="121813"/>
            </a:xfrm>
            <a:prstGeom prst="rect">
              <a:avLst/>
            </a:prstGeom>
          </p:spPr>
        </p:pic>
        <p:pic>
          <p:nvPicPr>
            <p:cNvPr id="528" name="object 52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258938" y="4433951"/>
              <a:ext cx="56514" cy="56642"/>
            </a:xfrm>
            <a:prstGeom prst="rect">
              <a:avLst/>
            </a:prstGeom>
          </p:spPr>
        </p:pic>
        <p:sp>
          <p:nvSpPr>
            <p:cNvPr id="529" name="object 529"/>
            <p:cNvSpPr/>
            <p:nvPr/>
          </p:nvSpPr>
          <p:spPr>
            <a:xfrm>
              <a:off x="7258938" y="443395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281672" y="4005110"/>
              <a:ext cx="147916" cy="147916"/>
            </a:xfrm>
            <a:prstGeom prst="rect">
              <a:avLst/>
            </a:prstGeom>
          </p:spPr>
        </p:pic>
        <p:pic>
          <p:nvPicPr>
            <p:cNvPr id="531" name="object 53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329677" y="4029583"/>
              <a:ext cx="56642" cy="56515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4915" y="4024820"/>
              <a:ext cx="66167" cy="66040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7442773" y="3455584"/>
              <a:ext cx="130514" cy="121813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82077" y="3463544"/>
              <a:ext cx="56642" cy="56514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7315" y="3458781"/>
              <a:ext cx="66167" cy="66039"/>
            </a:xfrm>
            <a:prstGeom prst="rect">
              <a:avLst/>
            </a:prstGeom>
          </p:spPr>
        </p:pic>
        <p:pic>
          <p:nvPicPr>
            <p:cNvPr id="536" name="object 536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6973381" y="4374556"/>
              <a:ext cx="130514" cy="121813"/>
            </a:xfrm>
            <a:prstGeom prst="rect">
              <a:avLst/>
            </a:prstGeom>
          </p:spPr>
        </p:pic>
        <p:pic>
          <p:nvPicPr>
            <p:cNvPr id="537" name="object 537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012939" y="4382389"/>
              <a:ext cx="56514" cy="56515"/>
            </a:xfrm>
            <a:prstGeom prst="rect">
              <a:avLst/>
            </a:prstGeom>
          </p:spPr>
        </p:pic>
        <p:pic>
          <p:nvPicPr>
            <p:cNvPr id="538" name="object 538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008177" y="4377626"/>
              <a:ext cx="66039" cy="66040"/>
            </a:xfrm>
            <a:prstGeom prst="rect">
              <a:avLst/>
            </a:prstGeom>
          </p:spPr>
        </p:pic>
        <p:pic>
          <p:nvPicPr>
            <p:cNvPr id="539" name="object 539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117080" y="4509554"/>
              <a:ext cx="147916" cy="147916"/>
            </a:xfrm>
            <a:prstGeom prst="rect">
              <a:avLst/>
            </a:prstGeom>
          </p:spPr>
        </p:pic>
        <p:pic>
          <p:nvPicPr>
            <p:cNvPr id="540" name="object 540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165339" y="4534789"/>
              <a:ext cx="56514" cy="56515"/>
            </a:xfrm>
            <a:prstGeom prst="rect">
              <a:avLst/>
            </a:prstGeom>
          </p:spPr>
        </p:pic>
        <p:pic>
          <p:nvPicPr>
            <p:cNvPr id="541" name="object 541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160577" y="4530026"/>
              <a:ext cx="66039" cy="66040"/>
            </a:xfrm>
            <a:prstGeom prst="rect">
              <a:avLst/>
            </a:prstGeom>
          </p:spPr>
        </p:pic>
        <p:pic>
          <p:nvPicPr>
            <p:cNvPr id="542" name="object 542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6713219" y="3989870"/>
              <a:ext cx="147916" cy="147916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6760844" y="4015232"/>
              <a:ext cx="56641" cy="56515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6760844" y="40152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7117080" y="4084269"/>
              <a:ext cx="147916" cy="149402"/>
            </a:xfrm>
            <a:prstGeom prst="rect">
              <a:avLst/>
            </a:prstGeom>
          </p:spPr>
        </p:pic>
        <p:pic>
          <p:nvPicPr>
            <p:cNvPr id="546" name="object 54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7165339" y="4109974"/>
              <a:ext cx="56514" cy="56514"/>
            </a:xfrm>
            <a:prstGeom prst="rect">
              <a:avLst/>
            </a:prstGeom>
          </p:spPr>
        </p:pic>
        <p:sp>
          <p:nvSpPr>
            <p:cNvPr id="547" name="object 547"/>
            <p:cNvSpPr/>
            <p:nvPr/>
          </p:nvSpPr>
          <p:spPr>
            <a:xfrm>
              <a:off x="7165339" y="41099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8" name="object 54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7097268" y="3619538"/>
              <a:ext cx="147916" cy="147916"/>
            </a:xfrm>
            <a:prstGeom prst="rect">
              <a:avLst/>
            </a:prstGeom>
          </p:spPr>
        </p:pic>
        <p:pic>
          <p:nvPicPr>
            <p:cNvPr id="549" name="object 5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893" y="3644773"/>
              <a:ext cx="56641" cy="56514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7144893" y="364477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1" name="object 55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7249668" y="4491266"/>
              <a:ext cx="147916" cy="14791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293" y="4515611"/>
              <a:ext cx="56641" cy="56514"/>
            </a:xfrm>
            <a:prstGeom prst="rect">
              <a:avLst/>
            </a:prstGeom>
          </p:spPr>
        </p:pic>
        <p:sp>
          <p:nvSpPr>
            <p:cNvPr id="553" name="object 553"/>
            <p:cNvSpPr/>
            <p:nvPr/>
          </p:nvSpPr>
          <p:spPr>
            <a:xfrm>
              <a:off x="7297293" y="45156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4" name="object 5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05016" y="3838994"/>
              <a:ext cx="147916" cy="147916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652894" y="3863975"/>
              <a:ext cx="56641" cy="56514"/>
            </a:xfrm>
            <a:prstGeom prst="rect">
              <a:avLst/>
            </a:prstGeom>
          </p:spPr>
        </p:pic>
        <p:sp>
          <p:nvSpPr>
            <p:cNvPr id="556" name="object 556"/>
            <p:cNvSpPr/>
            <p:nvPr/>
          </p:nvSpPr>
          <p:spPr>
            <a:xfrm>
              <a:off x="6652894" y="38639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7" name="object 5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57416" y="3991394"/>
              <a:ext cx="147916" cy="147916"/>
            </a:xfrm>
            <a:prstGeom prst="rect">
              <a:avLst/>
            </a:prstGeom>
          </p:spPr>
        </p:pic>
        <p:pic>
          <p:nvPicPr>
            <p:cNvPr id="558" name="object 55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05294" y="4016375"/>
              <a:ext cx="56641" cy="56514"/>
            </a:xfrm>
            <a:prstGeom prst="rect">
              <a:avLst/>
            </a:prstGeom>
          </p:spPr>
        </p:pic>
        <p:sp>
          <p:nvSpPr>
            <p:cNvPr id="559" name="object 559"/>
            <p:cNvSpPr/>
            <p:nvPr/>
          </p:nvSpPr>
          <p:spPr>
            <a:xfrm>
              <a:off x="6805294" y="40163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0" name="object 56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161275" y="4085882"/>
              <a:ext cx="147916" cy="147916"/>
            </a:xfrm>
            <a:prstGeom prst="rect">
              <a:avLst/>
            </a:prstGeom>
          </p:spPr>
        </p:pic>
        <p:pic>
          <p:nvPicPr>
            <p:cNvPr id="561" name="object 5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09662" y="4111117"/>
              <a:ext cx="56641" cy="56641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7209662" y="41111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7350251" y="3563150"/>
              <a:ext cx="149402" cy="147916"/>
            </a:xfrm>
            <a:prstGeom prst="rect">
              <a:avLst/>
            </a:prstGeom>
          </p:spPr>
        </p:pic>
        <p:pic>
          <p:nvPicPr>
            <p:cNvPr id="564" name="object 56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7398893" y="3588258"/>
              <a:ext cx="56641" cy="56641"/>
            </a:xfrm>
            <a:prstGeom prst="rect">
              <a:avLst/>
            </a:prstGeom>
          </p:spPr>
        </p:pic>
        <p:pic>
          <p:nvPicPr>
            <p:cNvPr id="565" name="object 565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7394130" y="3583495"/>
              <a:ext cx="66166" cy="66166"/>
            </a:xfrm>
            <a:prstGeom prst="rect">
              <a:avLst/>
            </a:prstGeom>
          </p:spPr>
        </p:pic>
        <p:pic>
          <p:nvPicPr>
            <p:cNvPr id="566" name="object 566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7293863" y="4457738"/>
              <a:ext cx="147916" cy="147916"/>
            </a:xfrm>
            <a:prstGeom prst="rect">
              <a:avLst/>
            </a:prstGeom>
          </p:spPr>
        </p:pic>
        <p:pic>
          <p:nvPicPr>
            <p:cNvPr id="567" name="object 5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41743" y="4481957"/>
              <a:ext cx="56514" cy="56642"/>
            </a:xfrm>
            <a:prstGeom prst="rect">
              <a:avLst/>
            </a:prstGeom>
          </p:spPr>
        </p:pic>
        <p:sp>
          <p:nvSpPr>
            <p:cNvPr id="568" name="object 568"/>
            <p:cNvSpPr/>
            <p:nvPr/>
          </p:nvSpPr>
          <p:spPr>
            <a:xfrm>
              <a:off x="7341743" y="44819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6795516" y="3599726"/>
              <a:ext cx="147916" cy="147916"/>
            </a:xfrm>
            <a:prstGeom prst="rect">
              <a:avLst/>
            </a:prstGeom>
          </p:spPr>
        </p:pic>
        <p:pic>
          <p:nvPicPr>
            <p:cNvPr id="570" name="object 5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43649" y="3625088"/>
              <a:ext cx="56642" cy="56514"/>
            </a:xfrm>
            <a:prstGeom prst="rect">
              <a:avLst/>
            </a:prstGeom>
          </p:spPr>
        </p:pic>
        <p:sp>
          <p:nvSpPr>
            <p:cNvPr id="571" name="object 571"/>
            <p:cNvSpPr/>
            <p:nvPr/>
          </p:nvSpPr>
          <p:spPr>
            <a:xfrm>
              <a:off x="6843649" y="362508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2" name="object 57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419087" y="3409226"/>
              <a:ext cx="147916" cy="147916"/>
            </a:xfrm>
            <a:prstGeom prst="rect">
              <a:avLst/>
            </a:prstGeom>
          </p:spPr>
        </p:pic>
        <p:pic>
          <p:nvPicPr>
            <p:cNvPr id="573" name="object 573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467601" y="3434080"/>
              <a:ext cx="56515" cy="56515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6467601" y="34340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5" name="object 575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6348983" y="3540290"/>
              <a:ext cx="147916" cy="147916"/>
            </a:xfrm>
            <a:prstGeom prst="rect">
              <a:avLst/>
            </a:prstGeom>
          </p:spPr>
        </p:pic>
        <p:pic>
          <p:nvPicPr>
            <p:cNvPr id="576" name="object 57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6396736" y="3564890"/>
              <a:ext cx="56641" cy="56515"/>
            </a:xfrm>
            <a:prstGeom prst="rect">
              <a:avLst/>
            </a:prstGeom>
          </p:spPr>
        </p:pic>
        <p:sp>
          <p:nvSpPr>
            <p:cNvPr id="577" name="object 577"/>
            <p:cNvSpPr/>
            <p:nvPr/>
          </p:nvSpPr>
          <p:spPr>
            <a:xfrm>
              <a:off x="6396736" y="356489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8" name="object 578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294119" y="3299498"/>
              <a:ext cx="147916" cy="147916"/>
            </a:xfrm>
            <a:prstGeom prst="rect">
              <a:avLst/>
            </a:prstGeom>
          </p:spPr>
        </p:pic>
        <p:pic>
          <p:nvPicPr>
            <p:cNvPr id="579" name="object 579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341618" y="3323844"/>
              <a:ext cx="56515" cy="56514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6341618" y="332384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1" name="object 58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3611879" y="4285526"/>
              <a:ext cx="147916" cy="147916"/>
            </a:xfrm>
            <a:prstGeom prst="rect">
              <a:avLst/>
            </a:prstGeom>
          </p:spPr>
        </p:pic>
        <p:pic>
          <p:nvPicPr>
            <p:cNvPr id="582" name="object 58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3660139" y="4309872"/>
              <a:ext cx="56514" cy="56641"/>
            </a:xfrm>
            <a:prstGeom prst="rect">
              <a:avLst/>
            </a:prstGeom>
          </p:spPr>
        </p:pic>
        <p:sp>
          <p:nvSpPr>
            <p:cNvPr id="583" name="object 583"/>
            <p:cNvSpPr/>
            <p:nvPr/>
          </p:nvSpPr>
          <p:spPr>
            <a:xfrm>
              <a:off x="3660139" y="43098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4" name="object 5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18915" y="4386110"/>
              <a:ext cx="147916" cy="147916"/>
            </a:xfrm>
            <a:prstGeom prst="rect">
              <a:avLst/>
            </a:prstGeom>
          </p:spPr>
        </p:pic>
        <p:pic>
          <p:nvPicPr>
            <p:cNvPr id="585" name="object 5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6540" y="4410710"/>
              <a:ext cx="56514" cy="56514"/>
            </a:xfrm>
            <a:prstGeom prst="rect">
              <a:avLst/>
            </a:prstGeom>
          </p:spPr>
        </p:pic>
        <p:sp>
          <p:nvSpPr>
            <p:cNvPr id="586" name="object 586"/>
            <p:cNvSpPr/>
            <p:nvPr/>
          </p:nvSpPr>
          <p:spPr>
            <a:xfrm>
              <a:off x="3566540" y="44107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7" name="object 587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497579" y="4213898"/>
              <a:ext cx="147916" cy="147916"/>
            </a:xfrm>
            <a:prstGeom prst="rect">
              <a:avLst/>
            </a:prstGeom>
          </p:spPr>
        </p:pic>
        <p:pic>
          <p:nvPicPr>
            <p:cNvPr id="588" name="object 588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546093" y="4239133"/>
              <a:ext cx="56641" cy="56515"/>
            </a:xfrm>
            <a:prstGeom prst="rect">
              <a:avLst/>
            </a:prstGeom>
          </p:spPr>
        </p:pic>
        <p:sp>
          <p:nvSpPr>
            <p:cNvPr id="589" name="object 589"/>
            <p:cNvSpPr/>
            <p:nvPr/>
          </p:nvSpPr>
          <p:spPr>
            <a:xfrm>
              <a:off x="3546093" y="42391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590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649979" y="4366298"/>
              <a:ext cx="147916" cy="147916"/>
            </a:xfrm>
            <a:prstGeom prst="rect">
              <a:avLst/>
            </a:prstGeom>
          </p:spPr>
        </p:pic>
        <p:pic>
          <p:nvPicPr>
            <p:cNvPr id="591" name="object 591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698494" y="4391533"/>
              <a:ext cx="56641" cy="56515"/>
            </a:xfrm>
            <a:prstGeom prst="rect">
              <a:avLst/>
            </a:prstGeom>
          </p:spPr>
        </p:pic>
        <p:sp>
          <p:nvSpPr>
            <p:cNvPr id="592" name="object 592"/>
            <p:cNvSpPr/>
            <p:nvPr/>
          </p:nvSpPr>
          <p:spPr>
            <a:xfrm>
              <a:off x="3698494" y="43915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3" name="object 59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3695700" y="4332770"/>
              <a:ext cx="147916" cy="147916"/>
            </a:xfrm>
            <a:prstGeom prst="rect">
              <a:avLst/>
            </a:prstGeom>
          </p:spPr>
        </p:pic>
        <p:pic>
          <p:nvPicPr>
            <p:cNvPr id="594" name="object 5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42944" y="4357877"/>
              <a:ext cx="56514" cy="56515"/>
            </a:xfrm>
            <a:prstGeom prst="rect">
              <a:avLst/>
            </a:prstGeom>
          </p:spPr>
        </p:pic>
        <p:sp>
          <p:nvSpPr>
            <p:cNvPr id="595" name="object 595"/>
            <p:cNvSpPr/>
            <p:nvPr/>
          </p:nvSpPr>
          <p:spPr>
            <a:xfrm>
              <a:off x="3742944" y="435787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3817619" y="4419638"/>
              <a:ext cx="147916" cy="147916"/>
            </a:xfrm>
            <a:prstGeom prst="rect">
              <a:avLst/>
            </a:prstGeom>
          </p:spPr>
        </p:pic>
        <p:pic>
          <p:nvPicPr>
            <p:cNvPr id="597" name="object 5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65498" y="4444238"/>
              <a:ext cx="56641" cy="56514"/>
            </a:xfrm>
            <a:prstGeom prst="rect">
              <a:avLst/>
            </a:prstGeom>
          </p:spPr>
        </p:pic>
        <p:sp>
          <p:nvSpPr>
            <p:cNvPr id="598" name="object 598"/>
            <p:cNvSpPr/>
            <p:nvPr/>
          </p:nvSpPr>
          <p:spPr>
            <a:xfrm>
              <a:off x="3865498" y="4444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9" name="object 59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06508" y="4690024"/>
              <a:ext cx="130514" cy="121813"/>
            </a:xfrm>
            <a:prstGeom prst="rect">
              <a:avLst/>
            </a:prstGeom>
          </p:spPr>
        </p:pic>
        <p:pic>
          <p:nvPicPr>
            <p:cNvPr id="600" name="object 6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45179" y="4697349"/>
              <a:ext cx="56515" cy="56642"/>
            </a:xfrm>
            <a:prstGeom prst="rect">
              <a:avLst/>
            </a:prstGeom>
          </p:spPr>
        </p:pic>
        <p:sp>
          <p:nvSpPr>
            <p:cNvPr id="601" name="object 601"/>
            <p:cNvSpPr/>
            <p:nvPr/>
          </p:nvSpPr>
          <p:spPr>
            <a:xfrm>
              <a:off x="3845179" y="46973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2" name="object 60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7911" y="4268762"/>
              <a:ext cx="147916" cy="147916"/>
            </a:xfrm>
            <a:prstGeom prst="rect">
              <a:avLst/>
            </a:prstGeom>
          </p:spPr>
        </p:pic>
        <p:pic>
          <p:nvPicPr>
            <p:cNvPr id="603" name="object 6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15917" y="4292980"/>
              <a:ext cx="56642" cy="56642"/>
            </a:xfrm>
            <a:prstGeom prst="rect">
              <a:avLst/>
            </a:prstGeom>
          </p:spPr>
        </p:pic>
        <p:sp>
          <p:nvSpPr>
            <p:cNvPr id="604" name="object 604"/>
            <p:cNvSpPr/>
            <p:nvPr/>
          </p:nvSpPr>
          <p:spPr>
            <a:xfrm>
              <a:off x="3915917" y="42929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5" name="object 6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0311" y="4421162"/>
              <a:ext cx="147916" cy="147916"/>
            </a:xfrm>
            <a:prstGeom prst="rect">
              <a:avLst/>
            </a:prstGeom>
          </p:spPr>
        </p:pic>
        <p:pic>
          <p:nvPicPr>
            <p:cNvPr id="606" name="object 6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68317" y="4445380"/>
              <a:ext cx="56642" cy="56642"/>
            </a:xfrm>
            <a:prstGeom prst="rect">
              <a:avLst/>
            </a:prstGeom>
          </p:spPr>
        </p:pic>
        <p:sp>
          <p:nvSpPr>
            <p:cNvPr id="607" name="object 607"/>
            <p:cNvSpPr/>
            <p:nvPr/>
          </p:nvSpPr>
          <p:spPr>
            <a:xfrm>
              <a:off x="4068317" y="44453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8" name="object 60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50919" y="4620806"/>
              <a:ext cx="147916" cy="147916"/>
            </a:xfrm>
            <a:prstGeom prst="rect">
              <a:avLst/>
            </a:prstGeom>
          </p:spPr>
        </p:pic>
        <p:pic>
          <p:nvPicPr>
            <p:cNvPr id="609" name="object 6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599179" y="4645786"/>
              <a:ext cx="56515" cy="56642"/>
            </a:xfrm>
            <a:prstGeom prst="rect">
              <a:avLst/>
            </a:prstGeom>
          </p:spPr>
        </p:pic>
        <p:pic>
          <p:nvPicPr>
            <p:cNvPr id="610" name="object 61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94417" y="4641024"/>
              <a:ext cx="66040" cy="66167"/>
            </a:xfrm>
            <a:prstGeom prst="rect">
              <a:avLst/>
            </a:prstGeom>
          </p:spPr>
        </p:pic>
        <p:pic>
          <p:nvPicPr>
            <p:cNvPr id="611" name="object 61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03319" y="4773206"/>
              <a:ext cx="147916" cy="147916"/>
            </a:xfrm>
            <a:prstGeom prst="rect">
              <a:avLst/>
            </a:prstGeom>
          </p:spPr>
        </p:pic>
        <p:pic>
          <p:nvPicPr>
            <p:cNvPr id="612" name="object 61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751579" y="4798186"/>
              <a:ext cx="56515" cy="56642"/>
            </a:xfrm>
            <a:prstGeom prst="rect">
              <a:avLst/>
            </a:prstGeom>
          </p:spPr>
        </p:pic>
        <p:pic>
          <p:nvPicPr>
            <p:cNvPr id="613" name="object 61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746817" y="4793424"/>
              <a:ext cx="66040" cy="66167"/>
            </a:xfrm>
            <a:prstGeom prst="rect">
              <a:avLst/>
            </a:prstGeom>
          </p:spPr>
        </p:pic>
        <p:pic>
          <p:nvPicPr>
            <p:cNvPr id="614" name="object 61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703319" y="4348010"/>
              <a:ext cx="147916" cy="147916"/>
            </a:xfrm>
            <a:prstGeom prst="rect">
              <a:avLst/>
            </a:prstGeom>
          </p:spPr>
        </p:pic>
        <p:pic>
          <p:nvPicPr>
            <p:cNvPr id="615" name="object 6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751579" y="4373372"/>
              <a:ext cx="56515" cy="56641"/>
            </a:xfrm>
            <a:prstGeom prst="rect">
              <a:avLst/>
            </a:prstGeom>
          </p:spPr>
        </p:pic>
        <p:sp>
          <p:nvSpPr>
            <p:cNvPr id="616" name="object 616"/>
            <p:cNvSpPr/>
            <p:nvPr/>
          </p:nvSpPr>
          <p:spPr>
            <a:xfrm>
              <a:off x="3751579" y="43733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7" name="object 617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683507" y="4600905"/>
              <a:ext cx="147916" cy="149402"/>
            </a:xfrm>
            <a:prstGeom prst="rect">
              <a:avLst/>
            </a:prstGeom>
          </p:spPr>
        </p:pic>
        <p:pic>
          <p:nvPicPr>
            <p:cNvPr id="618" name="object 6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31132" y="4626610"/>
              <a:ext cx="56641" cy="56514"/>
            </a:xfrm>
            <a:prstGeom prst="rect">
              <a:avLst/>
            </a:prstGeom>
          </p:spPr>
        </p:pic>
        <p:pic>
          <p:nvPicPr>
            <p:cNvPr id="619" name="object 6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26370" y="4621847"/>
              <a:ext cx="66166" cy="66039"/>
            </a:xfrm>
            <a:prstGeom prst="rect">
              <a:avLst/>
            </a:prstGeom>
          </p:spPr>
        </p:pic>
        <p:pic>
          <p:nvPicPr>
            <p:cNvPr id="620" name="object 62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835907" y="4753305"/>
              <a:ext cx="147916" cy="149402"/>
            </a:xfrm>
            <a:prstGeom prst="rect">
              <a:avLst/>
            </a:prstGeom>
          </p:spPr>
        </p:pic>
        <p:pic>
          <p:nvPicPr>
            <p:cNvPr id="621" name="object 62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83532" y="4779010"/>
              <a:ext cx="56641" cy="56514"/>
            </a:xfrm>
            <a:prstGeom prst="rect">
              <a:avLst/>
            </a:prstGeom>
          </p:spPr>
        </p:pic>
        <p:sp>
          <p:nvSpPr>
            <p:cNvPr id="622" name="object 622"/>
            <p:cNvSpPr/>
            <p:nvPr/>
          </p:nvSpPr>
          <p:spPr>
            <a:xfrm>
              <a:off x="3883532" y="477901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3" name="object 623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3747516" y="4349534"/>
              <a:ext cx="147916" cy="147916"/>
            </a:xfrm>
            <a:prstGeom prst="rect">
              <a:avLst/>
            </a:prstGeom>
          </p:spPr>
        </p:pic>
        <p:pic>
          <p:nvPicPr>
            <p:cNvPr id="624" name="object 6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95902" y="4374642"/>
              <a:ext cx="56642" cy="56514"/>
            </a:xfrm>
            <a:prstGeom prst="rect">
              <a:avLst/>
            </a:prstGeom>
          </p:spPr>
        </p:pic>
        <p:sp>
          <p:nvSpPr>
            <p:cNvPr id="625" name="object 625"/>
            <p:cNvSpPr/>
            <p:nvPr/>
          </p:nvSpPr>
          <p:spPr>
            <a:xfrm>
              <a:off x="3795902" y="437464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6" name="object 6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36491" y="4544517"/>
              <a:ext cx="149402" cy="149402"/>
            </a:xfrm>
            <a:prstGeom prst="rect">
              <a:avLst/>
            </a:prstGeom>
          </p:spPr>
        </p:pic>
        <p:pic>
          <p:nvPicPr>
            <p:cNvPr id="627" name="object 627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3985132" y="4570222"/>
              <a:ext cx="56641" cy="56514"/>
            </a:xfrm>
            <a:prstGeom prst="rect">
              <a:avLst/>
            </a:prstGeom>
          </p:spPr>
        </p:pic>
        <p:sp>
          <p:nvSpPr>
            <p:cNvPr id="628" name="object 628"/>
            <p:cNvSpPr/>
            <p:nvPr/>
          </p:nvSpPr>
          <p:spPr>
            <a:xfrm>
              <a:off x="3985132" y="457022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347" y="44245"/>
                  </a:lnTo>
                  <a:lnTo>
                    <a:pt x="44576" y="52085"/>
                  </a:lnTo>
                  <a:lnTo>
                    <a:pt x="34424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9" name="object 62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880104" y="4719866"/>
              <a:ext cx="147916" cy="147916"/>
            </a:xfrm>
            <a:prstGeom prst="rect">
              <a:avLst/>
            </a:prstGeom>
          </p:spPr>
        </p:pic>
        <p:pic>
          <p:nvPicPr>
            <p:cNvPr id="630" name="object 630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3927982" y="4745355"/>
              <a:ext cx="56514" cy="56642"/>
            </a:xfrm>
            <a:prstGeom prst="rect">
              <a:avLst/>
            </a:prstGeom>
          </p:spPr>
        </p:pic>
        <p:sp>
          <p:nvSpPr>
            <p:cNvPr id="631" name="object 631"/>
            <p:cNvSpPr/>
            <p:nvPr/>
          </p:nvSpPr>
          <p:spPr>
            <a:xfrm>
              <a:off x="3927982" y="474535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4815396" y="3114208"/>
              <a:ext cx="130514" cy="121813"/>
            </a:xfrm>
            <a:prstGeom prst="rect">
              <a:avLst/>
            </a:prstGeom>
          </p:spPr>
        </p:pic>
        <p:pic>
          <p:nvPicPr>
            <p:cNvPr id="633" name="object 63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4854320" y="3121660"/>
              <a:ext cx="56514" cy="56641"/>
            </a:xfrm>
            <a:prstGeom prst="rect">
              <a:avLst/>
            </a:prstGeom>
          </p:spPr>
        </p:pic>
        <p:pic>
          <p:nvPicPr>
            <p:cNvPr id="634" name="object 63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849558" y="3116897"/>
              <a:ext cx="66039" cy="66166"/>
            </a:xfrm>
            <a:prstGeom prst="rect">
              <a:avLst/>
            </a:prstGeom>
          </p:spPr>
        </p:pic>
        <p:pic>
          <p:nvPicPr>
            <p:cNvPr id="635" name="object 63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959095" y="3249206"/>
              <a:ext cx="147916" cy="147916"/>
            </a:xfrm>
            <a:prstGeom prst="rect">
              <a:avLst/>
            </a:prstGeom>
          </p:spPr>
        </p:pic>
        <p:pic>
          <p:nvPicPr>
            <p:cNvPr id="636" name="object 636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006720" y="3274060"/>
              <a:ext cx="56514" cy="56641"/>
            </a:xfrm>
            <a:prstGeom prst="rect">
              <a:avLst/>
            </a:prstGeom>
          </p:spPr>
        </p:pic>
        <p:pic>
          <p:nvPicPr>
            <p:cNvPr id="637" name="object 63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001958" y="3269297"/>
              <a:ext cx="66039" cy="66166"/>
            </a:xfrm>
            <a:prstGeom prst="rect">
              <a:avLst/>
            </a:prstGeom>
          </p:spPr>
        </p:pic>
        <p:pic>
          <p:nvPicPr>
            <p:cNvPr id="638" name="object 638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774691" y="3582962"/>
              <a:ext cx="147916" cy="147916"/>
            </a:xfrm>
            <a:prstGeom prst="rect">
              <a:avLst/>
            </a:prstGeom>
          </p:spPr>
        </p:pic>
        <p:pic>
          <p:nvPicPr>
            <p:cNvPr id="639" name="object 6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1935" y="3607689"/>
              <a:ext cx="56514" cy="56642"/>
            </a:xfrm>
            <a:prstGeom prst="rect">
              <a:avLst/>
            </a:prstGeom>
          </p:spPr>
        </p:pic>
        <p:sp>
          <p:nvSpPr>
            <p:cNvPr id="640" name="object 640"/>
            <p:cNvSpPr/>
            <p:nvPr/>
          </p:nvSpPr>
          <p:spPr>
            <a:xfrm>
              <a:off x="4821935" y="3607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1" name="object 641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4875275" y="3374174"/>
              <a:ext cx="147916" cy="147916"/>
            </a:xfrm>
            <a:prstGeom prst="rect">
              <a:avLst/>
            </a:prstGeom>
          </p:spPr>
        </p:pic>
        <p:pic>
          <p:nvPicPr>
            <p:cNvPr id="642" name="object 64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923535" y="3398901"/>
              <a:ext cx="56514" cy="56641"/>
            </a:xfrm>
            <a:prstGeom prst="rect">
              <a:avLst/>
            </a:prstGeom>
          </p:spPr>
        </p:pic>
        <p:pic>
          <p:nvPicPr>
            <p:cNvPr id="643" name="object 643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4918773" y="3394138"/>
              <a:ext cx="66039" cy="66166"/>
            </a:xfrm>
            <a:prstGeom prst="rect">
              <a:avLst/>
            </a:prstGeom>
          </p:spPr>
        </p:pic>
        <p:pic>
          <p:nvPicPr>
            <p:cNvPr id="644" name="object 644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4818888" y="3549434"/>
              <a:ext cx="147916" cy="147916"/>
            </a:xfrm>
            <a:prstGeom prst="rect">
              <a:avLst/>
            </a:prstGeom>
          </p:spPr>
        </p:pic>
        <p:pic>
          <p:nvPicPr>
            <p:cNvPr id="645" name="object 645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866258" y="3574161"/>
              <a:ext cx="56641" cy="56514"/>
            </a:xfrm>
            <a:prstGeom prst="rect">
              <a:avLst/>
            </a:prstGeom>
          </p:spPr>
        </p:pic>
        <p:sp>
          <p:nvSpPr>
            <p:cNvPr id="646" name="object 646"/>
            <p:cNvSpPr/>
            <p:nvPr/>
          </p:nvSpPr>
          <p:spPr>
            <a:xfrm>
              <a:off x="4866258" y="357416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7" name="object 647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4940807" y="3634689"/>
              <a:ext cx="147916" cy="149402"/>
            </a:xfrm>
            <a:prstGeom prst="rect">
              <a:avLst/>
            </a:prstGeom>
          </p:spPr>
        </p:pic>
        <p:pic>
          <p:nvPicPr>
            <p:cNvPr id="648" name="object 648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4988941" y="3660394"/>
              <a:ext cx="56642" cy="56642"/>
            </a:xfrm>
            <a:prstGeom prst="rect">
              <a:avLst/>
            </a:prstGeom>
          </p:spPr>
        </p:pic>
        <p:sp>
          <p:nvSpPr>
            <p:cNvPr id="649" name="object 649"/>
            <p:cNvSpPr/>
            <p:nvPr/>
          </p:nvSpPr>
          <p:spPr>
            <a:xfrm>
              <a:off x="4988941" y="36603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0" name="object 650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4920995" y="3889286"/>
              <a:ext cx="147916" cy="147916"/>
            </a:xfrm>
            <a:prstGeom prst="rect">
              <a:avLst/>
            </a:prstGeom>
          </p:spPr>
        </p:pic>
        <p:pic>
          <p:nvPicPr>
            <p:cNvPr id="651" name="object 651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968494" y="3913632"/>
              <a:ext cx="56641" cy="56642"/>
            </a:xfrm>
            <a:prstGeom prst="rect">
              <a:avLst/>
            </a:prstGeom>
          </p:spPr>
        </p:pic>
        <p:sp>
          <p:nvSpPr>
            <p:cNvPr id="652" name="object 652"/>
            <p:cNvSpPr/>
            <p:nvPr/>
          </p:nvSpPr>
          <p:spPr>
            <a:xfrm>
              <a:off x="4968494" y="39136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3" name="object 653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991100" y="3483902"/>
              <a:ext cx="147916" cy="147916"/>
            </a:xfrm>
            <a:prstGeom prst="rect">
              <a:avLst/>
            </a:prstGeom>
          </p:spPr>
        </p:pic>
        <p:pic>
          <p:nvPicPr>
            <p:cNvPr id="654" name="object 6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39360" y="3509264"/>
              <a:ext cx="56514" cy="56514"/>
            </a:xfrm>
            <a:prstGeom prst="rect">
              <a:avLst/>
            </a:prstGeom>
          </p:spPr>
        </p:pic>
        <p:sp>
          <p:nvSpPr>
            <p:cNvPr id="655" name="object 655"/>
            <p:cNvSpPr/>
            <p:nvPr/>
          </p:nvSpPr>
          <p:spPr>
            <a:xfrm>
              <a:off x="5039360" y="35092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6" name="object 656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5143500" y="3636302"/>
              <a:ext cx="147916" cy="147916"/>
            </a:xfrm>
            <a:prstGeom prst="rect">
              <a:avLst/>
            </a:prstGeom>
          </p:spPr>
        </p:pic>
        <p:pic>
          <p:nvPicPr>
            <p:cNvPr id="657" name="object 6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91760" y="3661664"/>
              <a:ext cx="56514" cy="56515"/>
            </a:xfrm>
            <a:prstGeom prst="rect">
              <a:avLst/>
            </a:prstGeom>
          </p:spPr>
        </p:pic>
        <p:pic>
          <p:nvPicPr>
            <p:cNvPr id="658" name="object 6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86997" y="3656901"/>
              <a:ext cx="66039" cy="66040"/>
            </a:xfrm>
            <a:prstGeom prst="rect">
              <a:avLst/>
            </a:prstGeom>
          </p:spPr>
        </p:pic>
        <p:pic>
          <p:nvPicPr>
            <p:cNvPr id="659" name="object 65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826507" y="3989870"/>
              <a:ext cx="147916" cy="147916"/>
            </a:xfrm>
            <a:prstGeom prst="rect">
              <a:avLst/>
            </a:prstGeom>
          </p:spPr>
        </p:pic>
        <p:pic>
          <p:nvPicPr>
            <p:cNvPr id="660" name="object 66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74894" y="4014470"/>
              <a:ext cx="56641" cy="56515"/>
            </a:xfrm>
            <a:prstGeom prst="rect">
              <a:avLst/>
            </a:prstGeom>
          </p:spPr>
        </p:pic>
        <p:sp>
          <p:nvSpPr>
            <p:cNvPr id="661" name="object 661"/>
            <p:cNvSpPr/>
            <p:nvPr/>
          </p:nvSpPr>
          <p:spPr>
            <a:xfrm>
              <a:off x="4874894" y="401447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2" name="object 66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826507" y="3564674"/>
              <a:ext cx="147916" cy="147916"/>
            </a:xfrm>
            <a:prstGeom prst="rect">
              <a:avLst/>
            </a:prstGeom>
          </p:spPr>
        </p:pic>
        <p:pic>
          <p:nvPicPr>
            <p:cNvPr id="663" name="object 663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4874894" y="3589655"/>
              <a:ext cx="56641" cy="56515"/>
            </a:xfrm>
            <a:prstGeom prst="rect">
              <a:avLst/>
            </a:prstGeom>
          </p:spPr>
        </p:pic>
        <p:sp>
          <p:nvSpPr>
            <p:cNvPr id="664" name="object 664"/>
            <p:cNvSpPr/>
            <p:nvPr/>
          </p:nvSpPr>
          <p:spPr>
            <a:xfrm>
              <a:off x="4874894" y="35896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5" name="object 665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806695" y="3817658"/>
              <a:ext cx="147916" cy="147916"/>
            </a:xfrm>
            <a:prstGeom prst="rect">
              <a:avLst/>
            </a:prstGeom>
          </p:spPr>
        </p:pic>
        <p:pic>
          <p:nvPicPr>
            <p:cNvPr id="666" name="object 6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54575" y="3842893"/>
              <a:ext cx="56514" cy="56514"/>
            </a:xfrm>
            <a:prstGeom prst="rect">
              <a:avLst/>
            </a:prstGeom>
          </p:spPr>
        </p:pic>
        <p:sp>
          <p:nvSpPr>
            <p:cNvPr id="667" name="object 667"/>
            <p:cNvSpPr/>
            <p:nvPr/>
          </p:nvSpPr>
          <p:spPr>
            <a:xfrm>
              <a:off x="4854575" y="38428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8" name="object 668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959095" y="3970058"/>
              <a:ext cx="147916" cy="147916"/>
            </a:xfrm>
            <a:prstGeom prst="rect">
              <a:avLst/>
            </a:prstGeom>
          </p:spPr>
        </p:pic>
        <p:pic>
          <p:nvPicPr>
            <p:cNvPr id="669" name="object 6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06975" y="3995293"/>
              <a:ext cx="56514" cy="56514"/>
            </a:xfrm>
            <a:prstGeom prst="rect">
              <a:avLst/>
            </a:prstGeom>
          </p:spPr>
        </p:pic>
        <p:sp>
          <p:nvSpPr>
            <p:cNvPr id="670" name="object 670"/>
            <p:cNvSpPr/>
            <p:nvPr/>
          </p:nvSpPr>
          <p:spPr>
            <a:xfrm>
              <a:off x="5006975" y="39952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1" name="object 671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4870704" y="3566198"/>
              <a:ext cx="149402" cy="147916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19344" y="3590798"/>
              <a:ext cx="56641" cy="56641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4919344" y="35907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4" name="object 674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5061204" y="3761270"/>
              <a:ext cx="147916" cy="147916"/>
            </a:xfrm>
            <a:prstGeom prst="rect">
              <a:avLst/>
            </a:prstGeom>
          </p:spPr>
        </p:pic>
        <p:pic>
          <p:nvPicPr>
            <p:cNvPr id="675" name="object 6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108575" y="3786378"/>
              <a:ext cx="56641" cy="56642"/>
            </a:xfrm>
            <a:prstGeom prst="rect">
              <a:avLst/>
            </a:prstGeom>
          </p:spPr>
        </p:pic>
        <p:sp>
          <p:nvSpPr>
            <p:cNvPr id="676" name="object 676"/>
            <p:cNvSpPr/>
            <p:nvPr/>
          </p:nvSpPr>
          <p:spPr>
            <a:xfrm>
              <a:off x="5108575" y="37863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7" name="object 677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5003291" y="3936530"/>
              <a:ext cx="147916" cy="147916"/>
            </a:xfrm>
            <a:prstGeom prst="rect">
              <a:avLst/>
            </a:prstGeom>
          </p:spPr>
        </p:pic>
        <p:pic>
          <p:nvPicPr>
            <p:cNvPr id="678" name="object 6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7" y="3961638"/>
              <a:ext cx="56641" cy="56642"/>
            </a:xfrm>
            <a:prstGeom prst="rect">
              <a:avLst/>
            </a:prstGeom>
          </p:spPr>
        </p:pic>
        <p:sp>
          <p:nvSpPr>
            <p:cNvPr id="679" name="object 679"/>
            <p:cNvSpPr/>
            <p:nvPr/>
          </p:nvSpPr>
          <p:spPr>
            <a:xfrm>
              <a:off x="5051297" y="39616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0" name="object 68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64220" y="3641512"/>
              <a:ext cx="130514" cy="121813"/>
            </a:xfrm>
            <a:prstGeom prst="rect">
              <a:avLst/>
            </a:prstGeom>
          </p:spPr>
        </p:pic>
        <p:pic>
          <p:nvPicPr>
            <p:cNvPr id="681" name="object 681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302890" y="3648329"/>
              <a:ext cx="56641" cy="56641"/>
            </a:xfrm>
            <a:prstGeom prst="rect">
              <a:avLst/>
            </a:prstGeom>
          </p:spPr>
        </p:pic>
        <p:sp>
          <p:nvSpPr>
            <p:cNvPr id="682" name="object 682"/>
            <p:cNvSpPr/>
            <p:nvPr/>
          </p:nvSpPr>
          <p:spPr>
            <a:xfrm>
              <a:off x="2302890" y="36483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3" name="object 6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16620" y="3793912"/>
              <a:ext cx="130514" cy="121813"/>
            </a:xfrm>
            <a:prstGeom prst="rect">
              <a:avLst/>
            </a:prstGeom>
          </p:spPr>
        </p:pic>
        <p:pic>
          <p:nvPicPr>
            <p:cNvPr id="684" name="object 684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455290" y="3800729"/>
              <a:ext cx="56641" cy="56641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2455290" y="38007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6" name="object 6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93619" y="3704882"/>
              <a:ext cx="147916" cy="147916"/>
            </a:xfrm>
            <a:prstGeom prst="rect">
              <a:avLst/>
            </a:prstGeom>
          </p:spPr>
        </p:pic>
        <p:pic>
          <p:nvPicPr>
            <p:cNvPr id="687" name="object 687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2341371" y="3729990"/>
              <a:ext cx="56514" cy="56515"/>
            </a:xfrm>
            <a:prstGeom prst="rect">
              <a:avLst/>
            </a:prstGeom>
          </p:spPr>
        </p:pic>
        <p:sp>
          <p:nvSpPr>
            <p:cNvPr id="688" name="object 688"/>
            <p:cNvSpPr/>
            <p:nvPr/>
          </p:nvSpPr>
          <p:spPr>
            <a:xfrm>
              <a:off x="2341371" y="372999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5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9" name="object 689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2714881" y="3816772"/>
              <a:ext cx="121813" cy="121813"/>
            </a:xfrm>
            <a:prstGeom prst="rect">
              <a:avLst/>
            </a:prstGeom>
          </p:spPr>
        </p:pic>
        <p:pic>
          <p:nvPicPr>
            <p:cNvPr id="690" name="object 690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2745739" y="3824732"/>
              <a:ext cx="56515" cy="56642"/>
            </a:xfrm>
            <a:prstGeom prst="rect">
              <a:avLst/>
            </a:prstGeom>
          </p:spPr>
        </p:pic>
        <p:sp>
          <p:nvSpPr>
            <p:cNvPr id="691" name="object 691"/>
            <p:cNvSpPr/>
            <p:nvPr/>
          </p:nvSpPr>
          <p:spPr>
            <a:xfrm>
              <a:off x="2745739" y="382473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2" name="object 6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85415" y="3554006"/>
              <a:ext cx="147916" cy="147916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233294" y="3578733"/>
              <a:ext cx="56642" cy="56641"/>
            </a:xfrm>
            <a:prstGeom prst="rect">
              <a:avLst/>
            </a:prstGeom>
          </p:spPr>
        </p:pic>
        <p:sp>
          <p:nvSpPr>
            <p:cNvPr id="694" name="object 694"/>
            <p:cNvSpPr/>
            <p:nvPr/>
          </p:nvSpPr>
          <p:spPr>
            <a:xfrm>
              <a:off x="2233294" y="35787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5" name="object 69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37815" y="3706406"/>
              <a:ext cx="147916" cy="147916"/>
            </a:xfrm>
            <a:prstGeom prst="rect">
              <a:avLst/>
            </a:prstGeom>
          </p:spPr>
        </p:pic>
        <p:pic>
          <p:nvPicPr>
            <p:cNvPr id="696" name="object 6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85694" y="3731133"/>
              <a:ext cx="56642" cy="56642"/>
            </a:xfrm>
            <a:prstGeom prst="rect">
              <a:avLst/>
            </a:prstGeom>
          </p:spPr>
        </p:pic>
        <p:sp>
          <p:nvSpPr>
            <p:cNvPr id="697" name="object 697"/>
            <p:cNvSpPr/>
            <p:nvPr/>
          </p:nvSpPr>
          <p:spPr>
            <a:xfrm>
              <a:off x="2385694" y="37311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8" name="object 698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2741675" y="3800894"/>
              <a:ext cx="147916" cy="147916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790062" y="3826002"/>
              <a:ext cx="56642" cy="56515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2790062" y="38260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1" name="object 7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45435" y="3854234"/>
              <a:ext cx="147916" cy="147916"/>
            </a:xfrm>
            <a:prstGeom prst="rect">
              <a:avLst/>
            </a:prstGeom>
          </p:spPr>
        </p:pic>
        <p:pic>
          <p:nvPicPr>
            <p:cNvPr id="702" name="object 70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94076" y="3879215"/>
              <a:ext cx="56515" cy="56515"/>
            </a:xfrm>
            <a:prstGeom prst="rect">
              <a:avLst/>
            </a:prstGeom>
          </p:spPr>
        </p:pic>
        <p:sp>
          <p:nvSpPr>
            <p:cNvPr id="703" name="object 703"/>
            <p:cNvSpPr/>
            <p:nvPr/>
          </p:nvSpPr>
          <p:spPr>
            <a:xfrm>
              <a:off x="2394076" y="38792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4" name="object 70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587751" y="3793274"/>
              <a:ext cx="147916" cy="147916"/>
            </a:xfrm>
            <a:prstGeom prst="rect">
              <a:avLst/>
            </a:prstGeom>
          </p:spPr>
        </p:pic>
        <p:pic>
          <p:nvPicPr>
            <p:cNvPr id="705" name="object 70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35249" y="3818001"/>
              <a:ext cx="56514" cy="56515"/>
            </a:xfrm>
            <a:prstGeom prst="rect">
              <a:avLst/>
            </a:prstGeom>
          </p:spPr>
        </p:pic>
        <p:pic>
          <p:nvPicPr>
            <p:cNvPr id="706" name="object 70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30487" y="3813238"/>
              <a:ext cx="66039" cy="66040"/>
            </a:xfrm>
            <a:prstGeom prst="rect">
              <a:avLst/>
            </a:prstGeom>
          </p:spPr>
        </p:pic>
        <p:pic>
          <p:nvPicPr>
            <p:cNvPr id="707" name="object 707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2471927" y="3700310"/>
              <a:ext cx="147916" cy="147916"/>
            </a:xfrm>
            <a:prstGeom prst="rect">
              <a:avLst/>
            </a:prstGeom>
          </p:spPr>
        </p:pic>
        <p:pic>
          <p:nvPicPr>
            <p:cNvPr id="708" name="object 7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520060" y="3725672"/>
              <a:ext cx="56514" cy="56641"/>
            </a:xfrm>
            <a:prstGeom prst="rect">
              <a:avLst/>
            </a:prstGeom>
          </p:spPr>
        </p:pic>
        <p:sp>
          <p:nvSpPr>
            <p:cNvPr id="709" name="object 709"/>
            <p:cNvSpPr/>
            <p:nvPr/>
          </p:nvSpPr>
          <p:spPr>
            <a:xfrm>
              <a:off x="2520060" y="37256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0" name="object 71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2276855" y="3784130"/>
              <a:ext cx="147916" cy="147916"/>
            </a:xfrm>
            <a:prstGeom prst="rect">
              <a:avLst/>
            </a:prstGeom>
          </p:spPr>
        </p:pic>
        <p:pic>
          <p:nvPicPr>
            <p:cNvPr id="711" name="object 7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24480" y="3809619"/>
              <a:ext cx="56514" cy="56514"/>
            </a:xfrm>
            <a:prstGeom prst="rect">
              <a:avLst/>
            </a:prstGeom>
          </p:spPr>
        </p:pic>
        <p:sp>
          <p:nvSpPr>
            <p:cNvPr id="712" name="object 712"/>
            <p:cNvSpPr/>
            <p:nvPr/>
          </p:nvSpPr>
          <p:spPr>
            <a:xfrm>
              <a:off x="2324480" y="38096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3" name="object 713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2718104" y="3355000"/>
              <a:ext cx="123037" cy="121813"/>
            </a:xfrm>
            <a:prstGeom prst="rect">
              <a:avLst/>
            </a:prstGeom>
          </p:spPr>
        </p:pic>
        <p:pic>
          <p:nvPicPr>
            <p:cNvPr id="714" name="object 714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2749168" y="3363214"/>
              <a:ext cx="56642" cy="56514"/>
            </a:xfrm>
            <a:prstGeom prst="rect">
              <a:avLst/>
            </a:prstGeom>
          </p:spPr>
        </p:pic>
        <p:sp>
          <p:nvSpPr>
            <p:cNvPr id="715" name="object 715"/>
            <p:cNvSpPr/>
            <p:nvPr/>
          </p:nvSpPr>
          <p:spPr>
            <a:xfrm>
              <a:off x="2749168" y="336321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6" name="object 71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740151" y="3419894"/>
              <a:ext cx="147916" cy="147916"/>
            </a:xfrm>
            <a:prstGeom prst="rect">
              <a:avLst/>
            </a:prstGeom>
          </p:spPr>
        </p:pic>
        <p:pic>
          <p:nvPicPr>
            <p:cNvPr id="717" name="object 71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787649" y="3444748"/>
              <a:ext cx="56514" cy="56641"/>
            </a:xfrm>
            <a:prstGeom prst="rect">
              <a:avLst/>
            </a:prstGeom>
          </p:spPr>
        </p:pic>
        <p:sp>
          <p:nvSpPr>
            <p:cNvPr id="718" name="object 718"/>
            <p:cNvSpPr/>
            <p:nvPr/>
          </p:nvSpPr>
          <p:spPr>
            <a:xfrm>
              <a:off x="2787649" y="34447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9" name="object 719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631947" y="3269018"/>
              <a:ext cx="147916" cy="147916"/>
            </a:xfrm>
            <a:prstGeom prst="rect">
              <a:avLst/>
            </a:prstGeom>
          </p:spPr>
        </p:pic>
        <p:pic>
          <p:nvPicPr>
            <p:cNvPr id="720" name="object 7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679572" y="3293618"/>
              <a:ext cx="56641" cy="56515"/>
            </a:xfrm>
            <a:prstGeom prst="rect">
              <a:avLst/>
            </a:prstGeom>
          </p:spPr>
        </p:pic>
        <p:sp>
          <p:nvSpPr>
            <p:cNvPr id="721" name="object 721"/>
            <p:cNvSpPr/>
            <p:nvPr/>
          </p:nvSpPr>
          <p:spPr>
            <a:xfrm>
              <a:off x="2679572" y="32936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2" name="object 722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784347" y="3421418"/>
              <a:ext cx="147916" cy="147916"/>
            </a:xfrm>
            <a:prstGeom prst="rect">
              <a:avLst/>
            </a:prstGeom>
          </p:spPr>
        </p:pic>
        <p:pic>
          <p:nvPicPr>
            <p:cNvPr id="723" name="object 72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831972" y="3446018"/>
              <a:ext cx="56641" cy="56515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2831972" y="34460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5" name="object 725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2273807" y="3832898"/>
              <a:ext cx="147916" cy="147916"/>
            </a:xfrm>
            <a:prstGeom prst="rect">
              <a:avLst/>
            </a:prstGeom>
          </p:spPr>
        </p:pic>
        <p:pic>
          <p:nvPicPr>
            <p:cNvPr id="726" name="object 726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2322067" y="3857625"/>
              <a:ext cx="56514" cy="56514"/>
            </a:xfrm>
            <a:prstGeom prst="rect">
              <a:avLst/>
            </a:prstGeom>
          </p:spPr>
        </p:pic>
        <p:sp>
          <p:nvSpPr>
            <p:cNvPr id="727" name="object 727"/>
            <p:cNvSpPr/>
            <p:nvPr/>
          </p:nvSpPr>
          <p:spPr>
            <a:xfrm>
              <a:off x="2322067" y="385762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8" name="object 728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2147315" y="3721557"/>
              <a:ext cx="149402" cy="149402"/>
            </a:xfrm>
            <a:prstGeom prst="rect">
              <a:avLst/>
            </a:prstGeom>
          </p:spPr>
        </p:pic>
        <p:pic>
          <p:nvPicPr>
            <p:cNvPr id="729" name="object 729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196083" y="3747262"/>
              <a:ext cx="56515" cy="56642"/>
            </a:xfrm>
            <a:prstGeom prst="rect">
              <a:avLst/>
            </a:prstGeom>
          </p:spPr>
        </p:pic>
        <p:sp>
          <p:nvSpPr>
            <p:cNvPr id="730" name="object 730"/>
            <p:cNvSpPr/>
            <p:nvPr/>
          </p:nvSpPr>
          <p:spPr>
            <a:xfrm>
              <a:off x="2196083" y="374726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1" name="object 731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241360" y="4339504"/>
              <a:ext cx="130514" cy="121813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280792" y="4347210"/>
              <a:ext cx="56642" cy="56641"/>
            </a:xfrm>
            <a:prstGeom prst="rect">
              <a:avLst/>
            </a:prstGeom>
          </p:spPr>
        </p:pic>
        <p:sp>
          <p:nvSpPr>
            <p:cNvPr id="733" name="object 733"/>
            <p:cNvSpPr/>
            <p:nvPr/>
          </p:nvSpPr>
          <p:spPr>
            <a:xfrm>
              <a:off x="2280792" y="43472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301" y="4367"/>
                  </a:lnTo>
                  <a:lnTo>
                    <a:pt x="52149" y="12176"/>
                  </a:lnTo>
                  <a:lnTo>
                    <a:pt x="56497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4" name="object 734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2367852" y="4185666"/>
              <a:ext cx="130514" cy="123037"/>
            </a:xfrm>
            <a:prstGeom prst="rect">
              <a:avLst/>
            </a:prstGeom>
          </p:spPr>
        </p:pic>
        <p:pic>
          <p:nvPicPr>
            <p:cNvPr id="735" name="object 735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2406776" y="4193794"/>
              <a:ext cx="56642" cy="56642"/>
            </a:xfrm>
            <a:prstGeom prst="rect">
              <a:avLst/>
            </a:prstGeom>
          </p:spPr>
        </p:pic>
        <p:pic>
          <p:nvPicPr>
            <p:cNvPr id="736" name="object 736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2402014" y="4189031"/>
              <a:ext cx="66167" cy="66167"/>
            </a:xfrm>
            <a:prstGeom prst="rect">
              <a:avLst/>
            </a:prstGeom>
          </p:spPr>
        </p:pic>
        <p:pic>
          <p:nvPicPr>
            <p:cNvPr id="737" name="object 737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2162555" y="4251909"/>
              <a:ext cx="149402" cy="149402"/>
            </a:xfrm>
            <a:prstGeom prst="rect">
              <a:avLst/>
            </a:prstGeom>
          </p:spPr>
        </p:pic>
        <p:pic>
          <p:nvPicPr>
            <p:cNvPr id="738" name="object 73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211196" y="4277614"/>
              <a:ext cx="56641" cy="56642"/>
            </a:xfrm>
            <a:prstGeom prst="rect">
              <a:avLst/>
            </a:prstGeom>
          </p:spPr>
        </p:pic>
        <p:sp>
          <p:nvSpPr>
            <p:cNvPr id="739" name="object 739"/>
            <p:cNvSpPr/>
            <p:nvPr/>
          </p:nvSpPr>
          <p:spPr>
            <a:xfrm>
              <a:off x="2211196" y="4277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0" name="object 74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61031" y="4300766"/>
              <a:ext cx="147916" cy="147916"/>
            </a:xfrm>
            <a:prstGeom prst="rect">
              <a:avLst/>
            </a:prstGeom>
          </p:spPr>
        </p:pic>
        <p:pic>
          <p:nvPicPr>
            <p:cNvPr id="741" name="object 74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208783" y="4325620"/>
              <a:ext cx="56642" cy="56642"/>
            </a:xfrm>
            <a:prstGeom prst="rect">
              <a:avLst/>
            </a:prstGeom>
          </p:spPr>
        </p:pic>
        <p:sp>
          <p:nvSpPr>
            <p:cNvPr id="742" name="object 742"/>
            <p:cNvSpPr/>
            <p:nvPr/>
          </p:nvSpPr>
          <p:spPr>
            <a:xfrm>
              <a:off x="2208783" y="432562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089403" y="4431830"/>
              <a:ext cx="147916" cy="147916"/>
            </a:xfrm>
            <a:prstGeom prst="rect">
              <a:avLst/>
            </a:prstGeom>
          </p:spPr>
        </p:pic>
        <p:pic>
          <p:nvPicPr>
            <p:cNvPr id="744" name="object 7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138044" y="4456430"/>
              <a:ext cx="56515" cy="56642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33282" y="4451667"/>
              <a:ext cx="66040" cy="66167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034539" y="4191038"/>
              <a:ext cx="147916" cy="147916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2799" y="4215383"/>
              <a:ext cx="56642" cy="56642"/>
            </a:xfrm>
            <a:prstGeom prst="rect">
              <a:avLst/>
            </a:prstGeom>
          </p:spPr>
        </p:pic>
        <p:pic>
          <p:nvPicPr>
            <p:cNvPr id="748" name="object 74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078037" y="4210621"/>
              <a:ext cx="66167" cy="66167"/>
            </a:xfrm>
            <a:prstGeom prst="rect">
              <a:avLst/>
            </a:prstGeom>
          </p:spPr>
        </p:pic>
        <p:pic>
          <p:nvPicPr>
            <p:cNvPr id="749" name="object 74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418144" y="5136556"/>
              <a:ext cx="130514" cy="121813"/>
            </a:xfrm>
            <a:prstGeom prst="rect">
              <a:avLst/>
            </a:prstGeom>
          </p:spPr>
        </p:pic>
        <p:pic>
          <p:nvPicPr>
            <p:cNvPr id="750" name="object 7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57195" y="5144135"/>
              <a:ext cx="56515" cy="56514"/>
            </a:xfrm>
            <a:prstGeom prst="rect">
              <a:avLst/>
            </a:prstGeom>
          </p:spPr>
        </p:pic>
        <p:sp>
          <p:nvSpPr>
            <p:cNvPr id="751" name="object 751"/>
            <p:cNvSpPr/>
            <p:nvPr/>
          </p:nvSpPr>
          <p:spPr>
            <a:xfrm>
              <a:off x="2457195" y="514413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2" name="object 752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2608644" y="5226472"/>
              <a:ext cx="130514" cy="121813"/>
            </a:xfrm>
            <a:prstGeom prst="rect">
              <a:avLst/>
            </a:prstGeom>
          </p:spPr>
        </p:pic>
        <p:pic>
          <p:nvPicPr>
            <p:cNvPr id="753" name="object 753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2647949" y="5234051"/>
              <a:ext cx="56642" cy="56642"/>
            </a:xfrm>
            <a:prstGeom prst="rect">
              <a:avLst/>
            </a:prstGeom>
          </p:spPr>
        </p:pic>
        <p:pic>
          <p:nvPicPr>
            <p:cNvPr id="754" name="object 754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2643187" y="5229288"/>
              <a:ext cx="66167" cy="66167"/>
            </a:xfrm>
            <a:prstGeom prst="rect">
              <a:avLst/>
            </a:prstGeom>
          </p:spPr>
        </p:pic>
        <p:pic>
          <p:nvPicPr>
            <p:cNvPr id="755" name="object 755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658936" y="5075596"/>
              <a:ext cx="130514" cy="121813"/>
            </a:xfrm>
            <a:prstGeom prst="rect">
              <a:avLst/>
            </a:prstGeom>
          </p:spPr>
        </p:pic>
        <p:pic>
          <p:nvPicPr>
            <p:cNvPr id="756" name="object 756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698368" y="5082921"/>
              <a:ext cx="56514" cy="56515"/>
            </a:xfrm>
            <a:prstGeom prst="rect">
              <a:avLst/>
            </a:prstGeom>
          </p:spPr>
        </p:pic>
        <p:pic>
          <p:nvPicPr>
            <p:cNvPr id="757" name="object 757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693606" y="5078158"/>
              <a:ext cx="66039" cy="66040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811336" y="5227996"/>
              <a:ext cx="130514" cy="121813"/>
            </a:xfrm>
            <a:prstGeom prst="rect">
              <a:avLst/>
            </a:prstGeom>
          </p:spPr>
        </p:pic>
        <p:pic>
          <p:nvPicPr>
            <p:cNvPr id="759" name="object 759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850768" y="5235321"/>
              <a:ext cx="56514" cy="56515"/>
            </a:xfrm>
            <a:prstGeom prst="rect">
              <a:avLst/>
            </a:prstGeom>
          </p:spPr>
        </p:pic>
        <p:pic>
          <p:nvPicPr>
            <p:cNvPr id="760" name="object 760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846006" y="5230558"/>
              <a:ext cx="66039" cy="66039"/>
            </a:xfrm>
            <a:prstGeom prst="rect">
              <a:avLst/>
            </a:prstGeom>
          </p:spPr>
        </p:pic>
        <p:pic>
          <p:nvPicPr>
            <p:cNvPr id="761" name="object 76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339339" y="5049050"/>
              <a:ext cx="147916" cy="147916"/>
            </a:xfrm>
            <a:prstGeom prst="rect">
              <a:avLst/>
            </a:prstGeom>
          </p:spPr>
        </p:pic>
        <p:pic>
          <p:nvPicPr>
            <p:cNvPr id="762" name="object 762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2387599" y="5074539"/>
              <a:ext cx="56514" cy="56515"/>
            </a:xfrm>
            <a:prstGeom prst="rect">
              <a:avLst/>
            </a:prstGeom>
          </p:spPr>
        </p:pic>
        <p:sp>
          <p:nvSpPr>
            <p:cNvPr id="763" name="object 763"/>
            <p:cNvSpPr/>
            <p:nvPr/>
          </p:nvSpPr>
          <p:spPr>
            <a:xfrm>
              <a:off x="2387599" y="507453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4" name="object 764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062884" y="5069500"/>
              <a:ext cx="131825" cy="121813"/>
            </a:xfrm>
            <a:prstGeom prst="rect">
              <a:avLst/>
            </a:prstGeom>
          </p:spPr>
        </p:pic>
        <p:pic>
          <p:nvPicPr>
            <p:cNvPr id="765" name="object 7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2736" y="5076825"/>
              <a:ext cx="56642" cy="56642"/>
            </a:xfrm>
            <a:prstGeom prst="rect">
              <a:avLst/>
            </a:prstGeom>
          </p:spPr>
        </p:pic>
        <p:pic>
          <p:nvPicPr>
            <p:cNvPr id="766" name="object 766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097974" y="5072062"/>
              <a:ext cx="66167" cy="66167"/>
            </a:xfrm>
            <a:prstGeom prst="rect">
              <a:avLst/>
            </a:prstGeom>
          </p:spPr>
        </p:pic>
        <p:pic>
          <p:nvPicPr>
            <p:cNvPr id="767" name="object 767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215284" y="5221900"/>
              <a:ext cx="131825" cy="121813"/>
            </a:xfrm>
            <a:prstGeom prst="rect">
              <a:avLst/>
            </a:prstGeom>
          </p:spPr>
        </p:pic>
        <p:pic>
          <p:nvPicPr>
            <p:cNvPr id="768" name="object 76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55136" y="5229225"/>
              <a:ext cx="56641" cy="56641"/>
            </a:xfrm>
            <a:prstGeom prst="rect">
              <a:avLst/>
            </a:prstGeom>
          </p:spPr>
        </p:pic>
        <p:pic>
          <p:nvPicPr>
            <p:cNvPr id="769" name="object 769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250374" y="5224462"/>
              <a:ext cx="66166" cy="66166"/>
            </a:xfrm>
            <a:prstGeom prst="rect">
              <a:avLst/>
            </a:prstGeom>
          </p:spPr>
        </p:pic>
        <p:pic>
          <p:nvPicPr>
            <p:cNvPr id="770" name="object 770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3186683" y="5032286"/>
              <a:ext cx="147916" cy="147916"/>
            </a:xfrm>
            <a:prstGeom prst="rect">
              <a:avLst/>
            </a:prstGeom>
          </p:spPr>
        </p:pic>
        <p:pic>
          <p:nvPicPr>
            <p:cNvPr id="771" name="object 77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234816" y="5057648"/>
              <a:ext cx="56515" cy="56641"/>
            </a:xfrm>
            <a:prstGeom prst="rect">
              <a:avLst/>
            </a:prstGeom>
          </p:spPr>
        </p:pic>
        <p:pic>
          <p:nvPicPr>
            <p:cNvPr id="772" name="object 77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230054" y="5052885"/>
              <a:ext cx="66040" cy="66166"/>
            </a:xfrm>
            <a:prstGeom prst="rect">
              <a:avLst/>
            </a:prstGeom>
          </p:spPr>
        </p:pic>
        <p:pic>
          <p:nvPicPr>
            <p:cNvPr id="773" name="object 773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2337815" y="5097818"/>
              <a:ext cx="147916" cy="147916"/>
            </a:xfrm>
            <a:prstGeom prst="rect">
              <a:avLst/>
            </a:prstGeom>
          </p:spPr>
        </p:pic>
        <p:pic>
          <p:nvPicPr>
            <p:cNvPr id="774" name="object 774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85186" y="5122545"/>
              <a:ext cx="56514" cy="56515"/>
            </a:xfrm>
            <a:prstGeom prst="rect">
              <a:avLst/>
            </a:prstGeom>
          </p:spPr>
        </p:pic>
        <p:sp>
          <p:nvSpPr>
            <p:cNvPr id="775" name="object 775"/>
            <p:cNvSpPr/>
            <p:nvPr/>
          </p:nvSpPr>
          <p:spPr>
            <a:xfrm>
              <a:off x="2385186" y="512254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6" name="object 776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2266187" y="5228882"/>
              <a:ext cx="147916" cy="147916"/>
            </a:xfrm>
            <a:prstGeom prst="rect">
              <a:avLst/>
            </a:prstGeom>
          </p:spPr>
        </p:pic>
        <p:pic>
          <p:nvPicPr>
            <p:cNvPr id="777" name="object 77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314320" y="5253227"/>
              <a:ext cx="56642" cy="56641"/>
            </a:xfrm>
            <a:prstGeom prst="rect">
              <a:avLst/>
            </a:prstGeom>
          </p:spPr>
        </p:pic>
        <p:pic>
          <p:nvPicPr>
            <p:cNvPr id="778" name="object 778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309558" y="5248465"/>
              <a:ext cx="66167" cy="66166"/>
            </a:xfrm>
            <a:prstGeom prst="rect">
              <a:avLst/>
            </a:prstGeom>
          </p:spPr>
        </p:pic>
      </p:grpSp>
      <p:sp>
        <p:nvSpPr>
          <p:cNvPr id="779" name="object 779"/>
          <p:cNvSpPr txBox="1"/>
          <p:nvPr/>
        </p:nvSpPr>
        <p:spPr>
          <a:xfrm>
            <a:off x="4779645" y="2422906"/>
            <a:ext cx="2381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(처치)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263520" y="2419604"/>
            <a:ext cx="201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미선정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4162171" y="577301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임계값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82" name="object 782"/>
          <p:cNvGrpSpPr/>
          <p:nvPr/>
        </p:nvGrpSpPr>
        <p:grpSpPr>
          <a:xfrm>
            <a:off x="3781044" y="2904782"/>
            <a:ext cx="1920875" cy="2270760"/>
            <a:chOff x="3781044" y="2904782"/>
            <a:chExt cx="1920875" cy="2270760"/>
          </a:xfrm>
        </p:grpSpPr>
        <p:pic>
          <p:nvPicPr>
            <p:cNvPr id="783" name="object 78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968496" y="4146842"/>
              <a:ext cx="147916" cy="147916"/>
            </a:xfrm>
            <a:prstGeom prst="rect">
              <a:avLst/>
            </a:prstGeom>
          </p:spPr>
        </p:pic>
        <p:pic>
          <p:nvPicPr>
            <p:cNvPr id="784" name="object 784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016121" y="4171061"/>
              <a:ext cx="56514" cy="56641"/>
            </a:xfrm>
            <a:prstGeom prst="rect">
              <a:avLst/>
            </a:prstGeom>
          </p:spPr>
        </p:pic>
        <p:sp>
          <p:nvSpPr>
            <p:cNvPr id="785" name="object 785"/>
            <p:cNvSpPr/>
            <p:nvPr/>
          </p:nvSpPr>
          <p:spPr>
            <a:xfrm>
              <a:off x="4016121" y="41710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6" name="object 786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20896" y="4299242"/>
              <a:ext cx="147916" cy="147916"/>
            </a:xfrm>
            <a:prstGeom prst="rect">
              <a:avLst/>
            </a:prstGeom>
          </p:spPr>
        </p:pic>
        <p:pic>
          <p:nvPicPr>
            <p:cNvPr id="787" name="object 787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168521" y="4323461"/>
              <a:ext cx="56514" cy="56641"/>
            </a:xfrm>
            <a:prstGeom prst="rect">
              <a:avLst/>
            </a:prstGeom>
          </p:spPr>
        </p:pic>
        <p:sp>
          <p:nvSpPr>
            <p:cNvPr id="788" name="object 788"/>
            <p:cNvSpPr/>
            <p:nvPr/>
          </p:nvSpPr>
          <p:spPr>
            <a:xfrm>
              <a:off x="4168521" y="43234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9" name="object 789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4037076" y="4422597"/>
              <a:ext cx="147916" cy="149402"/>
            </a:xfrm>
            <a:prstGeom prst="rect">
              <a:avLst/>
            </a:prstGeom>
          </p:spPr>
        </p:pic>
        <p:pic>
          <p:nvPicPr>
            <p:cNvPr id="790" name="object 79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85336" y="4448302"/>
              <a:ext cx="56641" cy="56515"/>
            </a:xfrm>
            <a:prstGeom prst="rect">
              <a:avLst/>
            </a:prstGeom>
          </p:spPr>
        </p:pic>
        <p:sp>
          <p:nvSpPr>
            <p:cNvPr id="791" name="object 791"/>
            <p:cNvSpPr/>
            <p:nvPr/>
          </p:nvSpPr>
          <p:spPr>
            <a:xfrm>
              <a:off x="4085336" y="4448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2" name="object 792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3954780" y="4352582"/>
              <a:ext cx="147916" cy="147916"/>
            </a:xfrm>
            <a:prstGeom prst="rect">
              <a:avLst/>
            </a:prstGeom>
          </p:spPr>
        </p:pic>
        <p:pic>
          <p:nvPicPr>
            <p:cNvPr id="793" name="object 793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4002913" y="4377690"/>
              <a:ext cx="56641" cy="56642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4002913" y="4377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5" name="object 7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5280" y="4442498"/>
              <a:ext cx="147916" cy="147916"/>
            </a:xfrm>
            <a:prstGeom prst="rect">
              <a:avLst/>
            </a:prstGeom>
          </p:spPr>
        </p:pic>
        <p:pic>
          <p:nvPicPr>
            <p:cNvPr id="796" name="object 79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4193667" y="4467733"/>
              <a:ext cx="56642" cy="56515"/>
            </a:xfrm>
            <a:prstGeom prst="rect">
              <a:avLst/>
            </a:prstGeom>
          </p:spPr>
        </p:pic>
        <p:sp>
          <p:nvSpPr>
            <p:cNvPr id="797" name="object 797"/>
            <p:cNvSpPr/>
            <p:nvPr/>
          </p:nvSpPr>
          <p:spPr>
            <a:xfrm>
              <a:off x="4193667" y="4467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347" y="44245"/>
                  </a:lnTo>
                  <a:lnTo>
                    <a:pt x="44577" y="52085"/>
                  </a:lnTo>
                  <a:lnTo>
                    <a:pt x="34424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8" name="object 7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195572" y="4291622"/>
              <a:ext cx="147916" cy="147916"/>
            </a:xfrm>
            <a:prstGeom prst="rect">
              <a:avLst/>
            </a:prstGeom>
          </p:spPr>
        </p:pic>
        <p:pic>
          <p:nvPicPr>
            <p:cNvPr id="799" name="object 7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44086" y="4316476"/>
              <a:ext cx="56641" cy="56642"/>
            </a:xfrm>
            <a:prstGeom prst="rect">
              <a:avLst/>
            </a:prstGeom>
          </p:spPr>
        </p:pic>
        <p:sp>
          <p:nvSpPr>
            <p:cNvPr id="800" name="object 800"/>
            <p:cNvSpPr/>
            <p:nvPr/>
          </p:nvSpPr>
          <p:spPr>
            <a:xfrm>
              <a:off x="4244086" y="431647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1" name="object 8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347972" y="4444022"/>
              <a:ext cx="147916" cy="147916"/>
            </a:xfrm>
            <a:prstGeom prst="rect">
              <a:avLst/>
            </a:prstGeom>
          </p:spPr>
        </p:pic>
        <p:pic>
          <p:nvPicPr>
            <p:cNvPr id="802" name="object 80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396486" y="4468876"/>
              <a:ext cx="56641" cy="56642"/>
            </a:xfrm>
            <a:prstGeom prst="rect">
              <a:avLst/>
            </a:prstGeom>
          </p:spPr>
        </p:pic>
        <p:pic>
          <p:nvPicPr>
            <p:cNvPr id="803" name="object 803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4391723" y="4464113"/>
              <a:ext cx="66166" cy="66167"/>
            </a:xfrm>
            <a:prstGeom prst="rect">
              <a:avLst/>
            </a:prstGeom>
          </p:spPr>
        </p:pic>
        <p:pic>
          <p:nvPicPr>
            <p:cNvPr id="804" name="object 804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4081272" y="4198569"/>
              <a:ext cx="147916" cy="149402"/>
            </a:xfrm>
            <a:prstGeom prst="rect">
              <a:avLst/>
            </a:prstGeom>
          </p:spPr>
        </p:pic>
        <p:pic>
          <p:nvPicPr>
            <p:cNvPr id="805" name="object 80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4128897" y="4224274"/>
              <a:ext cx="56641" cy="56642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4128897" y="422427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7" name="object 807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309872" y="3837470"/>
              <a:ext cx="147916" cy="147916"/>
            </a:xfrm>
            <a:prstGeom prst="rect">
              <a:avLst/>
            </a:prstGeom>
          </p:spPr>
        </p:pic>
        <p:pic>
          <p:nvPicPr>
            <p:cNvPr id="808" name="object 8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358131" y="3861689"/>
              <a:ext cx="56514" cy="56642"/>
            </a:xfrm>
            <a:prstGeom prst="rect">
              <a:avLst/>
            </a:prstGeom>
          </p:spPr>
        </p:pic>
        <p:sp>
          <p:nvSpPr>
            <p:cNvPr id="809" name="object 809"/>
            <p:cNvSpPr/>
            <p:nvPr/>
          </p:nvSpPr>
          <p:spPr>
            <a:xfrm>
              <a:off x="4358131" y="3861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0" name="object 810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4347972" y="3918242"/>
              <a:ext cx="147916" cy="147916"/>
            </a:xfrm>
            <a:prstGeom prst="rect">
              <a:avLst/>
            </a:prstGeom>
          </p:spPr>
        </p:pic>
        <p:pic>
          <p:nvPicPr>
            <p:cNvPr id="811" name="object 81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396486" y="3943350"/>
              <a:ext cx="56641" cy="56514"/>
            </a:xfrm>
            <a:prstGeom prst="rect">
              <a:avLst/>
            </a:prstGeom>
          </p:spPr>
        </p:pic>
        <p:sp>
          <p:nvSpPr>
            <p:cNvPr id="812" name="object 812"/>
            <p:cNvSpPr/>
            <p:nvPr/>
          </p:nvSpPr>
          <p:spPr>
            <a:xfrm>
              <a:off x="4396486" y="3943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3" name="object 81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241292" y="3767366"/>
              <a:ext cx="147916" cy="147916"/>
            </a:xfrm>
            <a:prstGeom prst="rect">
              <a:avLst/>
            </a:prstGeom>
          </p:spPr>
        </p:pic>
        <p:pic>
          <p:nvPicPr>
            <p:cNvPr id="814" name="object 81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4288536" y="3792093"/>
              <a:ext cx="56514" cy="56642"/>
            </a:xfrm>
            <a:prstGeom prst="rect">
              <a:avLst/>
            </a:prstGeom>
          </p:spPr>
        </p:pic>
        <p:sp>
          <p:nvSpPr>
            <p:cNvPr id="815" name="object 815"/>
            <p:cNvSpPr/>
            <p:nvPr/>
          </p:nvSpPr>
          <p:spPr>
            <a:xfrm>
              <a:off x="4288536" y="3792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6" name="object 816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3931920" y="4485170"/>
              <a:ext cx="147916" cy="147916"/>
            </a:xfrm>
            <a:prstGeom prst="rect">
              <a:avLst/>
            </a:prstGeom>
          </p:spPr>
        </p:pic>
        <p:pic>
          <p:nvPicPr>
            <p:cNvPr id="817" name="object 81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980180" y="4510278"/>
              <a:ext cx="56642" cy="56515"/>
            </a:xfrm>
            <a:prstGeom prst="rect">
              <a:avLst/>
            </a:prstGeom>
          </p:spPr>
        </p:pic>
        <p:sp>
          <p:nvSpPr>
            <p:cNvPr id="818" name="object 818"/>
            <p:cNvSpPr/>
            <p:nvPr/>
          </p:nvSpPr>
          <p:spPr>
            <a:xfrm>
              <a:off x="3980180" y="451027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9" name="object 819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4055364" y="4572038"/>
              <a:ext cx="147916" cy="147916"/>
            </a:xfrm>
            <a:prstGeom prst="rect">
              <a:avLst/>
            </a:prstGeom>
          </p:spPr>
        </p:pic>
        <p:pic>
          <p:nvPicPr>
            <p:cNvPr id="820" name="object 82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02862" y="4596638"/>
              <a:ext cx="56641" cy="56514"/>
            </a:xfrm>
            <a:prstGeom prst="rect">
              <a:avLst/>
            </a:prstGeom>
          </p:spPr>
        </p:pic>
        <p:sp>
          <p:nvSpPr>
            <p:cNvPr id="821" name="object 821"/>
            <p:cNvSpPr/>
            <p:nvPr/>
          </p:nvSpPr>
          <p:spPr>
            <a:xfrm>
              <a:off x="4102862" y="45966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2" name="object 82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05656" y="4421162"/>
              <a:ext cx="147916" cy="147916"/>
            </a:xfrm>
            <a:prstGeom prst="rect">
              <a:avLst/>
            </a:prstGeom>
          </p:spPr>
        </p:pic>
        <p:pic>
          <p:nvPicPr>
            <p:cNvPr id="823" name="object 82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53281" y="4445381"/>
              <a:ext cx="56515" cy="56642"/>
            </a:xfrm>
            <a:prstGeom prst="rect">
              <a:avLst/>
            </a:prstGeom>
          </p:spPr>
        </p:pic>
        <p:sp>
          <p:nvSpPr>
            <p:cNvPr id="824" name="object 824"/>
            <p:cNvSpPr/>
            <p:nvPr/>
          </p:nvSpPr>
          <p:spPr>
            <a:xfrm>
              <a:off x="4153281" y="444538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5" name="object 82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258056" y="4573562"/>
              <a:ext cx="147916" cy="147916"/>
            </a:xfrm>
            <a:prstGeom prst="rect">
              <a:avLst/>
            </a:prstGeom>
          </p:spPr>
        </p:pic>
        <p:pic>
          <p:nvPicPr>
            <p:cNvPr id="826" name="object 82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305681" y="4597781"/>
              <a:ext cx="56515" cy="56642"/>
            </a:xfrm>
            <a:prstGeom prst="rect">
              <a:avLst/>
            </a:prstGeom>
          </p:spPr>
        </p:pic>
        <p:pic>
          <p:nvPicPr>
            <p:cNvPr id="827" name="object 82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00918" y="4593018"/>
              <a:ext cx="66040" cy="66167"/>
            </a:xfrm>
            <a:prstGeom prst="rect">
              <a:avLst/>
            </a:prstGeom>
          </p:spPr>
        </p:pic>
        <p:pic>
          <p:nvPicPr>
            <p:cNvPr id="828" name="object 828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3941064" y="4500410"/>
              <a:ext cx="147916" cy="147916"/>
            </a:xfrm>
            <a:prstGeom prst="rect">
              <a:avLst/>
            </a:prstGeom>
          </p:spPr>
        </p:pic>
        <p:pic>
          <p:nvPicPr>
            <p:cNvPr id="829" name="object 829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3988816" y="4525772"/>
              <a:ext cx="56642" cy="56641"/>
            </a:xfrm>
            <a:prstGeom prst="rect">
              <a:avLst/>
            </a:prstGeom>
          </p:spPr>
        </p:pic>
        <p:sp>
          <p:nvSpPr>
            <p:cNvPr id="830" name="object 830"/>
            <p:cNvSpPr/>
            <p:nvPr/>
          </p:nvSpPr>
          <p:spPr>
            <a:xfrm>
              <a:off x="3988816" y="452577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1" name="object 83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985260" y="4501934"/>
              <a:ext cx="147916" cy="147916"/>
            </a:xfrm>
            <a:prstGeom prst="rect">
              <a:avLst/>
            </a:prstGeom>
          </p:spPr>
        </p:pic>
        <p:pic>
          <p:nvPicPr>
            <p:cNvPr id="832" name="object 83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033266" y="4527042"/>
              <a:ext cx="56514" cy="56514"/>
            </a:xfrm>
            <a:prstGeom prst="rect">
              <a:avLst/>
            </a:prstGeom>
          </p:spPr>
        </p:pic>
        <p:sp>
          <p:nvSpPr>
            <p:cNvPr id="833" name="object 833"/>
            <p:cNvSpPr/>
            <p:nvPr/>
          </p:nvSpPr>
          <p:spPr>
            <a:xfrm>
              <a:off x="4033266" y="45270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4" name="object 834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4601594" y="3252892"/>
              <a:ext cx="121813" cy="121813"/>
            </a:xfrm>
            <a:prstGeom prst="rect">
              <a:avLst/>
            </a:prstGeom>
          </p:spPr>
        </p:pic>
        <p:pic>
          <p:nvPicPr>
            <p:cNvPr id="835" name="object 83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32452" y="3260852"/>
              <a:ext cx="56514" cy="56514"/>
            </a:xfrm>
            <a:prstGeom prst="rect">
              <a:avLst/>
            </a:prstGeom>
          </p:spPr>
        </p:pic>
        <p:sp>
          <p:nvSpPr>
            <p:cNvPr id="836" name="object 836"/>
            <p:cNvSpPr/>
            <p:nvPr/>
          </p:nvSpPr>
          <p:spPr>
            <a:xfrm>
              <a:off x="4632452" y="3260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7" name="object 83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622291" y="3317786"/>
              <a:ext cx="147916" cy="147916"/>
            </a:xfrm>
            <a:prstGeom prst="rect">
              <a:avLst/>
            </a:prstGeom>
          </p:spPr>
        </p:pic>
        <p:pic>
          <p:nvPicPr>
            <p:cNvPr id="838" name="object 83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70805" y="3342386"/>
              <a:ext cx="56642" cy="56641"/>
            </a:xfrm>
            <a:prstGeom prst="rect">
              <a:avLst/>
            </a:prstGeom>
          </p:spPr>
        </p:pic>
        <p:sp>
          <p:nvSpPr>
            <p:cNvPr id="839" name="object 839"/>
            <p:cNvSpPr/>
            <p:nvPr/>
          </p:nvSpPr>
          <p:spPr>
            <a:xfrm>
              <a:off x="4670805" y="334238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0" name="object 84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515612" y="3166910"/>
              <a:ext cx="147916" cy="147916"/>
            </a:xfrm>
            <a:prstGeom prst="rect">
              <a:avLst/>
            </a:prstGeom>
          </p:spPr>
        </p:pic>
        <p:pic>
          <p:nvPicPr>
            <p:cNvPr id="841" name="object 84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562856" y="3191256"/>
              <a:ext cx="56515" cy="56515"/>
            </a:xfrm>
            <a:prstGeom prst="rect">
              <a:avLst/>
            </a:prstGeom>
          </p:spPr>
        </p:pic>
        <p:sp>
          <p:nvSpPr>
            <p:cNvPr id="842" name="object 842"/>
            <p:cNvSpPr/>
            <p:nvPr/>
          </p:nvSpPr>
          <p:spPr>
            <a:xfrm>
              <a:off x="4562856" y="31912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3" name="object 84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668011" y="3319310"/>
              <a:ext cx="147916" cy="147916"/>
            </a:xfrm>
            <a:prstGeom prst="rect">
              <a:avLst/>
            </a:prstGeom>
          </p:spPr>
        </p:pic>
        <p:pic>
          <p:nvPicPr>
            <p:cNvPr id="844" name="object 84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715255" y="3343656"/>
              <a:ext cx="56515" cy="56515"/>
            </a:xfrm>
            <a:prstGeom prst="rect">
              <a:avLst/>
            </a:prstGeom>
          </p:spPr>
        </p:pic>
        <p:sp>
          <p:nvSpPr>
            <p:cNvPr id="845" name="object 845"/>
            <p:cNvSpPr/>
            <p:nvPr/>
          </p:nvSpPr>
          <p:spPr>
            <a:xfrm>
              <a:off x="4715255" y="33436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6" name="object 84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20325" y="2954188"/>
              <a:ext cx="130514" cy="121813"/>
            </a:xfrm>
            <a:prstGeom prst="rect">
              <a:avLst/>
            </a:prstGeom>
          </p:spPr>
        </p:pic>
        <p:pic>
          <p:nvPicPr>
            <p:cNvPr id="847" name="object 8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9630" y="2961132"/>
              <a:ext cx="56642" cy="56641"/>
            </a:xfrm>
            <a:prstGeom prst="rect">
              <a:avLst/>
            </a:prstGeom>
          </p:spPr>
        </p:pic>
        <p:sp>
          <p:nvSpPr>
            <p:cNvPr id="848" name="object 848"/>
            <p:cNvSpPr/>
            <p:nvPr/>
          </p:nvSpPr>
          <p:spPr>
            <a:xfrm>
              <a:off x="4659630" y="29611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9" name="object 849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4823017" y="2954188"/>
              <a:ext cx="130514" cy="121813"/>
            </a:xfrm>
            <a:prstGeom prst="rect">
              <a:avLst/>
            </a:prstGeom>
          </p:spPr>
        </p:pic>
        <p:pic>
          <p:nvPicPr>
            <p:cNvPr id="850" name="object 8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2449" y="2962402"/>
              <a:ext cx="56514" cy="56514"/>
            </a:xfrm>
            <a:prstGeom prst="rect">
              <a:avLst/>
            </a:prstGeom>
          </p:spPr>
        </p:pic>
        <p:pic>
          <p:nvPicPr>
            <p:cNvPr id="851" name="object 8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57686" y="2957639"/>
              <a:ext cx="66039" cy="66039"/>
            </a:xfrm>
            <a:prstGeom prst="rect">
              <a:avLst/>
            </a:prstGeom>
          </p:spPr>
        </p:pic>
        <p:pic>
          <p:nvPicPr>
            <p:cNvPr id="852" name="object 85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582668" y="2904782"/>
              <a:ext cx="147916" cy="147916"/>
            </a:xfrm>
            <a:prstGeom prst="rect">
              <a:avLst/>
            </a:prstGeom>
          </p:spPr>
        </p:pic>
        <p:pic>
          <p:nvPicPr>
            <p:cNvPr id="853" name="object 85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31055" y="2929509"/>
              <a:ext cx="56642" cy="56641"/>
            </a:xfrm>
            <a:prstGeom prst="rect">
              <a:avLst/>
            </a:prstGeom>
          </p:spPr>
        </p:pic>
        <p:sp>
          <p:nvSpPr>
            <p:cNvPr id="854" name="object 854"/>
            <p:cNvSpPr/>
            <p:nvPr/>
          </p:nvSpPr>
          <p:spPr>
            <a:xfrm>
              <a:off x="4631055" y="292950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347"/>
                  </a:lnTo>
                  <a:lnTo>
                    <a:pt x="4540" y="44576"/>
                  </a:lnTo>
                  <a:lnTo>
                    <a:pt x="162" y="34424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5" name="object 855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4622291" y="2985465"/>
              <a:ext cx="147916" cy="149402"/>
            </a:xfrm>
            <a:prstGeom prst="rect">
              <a:avLst/>
            </a:prstGeom>
          </p:spPr>
        </p:pic>
        <p:pic>
          <p:nvPicPr>
            <p:cNvPr id="856" name="object 85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69536" y="3011170"/>
              <a:ext cx="56514" cy="56641"/>
            </a:xfrm>
            <a:prstGeom prst="rect">
              <a:avLst/>
            </a:prstGeom>
          </p:spPr>
        </p:pic>
        <p:sp>
          <p:nvSpPr>
            <p:cNvPr id="857" name="object 857"/>
            <p:cNvSpPr/>
            <p:nvPr/>
          </p:nvSpPr>
          <p:spPr>
            <a:xfrm>
              <a:off x="4669536" y="301117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8" name="object 858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4666488" y="2952026"/>
              <a:ext cx="147916" cy="147916"/>
            </a:xfrm>
            <a:prstGeom prst="rect">
              <a:avLst/>
            </a:prstGeom>
          </p:spPr>
        </p:pic>
        <p:pic>
          <p:nvPicPr>
            <p:cNvPr id="859" name="object 85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713858" y="2977515"/>
              <a:ext cx="56641" cy="56642"/>
            </a:xfrm>
            <a:prstGeom prst="rect">
              <a:avLst/>
            </a:prstGeom>
          </p:spPr>
        </p:pic>
        <p:sp>
          <p:nvSpPr>
            <p:cNvPr id="860" name="object 860"/>
            <p:cNvSpPr/>
            <p:nvPr/>
          </p:nvSpPr>
          <p:spPr>
            <a:xfrm>
              <a:off x="4713858" y="29775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94"/>
                  </a:lnTo>
                  <a:lnTo>
                    <a:pt x="4492" y="44529"/>
                  </a:lnTo>
                  <a:lnTo>
                    <a:pt x="144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1" name="object 86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17008" y="3479330"/>
              <a:ext cx="147916" cy="147916"/>
            </a:xfrm>
            <a:prstGeom prst="rect">
              <a:avLst/>
            </a:prstGeom>
          </p:spPr>
        </p:pic>
        <p:pic>
          <p:nvPicPr>
            <p:cNvPr id="862" name="object 8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886" y="3504438"/>
              <a:ext cx="56641" cy="56641"/>
            </a:xfrm>
            <a:prstGeom prst="rect">
              <a:avLst/>
            </a:prstGeom>
          </p:spPr>
        </p:pic>
        <p:sp>
          <p:nvSpPr>
            <p:cNvPr id="863" name="object 863"/>
            <p:cNvSpPr/>
            <p:nvPr/>
          </p:nvSpPr>
          <p:spPr>
            <a:xfrm>
              <a:off x="5064886" y="35044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4" name="object 8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0867" y="3473234"/>
              <a:ext cx="147916" cy="147916"/>
            </a:xfrm>
            <a:prstGeom prst="rect">
              <a:avLst/>
            </a:prstGeom>
          </p:spPr>
        </p:pic>
        <p:pic>
          <p:nvPicPr>
            <p:cNvPr id="865" name="object 86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69254" y="3498469"/>
              <a:ext cx="56642" cy="56514"/>
            </a:xfrm>
            <a:prstGeom prst="rect">
              <a:avLst/>
            </a:prstGeom>
          </p:spPr>
        </p:pic>
        <p:sp>
          <p:nvSpPr>
            <p:cNvPr id="866" name="object 866"/>
            <p:cNvSpPr/>
            <p:nvPr/>
          </p:nvSpPr>
          <p:spPr>
            <a:xfrm>
              <a:off x="5469254" y="349846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7" name="object 8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3455" y="3454946"/>
              <a:ext cx="147916" cy="147916"/>
            </a:xfrm>
            <a:prstGeom prst="rect">
              <a:avLst/>
            </a:prstGeom>
          </p:spPr>
        </p:pic>
        <p:pic>
          <p:nvPicPr>
            <p:cNvPr id="868" name="object 868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5601335" y="3479292"/>
              <a:ext cx="56514" cy="56515"/>
            </a:xfrm>
            <a:prstGeom prst="rect">
              <a:avLst/>
            </a:prstGeom>
          </p:spPr>
        </p:pic>
        <p:sp>
          <p:nvSpPr>
            <p:cNvPr id="869" name="object 869"/>
            <p:cNvSpPr/>
            <p:nvPr/>
          </p:nvSpPr>
          <p:spPr>
            <a:xfrm>
              <a:off x="5601335" y="34792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0" name="object 870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297424" y="3421418"/>
              <a:ext cx="147916" cy="147916"/>
            </a:xfrm>
            <a:prstGeom prst="rect">
              <a:avLst/>
            </a:prstGeom>
          </p:spPr>
        </p:pic>
        <p:pic>
          <p:nvPicPr>
            <p:cNvPr id="871" name="object 8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345302" y="3445637"/>
              <a:ext cx="56514" cy="56641"/>
            </a:xfrm>
            <a:prstGeom prst="rect">
              <a:avLst/>
            </a:prstGeom>
          </p:spPr>
        </p:pic>
        <p:sp>
          <p:nvSpPr>
            <p:cNvPr id="872" name="object 872"/>
            <p:cNvSpPr/>
            <p:nvPr/>
          </p:nvSpPr>
          <p:spPr>
            <a:xfrm>
              <a:off x="5345302" y="344563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3" name="object 87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4869180" y="3494570"/>
              <a:ext cx="147916" cy="147916"/>
            </a:xfrm>
            <a:prstGeom prst="rect">
              <a:avLst/>
            </a:prstGeom>
          </p:spPr>
        </p:pic>
        <p:pic>
          <p:nvPicPr>
            <p:cNvPr id="874" name="object 87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16424" y="3519678"/>
              <a:ext cx="56514" cy="56514"/>
            </a:xfrm>
            <a:prstGeom prst="rect">
              <a:avLst/>
            </a:prstGeom>
          </p:spPr>
        </p:pic>
        <p:sp>
          <p:nvSpPr>
            <p:cNvPr id="875" name="object 875"/>
            <p:cNvSpPr/>
            <p:nvPr/>
          </p:nvSpPr>
          <p:spPr>
            <a:xfrm>
              <a:off x="4916424" y="351967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6" name="object 876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3781044" y="4799038"/>
              <a:ext cx="1399031" cy="376466"/>
            </a:xfrm>
            <a:prstGeom prst="rect">
              <a:avLst/>
            </a:prstGeom>
          </p:spPr>
        </p:pic>
        <p:pic>
          <p:nvPicPr>
            <p:cNvPr id="877" name="object 877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3828288" y="4823460"/>
              <a:ext cx="1309115" cy="286512"/>
            </a:xfrm>
            <a:prstGeom prst="rect">
              <a:avLst/>
            </a:prstGeom>
          </p:spPr>
        </p:pic>
        <p:sp>
          <p:nvSpPr>
            <p:cNvPr id="878" name="object 878"/>
            <p:cNvSpPr/>
            <p:nvPr/>
          </p:nvSpPr>
          <p:spPr>
            <a:xfrm>
              <a:off x="3828288" y="4823460"/>
              <a:ext cx="1309370" cy="287020"/>
            </a:xfrm>
            <a:custGeom>
              <a:avLst/>
              <a:gdLst/>
              <a:ahLst/>
              <a:cxnLst/>
              <a:rect l="l" t="t" r="r" b="b"/>
              <a:pathLst>
                <a:path w="1309370" h="287020">
                  <a:moveTo>
                    <a:pt x="0" y="143256"/>
                  </a:moveTo>
                  <a:lnTo>
                    <a:pt x="143256" y="0"/>
                  </a:lnTo>
                  <a:lnTo>
                    <a:pt x="143256" y="71627"/>
                  </a:lnTo>
                  <a:lnTo>
                    <a:pt x="1165860" y="71627"/>
                  </a:lnTo>
                  <a:lnTo>
                    <a:pt x="1165860" y="0"/>
                  </a:lnTo>
                  <a:lnTo>
                    <a:pt x="1309115" y="143256"/>
                  </a:lnTo>
                  <a:lnTo>
                    <a:pt x="1165860" y="286512"/>
                  </a:lnTo>
                  <a:lnTo>
                    <a:pt x="1165860" y="214883"/>
                  </a:lnTo>
                  <a:lnTo>
                    <a:pt x="143256" y="214883"/>
                  </a:lnTo>
                  <a:lnTo>
                    <a:pt x="143256" y="286512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A11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9" name="object 879"/>
          <p:cNvSpPr txBox="1"/>
          <p:nvPr/>
        </p:nvSpPr>
        <p:spPr>
          <a:xfrm>
            <a:off x="4725670" y="4506595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대역폭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0" name="object 8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76377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47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간단하면서도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endParaRPr sz="1800" dirty="0">
              <a:latin typeface="Malgun Gothic"/>
              <a:cs typeface="Malgun Gothic"/>
            </a:endParaRPr>
          </a:p>
          <a:p>
            <a:pPr marL="1021080" marR="14160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최초로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제안된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당시(1960)보다도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분야에서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대응</a:t>
            </a:r>
            <a:endParaRPr sz="1800" dirty="0">
              <a:latin typeface="Malgun Gothic"/>
              <a:cs typeface="Malgun Gothic"/>
            </a:endParaRPr>
          </a:p>
          <a:p>
            <a:pPr marL="1021080" marR="1663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관측치들은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유사한 특성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가진다고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 많기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대응할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준실험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 불가능한 상황에서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 할당변수, 임계값 및 대역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폭을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제공하고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근거를 제시할 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41" y="1860804"/>
            <a:ext cx="5391861" cy="923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5" y="3153954"/>
            <a:ext cx="5677639" cy="1105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77" y="4687349"/>
            <a:ext cx="5791200" cy="11039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4673" y="1764309"/>
            <a:ext cx="225425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기초노령연금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수급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 및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9" y="3098444"/>
            <a:ext cx="25323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저소득학생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교육복지학교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지정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학습부진아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비율</a:t>
            </a:r>
            <a:endParaRPr sz="1600">
              <a:latin typeface="Malgun Gothic"/>
              <a:cs typeface="Malgun Gothic"/>
            </a:endParaRPr>
          </a:p>
          <a:p>
            <a:pPr marL="101219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(학력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격차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완화)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469" y="5781547"/>
            <a:ext cx="41503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3쿼터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시점의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점수차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열세 상황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4469" y="6416141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승률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090" y="1062609"/>
            <a:ext cx="4518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특정한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임계값에 의한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들어가는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유용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3730752"/>
            <a:ext cx="5288280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41" y="5164835"/>
            <a:ext cx="5297369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5953" y="2130323"/>
            <a:ext cx="280670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소/대형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(Maimonides’</a:t>
            </a:r>
            <a:r>
              <a:rPr sz="105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rule)</a:t>
            </a:r>
            <a:endParaRPr sz="10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학습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성과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605516"/>
            <a:ext cx="1949705" cy="1164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거주지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 고급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초등학교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결과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가격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5112765"/>
            <a:ext cx="230632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 대기질 수준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Clean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Air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Act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적용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 가격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330" y="2101595"/>
            <a:ext cx="5289757" cy="1089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959" y="0"/>
            <a:ext cx="2987040" cy="21732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73065" cy="383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698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Maimonides’s</a:t>
            </a:r>
            <a:r>
              <a:rPr sz="2000" b="1" spc="-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rule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12세기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유대인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철학자인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Moses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Maimonides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endParaRPr sz="1800">
              <a:latin typeface="Malgun Gothic"/>
              <a:cs typeface="Malgun Gothic"/>
            </a:endParaRPr>
          </a:p>
          <a:p>
            <a:pPr marR="2574290" algn="ctr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주장한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1620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이스라엘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공립학교의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정원은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40을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초과하면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안된다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z="1750">
              <a:latin typeface="Malgun Gothic"/>
              <a:cs typeface="Malgun Gothic"/>
            </a:endParaRPr>
          </a:p>
          <a:p>
            <a:pPr marL="563880" marR="27749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정원이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40명을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초과할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반드시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새로운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개설되어야 한다고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40명이라는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명확한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1833649"/>
            <a:ext cx="2307335" cy="2890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연속성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자연스러운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연속적인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가져야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1021080" marR="1905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연속성을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 주변의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동질적이라는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할 수 있으며, 이를 바탕으로 처치군과 대조군의 차이가 처치에 의한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부재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받거나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없어야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주변에서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자연스럽게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되어야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</a:t>
            </a:r>
            <a:endParaRPr sz="1800">
              <a:latin typeface="Malgun Gothic"/>
              <a:cs typeface="Malgun Gothic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가정으로,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관찰되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않은 특성들 역시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0740" cy="510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 관측치들만이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1530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이에 따라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일부 관측치들이 분석에서 제외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될 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있으며,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 근처의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모집단을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대표하지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범위가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PSM)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임계값으로부터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떨어진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관측치까지 분석에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하느냐는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문제이지만 적절히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결정하기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많음</a:t>
            </a:r>
            <a:endParaRPr sz="1800">
              <a:latin typeface="Malgun Gothic"/>
              <a:cs typeface="Malgun Gothic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좁은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선택하면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줄어들어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정밀도가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어질 수 있으며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 넓은 대역폭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선택하면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동질성이 약해지고 임계값 근처의 불연속성을 제대로 포착하지 못할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충분하지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않다면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3619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수준의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확보되지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수행하기 어렵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 분석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결과의 신뢰도가 저하됨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endParaRPr sz="1800">
              <a:latin typeface="Malgun Gothic"/>
              <a:cs typeface="Malgun Gothic"/>
            </a:endParaRPr>
          </a:p>
          <a:p>
            <a:pPr marL="227965" marR="5715" lvl="1" indent="-227965" algn="r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가능성이 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왜곡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유효성에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(RDD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위배)</a:t>
            </a:r>
            <a:endParaRPr sz="1800">
              <a:latin typeface="Malgun Gothic"/>
              <a:cs typeface="Malgun Gothic"/>
            </a:endParaRPr>
          </a:p>
          <a:p>
            <a:pPr marL="1021080" marR="571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 장학금을 받기 위한 임계값을 학생들이 사전에 알고 있다면, 임계값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인근의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얻기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별도의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 → 분포가 어떻게 변화할까?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3" y="2951226"/>
            <a:ext cx="693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Conducting</a:t>
            </a:r>
            <a:r>
              <a:rPr spc="-35" dirty="0"/>
              <a:t> </a:t>
            </a:r>
            <a:r>
              <a:rPr dirty="0"/>
              <a:t>RDD</a:t>
            </a:r>
            <a:r>
              <a:rPr spc="-215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05853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0575" cy="4063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할당변수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임계값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/>
            </a:pPr>
            <a:endParaRPr sz="23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설계에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해당하는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부분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 dirty="0">
              <a:latin typeface="Malgun Gothic"/>
              <a:cs typeface="Malgun Gothic"/>
            </a:endParaRPr>
          </a:p>
          <a:p>
            <a:pPr marL="563880" marR="4253230" lvl="1" indent="-564515" algn="r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 dirty="0">
              <a:latin typeface="Malgun Gothic"/>
              <a:cs typeface="Malgun Gothic"/>
            </a:endParaRPr>
          </a:p>
          <a:p>
            <a:pPr marL="227965" marR="4192270" lvl="2" indent="-227965" algn="r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분석: 처치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임계값은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여부를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결정하는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으로,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배경에서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설</a:t>
            </a:r>
            <a:endParaRPr sz="18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정될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marR="102235" lvl="2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법/정책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가능 연령, 연 매출 10억 이상 사업장 지역화폐 사용 제한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1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기타 (임의)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규칙: 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Yelp의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평점 반올림 방식, A대학 합격 점수, B기업의 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수고객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방식,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Maimonide’s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rule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505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Objectives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3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67350" cy="3564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학습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장단점을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50225" cy="2220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MLDA(minimum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legal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drinking</a:t>
            </a:r>
            <a:r>
              <a:rPr sz="1800" b="1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age)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21세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우리나라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행위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자체보다는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주류 구매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출입에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423" y="3840479"/>
            <a:ext cx="2996183" cy="2240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" y="3840479"/>
            <a:ext cx="3968496" cy="22372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742045" cy="406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허용된다고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늘어나나?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금방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나타나나?)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음주가 법적으로 허용되어서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마시게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724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건강이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악화되거나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외에도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요인들이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교통사고(음주운전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폭행시비,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정신건강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참고</a:t>
            </a:r>
            <a:r>
              <a:rPr sz="18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연구:</a:t>
            </a:r>
            <a:endParaRPr sz="1800">
              <a:latin typeface="Malgun Gothic"/>
              <a:cs typeface="Malgun Gothic"/>
            </a:endParaRPr>
          </a:p>
          <a:p>
            <a:pPr marL="1021080" marR="29845" lvl="1" indent="-229235">
              <a:lnSpc>
                <a:spcPct val="107000"/>
              </a:lnSpc>
              <a:spcBef>
                <a:spcPts val="46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-20" dirty="0">
                <a:solidFill>
                  <a:srgbClr val="212121"/>
                </a:solidFill>
                <a:latin typeface="Malgun Gothic"/>
                <a:cs typeface="Malgun Gothic"/>
              </a:rPr>
              <a:t>Carpenter,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C.,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&amp;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Dobkin,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(2009).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effect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of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alcohol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consumption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on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mortality: </a:t>
            </a:r>
            <a:r>
              <a:rPr sz="1600" spc="-5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regression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discontinuity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evidence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from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minimum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drinking</a:t>
            </a:r>
            <a:r>
              <a:rPr sz="1600" spc="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age.</a:t>
            </a:r>
            <a:r>
              <a:rPr sz="1600" spc="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American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Malgun Gothic"/>
                <a:cs typeface="Malgun Gothic"/>
              </a:rPr>
              <a:t>Economic</a:t>
            </a:r>
            <a:r>
              <a:rPr sz="165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Journal:</a:t>
            </a:r>
            <a:r>
              <a:rPr sz="165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Applied</a:t>
            </a:r>
            <a:r>
              <a:rPr sz="165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Economics</a:t>
            </a:r>
            <a:r>
              <a:rPr sz="1600" spc="-2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Malgun Gothic"/>
                <a:cs typeface="Malgun Gothic"/>
              </a:rPr>
              <a:t>1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(1),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164-182.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989830" cy="2900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(개월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소수점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표기)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음주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 연령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(모두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21로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동일)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age_d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–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제한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 (21세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이상)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병원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648065" cy="4795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질문과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음주가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법적으로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허용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되면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부상 및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사망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많아질까?</a:t>
            </a: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6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(실제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정책에 의한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기준)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 ??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(추후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2년으로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일단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설정)</a:t>
            </a:r>
            <a:endParaRPr sz="16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이상, 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허용됨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미만,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D47"/>
                </a:solidFill>
                <a:latin typeface="Malgun Gothic"/>
                <a:cs typeface="Malgun Gothic"/>
              </a:rPr>
              <a:t>허용되지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7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상황에서는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있으며, 처치 여부는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 불연속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함수임</a:t>
            </a:r>
            <a:endParaRPr sz="1800" dirty="0">
              <a:latin typeface="Malgun Gothic"/>
              <a:cs typeface="Malgun Gothic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2C704F7-5F0B-B30C-55B4-B2B3314EBF2F}"/>
                  </a:ext>
                </a:extLst>
              </p14:cNvPr>
              <p14:cNvContentPartPr/>
              <p14:nvPr/>
            </p14:nvContentPartPr>
            <p14:xfrm>
              <a:off x="6792828" y="3289274"/>
              <a:ext cx="1391400" cy="1117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2C704F7-5F0B-B30C-55B4-B2B3314EB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4188" y="3280634"/>
                <a:ext cx="140904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E88FF77-2D67-6A4F-EEE7-7DBD055D41F4}"/>
                  </a:ext>
                </a:extLst>
              </p14:cNvPr>
              <p14:cNvContentPartPr/>
              <p14:nvPr/>
            </p14:nvContentPartPr>
            <p14:xfrm>
              <a:off x="7535868" y="3743954"/>
              <a:ext cx="709920" cy="601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E88FF77-2D67-6A4F-EEE7-7DBD055D4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6868" y="3734954"/>
                <a:ext cx="727560" cy="618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4C25E-45AB-0D3C-DBD3-3334CAF6BD8A}"/>
              </a:ext>
            </a:extLst>
          </p:cNvPr>
          <p:cNvSpPr txBox="1"/>
          <p:nvPr/>
        </p:nvSpPr>
        <p:spPr>
          <a:xfrm>
            <a:off x="6172200" y="31242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666E0-2E3E-F6DB-0463-0280BCD2FCC6}"/>
              </a:ext>
            </a:extLst>
          </p:cNvPr>
          <p:cNvSpPr txBox="1"/>
          <p:nvPr/>
        </p:nvSpPr>
        <p:spPr>
          <a:xfrm>
            <a:off x="7122293" y="4345154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21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5220970" cy="3621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2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 marR="291401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install.package("dplyr")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install.packages("ggplot")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library(dplyr)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library(ggplot2)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read.csv("BEDA_4_RDD_data_carpenterdobkin.csv",</a:t>
            </a:r>
            <a:r>
              <a:rPr sz="1200" b="1" spc="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sep=',')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Malgun Gothic"/>
              <a:cs typeface="Malgun Gothic"/>
            </a:endParaRPr>
          </a:p>
          <a:p>
            <a:pPr marL="109220" marR="3554729">
              <a:lnSpc>
                <a:spcPct val="1201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 둘러보기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head(mydata)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</a:t>
            </a:r>
            <a:r>
              <a:rPr sz="1400" b="1" spc="60" dirty="0">
                <a:solidFill>
                  <a:srgbClr val="1B1F2E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m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15" y="4869281"/>
            <a:ext cx="115760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#시각화</a:t>
            </a:r>
            <a:r>
              <a:rPr sz="1400" b="1" spc="-7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기본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5380724"/>
            <a:ext cx="2764155" cy="5384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age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visit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5935776"/>
            <a:ext cx="6436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21,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size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"dashed")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191808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350" y="5152390"/>
            <a:ext cx="1277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x축,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y축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칼럼명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9145" y="5607507"/>
            <a:ext cx="4406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컷오프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그어주기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(위치,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색,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굵기,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타입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지정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가능)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628" y="6335064"/>
            <a:ext cx="718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AF50"/>
                </a:solidFill>
                <a:latin typeface="Malgun Gothic"/>
                <a:cs typeface="Malgun Gothic"/>
              </a:rPr>
              <a:t>X,Y</a:t>
            </a:r>
            <a:r>
              <a:rPr sz="1400" b="1" spc="-9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라벨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877" y="1811815"/>
            <a:ext cx="3280173" cy="343248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9BB4-AC0A-CCA7-4F05-E840F6C69AA9}"/>
              </a:ext>
            </a:extLst>
          </p:cNvPr>
          <p:cNvSpPr txBox="1"/>
          <p:nvPr/>
        </p:nvSpPr>
        <p:spPr>
          <a:xfrm>
            <a:off x="319867" y="656486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-&gt; </a:t>
            </a:r>
            <a:r>
              <a:rPr lang="ko-KR" altLang="en-US" dirty="0"/>
              <a:t>그림에 하나 씩 추가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784090" cy="47711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단절의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식별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200" dirty="0">
              <a:latin typeface="Malgun Gothic"/>
              <a:cs typeface="Malgun Gothic"/>
            </a:endParaRPr>
          </a:p>
          <a:p>
            <a:pPr marL="563880" marR="7112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나타나는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절(discontinuity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1800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식별하고자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[A]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[B]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[C]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단절로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오인?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 dirty="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사례에서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어디부터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단절로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인정 </a:t>
            </a:r>
            <a:r>
              <a:rPr sz="1800" b="1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하고 어디부터 그렇게 하지 않을지를 정 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하는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어려운 문제</a:t>
            </a:r>
            <a:endParaRPr sz="18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연구자의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자의성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 dirty="0">
              <a:latin typeface="Malgun Gothic"/>
              <a:cs typeface="Malgun Gothic"/>
            </a:endParaRPr>
          </a:p>
          <a:p>
            <a:pPr marL="1021080" marR="14795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그렇기 때문에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활용할 경우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연구자는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897636"/>
            <a:ext cx="3745991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4" y="2753867"/>
            <a:ext cx="3738371" cy="1799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2079" y="4613147"/>
            <a:ext cx="3739896" cy="17998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38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세부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사항이라고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 수 있는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모형을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선택하는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D47"/>
              </a:buClr>
              <a:buFont typeface="Wingdings"/>
              <a:buChar char=""/>
            </a:pPr>
            <a:endParaRPr sz="15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범위를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나타냄</a:t>
            </a:r>
            <a:endParaRPr sz="17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RDD의</a:t>
            </a:r>
            <a:r>
              <a:rPr sz="17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핵심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아이디어</a:t>
            </a:r>
            <a:r>
              <a:rPr sz="17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중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하나는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컷오프</a:t>
            </a:r>
            <a:r>
              <a:rPr sz="17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근처 관측치에</a:t>
            </a:r>
            <a:r>
              <a:rPr sz="17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집중하는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것</a:t>
            </a:r>
            <a:endParaRPr sz="1700">
              <a:latin typeface="Malgun Gothic"/>
              <a:cs typeface="Malgun Gothic"/>
            </a:endParaRPr>
          </a:p>
          <a:p>
            <a:pPr marL="1021080" marR="53340" lvl="2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 좁은 경우: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동질성이 강할 가능성이 높으나, 관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부족하여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검정이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어려워지거나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려울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있음</a:t>
            </a:r>
            <a:endParaRPr sz="1700">
              <a:latin typeface="Malgun Gothic"/>
              <a:cs typeface="Malgun Gothic"/>
            </a:endParaRPr>
          </a:p>
          <a:p>
            <a:pPr marL="1021080" marR="210820" lvl="2" indent="-229235" algn="just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넓은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경우: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풍부하고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용이할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 있으나, 처치군과 대조군의 동질성이 약해져 처치로 인한 효과를 적절히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포착해내지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못할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MLDA의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20년으로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늘리면?</a:t>
            </a:r>
            <a:endParaRPr sz="1500">
              <a:latin typeface="Malgun Gothic"/>
              <a:cs typeface="Malgun Gothic"/>
            </a:endParaRPr>
          </a:p>
          <a:p>
            <a:pPr marL="1021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최적의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알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있는가? →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물론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의사결정을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존재하기는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500">
              <a:latin typeface="Malgun Gothic"/>
              <a:cs typeface="Malgun Gothic"/>
            </a:endParaRPr>
          </a:p>
          <a:p>
            <a:pPr marL="1021080" marR="5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해보고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비교하여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최종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권장됨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결과도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바람직함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7183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2년(24개월)으로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그림을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그려보자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15" y="3964979"/>
            <a:ext cx="2741930" cy="763478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#대역폭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2년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r>
              <a:rPr lang="en-US" sz="1400" b="1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lang="ko-KR" altLang="en-US" sz="1400" b="1" dirty="0" err="1">
                <a:solidFill>
                  <a:srgbClr val="1B1F2E"/>
                </a:solidFill>
                <a:latin typeface="Malgun Gothic"/>
                <a:cs typeface="Malgun Gothic"/>
              </a:rPr>
              <a:t>임계값</a:t>
            </a:r>
            <a:r>
              <a:rPr lang="ko-KR" altLang="en-US"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lang="en-US" altLang="ko-KR" sz="1400" b="1" dirty="0">
                <a:solidFill>
                  <a:srgbClr val="1B1F2E"/>
                </a:solidFill>
                <a:latin typeface="Malgun Gothic"/>
                <a:cs typeface="Malgun Gothic"/>
              </a:rPr>
              <a:t>+-2</a:t>
            </a:r>
            <a:r>
              <a:rPr lang="ko-KR" altLang="en-US" sz="1400" b="1" dirty="0">
                <a:solidFill>
                  <a:srgbClr val="1B1F2E"/>
                </a:solidFill>
                <a:latin typeface="Malgun Gothic"/>
                <a:cs typeface="Malgun Gothic"/>
              </a:rPr>
              <a:t>년</a:t>
            </a:r>
            <a:r>
              <a:rPr lang="en-US" altLang="ko-KR" sz="140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135890" marR="5080" indent="-12382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 &lt;- mydata %&gt;%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19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&amp;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&lt;= 23)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015" y="4989931"/>
            <a:ext cx="6559550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#19~23세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3676650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21,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44" y="1540763"/>
            <a:ext cx="41224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37026"/>
            <a:ext cx="8546465" cy="53276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endParaRPr sz="2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본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수업은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모수적 방식에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집중</a:t>
            </a:r>
            <a:endParaRPr sz="16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187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모수적(parametric)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함수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endParaRPr sz="160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(parameter)를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추정하는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선형회귀모형</a:t>
            </a:r>
            <a:endParaRPr sz="1600">
              <a:latin typeface="Malgun Gothic"/>
              <a:cs typeface="Malgun Gothic"/>
            </a:endParaRPr>
          </a:p>
          <a:p>
            <a:pPr marL="1478280" marR="71755" lvl="3" indent="-228600">
              <a:lnSpc>
                <a:spcPct val="110200"/>
              </a:lnSpc>
              <a:spcBef>
                <a:spcPts val="3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 함수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형태의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 모형을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기반으로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해석이 용이하다는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장점이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있으나,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잘못된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가정하였을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경우 편의(bias)가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그렇다면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적절한가?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→ </a:t>
            </a:r>
            <a:r>
              <a:rPr sz="16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600">
              <a:latin typeface="Malgun Gothic"/>
              <a:cs typeface="Malgun Gothic"/>
            </a:endParaRPr>
          </a:p>
          <a:p>
            <a:pPr marL="1935480" marR="341630" lvl="4" indent="-228600">
              <a:lnSpc>
                <a:spcPct val="110000"/>
              </a:lnSpc>
              <a:spcBef>
                <a:spcPts val="3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모수적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활용하는 경우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하고 </a:t>
            </a:r>
            <a:r>
              <a:rPr sz="1600" spc="-5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변화하는지를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600">
              <a:latin typeface="Malgun Gothic"/>
              <a:cs typeface="Malgun Gothic"/>
            </a:endParaRPr>
          </a:p>
          <a:p>
            <a:pPr lvl="4">
              <a:lnSpc>
                <a:spcPct val="100000"/>
              </a:lnSpc>
              <a:spcBef>
                <a:spcPts val="85"/>
              </a:spcBef>
              <a:buClr>
                <a:srgbClr val="333D47"/>
              </a:buClr>
              <a:buFont typeface="Wingdings"/>
              <a:buChar char=""/>
            </a:pPr>
            <a:endParaRPr sz="185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비모수적(nonparametric)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비교,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커널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밀도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추정,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로컬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회귀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등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689" y="1017270"/>
            <a:ext cx="8539480" cy="524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9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16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0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RDD에서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추정하고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해석하는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모수적 방식을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살펴보자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2017395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mbria Math"/>
              <a:cs typeface="Cambria Math"/>
            </a:endParaRPr>
          </a:p>
          <a:p>
            <a:pPr marL="1046480" lvl="2" indent="-229235">
              <a:lnSpc>
                <a:spcPct val="100000"/>
              </a:lnSpc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𝒀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𝑻𝒓𝒆𝒂𝒕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(나이차)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양/음의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값을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가지게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됨</a:t>
            </a:r>
            <a:endParaRPr sz="1800">
              <a:latin typeface="Malgun Gothic"/>
              <a:cs typeface="Malgun Gothic"/>
            </a:endParaRPr>
          </a:p>
          <a:p>
            <a:pPr marL="1503680" marR="43180" lvl="3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항을 추가함으로써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선형회귀분석에서의</a:t>
            </a: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Y 절편을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725" spc="240" baseline="-14492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(컷오프)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위치로 옮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겨올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  <a:p>
            <a:pPr marL="1503680" lvl="3" indent="-229235">
              <a:lnSpc>
                <a:spcPct val="100000"/>
              </a:lnSpc>
              <a:spcBef>
                <a:spcPts val="380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예: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21이고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할당변수값이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22라면,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22-21=1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5360" y="3263646"/>
            <a:ext cx="7161530" cy="2820670"/>
            <a:chOff x="975360" y="3263646"/>
            <a:chExt cx="7161530" cy="2820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8880" y="603270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7240" y="5833871"/>
            <a:ext cx="106680" cy="287020"/>
            <a:chOff x="4587240" y="5833871"/>
            <a:chExt cx="106680" cy="2870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1"/>
              <a:ext cx="106616" cy="286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689" y="1017270"/>
            <a:ext cx="6713855" cy="238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22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차이값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spc="-8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4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8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대신</a:t>
            </a:r>
            <a:r>
              <a:rPr sz="1800" spc="-2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14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12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모형에서</a:t>
            </a:r>
            <a:r>
              <a:rPr sz="1800" spc="-2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1800" spc="-2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950" spc="6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2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하면:</a:t>
            </a:r>
            <a:endParaRPr sz="1800">
              <a:latin typeface="Malgun Gothic"/>
              <a:cs typeface="Malgun Gothic"/>
            </a:endParaRPr>
          </a:p>
          <a:p>
            <a:pPr marL="26593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89405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74366" y="3215639"/>
            <a:ext cx="2319655" cy="2894330"/>
            <a:chOff x="2374366" y="3215639"/>
            <a:chExt cx="2319655" cy="28943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366" y="5116908"/>
              <a:ext cx="2033327" cy="1353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08682" y="5124450"/>
              <a:ext cx="1983739" cy="76200"/>
            </a:xfrm>
            <a:custGeom>
              <a:avLst/>
              <a:gdLst/>
              <a:ahLst/>
              <a:cxnLst/>
              <a:rect l="l" t="t" r="r" b="b"/>
              <a:pathLst>
                <a:path w="1983739" h="76200">
                  <a:moveTo>
                    <a:pt x="1907540" y="0"/>
                  </a:moveTo>
                  <a:lnTo>
                    <a:pt x="1907540" y="76200"/>
                  </a:lnTo>
                  <a:lnTo>
                    <a:pt x="1958340" y="50800"/>
                  </a:lnTo>
                  <a:lnTo>
                    <a:pt x="1920240" y="50800"/>
                  </a:lnTo>
                  <a:lnTo>
                    <a:pt x="1920240" y="25400"/>
                  </a:lnTo>
                  <a:lnTo>
                    <a:pt x="1958340" y="25400"/>
                  </a:lnTo>
                  <a:lnTo>
                    <a:pt x="1907540" y="0"/>
                  </a:lnTo>
                  <a:close/>
                </a:path>
                <a:path w="1983739" h="76200">
                  <a:moveTo>
                    <a:pt x="190754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907540" y="50800"/>
                  </a:lnTo>
                  <a:lnTo>
                    <a:pt x="1907540" y="25400"/>
                  </a:lnTo>
                  <a:close/>
                </a:path>
                <a:path w="1983739" h="76200">
                  <a:moveTo>
                    <a:pt x="1958340" y="25400"/>
                  </a:moveTo>
                  <a:lnTo>
                    <a:pt x="1920240" y="25400"/>
                  </a:lnTo>
                  <a:lnTo>
                    <a:pt x="1920240" y="50800"/>
                  </a:lnTo>
                  <a:lnTo>
                    <a:pt x="1958340" y="50800"/>
                  </a:lnTo>
                  <a:lnTo>
                    <a:pt x="1983740" y="38100"/>
                  </a:lnTo>
                  <a:lnTo>
                    <a:pt x="195834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1039" y="4461408"/>
            <a:ext cx="17672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41605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기준점을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0에서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컷오프(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725" spc="-7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1725" spc="23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)로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이동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9435" y="4276280"/>
            <a:ext cx="472440" cy="106680"/>
            <a:chOff x="3869435" y="4276280"/>
            <a:chExt cx="472440" cy="106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435" y="4276280"/>
              <a:ext cx="472427" cy="106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2869" y="431215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840" y="0"/>
                  </a:lnTo>
                </a:path>
              </a:pathLst>
            </a:custGeom>
            <a:ln w="254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41480" y="5664448"/>
            <a:ext cx="989965" cy="88900"/>
            <a:chOff x="3241480" y="5664448"/>
            <a:chExt cx="989965" cy="88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480" y="5664448"/>
              <a:ext cx="989357" cy="888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583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4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99720" y="5664448"/>
            <a:ext cx="989965" cy="88900"/>
            <a:chOff x="4399720" y="5664448"/>
            <a:chExt cx="989965" cy="88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9720" y="5664448"/>
              <a:ext cx="989357" cy="888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07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99719" y="4291261"/>
            <a:ext cx="372110" cy="88900"/>
            <a:chOff x="4399719" y="4291261"/>
            <a:chExt cx="372110" cy="889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719" y="4291261"/>
              <a:ext cx="372115" cy="88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34077" y="431825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563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289" y="1017270"/>
            <a:ext cx="6764655" cy="4608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0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676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614680" lvl="1" indent="-229235">
              <a:lnSpc>
                <a:spcPct val="100000"/>
              </a:lnSpc>
              <a:buFont typeface="Wingdings"/>
              <a:buChar char=""/>
              <a:tabLst>
                <a:tab pos="6153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회귀식이 어떻게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달라질까?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2684780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>
              <a:latin typeface="Cambria Math"/>
              <a:cs typeface="Cambria Math"/>
            </a:endParaRPr>
          </a:p>
          <a:p>
            <a:pPr marL="1071880" lvl="2" indent="-229235">
              <a:lnSpc>
                <a:spcPct val="100000"/>
              </a:lnSpc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8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4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3550285">
              <a:lnSpc>
                <a:spcPct val="100000"/>
              </a:lnSpc>
              <a:spcBef>
                <a:spcPts val="1280"/>
              </a:spcBef>
              <a:tabLst>
                <a:tab pos="4290060" algn="l"/>
              </a:tabLst>
            </a:pPr>
            <a:r>
              <a:rPr sz="2100" b="1" baseline="1984" dirty="0">
                <a:solidFill>
                  <a:srgbClr val="EB2C2F"/>
                </a:solidFill>
                <a:latin typeface="Malgun Gothic"/>
                <a:cs typeface="Malgun Gothic"/>
              </a:rPr>
              <a:t>절편	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  <a:p>
            <a:pPr marL="107188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83102" y="579526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절편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104" y="5776976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498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67915"/>
            <a:ext cx="344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248" y="2224785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5360" y="3263646"/>
            <a:ext cx="7161530" cy="2856865"/>
            <a:chOff x="975360" y="3263646"/>
            <a:chExt cx="7161530" cy="2856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2"/>
              <a:ext cx="106616" cy="286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70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8420" y="3215639"/>
            <a:ext cx="4098290" cy="2894330"/>
            <a:chOff x="2598420" y="3215639"/>
            <a:chExt cx="4098290" cy="28943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4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6356" cy="6370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6473" y="3859225"/>
            <a:ext cx="122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0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1853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37834" y="1417446"/>
            <a:ext cx="305181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아래</a:t>
            </a:r>
            <a:r>
              <a:rPr sz="1800" b="1" spc="-5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그림에서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142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𝟏</a:t>
            </a:r>
            <a:r>
              <a:rPr sz="1800" dirty="0">
                <a:solidFill>
                  <a:srgbClr val="EB2C2F"/>
                </a:solidFill>
                <a:latin typeface="Malgun Gothic"/>
                <a:cs typeface="Malgun Gothic"/>
              </a:rPr>
              <a:t>과</a:t>
            </a:r>
            <a:r>
              <a:rPr sz="1800" spc="-2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30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𝟑</a:t>
            </a:r>
            <a:r>
              <a:rPr sz="1950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950" spc="97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의 부호는 무엇일</a:t>
            </a:r>
            <a:r>
              <a:rPr sz="1800" b="1" spc="-10" dirty="0">
                <a:solidFill>
                  <a:srgbClr val="EB2C2F"/>
                </a:solidFill>
                <a:latin typeface="Malgun Gothic"/>
                <a:cs typeface="Malgun Gothic"/>
              </a:rPr>
              <a:t>까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34280" y="6077604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80" dirty="0">
                <a:latin typeface="Cambria Math"/>
                <a:cs typeface="Cambria Math"/>
              </a:rPr>
              <a:t>𝑋</a:t>
            </a:r>
            <a:r>
              <a:rPr sz="1725" spc="19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6688455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295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76580" lvl="1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 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3646"/>
            <a:ext cx="7161530" cy="2856865"/>
            <a:chOff x="975360" y="3263646"/>
            <a:chExt cx="7161530" cy="2856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2"/>
              <a:ext cx="106616" cy="286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2866" y="5855970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8420" y="3215639"/>
            <a:ext cx="4084320" cy="2894330"/>
            <a:chOff x="2598420" y="3215639"/>
            <a:chExt cx="4084320" cy="28943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3232" y="3829824"/>
              <a:ext cx="234670" cy="115975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04766" y="3929634"/>
              <a:ext cx="76200" cy="925194"/>
            </a:xfrm>
            <a:custGeom>
              <a:avLst/>
              <a:gdLst/>
              <a:ahLst/>
              <a:cxnLst/>
              <a:rect l="l" t="t" r="r" b="b"/>
              <a:pathLst>
                <a:path w="76200" h="925195">
                  <a:moveTo>
                    <a:pt x="25400" y="848614"/>
                  </a:moveTo>
                  <a:lnTo>
                    <a:pt x="0" y="848614"/>
                  </a:lnTo>
                  <a:lnTo>
                    <a:pt x="38100" y="924814"/>
                  </a:lnTo>
                  <a:lnTo>
                    <a:pt x="69850" y="861314"/>
                  </a:lnTo>
                  <a:lnTo>
                    <a:pt x="25400" y="861314"/>
                  </a:lnTo>
                  <a:lnTo>
                    <a:pt x="25400" y="848614"/>
                  </a:lnTo>
                  <a:close/>
                </a:path>
                <a:path w="76200" h="9251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1314"/>
                  </a:lnTo>
                  <a:lnTo>
                    <a:pt x="50800" y="861314"/>
                  </a:lnTo>
                  <a:lnTo>
                    <a:pt x="50800" y="63500"/>
                  </a:lnTo>
                  <a:close/>
                </a:path>
                <a:path w="76200" h="925195">
                  <a:moveTo>
                    <a:pt x="76200" y="848614"/>
                  </a:moveTo>
                  <a:lnTo>
                    <a:pt x="50800" y="848614"/>
                  </a:lnTo>
                  <a:lnTo>
                    <a:pt x="50800" y="861314"/>
                  </a:lnTo>
                  <a:lnTo>
                    <a:pt x="69850" y="861314"/>
                  </a:lnTo>
                  <a:lnTo>
                    <a:pt x="76200" y="848614"/>
                  </a:lnTo>
                  <a:close/>
                </a:path>
                <a:path w="76200" h="9251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51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4438" y="4235957"/>
            <a:ext cx="228282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4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(Local</a:t>
            </a:r>
            <a:r>
              <a:rPr sz="1800" b="1" spc="-4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</a:t>
            </a:r>
            <a:r>
              <a:rPr sz="1800" b="1" spc="-3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280" y="6077604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80" dirty="0">
                <a:latin typeface="Cambria Math"/>
                <a:cs typeface="Cambria Math"/>
              </a:rPr>
              <a:t>𝑋</a:t>
            </a:r>
            <a:r>
              <a:rPr sz="1725" spc="19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508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8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 위와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아래에 있는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집중하므로, 이를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Local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 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marR="9461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90세가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된다면?</a:t>
            </a:r>
            <a:endParaRPr sz="16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Clr>
                <a:srgbClr val="333D47"/>
              </a:buClr>
              <a:buFont typeface="Wingdings"/>
              <a:buChar char=""/>
            </a:pPr>
            <a:endParaRPr sz="1650">
              <a:latin typeface="Malgun Gothic"/>
              <a:cs typeface="Malgun Gothic"/>
            </a:endParaRPr>
          </a:p>
          <a:p>
            <a:pPr marL="563880" marR="21082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LATE와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기울기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589" y="1017270"/>
            <a:ext cx="83769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 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50">
              <a:latin typeface="Malgun Gothic"/>
              <a:cs typeface="Malgun Gothic"/>
            </a:endParaRPr>
          </a:p>
          <a:p>
            <a:pPr marL="2421890">
              <a:lnSpc>
                <a:spcPts val="2035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𝛽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𝑋</a:t>
            </a:r>
            <a:r>
              <a:rPr sz="1950" spc="15" baseline="-14957" dirty="0">
                <a:latin typeface="Cambria Math"/>
                <a:cs typeface="Cambria Math"/>
              </a:rPr>
              <a:t>𝑖</a:t>
            </a:r>
            <a:r>
              <a:rPr sz="1800" spc="1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82245">
              <a:lnSpc>
                <a:spcPts val="1555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age_d,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05435" marR="532447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 marR="2903855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geom_smooth(method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"lm", color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"blue",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 =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FALSE)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48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lm: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선형회귀모형임을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  <a:p>
            <a:pPr marL="4991735" marR="1778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(별도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단순선형회귀)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se: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신뢰구간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508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 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" y="2782823"/>
            <a:ext cx="4428744" cy="18028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378" y="1658111"/>
            <a:ext cx="4123900" cy="4305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7804" y="2233929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5" dirty="0">
                <a:latin typeface="Cambria Math"/>
                <a:cs typeface="Cambria Math"/>
              </a:rPr>
              <a:t>𝛽</a:t>
            </a:r>
            <a:r>
              <a:rPr sz="1950" spc="7" baseline="-1495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𝑋</a:t>
            </a:r>
            <a:r>
              <a:rPr sz="1950" spc="7" baseline="-14957" dirty="0">
                <a:latin typeface="Cambria Math"/>
                <a:cs typeface="Cambria Math"/>
              </a:rPr>
              <a:t>𝑖</a:t>
            </a:r>
            <a:r>
              <a:rPr sz="1800" spc="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6989" y="1017270"/>
            <a:ext cx="8139430" cy="210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5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6845">
              <a:lnSpc>
                <a:spcPct val="100000"/>
              </a:lnSpc>
              <a:spcBef>
                <a:spcPts val="168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mymodel2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+ age_d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treat:age_d,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3352901"/>
            <a:ext cx="469773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factor(treat)))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68" y="4371049"/>
            <a:ext cx="8096250" cy="9829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5080">
              <a:lnSpc>
                <a:spcPct val="120600"/>
              </a:lnSpc>
              <a:spcBef>
                <a:spcPts val="25"/>
              </a:spcBef>
            </a:pP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&lt;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"cornflowerblue",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se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-40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&gt;=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"forestgreen",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se 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c("0"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"1"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"forestgreen"))+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908" y="5370322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3555" y="4147515"/>
            <a:ext cx="19900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조건에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회귀선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5286" y="5402072"/>
            <a:ext cx="1750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관측치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포인트도</a:t>
            </a:r>
            <a:r>
              <a:rPr sz="14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색칠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4575175" cy="10363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Malgun Gothic"/>
              <a:cs typeface="Malgun Gothic"/>
            </a:endParaRPr>
          </a:p>
          <a:p>
            <a:pPr marL="387985">
              <a:lnSpc>
                <a:spcPct val="100000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" y="2011679"/>
            <a:ext cx="8938260" cy="4419600"/>
            <a:chOff x="205740" y="2011679"/>
            <a:chExt cx="8938260" cy="441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" y="2290571"/>
              <a:ext cx="5570220" cy="1380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660" y="2011679"/>
              <a:ext cx="4244340" cy="441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40258" y="4097248"/>
            <a:ext cx="425450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Q1.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법적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허용의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처치효과는?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컷오프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근처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810" marR="5080" indent="-372745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9977" y="3883256"/>
            <a:ext cx="7533005" cy="21990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70" dirty="0"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latin typeface="Cambria Math"/>
                <a:cs typeface="Cambria Math"/>
              </a:rPr>
              <a:t>𝟏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dirty="0">
                <a:latin typeface="Malgun Gothic"/>
                <a:cs typeface="Malgun Gothic"/>
              </a:rPr>
              <a:t>의</a:t>
            </a:r>
            <a:r>
              <a:rPr sz="2000" spc="-200" dirty="0"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marR="30480" lvl="1" indent="-228600">
              <a:lnSpc>
                <a:spcPct val="110000"/>
              </a:lnSpc>
              <a:spcBef>
                <a:spcPts val="464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21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세라는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근처에서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응급실 </a:t>
            </a:r>
            <a:r>
              <a:rPr sz="1800" spc="-6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방문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횟수에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미치는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영향이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유의미함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프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4356.5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107.3</a:t>
            </a:r>
            <a:endParaRPr sz="18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4405.1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-54.6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1017270"/>
            <a:ext cx="4549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0" y="1661540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5103" y="2182367"/>
          <a:ext cx="5499734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4356.470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9.165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48.584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12.464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107.260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7.697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5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8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-161.838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10.567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59" y="3375659"/>
            <a:ext cx="3140964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54710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온라인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플랫폼을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서비스를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구매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되면서,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소비자 의견을 표현하기 위한 온라인 리뷰를 제공하는 플랫폼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 많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등장하고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4833620">
              <a:lnSpc>
                <a:spcPct val="100000"/>
              </a:lnSpc>
              <a:spcBef>
                <a:spcPts val="1230"/>
              </a:spcBef>
            </a:pPr>
            <a:r>
              <a:rPr sz="1400" b="1" spc="-10" dirty="0">
                <a:solidFill>
                  <a:srgbClr val="EB2C2F"/>
                </a:solidFill>
                <a:latin typeface="Malgun Gothic"/>
                <a:cs typeface="Malgun Gothic"/>
              </a:rPr>
              <a:t>Tripadvisor에서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‘홍콩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딤섬집’을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Malgun Gothic"/>
              <a:cs typeface="Malgun Gothic"/>
            </a:endParaRPr>
          </a:p>
          <a:p>
            <a:pPr marL="944880">
              <a:lnSpc>
                <a:spcPct val="100000"/>
              </a:lnSpc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쿠팡에서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‘커피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원두’를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" y="3924300"/>
            <a:ext cx="3605459" cy="23271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080" y="5198364"/>
            <a:ext cx="1237487" cy="9281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420" y="2700527"/>
            <a:ext cx="1350264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" y="3337559"/>
            <a:ext cx="984503" cy="2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3471" y="2299589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2" y="0"/>
                </a:moveTo>
                <a:lnTo>
                  <a:pt x="349884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5" y="104775"/>
                </a:lnTo>
                <a:lnTo>
                  <a:pt x="400282" y="123517"/>
                </a:lnTo>
                <a:lnTo>
                  <a:pt x="388619" y="169290"/>
                </a:lnTo>
                <a:lnTo>
                  <a:pt x="362313" y="197865"/>
                </a:lnTo>
                <a:lnTo>
                  <a:pt x="350265" y="203200"/>
                </a:lnTo>
                <a:lnTo>
                  <a:pt x="352932" y="211709"/>
                </a:lnTo>
                <a:lnTo>
                  <a:pt x="393330" y="187705"/>
                </a:lnTo>
                <a:lnTo>
                  <a:pt x="416051" y="143335"/>
                </a:lnTo>
                <a:lnTo>
                  <a:pt x="420369" y="105918"/>
                </a:lnTo>
                <a:lnTo>
                  <a:pt x="419294" y="86536"/>
                </a:lnTo>
                <a:lnTo>
                  <a:pt x="402970" y="37084"/>
                </a:lnTo>
                <a:lnTo>
                  <a:pt x="368270" y="5544"/>
                </a:lnTo>
                <a:lnTo>
                  <a:pt x="352932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2515" y="2299589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8" y="0"/>
                </a:moveTo>
                <a:lnTo>
                  <a:pt x="348360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1" y="104775"/>
                </a:lnTo>
                <a:lnTo>
                  <a:pt x="398758" y="123517"/>
                </a:lnTo>
                <a:lnTo>
                  <a:pt x="387095" y="169290"/>
                </a:lnTo>
                <a:lnTo>
                  <a:pt x="360789" y="197865"/>
                </a:lnTo>
                <a:lnTo>
                  <a:pt x="348741" y="203200"/>
                </a:lnTo>
                <a:lnTo>
                  <a:pt x="351408" y="211709"/>
                </a:lnTo>
                <a:lnTo>
                  <a:pt x="391806" y="187705"/>
                </a:lnTo>
                <a:lnTo>
                  <a:pt x="414527" y="143335"/>
                </a:lnTo>
                <a:lnTo>
                  <a:pt x="418845" y="105918"/>
                </a:lnTo>
                <a:lnTo>
                  <a:pt x="417770" y="86536"/>
                </a:lnTo>
                <a:lnTo>
                  <a:pt x="401446" y="37084"/>
                </a:lnTo>
                <a:lnTo>
                  <a:pt x="366746" y="5544"/>
                </a:lnTo>
                <a:lnTo>
                  <a:pt x="351408" y="0"/>
                </a:lnTo>
                <a:close/>
              </a:path>
              <a:path w="41910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589" y="1017270"/>
            <a:ext cx="8581390" cy="425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803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존재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</a:t>
            </a:r>
            <a:endParaRPr sz="20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따라 고차항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추가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3차항,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4차항…</a:t>
            </a:r>
            <a:endParaRPr sz="1200">
              <a:latin typeface="Malgun Gothic"/>
              <a:cs typeface="Malgun Gothic"/>
            </a:endParaRPr>
          </a:p>
          <a:p>
            <a:pPr marL="627380" lvl="1" indent="-2292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628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존재한다고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가정한다면?</a:t>
            </a:r>
            <a:endParaRPr sz="1800">
              <a:latin typeface="Malgun Gothic"/>
              <a:cs typeface="Malgun Gothic"/>
            </a:endParaRPr>
          </a:p>
          <a:p>
            <a:pPr marL="335915" algn="ctr">
              <a:lnSpc>
                <a:spcPts val="1550"/>
              </a:lnSpc>
              <a:spcBef>
                <a:spcPts val="685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42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5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7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R="1375410" algn="ctr">
              <a:lnSpc>
                <a:spcPts val="950"/>
              </a:lnSpc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7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00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18" y="1966154"/>
            <a:ext cx="7794625" cy="5105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Mymodel3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age_d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I(age_d^2)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treat:age_d</a:t>
            </a:r>
            <a:r>
              <a:rPr sz="1200" b="1" spc="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treat:I(age_d^2)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18" y="2745105"/>
            <a:ext cx="183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218" y="3215487"/>
            <a:ext cx="469773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factor(treat)))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218" y="4239615"/>
            <a:ext cx="845566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134620" indent="123189">
              <a:lnSpc>
                <a:spcPts val="2020"/>
              </a:lnSpc>
              <a:spcBef>
                <a:spcPts val="12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 &lt; 21), method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"lm",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 = y ~ x + 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>
              <a:lnSpc>
                <a:spcPct val="100000"/>
              </a:lnSpc>
              <a:spcBef>
                <a:spcPts val="21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21),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"lm",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y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~</a:t>
            </a:r>
            <a:r>
              <a:rPr sz="14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+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"forestgreen",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1774189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c("0"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"1"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"forestgreen"))+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2121" y="1627758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7089" y="1580896"/>
            <a:ext cx="421005" cy="212090"/>
          </a:xfrm>
          <a:custGeom>
            <a:avLst/>
            <a:gdLst/>
            <a:ahLst/>
            <a:cxnLst/>
            <a:rect l="l" t="t" r="r" b="b"/>
            <a:pathLst>
              <a:path w="421004" h="212089">
                <a:moveTo>
                  <a:pt x="352933" y="0"/>
                </a:moveTo>
                <a:lnTo>
                  <a:pt x="349885" y="8508"/>
                </a:lnTo>
                <a:lnTo>
                  <a:pt x="362170" y="13819"/>
                </a:lnTo>
                <a:lnTo>
                  <a:pt x="372729" y="21177"/>
                </a:lnTo>
                <a:lnTo>
                  <a:pt x="394120" y="55322"/>
                </a:lnTo>
                <a:lnTo>
                  <a:pt x="401193" y="104775"/>
                </a:lnTo>
                <a:lnTo>
                  <a:pt x="400407" y="123444"/>
                </a:lnTo>
                <a:lnTo>
                  <a:pt x="388620" y="169163"/>
                </a:lnTo>
                <a:lnTo>
                  <a:pt x="362313" y="197738"/>
                </a:lnTo>
                <a:lnTo>
                  <a:pt x="350265" y="203073"/>
                </a:lnTo>
                <a:lnTo>
                  <a:pt x="352933" y="211708"/>
                </a:lnTo>
                <a:lnTo>
                  <a:pt x="393402" y="187652"/>
                </a:lnTo>
                <a:lnTo>
                  <a:pt x="416131" y="143271"/>
                </a:lnTo>
                <a:lnTo>
                  <a:pt x="420497" y="105917"/>
                </a:lnTo>
                <a:lnTo>
                  <a:pt x="419401" y="86465"/>
                </a:lnTo>
                <a:lnTo>
                  <a:pt x="402971" y="37083"/>
                </a:lnTo>
                <a:lnTo>
                  <a:pt x="368288" y="5526"/>
                </a:lnTo>
                <a:lnTo>
                  <a:pt x="352933" y="0"/>
                </a:lnTo>
                <a:close/>
              </a:path>
              <a:path w="421004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6132" y="1580896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508"/>
                </a:lnTo>
                <a:lnTo>
                  <a:pt x="360646" y="13819"/>
                </a:lnTo>
                <a:lnTo>
                  <a:pt x="371205" y="21177"/>
                </a:lnTo>
                <a:lnTo>
                  <a:pt x="392596" y="55322"/>
                </a:lnTo>
                <a:lnTo>
                  <a:pt x="399669" y="104775"/>
                </a:lnTo>
                <a:lnTo>
                  <a:pt x="398883" y="123444"/>
                </a:lnTo>
                <a:lnTo>
                  <a:pt x="387096" y="169163"/>
                </a:lnTo>
                <a:lnTo>
                  <a:pt x="360789" y="197738"/>
                </a:lnTo>
                <a:lnTo>
                  <a:pt x="348742" y="203073"/>
                </a:lnTo>
                <a:lnTo>
                  <a:pt x="351409" y="211708"/>
                </a:lnTo>
                <a:lnTo>
                  <a:pt x="391878" y="187652"/>
                </a:lnTo>
                <a:lnTo>
                  <a:pt x="414607" y="143271"/>
                </a:lnTo>
                <a:lnTo>
                  <a:pt x="418973" y="105917"/>
                </a:lnTo>
                <a:lnTo>
                  <a:pt x="417877" y="86465"/>
                </a:lnTo>
                <a:lnTo>
                  <a:pt x="401447" y="37083"/>
                </a:lnTo>
                <a:lnTo>
                  <a:pt x="366764" y="5526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135" y="1510410"/>
            <a:ext cx="665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7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7218" y="3934459"/>
            <a:ext cx="2346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제곱항</a:t>
            </a:r>
            <a:r>
              <a:rPr sz="14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포함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분석임을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5598" y="2547340"/>
            <a:ext cx="492315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제곱항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방법: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알파벳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대문자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I(아이)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넣고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몇제곱인지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^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활용하여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9436" y="1639823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098" y="13946"/>
                </a:lnTo>
                <a:lnTo>
                  <a:pt x="372633" y="21304"/>
                </a:lnTo>
                <a:lnTo>
                  <a:pt x="394047" y="55449"/>
                </a:lnTo>
                <a:lnTo>
                  <a:pt x="401065" y="104901"/>
                </a:lnTo>
                <a:lnTo>
                  <a:pt x="400280" y="123571"/>
                </a:lnTo>
                <a:lnTo>
                  <a:pt x="388492" y="169290"/>
                </a:lnTo>
                <a:lnTo>
                  <a:pt x="362239" y="197865"/>
                </a:lnTo>
                <a:lnTo>
                  <a:pt x="350138" y="203200"/>
                </a:lnTo>
                <a:lnTo>
                  <a:pt x="352933" y="211836"/>
                </a:lnTo>
                <a:lnTo>
                  <a:pt x="393330" y="187779"/>
                </a:lnTo>
                <a:lnTo>
                  <a:pt x="416051" y="143398"/>
                </a:lnTo>
                <a:lnTo>
                  <a:pt x="420370" y="106045"/>
                </a:lnTo>
                <a:lnTo>
                  <a:pt x="419276" y="86592"/>
                </a:lnTo>
                <a:lnTo>
                  <a:pt x="402971" y="37211"/>
                </a:lnTo>
                <a:lnTo>
                  <a:pt x="368270" y="5599"/>
                </a:lnTo>
                <a:lnTo>
                  <a:pt x="352933" y="0"/>
                </a:lnTo>
                <a:close/>
              </a:path>
              <a:path w="420370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8480" y="1639823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574" y="13946"/>
                </a:lnTo>
                <a:lnTo>
                  <a:pt x="371109" y="21304"/>
                </a:lnTo>
                <a:lnTo>
                  <a:pt x="392523" y="55449"/>
                </a:lnTo>
                <a:lnTo>
                  <a:pt x="399542" y="104901"/>
                </a:lnTo>
                <a:lnTo>
                  <a:pt x="398756" y="123571"/>
                </a:lnTo>
                <a:lnTo>
                  <a:pt x="386969" y="169290"/>
                </a:lnTo>
                <a:lnTo>
                  <a:pt x="360715" y="197865"/>
                </a:lnTo>
                <a:lnTo>
                  <a:pt x="348615" y="203200"/>
                </a:lnTo>
                <a:lnTo>
                  <a:pt x="351409" y="211836"/>
                </a:lnTo>
                <a:lnTo>
                  <a:pt x="391806" y="187779"/>
                </a:lnTo>
                <a:lnTo>
                  <a:pt x="414527" y="143398"/>
                </a:lnTo>
                <a:lnTo>
                  <a:pt x="418846" y="106045"/>
                </a:lnTo>
                <a:lnTo>
                  <a:pt x="417752" y="86592"/>
                </a:lnTo>
                <a:lnTo>
                  <a:pt x="401447" y="37211"/>
                </a:lnTo>
                <a:lnTo>
                  <a:pt x="366746" y="5599"/>
                </a:lnTo>
                <a:lnTo>
                  <a:pt x="351409" y="0"/>
                </a:lnTo>
                <a:close/>
              </a:path>
              <a:path w="41910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389" y="1017270"/>
            <a:ext cx="6716395" cy="896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 marL="93980">
              <a:lnSpc>
                <a:spcPts val="1550"/>
              </a:lnSpc>
              <a:spcBef>
                <a:spcPts val="1939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2484120">
              <a:lnSpc>
                <a:spcPts val="950"/>
              </a:lnSpc>
              <a:tabLst>
                <a:tab pos="6328410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097248"/>
            <a:ext cx="479488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8495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Q1.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 법적 허용의 처치효과는?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175" marR="546100" indent="-37211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(모든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모수가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통계적으로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유의하다고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치고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한번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계산해보자)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2414016"/>
            <a:ext cx="4664964" cy="1303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620" y="1997964"/>
            <a:ext cx="4069079" cy="4305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977" y="4596955"/>
            <a:ext cx="6490335" cy="18967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</a:t>
            </a:r>
            <a:r>
              <a:rPr sz="2000" spc="70" dirty="0">
                <a:solidFill>
                  <a:srgbClr val="006FC0"/>
                </a:solidFill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이번에는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86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선형인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경우보다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차이가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나타남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4320.6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7.8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47.7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4406.7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-59.6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+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2.5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5103" y="2182367"/>
          <a:ext cx="5499734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4320.560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13.053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86.095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16.978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7.817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28.869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0.788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2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2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-47.732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13.453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3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-67.408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38.283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15" dirty="0">
                          <a:latin typeface="Cambria Math"/>
                          <a:cs typeface="Cambria Math"/>
                        </a:rPr>
                        <a:t>𝑇𝑟𝑒𝑎𝑡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5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15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15" baseline="-16666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50.239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18.123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32407" y="35554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5" y="0"/>
                </a:moveTo>
                <a:lnTo>
                  <a:pt x="272542" y="6731"/>
                </a:lnTo>
                <a:lnTo>
                  <a:pt x="282140" y="10872"/>
                </a:lnTo>
                <a:lnTo>
                  <a:pt x="290369" y="16621"/>
                </a:lnTo>
                <a:lnTo>
                  <a:pt x="310086" y="54816"/>
                </a:lnTo>
                <a:lnTo>
                  <a:pt x="312547" y="81788"/>
                </a:lnTo>
                <a:lnTo>
                  <a:pt x="311929" y="96359"/>
                </a:lnTo>
                <a:lnTo>
                  <a:pt x="297245" y="141047"/>
                </a:lnTo>
                <a:lnTo>
                  <a:pt x="272795" y="158496"/>
                </a:lnTo>
                <a:lnTo>
                  <a:pt x="274955" y="165227"/>
                </a:lnTo>
                <a:lnTo>
                  <a:pt x="314070" y="136271"/>
                </a:lnTo>
                <a:lnTo>
                  <a:pt x="326804" y="97819"/>
                </a:lnTo>
                <a:lnTo>
                  <a:pt x="327660" y="82677"/>
                </a:lnTo>
                <a:lnTo>
                  <a:pt x="326802" y="67532"/>
                </a:lnTo>
                <a:lnTo>
                  <a:pt x="313944" y="28956"/>
                </a:lnTo>
                <a:lnTo>
                  <a:pt x="286904" y="4310"/>
                </a:lnTo>
                <a:lnTo>
                  <a:pt x="274955" y="0"/>
                </a:lnTo>
                <a:close/>
              </a:path>
              <a:path w="327660" h="165735">
                <a:moveTo>
                  <a:pt x="52705" y="0"/>
                </a:moveTo>
                <a:lnTo>
                  <a:pt x="13588" y="28956"/>
                </a:lnTo>
                <a:lnTo>
                  <a:pt x="855" y="67532"/>
                </a:lnTo>
                <a:lnTo>
                  <a:pt x="0" y="82677"/>
                </a:lnTo>
                <a:lnTo>
                  <a:pt x="837" y="97819"/>
                </a:lnTo>
                <a:lnTo>
                  <a:pt x="13588" y="136271"/>
                </a:lnTo>
                <a:lnTo>
                  <a:pt x="52705" y="165227"/>
                </a:lnTo>
                <a:lnTo>
                  <a:pt x="54737" y="158496"/>
                </a:lnTo>
                <a:lnTo>
                  <a:pt x="45303" y="154330"/>
                </a:lnTo>
                <a:lnTo>
                  <a:pt x="37179" y="148510"/>
                </a:lnTo>
                <a:lnTo>
                  <a:pt x="17446" y="109585"/>
                </a:lnTo>
                <a:lnTo>
                  <a:pt x="14986" y="81788"/>
                </a:lnTo>
                <a:lnTo>
                  <a:pt x="15603" y="67665"/>
                </a:lnTo>
                <a:lnTo>
                  <a:pt x="30362" y="23965"/>
                </a:lnTo>
                <a:lnTo>
                  <a:pt x="54991" y="6731"/>
                </a:lnTo>
                <a:lnTo>
                  <a:pt x="52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3491" y="41650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4" y="0"/>
                </a:moveTo>
                <a:lnTo>
                  <a:pt x="272669" y="6730"/>
                </a:lnTo>
                <a:lnTo>
                  <a:pt x="282195" y="10872"/>
                </a:lnTo>
                <a:lnTo>
                  <a:pt x="290401" y="16621"/>
                </a:lnTo>
                <a:lnTo>
                  <a:pt x="310149" y="54816"/>
                </a:lnTo>
                <a:lnTo>
                  <a:pt x="312546" y="81787"/>
                </a:lnTo>
                <a:lnTo>
                  <a:pt x="311947" y="96359"/>
                </a:lnTo>
                <a:lnTo>
                  <a:pt x="297247" y="141047"/>
                </a:lnTo>
                <a:lnTo>
                  <a:pt x="272922" y="158495"/>
                </a:lnTo>
                <a:lnTo>
                  <a:pt x="274954" y="165226"/>
                </a:lnTo>
                <a:lnTo>
                  <a:pt x="314070" y="136270"/>
                </a:lnTo>
                <a:lnTo>
                  <a:pt x="326804" y="97819"/>
                </a:lnTo>
                <a:lnTo>
                  <a:pt x="327659" y="82676"/>
                </a:lnTo>
                <a:lnTo>
                  <a:pt x="326804" y="67532"/>
                </a:lnTo>
                <a:lnTo>
                  <a:pt x="314070" y="28955"/>
                </a:lnTo>
                <a:lnTo>
                  <a:pt x="286960" y="4310"/>
                </a:lnTo>
                <a:lnTo>
                  <a:pt x="274954" y="0"/>
                </a:lnTo>
                <a:close/>
              </a:path>
              <a:path w="327660" h="165735">
                <a:moveTo>
                  <a:pt x="52704" y="0"/>
                </a:moveTo>
                <a:lnTo>
                  <a:pt x="13588" y="28955"/>
                </a:lnTo>
                <a:lnTo>
                  <a:pt x="855" y="67532"/>
                </a:lnTo>
                <a:lnTo>
                  <a:pt x="0" y="82676"/>
                </a:lnTo>
                <a:lnTo>
                  <a:pt x="855" y="97819"/>
                </a:lnTo>
                <a:lnTo>
                  <a:pt x="13588" y="136270"/>
                </a:lnTo>
                <a:lnTo>
                  <a:pt x="52704" y="165226"/>
                </a:lnTo>
                <a:lnTo>
                  <a:pt x="54736" y="158495"/>
                </a:lnTo>
                <a:lnTo>
                  <a:pt x="45358" y="154330"/>
                </a:lnTo>
                <a:lnTo>
                  <a:pt x="37242" y="148510"/>
                </a:lnTo>
                <a:lnTo>
                  <a:pt x="17525" y="109585"/>
                </a:lnTo>
                <a:lnTo>
                  <a:pt x="15112" y="81787"/>
                </a:lnTo>
                <a:lnTo>
                  <a:pt x="15712" y="67665"/>
                </a:lnTo>
                <a:lnTo>
                  <a:pt x="30416" y="23965"/>
                </a:lnTo>
                <a:lnTo>
                  <a:pt x="54990" y="6730"/>
                </a:lnTo>
                <a:lnTo>
                  <a:pt x="52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2191" y="1552828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6" y="104775"/>
                </a:lnTo>
                <a:lnTo>
                  <a:pt x="400282" y="123517"/>
                </a:lnTo>
                <a:lnTo>
                  <a:pt x="388620" y="169291"/>
                </a:lnTo>
                <a:lnTo>
                  <a:pt x="362313" y="197865"/>
                </a:lnTo>
                <a:lnTo>
                  <a:pt x="350266" y="203200"/>
                </a:lnTo>
                <a:lnTo>
                  <a:pt x="352933" y="211709"/>
                </a:lnTo>
                <a:lnTo>
                  <a:pt x="393330" y="187705"/>
                </a:lnTo>
                <a:lnTo>
                  <a:pt x="416052" y="143335"/>
                </a:lnTo>
                <a:lnTo>
                  <a:pt x="420370" y="105918"/>
                </a:lnTo>
                <a:lnTo>
                  <a:pt x="419294" y="86536"/>
                </a:lnTo>
                <a:lnTo>
                  <a:pt x="402971" y="37084"/>
                </a:lnTo>
                <a:lnTo>
                  <a:pt x="368270" y="5544"/>
                </a:lnTo>
                <a:lnTo>
                  <a:pt x="352933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1235" y="1552828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2" y="104775"/>
                </a:lnTo>
                <a:lnTo>
                  <a:pt x="398758" y="123517"/>
                </a:lnTo>
                <a:lnTo>
                  <a:pt x="387096" y="169291"/>
                </a:lnTo>
                <a:lnTo>
                  <a:pt x="360789" y="197865"/>
                </a:lnTo>
                <a:lnTo>
                  <a:pt x="348742" y="203200"/>
                </a:lnTo>
                <a:lnTo>
                  <a:pt x="351409" y="211709"/>
                </a:lnTo>
                <a:lnTo>
                  <a:pt x="391806" y="187705"/>
                </a:lnTo>
                <a:lnTo>
                  <a:pt x="414528" y="143335"/>
                </a:lnTo>
                <a:lnTo>
                  <a:pt x="418846" y="105918"/>
                </a:lnTo>
                <a:lnTo>
                  <a:pt x="417770" y="86536"/>
                </a:lnTo>
                <a:lnTo>
                  <a:pt x="401447" y="37084"/>
                </a:lnTo>
                <a:lnTo>
                  <a:pt x="366746" y="5544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689" y="839510"/>
            <a:ext cx="8465185" cy="12947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 marL="1830070">
              <a:lnSpc>
                <a:spcPts val="1550"/>
              </a:lnSpc>
              <a:spcBef>
                <a:spcPts val="126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5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42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7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4220210">
              <a:lnSpc>
                <a:spcPts val="950"/>
              </a:lnSpc>
              <a:tabLst>
                <a:tab pos="8063865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  <a:p>
            <a:pPr marL="589280" indent="-22923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84" y="2195222"/>
            <a:ext cx="2818343" cy="3598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315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모아보기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1403" y="2144267"/>
            <a:ext cx="6022975" cy="3694429"/>
            <a:chOff x="3121403" y="2144267"/>
            <a:chExt cx="6022975" cy="36944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403" y="2195222"/>
              <a:ext cx="3678974" cy="3598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39" y="2144267"/>
              <a:ext cx="2994660" cy="36941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55033" y="2746959"/>
            <a:ext cx="23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538" y="2781122"/>
            <a:ext cx="23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86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1059" y="2508504"/>
            <a:ext cx="3243580" cy="992505"/>
            <a:chOff x="4671059" y="2508504"/>
            <a:chExt cx="3243580" cy="9925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1059" y="2564879"/>
              <a:ext cx="234670" cy="6339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52593" y="2664714"/>
              <a:ext cx="76200" cy="399415"/>
            </a:xfrm>
            <a:custGeom>
              <a:avLst/>
              <a:gdLst/>
              <a:ahLst/>
              <a:cxnLst/>
              <a:rect l="l" t="t" r="r" b="b"/>
              <a:pathLst>
                <a:path w="76200" h="399414">
                  <a:moveTo>
                    <a:pt x="25400" y="322834"/>
                  </a:moveTo>
                  <a:lnTo>
                    <a:pt x="0" y="322834"/>
                  </a:lnTo>
                  <a:lnTo>
                    <a:pt x="38100" y="399034"/>
                  </a:lnTo>
                  <a:lnTo>
                    <a:pt x="69850" y="335534"/>
                  </a:lnTo>
                  <a:lnTo>
                    <a:pt x="25400" y="335534"/>
                  </a:lnTo>
                  <a:lnTo>
                    <a:pt x="25400" y="322834"/>
                  </a:lnTo>
                  <a:close/>
                </a:path>
                <a:path w="76200" h="39941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35534"/>
                  </a:lnTo>
                  <a:lnTo>
                    <a:pt x="50800" y="335534"/>
                  </a:lnTo>
                  <a:lnTo>
                    <a:pt x="50800" y="63500"/>
                  </a:lnTo>
                  <a:close/>
                </a:path>
                <a:path w="76200" h="399414">
                  <a:moveTo>
                    <a:pt x="76200" y="322834"/>
                  </a:moveTo>
                  <a:lnTo>
                    <a:pt x="50800" y="322834"/>
                  </a:lnTo>
                  <a:lnTo>
                    <a:pt x="50800" y="335534"/>
                  </a:lnTo>
                  <a:lnTo>
                    <a:pt x="69850" y="335534"/>
                  </a:lnTo>
                  <a:lnTo>
                    <a:pt x="76200" y="322834"/>
                  </a:lnTo>
                  <a:close/>
                </a:path>
                <a:path w="76200" h="39941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941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9435" y="2508504"/>
              <a:ext cx="234670" cy="9921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60969" y="2608326"/>
              <a:ext cx="76200" cy="758190"/>
            </a:xfrm>
            <a:custGeom>
              <a:avLst/>
              <a:gdLst/>
              <a:ahLst/>
              <a:cxnLst/>
              <a:rect l="l" t="t" r="r" b="b"/>
              <a:pathLst>
                <a:path w="76200" h="758189">
                  <a:moveTo>
                    <a:pt x="25400" y="681736"/>
                  </a:moveTo>
                  <a:lnTo>
                    <a:pt x="0" y="681736"/>
                  </a:lnTo>
                  <a:lnTo>
                    <a:pt x="38100" y="757936"/>
                  </a:lnTo>
                  <a:lnTo>
                    <a:pt x="69850" y="694436"/>
                  </a:lnTo>
                  <a:lnTo>
                    <a:pt x="25400" y="694436"/>
                  </a:lnTo>
                  <a:lnTo>
                    <a:pt x="25400" y="681736"/>
                  </a:lnTo>
                  <a:close/>
                </a:path>
                <a:path w="76200" h="758189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94436"/>
                  </a:lnTo>
                  <a:lnTo>
                    <a:pt x="50800" y="694436"/>
                  </a:lnTo>
                  <a:lnTo>
                    <a:pt x="50800" y="63500"/>
                  </a:lnTo>
                  <a:close/>
                </a:path>
                <a:path w="76200" h="758189">
                  <a:moveTo>
                    <a:pt x="76200" y="681736"/>
                  </a:moveTo>
                  <a:lnTo>
                    <a:pt x="50800" y="681736"/>
                  </a:lnTo>
                  <a:lnTo>
                    <a:pt x="50800" y="694436"/>
                  </a:lnTo>
                  <a:lnTo>
                    <a:pt x="69850" y="694436"/>
                  </a:lnTo>
                  <a:lnTo>
                    <a:pt x="76200" y="681736"/>
                  </a:lnTo>
                  <a:close/>
                </a:path>
                <a:path w="76200" h="75818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58189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396875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도전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229235" marR="233679" indent="-229235" algn="r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923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다른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명세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로도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227965" marR="271145" lvl="1" indent="-227965" algn="r">
              <a:lnSpc>
                <a:spcPct val="100000"/>
              </a:lnSpc>
              <a:spcBef>
                <a:spcPts val="645"/>
              </a:spcBef>
              <a:buChar char="•"/>
              <a:tabLst>
                <a:tab pos="227965" algn="l"/>
                <a:tab pos="22923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항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포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함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비선형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형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41E41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대역폭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다르게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하여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18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개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248650" cy="183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할당변수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5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041E41"/>
                </a:solidFill>
                <a:latin typeface="Arial MT"/>
                <a:cs typeface="Arial MT"/>
              </a:rPr>
              <a:t>Yelp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endParaRPr sz="18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: 3.25,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3.75,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4.25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(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해당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컷오프를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넘으면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각각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4,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4.5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제시됨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저녁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6,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7,</a:t>
            </a:r>
            <a:r>
              <a:rPr sz="18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예약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가능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953" y="2950976"/>
            <a:ext cx="6765925" cy="3632835"/>
            <a:chOff x="354953" y="2950976"/>
            <a:chExt cx="6765925" cy="3632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53" y="2950976"/>
              <a:ext cx="6765451" cy="36327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7540" y="3186684"/>
              <a:ext cx="2212848" cy="2741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4690" y="3220974"/>
              <a:ext cx="2103120" cy="2632075"/>
            </a:xfrm>
            <a:custGeom>
              <a:avLst/>
              <a:gdLst/>
              <a:ahLst/>
              <a:cxnLst/>
              <a:rect l="l" t="t" r="r" b="b"/>
              <a:pathLst>
                <a:path w="2103120" h="2632075">
                  <a:moveTo>
                    <a:pt x="0" y="2631948"/>
                  </a:moveTo>
                  <a:lnTo>
                    <a:pt x="2103119" y="2631948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22617" y="3619271"/>
            <a:ext cx="1911350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(5)</a:t>
            </a:r>
            <a:endParaRPr sz="1600">
              <a:latin typeface="Malgun Gothic"/>
              <a:cs typeface="Malgun Gothic"/>
            </a:endParaRPr>
          </a:p>
          <a:p>
            <a:pPr marR="64769"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표시되는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별점이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4점인지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(3.75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근처)</a:t>
            </a:r>
            <a:endParaRPr sz="1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예약가능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19.2%p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7301" y="1532488"/>
            <a:ext cx="5760720" cy="5264785"/>
            <a:chOff x="497301" y="1532488"/>
            <a:chExt cx="5760720" cy="5264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301" y="1532488"/>
              <a:ext cx="5683914" cy="52188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0031" y="1716021"/>
              <a:ext cx="667537" cy="50810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7181" y="1750313"/>
              <a:ext cx="558165" cy="4971415"/>
            </a:xfrm>
            <a:custGeom>
              <a:avLst/>
              <a:gdLst/>
              <a:ahLst/>
              <a:cxnLst/>
              <a:rect l="l" t="t" r="r" b="b"/>
              <a:pathLst>
                <a:path w="558164" h="4971415">
                  <a:moveTo>
                    <a:pt x="0" y="4971288"/>
                  </a:moveTo>
                  <a:lnTo>
                    <a:pt x="557784" y="4971288"/>
                  </a:lnTo>
                  <a:lnTo>
                    <a:pt x="557784" y="0"/>
                  </a:lnTo>
                  <a:lnTo>
                    <a:pt x="0" y="0"/>
                  </a:lnTo>
                  <a:lnTo>
                    <a:pt x="0" y="497128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089" y="1017270"/>
            <a:ext cx="8653780" cy="427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 marL="6191250" marR="74930">
              <a:lnSpc>
                <a:spcPct val="24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 3.5, 4, 4.5 통합 결과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음식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유형별로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구분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5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1)	전체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0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2)	리뷰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(100~500)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90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3)	리뷰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(500+)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0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5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Malgun Gothic"/>
              <a:cs typeface="Malgun Gothic"/>
            </a:endParaRPr>
          </a:p>
          <a:p>
            <a:pPr marL="6191250" marR="5080">
              <a:lnSpc>
                <a:spcPct val="1201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 식당은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컷오프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근처에서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인한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불연속이 발생하지 않음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3054" y="5428488"/>
            <a:ext cx="1108281" cy="10226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9852" y="5535167"/>
            <a:ext cx="733044" cy="82448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9310" cy="2128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RDD분석을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배지/인증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부여의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여러분의 회사가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e커머스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플랫폼 사업을 하고 있는데, 고객평이 좋고 판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판매자들에게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“우수판매자”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부여한다고 해보자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마크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부여가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판매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성과에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미칠까?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얼마나?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4164025"/>
            <a:ext cx="814387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할당변수 바꿔가며 분석…?</a:t>
            </a:r>
            <a:endParaRPr sz="1600">
              <a:latin typeface="Malgun Gothic"/>
              <a:cs typeface="Malgun Gothic"/>
            </a:endParaRPr>
          </a:p>
          <a:p>
            <a:pPr marL="241300" marR="5080" indent="-229235">
              <a:lnSpc>
                <a:spcPct val="11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‘지역화폐 사용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제한(연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매출 30억원 이상 가맹점)’이 가맹점 매출에 미치는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영향, 영업 실적 기반 ‘올 해의 사원’ 선정이 해당 직원의 다음 해 실적에 미치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 영향, 구매 실적 기반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VIP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고객 선정 여부가 해당 고객의 다음 달 제품 구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65세부터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지급되는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노년층의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소비지출에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 등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2" y="3234671"/>
            <a:ext cx="8087875" cy="8359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59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05" y="2521811"/>
            <a:ext cx="5141185" cy="3683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8440420" cy="470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교육복지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지정이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학력격차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완화에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저소득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학생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수(할당변수)가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이상인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경우(컷오프)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교육복지학교에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(결과변수: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학습부진아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비율)</a:t>
            </a:r>
            <a:endParaRPr sz="1800">
              <a:latin typeface="Malgun Gothic"/>
              <a:cs typeface="Malgun Gothic"/>
            </a:endParaRPr>
          </a:p>
          <a:p>
            <a:pPr marL="6672580" marR="469900">
              <a:lnSpc>
                <a:spcPct val="120000"/>
              </a:lnSpc>
              <a:spcBef>
                <a:spcPts val="27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서로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다른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대역폭에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대해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5080" algn="just">
              <a:lnSpc>
                <a:spcPct val="1201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수학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교과목에서는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LATE가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통계적으로 </a:t>
            </a:r>
            <a:r>
              <a:rPr sz="1600" b="1" spc="-5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나타남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62865">
              <a:lnSpc>
                <a:spcPct val="120100"/>
              </a:lnSpc>
              <a:spcBef>
                <a:spcPts val="5"/>
              </a:spcBef>
            </a:pP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해당 연구에서는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교차항에도</a:t>
            </a:r>
            <a:r>
              <a:rPr sz="16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관심이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있음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(왜?)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9" y="1438655"/>
            <a:ext cx="5455919" cy="2209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231128"/>
            <a:ext cx="7280909" cy="3930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145"/>
              </a:spcBef>
            </a:pP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김경년, &amp;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박정신. (2014).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교육복지 학교 지정이 학교 간 재정의 수직적 형평성 및 학력격차 완화에 미치는 </a:t>
            </a:r>
            <a:r>
              <a:rPr sz="1200" spc="-409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영향:</a:t>
            </a:r>
            <a:r>
              <a:rPr sz="12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회귀불연속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설계를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활용한</a:t>
            </a:r>
            <a:r>
              <a:rPr sz="12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인과관계 분석.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45" dirty="0">
                <a:solidFill>
                  <a:srgbClr val="212121"/>
                </a:solidFill>
                <a:latin typeface="Malgun Gothic"/>
                <a:cs typeface="Malgun Gothic"/>
              </a:rPr>
              <a:t>교육행정학연구</a:t>
            </a:r>
            <a:r>
              <a:rPr sz="1200" spc="-4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2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15" dirty="0">
                <a:solidFill>
                  <a:srgbClr val="212121"/>
                </a:solidFill>
                <a:latin typeface="Malgun Gothic"/>
                <a:cs typeface="Malgun Gothic"/>
              </a:rPr>
              <a:t>32</a:t>
            </a:r>
            <a:r>
              <a:rPr sz="1200" spc="-15" dirty="0">
                <a:solidFill>
                  <a:srgbClr val="212121"/>
                </a:solidFill>
                <a:latin typeface="Malgun Gothic"/>
                <a:cs typeface="Malgun Gothic"/>
              </a:rPr>
              <a:t>(3),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1-26.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9719" y="2967202"/>
            <a:ext cx="4671060" cy="2620010"/>
            <a:chOff x="1569719" y="2967202"/>
            <a:chExt cx="4671060" cy="2620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3605758"/>
              <a:ext cx="4669535" cy="4496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6869" y="3640073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5137378"/>
              <a:ext cx="4669535" cy="44960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6869" y="5171694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7" y="2967202"/>
              <a:ext cx="4668011" cy="4496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29917" y="3001518"/>
              <a:ext cx="4558665" cy="340360"/>
            </a:xfrm>
            <a:custGeom>
              <a:avLst/>
              <a:gdLst/>
              <a:ahLst/>
              <a:cxnLst/>
              <a:rect l="l" t="t" r="r" b="b"/>
              <a:pathLst>
                <a:path w="4558665" h="340360">
                  <a:moveTo>
                    <a:pt x="0" y="339851"/>
                  </a:moveTo>
                  <a:lnTo>
                    <a:pt x="4558283" y="339851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67" y="4480534"/>
              <a:ext cx="4668011" cy="4678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9917" y="4514850"/>
              <a:ext cx="4558665" cy="358140"/>
            </a:xfrm>
            <a:custGeom>
              <a:avLst/>
              <a:gdLst/>
              <a:ahLst/>
              <a:cxnLst/>
              <a:rect l="l" t="t" r="r" b="b"/>
              <a:pathLst>
                <a:path w="4558665" h="358139">
                  <a:moveTo>
                    <a:pt x="0" y="358139"/>
                  </a:moveTo>
                  <a:lnTo>
                    <a:pt x="4558283" y="358139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091" y="5029327"/>
            <a:ext cx="633095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0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여러분이라면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어떤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커피를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구매하고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딤섬집에</a:t>
            </a:r>
            <a:r>
              <a:rPr sz="18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가겠는가?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1018032"/>
            <a:ext cx="2281428" cy="655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9191" y="958596"/>
            <a:ext cx="1167384" cy="655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4068" y="5635752"/>
            <a:ext cx="533400" cy="5562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2615945"/>
            <a:ext cx="72612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0310" marR="5080" indent="-246761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</a:t>
            </a:r>
            <a:r>
              <a:rPr spc="-20" dirty="0"/>
              <a:t> </a:t>
            </a:r>
            <a:r>
              <a:rPr dirty="0"/>
              <a:t>RDD</a:t>
            </a:r>
            <a:r>
              <a:rPr spc="-5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Other </a:t>
            </a:r>
            <a:r>
              <a:rPr u="none" spc="-1205" dirty="0"/>
              <a:t> </a:t>
            </a:r>
            <a:r>
              <a:rPr dirty="0"/>
              <a:t>Methods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79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 이외에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구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800">
              <a:latin typeface="Malgun Gothic"/>
              <a:cs typeface="Malgun Gothic"/>
            </a:endParaRPr>
          </a:p>
          <a:p>
            <a:pPr marL="1021080" marR="26034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기반 매칭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 → …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800">
              <a:latin typeface="Malgun Gothic"/>
              <a:cs typeface="Malgun Gothic"/>
            </a:endParaRPr>
          </a:p>
          <a:p>
            <a:pPr marL="1021080" marR="1657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가질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1021080" marR="9144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 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만족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 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져보는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15630" cy="471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목적, 가용한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대조군에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대해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공변량의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확보가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경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12700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반대로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명확하게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정의하기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RDD의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상호보완적으로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28575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했더니 임계값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적어서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 경우,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방안을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고려해볼 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그런데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넓어지면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동질성이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떨어짐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넓히되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1차적으로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PSM을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정제된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표본에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대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적용?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520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marR="34290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 역시 서로의 주요 관심사가 다르고 각자의 장단점이 존재하는 방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법론이지만,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할당변수가 시간인 경우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방법이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병행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가능하거나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심지어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 가능할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63880" marR="52069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 들어, 이전에 살펴보았던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Card-Krueger의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 인상 사례에서, 뉴저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최저임금은 1992년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이루어졌음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만약 대상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지역에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대해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월(주)별로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자료가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존재한다면,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기점으로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단절이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발생했는지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분석해볼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두</a:t>
            </a:r>
            <a:r>
              <a:rPr sz="1800" spc="-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모형을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결합하여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활용하는 사례도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존재함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코로나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바이러스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발발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시</a:t>
            </a:r>
            <a:r>
              <a:rPr sz="18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주요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항만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락다운에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의한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분석함에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있어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RDD를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단기(국지적)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효과를,</a:t>
            </a:r>
            <a:r>
              <a:rPr sz="18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DID를</a:t>
            </a:r>
            <a:r>
              <a:rPr sz="180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장기효과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 분석</a:t>
            </a:r>
            <a:endParaRPr sz="1800">
              <a:latin typeface="Malgun Gothic"/>
              <a:cs typeface="Malgun Gothic"/>
            </a:endParaRPr>
          </a:p>
          <a:p>
            <a:pPr marL="1021080" marR="121285" lvl="1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Bai, X.,</a:t>
            </a:r>
            <a:r>
              <a:rPr sz="16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Xu,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M.,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Han,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121"/>
                </a:solidFill>
                <a:latin typeface="Arial MT"/>
                <a:cs typeface="Arial MT"/>
              </a:rPr>
              <a:t>T.,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Yang,</a:t>
            </a:r>
            <a:r>
              <a:rPr sz="1600" spc="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D. (2022).</a:t>
            </a:r>
            <a:r>
              <a:rPr sz="16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Quantifying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impact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pandemic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lockdown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policies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global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port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calls.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15" dirty="0">
                <a:solidFill>
                  <a:srgbClr val="212121"/>
                </a:solidFill>
                <a:latin typeface="Arial"/>
                <a:cs typeface="Arial"/>
              </a:rPr>
              <a:t>Transportation</a:t>
            </a:r>
            <a:r>
              <a:rPr sz="1600" i="1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Research</a:t>
            </a:r>
            <a:r>
              <a:rPr sz="1600" i="1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Part</a:t>
            </a:r>
            <a:r>
              <a:rPr sz="16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A:</a:t>
            </a:r>
            <a:r>
              <a:rPr sz="1600" i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Policy</a:t>
            </a:r>
            <a:r>
              <a:rPr sz="1600" i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i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Practice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164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224-241.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변수(assignment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변수(outcome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 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 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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대역폭(bandwidth)</a:t>
            </a:r>
            <a:endParaRPr sz="170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414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 위와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아래에 있는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임계값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근처의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집중하므로,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이를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Local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 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marR="946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6688455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3646"/>
            <a:ext cx="7161530" cy="2820670"/>
            <a:chOff x="975360" y="3263646"/>
            <a:chExt cx="7161530" cy="2820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8880" y="603270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8420" y="3215639"/>
            <a:ext cx="4098290" cy="2905125"/>
            <a:chOff x="2598420" y="3215639"/>
            <a:chExt cx="4098290" cy="29051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2"/>
              <a:ext cx="106616" cy="2865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4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6356" cy="6370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6473" y="3859225"/>
            <a:ext cx="122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0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1853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3232" y="3829824"/>
              <a:ext cx="234670" cy="115975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04766" y="3929634"/>
              <a:ext cx="76200" cy="925194"/>
            </a:xfrm>
            <a:custGeom>
              <a:avLst/>
              <a:gdLst/>
              <a:ahLst/>
              <a:cxnLst/>
              <a:rect l="l" t="t" r="r" b="b"/>
              <a:pathLst>
                <a:path w="76200" h="925195">
                  <a:moveTo>
                    <a:pt x="25400" y="848614"/>
                  </a:moveTo>
                  <a:lnTo>
                    <a:pt x="0" y="848614"/>
                  </a:lnTo>
                  <a:lnTo>
                    <a:pt x="38100" y="924814"/>
                  </a:lnTo>
                  <a:lnTo>
                    <a:pt x="69850" y="861314"/>
                  </a:lnTo>
                  <a:lnTo>
                    <a:pt x="25400" y="861314"/>
                  </a:lnTo>
                  <a:lnTo>
                    <a:pt x="25400" y="848614"/>
                  </a:lnTo>
                  <a:close/>
                </a:path>
                <a:path w="76200" h="9251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1314"/>
                  </a:lnTo>
                  <a:lnTo>
                    <a:pt x="50800" y="861314"/>
                  </a:lnTo>
                  <a:lnTo>
                    <a:pt x="50800" y="63500"/>
                  </a:lnTo>
                  <a:close/>
                </a:path>
                <a:path w="76200" h="925195">
                  <a:moveTo>
                    <a:pt x="76200" y="848614"/>
                  </a:moveTo>
                  <a:lnTo>
                    <a:pt x="50800" y="848614"/>
                  </a:lnTo>
                  <a:lnTo>
                    <a:pt x="50800" y="861314"/>
                  </a:lnTo>
                  <a:lnTo>
                    <a:pt x="69850" y="861314"/>
                  </a:lnTo>
                  <a:lnTo>
                    <a:pt x="76200" y="848614"/>
                  </a:lnTo>
                  <a:close/>
                </a:path>
                <a:path w="76200" h="9251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51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82130" y="4137786"/>
            <a:ext cx="228219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5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 marR="30480">
              <a:lnSpc>
                <a:spcPts val="2150"/>
              </a:lnSpc>
              <a:spcBef>
                <a:spcPts val="80"/>
              </a:spcBef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(Local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 </a:t>
            </a:r>
            <a:r>
              <a:rPr sz="1800" b="1" spc="-62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 </a:t>
            </a: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91811" y="4355541"/>
            <a:ext cx="2287905" cy="285115"/>
            <a:chOff x="4591811" y="4355541"/>
            <a:chExt cx="2287905" cy="285115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1811" y="4355541"/>
              <a:ext cx="2287524" cy="28503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635245" y="4391405"/>
              <a:ext cx="2193290" cy="179070"/>
            </a:xfrm>
            <a:custGeom>
              <a:avLst/>
              <a:gdLst/>
              <a:ahLst/>
              <a:cxnLst/>
              <a:rect l="l" t="t" r="r" b="b"/>
              <a:pathLst>
                <a:path w="2193290" h="179070">
                  <a:moveTo>
                    <a:pt x="0" y="0"/>
                  </a:moveTo>
                  <a:lnTo>
                    <a:pt x="2192908" y="178689"/>
                  </a:lnTo>
                </a:path>
              </a:pathLst>
            </a:custGeom>
            <a:ln w="25400">
              <a:solidFill>
                <a:srgbClr val="EB00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05853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9630" cy="538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PSM에서는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이외에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</a:t>
            </a:r>
            <a:endParaRPr sz="17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7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 …</a:t>
            </a:r>
            <a:endParaRPr sz="1700">
              <a:latin typeface="Malgun Gothic"/>
              <a:cs typeface="Malgun Gothic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매칭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700">
              <a:latin typeface="Malgun Gothic"/>
              <a:cs typeface="Malgun Gothic"/>
            </a:endParaRPr>
          </a:p>
          <a:p>
            <a:pPr marL="1021080" marR="5969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가질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700">
              <a:latin typeface="Malgun Gothic"/>
              <a:cs typeface="Malgun Gothic"/>
            </a:endParaRPr>
          </a:p>
          <a:p>
            <a:pPr marL="1021080" marR="63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만족 여부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따져보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marR="10033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RDD와 DID은 각자의 주요 관심사가 다르고 각자의 장단점이 존재하는 방법론이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지만,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할당변수가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시간인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두 방법이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병행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가능하거나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심지어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72" y="4434967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4956429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388200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4.26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458" y="395185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4.34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3048" y="459981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4.99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7770" y="5637377"/>
            <a:ext cx="442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별점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수치를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생각이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바뀌♘는가?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984" y="5029327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50607" y="5579364"/>
            <a:ext cx="533400" cy="5257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08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Magruder (2012)는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분석하였음</a:t>
            </a:r>
            <a:endParaRPr sz="1800">
              <a:latin typeface="Malgun Gothic"/>
              <a:cs typeface="Malgun Gothic"/>
            </a:endParaRPr>
          </a:p>
          <a:p>
            <a:pPr marL="1021080" marR="3543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M.,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Magruder,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J.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(2012).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Learning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from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crowd: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Regression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discontinuity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estimates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of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effects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an online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review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database.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Economic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Journal,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122(563),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957-989.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비즈니스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서비스에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리뷰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플랫폼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1800">
              <a:latin typeface="Malgun Gothic"/>
              <a:cs typeface="Malgun Gothic"/>
            </a:endParaRPr>
          </a:p>
          <a:p>
            <a:pPr marL="1021080" marR="2476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식당 뿐 아니라 미용실, 헬스 클럽, 병원 등에도 평점을 매길 수 있으며,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웹페이지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모바일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어플리케이션을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예약,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79" y="5193791"/>
            <a:ext cx="2871216" cy="1162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026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500">
              <a:latin typeface="Malgun Gothic"/>
              <a:cs typeface="Malgun Gothic"/>
            </a:endParaRPr>
          </a:p>
          <a:p>
            <a:pPr marL="563880" marR="61594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구체적으로,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점수(컷오프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 0.5단위로 나타내어짐)가 높으면 실제 식당 예약이 많을까?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라는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질문에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답하고자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2857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 만약 이러한 0.5 단위의 표기 방식이 실제 예약에 영향을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미친다면,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업주들은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업장의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올리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압박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여러분이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새롭게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창업했는데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4.24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라면…?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5807</Words>
  <Application>Microsoft Office PowerPoint</Application>
  <PresentationFormat>화면 슬라이드 쇼(4:3)</PresentationFormat>
  <Paragraphs>863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Arial MT</vt:lpstr>
      <vt:lpstr>Malgun Gothic</vt:lpstr>
      <vt:lpstr>Arial</vt:lpstr>
      <vt:lpstr>Calibri</vt:lpstr>
      <vt:lpstr>Cambria Math</vt:lpstr>
      <vt:lpstr>Wingdings</vt:lpstr>
      <vt:lpstr>Office Theme</vt:lpstr>
      <vt:lpstr>경영경제데이터분석</vt:lpstr>
      <vt:lpstr>Contents</vt:lpstr>
      <vt:lpstr>Objectives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RDD?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Comparing RDD with Other  Methods</vt:lpstr>
      <vt:lpstr>Conducting RDD Analysis</vt:lpstr>
      <vt:lpstr>Conducting RDD Analysis</vt:lpstr>
      <vt:lpstr>Conducting RDD Analysis</vt:lpstr>
      <vt:lpstr>Recap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2</cp:revision>
  <dcterms:created xsi:type="dcterms:W3CDTF">2024-04-02T07:48:10Z</dcterms:created>
  <dcterms:modified xsi:type="dcterms:W3CDTF">2024-04-02T08:27:14Z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2024-04-02T00:00:00Z</vt:filetime>
  </property>
</Properties>
</file>